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diagrams/layout17.xml" ContentType="application/vnd.openxmlformats-officedocument.drawingml.diagramLayout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notesSlides/notesSlide30.xml" ContentType="application/vnd.openxmlformats-officedocument.presentationml.notesSlid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rawing19.xml" ContentType="application/vnd.ms-office.drawingml.diagramDrawing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notesSlides/notesSlide32.xml" ContentType="application/vnd.openxmlformats-officedocument.presentationml.notesSlide+xml"/>
  <Override PartName="/ppt/diagrams/drawing16.xml" ContentType="application/vnd.ms-office.drawingml.diagramDrawing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26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318" r:id="rId4"/>
    <p:sldId id="259" r:id="rId5"/>
    <p:sldId id="315" r:id="rId6"/>
    <p:sldId id="316" r:id="rId7"/>
    <p:sldId id="317" r:id="rId8"/>
    <p:sldId id="322" r:id="rId9"/>
    <p:sldId id="323" r:id="rId10"/>
    <p:sldId id="324" r:id="rId11"/>
    <p:sldId id="321" r:id="rId12"/>
    <p:sldId id="260" r:id="rId13"/>
    <p:sldId id="261" r:id="rId14"/>
    <p:sldId id="295" r:id="rId15"/>
    <p:sldId id="296" r:id="rId16"/>
    <p:sldId id="297" r:id="rId17"/>
    <p:sldId id="320" r:id="rId18"/>
    <p:sldId id="313" r:id="rId19"/>
    <p:sldId id="290" r:id="rId20"/>
    <p:sldId id="292" r:id="rId21"/>
    <p:sldId id="308" r:id="rId22"/>
    <p:sldId id="288" r:id="rId23"/>
    <p:sldId id="309" r:id="rId24"/>
    <p:sldId id="271" r:id="rId25"/>
    <p:sldId id="272" r:id="rId26"/>
    <p:sldId id="278" r:id="rId27"/>
    <p:sldId id="279" r:id="rId28"/>
    <p:sldId id="280" r:id="rId29"/>
    <p:sldId id="282" r:id="rId30"/>
    <p:sldId id="283" r:id="rId31"/>
    <p:sldId id="293" r:id="rId32"/>
    <p:sldId id="284" r:id="rId33"/>
    <p:sldId id="299" r:id="rId34"/>
    <p:sldId id="285" r:id="rId35"/>
  </p:sldIdLst>
  <p:sldSz cx="9144000" cy="6858000" type="screen4x3"/>
  <p:notesSz cx="7099300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66FF66"/>
    <a:srgbClr val="CCFFCC"/>
    <a:srgbClr val="1C1C1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722" autoAdjust="0"/>
    <p:restoredTop sz="87097" autoAdjust="0"/>
  </p:normalViewPr>
  <p:slideViewPr>
    <p:cSldViewPr>
      <p:cViewPr>
        <p:scale>
          <a:sx n="60" d="100"/>
          <a:sy n="60" d="100"/>
        </p:scale>
        <p:origin x="-1770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678"/>
    </p:cViewPr>
  </p:sorterViewPr>
  <p:notesViewPr>
    <p:cSldViewPr>
      <p:cViewPr varScale="1">
        <p:scale>
          <a:sx n="36" d="100"/>
          <a:sy n="36" d="100"/>
        </p:scale>
        <p:origin x="-2280" y="-90"/>
      </p:cViewPr>
      <p:guideLst>
        <p:guide orient="horz" pos="3223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40873C-53C7-4A2F-8818-FF67B7428DF9}" type="doc">
      <dgm:prSet loTypeId="urn:microsoft.com/office/officeart/2005/8/layout/vList3#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7C30449-A336-4831-8D2D-5234038D3578}">
      <dgm:prSet/>
      <dgm:spPr>
        <a:solidFill>
          <a:srgbClr val="99FF99"/>
        </a:solidFill>
      </dgm:spPr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VARIACIÓN</a:t>
          </a:r>
          <a:br>
            <a:rPr lang="es-ES" dirty="0" smtClean="0">
              <a:solidFill>
                <a:schemeClr val="tx1"/>
              </a:solidFill>
            </a:rPr>
          </a:br>
          <a:r>
            <a:rPr lang="es-ES" dirty="0" smtClean="0">
              <a:solidFill>
                <a:schemeClr val="tx1"/>
              </a:solidFill>
            </a:rPr>
            <a:t>GEOGRÁFICA</a:t>
          </a:r>
          <a:endParaRPr lang="es-ES" dirty="0">
            <a:solidFill>
              <a:schemeClr val="tx1"/>
            </a:solidFill>
          </a:endParaRPr>
        </a:p>
      </dgm:t>
    </dgm:pt>
    <dgm:pt modelId="{DB9612AF-A720-40A0-ACC5-B0EF6C1D2C0F}" type="parTrans" cxnId="{891AFA42-EB9D-49B9-A46C-6BD76B2AED0C}">
      <dgm:prSet/>
      <dgm:spPr/>
      <dgm:t>
        <a:bodyPr/>
        <a:lstStyle/>
        <a:p>
          <a:endParaRPr lang="es-ES"/>
        </a:p>
      </dgm:t>
    </dgm:pt>
    <dgm:pt modelId="{2FC8F0D4-9AB1-4391-90E5-734DC8B4C36A}" type="sibTrans" cxnId="{891AFA42-EB9D-49B9-A46C-6BD76B2AED0C}">
      <dgm:prSet/>
      <dgm:spPr/>
      <dgm:t>
        <a:bodyPr/>
        <a:lstStyle/>
        <a:p>
          <a:endParaRPr lang="es-ES"/>
        </a:p>
      </dgm:t>
    </dgm:pt>
    <dgm:pt modelId="{EA652F5B-0373-44AE-BEA2-E5B01A582F51}" type="pres">
      <dgm:prSet presAssocID="{9F40873C-53C7-4A2F-8818-FF67B7428DF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87A5178-FB30-4DB6-A4C8-2B084577A1B2}" type="pres">
      <dgm:prSet presAssocID="{27C30449-A336-4831-8D2D-5234038D3578}" presName="composite" presStyleCnt="0"/>
      <dgm:spPr/>
    </dgm:pt>
    <dgm:pt modelId="{735764DB-D72A-47C7-9F41-D49F6F93A3C3}" type="pres">
      <dgm:prSet presAssocID="{27C30449-A336-4831-8D2D-5234038D3578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00286C-AD32-4EBD-8F67-1F21B62738A5}" type="pres">
      <dgm:prSet presAssocID="{27C30449-A336-4831-8D2D-5234038D3578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91AFA42-EB9D-49B9-A46C-6BD76B2AED0C}" srcId="{9F40873C-53C7-4A2F-8818-FF67B7428DF9}" destId="{27C30449-A336-4831-8D2D-5234038D3578}" srcOrd="0" destOrd="0" parTransId="{DB9612AF-A720-40A0-ACC5-B0EF6C1D2C0F}" sibTransId="{2FC8F0D4-9AB1-4391-90E5-734DC8B4C36A}"/>
    <dgm:cxn modelId="{468235CB-4F31-4150-AF7F-69F49E95F657}" type="presOf" srcId="{9F40873C-53C7-4A2F-8818-FF67B7428DF9}" destId="{EA652F5B-0373-44AE-BEA2-E5B01A582F51}" srcOrd="0" destOrd="0" presId="urn:microsoft.com/office/officeart/2005/8/layout/vList3#1"/>
    <dgm:cxn modelId="{4708ED7D-71E4-4BE3-B464-63194F4A2328}" type="presOf" srcId="{27C30449-A336-4831-8D2D-5234038D3578}" destId="{7A00286C-AD32-4EBD-8F67-1F21B62738A5}" srcOrd="0" destOrd="0" presId="urn:microsoft.com/office/officeart/2005/8/layout/vList3#1"/>
    <dgm:cxn modelId="{343221A6-8626-4D08-B920-D2CBB8ED81E7}" type="presParOf" srcId="{EA652F5B-0373-44AE-BEA2-E5B01A582F51}" destId="{287A5178-FB30-4DB6-A4C8-2B084577A1B2}" srcOrd="0" destOrd="0" presId="urn:microsoft.com/office/officeart/2005/8/layout/vList3#1"/>
    <dgm:cxn modelId="{1C2B8180-35E1-4FD2-9EAC-FBFB9266355C}" type="presParOf" srcId="{287A5178-FB30-4DB6-A4C8-2B084577A1B2}" destId="{735764DB-D72A-47C7-9F41-D49F6F93A3C3}" srcOrd="0" destOrd="0" presId="urn:microsoft.com/office/officeart/2005/8/layout/vList3#1"/>
    <dgm:cxn modelId="{78B03BC1-17CD-423F-B673-7EDF49A1FE49}" type="presParOf" srcId="{287A5178-FB30-4DB6-A4C8-2B084577A1B2}" destId="{7A00286C-AD32-4EBD-8F67-1F21B62738A5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930FCBA-2A79-430E-8BA8-58EC2DAA5EA2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s-AR"/>
        </a:p>
      </dgm:t>
    </dgm:pt>
    <dgm:pt modelId="{A81A886D-5D62-4D94-B1D0-416331476235}">
      <dgm:prSet/>
      <dgm:spPr/>
      <dgm:t>
        <a:bodyPr/>
        <a:lstStyle/>
        <a:p>
          <a:pPr rtl="0"/>
          <a:r>
            <a:rPr lang="es-ES_tradnl" b="1" dirty="0" smtClean="0"/>
            <a:t>Raza </a:t>
          </a:r>
          <a:r>
            <a:rPr lang="es-ES_tradnl" b="1" i="1" dirty="0" err="1" smtClean="0"/>
            <a:t>altitudinal</a:t>
          </a:r>
          <a:r>
            <a:rPr lang="es-ES_tradnl" b="1" i="1" dirty="0" smtClean="0"/>
            <a:t>, climática </a:t>
          </a:r>
          <a:r>
            <a:rPr lang="es-ES_tradnl" b="1" dirty="0" smtClean="0"/>
            <a:t>o </a:t>
          </a:r>
          <a:r>
            <a:rPr lang="es-ES_tradnl" b="1" i="1" dirty="0" smtClean="0"/>
            <a:t>edáfica</a:t>
          </a:r>
          <a:r>
            <a:rPr lang="es-ES" b="1" dirty="0" smtClean="0"/>
            <a:t> </a:t>
          </a:r>
          <a:endParaRPr lang="es-AR" dirty="0"/>
        </a:p>
      </dgm:t>
    </dgm:pt>
    <dgm:pt modelId="{766464CD-D83A-4C80-8B64-3652CFF11E70}" type="parTrans" cxnId="{D88CBE94-4556-4192-B9DE-2432043ADD8B}">
      <dgm:prSet/>
      <dgm:spPr/>
      <dgm:t>
        <a:bodyPr/>
        <a:lstStyle/>
        <a:p>
          <a:endParaRPr lang="es-AR"/>
        </a:p>
      </dgm:t>
    </dgm:pt>
    <dgm:pt modelId="{00708DF1-FBCC-483C-B86A-EAFDABD3C69B}" type="sibTrans" cxnId="{D88CBE94-4556-4192-B9DE-2432043ADD8B}">
      <dgm:prSet/>
      <dgm:spPr/>
      <dgm:t>
        <a:bodyPr/>
        <a:lstStyle/>
        <a:p>
          <a:endParaRPr lang="es-AR"/>
        </a:p>
      </dgm:t>
    </dgm:pt>
    <dgm:pt modelId="{C05A77E9-8C7A-4676-BB6B-CF3705FDDF5B}" type="pres">
      <dgm:prSet presAssocID="{E930FCBA-2A79-430E-8BA8-58EC2DAA5E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74002FB8-52C7-4245-9483-624701FDD175}" type="pres">
      <dgm:prSet presAssocID="{A81A886D-5D62-4D94-B1D0-41633147623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1ABA41D2-3C87-427A-88E4-556FA4DD7CC4}" type="presOf" srcId="{E930FCBA-2A79-430E-8BA8-58EC2DAA5EA2}" destId="{C05A77E9-8C7A-4676-BB6B-CF3705FDDF5B}" srcOrd="0" destOrd="0" presId="urn:microsoft.com/office/officeart/2005/8/layout/vList2"/>
    <dgm:cxn modelId="{D88CBE94-4556-4192-B9DE-2432043ADD8B}" srcId="{E930FCBA-2A79-430E-8BA8-58EC2DAA5EA2}" destId="{A81A886D-5D62-4D94-B1D0-416331476235}" srcOrd="0" destOrd="0" parTransId="{766464CD-D83A-4C80-8B64-3652CFF11E70}" sibTransId="{00708DF1-FBCC-483C-B86A-EAFDABD3C69B}"/>
    <dgm:cxn modelId="{E50B970B-508C-40E0-AFC8-A13695E410CC}" type="presOf" srcId="{A81A886D-5D62-4D94-B1D0-416331476235}" destId="{74002FB8-52C7-4245-9483-624701FDD175}" srcOrd="0" destOrd="0" presId="urn:microsoft.com/office/officeart/2005/8/layout/vList2"/>
    <dgm:cxn modelId="{D4120163-2900-40E2-9B12-A2EC8B9C7FA0}" type="presParOf" srcId="{C05A77E9-8C7A-4676-BB6B-CF3705FDDF5B}" destId="{74002FB8-52C7-4245-9483-624701FDD175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8B1C897-9F9E-469B-A878-D50F2E2681AF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s-AR"/>
        </a:p>
      </dgm:t>
    </dgm:pt>
    <dgm:pt modelId="{C0042A06-4367-491D-97EF-F2A2FD2EECA5}">
      <dgm:prSet/>
      <dgm:spPr/>
      <dgm:t>
        <a:bodyPr/>
        <a:lstStyle/>
        <a:p>
          <a:pPr rtl="0"/>
          <a:r>
            <a:rPr lang="es-ES_tradnl" b="1" dirty="0" smtClean="0"/>
            <a:t>Raza local introducida</a:t>
          </a:r>
          <a:endParaRPr lang="es-ES" b="1" dirty="0"/>
        </a:p>
      </dgm:t>
    </dgm:pt>
    <dgm:pt modelId="{85BF809C-A38D-497C-9FBD-BF3ADB24D646}" type="parTrans" cxnId="{9858F219-9C33-4F4C-8815-167C58A0A289}">
      <dgm:prSet/>
      <dgm:spPr/>
      <dgm:t>
        <a:bodyPr/>
        <a:lstStyle/>
        <a:p>
          <a:endParaRPr lang="es-AR"/>
        </a:p>
      </dgm:t>
    </dgm:pt>
    <dgm:pt modelId="{AB3039BF-93C9-4A52-B938-E60736461D2B}" type="sibTrans" cxnId="{9858F219-9C33-4F4C-8815-167C58A0A289}">
      <dgm:prSet/>
      <dgm:spPr/>
      <dgm:t>
        <a:bodyPr/>
        <a:lstStyle/>
        <a:p>
          <a:endParaRPr lang="es-AR"/>
        </a:p>
      </dgm:t>
    </dgm:pt>
    <dgm:pt modelId="{A3AE0EBF-BB27-4CA9-9599-4AA3FB285390}" type="pres">
      <dgm:prSet presAssocID="{18B1C897-9F9E-469B-A878-D50F2E2681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B1B3BD15-6A51-41AF-AB81-644C923229BA}" type="pres">
      <dgm:prSet presAssocID="{C0042A06-4367-491D-97EF-F2A2FD2EECA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4EBF98BB-D2E5-44B4-AE82-8A904250E25A}" type="presOf" srcId="{18B1C897-9F9E-469B-A878-D50F2E2681AF}" destId="{A3AE0EBF-BB27-4CA9-9599-4AA3FB285390}" srcOrd="0" destOrd="0" presId="urn:microsoft.com/office/officeart/2005/8/layout/vList2"/>
    <dgm:cxn modelId="{2CD8B8C7-F0C9-439C-B6B9-8289E80FD5A4}" type="presOf" srcId="{C0042A06-4367-491D-97EF-F2A2FD2EECA5}" destId="{B1B3BD15-6A51-41AF-AB81-644C923229BA}" srcOrd="0" destOrd="0" presId="urn:microsoft.com/office/officeart/2005/8/layout/vList2"/>
    <dgm:cxn modelId="{9858F219-9C33-4F4C-8815-167C58A0A289}" srcId="{18B1C897-9F9E-469B-A878-D50F2E2681AF}" destId="{C0042A06-4367-491D-97EF-F2A2FD2EECA5}" srcOrd="0" destOrd="0" parTransId="{85BF809C-A38D-497C-9FBD-BF3ADB24D646}" sibTransId="{AB3039BF-93C9-4A52-B938-E60736461D2B}"/>
    <dgm:cxn modelId="{0F8F5214-FC00-4AD0-9E44-1BA920B92D39}" type="presParOf" srcId="{A3AE0EBF-BB27-4CA9-9599-4AA3FB285390}" destId="{B1B3BD15-6A51-41AF-AB81-644C923229BA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ABC0C1C-3AC8-435B-A55E-CF7654F4750F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E9F44E21-DDBD-4720-BF79-C5C7FDC72367}">
      <dgm:prSet custT="1"/>
      <dgm:spPr/>
      <dgm:t>
        <a:bodyPr/>
        <a:lstStyle/>
        <a:p>
          <a:pPr rtl="0"/>
          <a:r>
            <a:rPr lang="es-ES_tradnl" sz="4400" b="0" dirty="0" smtClean="0">
              <a:solidFill>
                <a:schemeClr val="tx1"/>
              </a:solidFill>
              <a:latin typeface="+mj-lt"/>
            </a:rPr>
            <a:t>Cómo se desarrollan las razas locales?  </a:t>
          </a:r>
          <a:endParaRPr lang="es-ES" sz="4400" b="0" dirty="0">
            <a:solidFill>
              <a:schemeClr val="tx1"/>
            </a:solidFill>
            <a:latin typeface="+mj-lt"/>
          </a:endParaRPr>
        </a:p>
      </dgm:t>
    </dgm:pt>
    <dgm:pt modelId="{E32E1001-153B-4E6D-9C88-263BA90DF80F}" type="parTrans" cxnId="{39BCC364-200C-4DF7-B2AB-9BB9687AE01A}">
      <dgm:prSet/>
      <dgm:spPr/>
      <dgm:t>
        <a:bodyPr/>
        <a:lstStyle/>
        <a:p>
          <a:endParaRPr lang="es-AR" sz="4400">
            <a:solidFill>
              <a:schemeClr val="tx1"/>
            </a:solidFill>
          </a:endParaRPr>
        </a:p>
      </dgm:t>
    </dgm:pt>
    <dgm:pt modelId="{EB6F12EB-22B0-47A5-9BC6-C2D3BF323291}" type="sibTrans" cxnId="{39BCC364-200C-4DF7-B2AB-9BB9687AE01A}">
      <dgm:prSet/>
      <dgm:spPr/>
      <dgm:t>
        <a:bodyPr/>
        <a:lstStyle/>
        <a:p>
          <a:endParaRPr lang="es-AR" sz="4400">
            <a:solidFill>
              <a:schemeClr val="tx1"/>
            </a:solidFill>
          </a:endParaRPr>
        </a:p>
      </dgm:t>
    </dgm:pt>
    <dgm:pt modelId="{1CCFE8DC-6D4D-4D1C-A4F9-E05B7D16DB05}" type="pres">
      <dgm:prSet presAssocID="{1ABC0C1C-3AC8-435B-A55E-CF7654F475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62AAB0DB-B1D3-40DE-9ED8-54566521415E}" type="pres">
      <dgm:prSet presAssocID="{E9F44E21-DDBD-4720-BF79-C5C7FDC72367}" presName="parentText" presStyleLbl="node1" presStyleIdx="0" presStyleCnt="1" custScaleY="329790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5DFA9D6E-7E23-4C33-8B8D-EA78FFE13567}" type="presOf" srcId="{1ABC0C1C-3AC8-435B-A55E-CF7654F4750F}" destId="{1CCFE8DC-6D4D-4D1C-A4F9-E05B7D16DB05}" srcOrd="0" destOrd="0" presId="urn:microsoft.com/office/officeart/2005/8/layout/vList2"/>
    <dgm:cxn modelId="{39BCC364-200C-4DF7-B2AB-9BB9687AE01A}" srcId="{1ABC0C1C-3AC8-435B-A55E-CF7654F4750F}" destId="{E9F44E21-DDBD-4720-BF79-C5C7FDC72367}" srcOrd="0" destOrd="0" parTransId="{E32E1001-153B-4E6D-9C88-263BA90DF80F}" sibTransId="{EB6F12EB-22B0-47A5-9BC6-C2D3BF323291}"/>
    <dgm:cxn modelId="{019130AE-82AF-4251-832C-51E00DC67B12}" type="presOf" srcId="{E9F44E21-DDBD-4720-BF79-C5C7FDC72367}" destId="{62AAB0DB-B1D3-40DE-9ED8-54566521415E}" srcOrd="0" destOrd="0" presId="urn:microsoft.com/office/officeart/2005/8/layout/vList2"/>
    <dgm:cxn modelId="{91F9F9CE-0217-4648-896E-3F7F6C1C0CE9}" type="presParOf" srcId="{1CCFE8DC-6D4D-4D1C-A4F9-E05B7D16DB05}" destId="{62AAB0DB-B1D3-40DE-9ED8-54566521415E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FD8BDF7-8F34-48F7-9773-6AE7AE85FB25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8C34FE3C-D9D4-4C17-9DCE-A0CA78205704}">
      <dgm:prSet/>
      <dgm:spPr/>
      <dgm:t>
        <a:bodyPr/>
        <a:lstStyle/>
        <a:p>
          <a:pPr rtl="0"/>
          <a:r>
            <a:rPr lang="es-ES_tradnl" b="1" dirty="0" smtClean="0"/>
            <a:t>Introducción de árboles exóticos… </a:t>
          </a:r>
        </a:p>
        <a:p>
          <a:pPr rtl="0"/>
          <a:r>
            <a:rPr lang="es-ES_tradnl" b="1" dirty="0" smtClean="0"/>
            <a:t>Problemas que pueden presentarse:</a:t>
          </a:r>
          <a:endParaRPr lang="es-ES" b="1" dirty="0"/>
        </a:p>
      </dgm:t>
    </dgm:pt>
    <dgm:pt modelId="{B41A7686-81E6-4154-A056-07442B3B72E3}" type="parTrans" cxnId="{8315AFD1-3FB6-4845-93D0-0C7C862D32F7}">
      <dgm:prSet/>
      <dgm:spPr/>
      <dgm:t>
        <a:bodyPr/>
        <a:lstStyle/>
        <a:p>
          <a:endParaRPr lang="es-AR"/>
        </a:p>
      </dgm:t>
    </dgm:pt>
    <dgm:pt modelId="{2F250E89-100C-49FD-A6D2-2DEB85E672B6}" type="sibTrans" cxnId="{8315AFD1-3FB6-4845-93D0-0C7C862D32F7}">
      <dgm:prSet/>
      <dgm:spPr/>
      <dgm:t>
        <a:bodyPr/>
        <a:lstStyle/>
        <a:p>
          <a:endParaRPr lang="es-AR"/>
        </a:p>
      </dgm:t>
    </dgm:pt>
    <dgm:pt modelId="{E55B4982-0A78-4A1A-AD20-D133F073F4E1}" type="pres">
      <dgm:prSet presAssocID="{8FD8BDF7-8F34-48F7-9773-6AE7AE85FB2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E01D6F14-5D45-459A-81CF-E0554B0D2F98}" type="pres">
      <dgm:prSet presAssocID="{8C34FE3C-D9D4-4C17-9DCE-A0CA7820570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D7AA3E58-E017-4008-B995-5B2E3D851AA4}" type="presOf" srcId="{8FD8BDF7-8F34-48F7-9773-6AE7AE85FB25}" destId="{E55B4982-0A78-4A1A-AD20-D133F073F4E1}" srcOrd="0" destOrd="0" presId="urn:microsoft.com/office/officeart/2005/8/layout/vList2"/>
    <dgm:cxn modelId="{8315AFD1-3FB6-4845-93D0-0C7C862D32F7}" srcId="{8FD8BDF7-8F34-48F7-9773-6AE7AE85FB25}" destId="{8C34FE3C-D9D4-4C17-9DCE-A0CA78205704}" srcOrd="0" destOrd="0" parTransId="{B41A7686-81E6-4154-A056-07442B3B72E3}" sibTransId="{2F250E89-100C-49FD-A6D2-2DEB85E672B6}"/>
    <dgm:cxn modelId="{5E146037-F2EA-48FE-BF7B-B13843FB2899}" type="presOf" srcId="{8C34FE3C-D9D4-4C17-9DCE-A0CA78205704}" destId="{E01D6F14-5D45-459A-81CF-E0554B0D2F98}" srcOrd="0" destOrd="0" presId="urn:microsoft.com/office/officeart/2005/8/layout/vList2"/>
    <dgm:cxn modelId="{91183B45-D301-4E35-88F1-84CAFC626A19}" type="presParOf" srcId="{E55B4982-0A78-4A1A-AD20-D133F073F4E1}" destId="{E01D6F14-5D45-459A-81CF-E0554B0D2F98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3FB8EFC-D5CC-4084-B9B6-CD4054245B40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9B4059BF-7395-4AF5-A84B-EADB907D97CE}">
      <dgm:prSet custT="1"/>
      <dgm:spPr/>
      <dgm:t>
        <a:bodyPr/>
        <a:lstStyle/>
        <a:p>
          <a:pPr rtl="0"/>
          <a:r>
            <a:rPr lang="es-ES_tradnl" sz="3600" b="1" dirty="0" smtClean="0"/>
            <a:t>CUESTIONES A TENER EN CUENTA EN LA ELECCIÓN DE ESPECIES Y PROCEDENCIAS</a:t>
          </a:r>
          <a:endParaRPr lang="es-ES" sz="3600" b="1" dirty="0"/>
        </a:p>
      </dgm:t>
    </dgm:pt>
    <dgm:pt modelId="{18317CE4-2281-4328-BB20-F9C745DF699D}" type="parTrans" cxnId="{D2243254-3ACA-4509-B119-D807099CA082}">
      <dgm:prSet/>
      <dgm:spPr/>
      <dgm:t>
        <a:bodyPr/>
        <a:lstStyle/>
        <a:p>
          <a:endParaRPr lang="es-AR"/>
        </a:p>
      </dgm:t>
    </dgm:pt>
    <dgm:pt modelId="{339964D7-99BB-4210-B883-6215922228DB}" type="sibTrans" cxnId="{D2243254-3ACA-4509-B119-D807099CA082}">
      <dgm:prSet/>
      <dgm:spPr/>
      <dgm:t>
        <a:bodyPr/>
        <a:lstStyle/>
        <a:p>
          <a:endParaRPr lang="es-AR"/>
        </a:p>
      </dgm:t>
    </dgm:pt>
    <dgm:pt modelId="{DCC79BDA-A9DB-4BDF-9C9A-48C0EA8EC9E0}" type="pres">
      <dgm:prSet presAssocID="{43FB8EFC-D5CC-4084-B9B6-CD4054245B4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0ABF2D76-A36D-4371-AA4E-7F25139E47A5}" type="pres">
      <dgm:prSet presAssocID="{9B4059BF-7395-4AF5-A84B-EADB907D97CE}" presName="parentText" presStyleLbl="node1" presStyleIdx="0" presStyleCnt="1" custScaleY="373286" custLinFactNeighborY="-8050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41B48390-9A0F-48CA-977B-47EEFBBD1B39}" type="presOf" srcId="{9B4059BF-7395-4AF5-A84B-EADB907D97CE}" destId="{0ABF2D76-A36D-4371-AA4E-7F25139E47A5}" srcOrd="0" destOrd="0" presId="urn:microsoft.com/office/officeart/2005/8/layout/vList2"/>
    <dgm:cxn modelId="{6EE5E606-9934-4D07-A1C9-20783285F04D}" type="presOf" srcId="{43FB8EFC-D5CC-4084-B9B6-CD4054245B40}" destId="{DCC79BDA-A9DB-4BDF-9C9A-48C0EA8EC9E0}" srcOrd="0" destOrd="0" presId="urn:microsoft.com/office/officeart/2005/8/layout/vList2"/>
    <dgm:cxn modelId="{D2243254-3ACA-4509-B119-D807099CA082}" srcId="{43FB8EFC-D5CC-4084-B9B6-CD4054245B40}" destId="{9B4059BF-7395-4AF5-A84B-EADB907D97CE}" srcOrd="0" destOrd="0" parTransId="{18317CE4-2281-4328-BB20-F9C745DF699D}" sibTransId="{339964D7-99BB-4210-B883-6215922228DB}"/>
    <dgm:cxn modelId="{4FE787AA-5E7E-4530-8E1D-57A4A60E4A72}" type="presParOf" srcId="{DCC79BDA-A9DB-4BDF-9C9A-48C0EA8EC9E0}" destId="{0ABF2D76-A36D-4371-AA4E-7F25139E47A5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C9B601E-355B-43F4-BE35-B505D10AB44E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s-AR"/>
        </a:p>
      </dgm:t>
    </dgm:pt>
    <dgm:pt modelId="{FEB70178-47A7-4A8E-BAC5-04E55483C081}">
      <dgm:prSet/>
      <dgm:spPr/>
      <dgm:t>
        <a:bodyPr/>
        <a:lstStyle/>
        <a:p>
          <a:pPr rtl="0"/>
          <a:r>
            <a:rPr lang="es-ES_tradnl" b="1" dirty="0" smtClean="0"/>
            <a:t>ELECCIÓN DE ESPECIES Y PROCEDENCIAS</a:t>
          </a:r>
          <a:endParaRPr lang="es-ES" b="1" dirty="0"/>
        </a:p>
      </dgm:t>
    </dgm:pt>
    <dgm:pt modelId="{D754E502-EC24-441B-AC94-B902F27EF806}" type="parTrans" cxnId="{2C1339F2-FBA5-4833-AD86-15A87007D6AC}">
      <dgm:prSet/>
      <dgm:spPr/>
      <dgm:t>
        <a:bodyPr/>
        <a:lstStyle/>
        <a:p>
          <a:endParaRPr lang="es-AR"/>
        </a:p>
      </dgm:t>
    </dgm:pt>
    <dgm:pt modelId="{5A9EEE0B-57EA-4EF8-99E9-BB2AC4D281EE}" type="sibTrans" cxnId="{2C1339F2-FBA5-4833-AD86-15A87007D6AC}">
      <dgm:prSet/>
      <dgm:spPr/>
      <dgm:t>
        <a:bodyPr/>
        <a:lstStyle/>
        <a:p>
          <a:endParaRPr lang="es-AR"/>
        </a:p>
      </dgm:t>
    </dgm:pt>
    <dgm:pt modelId="{1BA833A1-1746-43A4-834C-C8D014AFDF4C}" type="pres">
      <dgm:prSet presAssocID="{5C9B601E-355B-43F4-BE35-B505D10AB4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80530443-0495-4191-A8E9-E6B8FAF854FE}" type="pres">
      <dgm:prSet presAssocID="{FEB70178-47A7-4A8E-BAC5-04E55483C081}" presName="parentText" presStyleLbl="node1" presStyleIdx="0" presStyleCnt="1" custLinFactNeighborY="-9752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FC062380-0407-49C2-87BE-3B002C155951}" type="presOf" srcId="{FEB70178-47A7-4A8E-BAC5-04E55483C081}" destId="{80530443-0495-4191-A8E9-E6B8FAF854FE}" srcOrd="0" destOrd="0" presId="urn:microsoft.com/office/officeart/2005/8/layout/vList2"/>
    <dgm:cxn modelId="{6D376A4E-5C8E-4179-AD8A-ADA9D3B23999}" type="presOf" srcId="{5C9B601E-355B-43F4-BE35-B505D10AB44E}" destId="{1BA833A1-1746-43A4-834C-C8D014AFDF4C}" srcOrd="0" destOrd="0" presId="urn:microsoft.com/office/officeart/2005/8/layout/vList2"/>
    <dgm:cxn modelId="{2C1339F2-FBA5-4833-AD86-15A87007D6AC}" srcId="{5C9B601E-355B-43F4-BE35-B505D10AB44E}" destId="{FEB70178-47A7-4A8E-BAC5-04E55483C081}" srcOrd="0" destOrd="0" parTransId="{D754E502-EC24-441B-AC94-B902F27EF806}" sibTransId="{5A9EEE0B-57EA-4EF8-99E9-BB2AC4D281EE}"/>
    <dgm:cxn modelId="{4B856BF0-C75E-4444-8907-FFEF42C137D3}" type="presParOf" srcId="{1BA833A1-1746-43A4-834C-C8D014AFDF4C}" destId="{80530443-0495-4191-A8E9-E6B8FAF854FE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14FE979-D465-4571-BD07-2C8B721AFE2E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s-AR"/>
        </a:p>
      </dgm:t>
    </dgm:pt>
    <dgm:pt modelId="{E0200D20-5065-43AC-883A-44E771302149}">
      <dgm:prSet/>
      <dgm:spPr/>
      <dgm:t>
        <a:bodyPr/>
        <a:lstStyle/>
        <a:p>
          <a:pPr algn="ctr" rtl="0"/>
          <a:r>
            <a:rPr lang="es-ES" dirty="0" smtClean="0">
              <a:solidFill>
                <a:schemeClr val="tx1"/>
              </a:solidFill>
            </a:rPr>
            <a:t>LA SELECCIÓN NATURAL NO OPERA CON PROMEDIOS, OPERA CON LOS EXTREMOS!!</a:t>
          </a:r>
          <a:endParaRPr lang="es-AR" dirty="0">
            <a:solidFill>
              <a:schemeClr val="tx1"/>
            </a:solidFill>
          </a:endParaRPr>
        </a:p>
      </dgm:t>
    </dgm:pt>
    <dgm:pt modelId="{AA05DD08-BD42-4346-9065-7758476A1F90}" type="parTrans" cxnId="{CA90D5AB-285D-4E39-A327-E0916271BF79}">
      <dgm:prSet/>
      <dgm:spPr/>
      <dgm:t>
        <a:bodyPr/>
        <a:lstStyle/>
        <a:p>
          <a:endParaRPr lang="es-AR"/>
        </a:p>
      </dgm:t>
    </dgm:pt>
    <dgm:pt modelId="{407BEBB6-E9BE-40FC-B0C7-34DCA95D8661}" type="sibTrans" cxnId="{CA90D5AB-285D-4E39-A327-E0916271BF79}">
      <dgm:prSet/>
      <dgm:spPr/>
      <dgm:t>
        <a:bodyPr/>
        <a:lstStyle/>
        <a:p>
          <a:endParaRPr lang="es-AR"/>
        </a:p>
      </dgm:t>
    </dgm:pt>
    <dgm:pt modelId="{B84A5FC3-324F-40F0-AC03-3701C902C1FF}" type="pres">
      <dgm:prSet presAssocID="{E14FE979-D465-4571-BD07-2C8B721AFE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68436E9D-962C-427E-A121-C5B3FC7ADBDC}" type="pres">
      <dgm:prSet presAssocID="{E0200D20-5065-43AC-883A-44E771302149}" presName="parentText" presStyleLbl="node1" presStyleIdx="0" presStyleCnt="1" custLinFactNeighborY="6440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FFE6B05D-8286-42C8-9F38-B0465B1BB159}" type="presOf" srcId="{E0200D20-5065-43AC-883A-44E771302149}" destId="{68436E9D-962C-427E-A121-C5B3FC7ADBDC}" srcOrd="0" destOrd="0" presId="urn:microsoft.com/office/officeart/2005/8/layout/vList2"/>
    <dgm:cxn modelId="{CA90D5AB-285D-4E39-A327-E0916271BF79}" srcId="{E14FE979-D465-4571-BD07-2C8B721AFE2E}" destId="{E0200D20-5065-43AC-883A-44E771302149}" srcOrd="0" destOrd="0" parTransId="{AA05DD08-BD42-4346-9065-7758476A1F90}" sibTransId="{407BEBB6-E9BE-40FC-B0C7-34DCA95D8661}"/>
    <dgm:cxn modelId="{BB31FEE2-EB9D-410B-9A70-9B87ABB7A473}" type="presOf" srcId="{E14FE979-D465-4571-BD07-2C8B721AFE2E}" destId="{B84A5FC3-324F-40F0-AC03-3701C902C1FF}" srcOrd="0" destOrd="0" presId="urn:microsoft.com/office/officeart/2005/8/layout/vList2"/>
    <dgm:cxn modelId="{B9C52A5A-B287-496C-8808-EE11EC786D1F}" type="presParOf" srcId="{B84A5FC3-324F-40F0-AC03-3701C902C1FF}" destId="{68436E9D-962C-427E-A121-C5B3FC7ADBDC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4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C9B601E-355B-43F4-BE35-B505D10AB44E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s-AR"/>
        </a:p>
      </dgm:t>
    </dgm:pt>
    <dgm:pt modelId="{FEB70178-47A7-4A8E-BAC5-04E55483C081}">
      <dgm:prSet/>
      <dgm:spPr/>
      <dgm:t>
        <a:bodyPr/>
        <a:lstStyle/>
        <a:p>
          <a:pPr rtl="0"/>
          <a:r>
            <a:rPr lang="es-ES_tradnl" b="1" dirty="0" smtClean="0"/>
            <a:t>ELECCIÓN DE ESPECIES Y PROCEDENCIAS</a:t>
          </a:r>
          <a:endParaRPr lang="es-ES" b="1" dirty="0"/>
        </a:p>
      </dgm:t>
    </dgm:pt>
    <dgm:pt modelId="{D754E502-EC24-441B-AC94-B902F27EF806}" type="parTrans" cxnId="{2C1339F2-FBA5-4833-AD86-15A87007D6AC}">
      <dgm:prSet/>
      <dgm:spPr/>
      <dgm:t>
        <a:bodyPr/>
        <a:lstStyle/>
        <a:p>
          <a:endParaRPr lang="es-AR"/>
        </a:p>
      </dgm:t>
    </dgm:pt>
    <dgm:pt modelId="{5A9EEE0B-57EA-4EF8-99E9-BB2AC4D281EE}" type="sibTrans" cxnId="{2C1339F2-FBA5-4833-AD86-15A87007D6AC}">
      <dgm:prSet/>
      <dgm:spPr/>
      <dgm:t>
        <a:bodyPr/>
        <a:lstStyle/>
        <a:p>
          <a:endParaRPr lang="es-AR"/>
        </a:p>
      </dgm:t>
    </dgm:pt>
    <dgm:pt modelId="{1BA833A1-1746-43A4-834C-C8D014AFDF4C}" type="pres">
      <dgm:prSet presAssocID="{5C9B601E-355B-43F4-BE35-B505D10AB44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80530443-0495-4191-A8E9-E6B8FAF854FE}" type="pres">
      <dgm:prSet presAssocID="{FEB70178-47A7-4A8E-BAC5-04E55483C081}" presName="parentText" presStyleLbl="node1" presStyleIdx="0" presStyleCnt="1" custLinFactNeighborY="-9752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DD3A95C3-ACB6-44D5-A519-C8F3EEDD8522}" type="presOf" srcId="{FEB70178-47A7-4A8E-BAC5-04E55483C081}" destId="{80530443-0495-4191-A8E9-E6B8FAF854FE}" srcOrd="0" destOrd="0" presId="urn:microsoft.com/office/officeart/2005/8/layout/vList2"/>
    <dgm:cxn modelId="{2B60AB34-F1E1-427D-8FCC-777D9CB89AB7}" type="presOf" srcId="{5C9B601E-355B-43F4-BE35-B505D10AB44E}" destId="{1BA833A1-1746-43A4-834C-C8D014AFDF4C}" srcOrd="0" destOrd="0" presId="urn:microsoft.com/office/officeart/2005/8/layout/vList2"/>
    <dgm:cxn modelId="{2C1339F2-FBA5-4833-AD86-15A87007D6AC}" srcId="{5C9B601E-355B-43F4-BE35-B505D10AB44E}" destId="{FEB70178-47A7-4A8E-BAC5-04E55483C081}" srcOrd="0" destOrd="0" parTransId="{D754E502-EC24-441B-AC94-B902F27EF806}" sibTransId="{5A9EEE0B-57EA-4EF8-99E9-BB2AC4D281EE}"/>
    <dgm:cxn modelId="{2A655B49-2F06-4CA8-8210-56C84CB3F96E}" type="presParOf" srcId="{1BA833A1-1746-43A4-834C-C8D014AFDF4C}" destId="{80530443-0495-4191-A8E9-E6B8FAF854FE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7F0E5A3-05FC-468B-9AC7-EB3F9A129253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923D840B-9A9D-42C7-96A8-761EFDDF9FEA}">
      <dgm:prSet/>
      <dgm:spPr/>
      <dgm:t>
        <a:bodyPr/>
        <a:lstStyle/>
        <a:p>
          <a:pPr algn="ctr" rtl="0"/>
          <a:r>
            <a:rPr lang="es-ES" dirty="0" smtClean="0"/>
            <a:t>Primeros pasos en un P.M.G.F.</a:t>
          </a:r>
          <a:endParaRPr lang="es-AR" dirty="0"/>
        </a:p>
      </dgm:t>
    </dgm:pt>
    <dgm:pt modelId="{CBF7603B-B62A-4225-855C-1C4144231BA3}" type="parTrans" cxnId="{9F354C53-558A-4853-B7D8-138A5A148938}">
      <dgm:prSet/>
      <dgm:spPr/>
      <dgm:t>
        <a:bodyPr/>
        <a:lstStyle/>
        <a:p>
          <a:pPr algn="ctr"/>
          <a:endParaRPr lang="es-AR"/>
        </a:p>
      </dgm:t>
    </dgm:pt>
    <dgm:pt modelId="{1F01BE97-C64F-46DE-99D7-826217F709BD}" type="sibTrans" cxnId="{9F354C53-558A-4853-B7D8-138A5A148938}">
      <dgm:prSet/>
      <dgm:spPr/>
      <dgm:t>
        <a:bodyPr/>
        <a:lstStyle/>
        <a:p>
          <a:pPr algn="ctr"/>
          <a:endParaRPr lang="es-AR"/>
        </a:p>
      </dgm:t>
    </dgm:pt>
    <dgm:pt modelId="{A493867C-5813-4FBE-ABD1-762747FF9241}" type="pres">
      <dgm:prSet presAssocID="{27F0E5A3-05FC-468B-9AC7-EB3F9A1292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D3B6DB41-85BB-44B1-8E9B-AFB60ECA9969}" type="pres">
      <dgm:prSet presAssocID="{923D840B-9A9D-42C7-96A8-761EFDDF9FE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9F354C53-558A-4853-B7D8-138A5A148938}" srcId="{27F0E5A3-05FC-468B-9AC7-EB3F9A129253}" destId="{923D840B-9A9D-42C7-96A8-761EFDDF9FEA}" srcOrd="0" destOrd="0" parTransId="{CBF7603B-B62A-4225-855C-1C4144231BA3}" sibTransId="{1F01BE97-C64F-46DE-99D7-826217F709BD}"/>
    <dgm:cxn modelId="{72ACEB35-1DD8-438B-97D7-215B94D12D2F}" type="presOf" srcId="{923D840B-9A9D-42C7-96A8-761EFDDF9FEA}" destId="{D3B6DB41-85BB-44B1-8E9B-AFB60ECA9969}" srcOrd="0" destOrd="0" presId="urn:microsoft.com/office/officeart/2005/8/layout/vList2"/>
    <dgm:cxn modelId="{2EC51234-96F6-49BD-8DB4-480CDC2D4022}" type="presOf" srcId="{27F0E5A3-05FC-468B-9AC7-EB3F9A129253}" destId="{A493867C-5813-4FBE-ABD1-762747FF9241}" srcOrd="0" destOrd="0" presId="urn:microsoft.com/office/officeart/2005/8/layout/vList2"/>
    <dgm:cxn modelId="{981F9450-174C-4DE2-9B20-20CE9B043D0D}" type="presParOf" srcId="{A493867C-5813-4FBE-ABD1-762747FF9241}" destId="{D3B6DB41-85BB-44B1-8E9B-AFB60ECA9969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40873C-53C7-4A2F-8818-FF67B7428DF9}" type="doc">
      <dgm:prSet loTypeId="urn:microsoft.com/office/officeart/2005/8/layout/vList3#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7C30449-A336-4831-8D2D-5234038D3578}">
      <dgm:prSet/>
      <dgm:spPr>
        <a:solidFill>
          <a:srgbClr val="99FF99"/>
        </a:solidFill>
      </dgm:spPr>
      <dgm:t>
        <a:bodyPr/>
        <a:lstStyle/>
        <a:p>
          <a:pPr rtl="0"/>
          <a:r>
            <a:rPr lang="es-ES" dirty="0" smtClean="0">
              <a:solidFill>
                <a:schemeClr val="tx1"/>
              </a:solidFill>
            </a:rPr>
            <a:t>VARIACIÓN EN </a:t>
          </a:r>
          <a:br>
            <a:rPr lang="es-ES" dirty="0" smtClean="0">
              <a:solidFill>
                <a:schemeClr val="tx1"/>
              </a:solidFill>
            </a:rPr>
          </a:br>
          <a:r>
            <a:rPr lang="es-ES" dirty="0" smtClean="0">
              <a:solidFill>
                <a:schemeClr val="tx1"/>
              </a:solidFill>
            </a:rPr>
            <a:t>LA NATURALEZA</a:t>
          </a:r>
          <a:endParaRPr lang="es-ES" dirty="0">
            <a:solidFill>
              <a:schemeClr val="tx1"/>
            </a:solidFill>
          </a:endParaRPr>
        </a:p>
      </dgm:t>
    </dgm:pt>
    <dgm:pt modelId="{DB9612AF-A720-40A0-ACC5-B0EF6C1D2C0F}" type="parTrans" cxnId="{891AFA42-EB9D-49B9-A46C-6BD76B2AED0C}">
      <dgm:prSet/>
      <dgm:spPr/>
      <dgm:t>
        <a:bodyPr/>
        <a:lstStyle/>
        <a:p>
          <a:endParaRPr lang="es-ES"/>
        </a:p>
      </dgm:t>
    </dgm:pt>
    <dgm:pt modelId="{2FC8F0D4-9AB1-4391-90E5-734DC8B4C36A}" type="sibTrans" cxnId="{891AFA42-EB9D-49B9-A46C-6BD76B2AED0C}">
      <dgm:prSet/>
      <dgm:spPr/>
      <dgm:t>
        <a:bodyPr/>
        <a:lstStyle/>
        <a:p>
          <a:endParaRPr lang="es-ES"/>
        </a:p>
      </dgm:t>
    </dgm:pt>
    <dgm:pt modelId="{EA652F5B-0373-44AE-BEA2-E5B01A582F51}" type="pres">
      <dgm:prSet presAssocID="{9F40873C-53C7-4A2F-8818-FF67B7428DF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87A5178-FB30-4DB6-A4C8-2B084577A1B2}" type="pres">
      <dgm:prSet presAssocID="{27C30449-A336-4831-8D2D-5234038D3578}" presName="composite" presStyleCnt="0"/>
      <dgm:spPr/>
    </dgm:pt>
    <dgm:pt modelId="{735764DB-D72A-47C7-9F41-D49F6F93A3C3}" type="pres">
      <dgm:prSet presAssocID="{27C30449-A336-4831-8D2D-5234038D3578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00286C-AD32-4EBD-8F67-1F21B62738A5}" type="pres">
      <dgm:prSet presAssocID="{27C30449-A336-4831-8D2D-5234038D3578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91AFA42-EB9D-49B9-A46C-6BD76B2AED0C}" srcId="{9F40873C-53C7-4A2F-8818-FF67B7428DF9}" destId="{27C30449-A336-4831-8D2D-5234038D3578}" srcOrd="0" destOrd="0" parTransId="{DB9612AF-A720-40A0-ACC5-B0EF6C1D2C0F}" sibTransId="{2FC8F0D4-9AB1-4391-90E5-734DC8B4C36A}"/>
    <dgm:cxn modelId="{D04B0129-7737-47B8-9F3C-56DAD8270F48}" type="presOf" srcId="{9F40873C-53C7-4A2F-8818-FF67B7428DF9}" destId="{EA652F5B-0373-44AE-BEA2-E5B01A582F51}" srcOrd="0" destOrd="0" presId="urn:microsoft.com/office/officeart/2005/8/layout/vList3#1"/>
    <dgm:cxn modelId="{D5519AA3-1C9D-45DC-8343-029B6C504042}" type="presOf" srcId="{27C30449-A336-4831-8D2D-5234038D3578}" destId="{7A00286C-AD32-4EBD-8F67-1F21B62738A5}" srcOrd="0" destOrd="0" presId="urn:microsoft.com/office/officeart/2005/8/layout/vList3#1"/>
    <dgm:cxn modelId="{92D40DAD-6701-4CC2-8922-7709ACEF5B20}" type="presParOf" srcId="{EA652F5B-0373-44AE-BEA2-E5B01A582F51}" destId="{287A5178-FB30-4DB6-A4C8-2B084577A1B2}" srcOrd="0" destOrd="0" presId="urn:microsoft.com/office/officeart/2005/8/layout/vList3#1"/>
    <dgm:cxn modelId="{ADCC6DCD-0F35-4436-B8CA-0A9E76B9BEB3}" type="presParOf" srcId="{287A5178-FB30-4DB6-A4C8-2B084577A1B2}" destId="{735764DB-D72A-47C7-9F41-D49F6F93A3C3}" srcOrd="0" destOrd="0" presId="urn:microsoft.com/office/officeart/2005/8/layout/vList3#1"/>
    <dgm:cxn modelId="{CA5A6D0C-5D0D-40A5-B34D-61E00497DFC1}" type="presParOf" srcId="{287A5178-FB30-4DB6-A4C8-2B084577A1B2}" destId="{7A00286C-AD32-4EBD-8F67-1F21B62738A5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9854505-7075-448A-8927-93B1490679B1}" type="doc">
      <dgm:prSet loTypeId="urn:microsoft.com/office/officeart/2005/8/layout/process5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3BD509-6ADF-4E63-BC2D-2A4A0175FB26}">
      <dgm:prSet/>
      <dgm:spPr/>
      <dgm:t>
        <a:bodyPr/>
        <a:lstStyle/>
        <a:p>
          <a:pPr rtl="0"/>
          <a:r>
            <a:rPr lang="es-ES_tradnl" dirty="0" smtClean="0"/>
            <a:t>variación geográfica (PROCEDENCIAS)</a:t>
          </a:r>
          <a:endParaRPr lang="es-ES" dirty="0"/>
        </a:p>
      </dgm:t>
    </dgm:pt>
    <dgm:pt modelId="{4744245F-F147-4189-AC4C-C0BC5D8A803E}" type="parTrans" cxnId="{3010E426-6963-44E2-99FB-0A9159BED17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D8032B6-D82C-4821-953B-7CC271495E6F}" type="sibTrans" cxnId="{3010E426-6963-44E2-99FB-0A9159BED17A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1D9EAD6-E63D-4C89-BF05-D8C2F64EF3E9}">
      <dgm:prSet/>
      <dgm:spPr/>
      <dgm:t>
        <a:bodyPr/>
        <a:lstStyle/>
        <a:p>
          <a:pPr rtl="0"/>
          <a:r>
            <a:rPr lang="es-ES_tradnl" smtClean="0"/>
            <a:t>sitios dentro de las procedencias</a:t>
          </a:r>
          <a:endParaRPr lang="es-ES" dirty="0"/>
        </a:p>
      </dgm:t>
    </dgm:pt>
    <dgm:pt modelId="{7FDD9676-C3C8-4E90-B5A5-34AFDB6D4DF4}" type="parTrans" cxnId="{FD0ECEBB-3C1E-4AA5-BDAC-B4BF0A8EBEE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D3AA451-3A06-4F70-96EA-7F3B99394FE9}" type="sibTrans" cxnId="{FD0ECEBB-3C1E-4AA5-BDAC-B4BF0A8EBEED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AA011CE-36FB-4F44-A6C2-31F2A84AD9D7}">
      <dgm:prSet/>
      <dgm:spPr/>
      <dgm:t>
        <a:bodyPr/>
        <a:lstStyle/>
        <a:p>
          <a:pPr rtl="0"/>
          <a:r>
            <a:rPr lang="es-ES_tradnl" smtClean="0"/>
            <a:t>rodales dentro de los sitios</a:t>
          </a:r>
          <a:endParaRPr lang="es-ES" dirty="0"/>
        </a:p>
      </dgm:t>
    </dgm:pt>
    <dgm:pt modelId="{343E9000-8094-43B1-9176-6CFDFAD8A681}" type="parTrans" cxnId="{D80EABC9-CAF0-42B3-A37A-E39C5133C08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B71F45E-5531-4FD3-A524-29B1959955FA}" type="sibTrans" cxnId="{D80EABC9-CAF0-42B3-A37A-E39C5133C08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254FAAC-8412-4527-ACA3-C184FA287FDE}">
      <dgm:prSet/>
      <dgm:spPr/>
      <dgm:t>
        <a:bodyPr/>
        <a:lstStyle/>
        <a:p>
          <a:pPr rtl="0"/>
          <a:r>
            <a:rPr lang="es-ES_tradnl" smtClean="0"/>
            <a:t>árboles individuales dentro de los rodales</a:t>
          </a:r>
          <a:endParaRPr lang="es-ES" dirty="0"/>
        </a:p>
      </dgm:t>
    </dgm:pt>
    <dgm:pt modelId="{899F34B1-F9EA-4E07-A9A0-896EC1B983B2}" type="parTrans" cxnId="{A7D717CD-4A79-43D7-9E69-0412F268C42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50402F5B-65F3-48B9-A1B3-31872FC096AC}" type="sibTrans" cxnId="{A7D717CD-4A79-43D7-9E69-0412F268C425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9C1DED1-7F22-494E-B2AF-F44A8A78C420}">
      <dgm:prSet/>
      <dgm:spPr/>
      <dgm:t>
        <a:bodyPr/>
        <a:lstStyle/>
        <a:p>
          <a:pPr rtl="0"/>
          <a:r>
            <a:rPr lang="es-ES_tradnl" dirty="0" smtClean="0"/>
            <a:t>dentro de los árboles?? Edad? </a:t>
          </a:r>
          <a:endParaRPr lang="es-ES" dirty="0"/>
        </a:p>
      </dgm:t>
    </dgm:pt>
    <dgm:pt modelId="{2458AB9B-6EFC-4205-8CEA-BD2DC5DCE3A4}" type="parTrans" cxnId="{8EC98CFE-7F50-4DEC-9B7F-49D13FB69FD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43AE979-F31F-4FD7-913F-24268D9CCBC8}" type="sibTrans" cxnId="{8EC98CFE-7F50-4DEC-9B7F-49D13FB69FD6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71AE42CB-2F55-455E-82F0-DBF5DE29A78A}" type="pres">
      <dgm:prSet presAssocID="{39854505-7075-448A-8927-93B1490679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2C845D8-24B7-41FD-AF7D-E708B037EC06}" type="pres">
      <dgm:prSet presAssocID="{833BD509-6ADF-4E63-BC2D-2A4A0175FB2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8A3AC3-281D-4293-981E-C55A93633340}" type="pres">
      <dgm:prSet presAssocID="{2D8032B6-D82C-4821-953B-7CC271495E6F}" presName="sibTrans" presStyleLbl="sibTrans2D1" presStyleIdx="0" presStyleCnt="4"/>
      <dgm:spPr/>
      <dgm:t>
        <a:bodyPr/>
        <a:lstStyle/>
        <a:p>
          <a:endParaRPr lang="es-ES"/>
        </a:p>
      </dgm:t>
    </dgm:pt>
    <dgm:pt modelId="{0BD26E27-E37F-415D-A5A8-3283B39978A1}" type="pres">
      <dgm:prSet presAssocID="{2D8032B6-D82C-4821-953B-7CC271495E6F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A039B0F0-8410-4CD1-BB0A-B471152F5553}" type="pres">
      <dgm:prSet presAssocID="{F1D9EAD6-E63D-4C89-BF05-D8C2F64EF3E9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20D5FF-05F3-4F47-A72C-630216A6C792}" type="pres">
      <dgm:prSet presAssocID="{1D3AA451-3A06-4F70-96EA-7F3B99394FE9}" presName="sibTrans" presStyleLbl="sibTrans2D1" presStyleIdx="1" presStyleCnt="4"/>
      <dgm:spPr/>
      <dgm:t>
        <a:bodyPr/>
        <a:lstStyle/>
        <a:p>
          <a:endParaRPr lang="es-ES"/>
        </a:p>
      </dgm:t>
    </dgm:pt>
    <dgm:pt modelId="{89C2EB71-C6A7-416D-8757-57345AA274FC}" type="pres">
      <dgm:prSet presAssocID="{1D3AA451-3A06-4F70-96EA-7F3B99394FE9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A6BAA69C-B05D-4695-A0E9-12A4E255258A}" type="pres">
      <dgm:prSet presAssocID="{DAA011CE-36FB-4F44-A6C2-31F2A84AD9D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960670-9C6C-4C8D-B9C3-A01790AFB69C}" type="pres">
      <dgm:prSet presAssocID="{6B71F45E-5531-4FD3-A524-29B1959955FA}" presName="sibTrans" presStyleLbl="sibTrans2D1" presStyleIdx="2" presStyleCnt="4"/>
      <dgm:spPr/>
      <dgm:t>
        <a:bodyPr/>
        <a:lstStyle/>
        <a:p>
          <a:endParaRPr lang="es-ES"/>
        </a:p>
      </dgm:t>
    </dgm:pt>
    <dgm:pt modelId="{0A30AD1E-D103-410A-B35D-97EAEAF09D07}" type="pres">
      <dgm:prSet presAssocID="{6B71F45E-5531-4FD3-A524-29B1959955FA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A2B54B5A-B599-43CC-B790-090E34688AC0}" type="pres">
      <dgm:prSet presAssocID="{0254FAAC-8412-4527-ACA3-C184FA287FD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66BF18-0B05-4B20-B1AD-A28D7143B595}" type="pres">
      <dgm:prSet presAssocID="{50402F5B-65F3-48B9-A1B3-31872FC096AC}" presName="sibTrans" presStyleLbl="sibTrans2D1" presStyleIdx="3" presStyleCnt="4"/>
      <dgm:spPr/>
      <dgm:t>
        <a:bodyPr/>
        <a:lstStyle/>
        <a:p>
          <a:endParaRPr lang="es-ES"/>
        </a:p>
      </dgm:t>
    </dgm:pt>
    <dgm:pt modelId="{2F309046-8E95-4993-B5D9-41D86500C3F6}" type="pres">
      <dgm:prSet presAssocID="{50402F5B-65F3-48B9-A1B3-31872FC096AC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1D0E2F15-EFDE-4346-8CDC-7F154070FA81}" type="pres">
      <dgm:prSet presAssocID="{49C1DED1-7F22-494E-B2AF-F44A8A78C42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EC98CFE-7F50-4DEC-9B7F-49D13FB69FD6}" srcId="{39854505-7075-448A-8927-93B1490679B1}" destId="{49C1DED1-7F22-494E-B2AF-F44A8A78C420}" srcOrd="4" destOrd="0" parTransId="{2458AB9B-6EFC-4205-8CEA-BD2DC5DCE3A4}" sibTransId="{443AE979-F31F-4FD7-913F-24268D9CCBC8}"/>
    <dgm:cxn modelId="{D80EABC9-CAF0-42B3-A37A-E39C5133C087}" srcId="{39854505-7075-448A-8927-93B1490679B1}" destId="{DAA011CE-36FB-4F44-A6C2-31F2A84AD9D7}" srcOrd="2" destOrd="0" parTransId="{343E9000-8094-43B1-9176-6CFDFAD8A681}" sibTransId="{6B71F45E-5531-4FD3-A524-29B1959955FA}"/>
    <dgm:cxn modelId="{BEA3F3D4-2F6B-4048-BD34-DBC0666FD739}" type="presOf" srcId="{2D8032B6-D82C-4821-953B-7CC271495E6F}" destId="{0BD26E27-E37F-415D-A5A8-3283B39978A1}" srcOrd="1" destOrd="0" presId="urn:microsoft.com/office/officeart/2005/8/layout/process5"/>
    <dgm:cxn modelId="{A7D717CD-4A79-43D7-9E69-0412F268C425}" srcId="{39854505-7075-448A-8927-93B1490679B1}" destId="{0254FAAC-8412-4527-ACA3-C184FA287FDE}" srcOrd="3" destOrd="0" parTransId="{899F34B1-F9EA-4E07-A9A0-896EC1B983B2}" sibTransId="{50402F5B-65F3-48B9-A1B3-31872FC096AC}"/>
    <dgm:cxn modelId="{F1C99192-98AD-4402-AD00-B60F13ACA89D}" type="presOf" srcId="{50402F5B-65F3-48B9-A1B3-31872FC096AC}" destId="{B866BF18-0B05-4B20-B1AD-A28D7143B595}" srcOrd="0" destOrd="0" presId="urn:microsoft.com/office/officeart/2005/8/layout/process5"/>
    <dgm:cxn modelId="{3010E426-6963-44E2-99FB-0A9159BED17A}" srcId="{39854505-7075-448A-8927-93B1490679B1}" destId="{833BD509-6ADF-4E63-BC2D-2A4A0175FB26}" srcOrd="0" destOrd="0" parTransId="{4744245F-F147-4189-AC4C-C0BC5D8A803E}" sibTransId="{2D8032B6-D82C-4821-953B-7CC271495E6F}"/>
    <dgm:cxn modelId="{80048DD9-BF8C-4BDA-805F-3917C03860EF}" type="presOf" srcId="{50402F5B-65F3-48B9-A1B3-31872FC096AC}" destId="{2F309046-8E95-4993-B5D9-41D86500C3F6}" srcOrd="1" destOrd="0" presId="urn:microsoft.com/office/officeart/2005/8/layout/process5"/>
    <dgm:cxn modelId="{AEC4988A-74E8-4359-AAB6-429869D80420}" type="presOf" srcId="{6B71F45E-5531-4FD3-A524-29B1959955FA}" destId="{E1960670-9C6C-4C8D-B9C3-A01790AFB69C}" srcOrd="0" destOrd="0" presId="urn:microsoft.com/office/officeart/2005/8/layout/process5"/>
    <dgm:cxn modelId="{417F2E80-CC52-4DF7-8386-16F41F1574F4}" type="presOf" srcId="{1D3AA451-3A06-4F70-96EA-7F3B99394FE9}" destId="{89C2EB71-C6A7-416D-8757-57345AA274FC}" srcOrd="1" destOrd="0" presId="urn:microsoft.com/office/officeart/2005/8/layout/process5"/>
    <dgm:cxn modelId="{B2BEAA58-DE75-4A3E-9BE2-C8DBAD6E2E78}" type="presOf" srcId="{1D3AA451-3A06-4F70-96EA-7F3B99394FE9}" destId="{5D20D5FF-05F3-4F47-A72C-630216A6C792}" srcOrd="0" destOrd="0" presId="urn:microsoft.com/office/officeart/2005/8/layout/process5"/>
    <dgm:cxn modelId="{3703060A-B417-43F6-B393-284E9CD26FFA}" type="presOf" srcId="{2D8032B6-D82C-4821-953B-7CC271495E6F}" destId="{198A3AC3-281D-4293-981E-C55A93633340}" srcOrd="0" destOrd="0" presId="urn:microsoft.com/office/officeart/2005/8/layout/process5"/>
    <dgm:cxn modelId="{CD6A6EAB-F4EB-4474-8705-47D990483A59}" type="presOf" srcId="{DAA011CE-36FB-4F44-A6C2-31F2A84AD9D7}" destId="{A6BAA69C-B05D-4695-A0E9-12A4E255258A}" srcOrd="0" destOrd="0" presId="urn:microsoft.com/office/officeart/2005/8/layout/process5"/>
    <dgm:cxn modelId="{F490C71B-D180-47E1-A68B-0E5A9A053107}" type="presOf" srcId="{39854505-7075-448A-8927-93B1490679B1}" destId="{71AE42CB-2F55-455E-82F0-DBF5DE29A78A}" srcOrd="0" destOrd="0" presId="urn:microsoft.com/office/officeart/2005/8/layout/process5"/>
    <dgm:cxn modelId="{FD0ECEBB-3C1E-4AA5-BDAC-B4BF0A8EBEED}" srcId="{39854505-7075-448A-8927-93B1490679B1}" destId="{F1D9EAD6-E63D-4C89-BF05-D8C2F64EF3E9}" srcOrd="1" destOrd="0" parTransId="{7FDD9676-C3C8-4E90-B5A5-34AFDB6D4DF4}" sibTransId="{1D3AA451-3A06-4F70-96EA-7F3B99394FE9}"/>
    <dgm:cxn modelId="{B381A78E-4FFB-4BC4-9B3C-0BBE18C0FDCF}" type="presOf" srcId="{49C1DED1-7F22-494E-B2AF-F44A8A78C420}" destId="{1D0E2F15-EFDE-4346-8CDC-7F154070FA81}" srcOrd="0" destOrd="0" presId="urn:microsoft.com/office/officeart/2005/8/layout/process5"/>
    <dgm:cxn modelId="{090EA70D-B567-4740-941B-AA972E7780CA}" type="presOf" srcId="{F1D9EAD6-E63D-4C89-BF05-D8C2F64EF3E9}" destId="{A039B0F0-8410-4CD1-BB0A-B471152F5553}" srcOrd="0" destOrd="0" presId="urn:microsoft.com/office/officeart/2005/8/layout/process5"/>
    <dgm:cxn modelId="{E1D30C61-AED2-475B-8AF6-B7EFE49C0C0D}" type="presOf" srcId="{6B71F45E-5531-4FD3-A524-29B1959955FA}" destId="{0A30AD1E-D103-410A-B35D-97EAEAF09D07}" srcOrd="1" destOrd="0" presId="urn:microsoft.com/office/officeart/2005/8/layout/process5"/>
    <dgm:cxn modelId="{74F7CD0A-B5B7-4B76-99A2-CE354C13EB4F}" type="presOf" srcId="{0254FAAC-8412-4527-ACA3-C184FA287FDE}" destId="{A2B54B5A-B599-43CC-B790-090E34688AC0}" srcOrd="0" destOrd="0" presId="urn:microsoft.com/office/officeart/2005/8/layout/process5"/>
    <dgm:cxn modelId="{04283525-CEAD-4172-854A-E3D7A5C313DC}" type="presOf" srcId="{833BD509-6ADF-4E63-BC2D-2A4A0175FB26}" destId="{D2C845D8-24B7-41FD-AF7D-E708B037EC06}" srcOrd="0" destOrd="0" presId="urn:microsoft.com/office/officeart/2005/8/layout/process5"/>
    <dgm:cxn modelId="{A8309C57-B9E0-4C13-BA32-9C6431ABCE72}" type="presParOf" srcId="{71AE42CB-2F55-455E-82F0-DBF5DE29A78A}" destId="{D2C845D8-24B7-41FD-AF7D-E708B037EC06}" srcOrd="0" destOrd="0" presId="urn:microsoft.com/office/officeart/2005/8/layout/process5"/>
    <dgm:cxn modelId="{D9CBC6D6-7C34-4DA0-A36E-8EFDC2609096}" type="presParOf" srcId="{71AE42CB-2F55-455E-82F0-DBF5DE29A78A}" destId="{198A3AC3-281D-4293-981E-C55A93633340}" srcOrd="1" destOrd="0" presId="urn:microsoft.com/office/officeart/2005/8/layout/process5"/>
    <dgm:cxn modelId="{986F209B-C260-46E1-80C7-7BB1CC802EC5}" type="presParOf" srcId="{198A3AC3-281D-4293-981E-C55A93633340}" destId="{0BD26E27-E37F-415D-A5A8-3283B39978A1}" srcOrd="0" destOrd="0" presId="urn:microsoft.com/office/officeart/2005/8/layout/process5"/>
    <dgm:cxn modelId="{212ED0FD-EDD3-46A5-9EC9-5C6480838862}" type="presParOf" srcId="{71AE42CB-2F55-455E-82F0-DBF5DE29A78A}" destId="{A039B0F0-8410-4CD1-BB0A-B471152F5553}" srcOrd="2" destOrd="0" presId="urn:microsoft.com/office/officeart/2005/8/layout/process5"/>
    <dgm:cxn modelId="{1CACA42A-31AE-4269-81B7-D689EE38C026}" type="presParOf" srcId="{71AE42CB-2F55-455E-82F0-DBF5DE29A78A}" destId="{5D20D5FF-05F3-4F47-A72C-630216A6C792}" srcOrd="3" destOrd="0" presId="urn:microsoft.com/office/officeart/2005/8/layout/process5"/>
    <dgm:cxn modelId="{A1078614-B62E-4195-9C38-1D560235347A}" type="presParOf" srcId="{5D20D5FF-05F3-4F47-A72C-630216A6C792}" destId="{89C2EB71-C6A7-416D-8757-57345AA274FC}" srcOrd="0" destOrd="0" presId="urn:microsoft.com/office/officeart/2005/8/layout/process5"/>
    <dgm:cxn modelId="{B1E252CF-3EBA-49A0-968C-3771B699B517}" type="presParOf" srcId="{71AE42CB-2F55-455E-82F0-DBF5DE29A78A}" destId="{A6BAA69C-B05D-4695-A0E9-12A4E255258A}" srcOrd="4" destOrd="0" presId="urn:microsoft.com/office/officeart/2005/8/layout/process5"/>
    <dgm:cxn modelId="{A26692E1-6C13-4804-8CD4-9DE93514BD9E}" type="presParOf" srcId="{71AE42CB-2F55-455E-82F0-DBF5DE29A78A}" destId="{E1960670-9C6C-4C8D-B9C3-A01790AFB69C}" srcOrd="5" destOrd="0" presId="urn:microsoft.com/office/officeart/2005/8/layout/process5"/>
    <dgm:cxn modelId="{2933D8C3-90D8-4495-93D7-AD2CD506E82F}" type="presParOf" srcId="{E1960670-9C6C-4C8D-B9C3-A01790AFB69C}" destId="{0A30AD1E-D103-410A-B35D-97EAEAF09D07}" srcOrd="0" destOrd="0" presId="urn:microsoft.com/office/officeart/2005/8/layout/process5"/>
    <dgm:cxn modelId="{AF235989-6CCF-4440-A959-222170E05026}" type="presParOf" srcId="{71AE42CB-2F55-455E-82F0-DBF5DE29A78A}" destId="{A2B54B5A-B599-43CC-B790-090E34688AC0}" srcOrd="6" destOrd="0" presId="urn:microsoft.com/office/officeart/2005/8/layout/process5"/>
    <dgm:cxn modelId="{2DC7DC6B-6B4A-45D3-80DB-0109ADFFB219}" type="presParOf" srcId="{71AE42CB-2F55-455E-82F0-DBF5DE29A78A}" destId="{B866BF18-0B05-4B20-B1AD-A28D7143B595}" srcOrd="7" destOrd="0" presId="urn:microsoft.com/office/officeart/2005/8/layout/process5"/>
    <dgm:cxn modelId="{82E56BE8-37E6-4694-9767-7694F8BB195E}" type="presParOf" srcId="{B866BF18-0B05-4B20-B1AD-A28D7143B595}" destId="{2F309046-8E95-4993-B5D9-41D86500C3F6}" srcOrd="0" destOrd="0" presId="urn:microsoft.com/office/officeart/2005/8/layout/process5"/>
    <dgm:cxn modelId="{A316EE41-381C-4823-9A4D-60873D014601}" type="presParOf" srcId="{71AE42CB-2F55-455E-82F0-DBF5DE29A78A}" destId="{1D0E2F15-EFDE-4346-8CDC-7F154070FA81}" srcOrd="8" destOrd="0" presId="urn:microsoft.com/office/officeart/2005/8/layout/process5"/>
  </dgm:cxnLst>
  <dgm:bg>
    <a:noFill/>
  </dgm:bg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84B91B-D5EB-416B-A931-E96D7FEF15D0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s-AR"/>
        </a:p>
      </dgm:t>
    </dgm:pt>
    <dgm:pt modelId="{C5448CF7-B939-49F8-A8CA-40DE05A231E6}">
      <dgm:prSet/>
      <dgm:spPr/>
      <dgm:t>
        <a:bodyPr/>
        <a:lstStyle/>
        <a:p>
          <a:pPr algn="ctr" rtl="0"/>
          <a:r>
            <a:rPr lang="es-ES_tradnl" dirty="0" err="1" smtClean="0"/>
            <a:t>Ecotipo</a:t>
          </a:r>
          <a:endParaRPr lang="es-ES" dirty="0"/>
        </a:p>
      </dgm:t>
    </dgm:pt>
    <dgm:pt modelId="{AEB9606A-A089-48BC-8894-F484F22A3DB1}" type="parTrans" cxnId="{0DFBF377-A1B5-454D-99DC-A6A20216E26B}">
      <dgm:prSet/>
      <dgm:spPr/>
      <dgm:t>
        <a:bodyPr/>
        <a:lstStyle/>
        <a:p>
          <a:endParaRPr lang="es-AR"/>
        </a:p>
      </dgm:t>
    </dgm:pt>
    <dgm:pt modelId="{D91FEEE1-F13B-49EF-9BDA-D88DD5214823}" type="sibTrans" cxnId="{0DFBF377-A1B5-454D-99DC-A6A20216E26B}">
      <dgm:prSet/>
      <dgm:spPr/>
      <dgm:t>
        <a:bodyPr/>
        <a:lstStyle/>
        <a:p>
          <a:endParaRPr lang="es-AR"/>
        </a:p>
      </dgm:t>
    </dgm:pt>
    <dgm:pt modelId="{791C0BDF-3C1A-4A6B-B669-1DB212C78A95}" type="pres">
      <dgm:prSet presAssocID="{2C84B91B-D5EB-416B-A931-E96D7FEF15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827E8E51-1518-405D-AF5F-51D2F38C1DFE}" type="pres">
      <dgm:prSet presAssocID="{C5448CF7-B939-49F8-A8CA-40DE05A231E6}" presName="parentText" presStyleLbl="node1" presStyleIdx="0" presStyleCnt="1" custLinFactNeighborX="520" custLinFactNeighborY="19298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4BA620DE-ECA8-436D-B10F-0DEF4B384BB4}" type="presOf" srcId="{C5448CF7-B939-49F8-A8CA-40DE05A231E6}" destId="{827E8E51-1518-405D-AF5F-51D2F38C1DFE}" srcOrd="0" destOrd="0" presId="urn:microsoft.com/office/officeart/2005/8/layout/vList2"/>
    <dgm:cxn modelId="{0DFBF377-A1B5-454D-99DC-A6A20216E26B}" srcId="{2C84B91B-D5EB-416B-A931-E96D7FEF15D0}" destId="{C5448CF7-B939-49F8-A8CA-40DE05A231E6}" srcOrd="0" destOrd="0" parTransId="{AEB9606A-A089-48BC-8894-F484F22A3DB1}" sibTransId="{D91FEEE1-F13B-49EF-9BDA-D88DD5214823}"/>
    <dgm:cxn modelId="{7C597D30-0C3C-4222-9D64-D19C5F109316}" type="presOf" srcId="{2C84B91B-D5EB-416B-A931-E96D7FEF15D0}" destId="{791C0BDF-3C1A-4A6B-B669-1DB212C78A95}" srcOrd="0" destOrd="0" presId="urn:microsoft.com/office/officeart/2005/8/layout/vList2"/>
    <dgm:cxn modelId="{47032E73-6A37-4C74-9205-44B9F8BF8004}" type="presParOf" srcId="{791C0BDF-3C1A-4A6B-B669-1DB212C78A95}" destId="{827E8E51-1518-405D-AF5F-51D2F38C1DFE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AA318D9-F080-46E2-9F29-2BB330CC0362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s-AR"/>
        </a:p>
      </dgm:t>
    </dgm:pt>
    <dgm:pt modelId="{AF4DCF7E-61BC-4FBC-8202-1F15F343E815}">
      <dgm:prSet/>
      <dgm:spPr/>
      <dgm:t>
        <a:bodyPr/>
        <a:lstStyle/>
        <a:p>
          <a:pPr algn="ctr" rtl="0"/>
          <a:r>
            <a:rPr lang="es-AR" dirty="0" smtClean="0"/>
            <a:t>CLINA</a:t>
          </a:r>
          <a:endParaRPr lang="es-ES" dirty="0"/>
        </a:p>
      </dgm:t>
    </dgm:pt>
    <dgm:pt modelId="{5DCA32AB-E1FC-49B6-AD6F-6B2E924A9749}" type="parTrans" cxnId="{F397D491-6625-45AE-9C8A-5C6C3B6BA1B5}">
      <dgm:prSet/>
      <dgm:spPr/>
      <dgm:t>
        <a:bodyPr/>
        <a:lstStyle/>
        <a:p>
          <a:endParaRPr lang="es-AR"/>
        </a:p>
      </dgm:t>
    </dgm:pt>
    <dgm:pt modelId="{2CB9E000-671C-4077-897B-8C01531D7C65}" type="sibTrans" cxnId="{F397D491-6625-45AE-9C8A-5C6C3B6BA1B5}">
      <dgm:prSet/>
      <dgm:spPr/>
      <dgm:t>
        <a:bodyPr/>
        <a:lstStyle/>
        <a:p>
          <a:endParaRPr lang="es-AR"/>
        </a:p>
      </dgm:t>
    </dgm:pt>
    <dgm:pt modelId="{01AB7910-1A4E-4532-8A41-FB0389961190}" type="pres">
      <dgm:prSet presAssocID="{5AA318D9-F080-46E2-9F29-2BB330CC036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55C9FD7E-D398-474A-8961-6087EB030B41}" type="pres">
      <dgm:prSet presAssocID="{AF4DCF7E-61BC-4FBC-8202-1F15F343E815}" presName="parentText" presStyleLbl="node1" presStyleIdx="0" presStyleCnt="1" custLinFactNeighborY="8018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F397D491-6625-45AE-9C8A-5C6C3B6BA1B5}" srcId="{5AA318D9-F080-46E2-9F29-2BB330CC0362}" destId="{AF4DCF7E-61BC-4FBC-8202-1F15F343E815}" srcOrd="0" destOrd="0" parTransId="{5DCA32AB-E1FC-49B6-AD6F-6B2E924A9749}" sibTransId="{2CB9E000-671C-4077-897B-8C01531D7C65}"/>
    <dgm:cxn modelId="{03CBB93C-7640-4FD8-AEE6-434CDE5FEC9D}" type="presOf" srcId="{AF4DCF7E-61BC-4FBC-8202-1F15F343E815}" destId="{55C9FD7E-D398-474A-8961-6087EB030B41}" srcOrd="0" destOrd="0" presId="urn:microsoft.com/office/officeart/2005/8/layout/vList2"/>
    <dgm:cxn modelId="{A401B9B8-52D3-4F6E-9AF8-61AF226994EA}" type="presOf" srcId="{5AA318D9-F080-46E2-9F29-2BB330CC0362}" destId="{01AB7910-1A4E-4532-8A41-FB0389961190}" srcOrd="0" destOrd="0" presId="urn:microsoft.com/office/officeart/2005/8/layout/vList2"/>
    <dgm:cxn modelId="{668EAE6A-D4E3-416E-9EA8-21146AF705A6}" type="presParOf" srcId="{01AB7910-1A4E-4532-8A41-FB0389961190}" destId="{55C9FD7E-D398-474A-8961-6087EB030B41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63EA3A4-6EB3-479E-9E94-A2D169EDEED1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C1A3EDC5-276B-421B-B969-542B7EA3A990}">
      <dgm:prSet/>
      <dgm:spPr/>
      <dgm:t>
        <a:bodyPr/>
        <a:lstStyle/>
        <a:p>
          <a:pPr rtl="0"/>
          <a:r>
            <a:rPr lang="es-ES" b="1" dirty="0" smtClean="0"/>
            <a:t>¿</a:t>
          </a:r>
          <a:r>
            <a:rPr lang="es-ES" b="1" dirty="0" err="1" smtClean="0"/>
            <a:t>Cúando</a:t>
          </a:r>
          <a:r>
            <a:rPr lang="es-ES" b="1" dirty="0" smtClean="0"/>
            <a:t> hay mayor variación geográfica?</a:t>
          </a:r>
          <a:endParaRPr lang="es-AR" dirty="0"/>
        </a:p>
      </dgm:t>
    </dgm:pt>
    <dgm:pt modelId="{DD04D787-A1F9-407C-96CA-F2802ECD1789}" type="parTrans" cxnId="{90F906DC-7D1B-4AFB-95AA-C47671492FA8}">
      <dgm:prSet/>
      <dgm:spPr/>
      <dgm:t>
        <a:bodyPr/>
        <a:lstStyle/>
        <a:p>
          <a:endParaRPr lang="es-AR"/>
        </a:p>
      </dgm:t>
    </dgm:pt>
    <dgm:pt modelId="{3F5ABAED-18F4-4FF8-AC91-123DF6E0D16B}" type="sibTrans" cxnId="{90F906DC-7D1B-4AFB-95AA-C47671492FA8}">
      <dgm:prSet/>
      <dgm:spPr/>
      <dgm:t>
        <a:bodyPr/>
        <a:lstStyle/>
        <a:p>
          <a:endParaRPr lang="es-AR"/>
        </a:p>
      </dgm:t>
    </dgm:pt>
    <dgm:pt modelId="{FC79311D-9AC6-45B8-99A8-2728C323E50C}" type="pres">
      <dgm:prSet presAssocID="{E63EA3A4-6EB3-479E-9E94-A2D169EDEED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0915AE79-E976-4FE3-92B8-BC594C2D16AD}" type="pres">
      <dgm:prSet presAssocID="{C1A3EDC5-276B-421B-B969-542B7EA3A990}" presName="parentText" presStyleLbl="node1" presStyleIdx="0" presStyleCnt="1" custScaleY="132374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5B3705F1-98F5-4408-800E-49FA94750924}" type="presOf" srcId="{C1A3EDC5-276B-421B-B969-542B7EA3A990}" destId="{0915AE79-E976-4FE3-92B8-BC594C2D16AD}" srcOrd="0" destOrd="0" presId="urn:microsoft.com/office/officeart/2005/8/layout/vList2"/>
    <dgm:cxn modelId="{90F906DC-7D1B-4AFB-95AA-C47671492FA8}" srcId="{E63EA3A4-6EB3-479E-9E94-A2D169EDEED1}" destId="{C1A3EDC5-276B-421B-B969-542B7EA3A990}" srcOrd="0" destOrd="0" parTransId="{DD04D787-A1F9-407C-96CA-F2802ECD1789}" sibTransId="{3F5ABAED-18F4-4FF8-AC91-123DF6E0D16B}"/>
    <dgm:cxn modelId="{0F5D6C2D-3E9E-48D8-AFC3-6E6D323DE3AD}" type="presOf" srcId="{E63EA3A4-6EB3-479E-9E94-A2D169EDEED1}" destId="{FC79311D-9AC6-45B8-99A8-2728C323E50C}" srcOrd="0" destOrd="0" presId="urn:microsoft.com/office/officeart/2005/8/layout/vList2"/>
    <dgm:cxn modelId="{1B066E5D-C9CA-4CBC-B2E0-35C7DC6BE3F9}" type="presParOf" srcId="{FC79311D-9AC6-45B8-99A8-2728C323E50C}" destId="{0915AE79-E976-4FE3-92B8-BC594C2D16AD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84B91B-D5EB-416B-A931-E96D7FEF15D0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C5448CF7-B939-49F8-A8CA-40DE05A231E6}">
      <dgm:prSet/>
      <dgm:spPr/>
      <dgm:t>
        <a:bodyPr/>
        <a:lstStyle/>
        <a:p>
          <a:pPr algn="ctr" rtl="0"/>
          <a:r>
            <a:rPr lang="es-ES" dirty="0" smtClean="0"/>
            <a:t>Evaluación de la variación</a:t>
          </a:r>
          <a:endParaRPr lang="es-ES" dirty="0"/>
        </a:p>
      </dgm:t>
    </dgm:pt>
    <dgm:pt modelId="{AEB9606A-A089-48BC-8894-F484F22A3DB1}" type="parTrans" cxnId="{0DFBF377-A1B5-454D-99DC-A6A20216E26B}">
      <dgm:prSet/>
      <dgm:spPr/>
      <dgm:t>
        <a:bodyPr/>
        <a:lstStyle/>
        <a:p>
          <a:endParaRPr lang="es-AR"/>
        </a:p>
      </dgm:t>
    </dgm:pt>
    <dgm:pt modelId="{D91FEEE1-F13B-49EF-9BDA-D88DD5214823}" type="sibTrans" cxnId="{0DFBF377-A1B5-454D-99DC-A6A20216E26B}">
      <dgm:prSet/>
      <dgm:spPr/>
      <dgm:t>
        <a:bodyPr/>
        <a:lstStyle/>
        <a:p>
          <a:endParaRPr lang="es-AR"/>
        </a:p>
      </dgm:t>
    </dgm:pt>
    <dgm:pt modelId="{791C0BDF-3C1A-4A6B-B669-1DB212C78A95}" type="pres">
      <dgm:prSet presAssocID="{2C84B91B-D5EB-416B-A931-E96D7FEF15D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827E8E51-1518-405D-AF5F-51D2F38C1DFE}" type="pres">
      <dgm:prSet presAssocID="{C5448CF7-B939-49F8-A8CA-40DE05A231E6}" presName="parentText" presStyleLbl="node1" presStyleIdx="0" presStyleCnt="1" custLinFactNeighborX="520" custLinFactNeighborY="19298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B959CB86-858A-46C8-97FA-E663E1E360CF}" type="presOf" srcId="{2C84B91B-D5EB-416B-A931-E96D7FEF15D0}" destId="{791C0BDF-3C1A-4A6B-B669-1DB212C78A95}" srcOrd="0" destOrd="0" presId="urn:microsoft.com/office/officeart/2005/8/layout/vList2"/>
    <dgm:cxn modelId="{0DFBF377-A1B5-454D-99DC-A6A20216E26B}" srcId="{2C84B91B-D5EB-416B-A931-E96D7FEF15D0}" destId="{C5448CF7-B939-49F8-A8CA-40DE05A231E6}" srcOrd="0" destOrd="0" parTransId="{AEB9606A-A089-48BC-8894-F484F22A3DB1}" sibTransId="{D91FEEE1-F13B-49EF-9BDA-D88DD5214823}"/>
    <dgm:cxn modelId="{8E91790B-671B-4A23-82EB-6EDFC5F6D520}" type="presOf" srcId="{C5448CF7-B939-49F8-A8CA-40DE05A231E6}" destId="{827E8E51-1518-405D-AF5F-51D2F38C1DFE}" srcOrd="0" destOrd="0" presId="urn:microsoft.com/office/officeart/2005/8/layout/vList2"/>
    <dgm:cxn modelId="{D94BDB90-5C39-4225-BD3E-3A10DAE9758B}" type="presParOf" srcId="{791C0BDF-3C1A-4A6B-B669-1DB212C78A95}" destId="{827E8E51-1518-405D-AF5F-51D2F38C1DFE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4FC83E-DDF3-485A-8BCA-04FB729E385D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D4FF58E0-5C18-4156-B44D-03A923EED6D0}">
      <dgm:prSet/>
      <dgm:spPr/>
      <dgm:t>
        <a:bodyPr/>
        <a:lstStyle/>
        <a:p>
          <a:pPr rtl="0"/>
          <a:r>
            <a:rPr lang="es-ES_tradnl" b="1" i="0" u="sng" baseline="0" dirty="0" smtClean="0"/>
            <a:t>Adaptado</a:t>
          </a:r>
          <a:endParaRPr lang="es-AR" dirty="0"/>
        </a:p>
      </dgm:t>
    </dgm:pt>
    <dgm:pt modelId="{35A98A18-58D5-44B5-BC5B-5884B67FF84F}" type="parTrans" cxnId="{6978C62A-164E-4531-A02A-E1F7EB05E6AF}">
      <dgm:prSet/>
      <dgm:spPr/>
      <dgm:t>
        <a:bodyPr/>
        <a:lstStyle/>
        <a:p>
          <a:endParaRPr lang="es-AR"/>
        </a:p>
      </dgm:t>
    </dgm:pt>
    <dgm:pt modelId="{0ED6FBC8-DB1E-49AE-B3F8-F581E3AFBF32}" type="sibTrans" cxnId="{6978C62A-164E-4531-A02A-E1F7EB05E6AF}">
      <dgm:prSet/>
      <dgm:spPr/>
      <dgm:t>
        <a:bodyPr/>
        <a:lstStyle/>
        <a:p>
          <a:endParaRPr lang="es-AR"/>
        </a:p>
      </dgm:t>
    </dgm:pt>
    <dgm:pt modelId="{6B6883B6-2149-4A0E-B6D0-1A3C8DE6F3C0}">
      <dgm:prSet/>
      <dgm:spPr/>
      <dgm:t>
        <a:bodyPr/>
        <a:lstStyle/>
        <a:p>
          <a:pPr rtl="0"/>
          <a:r>
            <a:rPr lang="es-ES_tradnl" dirty="0" smtClean="0"/>
            <a:t>El término </a:t>
          </a:r>
          <a:r>
            <a:rPr lang="es-ES_tradnl" i="1" dirty="0" smtClean="0"/>
            <a:t>adaptado </a:t>
          </a:r>
          <a:r>
            <a:rPr lang="es-ES_tradnl" dirty="0" smtClean="0"/>
            <a:t>se refiere a qué tan bien adecuados fisiológicamente están los árboles para lograr una alta tasa de supervivencia, buen crecimiento y resistencia a las plagas y ambientes adversos. Y produce descendencia.</a:t>
          </a:r>
          <a:endParaRPr lang="es-ES_tradnl" b="0" i="0" baseline="0" dirty="0"/>
        </a:p>
      </dgm:t>
    </dgm:pt>
    <dgm:pt modelId="{D4A82FCA-4EAD-48C5-B757-0848EF1CB17B}" type="parTrans" cxnId="{2282B800-7F84-46AE-8D4F-FEB1F3CF4A4F}">
      <dgm:prSet/>
      <dgm:spPr/>
      <dgm:t>
        <a:bodyPr/>
        <a:lstStyle/>
        <a:p>
          <a:endParaRPr lang="es-AR"/>
        </a:p>
      </dgm:t>
    </dgm:pt>
    <dgm:pt modelId="{2AC5FEA2-90D3-4F8D-91C9-2AB67F3357FB}" type="sibTrans" cxnId="{2282B800-7F84-46AE-8D4F-FEB1F3CF4A4F}">
      <dgm:prSet/>
      <dgm:spPr/>
      <dgm:t>
        <a:bodyPr/>
        <a:lstStyle/>
        <a:p>
          <a:endParaRPr lang="es-AR"/>
        </a:p>
      </dgm:t>
    </dgm:pt>
    <dgm:pt modelId="{CAEACF47-94E1-41CA-8A1B-3C5EF37C020A}">
      <dgm:prSet/>
      <dgm:spPr/>
      <dgm:t>
        <a:bodyPr/>
        <a:lstStyle/>
        <a:p>
          <a:pPr rtl="0"/>
          <a:r>
            <a:rPr lang="es-ES_tradnl" b="1" u="sng" dirty="0" smtClean="0"/>
            <a:t>Árbol exótico</a:t>
          </a:r>
          <a:endParaRPr lang="es-ES" b="0" i="0" baseline="0" dirty="0"/>
        </a:p>
      </dgm:t>
    </dgm:pt>
    <dgm:pt modelId="{79843040-3861-4A15-8927-8ED79AF3272E}" type="parTrans" cxnId="{98B1CA83-AE38-4498-B694-03A4D29EE960}">
      <dgm:prSet/>
      <dgm:spPr/>
      <dgm:t>
        <a:bodyPr/>
        <a:lstStyle/>
        <a:p>
          <a:endParaRPr lang="es-AR"/>
        </a:p>
      </dgm:t>
    </dgm:pt>
    <dgm:pt modelId="{3BE0BFAB-7AAA-441B-B773-2993FAE1360C}" type="sibTrans" cxnId="{98B1CA83-AE38-4498-B694-03A4D29EE960}">
      <dgm:prSet/>
      <dgm:spPr/>
      <dgm:t>
        <a:bodyPr/>
        <a:lstStyle/>
        <a:p>
          <a:endParaRPr lang="es-AR"/>
        </a:p>
      </dgm:t>
    </dgm:pt>
    <dgm:pt modelId="{7E168F6F-1A7A-4F95-9872-603C63736ABB}">
      <dgm:prSet/>
      <dgm:spPr/>
      <dgm:t>
        <a:bodyPr/>
        <a:lstStyle/>
        <a:p>
          <a:pPr rtl="0"/>
          <a:r>
            <a:rPr lang="es-ES" b="0" i="0" baseline="0" dirty="0" smtClean="0"/>
            <a:t>Aquellos que crecen y se han adaptado fuera de su hábitat natural (distribución)</a:t>
          </a:r>
          <a:endParaRPr lang="es-ES" b="0" i="0" baseline="0" dirty="0"/>
        </a:p>
      </dgm:t>
    </dgm:pt>
    <dgm:pt modelId="{2472DF02-E678-4684-ABF5-CBC08C125536}" type="parTrans" cxnId="{D15A1EEA-4F0B-4D17-9FD6-AEF63ED8B815}">
      <dgm:prSet/>
      <dgm:spPr/>
      <dgm:t>
        <a:bodyPr/>
        <a:lstStyle/>
        <a:p>
          <a:endParaRPr lang="es-AR"/>
        </a:p>
      </dgm:t>
    </dgm:pt>
    <dgm:pt modelId="{D4BBEBAE-4B20-4024-8FD3-D896CCDF3B04}" type="sibTrans" cxnId="{D15A1EEA-4F0B-4D17-9FD6-AEF63ED8B815}">
      <dgm:prSet/>
      <dgm:spPr/>
      <dgm:t>
        <a:bodyPr/>
        <a:lstStyle/>
        <a:p>
          <a:endParaRPr lang="es-AR"/>
        </a:p>
      </dgm:t>
    </dgm:pt>
    <dgm:pt modelId="{7B89CE1C-21C8-411B-B760-F0A9EE344ECF}" type="pres">
      <dgm:prSet presAssocID="{094FC83E-DDF3-485A-8BCA-04FB729E385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A68365ED-F143-4DF3-8932-A41C045695E2}" type="pres">
      <dgm:prSet presAssocID="{D4FF58E0-5C18-4156-B44D-03A923EED6D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E2A106D3-3ACA-40C4-AC19-37E2A4AB09C7}" type="pres">
      <dgm:prSet presAssocID="{D4FF58E0-5C18-4156-B44D-03A923EED6D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F0F35ECB-6883-4126-845E-4BF19362B0CC}" type="pres">
      <dgm:prSet presAssocID="{CAEACF47-94E1-41CA-8A1B-3C5EF37C020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33AE19A0-3A6F-4858-B696-0EA64C7B0685}" type="pres">
      <dgm:prSet presAssocID="{CAEACF47-94E1-41CA-8A1B-3C5EF37C020A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4F59E934-CB74-42FE-8386-C13F53D81287}" type="presOf" srcId="{094FC83E-DDF3-485A-8BCA-04FB729E385D}" destId="{7B89CE1C-21C8-411B-B760-F0A9EE344ECF}" srcOrd="0" destOrd="0" presId="urn:microsoft.com/office/officeart/2005/8/layout/vList2"/>
    <dgm:cxn modelId="{8C8F5629-76B0-43A5-B194-31D4E446CA95}" type="presOf" srcId="{CAEACF47-94E1-41CA-8A1B-3C5EF37C020A}" destId="{F0F35ECB-6883-4126-845E-4BF19362B0CC}" srcOrd="0" destOrd="0" presId="urn:microsoft.com/office/officeart/2005/8/layout/vList2"/>
    <dgm:cxn modelId="{900D13E0-2430-4C80-A9DE-BE32EB8F6159}" type="presOf" srcId="{7E168F6F-1A7A-4F95-9872-603C63736ABB}" destId="{33AE19A0-3A6F-4858-B696-0EA64C7B0685}" srcOrd="0" destOrd="0" presId="urn:microsoft.com/office/officeart/2005/8/layout/vList2"/>
    <dgm:cxn modelId="{C72ADC6A-19A3-4FFD-AC68-3E7DD8C36135}" type="presOf" srcId="{D4FF58E0-5C18-4156-B44D-03A923EED6D0}" destId="{A68365ED-F143-4DF3-8932-A41C045695E2}" srcOrd="0" destOrd="0" presId="urn:microsoft.com/office/officeart/2005/8/layout/vList2"/>
    <dgm:cxn modelId="{4714267B-373D-4C08-A75B-02C8A3D9BF70}" type="presOf" srcId="{6B6883B6-2149-4A0E-B6D0-1A3C8DE6F3C0}" destId="{E2A106D3-3ACA-40C4-AC19-37E2A4AB09C7}" srcOrd="0" destOrd="0" presId="urn:microsoft.com/office/officeart/2005/8/layout/vList2"/>
    <dgm:cxn modelId="{D15A1EEA-4F0B-4D17-9FD6-AEF63ED8B815}" srcId="{CAEACF47-94E1-41CA-8A1B-3C5EF37C020A}" destId="{7E168F6F-1A7A-4F95-9872-603C63736ABB}" srcOrd="0" destOrd="0" parTransId="{2472DF02-E678-4684-ABF5-CBC08C125536}" sibTransId="{D4BBEBAE-4B20-4024-8FD3-D896CCDF3B04}"/>
    <dgm:cxn modelId="{98B1CA83-AE38-4498-B694-03A4D29EE960}" srcId="{094FC83E-DDF3-485A-8BCA-04FB729E385D}" destId="{CAEACF47-94E1-41CA-8A1B-3C5EF37C020A}" srcOrd="1" destOrd="0" parTransId="{79843040-3861-4A15-8927-8ED79AF3272E}" sibTransId="{3BE0BFAB-7AAA-441B-B773-2993FAE1360C}"/>
    <dgm:cxn modelId="{2282B800-7F84-46AE-8D4F-FEB1F3CF4A4F}" srcId="{D4FF58E0-5C18-4156-B44D-03A923EED6D0}" destId="{6B6883B6-2149-4A0E-B6D0-1A3C8DE6F3C0}" srcOrd="0" destOrd="0" parTransId="{D4A82FCA-4EAD-48C5-B757-0848EF1CB17B}" sibTransId="{2AC5FEA2-90D3-4F8D-91C9-2AB67F3357FB}"/>
    <dgm:cxn modelId="{6978C62A-164E-4531-A02A-E1F7EB05E6AF}" srcId="{094FC83E-DDF3-485A-8BCA-04FB729E385D}" destId="{D4FF58E0-5C18-4156-B44D-03A923EED6D0}" srcOrd="0" destOrd="0" parTransId="{35A98A18-58D5-44B5-BC5B-5884B67FF84F}" sibTransId="{0ED6FBC8-DB1E-49AE-B3F8-F581E3AFBF32}"/>
    <dgm:cxn modelId="{8690D2D1-7FD4-4199-ACE3-40C6F96B6F22}" type="presParOf" srcId="{7B89CE1C-21C8-411B-B760-F0A9EE344ECF}" destId="{A68365ED-F143-4DF3-8932-A41C045695E2}" srcOrd="0" destOrd="0" presId="urn:microsoft.com/office/officeart/2005/8/layout/vList2"/>
    <dgm:cxn modelId="{83809F32-CCD5-4EE8-B23E-0BAB9C9593B7}" type="presParOf" srcId="{7B89CE1C-21C8-411B-B760-F0A9EE344ECF}" destId="{E2A106D3-3ACA-40C4-AC19-37E2A4AB09C7}" srcOrd="1" destOrd="0" presId="urn:microsoft.com/office/officeart/2005/8/layout/vList2"/>
    <dgm:cxn modelId="{E63C4412-8C4A-4415-A1B3-C4C1E5A00940}" type="presParOf" srcId="{7B89CE1C-21C8-411B-B760-F0A9EE344ECF}" destId="{F0F35ECB-6883-4126-845E-4BF19362B0CC}" srcOrd="2" destOrd="0" presId="urn:microsoft.com/office/officeart/2005/8/layout/vList2"/>
    <dgm:cxn modelId="{DC22DEC6-EB79-4170-8B1F-95D7A800A3FF}" type="presParOf" srcId="{7B89CE1C-21C8-411B-B760-F0A9EE344ECF}" destId="{33AE19A0-3A6F-4858-B696-0EA64C7B0685}" srcOrd="3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C6B65EE-C0C4-4A2F-BC8D-8A44A87C1F6C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C27214BE-78C6-48B4-B45E-9FD0D228F24F}">
      <dgm:prSet/>
      <dgm:spPr/>
      <dgm:t>
        <a:bodyPr/>
        <a:lstStyle/>
        <a:p>
          <a:pPr rtl="0"/>
          <a:r>
            <a:rPr lang="es-ES_tradnl" b="1" dirty="0" smtClean="0"/>
            <a:t>Raza geográfica</a:t>
          </a:r>
          <a:endParaRPr lang="es-ES" dirty="0"/>
        </a:p>
      </dgm:t>
    </dgm:pt>
    <dgm:pt modelId="{25A895F4-859F-4FDD-9E01-EE46E5688118}" type="parTrans" cxnId="{85E59DFB-8FE2-4263-A55E-1BC125602660}">
      <dgm:prSet/>
      <dgm:spPr/>
      <dgm:t>
        <a:bodyPr/>
        <a:lstStyle/>
        <a:p>
          <a:endParaRPr lang="es-AR"/>
        </a:p>
      </dgm:t>
    </dgm:pt>
    <dgm:pt modelId="{7F898B20-6225-4B41-8DA0-8AB0416A0962}" type="sibTrans" cxnId="{85E59DFB-8FE2-4263-A55E-1BC125602660}">
      <dgm:prSet/>
      <dgm:spPr/>
      <dgm:t>
        <a:bodyPr/>
        <a:lstStyle/>
        <a:p>
          <a:endParaRPr lang="es-AR"/>
        </a:p>
      </dgm:t>
    </dgm:pt>
    <dgm:pt modelId="{FEC9E822-9E41-4759-837F-AE90A37C66D9}">
      <dgm:prSet/>
      <dgm:spPr/>
      <dgm:t>
        <a:bodyPr/>
        <a:lstStyle/>
        <a:p>
          <a:pPr rtl="0"/>
          <a:r>
            <a:rPr lang="es-ES_tradnl" smtClean="0"/>
            <a:t>Sub­división </a:t>
          </a:r>
          <a:r>
            <a:rPr lang="es-ES_tradnl" dirty="0" smtClean="0"/>
            <a:t>de una </a:t>
          </a:r>
          <a:r>
            <a:rPr lang="es-ES_tradnl" smtClean="0"/>
            <a:t>especie que consta </a:t>
          </a:r>
          <a:r>
            <a:rPr lang="es-ES_tradnl" dirty="0" smtClean="0"/>
            <a:t>de individuos genéticamente similares, relacionados entre sí por un ancestro común, y que ocupa un territorio particular al cual se ha adaptado por selección natural.</a:t>
          </a:r>
          <a:endParaRPr lang="es-ES" dirty="0"/>
        </a:p>
      </dgm:t>
    </dgm:pt>
    <dgm:pt modelId="{21C005F9-1A37-4D07-B45D-FBA3C77D0A3D}" type="parTrans" cxnId="{68676118-AFDD-403B-A03F-055B247D34B8}">
      <dgm:prSet/>
      <dgm:spPr/>
    </dgm:pt>
    <dgm:pt modelId="{FE7592BA-1902-4750-B017-2015CF64F222}" type="sibTrans" cxnId="{68676118-AFDD-403B-A03F-055B247D34B8}">
      <dgm:prSet/>
      <dgm:spPr/>
    </dgm:pt>
    <dgm:pt modelId="{53A39534-C511-4293-9381-2E1511CDECA9}" type="pres">
      <dgm:prSet presAssocID="{7C6B65EE-C0C4-4A2F-BC8D-8A44A87C1F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AR"/>
        </a:p>
      </dgm:t>
    </dgm:pt>
    <dgm:pt modelId="{C260D5A9-2E01-4826-9D9D-97D8FFAAEC59}" type="pres">
      <dgm:prSet presAssocID="{C27214BE-78C6-48B4-B45E-9FD0D228F24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AR"/>
        </a:p>
      </dgm:t>
    </dgm:pt>
    <dgm:pt modelId="{6CFED8CF-F890-420E-8B69-95C70AA9323D}" type="pres">
      <dgm:prSet presAssocID="{C27214BE-78C6-48B4-B45E-9FD0D228F24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AR"/>
        </a:p>
      </dgm:t>
    </dgm:pt>
  </dgm:ptLst>
  <dgm:cxnLst>
    <dgm:cxn modelId="{85E59DFB-8FE2-4263-A55E-1BC125602660}" srcId="{7C6B65EE-C0C4-4A2F-BC8D-8A44A87C1F6C}" destId="{C27214BE-78C6-48B4-B45E-9FD0D228F24F}" srcOrd="0" destOrd="0" parTransId="{25A895F4-859F-4FDD-9E01-EE46E5688118}" sibTransId="{7F898B20-6225-4B41-8DA0-8AB0416A0962}"/>
    <dgm:cxn modelId="{68676118-AFDD-403B-A03F-055B247D34B8}" srcId="{C27214BE-78C6-48B4-B45E-9FD0D228F24F}" destId="{FEC9E822-9E41-4759-837F-AE90A37C66D9}" srcOrd="0" destOrd="0" parTransId="{21C005F9-1A37-4D07-B45D-FBA3C77D0A3D}" sibTransId="{FE7592BA-1902-4750-B017-2015CF64F222}"/>
    <dgm:cxn modelId="{B0F879B8-FE83-49DB-AAE7-0F25F2081CFC}" type="presOf" srcId="{7C6B65EE-C0C4-4A2F-BC8D-8A44A87C1F6C}" destId="{53A39534-C511-4293-9381-2E1511CDECA9}" srcOrd="0" destOrd="0" presId="urn:microsoft.com/office/officeart/2005/8/layout/vList2"/>
    <dgm:cxn modelId="{AF5F714B-07F7-42EA-8299-9D2CE3CD5F1A}" type="presOf" srcId="{FEC9E822-9E41-4759-837F-AE90A37C66D9}" destId="{6CFED8CF-F890-420E-8B69-95C70AA9323D}" srcOrd="0" destOrd="0" presId="urn:microsoft.com/office/officeart/2005/8/layout/vList2"/>
    <dgm:cxn modelId="{21FC711E-0639-41AC-A50D-C4EA192BCED9}" type="presOf" srcId="{C27214BE-78C6-48B4-B45E-9FD0D228F24F}" destId="{C260D5A9-2E01-4826-9D9D-97D8FFAAEC59}" srcOrd="0" destOrd="0" presId="urn:microsoft.com/office/officeart/2005/8/layout/vList2"/>
    <dgm:cxn modelId="{D2871BFF-3F74-446E-994E-B6F6E6CC7E7C}" type="presParOf" srcId="{53A39534-C511-4293-9381-2E1511CDECA9}" destId="{C260D5A9-2E01-4826-9D9D-97D8FFAAEC59}" srcOrd="0" destOrd="0" presId="urn:microsoft.com/office/officeart/2005/8/layout/vList2"/>
    <dgm:cxn modelId="{5F6DC7D5-B964-4991-BF00-81DEE52768B7}" type="presParOf" srcId="{53A39534-C511-4293-9381-2E1511CDECA9}" destId="{6CFED8CF-F890-420E-8B69-95C70AA9323D}" srcOrd="1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00286C-AD32-4EBD-8F67-1F21B62738A5}">
      <dsp:nvSpPr>
        <dsp:cNvPr id="0" name=""/>
        <dsp:cNvSpPr/>
      </dsp:nvSpPr>
      <dsp:spPr>
        <a:xfrm rot="10800000">
          <a:off x="2480675" y="0"/>
          <a:ext cx="6703944" cy="3168351"/>
        </a:xfrm>
        <a:prstGeom prst="homePlate">
          <a:avLst/>
        </a:prstGeom>
        <a:solidFill>
          <a:srgbClr val="99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155" tIns="228600" rIns="426720" bIns="228600" numCol="1" spcCol="1270" anchor="ctr" anchorCtr="0">
          <a:noAutofit/>
        </a:bodyPr>
        <a:lstStyle/>
        <a:p>
          <a:pPr lvl="0" algn="ctr" defTabSz="2667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0" kern="1200" dirty="0" smtClean="0">
              <a:solidFill>
                <a:schemeClr val="tx1"/>
              </a:solidFill>
            </a:rPr>
            <a:t>VARIACIÓN</a:t>
          </a:r>
          <a:br>
            <a:rPr lang="es-ES" sz="6000" kern="1200" dirty="0" smtClean="0">
              <a:solidFill>
                <a:schemeClr val="tx1"/>
              </a:solidFill>
            </a:rPr>
          </a:br>
          <a:r>
            <a:rPr lang="es-ES" sz="6000" kern="1200" dirty="0" smtClean="0">
              <a:solidFill>
                <a:schemeClr val="tx1"/>
              </a:solidFill>
            </a:rPr>
            <a:t>GEOGRÁFICA</a:t>
          </a:r>
          <a:endParaRPr lang="es-ES" sz="6000" kern="1200" dirty="0">
            <a:solidFill>
              <a:schemeClr val="tx1"/>
            </a:solidFill>
          </a:endParaRPr>
        </a:p>
      </dsp:txBody>
      <dsp:txXfrm rot="10800000">
        <a:off x="2480675" y="0"/>
        <a:ext cx="6703944" cy="3168351"/>
      </dsp:txXfrm>
    </dsp:sp>
    <dsp:sp modelId="{735764DB-D72A-47C7-9F41-D49F6F93A3C3}">
      <dsp:nvSpPr>
        <dsp:cNvPr id="0" name=""/>
        <dsp:cNvSpPr/>
      </dsp:nvSpPr>
      <dsp:spPr>
        <a:xfrm>
          <a:off x="896499" y="0"/>
          <a:ext cx="3168351" cy="316835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60D5A9-2E01-4826-9D9D-97D8FFAAEC59}">
      <dsp:nvSpPr>
        <dsp:cNvPr id="0" name=""/>
        <dsp:cNvSpPr/>
      </dsp:nvSpPr>
      <dsp:spPr>
        <a:xfrm>
          <a:off x="0" y="138055"/>
          <a:ext cx="7772400" cy="122323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lvl="0" algn="l" defTabSz="2266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5100" b="1" kern="1200" dirty="0" smtClean="0"/>
            <a:t>Raza geográfica</a:t>
          </a:r>
          <a:endParaRPr lang="es-ES" sz="5100" kern="1200" dirty="0"/>
        </a:p>
      </dsp:txBody>
      <dsp:txXfrm>
        <a:off x="0" y="138055"/>
        <a:ext cx="7772400" cy="1223235"/>
      </dsp:txXfrm>
    </dsp:sp>
    <dsp:sp modelId="{6CFED8CF-F890-420E-8B69-95C70AA9323D}">
      <dsp:nvSpPr>
        <dsp:cNvPr id="0" name=""/>
        <dsp:cNvSpPr/>
      </dsp:nvSpPr>
      <dsp:spPr>
        <a:xfrm>
          <a:off x="0" y="1361290"/>
          <a:ext cx="7772400" cy="41172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774" tIns="64770" rIns="362712" bIns="64770" numCol="1" spcCol="1270" anchor="t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sz="4000" kern="1200" smtClean="0"/>
            <a:t>Sub­división </a:t>
          </a:r>
          <a:r>
            <a:rPr lang="es-ES_tradnl" sz="4000" kern="1200" dirty="0" smtClean="0"/>
            <a:t>de una </a:t>
          </a:r>
          <a:r>
            <a:rPr lang="es-ES_tradnl" sz="4000" kern="1200" smtClean="0"/>
            <a:t>especie que consta </a:t>
          </a:r>
          <a:r>
            <a:rPr lang="es-ES_tradnl" sz="4000" kern="1200" dirty="0" smtClean="0"/>
            <a:t>de individuos genéticamente similares, relacionados entre sí por un ancestro común, y que ocupa un territorio particular al cual se ha adaptado por selección natural.</a:t>
          </a:r>
          <a:endParaRPr lang="es-ES" sz="4000" kern="1200" dirty="0"/>
        </a:p>
      </dsp:txBody>
      <dsp:txXfrm>
        <a:off x="0" y="1361290"/>
        <a:ext cx="7772400" cy="4117229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002FB8-52C7-4245-9483-624701FDD175}">
      <dsp:nvSpPr>
        <dsp:cNvPr id="0" name=""/>
        <dsp:cNvSpPr/>
      </dsp:nvSpPr>
      <dsp:spPr>
        <a:xfrm>
          <a:off x="0" y="15623"/>
          <a:ext cx="7772400" cy="22674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217170" numCol="1" spcCol="1270" anchor="ctr" anchorCtr="0">
          <a:noAutofit/>
        </a:bodyPr>
        <a:lstStyle/>
        <a:p>
          <a:pPr lvl="0" algn="l" defTabSz="2533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5700" b="1" kern="1200" dirty="0" smtClean="0"/>
            <a:t>Raza </a:t>
          </a:r>
          <a:r>
            <a:rPr lang="es-ES_tradnl" sz="5700" b="1" i="1" kern="1200" dirty="0" err="1" smtClean="0"/>
            <a:t>altitudinal</a:t>
          </a:r>
          <a:r>
            <a:rPr lang="es-ES_tradnl" sz="5700" b="1" i="1" kern="1200" dirty="0" smtClean="0"/>
            <a:t>, climática </a:t>
          </a:r>
          <a:r>
            <a:rPr lang="es-ES_tradnl" sz="5700" b="1" kern="1200" dirty="0" smtClean="0"/>
            <a:t>o </a:t>
          </a:r>
          <a:r>
            <a:rPr lang="es-ES_tradnl" sz="5700" b="1" i="1" kern="1200" dirty="0" smtClean="0"/>
            <a:t>edáfica</a:t>
          </a:r>
          <a:r>
            <a:rPr lang="es-ES" sz="5700" b="1" kern="1200" dirty="0" smtClean="0"/>
            <a:t> </a:t>
          </a:r>
          <a:endParaRPr lang="es-AR" sz="5700" kern="1200" dirty="0"/>
        </a:p>
      </dsp:txBody>
      <dsp:txXfrm>
        <a:off x="0" y="15623"/>
        <a:ext cx="7772400" cy="226746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1B3BD15-6A51-41AF-AB81-644C923229BA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4700" b="1" kern="1200" dirty="0" smtClean="0"/>
            <a:t>Raza local introducida</a:t>
          </a:r>
          <a:endParaRPr lang="es-ES" sz="4700" b="1" kern="1200" dirty="0"/>
        </a:p>
      </dsp:txBody>
      <dsp:txXfrm>
        <a:off x="0" y="7852"/>
        <a:ext cx="8229600" cy="1127295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2AAB0DB-B1D3-40DE-9ED8-54566521415E}">
      <dsp:nvSpPr>
        <dsp:cNvPr id="0" name=""/>
        <dsp:cNvSpPr/>
      </dsp:nvSpPr>
      <dsp:spPr>
        <a:xfrm>
          <a:off x="0" y="734"/>
          <a:ext cx="8229600" cy="150189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4400" b="0" kern="1200" dirty="0" smtClean="0">
              <a:solidFill>
                <a:schemeClr val="tx1"/>
              </a:solidFill>
              <a:latin typeface="+mj-lt"/>
            </a:rPr>
            <a:t>Cómo se desarrollan las razas locales?  </a:t>
          </a:r>
          <a:endParaRPr lang="es-ES" sz="4400" b="0" kern="1200" dirty="0">
            <a:solidFill>
              <a:schemeClr val="tx1"/>
            </a:solidFill>
            <a:latin typeface="+mj-lt"/>
          </a:endParaRPr>
        </a:p>
      </dsp:txBody>
      <dsp:txXfrm>
        <a:off x="0" y="734"/>
        <a:ext cx="8229600" cy="1501893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1D6F14-5D45-459A-81CF-E0554B0D2F98}">
      <dsp:nvSpPr>
        <dsp:cNvPr id="0" name=""/>
        <dsp:cNvSpPr/>
      </dsp:nvSpPr>
      <dsp:spPr>
        <a:xfrm>
          <a:off x="0" y="10393"/>
          <a:ext cx="8686800" cy="1825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4000" b="1" kern="1200" dirty="0" smtClean="0"/>
            <a:t>Introducción de árboles exóticos… </a:t>
          </a:r>
        </a:p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4000" b="1" kern="1200" dirty="0" smtClean="0"/>
            <a:t>Problemas que pueden presentarse:</a:t>
          </a:r>
          <a:endParaRPr lang="es-ES" sz="4000" b="1" kern="1200" dirty="0"/>
        </a:p>
      </dsp:txBody>
      <dsp:txXfrm>
        <a:off x="0" y="10393"/>
        <a:ext cx="8686800" cy="1825200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BF2D76-A36D-4371-AA4E-7F25139E47A5}">
      <dsp:nvSpPr>
        <dsp:cNvPr id="0" name=""/>
        <dsp:cNvSpPr/>
      </dsp:nvSpPr>
      <dsp:spPr>
        <a:xfrm>
          <a:off x="0" y="0"/>
          <a:ext cx="8329642" cy="143844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600" b="1" kern="1200" dirty="0" smtClean="0"/>
            <a:t>CUESTIONES A TENER EN CUENTA EN LA ELECCIÓN DE ESPECIES Y PROCEDENCIAS</a:t>
          </a:r>
          <a:endParaRPr lang="es-ES" sz="3600" b="1" kern="1200" dirty="0"/>
        </a:p>
      </dsp:txBody>
      <dsp:txXfrm>
        <a:off x="0" y="0"/>
        <a:ext cx="8329642" cy="1438444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530443-0495-4191-A8E9-E6B8FAF854FE}">
      <dsp:nvSpPr>
        <dsp:cNvPr id="0" name=""/>
        <dsp:cNvSpPr/>
      </dsp:nvSpPr>
      <dsp:spPr>
        <a:xfrm>
          <a:off x="0" y="112663"/>
          <a:ext cx="8472518" cy="8874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700" b="1" kern="1200" dirty="0" smtClean="0"/>
            <a:t>ELECCIÓN DE ESPECIES Y PROCEDENCIAS</a:t>
          </a:r>
          <a:endParaRPr lang="es-ES" sz="3700" b="1" kern="1200" dirty="0"/>
        </a:p>
      </dsp:txBody>
      <dsp:txXfrm>
        <a:off x="0" y="112663"/>
        <a:ext cx="8472518" cy="887445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436E9D-962C-427E-A121-C5B3FC7ADBDC}">
      <dsp:nvSpPr>
        <dsp:cNvPr id="0" name=""/>
        <dsp:cNvSpPr/>
      </dsp:nvSpPr>
      <dsp:spPr>
        <a:xfrm>
          <a:off x="0" y="36459"/>
          <a:ext cx="8429684" cy="13922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kern="1200" dirty="0" smtClean="0">
              <a:solidFill>
                <a:schemeClr val="tx1"/>
              </a:solidFill>
            </a:rPr>
            <a:t>LA SELECCIÓN NATURAL NO OPERA CON PROMEDIOS, OPERA CON LOS EXTREMOS!!</a:t>
          </a:r>
          <a:endParaRPr lang="es-AR" sz="3500" kern="1200" dirty="0">
            <a:solidFill>
              <a:schemeClr val="tx1"/>
            </a:solidFill>
          </a:endParaRPr>
        </a:p>
      </dsp:txBody>
      <dsp:txXfrm>
        <a:off x="0" y="36459"/>
        <a:ext cx="8429684" cy="1392299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0530443-0495-4191-A8E9-E6B8FAF854FE}">
      <dsp:nvSpPr>
        <dsp:cNvPr id="0" name=""/>
        <dsp:cNvSpPr/>
      </dsp:nvSpPr>
      <dsp:spPr>
        <a:xfrm>
          <a:off x="0" y="112663"/>
          <a:ext cx="8472518" cy="8874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700" b="1" kern="1200" dirty="0" smtClean="0"/>
            <a:t>ELECCIÓN DE ESPECIES Y PROCEDENCIAS</a:t>
          </a:r>
          <a:endParaRPr lang="es-ES" sz="3700" b="1" kern="1200" dirty="0"/>
        </a:p>
      </dsp:txBody>
      <dsp:txXfrm>
        <a:off x="0" y="112663"/>
        <a:ext cx="8472518" cy="887445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3B6DB41-85BB-44B1-8E9B-AFB60ECA9969}">
      <dsp:nvSpPr>
        <dsp:cNvPr id="0" name=""/>
        <dsp:cNvSpPr/>
      </dsp:nvSpPr>
      <dsp:spPr>
        <a:xfrm>
          <a:off x="0" y="2388"/>
          <a:ext cx="5429256" cy="13525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smtClean="0"/>
            <a:t>Primeros pasos en un P.M.G.F.</a:t>
          </a:r>
          <a:endParaRPr lang="es-AR" sz="3400" kern="1200" dirty="0"/>
        </a:p>
      </dsp:txBody>
      <dsp:txXfrm>
        <a:off x="0" y="2388"/>
        <a:ext cx="5429256" cy="13525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00286C-AD32-4EBD-8F67-1F21B62738A5}">
      <dsp:nvSpPr>
        <dsp:cNvPr id="0" name=""/>
        <dsp:cNvSpPr/>
      </dsp:nvSpPr>
      <dsp:spPr>
        <a:xfrm rot="10800000">
          <a:off x="2480675" y="0"/>
          <a:ext cx="6703944" cy="3168351"/>
        </a:xfrm>
        <a:prstGeom prst="homePlate">
          <a:avLst/>
        </a:prstGeom>
        <a:solidFill>
          <a:srgbClr val="99FF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155" tIns="186690" rIns="348488" bIns="186690" numCol="1" spcCol="1270" anchor="ctr" anchorCtr="0">
          <a:noAutofit/>
        </a:bodyPr>
        <a:lstStyle/>
        <a:p>
          <a:pPr lvl="0" algn="ctr" defTabSz="2178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900" kern="1200" dirty="0" smtClean="0">
              <a:solidFill>
                <a:schemeClr val="tx1"/>
              </a:solidFill>
            </a:rPr>
            <a:t>VARIACIÓN EN </a:t>
          </a:r>
          <a:r>
            <a:rPr lang="es-ES" sz="4900" kern="1200" dirty="0" smtClean="0">
              <a:solidFill>
                <a:schemeClr val="tx1"/>
              </a:solidFill>
            </a:rPr>
            <a:t/>
          </a:r>
          <a:br>
            <a:rPr lang="es-ES" sz="4900" kern="1200" dirty="0" smtClean="0">
              <a:solidFill>
                <a:schemeClr val="tx1"/>
              </a:solidFill>
            </a:rPr>
          </a:br>
          <a:r>
            <a:rPr lang="es-ES" sz="4900" kern="1200" dirty="0" smtClean="0">
              <a:solidFill>
                <a:schemeClr val="tx1"/>
              </a:solidFill>
            </a:rPr>
            <a:t>LA NATURALEZA</a:t>
          </a:r>
          <a:endParaRPr lang="es-ES" sz="4900" kern="1200" dirty="0">
            <a:solidFill>
              <a:schemeClr val="tx1"/>
            </a:solidFill>
          </a:endParaRPr>
        </a:p>
      </dsp:txBody>
      <dsp:txXfrm rot="10800000">
        <a:off x="2480675" y="0"/>
        <a:ext cx="6703944" cy="3168351"/>
      </dsp:txXfrm>
    </dsp:sp>
    <dsp:sp modelId="{735764DB-D72A-47C7-9F41-D49F6F93A3C3}">
      <dsp:nvSpPr>
        <dsp:cNvPr id="0" name=""/>
        <dsp:cNvSpPr/>
      </dsp:nvSpPr>
      <dsp:spPr>
        <a:xfrm>
          <a:off x="896499" y="0"/>
          <a:ext cx="3168351" cy="316835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C845D8-24B7-41FD-AF7D-E708B037EC06}">
      <dsp:nvSpPr>
        <dsp:cNvPr id="0" name=""/>
        <dsp:cNvSpPr/>
      </dsp:nvSpPr>
      <dsp:spPr>
        <a:xfrm>
          <a:off x="1359167" y="5221"/>
          <a:ext cx="2377719" cy="1426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variación geográfica (PROCEDENCIAS)</a:t>
          </a:r>
          <a:endParaRPr lang="es-ES" sz="2100" kern="1200" dirty="0"/>
        </a:p>
      </dsp:txBody>
      <dsp:txXfrm>
        <a:off x="1359167" y="5221"/>
        <a:ext cx="2377719" cy="1426631"/>
      </dsp:txXfrm>
    </dsp:sp>
    <dsp:sp modelId="{198A3AC3-281D-4293-981E-C55A93633340}">
      <dsp:nvSpPr>
        <dsp:cNvPr id="0" name=""/>
        <dsp:cNvSpPr/>
      </dsp:nvSpPr>
      <dsp:spPr>
        <a:xfrm>
          <a:off x="3946126" y="423700"/>
          <a:ext cx="504076" cy="5896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>
            <a:solidFill>
              <a:schemeClr val="tx1"/>
            </a:solidFill>
          </a:endParaRPr>
        </a:p>
      </dsp:txBody>
      <dsp:txXfrm>
        <a:off x="3946126" y="423700"/>
        <a:ext cx="504076" cy="589674"/>
      </dsp:txXfrm>
    </dsp:sp>
    <dsp:sp modelId="{A039B0F0-8410-4CD1-BB0A-B471152F5553}">
      <dsp:nvSpPr>
        <dsp:cNvPr id="0" name=""/>
        <dsp:cNvSpPr/>
      </dsp:nvSpPr>
      <dsp:spPr>
        <a:xfrm>
          <a:off x="4687974" y="5221"/>
          <a:ext cx="2377719" cy="1426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smtClean="0"/>
            <a:t>sitios dentro de las procedencias</a:t>
          </a:r>
          <a:endParaRPr lang="es-ES" sz="2100" kern="1200" dirty="0"/>
        </a:p>
      </dsp:txBody>
      <dsp:txXfrm>
        <a:off x="4687974" y="5221"/>
        <a:ext cx="2377719" cy="1426631"/>
      </dsp:txXfrm>
    </dsp:sp>
    <dsp:sp modelId="{5D20D5FF-05F3-4F47-A72C-630216A6C792}">
      <dsp:nvSpPr>
        <dsp:cNvPr id="0" name=""/>
        <dsp:cNvSpPr/>
      </dsp:nvSpPr>
      <dsp:spPr>
        <a:xfrm rot="5400000">
          <a:off x="5624796" y="1598293"/>
          <a:ext cx="504076" cy="5896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>
            <a:solidFill>
              <a:schemeClr val="tx1"/>
            </a:solidFill>
          </a:endParaRPr>
        </a:p>
      </dsp:txBody>
      <dsp:txXfrm rot="5400000">
        <a:off x="5624796" y="1598293"/>
        <a:ext cx="504076" cy="589674"/>
      </dsp:txXfrm>
    </dsp:sp>
    <dsp:sp modelId="{A6BAA69C-B05D-4695-A0E9-12A4E255258A}">
      <dsp:nvSpPr>
        <dsp:cNvPr id="0" name=""/>
        <dsp:cNvSpPr/>
      </dsp:nvSpPr>
      <dsp:spPr>
        <a:xfrm>
          <a:off x="4687974" y="2382941"/>
          <a:ext cx="2377719" cy="1426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smtClean="0"/>
            <a:t>rodales dentro de los sitios</a:t>
          </a:r>
          <a:endParaRPr lang="es-ES" sz="2100" kern="1200" dirty="0"/>
        </a:p>
      </dsp:txBody>
      <dsp:txXfrm>
        <a:off x="4687974" y="2382941"/>
        <a:ext cx="2377719" cy="1426631"/>
      </dsp:txXfrm>
    </dsp:sp>
    <dsp:sp modelId="{E1960670-9C6C-4C8D-B9C3-A01790AFB69C}">
      <dsp:nvSpPr>
        <dsp:cNvPr id="0" name=""/>
        <dsp:cNvSpPr/>
      </dsp:nvSpPr>
      <dsp:spPr>
        <a:xfrm rot="10800000">
          <a:off x="3974659" y="2801420"/>
          <a:ext cx="504076" cy="5896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>
            <a:solidFill>
              <a:schemeClr val="tx1"/>
            </a:solidFill>
          </a:endParaRPr>
        </a:p>
      </dsp:txBody>
      <dsp:txXfrm rot="10800000">
        <a:off x="3974659" y="2801420"/>
        <a:ext cx="504076" cy="589674"/>
      </dsp:txXfrm>
    </dsp:sp>
    <dsp:sp modelId="{A2B54B5A-B599-43CC-B790-090E34688AC0}">
      <dsp:nvSpPr>
        <dsp:cNvPr id="0" name=""/>
        <dsp:cNvSpPr/>
      </dsp:nvSpPr>
      <dsp:spPr>
        <a:xfrm>
          <a:off x="1359167" y="2382941"/>
          <a:ext cx="2377719" cy="1426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smtClean="0"/>
            <a:t>árboles individuales dentro de los rodales</a:t>
          </a:r>
          <a:endParaRPr lang="es-ES" sz="2100" kern="1200" dirty="0"/>
        </a:p>
      </dsp:txBody>
      <dsp:txXfrm>
        <a:off x="1359167" y="2382941"/>
        <a:ext cx="2377719" cy="1426631"/>
      </dsp:txXfrm>
    </dsp:sp>
    <dsp:sp modelId="{B866BF18-0B05-4B20-B1AD-A28D7143B595}">
      <dsp:nvSpPr>
        <dsp:cNvPr id="0" name=""/>
        <dsp:cNvSpPr/>
      </dsp:nvSpPr>
      <dsp:spPr>
        <a:xfrm rot="5400000">
          <a:off x="2295988" y="3976013"/>
          <a:ext cx="504076" cy="5896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>
            <a:solidFill>
              <a:schemeClr val="tx1"/>
            </a:solidFill>
          </a:endParaRPr>
        </a:p>
      </dsp:txBody>
      <dsp:txXfrm rot="5400000">
        <a:off x="2295988" y="3976013"/>
        <a:ext cx="504076" cy="589674"/>
      </dsp:txXfrm>
    </dsp:sp>
    <dsp:sp modelId="{1D0E2F15-EFDE-4346-8CDC-7F154070FA81}">
      <dsp:nvSpPr>
        <dsp:cNvPr id="0" name=""/>
        <dsp:cNvSpPr/>
      </dsp:nvSpPr>
      <dsp:spPr>
        <a:xfrm>
          <a:off x="1359167" y="4760661"/>
          <a:ext cx="2377719" cy="14266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dirty="0" smtClean="0"/>
            <a:t>dentro de los árboles?? Edad? </a:t>
          </a:r>
          <a:endParaRPr lang="es-ES" sz="2100" kern="1200" dirty="0"/>
        </a:p>
      </dsp:txBody>
      <dsp:txXfrm>
        <a:off x="1359167" y="4760661"/>
        <a:ext cx="2377719" cy="142663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7E8E51-1518-405D-AF5F-51D2F38C1DFE}">
      <dsp:nvSpPr>
        <dsp:cNvPr id="0" name=""/>
        <dsp:cNvSpPr/>
      </dsp:nvSpPr>
      <dsp:spPr>
        <a:xfrm>
          <a:off x="0" y="15705"/>
          <a:ext cx="8229600" cy="11272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4700" kern="1200" dirty="0" err="1" smtClean="0"/>
            <a:t>Ecotipo</a:t>
          </a:r>
          <a:endParaRPr lang="es-ES" sz="4700" kern="1200" dirty="0"/>
        </a:p>
      </dsp:txBody>
      <dsp:txXfrm>
        <a:off x="0" y="15705"/>
        <a:ext cx="8229600" cy="1127295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5C9FD7E-D398-474A-8961-6087EB030B41}">
      <dsp:nvSpPr>
        <dsp:cNvPr id="0" name=""/>
        <dsp:cNvSpPr/>
      </dsp:nvSpPr>
      <dsp:spPr>
        <a:xfrm>
          <a:off x="0" y="15705"/>
          <a:ext cx="8229600" cy="11272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4700" kern="1200" dirty="0" smtClean="0"/>
            <a:t>CLINA</a:t>
          </a:r>
          <a:endParaRPr lang="es-ES" sz="4700" kern="1200" dirty="0"/>
        </a:p>
      </dsp:txBody>
      <dsp:txXfrm>
        <a:off x="0" y="15705"/>
        <a:ext cx="8229600" cy="112729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915AE79-E976-4FE3-92B8-BC594C2D16AD}">
      <dsp:nvSpPr>
        <dsp:cNvPr id="0" name=""/>
        <dsp:cNvSpPr/>
      </dsp:nvSpPr>
      <dsp:spPr>
        <a:xfrm>
          <a:off x="0" y="15876"/>
          <a:ext cx="8229600" cy="11112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500" b="1" kern="1200" dirty="0" smtClean="0"/>
            <a:t>¿</a:t>
          </a:r>
          <a:r>
            <a:rPr lang="es-ES" sz="3500" b="1" kern="1200" dirty="0" err="1" smtClean="0"/>
            <a:t>Cúando</a:t>
          </a:r>
          <a:r>
            <a:rPr lang="es-ES" sz="3500" b="1" kern="1200" dirty="0" smtClean="0"/>
            <a:t> hay mayor variación geográfica?</a:t>
          </a:r>
          <a:endParaRPr lang="es-AR" sz="3500" kern="1200" dirty="0"/>
        </a:p>
      </dsp:txBody>
      <dsp:txXfrm>
        <a:off x="0" y="15876"/>
        <a:ext cx="8229600" cy="1111246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7E8E51-1518-405D-AF5F-51D2F38C1DFE}">
      <dsp:nvSpPr>
        <dsp:cNvPr id="0" name=""/>
        <dsp:cNvSpPr/>
      </dsp:nvSpPr>
      <dsp:spPr>
        <a:xfrm>
          <a:off x="0" y="15705"/>
          <a:ext cx="8229600" cy="11272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700" kern="1200" dirty="0" smtClean="0"/>
            <a:t>Evaluación de la variación</a:t>
          </a:r>
          <a:endParaRPr lang="es-ES" sz="4700" kern="1200" dirty="0"/>
        </a:p>
      </dsp:txBody>
      <dsp:txXfrm>
        <a:off x="0" y="15705"/>
        <a:ext cx="8229600" cy="112729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8365ED-F143-4DF3-8932-A41C045695E2}">
      <dsp:nvSpPr>
        <dsp:cNvPr id="0" name=""/>
        <dsp:cNvSpPr/>
      </dsp:nvSpPr>
      <dsp:spPr>
        <a:xfrm>
          <a:off x="0" y="66538"/>
          <a:ext cx="7561263" cy="935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900" b="1" i="0" u="sng" kern="1200" baseline="0" dirty="0" smtClean="0"/>
            <a:t>Adaptado</a:t>
          </a:r>
          <a:endParaRPr lang="es-AR" sz="3900" kern="1200" dirty="0"/>
        </a:p>
      </dsp:txBody>
      <dsp:txXfrm>
        <a:off x="0" y="66538"/>
        <a:ext cx="7561263" cy="935415"/>
      </dsp:txXfrm>
    </dsp:sp>
    <dsp:sp modelId="{E2A106D3-3ACA-40C4-AC19-37E2A4AB09C7}">
      <dsp:nvSpPr>
        <dsp:cNvPr id="0" name=""/>
        <dsp:cNvSpPr/>
      </dsp:nvSpPr>
      <dsp:spPr>
        <a:xfrm>
          <a:off x="0" y="1001953"/>
          <a:ext cx="7561263" cy="2664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70" tIns="49530" rIns="277368" bIns="4953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sz="3000" kern="1200" dirty="0" smtClean="0"/>
            <a:t>El término </a:t>
          </a:r>
          <a:r>
            <a:rPr lang="es-ES_tradnl" sz="3000" i="1" kern="1200" dirty="0" smtClean="0"/>
            <a:t>adaptado </a:t>
          </a:r>
          <a:r>
            <a:rPr lang="es-ES_tradnl" sz="3000" kern="1200" dirty="0" smtClean="0"/>
            <a:t>se refiere a qué tan bien adecuados fisiológicamente están los árboles para lograr una alta tasa de supervivencia, buen crecimiento y resistencia a las plagas y ambientes adversos. Y produce descendencia.</a:t>
          </a:r>
          <a:endParaRPr lang="es-ES_tradnl" sz="3000" b="0" i="0" kern="1200" baseline="0" dirty="0"/>
        </a:p>
      </dsp:txBody>
      <dsp:txXfrm>
        <a:off x="0" y="1001953"/>
        <a:ext cx="7561263" cy="2664090"/>
      </dsp:txXfrm>
    </dsp:sp>
    <dsp:sp modelId="{F0F35ECB-6883-4126-845E-4BF19362B0CC}">
      <dsp:nvSpPr>
        <dsp:cNvPr id="0" name=""/>
        <dsp:cNvSpPr/>
      </dsp:nvSpPr>
      <dsp:spPr>
        <a:xfrm>
          <a:off x="0" y="3666043"/>
          <a:ext cx="7561263" cy="935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900" b="1" u="sng" kern="1200" dirty="0" smtClean="0"/>
            <a:t>Árbol exótico</a:t>
          </a:r>
          <a:endParaRPr lang="es-ES" sz="3900" b="0" i="0" kern="1200" baseline="0" dirty="0"/>
        </a:p>
      </dsp:txBody>
      <dsp:txXfrm>
        <a:off x="0" y="3666043"/>
        <a:ext cx="7561263" cy="935415"/>
      </dsp:txXfrm>
    </dsp:sp>
    <dsp:sp modelId="{33AE19A0-3A6F-4858-B696-0EA64C7B0685}">
      <dsp:nvSpPr>
        <dsp:cNvPr id="0" name=""/>
        <dsp:cNvSpPr/>
      </dsp:nvSpPr>
      <dsp:spPr>
        <a:xfrm>
          <a:off x="0" y="4601458"/>
          <a:ext cx="7561263" cy="948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70" tIns="49530" rIns="277368" bIns="49530" numCol="1" spcCol="1270" anchor="t" anchorCtr="0">
          <a:noAutofit/>
        </a:bodyPr>
        <a:lstStyle/>
        <a:p>
          <a:pPr marL="285750" lvl="1" indent="-285750" algn="l" defTabSz="13335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3000" b="0" i="0" kern="1200" baseline="0" dirty="0" smtClean="0"/>
            <a:t>Aquellos que crecen y se han adaptado fuera de su hábitat natural (distribución)</a:t>
          </a:r>
          <a:endParaRPr lang="es-ES" sz="3000" b="0" i="0" kern="1200" baseline="0" dirty="0"/>
        </a:p>
      </dsp:txBody>
      <dsp:txXfrm>
        <a:off x="0" y="4601458"/>
        <a:ext cx="7561263" cy="948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DA11F2A1-AA8B-40BE-A9BB-EF7D9821B45D}" type="datetimeFigureOut">
              <a:rPr lang="es-AR" smtClean="0"/>
              <a:pPr/>
              <a:t>2/9/2020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231346D3-657A-4541-A920-B25EE8B356B0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xmlns="" val="3925502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5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1" y="4861442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210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10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5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2EB0DF0-F434-4D7F-AA42-C72AA982D93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593487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B0DF0-F434-4D7F-AA42-C72AA982D93E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B0DF0-F434-4D7F-AA42-C72AA982D93E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endParaRPr lang="es-ES_tradnl" b="1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B0DF0-F434-4D7F-AA42-C72AA982D93E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4DFF96-37B3-408B-B0D5-139EF30418C6}" type="slidenum">
              <a:rPr lang="es-ES" smtClean="0"/>
              <a:pPr/>
              <a:t>12</a:t>
            </a:fld>
            <a:endParaRPr lang="es-E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40401F-C307-4D23-9FDC-523B2FE8AFBC}" type="slidenum">
              <a:rPr lang="es-ES" smtClean="0"/>
              <a:pPr/>
              <a:t>13</a:t>
            </a:fld>
            <a:endParaRPr lang="es-E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02CB55-1D83-455D-863E-3F606C797027}" type="slidenum">
              <a:rPr lang="es-ES"/>
              <a:pPr/>
              <a:t>14</a:t>
            </a:fld>
            <a:endParaRPr lang="es-E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CA1287-209C-4D29-A12E-47AEBA1B6A86}" type="slidenum">
              <a:rPr lang="es-ES"/>
              <a:pPr/>
              <a:t>15</a:t>
            </a:fld>
            <a:endParaRPr lang="es-E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B0DF0-F434-4D7F-AA42-C72AA982D93E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92D95-5C6B-4045-9C80-9C34EF081A80}" type="slidenum">
              <a:rPr lang="es-ES" smtClean="0"/>
              <a:pPr/>
              <a:t>17</a:t>
            </a:fld>
            <a:endParaRPr lang="es-E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s-ES" sz="800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02CB55-1D83-455D-863E-3F606C797027}" type="slidenum">
              <a:rPr lang="es-ES"/>
              <a:pPr/>
              <a:t>18</a:t>
            </a:fld>
            <a:endParaRPr lang="es-E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B0DF0-F434-4D7F-AA42-C72AA982D93E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2A329-0865-47E0-B0FD-B82CF23189EF}" type="slidenum">
              <a:rPr lang="es-ES" smtClean="0"/>
              <a:pPr/>
              <a:t>2</a:t>
            </a:fld>
            <a:endParaRPr lang="es-ES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B0DF0-F434-4D7F-AA42-C72AA982D93E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s-AR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B0DF0-F434-4D7F-AA42-C72AA982D93E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AR" dirty="0" smtClean="0"/>
          </a:p>
        </p:txBody>
      </p:sp>
      <p:sp>
        <p:nvSpPr>
          <p:cNvPr id="3584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029341-18A3-4FB4-A54A-A46A2447E7BA}" type="slidenum">
              <a:rPr lang="es-ES" smtClean="0"/>
              <a:pPr/>
              <a:t>22</a:t>
            </a:fld>
            <a:endParaRPr 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B0DF0-F434-4D7F-AA42-C72AA982D93E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EABE43-C3D0-478B-8B86-86CD3D3739F1}" type="slidenum">
              <a:rPr lang="es-ES" smtClean="0"/>
              <a:pPr/>
              <a:t>24</a:t>
            </a:fld>
            <a:endParaRPr lang="es-E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z="1000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2DB40-AB0E-4B29-B08B-BC98F81F34E7}" type="slidenum">
              <a:rPr lang="es-ES" smtClean="0"/>
              <a:pPr/>
              <a:t>25</a:t>
            </a:fld>
            <a:endParaRPr lang="es-E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z="1000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180432-C290-491A-81AD-4FA2B177063D}" type="slidenum">
              <a:rPr lang="es-ES" smtClean="0"/>
              <a:pPr/>
              <a:t>26</a:t>
            </a:fld>
            <a:endParaRPr lang="es-E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B760AB-F3A7-42B0-B596-AE7737E6A9EE}" type="slidenum">
              <a:rPr lang="es-ES" smtClean="0"/>
              <a:pPr/>
              <a:t>27</a:t>
            </a:fld>
            <a:endParaRPr lang="es-E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04BE41-AE59-4F89-B865-CD191B7A4AEC}" type="slidenum">
              <a:rPr lang="es-ES" smtClean="0"/>
              <a:pPr/>
              <a:t>28</a:t>
            </a:fld>
            <a:endParaRPr lang="es-E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z="1000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4DEFE7-3405-40C4-9E41-97A77786D63B}" type="slidenum">
              <a:rPr lang="es-ES" smtClean="0"/>
              <a:pPr/>
              <a:t>29</a:t>
            </a:fld>
            <a:endParaRPr lang="es-E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157947" indent="-157947" eaLnBrk="1" hangingPunct="1">
              <a:lnSpc>
                <a:spcPct val="80000"/>
              </a:lnSpc>
            </a:pPr>
            <a:endParaRPr lang="es-ES" sz="80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B0DF0-F434-4D7F-AA42-C72AA982D93E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EF146-D97F-4C25-B771-3DB20771668A}" type="slidenum">
              <a:rPr lang="es-ES" smtClean="0"/>
              <a:pPr/>
              <a:t>30</a:t>
            </a:fld>
            <a:endParaRPr lang="es-E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EF146-D97F-4C25-B771-3DB20771668A}" type="slidenum">
              <a:rPr lang="es-ES" smtClean="0"/>
              <a:pPr/>
              <a:t>31</a:t>
            </a:fld>
            <a:endParaRPr lang="es-E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B0DF0-F434-4D7F-AA42-C72AA982D93E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B7D487-E160-4BA3-8F49-0FBF9F61340F}" type="slidenum">
              <a:rPr lang="es-ES" smtClean="0"/>
              <a:pPr/>
              <a:t>34</a:t>
            </a:fld>
            <a:endParaRPr lang="es-E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z="1000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AR" dirty="0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A42E9-57CD-4E12-94B1-F828A8379641}" type="slidenum">
              <a:rPr lang="es-ES" smtClean="0"/>
              <a:pPr/>
              <a:t>4</a:t>
            </a:fld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AR" dirty="0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A42E9-57CD-4E12-94B1-F828A8379641}" type="slidenum">
              <a:rPr lang="es-ES" smtClean="0"/>
              <a:pPr/>
              <a:t>5</a:t>
            </a:fld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AR" dirty="0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A42E9-57CD-4E12-94B1-F828A8379641}" type="slidenum">
              <a:rPr lang="es-ES" smtClean="0"/>
              <a:pPr/>
              <a:t>6</a:t>
            </a:fld>
            <a:endParaRPr 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AR" dirty="0" smtClean="0"/>
          </a:p>
        </p:txBody>
      </p:sp>
      <p:sp>
        <p:nvSpPr>
          <p:cNvPr id="266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8A42E9-57CD-4E12-94B1-F828A8379641}" type="slidenum">
              <a:rPr lang="es-ES" smtClean="0"/>
              <a:pPr/>
              <a:t>7</a:t>
            </a:fld>
            <a:endParaRPr 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B0DF0-F434-4D7F-AA42-C72AA982D93E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AR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EB0DF0-F434-4D7F-AA42-C72AA982D93E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0509B-73E9-4CC4-A70F-C414CD60F38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DBD57-89AA-4E4E-A765-78BFD3BF944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793BC-4B07-45BA-9CCB-D1679B08F8A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B9E7BD3-8D2F-4A48-B32F-9952F868D6D2}" type="slidenum">
              <a:rPr lang="es-ES"/>
              <a:pPr/>
              <a:t>‹Nº›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82729-B463-4769-9793-E92A7FEE8DC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F63F56-6E49-4348-A520-6125C51835A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7ECDD-FFE2-4045-8C82-81CF70E496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9541B-E5BA-467B-B2D0-6B268170D9A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24C7C-B3CE-4808-AA50-DA6EFF0133C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FD745-3201-46A1-8902-A149690F7BB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4875D-DDBD-41E5-B4F8-24949B31E0B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2460E-DC7E-48AB-884A-EF775F2FD7A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A4EE95E-E2E6-4F6C-AFCF-8A5D1B70C9C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40.png"/><Relationship Id="rId3" Type="http://schemas.openxmlformats.org/officeDocument/2006/relationships/notesSlide" Target="../notesSlides/notesSlide12.xml"/><Relationship Id="rId7" Type="http://schemas.openxmlformats.org/officeDocument/2006/relationships/diagramLayout" Target="../diagrams/layout3.xml"/><Relationship Id="rId12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2.wav"/><Relationship Id="rId6" Type="http://schemas.openxmlformats.org/officeDocument/2006/relationships/diagramData" Target="../diagrams/data3.xml"/><Relationship Id="rId11" Type="http://schemas.openxmlformats.org/officeDocument/2006/relationships/image" Target="../media/image38.jpeg"/><Relationship Id="rId5" Type="http://schemas.openxmlformats.org/officeDocument/2006/relationships/image" Target="../media/image36.jpeg"/><Relationship Id="rId15" Type="http://schemas.microsoft.com/office/2007/relationships/diagramDrawing" Target="../diagrams/drawing3.xml"/><Relationship Id="rId10" Type="http://schemas.openxmlformats.org/officeDocument/2006/relationships/image" Target="../media/image37.jpeg"/><Relationship Id="rId4" Type="http://schemas.openxmlformats.org/officeDocument/2006/relationships/image" Target="../media/image35.jpeg"/><Relationship Id="rId9" Type="http://schemas.openxmlformats.org/officeDocument/2006/relationships/diagramColors" Target="../diagrams/colors3.xml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3.wav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4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diagramQuickStyle" Target="../diagrams/quickStyle4.xml"/><Relationship Id="rId11" Type="http://schemas.microsoft.com/office/2007/relationships/diagramDrawing" Target="../diagrams/drawing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44.png"/><Relationship Id="rId4" Type="http://schemas.openxmlformats.org/officeDocument/2006/relationships/diagramData" Target="../diagrams/data4.xml"/><Relationship Id="rId9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notesSlide" Target="../notesSlides/notesSlide15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diagramQuickStyle" Target="../diagrams/quickStyle5.xml"/><Relationship Id="rId11" Type="http://schemas.microsoft.com/office/2007/relationships/diagramDrawing" Target="../diagrams/drawing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47.png"/><Relationship Id="rId4" Type="http://schemas.openxmlformats.org/officeDocument/2006/relationships/diagramData" Target="../diagrams/data5.xml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6.wav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7.xml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microsoft.com/office/2007/relationships/diagramDrawing" Target="../diagrams/drawing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notesSlide" Target="../notesSlides/notesSlide18.xml"/><Relationship Id="rId7" Type="http://schemas.openxmlformats.org/officeDocument/2006/relationships/diagramQuickStyle" Target="../diagrams/quickStyle7.xml"/><Relationship Id="rId12" Type="http://schemas.microsoft.com/office/2007/relationships/diagramDrawing" Target="../diagrams/drawing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diagramLayout" Target="../diagrams/layout7.xml"/><Relationship Id="rId11" Type="http://schemas.openxmlformats.org/officeDocument/2006/relationships/image" Target="../media/image53.png"/><Relationship Id="rId5" Type="http://schemas.openxmlformats.org/officeDocument/2006/relationships/diagramData" Target="../diagrams/data7.xml"/><Relationship Id="rId10" Type="http://schemas.openxmlformats.org/officeDocument/2006/relationships/image" Target="../media/image52.jpeg"/><Relationship Id="rId4" Type="http://schemas.openxmlformats.org/officeDocument/2006/relationships/image" Target="../media/image50.jpeg"/><Relationship Id="rId9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34.png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22.xml"/><Relationship Id="rId7" Type="http://schemas.openxmlformats.org/officeDocument/2006/relationships/diagramColors" Target="../diagrams/colors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microsoft.com/office/2007/relationships/diagramDrawing" Target="../diagrams/drawing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5" Type="http://schemas.openxmlformats.org/officeDocument/2006/relationships/image" Target="../media/image34.pn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24.xml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3.wav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microsoft.com/office/2007/relationships/diagramDrawing" Target="../diagrams/drawing1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25.xml"/><Relationship Id="rId7" Type="http://schemas.openxmlformats.org/officeDocument/2006/relationships/diagramColors" Target="../diagrams/colors10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4.wav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microsoft.com/office/2007/relationships/diagramDrawing" Target="../diagrams/drawing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notesSlide" Target="../notesSlides/notesSlide26.xml"/><Relationship Id="rId7" Type="http://schemas.openxmlformats.org/officeDocument/2006/relationships/diagramQuickStyle" Target="../diagrams/quickStyle11.xml"/><Relationship Id="rId12" Type="http://schemas.microsoft.com/office/2007/relationships/diagramDrawing" Target="../diagrams/drawing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6" Type="http://schemas.openxmlformats.org/officeDocument/2006/relationships/diagramLayout" Target="../diagrams/layout11.xml"/><Relationship Id="rId11" Type="http://schemas.openxmlformats.org/officeDocument/2006/relationships/image" Target="../media/image34.png"/><Relationship Id="rId5" Type="http://schemas.openxmlformats.org/officeDocument/2006/relationships/diagramData" Target="../diagrams/data11.xml"/><Relationship Id="rId10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hyperlink" Target="../../../Desktop/origenes%20razas%20locales%20eucalyptus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28.xml"/><Relationship Id="rId7" Type="http://schemas.openxmlformats.org/officeDocument/2006/relationships/diagramColors" Target="../diagrams/colors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Relationship Id="rId9" Type="http://schemas.microsoft.com/office/2007/relationships/diagramDrawing" Target="../diagrams/drawing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29.xml"/><Relationship Id="rId7" Type="http://schemas.openxmlformats.org/officeDocument/2006/relationships/diagramColors" Target="../diagrams/colors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microsoft.com/office/2007/relationships/diagramDrawing" Target="../diagrams/drawing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30.xml"/><Relationship Id="rId7" Type="http://schemas.openxmlformats.org/officeDocument/2006/relationships/diagramColors" Target="../diagrams/colors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microsoft.com/office/2007/relationships/diagramDrawing" Target="../diagrams/drawing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13" Type="http://schemas.openxmlformats.org/officeDocument/2006/relationships/diagramColors" Target="../diagrams/colors16.xml"/><Relationship Id="rId18" Type="http://schemas.openxmlformats.org/officeDocument/2006/relationships/image" Target="../media/image76.png"/><Relationship Id="rId3" Type="http://schemas.openxmlformats.org/officeDocument/2006/relationships/notesSlide" Target="../notesSlides/notesSlide31.xml"/><Relationship Id="rId7" Type="http://schemas.openxmlformats.org/officeDocument/2006/relationships/diagramLayout" Target="../diagrams/layout15.xml"/><Relationship Id="rId12" Type="http://schemas.openxmlformats.org/officeDocument/2006/relationships/diagramQuickStyle" Target="../diagrams/quickStyle16.xml"/><Relationship Id="rId17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4.jpeg"/><Relationship Id="rId20" Type="http://schemas.microsoft.com/office/2007/relationships/diagramDrawing" Target="../diagrams/drawing16.xml"/><Relationship Id="rId1" Type="http://schemas.openxmlformats.org/officeDocument/2006/relationships/audio" Target="../media/audio30.wav"/><Relationship Id="rId6" Type="http://schemas.openxmlformats.org/officeDocument/2006/relationships/diagramData" Target="../diagrams/data15.xml"/><Relationship Id="rId11" Type="http://schemas.openxmlformats.org/officeDocument/2006/relationships/diagramLayout" Target="../diagrams/layout16.xml"/><Relationship Id="rId5" Type="http://schemas.openxmlformats.org/officeDocument/2006/relationships/image" Target="../media/image71.jpeg"/><Relationship Id="rId15" Type="http://schemas.openxmlformats.org/officeDocument/2006/relationships/image" Target="../media/image73.jpeg"/><Relationship Id="rId10" Type="http://schemas.openxmlformats.org/officeDocument/2006/relationships/diagramData" Target="../diagrams/data16.xml"/><Relationship Id="rId19" Type="http://schemas.microsoft.com/office/2007/relationships/diagramDrawing" Target="../diagrams/drawing17.xml"/><Relationship Id="rId4" Type="http://schemas.openxmlformats.org/officeDocument/2006/relationships/image" Target="../media/image70.jpeg"/><Relationship Id="rId9" Type="http://schemas.openxmlformats.org/officeDocument/2006/relationships/diagramColors" Target="../diagrams/colors15.xml"/><Relationship Id="rId1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notesSlide" Target="../notesSlides/notesSlide32.xml"/><Relationship Id="rId7" Type="http://schemas.openxmlformats.org/officeDocument/2006/relationships/diagramColors" Target="../diagrams/colors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microsoft.com/office/2007/relationships/diagramDrawing" Target="../diagrams/drawing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13" Type="http://schemas.openxmlformats.org/officeDocument/2006/relationships/image" Target="../media/image83.jpeg"/><Relationship Id="rId3" Type="http://schemas.openxmlformats.org/officeDocument/2006/relationships/notesSlide" Target="../notesSlides/notesSlide33.xml"/><Relationship Id="rId7" Type="http://schemas.openxmlformats.org/officeDocument/2006/relationships/diagramData" Target="../diagrams/data18.xml"/><Relationship Id="rId12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Relationship Id="rId6" Type="http://schemas.openxmlformats.org/officeDocument/2006/relationships/image" Target="../media/image80.wmf"/><Relationship Id="rId11" Type="http://schemas.openxmlformats.org/officeDocument/2006/relationships/image" Target="../media/image81.png"/><Relationship Id="rId5" Type="http://schemas.openxmlformats.org/officeDocument/2006/relationships/image" Target="../media/image79.jpeg"/><Relationship Id="rId15" Type="http://schemas.microsoft.com/office/2007/relationships/diagramDrawing" Target="../diagrams/drawing19.xml"/><Relationship Id="rId10" Type="http://schemas.openxmlformats.org/officeDocument/2006/relationships/diagramColors" Target="../diagrams/colors18.xml"/><Relationship Id="rId4" Type="http://schemas.openxmlformats.org/officeDocument/2006/relationships/image" Target="../media/image78.jpeg"/><Relationship Id="rId9" Type="http://schemas.openxmlformats.org/officeDocument/2006/relationships/diagramQuickStyle" Target="../diagrams/quickStyle18.xml"/><Relationship Id="rId1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4.wav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5.wav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6.wav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7.wav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-540568" y="1556793"/>
          <a:ext cx="10081120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50828" y="6083301"/>
            <a:ext cx="85693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b="1" dirty="0">
                <a:latin typeface="+mj-lt"/>
              </a:rPr>
              <a:t>Unidad Temática Nº 4 - Curso de Mejoramiento Genético Forestal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0509B-73E9-4CC4-A70F-C414CD60F38E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  <p:pic>
        <p:nvPicPr>
          <p:cNvPr id="6" name="1.wav">
            <a:hlinkClick r:id="" action="ppaction://media"/>
          </p:cNvPr>
          <p:cNvPicPr>
            <a:picLocks noRot="1" noChangeAspect="1"/>
          </p:cNvPicPr>
          <p:nvPr>
            <a:wavAudioFile r:embed="rId1" name="1.wav"/>
          </p:nvPr>
        </p:nvPicPr>
        <p:blipFill>
          <a:blip r:embed="rId8"/>
          <a:stretch>
            <a:fillRect/>
          </a:stretch>
        </p:blipFill>
        <p:spPr>
          <a:xfrm>
            <a:off x="8501090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Variación Continua</a:t>
            </a:r>
            <a:endParaRPr lang="es-AR" dirty="0"/>
          </a:p>
        </p:txBody>
      </p:sp>
      <p:pic>
        <p:nvPicPr>
          <p:cNvPr id="4" name="3 Marcador de contenido"/>
          <p:cNvPicPr>
            <a:picLocks noGrp="1"/>
          </p:cNvPicPr>
          <p:nvPr>
            <p:ph idx="1"/>
          </p:nvPr>
        </p:nvPicPr>
        <p:blipFill>
          <a:blip r:embed="rId4" cstate="print"/>
          <a:srcRect t="11137" r="4946" b="10652"/>
          <a:stretch>
            <a:fillRect/>
          </a:stretch>
        </p:blipFill>
        <p:spPr bwMode="auto">
          <a:xfrm>
            <a:off x="457200" y="1998231"/>
            <a:ext cx="8229600" cy="380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arbo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933056"/>
            <a:ext cx="1475656" cy="1770787"/>
          </a:xfrm>
          <a:prstGeom prst="rect">
            <a:avLst/>
          </a:prstGeom>
        </p:spPr>
      </p:pic>
      <p:pic>
        <p:nvPicPr>
          <p:cNvPr id="7" name="6 Imagen" descr="arbol al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05650" y="2060848"/>
            <a:ext cx="2038350" cy="3657600"/>
          </a:xfrm>
          <a:prstGeom prst="rect">
            <a:avLst/>
          </a:prstGeom>
        </p:spPr>
      </p:pic>
      <p:grpSp>
        <p:nvGrpSpPr>
          <p:cNvPr id="3" name="11 Grupo"/>
          <p:cNvGrpSpPr/>
          <p:nvPr/>
        </p:nvGrpSpPr>
        <p:grpSpPr>
          <a:xfrm>
            <a:off x="3940028" y="5805264"/>
            <a:ext cx="1280044" cy="717707"/>
            <a:chOff x="3940028" y="5805264"/>
            <a:chExt cx="1280044" cy="717707"/>
          </a:xfrm>
        </p:grpSpPr>
        <p:pic>
          <p:nvPicPr>
            <p:cNvPr id="8" name="7 Imagen" descr="conjunto arbol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40028" y="5805264"/>
              <a:ext cx="1263943" cy="357667"/>
            </a:xfrm>
            <a:prstGeom prst="rect">
              <a:avLst/>
            </a:prstGeom>
          </p:spPr>
        </p:pic>
        <p:pic>
          <p:nvPicPr>
            <p:cNvPr id="9" name="8 Imagen" descr="conjunto arbol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56129" y="6165304"/>
              <a:ext cx="1263943" cy="357667"/>
            </a:xfrm>
            <a:prstGeom prst="rect">
              <a:avLst/>
            </a:prstGeom>
          </p:spPr>
        </p:pic>
      </p:grpSp>
      <p:pic>
        <p:nvPicPr>
          <p:cNvPr id="10" name="9 Imagen" descr="conjunto arboles.jpg"/>
          <p:cNvPicPr>
            <a:picLocks noChangeAspect="1"/>
          </p:cNvPicPr>
          <p:nvPr/>
        </p:nvPicPr>
        <p:blipFill>
          <a:blip r:embed="rId7" cstate="print"/>
          <a:srcRect r="37332" b="19469"/>
          <a:stretch>
            <a:fillRect/>
          </a:stretch>
        </p:blipFill>
        <p:spPr>
          <a:xfrm>
            <a:off x="539552" y="5949280"/>
            <a:ext cx="792088" cy="288032"/>
          </a:xfrm>
          <a:prstGeom prst="rect">
            <a:avLst/>
          </a:prstGeom>
        </p:spPr>
      </p:pic>
      <p:pic>
        <p:nvPicPr>
          <p:cNvPr id="11" name="10 Imagen" descr="conjunto arboles.jpg"/>
          <p:cNvPicPr>
            <a:picLocks noChangeAspect="1"/>
          </p:cNvPicPr>
          <p:nvPr/>
        </p:nvPicPr>
        <p:blipFill>
          <a:blip r:embed="rId8" cstate="print"/>
          <a:srcRect r="37332" b="19469"/>
          <a:stretch>
            <a:fillRect/>
          </a:stretch>
        </p:blipFill>
        <p:spPr>
          <a:xfrm>
            <a:off x="7884368" y="5805264"/>
            <a:ext cx="792088" cy="432048"/>
          </a:xfrm>
          <a:prstGeom prst="rect">
            <a:avLst/>
          </a:prstGeom>
        </p:spPr>
      </p:pic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10</a:t>
            </a:fld>
            <a:endParaRPr lang="es-ES"/>
          </a:p>
        </p:txBody>
      </p:sp>
      <p:pic>
        <p:nvPicPr>
          <p:cNvPr id="13" name="10.wav">
            <a:hlinkClick r:id="" action="ppaction://media"/>
          </p:cNvPr>
          <p:cNvPicPr>
            <a:picLocks noRot="1" noChangeAspect="1"/>
          </p:cNvPicPr>
          <p:nvPr>
            <a:wavAudioFile r:embed="rId1" name="10.wav"/>
          </p:nvPr>
        </p:nvPicPr>
        <p:blipFill>
          <a:blip r:embed="rId9"/>
          <a:stretch>
            <a:fillRect/>
          </a:stretch>
        </p:blipFill>
        <p:spPr>
          <a:xfrm>
            <a:off x="8429652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7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-540568" y="1556793"/>
          <a:ext cx="10081120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0509B-73E9-4CC4-A70F-C414CD60F38E}" type="slidenum">
              <a:rPr lang="es-ES" smtClean="0"/>
              <a:pPr>
                <a:defRPr/>
              </a:pPr>
              <a:t>11</a:t>
            </a:fld>
            <a:endParaRPr lang="es-ES"/>
          </a:p>
        </p:txBody>
      </p:sp>
      <p:pic>
        <p:nvPicPr>
          <p:cNvPr id="4" name="11.wav">
            <a:hlinkClick r:id="" action="ppaction://media"/>
          </p:cNvPr>
          <p:cNvPicPr>
            <a:picLocks noRot="1" noChangeAspect="1"/>
          </p:cNvPicPr>
          <p:nvPr>
            <a:wavAudioFile r:embed="rId1" name="11.wav"/>
          </p:nvPr>
        </p:nvPicPr>
        <p:blipFill>
          <a:blip r:embed="rId8"/>
          <a:stretch>
            <a:fillRect/>
          </a:stretch>
        </p:blipFill>
        <p:spPr>
          <a:xfrm>
            <a:off x="850109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sitio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-66660"/>
            <a:ext cx="2339752" cy="21270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Imagen" descr="rodal gener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7" y="2492896"/>
            <a:ext cx="2466975" cy="18478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2 Diagrama"/>
          <p:cNvGraphicFramePr/>
          <p:nvPr/>
        </p:nvGraphicFramePr>
        <p:xfrm>
          <a:off x="467544" y="260650"/>
          <a:ext cx="8424862" cy="6192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4 Imagen" descr="map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1"/>
            <a:ext cx="2304256" cy="19888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rodal arboles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08520" y="2395367"/>
            <a:ext cx="2143125" cy="204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8 Imagen" descr="un arbol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1960" y="4221088"/>
            <a:ext cx="19621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2" descr="http://www.forodecostarica.com/attachments/74795d1279766760-destuir-su-arma-signo-diferente..png"/>
          <p:cNvPicPr>
            <a:picLocks noChangeAspect="1" noChangeArrowheads="1"/>
          </p:cNvPicPr>
          <p:nvPr/>
        </p:nvPicPr>
        <p:blipFill>
          <a:blip r:embed="rId13" cstate="print"/>
          <a:srcRect l="22234" t="17120" r="25887" b="25813"/>
          <a:stretch>
            <a:fillRect/>
          </a:stretch>
        </p:blipFill>
        <p:spPr bwMode="auto">
          <a:xfrm>
            <a:off x="4572000" y="5949280"/>
            <a:ext cx="360040" cy="514343"/>
          </a:xfrm>
          <a:prstGeom prst="rect">
            <a:avLst/>
          </a:prstGeom>
          <a:noFill/>
        </p:spPr>
      </p:pic>
      <p:cxnSp>
        <p:nvCxnSpPr>
          <p:cNvPr id="15" name="14 Conector recto de flecha"/>
          <p:cNvCxnSpPr/>
          <p:nvPr/>
        </p:nvCxnSpPr>
        <p:spPr>
          <a:xfrm>
            <a:off x="4788024" y="5949280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4572000" y="6525344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0509B-73E9-4CC4-A70F-C414CD60F38E}" type="slidenum">
              <a:rPr lang="es-ES" smtClean="0"/>
              <a:pPr>
                <a:defRPr/>
              </a:pPr>
              <a:t>12</a:t>
            </a:fld>
            <a:endParaRPr lang="es-ES"/>
          </a:p>
        </p:txBody>
      </p:sp>
      <p:pic>
        <p:nvPicPr>
          <p:cNvPr id="12" name="12.wav">
            <a:hlinkClick r:id="" action="ppaction://media"/>
          </p:cNvPr>
          <p:cNvPicPr>
            <a:picLocks noRot="1" noChangeAspect="1"/>
          </p:cNvPicPr>
          <p:nvPr>
            <a:wavAudioFile r:embed="rId1" name="12.wav"/>
          </p:nvPr>
        </p:nvPicPr>
        <p:blipFill>
          <a:blip r:embed="rId14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713" name="Group 81"/>
          <p:cNvGraphicFramePr>
            <a:graphicFrameLocks noGrp="1"/>
          </p:cNvGraphicFramePr>
          <p:nvPr/>
        </p:nvGraphicFramePr>
        <p:xfrm>
          <a:off x="684216" y="404813"/>
          <a:ext cx="7775575" cy="609600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592387"/>
                <a:gridCol w="2590800"/>
                <a:gridCol w="2592388"/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Tipo de variación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Peso específico de la madera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Tolerancia al frío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Procedencia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es-E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es-E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Sitio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es-E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s-E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Rodal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s-E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s-E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Entre árboles</a:t>
                      </a: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70</a:t>
                      </a:r>
                      <a:endParaRPr kumimoji="0" lang="es-E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es-E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Dentro del árbol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s-ES" sz="3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es-E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5929322" y="6488668"/>
            <a:ext cx="2932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/>
              <a:t>Datos para </a:t>
            </a:r>
            <a:r>
              <a:rPr lang="es-ES" dirty="0" err="1" smtClean="0"/>
              <a:t>Pinus</a:t>
            </a:r>
            <a:r>
              <a:rPr lang="es-ES" dirty="0" smtClean="0"/>
              <a:t> </a:t>
            </a:r>
            <a:r>
              <a:rPr lang="es-ES" dirty="0" err="1" smtClean="0"/>
              <a:t>taeda</a:t>
            </a:r>
            <a:r>
              <a:rPr lang="es-ES" dirty="0" smtClean="0"/>
              <a:t>, EN %</a:t>
            </a:r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0509B-73E9-4CC4-A70F-C414CD60F38E}" type="slidenum">
              <a:rPr lang="es-ES" smtClean="0"/>
              <a:pPr>
                <a:defRPr/>
              </a:pPr>
              <a:t>13</a:t>
            </a:fld>
            <a:endParaRPr lang="es-ES"/>
          </a:p>
        </p:txBody>
      </p:sp>
      <p:pic>
        <p:nvPicPr>
          <p:cNvPr id="5" name="13.wav">
            <a:hlinkClick r:id="" action="ppaction://media"/>
          </p:cNvPr>
          <p:cNvPicPr>
            <a:picLocks noRot="1" noChangeAspect="1"/>
          </p:cNvPicPr>
          <p:nvPr>
            <a:wavAudioFile r:embed="rId1" name="13.wav"/>
          </p:nvPr>
        </p:nvPicPr>
        <p:blipFill>
          <a:blip r:embed="rId4"/>
          <a:stretch>
            <a:fillRect/>
          </a:stretch>
        </p:blipFill>
        <p:spPr>
          <a:xfrm>
            <a:off x="8839200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518864" y="116632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7890" name="Picture 2" descr="File:Ecotypes of Physcomitrella paten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2276872"/>
            <a:ext cx="3505572" cy="3505572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5364088" y="5877272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err="1" smtClean="0"/>
              <a:t>Physcomitrella</a:t>
            </a:r>
            <a:r>
              <a:rPr lang="es-AR" dirty="0" smtClean="0"/>
              <a:t> </a:t>
            </a:r>
            <a:r>
              <a:rPr lang="es-AR" dirty="0" err="1" smtClean="0"/>
              <a:t>patens</a:t>
            </a:r>
            <a:endParaRPr lang="es-AR" dirty="0"/>
          </a:p>
        </p:txBody>
      </p:sp>
      <p:pic>
        <p:nvPicPr>
          <p:cNvPr id="47106" name="Picture 2" descr="http://www.materiniciativa.com/wp-content/uploads/2014/05/IMG_36431.jpg"/>
          <p:cNvPicPr>
            <a:picLocks noChangeAspect="1" noChangeArrowheads="1"/>
          </p:cNvPicPr>
          <p:nvPr/>
        </p:nvPicPr>
        <p:blipFill>
          <a:blip r:embed="rId9" cstate="print"/>
          <a:srcRect l="2803" b="7079"/>
          <a:stretch>
            <a:fillRect/>
          </a:stretch>
        </p:blipFill>
        <p:spPr bwMode="auto">
          <a:xfrm flipH="1">
            <a:off x="2051720" y="1772816"/>
            <a:ext cx="7092280" cy="5085184"/>
          </a:xfrm>
          <a:prstGeom prst="rect">
            <a:avLst/>
          </a:prstGeom>
          <a:noFill/>
        </p:spPr>
      </p:pic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84784"/>
            <a:ext cx="5328592" cy="4464496"/>
          </a:xfrm>
        </p:spPr>
        <p:txBody>
          <a:bodyPr/>
          <a:lstStyle/>
          <a:p>
            <a:r>
              <a:rPr lang="es-ES_tradnl" sz="4000" dirty="0"/>
              <a:t>Un </a:t>
            </a:r>
            <a:r>
              <a:rPr lang="es-ES_tradnl" sz="4000" i="1" dirty="0" err="1"/>
              <a:t>ecotipo</a:t>
            </a:r>
            <a:r>
              <a:rPr lang="es-ES_tradnl" sz="4000" i="1" dirty="0"/>
              <a:t> </a:t>
            </a:r>
            <a:r>
              <a:rPr lang="es-ES_tradnl" sz="4000" dirty="0"/>
              <a:t>es un grupo de plantas de genotipo similar que ocupan un nicho ecológico específico</a:t>
            </a:r>
            <a:r>
              <a:rPr lang="es-ES_tradnl" dirty="0" smtClean="0"/>
              <a:t>.</a:t>
            </a:r>
          </a:p>
          <a:p>
            <a:endParaRPr lang="es-ES_tradnl" dirty="0" smtClean="0"/>
          </a:p>
          <a:p>
            <a:endParaRPr lang="es-ES_tradnl" dirty="0" smtClean="0"/>
          </a:p>
          <a:p>
            <a:pPr>
              <a:buNone/>
            </a:pPr>
            <a:r>
              <a:rPr lang="es-ES_tradnl" dirty="0" err="1" smtClean="0"/>
              <a:t>Ej</a:t>
            </a:r>
            <a:r>
              <a:rPr lang="es-ES_tradnl" dirty="0" smtClean="0"/>
              <a:t>: Araucaria araucana,</a:t>
            </a:r>
          </a:p>
          <a:p>
            <a:pPr>
              <a:buNone/>
            </a:pPr>
            <a:r>
              <a:rPr lang="es-ES_tradnl" dirty="0" err="1" smtClean="0"/>
              <a:t>Austrocedrus</a:t>
            </a:r>
            <a:r>
              <a:rPr lang="es-ES_tradnl" dirty="0" smtClean="0"/>
              <a:t> </a:t>
            </a:r>
            <a:r>
              <a:rPr lang="es-ES_tradnl" dirty="0" err="1" smtClean="0"/>
              <a:t>chilensis</a:t>
            </a:r>
            <a:r>
              <a:rPr lang="es-ES_tradnl" dirty="0" smtClean="0"/>
              <a:t> </a:t>
            </a:r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14</a:t>
            </a:fld>
            <a:endParaRPr lang="es-ES"/>
          </a:p>
        </p:txBody>
      </p:sp>
      <p:pic>
        <p:nvPicPr>
          <p:cNvPr id="8" name="14.wav">
            <a:hlinkClick r:id="" action="ppaction://media"/>
          </p:cNvPr>
          <p:cNvPicPr>
            <a:picLocks noRot="1" noChangeAspect="1"/>
          </p:cNvPicPr>
          <p:nvPr>
            <a:wavAudioFile r:embed="rId1" name="14.wav"/>
          </p:nvPr>
        </p:nvPicPr>
        <p:blipFill>
          <a:blip r:embed="rId10"/>
          <a:stretch>
            <a:fillRect/>
          </a:stretch>
        </p:blipFill>
        <p:spPr>
          <a:xfrm>
            <a:off x="8839200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457200" y="714364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2332038"/>
            <a:ext cx="8229600" cy="4525962"/>
          </a:xfrm>
        </p:spPr>
        <p:txBody>
          <a:bodyPr/>
          <a:lstStyle/>
          <a:p>
            <a:r>
              <a:rPr lang="es-ES_tradnl" sz="4000" dirty="0"/>
              <a:t>La </a:t>
            </a:r>
            <a:r>
              <a:rPr lang="es-ES_tradnl" sz="4000" i="1" dirty="0"/>
              <a:t>clina </a:t>
            </a:r>
            <a:r>
              <a:rPr lang="es-ES_tradnl" sz="4000" dirty="0"/>
              <a:t>se define como</a:t>
            </a:r>
            <a:r>
              <a:rPr lang="es-ES_tradnl" sz="4000" i="1" dirty="0"/>
              <a:t> </a:t>
            </a:r>
            <a:r>
              <a:rPr lang="es-ES_tradnl" sz="4000" dirty="0"/>
              <a:t>un gradiente de una característica medible, el cual obedece a un gradiente ambiental. </a:t>
            </a:r>
          </a:p>
        </p:txBody>
      </p:sp>
      <p:pic>
        <p:nvPicPr>
          <p:cNvPr id="35842" name="Picture 2" descr="http://www.rlc.fao.org/es/agricultura/produ/cdrom/contenido/libro10/images/fig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4365104"/>
            <a:ext cx="3248025" cy="2276475"/>
          </a:xfrm>
          <a:prstGeom prst="rect">
            <a:avLst/>
          </a:prstGeom>
          <a:noFill/>
        </p:spPr>
      </p:pic>
      <p:pic>
        <p:nvPicPr>
          <p:cNvPr id="35844" name="Picture 4" descr="http://www.rlc.fao.org/es/agricultura/produ/cdrom/contenido/libro10/images/fig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4448174"/>
            <a:ext cx="2971800" cy="2409826"/>
          </a:xfrm>
          <a:prstGeom prst="rect">
            <a:avLst/>
          </a:prstGeom>
          <a:noFill/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15</a:t>
            </a:fld>
            <a:endParaRPr lang="es-ES"/>
          </a:p>
        </p:txBody>
      </p:sp>
      <p:pic>
        <p:nvPicPr>
          <p:cNvPr id="7" name="15.wav">
            <a:hlinkClick r:id="" action="ppaction://media"/>
          </p:cNvPr>
          <p:cNvPicPr>
            <a:picLocks noRot="1" noChangeAspect="1"/>
          </p:cNvPicPr>
          <p:nvPr>
            <a:wavAudioFile r:embed="rId1" name="15.wav"/>
          </p:nvPr>
        </p:nvPicPr>
        <p:blipFill>
          <a:blip r:embed="rId10"/>
          <a:stretch>
            <a:fillRect/>
          </a:stretch>
        </p:blipFill>
        <p:spPr>
          <a:xfrm>
            <a:off x="850109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310" name="Group 54"/>
          <p:cNvGraphicFramePr>
            <a:graphicFrameLocks noGrp="1"/>
          </p:cNvGraphicFramePr>
          <p:nvPr>
            <p:ph idx="1"/>
          </p:nvPr>
        </p:nvGraphicFramePr>
        <p:xfrm>
          <a:off x="0" y="357168"/>
          <a:ext cx="9144000" cy="5718908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252663"/>
                <a:gridCol w="3843337"/>
                <a:gridCol w="3048000"/>
              </a:tblGrid>
              <a:tr h="587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s-AR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CLINA</a:t>
                      </a:r>
                      <a:endParaRPr kumimoji="0" lang="es-E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3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ECOTIPO</a:t>
                      </a:r>
                      <a:endParaRPr kumimoji="0" lang="es-E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1071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Nº de características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Una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Muchas (el genotipo)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800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Patrón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Continuo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Poblaciones distintas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9301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Genética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Puede o no estar controlada genéticamente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Genéticamente controlado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9301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Causa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Resulta de un gradiente ambiental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Adaptación a un ambiente específico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  <a:tr h="13448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Uso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Descriptivo</a:t>
                      </a:r>
                      <a:endParaRPr kumimoji="0" lang="es-E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2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Descriptivo y como unidad de MG, similar a la raza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9E7BD3-8D2F-4A48-B32F-9952F868D6D2}" type="slidenum">
              <a:rPr lang="es-ES" smtClean="0"/>
              <a:pPr/>
              <a:t>16</a:t>
            </a:fld>
            <a:endParaRPr lang="es-ES"/>
          </a:p>
        </p:txBody>
      </p:sp>
      <p:pic>
        <p:nvPicPr>
          <p:cNvPr id="4" name="16.wav">
            <a:hlinkClick r:id="" action="ppaction://media"/>
          </p:cNvPr>
          <p:cNvPicPr>
            <a:picLocks noRot="1" noChangeAspect="1"/>
          </p:cNvPicPr>
          <p:nvPr>
            <a:wavAudioFile r:embed="rId1" name="16.wav"/>
          </p:nvPr>
        </p:nvPicPr>
        <p:blipFill>
          <a:blip r:embed="rId4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457200" y="274639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mtClean="0"/>
              <a:t>Las especies con áreas de distribución muy amplias en ambientes diversos </a:t>
            </a:r>
          </a:p>
          <a:p>
            <a:pPr eaLnBrk="1" hangingPunct="1">
              <a:lnSpc>
                <a:spcPct val="90000"/>
              </a:lnSpc>
            </a:pPr>
            <a:endParaRPr lang="es-ES_tradnl" smtClean="0"/>
          </a:p>
          <a:p>
            <a:pPr eaLnBrk="1" hangingPunct="1">
              <a:lnSpc>
                <a:spcPct val="90000"/>
              </a:lnSpc>
            </a:pPr>
            <a:r>
              <a:rPr lang="es-ES_tradnl" smtClean="0"/>
              <a:t>Las especies que crecen en una amplia área de distribución altitudinal </a:t>
            </a:r>
          </a:p>
          <a:p>
            <a:pPr eaLnBrk="1" hangingPunct="1">
              <a:lnSpc>
                <a:spcPct val="90000"/>
              </a:lnSpc>
            </a:pPr>
            <a:endParaRPr lang="es-ES_tradnl" smtClean="0"/>
          </a:p>
          <a:p>
            <a:pPr eaLnBrk="1" hangingPunct="1">
              <a:lnSpc>
                <a:spcPct val="90000"/>
              </a:lnSpc>
            </a:pPr>
            <a:r>
              <a:rPr lang="es-ES_tradnl" smtClean="0"/>
              <a:t>Las especies que crecen en regiones con gran diversidad de suelos, humedad, de los mismos o pendiente </a:t>
            </a:r>
            <a:endParaRPr lang="es-ES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  <p:pic>
        <p:nvPicPr>
          <p:cNvPr id="6" name="17.wav">
            <a:hlinkClick r:id="" action="ppaction://media"/>
          </p:cNvPr>
          <p:cNvPicPr>
            <a:picLocks noRot="1" noChangeAspect="1"/>
          </p:cNvPicPr>
          <p:nvPr>
            <a:wavAudioFile r:embed="rId1" name="17.wav"/>
          </p:nvPr>
        </p:nvPicPr>
        <p:blipFill>
          <a:blip r:embed="rId8"/>
          <a:stretch>
            <a:fillRect/>
          </a:stretch>
        </p:blipFill>
        <p:spPr>
          <a:xfrm>
            <a:off x="883920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nsayos"/>
          <p:cNvPicPr>
            <a:picLocks noChangeAspect="1" noChangeArrowheads="1"/>
          </p:cNvPicPr>
          <p:nvPr/>
        </p:nvPicPr>
        <p:blipFill>
          <a:blip r:embed="rId4" cstate="print"/>
          <a:srcRect r="35201"/>
          <a:stretch>
            <a:fillRect/>
          </a:stretch>
        </p:blipFill>
        <p:spPr bwMode="auto">
          <a:xfrm>
            <a:off x="611560" y="4638674"/>
            <a:ext cx="2160240" cy="2219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3 Diagrama"/>
          <p:cNvGraphicFramePr/>
          <p:nvPr/>
        </p:nvGraphicFramePr>
        <p:xfrm>
          <a:off x="457200" y="57148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9832" y="1988840"/>
            <a:ext cx="4690864" cy="4464496"/>
          </a:xfrm>
        </p:spPr>
        <p:txBody>
          <a:bodyPr/>
          <a:lstStyle/>
          <a:p>
            <a:r>
              <a:rPr lang="es-ES_tradnl" dirty="0" smtClean="0"/>
              <a:t>Usando características fenotípicas</a:t>
            </a:r>
          </a:p>
          <a:p>
            <a:pPr>
              <a:buNone/>
            </a:pPr>
            <a:endParaRPr lang="es-ES_tradnl" dirty="0" smtClean="0"/>
          </a:p>
          <a:p>
            <a:r>
              <a:rPr lang="es-ES_tradnl" dirty="0" smtClean="0"/>
              <a:t>Uso de marcadores genéticos</a:t>
            </a:r>
          </a:p>
          <a:p>
            <a:pPr>
              <a:buNone/>
            </a:pPr>
            <a:endParaRPr lang="es-ES_tradnl" dirty="0" smtClean="0"/>
          </a:p>
          <a:p>
            <a:r>
              <a:rPr lang="es-ES_tradnl" dirty="0" smtClean="0"/>
              <a:t>Ensayos de progenie y procedencias </a:t>
            </a:r>
            <a:endParaRPr lang="es-ES" dirty="0"/>
          </a:p>
        </p:txBody>
      </p:sp>
      <p:pic>
        <p:nvPicPr>
          <p:cNvPr id="2050" name="Picture 2" descr="http://www.monografias.com/trabajos37/marcadores-moleculares/Image8139.gif"/>
          <p:cNvPicPr>
            <a:picLocks noChangeAspect="1" noChangeArrowheads="1"/>
          </p:cNvPicPr>
          <p:nvPr/>
        </p:nvPicPr>
        <p:blipFill>
          <a:blip r:embed="rId9" cstate="print"/>
          <a:srcRect l="23381" t="16613"/>
          <a:stretch>
            <a:fillRect/>
          </a:stretch>
        </p:blipFill>
        <p:spPr bwMode="auto">
          <a:xfrm>
            <a:off x="539552" y="3140968"/>
            <a:ext cx="2232248" cy="2180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oto 36"/>
          <p:cNvPicPr>
            <a:picLocks noChangeAspect="1" noChangeArrowheads="1"/>
          </p:cNvPicPr>
          <p:nvPr/>
        </p:nvPicPr>
        <p:blipFill>
          <a:blip r:embed="rId10" cstate="print"/>
          <a:srcRect l="16516" r="15585"/>
          <a:stretch>
            <a:fillRect/>
          </a:stretch>
        </p:blipFill>
        <p:spPr bwMode="auto">
          <a:xfrm>
            <a:off x="467544" y="1628800"/>
            <a:ext cx="2304256" cy="2109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  <p:pic>
        <p:nvPicPr>
          <p:cNvPr id="8" name="18.wav">
            <a:hlinkClick r:id="" action="ppaction://media"/>
          </p:cNvPr>
          <p:cNvPicPr>
            <a:picLocks noRot="1" noChangeAspect="1"/>
          </p:cNvPicPr>
          <p:nvPr>
            <a:wavAudioFile r:embed="rId1" name="18.wav"/>
          </p:nvPr>
        </p:nvPicPr>
        <p:blipFill>
          <a:blip r:embed="rId11"/>
          <a:stretch>
            <a:fillRect/>
          </a:stretch>
        </p:blipFill>
        <p:spPr>
          <a:xfrm>
            <a:off x="8839200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4" name="3 Marcador de contenido" descr="a10fig1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5496" y="1340768"/>
            <a:ext cx="3462550" cy="4896168"/>
          </a:xfrm>
        </p:spPr>
      </p:pic>
      <p:pic>
        <p:nvPicPr>
          <p:cNvPr id="5" name="4 Imagen" descr="rauli.jpg"/>
          <p:cNvPicPr>
            <a:picLocks noChangeAspect="1"/>
          </p:cNvPicPr>
          <p:nvPr/>
        </p:nvPicPr>
        <p:blipFill>
          <a:blip r:embed="rId5" cstate="print"/>
          <a:srcRect r="32749"/>
          <a:stretch>
            <a:fillRect/>
          </a:stretch>
        </p:blipFill>
        <p:spPr>
          <a:xfrm>
            <a:off x="2555776" y="1412776"/>
            <a:ext cx="2892346" cy="4536504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428596" y="-24"/>
            <a:ext cx="8229600" cy="1346230"/>
            <a:chOff x="0" y="82529"/>
            <a:chExt cx="8229600" cy="1346229"/>
          </a:xfrm>
        </p:grpSpPr>
        <p:sp>
          <p:nvSpPr>
            <p:cNvPr id="7" name="6 Rectángulo redondeado"/>
            <p:cNvSpPr/>
            <p:nvPr/>
          </p:nvSpPr>
          <p:spPr>
            <a:xfrm>
              <a:off x="0" y="82529"/>
              <a:ext cx="8229600" cy="134622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es-AR" dirty="0" smtClean="0"/>
                <a:t> </a:t>
              </a:r>
              <a:r>
                <a:rPr lang="es-AR" sz="2400" dirty="0" smtClean="0"/>
                <a:t>Distribución natural de </a:t>
              </a:r>
              <a:r>
                <a:rPr lang="es-AR" sz="2400" i="1" dirty="0" err="1"/>
                <a:t>N</a:t>
              </a:r>
              <a:r>
                <a:rPr lang="es-AR" sz="2400" i="1" dirty="0" err="1" smtClean="0"/>
                <a:t>othofagus</a:t>
              </a:r>
              <a:r>
                <a:rPr lang="es-AR" sz="2400" i="1" dirty="0" smtClean="0"/>
                <a:t> alpina </a:t>
              </a:r>
              <a:r>
                <a:rPr lang="es-AR" sz="2400" dirty="0" smtClean="0"/>
                <a:t>y </a:t>
              </a:r>
              <a:r>
                <a:rPr lang="es-AR" sz="2400" i="1" dirty="0" err="1" smtClean="0"/>
                <a:t>Nothofagus</a:t>
              </a:r>
              <a:endParaRPr lang="es-AR" sz="2400" i="1" dirty="0" smtClean="0"/>
            </a:p>
            <a:p>
              <a:r>
                <a:rPr lang="es-AR" sz="2400" i="1" dirty="0" err="1" smtClean="0"/>
                <a:t>obliqua</a:t>
              </a:r>
              <a:r>
                <a:rPr lang="es-AR" sz="2400" dirty="0" smtClean="0"/>
                <a:t> (</a:t>
              </a:r>
              <a:r>
                <a:rPr lang="es-AR" sz="2400" dirty="0" err="1"/>
                <a:t>N</a:t>
              </a:r>
              <a:r>
                <a:rPr lang="es-AR" sz="2400" dirty="0" err="1" smtClean="0"/>
                <a:t>othofagaceae</a:t>
              </a:r>
              <a:r>
                <a:rPr lang="es-AR" sz="2400" dirty="0" smtClean="0"/>
                <a:t>) en Argentina, dos especies de primera</a:t>
              </a:r>
            </a:p>
            <a:p>
              <a:r>
                <a:rPr lang="es-AR" sz="2400" dirty="0" smtClean="0"/>
                <a:t>importancia forestal de los bosques templados </a:t>
              </a:r>
              <a:r>
                <a:rPr lang="es-AR" sz="2400" dirty="0" err="1" smtClean="0"/>
                <a:t>norpatagónicos</a:t>
              </a:r>
              <a:endParaRPr lang="es-AR" sz="2400" dirty="0"/>
            </a:p>
          </p:txBody>
        </p:sp>
        <p:sp>
          <p:nvSpPr>
            <p:cNvPr id="8" name="7 Rectángulo"/>
            <p:cNvSpPr/>
            <p:nvPr/>
          </p:nvSpPr>
          <p:spPr>
            <a:xfrm>
              <a:off x="65717" y="148246"/>
              <a:ext cx="8098166" cy="12147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l" defTabSz="12446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AR" sz="2800" kern="1200" dirty="0"/>
            </a:p>
          </p:txBody>
        </p:sp>
      </p:grpSp>
      <p:sp>
        <p:nvSpPr>
          <p:cNvPr id="9" name="8 CuadroTexto"/>
          <p:cNvSpPr txBox="1"/>
          <p:nvPr/>
        </p:nvSpPr>
        <p:spPr>
          <a:xfrm>
            <a:off x="8682335" y="1556792"/>
            <a:ext cx="461665" cy="108012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s-AR" dirty="0" smtClean="0"/>
              <a:t>Año 2011</a:t>
            </a:r>
            <a:endParaRPr lang="es-AR" dirty="0"/>
          </a:p>
        </p:txBody>
      </p:sp>
      <p:sp>
        <p:nvSpPr>
          <p:cNvPr id="10" name="9 CuadroTexto"/>
          <p:cNvSpPr txBox="1"/>
          <p:nvPr/>
        </p:nvSpPr>
        <p:spPr>
          <a:xfrm>
            <a:off x="5724128" y="1628800"/>
            <a:ext cx="30963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latin typeface="Arial" charset="0"/>
              </a:rPr>
              <a:t>Técnicas moleculares permitieron establecer que la </a:t>
            </a:r>
            <a:r>
              <a:rPr lang="es-AR" sz="2000" b="1" i="1" dirty="0" smtClean="0">
                <a:latin typeface="Arial" charset="0"/>
              </a:rPr>
              <a:t>diversidad genética </a:t>
            </a:r>
            <a:r>
              <a:rPr lang="es-AR" sz="2000" dirty="0" smtClean="0">
                <a:latin typeface="Arial" charset="0"/>
              </a:rPr>
              <a:t>de las poblaciones de raulí es </a:t>
            </a:r>
            <a:r>
              <a:rPr lang="es-AR" sz="2000" b="1" i="1" dirty="0" smtClean="0">
                <a:latin typeface="Arial" charset="0"/>
              </a:rPr>
              <a:t>baja</a:t>
            </a:r>
            <a:r>
              <a:rPr lang="es-AR" sz="2000" dirty="0" smtClean="0">
                <a:latin typeface="Arial" charset="0"/>
              </a:rPr>
              <a:t> comparada con otras especies. Esto puede ser consecuencia de la intensa explotación a que han sido sometidas en el siglo pasado. Sin embargo detectaron </a:t>
            </a:r>
            <a:r>
              <a:rPr lang="es-AR" sz="2000" b="1" i="1" dirty="0" smtClean="0">
                <a:latin typeface="Arial" charset="0"/>
              </a:rPr>
              <a:t>3 grupos</a:t>
            </a:r>
            <a:r>
              <a:rPr lang="es-AR" sz="2000" dirty="0" smtClean="0">
                <a:latin typeface="Arial" charset="0"/>
              </a:rPr>
              <a:t> bien marcados lo que resulto en </a:t>
            </a:r>
            <a:r>
              <a:rPr lang="es-AR" sz="2000" b="1" i="1" dirty="0" smtClean="0">
                <a:latin typeface="Arial" charset="0"/>
              </a:rPr>
              <a:t>recomendaciones para su conservación</a:t>
            </a:r>
            <a:r>
              <a:rPr lang="es-AR" sz="2000" dirty="0" smtClean="0">
                <a:latin typeface="Arial" charset="0"/>
              </a:rPr>
              <a:t>. </a:t>
            </a:r>
            <a:endParaRPr lang="es-AR" sz="2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51520" y="6093296"/>
            <a:ext cx="5256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Alta correlación entre distancia geográfica y variabilidad</a:t>
            </a:r>
            <a:endParaRPr lang="es-AR" sz="2400" dirty="0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  <p:pic>
        <p:nvPicPr>
          <p:cNvPr id="13" name="19 y 20.wav">
            <a:hlinkClick r:id="" action="ppaction://media"/>
          </p:cNvPr>
          <p:cNvPicPr>
            <a:picLocks noRot="1" noChangeAspect="1"/>
          </p:cNvPicPr>
          <p:nvPr>
            <a:wavAudioFile r:embed="rId1" name="19 y 20.wav"/>
          </p:nvPr>
        </p:nvPicPr>
        <p:blipFill>
          <a:blip r:embed="rId6"/>
          <a:stretch>
            <a:fillRect/>
          </a:stretch>
        </p:blipFill>
        <p:spPr>
          <a:xfrm>
            <a:off x="8839200" y="35716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resi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4929199"/>
            <a:ext cx="3357586" cy="25717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tronco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4346" y="4929199"/>
            <a:ext cx="3157442" cy="2461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bosqu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1673" y="4786322"/>
            <a:ext cx="4579407" cy="26569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1619250" y="857233"/>
            <a:ext cx="6192838" cy="3097213"/>
          </a:xfrm>
          <a:prstGeom prst="downArrowCallout">
            <a:avLst>
              <a:gd name="adj1" fmla="val 49987"/>
              <a:gd name="adj2" fmla="val 49987"/>
              <a:gd name="adj3" fmla="val 16667"/>
              <a:gd name="adj4" fmla="val 66667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s-AR"/>
          </a:p>
        </p:txBody>
      </p:sp>
      <p:pic>
        <p:nvPicPr>
          <p:cNvPr id="8" name="7 Imagen" descr="gen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" y="1916833"/>
            <a:ext cx="2447925" cy="1866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2544" y="-357213"/>
            <a:ext cx="6891356" cy="507209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s-ES_tradnl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ES_tradnl" sz="4800" b="1" dirty="0" smtClean="0">
                <a:solidFill>
                  <a:schemeClr val="tx1"/>
                </a:solidFill>
              </a:rPr>
              <a:t>MGF </a:t>
            </a:r>
            <a:endParaRPr lang="es-ES_tradnl" sz="48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ES_tradnl" sz="4800" b="1" dirty="0" smtClean="0">
                <a:solidFill>
                  <a:schemeClr val="tx1"/>
                </a:solidFill>
              </a:rPr>
              <a:t>Fuentes parentales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4800" b="1" dirty="0" smtClean="0">
                <a:solidFill>
                  <a:schemeClr val="tx1"/>
                </a:solidFill>
              </a:rPr>
              <a:t>Manejo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4800" b="1" dirty="0" smtClean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es-ES_tradnl" sz="4800" b="1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s-ES_tradnl" sz="4800" b="1" dirty="0" smtClean="0">
                <a:solidFill>
                  <a:schemeClr val="tx1"/>
                </a:solidFill>
              </a:rPr>
              <a:t>CARACTERISTICAS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4800" b="1" dirty="0" smtClean="0">
                <a:solidFill>
                  <a:schemeClr val="tx1"/>
                </a:solidFill>
              </a:rPr>
              <a:t>RENDIMIENTOS</a:t>
            </a:r>
          </a:p>
          <a:p>
            <a:pPr eaLnBrk="1" hangingPunct="1">
              <a:lnSpc>
                <a:spcPct val="90000"/>
              </a:lnSpc>
            </a:pPr>
            <a:r>
              <a:rPr lang="es-ES_tradnl" sz="4800" b="1" dirty="0" smtClean="0">
                <a:solidFill>
                  <a:schemeClr val="tx1"/>
                </a:solidFill>
              </a:rPr>
              <a:t>FUNCIONES</a:t>
            </a:r>
            <a:endParaRPr lang="es-ES" sz="4800" dirty="0" smtClean="0">
              <a:solidFill>
                <a:schemeClr val="tx1"/>
              </a:solidFill>
            </a:endParaRPr>
          </a:p>
        </p:txBody>
      </p:sp>
      <p:pic>
        <p:nvPicPr>
          <p:cNvPr id="9" name="8 Imagen" descr="120-tractor-sembrador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755388" y="1916834"/>
            <a:ext cx="2388615" cy="1783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0509B-73E9-4CC4-A70F-C414CD60F38E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  <p:pic>
        <p:nvPicPr>
          <p:cNvPr id="11" name="2.wav">
            <a:hlinkClick r:id="" action="ppaction://media"/>
          </p:cNvPr>
          <p:cNvPicPr>
            <a:picLocks noRot="1" noChangeAspect="1"/>
          </p:cNvPicPr>
          <p:nvPr>
            <a:wavAudioFile r:embed="rId1" name="2.wav"/>
          </p:nvPr>
        </p:nvPicPr>
        <p:blipFill>
          <a:blip r:embed="rId9"/>
          <a:stretch>
            <a:fillRect/>
          </a:stretch>
        </p:blipFill>
        <p:spPr>
          <a:xfrm>
            <a:off x="850109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54274" name="Picture 2" descr="http://www.scielo.org.ar/img/revistas/bsab/v46n1-2/a10fig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142853"/>
            <a:ext cx="4643470" cy="6566030"/>
          </a:xfrm>
          <a:prstGeom prst="rect">
            <a:avLst/>
          </a:prstGeom>
          <a:noFill/>
        </p:spPr>
      </p:pic>
      <p:pic>
        <p:nvPicPr>
          <p:cNvPr id="7" name="6 Imagen" descr="roble pellin f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0"/>
            <a:ext cx="2721446" cy="321470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51520" y="3429000"/>
            <a:ext cx="37079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dirty="0" smtClean="0"/>
              <a:t>Ambos </a:t>
            </a:r>
            <a:r>
              <a:rPr lang="es-AR" sz="2400" b="1" dirty="0" smtClean="0"/>
              <a:t>extremos</a:t>
            </a:r>
            <a:r>
              <a:rPr lang="es-AR" sz="2400" dirty="0" smtClean="0"/>
              <a:t> latitudinales se destacan por su </a:t>
            </a:r>
            <a:r>
              <a:rPr lang="es-AR" sz="2400" b="1" dirty="0" smtClean="0"/>
              <a:t>elevada diversidad </a:t>
            </a:r>
            <a:r>
              <a:rPr lang="es-AR" sz="2400" dirty="0" smtClean="0"/>
              <a:t>genética (según marcadores de ADN de cloroplasto  y en marcadores </a:t>
            </a:r>
            <a:r>
              <a:rPr lang="es-AR" sz="2400" dirty="0" err="1" smtClean="0"/>
              <a:t>isoenzimáticos</a:t>
            </a:r>
            <a:r>
              <a:rPr lang="es-AR" sz="2400" dirty="0" smtClean="0"/>
              <a:t>). Estos resultados han llevado a sugerir el carácter </a:t>
            </a:r>
            <a:r>
              <a:rPr lang="es-AR" sz="2400" dirty="0" err="1" smtClean="0"/>
              <a:t>relictual</a:t>
            </a:r>
            <a:r>
              <a:rPr lang="es-AR" sz="2400" dirty="0" smtClean="0"/>
              <a:t> de estas poblaciones.</a:t>
            </a:r>
            <a:endParaRPr lang="es-AR" sz="240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4" cstate="print"/>
          <a:srcRect l="29605" t="29531" r="32208" b="11407"/>
          <a:stretch>
            <a:fillRect/>
          </a:stretch>
        </p:blipFill>
        <p:spPr bwMode="auto">
          <a:xfrm>
            <a:off x="827584" y="44624"/>
            <a:ext cx="7488832" cy="651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  <p:pic>
        <p:nvPicPr>
          <p:cNvPr id="6" name="21.wav">
            <a:hlinkClick r:id="" action="ppaction://media"/>
          </p:cNvPr>
          <p:cNvPicPr>
            <a:picLocks noGrp="1" noRot="1" noChangeAspect="1"/>
          </p:cNvPicPr>
          <p:nvPr>
            <p:ph idx="1"/>
            <a:wavAudioFile r:embed="rId1" name="21.wav"/>
          </p:nvPr>
        </p:nvPicPr>
        <p:blipFill>
          <a:blip r:embed="rId5"/>
          <a:stretch>
            <a:fillRect/>
          </a:stretch>
        </p:blipFill>
        <p:spPr>
          <a:xfrm>
            <a:off x="8572528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642910" y="642918"/>
          <a:ext cx="7561263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  <p:pic>
        <p:nvPicPr>
          <p:cNvPr id="5" name="22.wav">
            <a:hlinkClick r:id="" action="ppaction://media"/>
          </p:cNvPr>
          <p:cNvPicPr>
            <a:picLocks noRot="1" noChangeAspect="1"/>
          </p:cNvPicPr>
          <p:nvPr>
            <a:wavAudioFile r:embed="rId1" name="22.wav"/>
          </p:nvPr>
        </p:nvPicPr>
        <p:blipFill>
          <a:blip r:embed="rId8"/>
          <a:stretch>
            <a:fillRect/>
          </a:stretch>
        </p:blipFill>
        <p:spPr>
          <a:xfrm>
            <a:off x="8643966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8376" y="6061049"/>
            <a:ext cx="8147248" cy="796951"/>
          </a:xfrm>
        </p:spPr>
        <p:txBody>
          <a:bodyPr/>
          <a:lstStyle/>
          <a:p>
            <a:r>
              <a:rPr lang="es-AR" sz="3200" i="1" dirty="0" err="1" smtClean="0"/>
              <a:t>Pinus</a:t>
            </a:r>
            <a:r>
              <a:rPr lang="es-AR" sz="3200" i="1" dirty="0" smtClean="0"/>
              <a:t> </a:t>
            </a:r>
            <a:r>
              <a:rPr lang="es-AR" sz="3200" i="1" dirty="0" err="1" smtClean="0"/>
              <a:t>halepensis</a:t>
            </a:r>
            <a:r>
              <a:rPr lang="es-AR" sz="3200" dirty="0" smtClean="0"/>
              <a:t> en Sierra de la Ventana</a:t>
            </a:r>
            <a:endParaRPr lang="es-AR" sz="3200" dirty="0"/>
          </a:p>
        </p:txBody>
      </p:sp>
      <p:pic>
        <p:nvPicPr>
          <p:cNvPr id="4" name="3 Marcador de contenido" descr="800px-Cerro_ventana_-_mirador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476672"/>
            <a:ext cx="8352928" cy="5669550"/>
          </a:xfrm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  <p:pic>
        <p:nvPicPr>
          <p:cNvPr id="6" name="23.wav">
            <a:hlinkClick r:id="" action="ppaction://media"/>
          </p:cNvPr>
          <p:cNvPicPr>
            <a:picLocks noRot="1" noChangeAspect="1"/>
          </p:cNvPicPr>
          <p:nvPr>
            <a:wavAudioFile r:embed="rId1" name="23.wav"/>
          </p:nvPr>
        </p:nvPicPr>
        <p:blipFill>
          <a:blip r:embed="rId5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755650" y="549278"/>
          <a:ext cx="7772400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0509B-73E9-4CC4-A70F-C414CD60F38E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  <p:pic>
        <p:nvPicPr>
          <p:cNvPr id="5" name="24.wav">
            <a:hlinkClick r:id="" action="ppaction://media"/>
          </p:cNvPr>
          <p:cNvPicPr>
            <a:picLocks noRot="1" noChangeAspect="1"/>
          </p:cNvPicPr>
          <p:nvPr>
            <a:wavAudioFile r:embed="rId1" name="24.wav"/>
          </p:nvPr>
        </p:nvPicPr>
        <p:blipFill>
          <a:blip r:embed="rId8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685800" y="2130425"/>
          <a:ext cx="7772400" cy="2298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0509B-73E9-4CC4-A70F-C414CD60F38E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  <p:pic>
        <p:nvPicPr>
          <p:cNvPr id="5" name="25.wav">
            <a:hlinkClick r:id="" action="ppaction://media"/>
          </p:cNvPr>
          <p:cNvPicPr>
            <a:picLocks noRot="1" noChangeAspect="1"/>
          </p:cNvPicPr>
          <p:nvPr>
            <a:wavAudioFile r:embed="rId1" name="25.wav"/>
          </p:nvPr>
        </p:nvPicPr>
        <p:blipFill>
          <a:blip r:embed="rId8"/>
          <a:stretch>
            <a:fillRect/>
          </a:stretch>
        </p:blipFill>
        <p:spPr>
          <a:xfrm>
            <a:off x="8572528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euca rod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3429001"/>
            <a:ext cx="5857916" cy="3250073"/>
          </a:xfrm>
          <a:prstGeom prst="rect">
            <a:avLst/>
          </a:prstGeom>
        </p:spPr>
      </p:pic>
      <p:graphicFrame>
        <p:nvGraphicFramePr>
          <p:cNvPr id="8" name="7 Diagrama"/>
          <p:cNvGraphicFramePr/>
          <p:nvPr/>
        </p:nvGraphicFramePr>
        <p:xfrm>
          <a:off x="539750" y="620713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42910" y="1857364"/>
            <a:ext cx="8229600" cy="4525963"/>
          </a:xfrm>
        </p:spPr>
        <p:txBody>
          <a:bodyPr/>
          <a:lstStyle/>
          <a:p>
            <a:pPr eaLnBrk="1" hangingPunct="1"/>
            <a:r>
              <a:rPr lang="es-ES_tradnl" dirty="0" smtClean="0"/>
              <a:t>Una raza local introducida es una población de individuos que se ha adaptado al ambiente específico en el cual se ha plantado</a:t>
            </a:r>
            <a:r>
              <a:rPr lang="es-ES" dirty="0" smtClean="0"/>
              <a:t> </a:t>
            </a:r>
          </a:p>
          <a:p>
            <a:pPr eaLnBrk="1" hangingPunct="1"/>
            <a:endParaRPr lang="es-ES" dirty="0" smtClean="0"/>
          </a:p>
        </p:txBody>
      </p:sp>
      <p:sp>
        <p:nvSpPr>
          <p:cNvPr id="4" name="3 Rectángulo">
            <a:hlinkClick r:id="rId9" action="ppaction://hlinkfile"/>
          </p:cNvPr>
          <p:cNvSpPr/>
          <p:nvPr/>
        </p:nvSpPr>
        <p:spPr>
          <a:xfrm>
            <a:off x="3428992" y="6072205"/>
            <a:ext cx="5214974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Razas Locales de </a:t>
            </a:r>
            <a:r>
              <a:rPr lang="es-AR" dirty="0" err="1" smtClean="0"/>
              <a:t>Eucalyptus</a:t>
            </a:r>
            <a:endParaRPr lang="es-AR" dirty="0"/>
          </a:p>
        </p:txBody>
      </p:sp>
      <p:sp>
        <p:nvSpPr>
          <p:cNvPr id="5" name="4 Flecha derecha"/>
          <p:cNvSpPr/>
          <p:nvPr/>
        </p:nvSpPr>
        <p:spPr>
          <a:xfrm>
            <a:off x="3714744" y="6143645"/>
            <a:ext cx="642942" cy="357191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6" name="5 Imagen" descr="euca fustes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8596" y="3571879"/>
            <a:ext cx="2357454" cy="3051527"/>
          </a:xfrm>
          <a:prstGeom prst="rect">
            <a:avLst/>
          </a:prstGeom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  <p:pic>
        <p:nvPicPr>
          <p:cNvPr id="10" name="26.wav">
            <a:hlinkClick r:id="" action="ppaction://media"/>
          </p:cNvPr>
          <p:cNvPicPr>
            <a:picLocks noRot="1" noChangeAspect="1"/>
          </p:cNvPicPr>
          <p:nvPr>
            <a:wavAudioFile r:embed="rId1" name="26.wav"/>
          </p:nvPr>
        </p:nvPicPr>
        <p:blipFill>
          <a:blip r:embed="rId11"/>
          <a:stretch>
            <a:fillRect/>
          </a:stretch>
        </p:blipFill>
        <p:spPr>
          <a:xfrm>
            <a:off x="8643966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285720" y="1301249"/>
            <a:ext cx="8429684" cy="407196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s-ES_tradnl" sz="4000" dirty="0" smtClean="0"/>
              <a:t>El uso de </a:t>
            </a:r>
            <a:r>
              <a:rPr lang="es-ES_tradnl" sz="4000" b="1" i="1" dirty="0" smtClean="0"/>
              <a:t>razas locales introducidas </a:t>
            </a:r>
            <a:r>
              <a:rPr lang="es-ES_tradnl" sz="4000" dirty="0" smtClean="0"/>
              <a:t>puede ser la mejor y más fácil manera de obtener ganancias genéticas importantes en la plantación y desarrollo de especies exóticas.</a:t>
            </a:r>
            <a:endParaRPr lang="es-ES" sz="4000" dirty="0" smtClean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27</a:t>
            </a:fld>
            <a:endParaRPr lang="es-ES"/>
          </a:p>
        </p:txBody>
      </p:sp>
      <p:pic>
        <p:nvPicPr>
          <p:cNvPr id="7" name="27.wav">
            <a:hlinkClick r:id="" action="ppaction://media"/>
          </p:cNvPr>
          <p:cNvPicPr>
            <a:picLocks noRot="1" noChangeAspect="1"/>
          </p:cNvPicPr>
          <p:nvPr>
            <a:wavAudioFile r:embed="rId1" name="27.wav"/>
          </p:nvPr>
        </p:nvPicPr>
        <p:blipFill>
          <a:blip r:embed="rId4"/>
          <a:stretch>
            <a:fillRect/>
          </a:stretch>
        </p:blipFill>
        <p:spPr>
          <a:xfrm>
            <a:off x="8572528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468313" y="404814"/>
          <a:ext cx="8229600" cy="1503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547478" y="2924944"/>
            <a:ext cx="6049044" cy="2404864"/>
          </a:xfrm>
        </p:spPr>
        <p:txBody>
          <a:bodyPr/>
          <a:lstStyle/>
          <a:p>
            <a:pPr eaLnBrk="1" hangingPunct="1"/>
            <a:r>
              <a:rPr lang="es-ES_tradnl" sz="4000" dirty="0" smtClean="0"/>
              <a:t>1. Introducción </a:t>
            </a:r>
          </a:p>
          <a:p>
            <a:pPr eaLnBrk="1" hangingPunct="1"/>
            <a:r>
              <a:rPr lang="es-ES_tradnl" sz="4000" dirty="0" smtClean="0"/>
              <a:t>2. Base genética amplia</a:t>
            </a:r>
          </a:p>
          <a:p>
            <a:pPr eaLnBrk="1" hangingPunct="1"/>
            <a:r>
              <a:rPr lang="es-ES_tradnl" sz="4000" dirty="0" smtClean="0"/>
              <a:t>3. Adaptación</a:t>
            </a:r>
          </a:p>
          <a:p>
            <a:pPr eaLnBrk="1" hangingPunct="1"/>
            <a:endParaRPr lang="es-ES" sz="4000" dirty="0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  <p:pic>
        <p:nvPicPr>
          <p:cNvPr id="6" name="28.wav">
            <a:hlinkClick r:id="" action="ppaction://media"/>
          </p:cNvPr>
          <p:cNvPicPr>
            <a:picLocks noRot="1" noChangeAspect="1"/>
          </p:cNvPicPr>
          <p:nvPr>
            <a:wavAudioFile r:embed="rId1" name="28.wav"/>
          </p:nvPr>
        </p:nvPicPr>
        <p:blipFill>
          <a:blip r:embed="rId8"/>
          <a:stretch>
            <a:fillRect/>
          </a:stretch>
        </p:blipFill>
        <p:spPr>
          <a:xfrm>
            <a:off x="8572528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242918" y="142852"/>
          <a:ext cx="8686800" cy="1845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390525" y="2220912"/>
            <a:ext cx="8362950" cy="4637088"/>
          </a:xfrm>
        </p:spPr>
        <p:txBody>
          <a:bodyPr/>
          <a:lstStyle/>
          <a:p>
            <a:pPr marL="457200" indent="-4572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s-ES_tradnl" dirty="0" smtClean="0"/>
              <a:t>Fracaso inmediato de la plantación</a:t>
            </a:r>
          </a:p>
          <a:p>
            <a:pPr marL="457200" indent="-457200" eaLnBrk="1" hangingPunct="1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s-ES_tradnl" dirty="0" smtClean="0"/>
              <a:t>El fracaso postergado:</a:t>
            </a:r>
          </a:p>
          <a:p>
            <a:pPr marL="457200" indent="-457200" eaLnBrk="1" hangingPunct="1">
              <a:lnSpc>
                <a:spcPct val="80000"/>
              </a:lnSpc>
            </a:pPr>
            <a:r>
              <a:rPr lang="es-ES_tradnl" sz="2800" dirty="0" smtClean="0"/>
              <a:t>supervivencia y el crecimiento son buenos en los primeros años</a:t>
            </a:r>
          </a:p>
          <a:p>
            <a:pPr marL="457200" indent="-457200" eaLnBrk="1" hangingPunct="1">
              <a:lnSpc>
                <a:spcPct val="80000"/>
              </a:lnSpc>
            </a:pPr>
            <a:r>
              <a:rPr lang="es-ES_tradnl" sz="2800" dirty="0" smtClean="0"/>
              <a:t>supervivencia y la tasa de crecimiento son buenas, pero la madera no es aprovechable </a:t>
            </a:r>
          </a:p>
          <a:p>
            <a:pPr marL="457200" indent="-457200" eaLnBrk="1" hangingPunct="1">
              <a:lnSpc>
                <a:spcPct val="80000"/>
              </a:lnSpc>
            </a:pPr>
            <a:r>
              <a:rPr lang="es-ES_tradnl" sz="2800" dirty="0" smtClean="0"/>
              <a:t>ataque retrasado por plagas o </a:t>
            </a:r>
            <a:r>
              <a:rPr lang="es-ES_tradnl" sz="2800" smtClean="0"/>
              <a:t>hay condiciones </a:t>
            </a:r>
            <a:r>
              <a:rPr lang="es-ES_tradnl" sz="2800" dirty="0" smtClean="0"/>
              <a:t>ambientales adversas que finalmente anulan el valor del bosque</a:t>
            </a:r>
          </a:p>
          <a:p>
            <a:pPr marL="457200" indent="-457200" eaLnBrk="1" hangingPunct="1">
              <a:lnSpc>
                <a:spcPct val="80000"/>
              </a:lnSpc>
            </a:pPr>
            <a:r>
              <a:rPr lang="es-ES_tradnl" sz="2800" dirty="0" smtClean="0"/>
              <a:t>El crecimiento es insatisfactorio debido a un déficit o ausencia de micorrizas</a:t>
            </a:r>
          </a:p>
          <a:p>
            <a:pPr marL="457200" indent="-457200" eaLnBrk="1" hangingPunct="1">
              <a:lnSpc>
                <a:spcPct val="80000"/>
              </a:lnSpc>
            </a:pPr>
            <a:endParaRPr lang="es-ES" sz="2400" dirty="0" smtClean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  <p:pic>
        <p:nvPicPr>
          <p:cNvPr id="6" name="29.wav">
            <a:hlinkClick r:id="" action="ppaction://media"/>
          </p:cNvPr>
          <p:cNvPicPr>
            <a:picLocks noRot="1" noChangeAspect="1"/>
          </p:cNvPicPr>
          <p:nvPr>
            <a:wavAudioFile r:embed="rId1" name="29.wav"/>
          </p:nvPr>
        </p:nvPicPr>
        <p:blipFill>
          <a:blip r:embed="rId8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Flecha doblada"/>
          <p:cNvSpPr/>
          <p:nvPr/>
        </p:nvSpPr>
        <p:spPr>
          <a:xfrm rot="16200000" flipV="1">
            <a:off x="1619672" y="5085184"/>
            <a:ext cx="1008113" cy="1440161"/>
          </a:xfrm>
          <a:prstGeom prst="ben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8" name="7 Elipse"/>
          <p:cNvSpPr/>
          <p:nvPr/>
        </p:nvSpPr>
        <p:spPr>
          <a:xfrm>
            <a:off x="0" y="5633864"/>
            <a:ext cx="1835696" cy="122413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  <a:latin typeface="Euphemia" pitchFamily="34" charset="0"/>
              </a:rPr>
              <a:t>Población Externa</a:t>
            </a:r>
            <a:endParaRPr lang="es-AR" b="1" dirty="0">
              <a:solidFill>
                <a:schemeClr val="tx1"/>
              </a:solidFill>
              <a:latin typeface="Euphemia" pitchFamily="34" charset="0"/>
            </a:endParaRPr>
          </a:p>
        </p:txBody>
      </p:sp>
      <p:sp>
        <p:nvSpPr>
          <p:cNvPr id="9" name="8 Elipse"/>
          <p:cNvSpPr/>
          <p:nvPr/>
        </p:nvSpPr>
        <p:spPr>
          <a:xfrm>
            <a:off x="3707904" y="2132856"/>
            <a:ext cx="1728192" cy="1224136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  <a:latin typeface="Euphemia" pitchFamily="34" charset="0"/>
              </a:rPr>
              <a:t>Pruebas Genéticas</a:t>
            </a:r>
            <a:endParaRPr lang="es-AR" b="1" dirty="0">
              <a:solidFill>
                <a:schemeClr val="tx1"/>
              </a:solidFill>
              <a:latin typeface="Euphemia" pitchFamily="34" charset="0"/>
            </a:endParaRPr>
          </a:p>
        </p:txBody>
      </p:sp>
      <p:sp>
        <p:nvSpPr>
          <p:cNvPr id="10" name="9 Elipse"/>
          <p:cNvSpPr/>
          <p:nvPr/>
        </p:nvSpPr>
        <p:spPr>
          <a:xfrm>
            <a:off x="539552" y="2564904"/>
            <a:ext cx="1872208" cy="122413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  <a:latin typeface="Euphemia" pitchFamily="34" charset="0"/>
              </a:rPr>
              <a:t>Población Mejora</a:t>
            </a:r>
            <a:endParaRPr lang="es-AR" b="1" dirty="0">
              <a:solidFill>
                <a:schemeClr val="tx1"/>
              </a:solidFill>
              <a:latin typeface="Euphemia" pitchFamily="34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7092280" y="5633864"/>
            <a:ext cx="2051720" cy="122413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  <a:latin typeface="Euphemia" pitchFamily="34" charset="0"/>
              </a:rPr>
              <a:t>Población  de producción</a:t>
            </a:r>
            <a:endParaRPr lang="es-AR" b="1" dirty="0">
              <a:solidFill>
                <a:schemeClr val="tx1"/>
              </a:solidFill>
              <a:latin typeface="Euphemia" pitchFamily="34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300192" y="2348880"/>
            <a:ext cx="2376264" cy="122413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  <a:latin typeface="Euphemia" pitchFamily="34" charset="0"/>
              </a:rPr>
              <a:t>Población  Seleccionada</a:t>
            </a:r>
            <a:endParaRPr lang="es-AR" b="1" dirty="0">
              <a:solidFill>
                <a:schemeClr val="tx1"/>
              </a:solidFill>
              <a:latin typeface="Euphemia" pitchFamily="34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3563888" y="692696"/>
            <a:ext cx="1872208" cy="1224136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  <a:latin typeface="Euphemia" pitchFamily="34" charset="0"/>
              </a:rPr>
              <a:t>Población Base</a:t>
            </a:r>
            <a:endParaRPr lang="es-AR" b="1" dirty="0">
              <a:solidFill>
                <a:schemeClr val="tx1"/>
              </a:solidFill>
              <a:latin typeface="Euphemia" pitchFamily="34" charset="0"/>
            </a:endParaRPr>
          </a:p>
        </p:txBody>
      </p:sp>
      <p:sp>
        <p:nvSpPr>
          <p:cNvPr id="17" name="16 Flecha doblada"/>
          <p:cNvSpPr/>
          <p:nvPr/>
        </p:nvSpPr>
        <p:spPr>
          <a:xfrm rot="5400000">
            <a:off x="5904148" y="512676"/>
            <a:ext cx="1872208" cy="2232248"/>
          </a:xfrm>
          <a:prstGeom prst="ben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9" name="18 Flecha doblada"/>
          <p:cNvSpPr/>
          <p:nvPr/>
        </p:nvSpPr>
        <p:spPr>
          <a:xfrm>
            <a:off x="1619672" y="548680"/>
            <a:ext cx="1800200" cy="2088232"/>
          </a:xfrm>
          <a:prstGeom prst="ben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21" name="20 Flecha doblada"/>
          <p:cNvSpPr/>
          <p:nvPr/>
        </p:nvSpPr>
        <p:spPr>
          <a:xfrm rot="5400000">
            <a:off x="7236294" y="4581127"/>
            <a:ext cx="1008113" cy="1440161"/>
          </a:xfrm>
          <a:prstGeom prst="ben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20" name="19 Flecha doblada"/>
          <p:cNvSpPr/>
          <p:nvPr/>
        </p:nvSpPr>
        <p:spPr>
          <a:xfrm rot="16200000">
            <a:off x="1835696" y="3068960"/>
            <a:ext cx="1656184" cy="2376264"/>
          </a:xfrm>
          <a:prstGeom prst="ben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pic>
        <p:nvPicPr>
          <p:cNvPr id="23" name="22 Imagen" descr="http://thumbs.dreamstime.com/z/alm%C3%A1cigo-que-ilustra-el-concepto-de-opresi%C3%B3n-37478866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874" t="11479" r="6045" b="10290"/>
          <a:stretch>
            <a:fillRect/>
          </a:stretch>
        </p:blipFill>
        <p:spPr bwMode="auto">
          <a:xfrm>
            <a:off x="3802508" y="2960923"/>
            <a:ext cx="1705596" cy="133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Imagen 4" descr="http://previews.123rf.com/images/alexeyzet/alexeyzet1111/alexeyzet111100015/11536158-Cartoon-big-green-tree-isolated-on-white-background-Vector-illustration--Stock-Vector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5085184"/>
            <a:ext cx="1038225" cy="1038225"/>
          </a:xfrm>
          <a:prstGeom prst="rect">
            <a:avLst/>
          </a:prstGeom>
          <a:noFill/>
        </p:spPr>
      </p:pic>
      <p:pic>
        <p:nvPicPr>
          <p:cNvPr id="101381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33775" y="0"/>
            <a:ext cx="1038225" cy="1038225"/>
          </a:xfrm>
          <a:prstGeom prst="rect">
            <a:avLst/>
          </a:prstGeom>
          <a:noFill/>
        </p:spPr>
      </p:pic>
      <p:pic>
        <p:nvPicPr>
          <p:cNvPr id="101380" name="Imagen 7" descr="http://1.bp.blogspot.com/-vrE3Z13Ykg8/VFQZuZ4KdxI/AAAAAAAAAFE/SJdWmhD_Qg4/s1600/images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0037" y="188640"/>
            <a:ext cx="923925" cy="771525"/>
          </a:xfrm>
          <a:prstGeom prst="rect">
            <a:avLst/>
          </a:prstGeom>
          <a:noFill/>
        </p:spPr>
      </p:pic>
      <p:pic>
        <p:nvPicPr>
          <p:cNvPr id="101379" name="Imagen 10" descr="Resultado de imagen para ARBOLES bosqu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5157192"/>
            <a:ext cx="904875" cy="904875"/>
          </a:xfrm>
          <a:prstGeom prst="rect">
            <a:avLst/>
          </a:prstGeom>
          <a:noFill/>
        </p:spPr>
      </p:pic>
      <p:pic>
        <p:nvPicPr>
          <p:cNvPr id="29" name="Imagen 4" descr="http://previews.123rf.com/images/alexeyzet/alexeyzet1111/alexeyzet111100015/11536158-Cartoon-big-green-tree-isolated-on-white-background-Vector-illustration--Stock-Vector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31840" y="0"/>
            <a:ext cx="1038225" cy="1038225"/>
          </a:xfrm>
          <a:prstGeom prst="rect">
            <a:avLst/>
          </a:prstGeom>
          <a:noFill/>
        </p:spPr>
      </p:pic>
      <p:pic>
        <p:nvPicPr>
          <p:cNvPr id="30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0"/>
            <a:ext cx="1038225" cy="1038225"/>
          </a:xfrm>
          <a:prstGeom prst="rect">
            <a:avLst/>
          </a:prstGeom>
          <a:noFill/>
        </p:spPr>
      </p:pic>
      <p:pic>
        <p:nvPicPr>
          <p:cNvPr id="31" name="Imagen 7" descr="http://1.bp.blogspot.com/-vrE3Z13Ykg8/VFQZuZ4KdxI/AAAAAAAAAFE/SJdWmhD_Qg4/s1600/images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229200"/>
            <a:ext cx="923925" cy="771525"/>
          </a:xfrm>
          <a:prstGeom prst="rect">
            <a:avLst/>
          </a:prstGeom>
          <a:noFill/>
        </p:spPr>
      </p:pic>
      <p:pic>
        <p:nvPicPr>
          <p:cNvPr id="32" name="Imagen 10" descr="Resultado de imagen para ARBOLES bosqu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0"/>
            <a:ext cx="904875" cy="904875"/>
          </a:xfrm>
          <a:prstGeom prst="rect">
            <a:avLst/>
          </a:prstGeom>
          <a:noFill/>
        </p:spPr>
      </p:pic>
      <p:pic>
        <p:nvPicPr>
          <p:cNvPr id="33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28184" y="3212976"/>
            <a:ext cx="1038225" cy="1038225"/>
          </a:xfrm>
          <a:prstGeom prst="rect">
            <a:avLst/>
          </a:prstGeom>
          <a:noFill/>
        </p:spPr>
      </p:pic>
      <p:pic>
        <p:nvPicPr>
          <p:cNvPr id="34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68616" y="3365376"/>
            <a:ext cx="1038225" cy="1038225"/>
          </a:xfrm>
          <a:prstGeom prst="rect">
            <a:avLst/>
          </a:prstGeom>
          <a:noFill/>
        </p:spPr>
      </p:pic>
      <p:pic>
        <p:nvPicPr>
          <p:cNvPr id="36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2320" y="3284984"/>
            <a:ext cx="1038225" cy="1038225"/>
          </a:xfrm>
          <a:prstGeom prst="rect">
            <a:avLst/>
          </a:prstGeom>
          <a:noFill/>
        </p:spPr>
      </p:pic>
      <p:pic>
        <p:nvPicPr>
          <p:cNvPr id="37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56376" y="3038847"/>
            <a:ext cx="1038225" cy="1038225"/>
          </a:xfrm>
          <a:prstGeom prst="rect">
            <a:avLst/>
          </a:prstGeom>
          <a:noFill/>
        </p:spPr>
      </p:pic>
      <p:pic>
        <p:nvPicPr>
          <p:cNvPr id="38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38031" y="5819775"/>
            <a:ext cx="1038225" cy="1038225"/>
          </a:xfrm>
          <a:prstGeom prst="rect">
            <a:avLst/>
          </a:prstGeom>
          <a:noFill/>
        </p:spPr>
      </p:pic>
      <p:cxnSp>
        <p:nvCxnSpPr>
          <p:cNvPr id="40" name="39 Conector recto de flecha"/>
          <p:cNvCxnSpPr/>
          <p:nvPr/>
        </p:nvCxnSpPr>
        <p:spPr>
          <a:xfrm flipH="1" flipV="1">
            <a:off x="2483768" y="1556792"/>
            <a:ext cx="1080120" cy="864096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41 Conector recto de flecha"/>
          <p:cNvCxnSpPr/>
          <p:nvPr/>
        </p:nvCxnSpPr>
        <p:spPr>
          <a:xfrm flipV="1">
            <a:off x="5580112" y="1556792"/>
            <a:ext cx="792088" cy="7920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 flipH="1">
            <a:off x="2987824" y="3429000"/>
            <a:ext cx="648072" cy="115212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CuadroTexto"/>
          <p:cNvSpPr txBox="1"/>
          <p:nvPr/>
        </p:nvSpPr>
        <p:spPr>
          <a:xfrm>
            <a:off x="7524328" y="69269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Selección</a:t>
            </a:r>
            <a:endParaRPr lang="es-AR" sz="2000" dirty="0"/>
          </a:p>
        </p:txBody>
      </p:sp>
      <p:pic>
        <p:nvPicPr>
          <p:cNvPr id="49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5819775"/>
            <a:ext cx="1038225" cy="1038225"/>
          </a:xfrm>
          <a:prstGeom prst="rect">
            <a:avLst/>
          </a:prstGeom>
          <a:noFill/>
        </p:spPr>
      </p:pic>
      <p:pic>
        <p:nvPicPr>
          <p:cNvPr id="50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6216" y="5819775"/>
            <a:ext cx="1038225" cy="1038225"/>
          </a:xfrm>
          <a:prstGeom prst="rect">
            <a:avLst/>
          </a:prstGeom>
          <a:noFill/>
        </p:spPr>
      </p:pic>
      <p:sp>
        <p:nvSpPr>
          <p:cNvPr id="53" name="52 CuadroTexto"/>
          <p:cNvSpPr txBox="1"/>
          <p:nvPr/>
        </p:nvSpPr>
        <p:spPr>
          <a:xfrm>
            <a:off x="251520" y="764704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Cruzamientos</a:t>
            </a:r>
            <a:endParaRPr lang="es-AR" sz="2000" dirty="0"/>
          </a:p>
        </p:txBody>
      </p:sp>
      <p:sp>
        <p:nvSpPr>
          <p:cNvPr id="18" name="17 Flecha doblada"/>
          <p:cNvSpPr/>
          <p:nvPr/>
        </p:nvSpPr>
        <p:spPr>
          <a:xfrm rot="10800000">
            <a:off x="3563887" y="3717032"/>
            <a:ext cx="4212469" cy="1584176"/>
          </a:xfrm>
          <a:prstGeom prst="bentArrow">
            <a:avLst>
              <a:gd name="adj1" fmla="val 25000"/>
              <a:gd name="adj2" fmla="val 25498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pic>
        <p:nvPicPr>
          <p:cNvPr id="35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20272" y="3429000"/>
            <a:ext cx="1038225" cy="1038225"/>
          </a:xfrm>
          <a:prstGeom prst="rect">
            <a:avLst/>
          </a:prstGeom>
          <a:noFill/>
        </p:spPr>
      </p:pic>
      <p:pic>
        <p:nvPicPr>
          <p:cNvPr id="41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90" y="3429000"/>
            <a:ext cx="1584177" cy="1440161"/>
          </a:xfrm>
          <a:prstGeom prst="rect">
            <a:avLst/>
          </a:prstGeom>
          <a:noFill/>
        </p:spPr>
      </p:pic>
      <p:pic>
        <p:nvPicPr>
          <p:cNvPr id="43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0431" y="3429000"/>
            <a:ext cx="1584177" cy="1440161"/>
          </a:xfrm>
          <a:prstGeom prst="rect">
            <a:avLst/>
          </a:prstGeom>
          <a:noFill/>
        </p:spPr>
      </p:pic>
      <p:pic>
        <p:nvPicPr>
          <p:cNvPr id="45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3" y="3429000"/>
            <a:ext cx="1584177" cy="1440161"/>
          </a:xfrm>
          <a:prstGeom prst="rect">
            <a:avLst/>
          </a:prstGeom>
          <a:noFill/>
        </p:spPr>
      </p:pic>
      <p:pic>
        <p:nvPicPr>
          <p:cNvPr id="51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3" y="3428999"/>
            <a:ext cx="1584177" cy="1440161"/>
          </a:xfrm>
          <a:prstGeom prst="rect">
            <a:avLst/>
          </a:prstGeom>
          <a:noFill/>
        </p:spPr>
      </p:pic>
      <p:pic>
        <p:nvPicPr>
          <p:cNvPr id="54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9790" y="3581400"/>
            <a:ext cx="1584177" cy="1440161"/>
          </a:xfrm>
          <a:prstGeom prst="rect">
            <a:avLst/>
          </a:prstGeom>
          <a:noFill/>
        </p:spPr>
      </p:pic>
      <p:pic>
        <p:nvPicPr>
          <p:cNvPr id="55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831" y="3581400"/>
            <a:ext cx="1584177" cy="1440161"/>
          </a:xfrm>
          <a:prstGeom prst="rect">
            <a:avLst/>
          </a:prstGeom>
          <a:noFill/>
        </p:spPr>
      </p:pic>
      <p:pic>
        <p:nvPicPr>
          <p:cNvPr id="56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0023" y="3581400"/>
            <a:ext cx="1584177" cy="1440161"/>
          </a:xfrm>
          <a:prstGeom prst="rect">
            <a:avLst/>
          </a:prstGeom>
          <a:noFill/>
        </p:spPr>
      </p:pic>
      <p:pic>
        <p:nvPicPr>
          <p:cNvPr id="57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3501007"/>
            <a:ext cx="1584177" cy="1440161"/>
          </a:xfrm>
          <a:prstGeom prst="rect">
            <a:avLst/>
          </a:prstGeom>
          <a:noFill/>
        </p:spPr>
      </p:pic>
      <p:pic>
        <p:nvPicPr>
          <p:cNvPr id="67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5805264"/>
            <a:ext cx="1038225" cy="1038225"/>
          </a:xfrm>
          <a:prstGeom prst="rect">
            <a:avLst/>
          </a:prstGeom>
          <a:noFill/>
        </p:spPr>
      </p:pic>
      <p:pic>
        <p:nvPicPr>
          <p:cNvPr id="68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8177" y="5805264"/>
            <a:ext cx="1038225" cy="1038225"/>
          </a:xfrm>
          <a:prstGeom prst="rect">
            <a:avLst/>
          </a:prstGeom>
          <a:noFill/>
        </p:spPr>
      </p:pic>
      <p:pic>
        <p:nvPicPr>
          <p:cNvPr id="69" name="Imagen 1" descr="http://previews.123rf.com/images/alexeyzet/alexeyzet1111/alexeyzet111100021/11536165-Cartoon-big-green-tree-with-branches-isolated-on-white-background-Vector-illustration--Stock-Vector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8217" y="5805264"/>
            <a:ext cx="1038225" cy="1038225"/>
          </a:xfrm>
          <a:prstGeom prst="rect">
            <a:avLst/>
          </a:prstGeom>
          <a:noFill/>
        </p:spPr>
      </p:pic>
      <p:sp>
        <p:nvSpPr>
          <p:cNvPr id="48" name="47 CuadroTexto"/>
          <p:cNvSpPr txBox="1"/>
          <p:nvPr/>
        </p:nvSpPr>
        <p:spPr>
          <a:xfrm>
            <a:off x="6156176" y="5301208"/>
            <a:ext cx="1368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Plantación operacional</a:t>
            </a:r>
            <a:endParaRPr lang="es-AR" sz="2000" dirty="0"/>
          </a:p>
        </p:txBody>
      </p:sp>
      <p:cxnSp>
        <p:nvCxnSpPr>
          <p:cNvPr id="70" name="69 Conector recto de flecha"/>
          <p:cNvCxnSpPr/>
          <p:nvPr/>
        </p:nvCxnSpPr>
        <p:spPr>
          <a:xfrm>
            <a:off x="5436096" y="3429000"/>
            <a:ext cx="648072" cy="115212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3.wav">
            <a:hlinkClick r:id="" action="ppaction://media"/>
          </p:cNvPr>
          <p:cNvPicPr>
            <a:picLocks noRot="1" noChangeAspect="1"/>
          </p:cNvPicPr>
          <p:nvPr>
            <a:wavAudioFile r:embed="rId1" name="3.wav"/>
          </p:nvPr>
        </p:nvPicPr>
        <p:blipFill>
          <a:blip r:embed="rId10"/>
          <a:stretch>
            <a:fillRect/>
          </a:stretch>
        </p:blipFill>
        <p:spPr>
          <a:xfrm>
            <a:off x="8572528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Diagrama"/>
          <p:cNvGraphicFramePr/>
          <p:nvPr/>
        </p:nvGraphicFramePr>
        <p:xfrm>
          <a:off x="457200" y="214289"/>
          <a:ext cx="8329642" cy="1439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743078"/>
            <a:ext cx="8229600" cy="3400436"/>
          </a:xfrm>
        </p:spPr>
        <p:txBody>
          <a:bodyPr/>
          <a:lstStyle/>
          <a:p>
            <a:pPr eaLnBrk="1" hangingPunct="1"/>
            <a:r>
              <a:rPr lang="es-ES" sz="3600" dirty="0" smtClean="0"/>
              <a:t>Zonificación. Estudio del medio.</a:t>
            </a:r>
          </a:p>
          <a:p>
            <a:pPr eaLnBrk="1" hangingPunct="1"/>
            <a:r>
              <a:rPr lang="es-ES" sz="3600" dirty="0" smtClean="0"/>
              <a:t>Comparación del ambiente del lugar de origen o procedencia con el lugar del establecimiento.</a:t>
            </a:r>
          </a:p>
          <a:p>
            <a:pPr eaLnBrk="1" hangingPunct="1"/>
            <a:r>
              <a:rPr lang="es-ES" sz="3600" dirty="0" smtClean="0"/>
              <a:t>Adaptabilidad (supervivencia, crecimiento, propiedades de la madera)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3600" dirty="0" smtClean="0"/>
              <a:t>Inconvenientes: falta de datos.</a:t>
            </a:r>
          </a:p>
          <a:p>
            <a:pPr eaLnBrk="1" hangingPunct="1">
              <a:buFont typeface="Wingdings" pitchFamily="2" charset="2"/>
              <a:buNone/>
            </a:pPr>
            <a:r>
              <a:rPr lang="es-ES" sz="3600" dirty="0" smtClean="0"/>
              <a:t>Pruebas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  <p:pic>
        <p:nvPicPr>
          <p:cNvPr id="5" name="30.wav">
            <a:hlinkClick r:id="" action="ppaction://media"/>
          </p:cNvPr>
          <p:cNvPicPr>
            <a:picLocks noRot="1" noChangeAspect="1"/>
          </p:cNvPicPr>
          <p:nvPr>
            <a:wavAudioFile r:embed="rId1" name="30.wav"/>
          </p:nvPr>
        </p:nvPicPr>
        <p:blipFill>
          <a:blip r:embed="rId8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suelo salin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71673" y="2071679"/>
            <a:ext cx="4824429" cy="3613666"/>
          </a:xfrm>
          <a:prstGeom prst="rect">
            <a:avLst/>
          </a:prstGeom>
        </p:spPr>
      </p:pic>
      <p:pic>
        <p:nvPicPr>
          <p:cNvPr id="11" name="10 Imagen" descr="termometro fri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5" y="3143249"/>
            <a:ext cx="1952625" cy="2333626"/>
          </a:xfrm>
          <a:prstGeom prst="rect">
            <a:avLst/>
          </a:prstGeom>
        </p:spPr>
      </p:pic>
      <p:graphicFrame>
        <p:nvGraphicFramePr>
          <p:cNvPr id="13" name="12 Diagrama"/>
          <p:cNvGraphicFramePr/>
          <p:nvPr/>
        </p:nvGraphicFramePr>
        <p:xfrm>
          <a:off x="457200" y="1"/>
          <a:ext cx="8472518" cy="1285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5" name="4 Diagrama"/>
          <p:cNvGraphicFramePr/>
          <p:nvPr/>
        </p:nvGraphicFramePr>
        <p:xfrm>
          <a:off x="428596" y="5357828"/>
          <a:ext cx="842968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7" name="6 Marcador de contenido" descr="suelo salino.jpg"/>
          <p:cNvPicPr>
            <a:picLocks noGrp="1" noChangeAspect="1"/>
          </p:cNvPicPr>
          <p:nvPr>
            <p:ph idx="1"/>
          </p:nvPr>
        </p:nvPicPr>
        <p:blipFill>
          <a:blip r:embed="rId14" cstate="print"/>
          <a:stretch>
            <a:fillRect/>
          </a:stretch>
        </p:blipFill>
        <p:spPr>
          <a:xfrm>
            <a:off x="1142979" y="1071545"/>
            <a:ext cx="1857375" cy="2457451"/>
          </a:xfrm>
        </p:spPr>
      </p:pic>
      <p:pic>
        <p:nvPicPr>
          <p:cNvPr id="9" name="8 Imagen" descr="sequia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500694" y="1500175"/>
            <a:ext cx="3938020" cy="2000264"/>
          </a:xfrm>
          <a:prstGeom prst="rect">
            <a:avLst/>
          </a:prstGeom>
        </p:spPr>
      </p:pic>
      <p:pic>
        <p:nvPicPr>
          <p:cNvPr id="10" name="9 Imagen" descr="suelo anegado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786449" y="3214686"/>
            <a:ext cx="3168731" cy="2214578"/>
          </a:xfrm>
          <a:prstGeom prst="rect">
            <a:avLst/>
          </a:prstGeom>
        </p:spPr>
      </p:pic>
      <p:pic>
        <p:nvPicPr>
          <p:cNvPr id="12" name="11 Imagen" descr="termometro calor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714747" y="1285860"/>
            <a:ext cx="2047875" cy="1428751"/>
          </a:xfrm>
          <a:prstGeom prst="rect">
            <a:avLst/>
          </a:prstGeom>
        </p:spPr>
      </p:pic>
      <p:sp>
        <p:nvSpPr>
          <p:cNvPr id="14" name="1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  <p:pic>
        <p:nvPicPr>
          <p:cNvPr id="15" name="31.wav">
            <a:hlinkClick r:id="" action="ppaction://media"/>
          </p:cNvPr>
          <p:cNvPicPr>
            <a:picLocks noRot="1" noChangeAspect="1"/>
          </p:cNvPicPr>
          <p:nvPr>
            <a:wavAudioFile r:embed="rId1" name="31.wav"/>
          </p:nvPr>
        </p:nvPicPr>
        <p:blipFill>
          <a:blip r:embed="rId18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3501008"/>
            <a:ext cx="7272808" cy="288032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3600" dirty="0" smtClean="0"/>
              <a:t>Ambientes similares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36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s-AR" sz="3600" dirty="0" smtClean="0"/>
              <a:t>Identificar factores ambientales relacionados con la </a:t>
            </a:r>
            <a:r>
              <a:rPr lang="es-AR" sz="3600" i="1" dirty="0" smtClean="0"/>
              <a:t>variación </a:t>
            </a:r>
            <a:r>
              <a:rPr lang="es-AR" sz="3600" i="1" dirty="0" err="1" smtClean="0"/>
              <a:t>intra</a:t>
            </a:r>
            <a:r>
              <a:rPr lang="es-AR" sz="3600" i="1" dirty="0" smtClean="0"/>
              <a:t> específica</a:t>
            </a:r>
            <a:r>
              <a:rPr lang="es-AR" sz="3600" dirty="0" smtClean="0"/>
              <a:t> de la especie </a:t>
            </a:r>
          </a:p>
        </p:txBody>
      </p:sp>
      <p:grpSp>
        <p:nvGrpSpPr>
          <p:cNvPr id="3" name="2 Grupo"/>
          <p:cNvGrpSpPr/>
          <p:nvPr/>
        </p:nvGrpSpPr>
        <p:grpSpPr>
          <a:xfrm>
            <a:off x="0" y="908720"/>
            <a:ext cx="7164288" cy="2160240"/>
            <a:chOff x="0" y="2388"/>
            <a:chExt cx="5429256" cy="1352520"/>
          </a:xfrm>
          <a:scene3d>
            <a:camera prst="orthographicFront"/>
            <a:lightRig rig="flat" dir="t"/>
          </a:scene3d>
        </p:grpSpPr>
        <p:sp>
          <p:nvSpPr>
            <p:cNvPr id="4" name="3 Rectángulo redondeado"/>
            <p:cNvSpPr/>
            <p:nvPr/>
          </p:nvSpPr>
          <p:spPr>
            <a:xfrm>
              <a:off x="0" y="2388"/>
              <a:ext cx="5429256" cy="135252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4 Rectángulo"/>
            <p:cNvSpPr/>
            <p:nvPr/>
          </p:nvSpPr>
          <p:spPr>
            <a:xfrm>
              <a:off x="66025" y="68413"/>
              <a:ext cx="5297206" cy="12204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AR" sz="3400" kern="1200" dirty="0"/>
            </a:p>
          </p:txBody>
        </p:sp>
      </p:grpSp>
      <p:sp>
        <p:nvSpPr>
          <p:cNvPr id="6" name="5 Rectángulo"/>
          <p:cNvSpPr/>
          <p:nvPr/>
        </p:nvSpPr>
        <p:spPr>
          <a:xfrm>
            <a:off x="323528" y="1124744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3200" b="1" dirty="0" smtClean="0">
                <a:solidFill>
                  <a:schemeClr val="bg1"/>
                </a:solidFill>
                <a:latin typeface="+mj-lt"/>
              </a:rPr>
              <a:t>Identificación de variación geográfica </a:t>
            </a:r>
          </a:p>
          <a:p>
            <a:r>
              <a:rPr lang="es-AR" sz="3200" b="1" dirty="0" smtClean="0">
                <a:solidFill>
                  <a:schemeClr val="bg1"/>
                </a:solidFill>
                <a:latin typeface="+mj-lt"/>
              </a:rPr>
              <a:t>Analogías </a:t>
            </a:r>
            <a:r>
              <a:rPr lang="es-AR" sz="3200" b="1" dirty="0" err="1" smtClean="0">
                <a:solidFill>
                  <a:schemeClr val="bg1"/>
                </a:solidFill>
                <a:latin typeface="+mj-lt"/>
              </a:rPr>
              <a:t>edafo</a:t>
            </a:r>
            <a:r>
              <a:rPr lang="es-AR" sz="3200" b="1" dirty="0" smtClean="0">
                <a:solidFill>
                  <a:schemeClr val="bg1"/>
                </a:solidFill>
                <a:latin typeface="+mj-lt"/>
              </a:rPr>
              <a:t>-climáticas </a:t>
            </a:r>
          </a:p>
          <a:p>
            <a:r>
              <a:rPr lang="es-AR" sz="3200" b="1" dirty="0" smtClean="0">
                <a:solidFill>
                  <a:schemeClr val="bg1"/>
                </a:solidFill>
                <a:latin typeface="+mj-lt"/>
              </a:rPr>
              <a:t>Selección de procedencias</a:t>
            </a:r>
            <a:endParaRPr lang="es-AR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5148064" y="1772816"/>
            <a:ext cx="360040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3200" i="1" dirty="0" smtClean="0">
                <a:solidFill>
                  <a:schemeClr val="tx1"/>
                </a:solidFill>
              </a:rPr>
              <a:t>Cómo asegurar el éxito??</a:t>
            </a:r>
            <a:endParaRPr lang="es-AR" sz="3200" i="1" dirty="0">
              <a:solidFill>
                <a:schemeClr val="tx1"/>
              </a:solidFill>
            </a:endParaRPr>
          </a:p>
        </p:txBody>
      </p:sp>
      <p:graphicFrame>
        <p:nvGraphicFramePr>
          <p:cNvPr id="9" name="8 Diagrama"/>
          <p:cNvGraphicFramePr/>
          <p:nvPr/>
        </p:nvGraphicFramePr>
        <p:xfrm>
          <a:off x="457200" y="1"/>
          <a:ext cx="8472518" cy="1285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  <p:pic>
        <p:nvPicPr>
          <p:cNvPr id="11" name="32 y 33.wav">
            <a:hlinkClick r:id="" action="ppaction://media"/>
          </p:cNvPr>
          <p:cNvPicPr>
            <a:picLocks noRot="1" noChangeAspect="1"/>
          </p:cNvPicPr>
          <p:nvPr>
            <a:wavAudioFile r:embed="rId1" name="32 y 33.wav"/>
          </p:nvPr>
        </p:nvPicPr>
        <p:blipFill>
          <a:blip r:embed="rId8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250031" y="1268760"/>
            <a:ext cx="8643938" cy="324036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3600" dirty="0" smtClean="0"/>
              <a:t>Identificar principales factores ambientales que ocasionan la </a:t>
            </a:r>
            <a:r>
              <a:rPr lang="es-AR" sz="3600" i="1" dirty="0" smtClean="0"/>
              <a:t>interacción genotipo - ambiente</a:t>
            </a:r>
            <a:r>
              <a:rPr lang="es-AR" sz="3600" dirty="0" smtClean="0"/>
              <a:t>.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AR" sz="3600" dirty="0" smtClean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3600" dirty="0" smtClean="0"/>
              <a:t>Definir programas de </a:t>
            </a:r>
            <a:r>
              <a:rPr lang="es-AR" sz="3600" i="1" dirty="0" smtClean="0"/>
              <a:t>conservación de recursos genéticos</a:t>
            </a:r>
            <a:r>
              <a:rPr lang="es-AR" sz="3600" dirty="0" smtClean="0"/>
              <a:t> de </a:t>
            </a:r>
            <a:r>
              <a:rPr lang="es-AR" sz="3600" i="1" dirty="0" smtClean="0"/>
              <a:t>poblaciones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760557"/>
            <a:ext cx="8229600" cy="4525963"/>
          </a:xfrm>
        </p:spPr>
        <p:txBody>
          <a:bodyPr/>
          <a:lstStyle/>
          <a:p>
            <a:pPr eaLnBrk="1" hangingPunct="1"/>
            <a:r>
              <a:rPr lang="es-ES" dirty="0" smtClean="0"/>
              <a:t>Objetivos de plantación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Información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Investigación</a:t>
            </a:r>
          </a:p>
          <a:p>
            <a:pPr eaLnBrk="1" hangingPunct="1"/>
            <a:endParaRPr lang="es-ES" dirty="0" smtClean="0"/>
          </a:p>
          <a:p>
            <a:pPr eaLnBrk="1" hangingPunct="1"/>
            <a:r>
              <a:rPr lang="es-ES" dirty="0" smtClean="0"/>
              <a:t>Ensayos de especies y/o procedencias</a:t>
            </a:r>
          </a:p>
          <a:p>
            <a:pPr eaLnBrk="1" hangingPunct="1"/>
            <a:endParaRPr lang="es-ES" dirty="0" smtClean="0"/>
          </a:p>
        </p:txBody>
      </p:sp>
      <p:pic>
        <p:nvPicPr>
          <p:cNvPr id="9" name="8 Imagen" descr="investigac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3595088"/>
            <a:ext cx="1824958" cy="1562104"/>
          </a:xfrm>
          <a:prstGeom prst="rect">
            <a:avLst/>
          </a:prstGeom>
        </p:spPr>
      </p:pic>
      <p:pic>
        <p:nvPicPr>
          <p:cNvPr id="8" name="7 Imagen" descr="informac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14346" y="2395549"/>
            <a:ext cx="1228037" cy="1533518"/>
          </a:xfrm>
          <a:prstGeom prst="rect">
            <a:avLst/>
          </a:prstGeom>
        </p:spPr>
      </p:pic>
      <p:pic>
        <p:nvPicPr>
          <p:cNvPr id="225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727826" y="1487491"/>
            <a:ext cx="2276474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Diagrama"/>
          <p:cNvGraphicFramePr/>
          <p:nvPr/>
        </p:nvGraphicFramePr>
        <p:xfrm>
          <a:off x="3714744" y="0"/>
          <a:ext cx="5429256" cy="1357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11" cstate="print"/>
          <a:srcRect b="60417"/>
          <a:stretch>
            <a:fillRect/>
          </a:stretch>
        </p:blipFill>
        <p:spPr bwMode="auto">
          <a:xfrm>
            <a:off x="3" y="71438"/>
            <a:ext cx="3744913" cy="1357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Imagen" descr="objetivo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29190" y="1410453"/>
            <a:ext cx="1214446" cy="1375606"/>
          </a:xfrm>
          <a:prstGeom prst="rect">
            <a:avLst/>
          </a:prstGeom>
        </p:spPr>
      </p:pic>
      <p:pic>
        <p:nvPicPr>
          <p:cNvPr id="10" name="9 Imagen" descr="ensayo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286630" y="4286257"/>
            <a:ext cx="1857373" cy="1857373"/>
          </a:xfrm>
          <a:prstGeom prst="rect">
            <a:avLst/>
          </a:prstGeom>
        </p:spPr>
      </p:pic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  <p:pic>
        <p:nvPicPr>
          <p:cNvPr id="12" name="34.wav">
            <a:hlinkClick r:id="" action="ppaction://media"/>
          </p:cNvPr>
          <p:cNvPicPr>
            <a:picLocks noRot="1" noChangeAspect="1"/>
          </p:cNvPicPr>
          <p:nvPr>
            <a:wavAudioFile r:embed="rId1" name="34.wav"/>
          </p:nvPr>
        </p:nvPicPr>
        <p:blipFill>
          <a:blip r:embed="rId14"/>
          <a:stretch>
            <a:fillRect/>
          </a:stretch>
        </p:blipFill>
        <p:spPr>
          <a:xfrm>
            <a:off x="883920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33772" y="188640"/>
            <a:ext cx="867645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000" b="1" dirty="0">
                <a:latin typeface="+mn-lt"/>
              </a:rPr>
              <a:t>VARIABILIDAD GENETICA</a:t>
            </a:r>
          </a:p>
        </p:txBody>
      </p:sp>
      <p:pic>
        <p:nvPicPr>
          <p:cNvPr id="71682" name="Picture 2" descr="http://1.bp.blogspot.com/-1i6R6wHrKoI/T3CqV-hev0I/AAAAAAAAAF4/Ih6guWz6v_4/s1600/fuerz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700808"/>
            <a:ext cx="4680520" cy="4832537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539552" y="1844824"/>
            <a:ext cx="28180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AR" sz="3200" b="1" u="sng" dirty="0" smtClean="0">
                <a:latin typeface="+mn-lt"/>
              </a:rPr>
              <a:t>Selección natural</a:t>
            </a:r>
          </a:p>
          <a:p>
            <a:endParaRPr lang="es-AR" sz="3200" b="1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Flujo de genes</a:t>
            </a:r>
          </a:p>
          <a:p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Deriva génica</a:t>
            </a:r>
          </a:p>
          <a:p>
            <a:endParaRPr lang="es-AR" sz="32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Mutación</a:t>
            </a:r>
            <a:endParaRPr lang="es-AR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0509B-73E9-4CC4-A70F-C414CD60F38E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  <p:pic>
        <p:nvPicPr>
          <p:cNvPr id="6" name="4.wav">
            <a:hlinkClick r:id="" action="ppaction://media"/>
          </p:cNvPr>
          <p:cNvPicPr>
            <a:picLocks noRot="1" noChangeAspect="1"/>
          </p:cNvPicPr>
          <p:nvPr>
            <a:wavAudioFile r:embed="rId1" name="4.wav"/>
          </p:nvPr>
        </p:nvPicPr>
        <p:blipFill>
          <a:blip r:embed="rId5"/>
          <a:stretch>
            <a:fillRect/>
          </a:stretch>
        </p:blipFill>
        <p:spPr>
          <a:xfrm>
            <a:off x="8643966" y="1142984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33772" y="188640"/>
            <a:ext cx="867645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000" b="1" dirty="0">
                <a:latin typeface="+mn-lt"/>
              </a:rPr>
              <a:t>VARIABILIDAD GENETICA</a:t>
            </a:r>
          </a:p>
        </p:txBody>
      </p:sp>
      <p:pic>
        <p:nvPicPr>
          <p:cNvPr id="71684" name="Picture 4" descr="http://1.bp.blogspot.com/--A2dIxvGx4k/T3CqL0hz4MI/AAAAAAAAAFw/ewoe3bAdFJQ/s1600/selecc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844824"/>
            <a:ext cx="5682330" cy="4248472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539552" y="1844824"/>
            <a:ext cx="27465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Selección natural</a:t>
            </a:r>
          </a:p>
          <a:p>
            <a:endParaRPr lang="es-AR" sz="3200" b="1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s-AR" sz="3200" b="1" u="sng" dirty="0" smtClean="0">
                <a:latin typeface="+mn-lt"/>
              </a:rPr>
              <a:t>Flujo de genes</a:t>
            </a:r>
          </a:p>
          <a:p>
            <a:r>
              <a:rPr lang="es-AR" sz="3200" b="1" dirty="0" smtClean="0">
                <a:latin typeface="+mn-lt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Deriva génica</a:t>
            </a:r>
          </a:p>
          <a:p>
            <a:endParaRPr lang="es-AR" sz="32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Mutación</a:t>
            </a:r>
            <a:endParaRPr lang="es-AR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0509B-73E9-4CC4-A70F-C414CD60F38E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  <p:pic>
        <p:nvPicPr>
          <p:cNvPr id="6" name="5.wav">
            <a:hlinkClick r:id="" action="ppaction://media"/>
          </p:cNvPr>
          <p:cNvPicPr>
            <a:picLocks noRot="1" noChangeAspect="1"/>
          </p:cNvPicPr>
          <p:nvPr>
            <a:wavAudioFile r:embed="rId1" name="5.wav"/>
          </p:nvPr>
        </p:nvPicPr>
        <p:blipFill>
          <a:blip r:embed="rId5"/>
          <a:stretch>
            <a:fillRect/>
          </a:stretch>
        </p:blipFill>
        <p:spPr>
          <a:xfrm>
            <a:off x="8429652" y="107154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33772" y="188640"/>
            <a:ext cx="867645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000" b="1" dirty="0">
                <a:latin typeface="+mn-lt"/>
              </a:rPr>
              <a:t>VARIABILIDAD GENETICA</a:t>
            </a:r>
          </a:p>
        </p:txBody>
      </p:sp>
      <p:pic>
        <p:nvPicPr>
          <p:cNvPr id="71686" name="Picture 6" descr="http://4.bp.blogspot.com/-INqqG8tbbDE/T3CqsDHRdGI/AAAAAAAAAGA/_szOqhTa6pQ/s1600/Cuello_de_botel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700808"/>
            <a:ext cx="6084168" cy="4566070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539552" y="1844824"/>
            <a:ext cx="28180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Selección natural</a:t>
            </a:r>
          </a:p>
          <a:p>
            <a:endParaRPr lang="es-AR" sz="32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Flujo de genes</a:t>
            </a:r>
          </a:p>
          <a:p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endParaRPr lang="es-AR" sz="3200" b="1" u="sng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s-AR" sz="3200" b="1" u="sng" dirty="0" smtClean="0">
                <a:latin typeface="+mn-lt"/>
              </a:rPr>
              <a:t>Deriva génica</a:t>
            </a:r>
          </a:p>
          <a:p>
            <a:endParaRPr lang="es-AR" sz="32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Mutación</a:t>
            </a:r>
            <a:endParaRPr lang="es-AR" sz="3200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0509B-73E9-4CC4-A70F-C414CD60F38E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  <p:pic>
        <p:nvPicPr>
          <p:cNvPr id="6" name="6.wav">
            <a:hlinkClick r:id="" action="ppaction://media"/>
          </p:cNvPr>
          <p:cNvPicPr>
            <a:picLocks noRot="1" noChangeAspect="1"/>
          </p:cNvPicPr>
          <p:nvPr>
            <a:wavAudioFile r:embed="rId1" name="6.wav"/>
          </p:nvPr>
        </p:nvPicPr>
        <p:blipFill>
          <a:blip r:embed="rId5"/>
          <a:stretch>
            <a:fillRect/>
          </a:stretch>
        </p:blipFill>
        <p:spPr>
          <a:xfrm>
            <a:off x="8429652" y="121442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33772" y="188640"/>
            <a:ext cx="867645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ES" sz="4000" b="1" dirty="0">
                <a:latin typeface="+mn-lt"/>
              </a:rPr>
              <a:t>VARIABILIDAD GENETICA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539552" y="1844824"/>
            <a:ext cx="281800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Selección natural</a:t>
            </a:r>
          </a:p>
          <a:p>
            <a:endParaRPr lang="es-AR" sz="32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Flujo de genes</a:t>
            </a:r>
          </a:p>
          <a:p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s-AR" sz="32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Deriva génica</a:t>
            </a:r>
          </a:p>
          <a:p>
            <a:endParaRPr lang="es-AR" sz="3200" b="1" dirty="0" smtClean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s-AR" sz="3200" b="1" u="sng" dirty="0" smtClean="0">
                <a:latin typeface="+mn-lt"/>
              </a:rPr>
              <a:t>Mutación</a:t>
            </a:r>
            <a:endParaRPr lang="es-AR" sz="3200" b="1" u="sng" dirty="0">
              <a:latin typeface="+mn-lt"/>
            </a:endParaRPr>
          </a:p>
        </p:txBody>
      </p:sp>
      <p:pic>
        <p:nvPicPr>
          <p:cNvPr id="96258" name="Picture 2" descr="http://www.rdnattural.es/wp-content/uploads/2013/03/mutaci%C3%B3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484784"/>
            <a:ext cx="5343749" cy="3384376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611560" y="5910371"/>
            <a:ext cx="792088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AR" sz="2400" dirty="0" smtClean="0">
                <a:solidFill>
                  <a:schemeClr val="tx1"/>
                </a:solidFill>
              </a:rPr>
              <a:t>En todos estos procesos hay un cambio en las frecuencias </a:t>
            </a:r>
            <a:r>
              <a:rPr lang="es-AR" sz="2400" dirty="0" err="1" smtClean="0">
                <a:solidFill>
                  <a:schemeClr val="tx1"/>
                </a:solidFill>
              </a:rPr>
              <a:t>alélicas</a:t>
            </a:r>
            <a:r>
              <a:rPr lang="es-AR" sz="2400" dirty="0" smtClean="0">
                <a:solidFill>
                  <a:schemeClr val="tx1"/>
                </a:solidFill>
              </a:rPr>
              <a:t>  de una población</a:t>
            </a:r>
            <a:endParaRPr lang="es-AR" sz="2400" dirty="0">
              <a:solidFill>
                <a:schemeClr val="tx1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0509B-73E9-4CC4-A70F-C414CD60F38E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  <p:pic>
        <p:nvPicPr>
          <p:cNvPr id="7" name="7.wav">
            <a:hlinkClick r:id="" action="ppaction://media"/>
          </p:cNvPr>
          <p:cNvPicPr>
            <a:picLocks noRot="1" noChangeAspect="1"/>
          </p:cNvPicPr>
          <p:nvPr>
            <a:wavAudioFile r:embed="rId1" name="7.wav"/>
          </p:nvPr>
        </p:nvPicPr>
        <p:blipFill>
          <a:blip r:embed="rId5"/>
          <a:stretch>
            <a:fillRect/>
          </a:stretch>
        </p:blipFill>
        <p:spPr>
          <a:xfrm>
            <a:off x="8572528" y="107154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>
            <a:off x="457200" y="2865352"/>
            <a:ext cx="8229600" cy="2219832"/>
            <a:chOff x="0" y="15705"/>
            <a:chExt cx="8229600" cy="1127295"/>
          </a:xfrm>
          <a:scene3d>
            <a:camera prst="orthographicFront"/>
            <a:lightRig rig="flat" dir="t"/>
          </a:scene3d>
        </p:grpSpPr>
        <p:sp>
          <p:nvSpPr>
            <p:cNvPr id="5" name="4 Rectángulo redondeado"/>
            <p:cNvSpPr/>
            <p:nvPr/>
          </p:nvSpPr>
          <p:spPr>
            <a:xfrm>
              <a:off x="0" y="15705"/>
              <a:ext cx="8229600" cy="112729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55030" y="70735"/>
              <a:ext cx="8119540" cy="101723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9070" tIns="179070" rIns="179070" bIns="179070" numCol="1" spcCol="1270" anchor="ctr" anchorCtr="0">
              <a:noAutofit/>
            </a:bodyPr>
            <a:lstStyle/>
            <a:p>
              <a:pPr lvl="0" algn="ctr" defTabSz="2089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4700" kern="1200" dirty="0" smtClean="0"/>
                <a:t>Variación Continua</a:t>
              </a:r>
            </a:p>
            <a:p>
              <a:pPr lvl="0" algn="ctr" defTabSz="20891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4700" dirty="0" smtClean="0"/>
                <a:t>Variación discontinua</a:t>
              </a:r>
              <a:endParaRPr lang="es-ES" sz="4700" kern="1200" dirty="0"/>
            </a:p>
          </p:txBody>
        </p:sp>
      </p:grp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8</a:t>
            </a:fld>
            <a:endParaRPr lang="es-ES"/>
          </a:p>
        </p:txBody>
      </p:sp>
      <p:pic>
        <p:nvPicPr>
          <p:cNvPr id="9" name="8.wav">
            <a:hlinkClick r:id="" action="ppaction://media"/>
          </p:cNvPr>
          <p:cNvPicPr>
            <a:picLocks noRot="1" noChangeAspect="1"/>
          </p:cNvPicPr>
          <p:nvPr>
            <a:wavAudioFile r:embed="rId1" name="8.wav"/>
          </p:nvPr>
        </p:nvPicPr>
        <p:blipFill>
          <a:blip r:embed="rId4"/>
          <a:stretch>
            <a:fillRect/>
          </a:stretch>
        </p:blipFill>
        <p:spPr>
          <a:xfrm>
            <a:off x="8839200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6 Marcador de contenido" descr="art02-figura02.jpg"/>
          <p:cNvPicPr>
            <a:picLocks noChangeAspect="1"/>
          </p:cNvPicPr>
          <p:nvPr/>
        </p:nvPicPr>
        <p:blipFill>
          <a:blip r:embed="rId4" cstate="print"/>
          <a:srcRect r="63696"/>
          <a:stretch>
            <a:fillRect/>
          </a:stretch>
        </p:blipFill>
        <p:spPr bwMode="auto">
          <a:xfrm rot="16200000" flipH="1" flipV="1">
            <a:off x="2133002" y="-468705"/>
            <a:ext cx="120558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87" y="0"/>
            <a:ext cx="8671426" cy="683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6 Marcador de contenido" descr="art02-figura0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68757"/>
          <a:stretch>
            <a:fillRect/>
          </a:stretch>
        </p:blipFill>
        <p:spPr>
          <a:xfrm rot="5400000" flipV="1">
            <a:off x="5940736" y="3186920"/>
            <a:ext cx="1222968" cy="2952328"/>
          </a:xfrm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82729-B463-4769-9793-E92A7FEE8DCB}" type="slidenum">
              <a:rPr lang="es-ES" smtClean="0"/>
              <a:pPr>
                <a:defRPr/>
              </a:pPr>
              <a:t>9</a:t>
            </a:fld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2000232" y="2143116"/>
            <a:ext cx="1500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 smtClean="0"/>
              <a:t>AA</a:t>
            </a:r>
          </a:p>
          <a:p>
            <a:pPr algn="ctr"/>
            <a:r>
              <a:rPr lang="es-AR" sz="2400" dirty="0" err="1" smtClean="0"/>
              <a:t>Aa</a:t>
            </a:r>
            <a:endParaRPr lang="es-ES" sz="2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6286512" y="5357826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400" dirty="0" err="1" smtClean="0"/>
              <a:t>aa</a:t>
            </a:r>
            <a:endParaRPr lang="es-ES" sz="2400" dirty="0"/>
          </a:p>
        </p:txBody>
      </p:sp>
      <p:pic>
        <p:nvPicPr>
          <p:cNvPr id="10" name="9.wav">
            <a:hlinkClick r:id="" action="ppaction://media"/>
          </p:cNvPr>
          <p:cNvPicPr>
            <a:picLocks noRot="1" noChangeAspect="1"/>
          </p:cNvPicPr>
          <p:nvPr>
            <a:wavAudioFile r:embed="rId1" name="9.wav"/>
          </p:nvPr>
        </p:nvPicPr>
        <p:blipFill>
          <a:blip r:embed="rId6"/>
          <a:stretch>
            <a:fillRect/>
          </a:stretch>
        </p:blipFill>
        <p:spPr>
          <a:xfrm>
            <a:off x="8286776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Fundición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6876</TotalTime>
  <Words>909</Words>
  <Application>Microsoft Office PowerPoint</Application>
  <PresentationFormat>Presentación en pantalla (4:3)</PresentationFormat>
  <Paragraphs>246</Paragraphs>
  <Slides>34</Slides>
  <Notes>33</Notes>
  <HiddenSlides>0</HiddenSlides>
  <MMClips>32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Variación Continua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Pinus halepensis en Sierra de la Ventana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VARIACIÓN GEOGRÁFICA</dc:title>
  <dc:creator>Gabriela</dc:creator>
  <cp:lastModifiedBy>Dino Andrés Palazzini</cp:lastModifiedBy>
  <cp:revision>354</cp:revision>
  <cp:lastPrinted>2017-08-29T14:44:28Z</cp:lastPrinted>
  <dcterms:created xsi:type="dcterms:W3CDTF">2008-09-07T00:09:16Z</dcterms:created>
  <dcterms:modified xsi:type="dcterms:W3CDTF">2020-09-02T23:29:34Z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