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18" r:id="rId2"/>
    <p:sldId id="345" r:id="rId3"/>
    <p:sldId id="401" r:id="rId4"/>
    <p:sldId id="295" r:id="rId5"/>
    <p:sldId id="395" r:id="rId6"/>
    <p:sldId id="398" r:id="rId7"/>
    <p:sldId id="402" r:id="rId8"/>
    <p:sldId id="404" r:id="rId9"/>
    <p:sldId id="405" r:id="rId10"/>
    <p:sldId id="420" r:id="rId11"/>
    <p:sldId id="412" r:id="rId12"/>
    <p:sldId id="413" r:id="rId13"/>
    <p:sldId id="417" r:id="rId14"/>
    <p:sldId id="418" r:id="rId15"/>
    <p:sldId id="419" r:id="rId16"/>
    <p:sldId id="414" r:id="rId17"/>
    <p:sldId id="415" r:id="rId18"/>
    <p:sldId id="416" r:id="rId19"/>
    <p:sldId id="379" r:id="rId20"/>
    <p:sldId id="423" r:id="rId21"/>
    <p:sldId id="424" r:id="rId22"/>
    <p:sldId id="383" r:id="rId23"/>
    <p:sldId id="384" r:id="rId24"/>
    <p:sldId id="342" r:id="rId25"/>
    <p:sldId id="355" r:id="rId26"/>
    <p:sldId id="409" r:id="rId27"/>
    <p:sldId id="270" r:id="rId28"/>
    <p:sldId id="340" r:id="rId29"/>
    <p:sldId id="335" r:id="rId30"/>
    <p:sldId id="388" r:id="rId31"/>
    <p:sldId id="425" r:id="rId32"/>
    <p:sldId id="432" r:id="rId33"/>
    <p:sldId id="426" r:id="rId34"/>
    <p:sldId id="433" r:id="rId35"/>
    <p:sldId id="434" r:id="rId36"/>
    <p:sldId id="435" r:id="rId37"/>
    <p:sldId id="430" r:id="rId38"/>
    <p:sldId id="428" r:id="rId39"/>
    <p:sldId id="436" r:id="rId40"/>
    <p:sldId id="440" r:id="rId41"/>
    <p:sldId id="437" r:id="rId42"/>
    <p:sldId id="438" r:id="rId43"/>
  </p:sldIdLst>
  <p:sldSz cx="9144000" cy="6858000" type="screen4x3"/>
  <p:notesSz cx="6858000" cy="9144000"/>
  <p:defaultTex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75856" autoAdjust="0"/>
  </p:normalViewPr>
  <p:slideViewPr>
    <p:cSldViewPr>
      <p:cViewPr varScale="1">
        <p:scale>
          <a:sx n="56" d="100"/>
          <a:sy n="56" d="100"/>
        </p:scale>
        <p:origin x="1164"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9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endParaRPr lang="es-ES"/>
          </a:p>
        </p:txBody>
      </p:sp>
      <p:sp>
        <p:nvSpPr>
          <p:cNvPr id="952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endParaRPr lang="es-ES"/>
          </a:p>
        </p:txBody>
      </p:sp>
      <p:sp>
        <p:nvSpPr>
          <p:cNvPr id="952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52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952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lvl1pPr>
          </a:lstStyle>
          <a:p>
            <a:endParaRPr lang="es-ES"/>
          </a:p>
        </p:txBody>
      </p:sp>
      <p:sp>
        <p:nvSpPr>
          <p:cNvPr id="952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lvl1pPr>
          </a:lstStyle>
          <a:p>
            <a:fld id="{DAAD1BD3-6079-43E6-98AB-2CA744FE9AEA}" type="slidenum">
              <a:rPr lang="es-ES"/>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AAD1BD3-6079-43E6-98AB-2CA744FE9AEA}" type="slidenum">
              <a:rPr lang="es-ES" smtClean="0"/>
              <a:pPr/>
              <a:t>1</a:t>
            </a:fld>
            <a:endParaRPr lang="es-ES"/>
          </a:p>
        </p:txBody>
      </p:sp>
    </p:spTree>
    <p:extLst>
      <p:ext uri="{BB962C8B-B14F-4D97-AF65-F5344CB8AC3E}">
        <p14:creationId xmlns:p14="http://schemas.microsoft.com/office/powerpoint/2010/main" val="1987263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El Potencial</a:t>
            </a:r>
            <a:r>
              <a:rPr lang="es-ES" baseline="0" dirty="0" smtClean="0"/>
              <a:t> Agua de una semilla es muy negativo alcanzando valores de -100 </a:t>
            </a:r>
            <a:r>
              <a:rPr lang="es-ES" baseline="0" dirty="0" err="1" smtClean="0"/>
              <a:t>MPa</a:t>
            </a:r>
            <a:r>
              <a:rPr lang="es-ES" baseline="0" dirty="0" smtClean="0"/>
              <a:t> determinado por el componente </a:t>
            </a:r>
            <a:r>
              <a:rPr lang="es-ES" baseline="0" dirty="0" err="1" smtClean="0"/>
              <a:t>mátrico</a:t>
            </a:r>
            <a:r>
              <a:rPr lang="es-ES" baseline="0" dirty="0" smtClean="0"/>
              <a:t> (coloides y proteínas).</a:t>
            </a:r>
          </a:p>
          <a:p>
            <a:r>
              <a:rPr lang="es-ES" baseline="0" dirty="0" smtClean="0"/>
              <a:t>Recuerden que la </a:t>
            </a:r>
            <a:r>
              <a:rPr lang="es-ES" baseline="0" dirty="0" err="1" smtClean="0"/>
              <a:t>Imbibión</a:t>
            </a:r>
            <a:r>
              <a:rPr lang="es-ES" baseline="0" dirty="0" smtClean="0"/>
              <a:t> o primer etapa del proceso germinativo está determinado por el ingreso de agua generado por la diferencia de potenciales existentes entre la semilla y el suelo (o sustrato). </a:t>
            </a:r>
            <a:endParaRPr lang="es-ES" dirty="0"/>
          </a:p>
        </p:txBody>
      </p:sp>
      <p:sp>
        <p:nvSpPr>
          <p:cNvPr id="4" name="Marcador de número de diapositiva 3"/>
          <p:cNvSpPr>
            <a:spLocks noGrp="1"/>
          </p:cNvSpPr>
          <p:nvPr>
            <p:ph type="sldNum" sz="quarter" idx="10"/>
          </p:nvPr>
        </p:nvSpPr>
        <p:spPr/>
        <p:txBody>
          <a:bodyPr/>
          <a:lstStyle/>
          <a:p>
            <a:fld id="{DAAD1BD3-6079-43E6-98AB-2CA744FE9AEA}" type="slidenum">
              <a:rPr lang="es-ES" smtClean="0"/>
              <a:pPr/>
              <a:t>13</a:t>
            </a:fld>
            <a:endParaRPr lang="es-ES"/>
          </a:p>
        </p:txBody>
      </p:sp>
    </p:spTree>
    <p:extLst>
      <p:ext uri="{BB962C8B-B14F-4D97-AF65-F5344CB8AC3E}">
        <p14:creationId xmlns:p14="http://schemas.microsoft.com/office/powerpoint/2010/main" val="1767930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44073B-997D-49C4-9F28-6481170A9825}" type="slidenum">
              <a:rPr lang="es-ES"/>
              <a:pPr/>
              <a:t>14</a:t>
            </a:fld>
            <a:endParaRPr lang="es-E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670118-75CE-49A2-A380-D4EE21BF7608}" type="slidenum">
              <a:rPr lang="es-ES"/>
              <a:pPr/>
              <a:t>15</a:t>
            </a:fld>
            <a:endParaRPr lang="es-E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AAD1BD3-6079-43E6-98AB-2CA744FE9AEA}" type="slidenum">
              <a:rPr lang="es-ES" smtClean="0"/>
              <a:pPr/>
              <a:t>16</a:t>
            </a:fld>
            <a:endParaRPr lang="es-ES"/>
          </a:p>
        </p:txBody>
      </p:sp>
    </p:spTree>
    <p:extLst>
      <p:ext uri="{BB962C8B-B14F-4D97-AF65-F5344CB8AC3E}">
        <p14:creationId xmlns:p14="http://schemas.microsoft.com/office/powerpoint/2010/main" val="2773217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Estratificación, arena húmeda y frío de 0 a 7 grados</a:t>
            </a:r>
            <a:endParaRPr lang="es-AR" dirty="0"/>
          </a:p>
        </p:txBody>
      </p:sp>
      <p:sp>
        <p:nvSpPr>
          <p:cNvPr id="4" name="3 Marcador de número de diapositiva"/>
          <p:cNvSpPr>
            <a:spLocks noGrp="1"/>
          </p:cNvSpPr>
          <p:nvPr>
            <p:ph type="sldNum" sz="quarter" idx="10"/>
          </p:nvPr>
        </p:nvSpPr>
        <p:spPr/>
        <p:txBody>
          <a:bodyPr/>
          <a:lstStyle/>
          <a:p>
            <a:fld id="{DAAD1BD3-6079-43E6-98AB-2CA744FE9AEA}" type="slidenum">
              <a:rPr lang="es-ES" smtClean="0"/>
              <a:pPr/>
              <a:t>17</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Los cotiledones pueden tener ABA como inhibidor. Se deben dejar estratificar en frío para desdoblar</a:t>
            </a:r>
            <a:r>
              <a:rPr lang="es-AR" baseline="0" dirty="0" smtClean="0"/>
              <a:t> el ABA o eliminar los cotiledones.</a:t>
            </a:r>
            <a:r>
              <a:rPr lang="es-AR" dirty="0" smtClean="0"/>
              <a:t> </a:t>
            </a:r>
            <a:endParaRPr lang="es-AR" dirty="0"/>
          </a:p>
        </p:txBody>
      </p:sp>
      <p:sp>
        <p:nvSpPr>
          <p:cNvPr id="4" name="3 Marcador de número de diapositiva"/>
          <p:cNvSpPr>
            <a:spLocks noGrp="1"/>
          </p:cNvSpPr>
          <p:nvPr>
            <p:ph type="sldNum" sz="quarter" idx="10"/>
          </p:nvPr>
        </p:nvSpPr>
        <p:spPr/>
        <p:txBody>
          <a:bodyPr/>
          <a:lstStyle/>
          <a:p>
            <a:fld id="{DAAD1BD3-6079-43E6-98AB-2CA744FE9AEA}" type="slidenum">
              <a:rPr lang="es-ES" smtClean="0"/>
              <a:pPr/>
              <a:t>18</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Los fitocromos</a:t>
            </a:r>
            <a:r>
              <a:rPr lang="es-ES" baseline="0" dirty="0" smtClean="0"/>
              <a:t> (cromoproteínas) son pigmentos de color azulado que están presentes en todos los tejidos vegetales en muy pequeñas cantidades. Tienen la capacidad de percibir estímulos de luz de muy baja energía (luz Roja y Roja Lejana) y producir la activación de genes nucleares. Luego de la percepción del estímulo lumínico, las semillas </a:t>
            </a:r>
            <a:r>
              <a:rPr lang="es-ES" baseline="0" dirty="0" err="1" smtClean="0"/>
              <a:t>fotoblásticas</a:t>
            </a:r>
            <a:r>
              <a:rPr lang="es-ES" baseline="0" dirty="0" smtClean="0"/>
              <a:t> pueden germinar en oscuridad.  </a:t>
            </a:r>
            <a:endParaRPr lang="es-ES" dirty="0"/>
          </a:p>
        </p:txBody>
      </p:sp>
      <p:sp>
        <p:nvSpPr>
          <p:cNvPr id="4" name="Marcador de número de diapositiva 3"/>
          <p:cNvSpPr>
            <a:spLocks noGrp="1"/>
          </p:cNvSpPr>
          <p:nvPr>
            <p:ph type="sldNum" sz="quarter" idx="10"/>
          </p:nvPr>
        </p:nvSpPr>
        <p:spPr/>
        <p:txBody>
          <a:bodyPr/>
          <a:lstStyle/>
          <a:p>
            <a:fld id="{DAAD1BD3-6079-43E6-98AB-2CA744FE9AEA}" type="slidenum">
              <a:rPr lang="es-ES" smtClean="0"/>
              <a:pPr/>
              <a:t>19</a:t>
            </a:fld>
            <a:endParaRPr lang="es-ES"/>
          </a:p>
        </p:txBody>
      </p:sp>
    </p:spTree>
    <p:extLst>
      <p:ext uri="{BB962C8B-B14F-4D97-AF65-F5344CB8AC3E}">
        <p14:creationId xmlns:p14="http://schemas.microsoft.com/office/powerpoint/2010/main" val="1264314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miter lim="800000"/>
            <a:headEnd/>
            <a:tailEnd/>
          </a:ln>
        </p:spPr>
        <p:txBody>
          <a:bodyPr/>
          <a:lstStyle/>
          <a:p>
            <a:fld id="{E0FDAAA2-7E10-4B7F-9660-950674700DD1}" type="slidenum">
              <a:rPr lang="es-ES" smtClean="0"/>
              <a:pPr/>
              <a:t>20</a:t>
            </a:fld>
            <a:endParaRPr lang="es-E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r>
              <a:rPr lang="es-ES" dirty="0" smtClean="0"/>
              <a:t>La velocidad de conversión</a:t>
            </a:r>
            <a:r>
              <a:rPr lang="es-ES" baseline="0" dirty="0" smtClean="0"/>
              <a:t> de Pr a </a:t>
            </a:r>
            <a:r>
              <a:rPr lang="es-ES" baseline="0" dirty="0" err="1" smtClean="0"/>
              <a:t>Pfr</a:t>
            </a:r>
            <a:r>
              <a:rPr lang="es-ES" baseline="0" dirty="0" smtClean="0"/>
              <a:t> es muy veloz (aproximadamente 3 segundos) mientras que la velocidad de conversión de </a:t>
            </a:r>
            <a:r>
              <a:rPr lang="es-ES" baseline="0" dirty="0" err="1" smtClean="0"/>
              <a:t>Pfr</a:t>
            </a:r>
            <a:r>
              <a:rPr lang="es-ES" baseline="0" dirty="0" smtClean="0"/>
              <a:t> a Pr es más lenta (3 horas y media).</a:t>
            </a:r>
          </a:p>
          <a:p>
            <a:pPr eaLnBrk="1" hangingPunct="1"/>
            <a:r>
              <a:rPr lang="es-ES" baseline="0" dirty="0" smtClean="0"/>
              <a:t>Esto determina que el equilibrio de la reacción se desplace hacia la derecha desencadenando el proceso de germinación. Si por algún motivo las semillas quedan enterradas profundamente o no reciben la incidencia de la luz, dicha conversión no ocurre y no se produce la germinación.</a:t>
            </a:r>
          </a:p>
          <a:p>
            <a:pPr eaLnBrk="1" hangingPunct="1"/>
            <a:endParaRPr lang="es-E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miter lim="800000"/>
            <a:headEnd/>
            <a:tailEnd/>
          </a:ln>
        </p:spPr>
        <p:txBody>
          <a:bodyPr/>
          <a:lstStyle/>
          <a:p>
            <a:fld id="{03307569-B4C7-41DF-BF3C-4843834C2BA8}" type="slidenum">
              <a:rPr lang="es-ES" smtClean="0"/>
              <a:pPr/>
              <a:t>21</a:t>
            </a:fld>
            <a:endParaRPr lang="es-E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r>
              <a:rPr lang="es-ES" dirty="0" smtClean="0"/>
              <a:t>Espectro</a:t>
            </a:r>
            <a:r>
              <a:rPr lang="es-ES" baseline="0" dirty="0" smtClean="0"/>
              <a:t> de absorción del Fitocromo Rojo y Rojo lejano</a:t>
            </a:r>
            <a:endParaRPr lang="es-E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Ensayos experimentales</a:t>
            </a:r>
            <a:r>
              <a:rPr lang="es-ES" baseline="0" dirty="0" smtClean="0"/>
              <a:t> donde se probó la incidencia lumínica con luz monocromática red (660 </a:t>
            </a:r>
            <a:r>
              <a:rPr lang="es-ES" baseline="0" dirty="0" err="1" smtClean="0"/>
              <a:t>nm</a:t>
            </a:r>
            <a:r>
              <a:rPr lang="es-ES" baseline="0" dirty="0" smtClean="0"/>
              <a:t>), red seguida de </a:t>
            </a:r>
            <a:r>
              <a:rPr lang="es-ES" baseline="0" dirty="0" err="1" smtClean="0"/>
              <a:t>far</a:t>
            </a:r>
            <a:r>
              <a:rPr lang="es-ES" baseline="0" dirty="0" smtClean="0"/>
              <a:t> red (660 y luego 730), red-</a:t>
            </a:r>
            <a:r>
              <a:rPr lang="es-ES" baseline="0" dirty="0" err="1" smtClean="0"/>
              <a:t>far</a:t>
            </a:r>
            <a:r>
              <a:rPr lang="es-ES" baseline="0" dirty="0" smtClean="0"/>
              <a:t> red-red (660 – 730 – 660) y red-</a:t>
            </a:r>
            <a:r>
              <a:rPr lang="es-ES" baseline="0" dirty="0" err="1" smtClean="0"/>
              <a:t>far</a:t>
            </a:r>
            <a:r>
              <a:rPr lang="es-ES" baseline="0" dirty="0" smtClean="0"/>
              <a:t> red – red – </a:t>
            </a:r>
            <a:r>
              <a:rPr lang="es-ES" baseline="0" dirty="0" err="1" smtClean="0"/>
              <a:t>far</a:t>
            </a:r>
            <a:r>
              <a:rPr lang="es-ES" baseline="0" dirty="0" smtClean="0"/>
              <a:t> red (660-730-660-730).</a:t>
            </a:r>
          </a:p>
          <a:p>
            <a:r>
              <a:rPr lang="es-ES" baseline="0" dirty="0" smtClean="0"/>
              <a:t>En estos casos fue comprobado que el estímulo que cuenta o determina la germinación es el último recibido. Ver imágenes y se comprueba que la iluminación con luz red (660 </a:t>
            </a:r>
            <a:r>
              <a:rPr lang="es-ES" baseline="0" dirty="0" err="1" smtClean="0"/>
              <a:t>nm</a:t>
            </a:r>
            <a:r>
              <a:rPr lang="es-ES" baseline="0" dirty="0" smtClean="0"/>
              <a:t>) es la que resulta efectiva para inducir la germinación de semillas </a:t>
            </a:r>
            <a:r>
              <a:rPr lang="es-ES" baseline="0" dirty="0" err="1" smtClean="0"/>
              <a:t>fotoblásticas</a:t>
            </a:r>
            <a:r>
              <a:rPr lang="es-ES" baseline="0" dirty="0" smtClean="0"/>
              <a:t>.</a:t>
            </a:r>
            <a:endParaRPr lang="es-ES" dirty="0"/>
          </a:p>
        </p:txBody>
      </p:sp>
      <p:sp>
        <p:nvSpPr>
          <p:cNvPr id="4" name="Marcador de número de diapositiva 3"/>
          <p:cNvSpPr>
            <a:spLocks noGrp="1"/>
          </p:cNvSpPr>
          <p:nvPr>
            <p:ph type="sldNum" sz="quarter" idx="10"/>
          </p:nvPr>
        </p:nvSpPr>
        <p:spPr/>
        <p:txBody>
          <a:bodyPr/>
          <a:lstStyle/>
          <a:p>
            <a:fld id="{DAAD1BD3-6079-43E6-98AB-2CA744FE9AEA}" type="slidenum">
              <a:rPr lang="es-ES" smtClean="0"/>
              <a:pPr/>
              <a:t>22</a:t>
            </a:fld>
            <a:endParaRPr lang="es-ES"/>
          </a:p>
        </p:txBody>
      </p:sp>
    </p:spTree>
    <p:extLst>
      <p:ext uri="{BB962C8B-B14F-4D97-AF65-F5344CB8AC3E}">
        <p14:creationId xmlns:p14="http://schemas.microsoft.com/office/powerpoint/2010/main" val="3241459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8F89A5-7A0D-4E3F-B862-AE82D463C53E}" type="slidenum">
              <a:rPr lang="es-ES"/>
              <a:pPr/>
              <a:t>2</a:t>
            </a:fld>
            <a:endParaRPr lang="es-E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221CE7-7585-43AF-9D72-0E6BDBC1EB75}" type="slidenum">
              <a:rPr lang="es-ES"/>
              <a:pPr/>
              <a:t>23</a:t>
            </a:fld>
            <a:endParaRPr lang="es-E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es-ES" dirty="0" smtClean="0"/>
              <a:t>El laboreo mecánico, remoción hídrica,</a:t>
            </a:r>
            <a:r>
              <a:rPr lang="es-ES" baseline="0" dirty="0" smtClean="0"/>
              <a:t> eólica, pastoreo, fuego, </a:t>
            </a:r>
            <a:r>
              <a:rPr lang="es-ES" baseline="0" dirty="0" err="1" smtClean="0"/>
              <a:t>etc</a:t>
            </a:r>
            <a:r>
              <a:rPr lang="es-ES" baseline="0" dirty="0" smtClean="0"/>
              <a:t>, deja las semillas </a:t>
            </a:r>
            <a:r>
              <a:rPr lang="es-ES" baseline="0" dirty="0" err="1" smtClean="0"/>
              <a:t>fotoblásticas</a:t>
            </a:r>
            <a:r>
              <a:rPr lang="es-ES" baseline="0" dirty="0" smtClean="0"/>
              <a:t> expuestas a la incidencia lumínica desencadenando la germinación.</a:t>
            </a:r>
          </a:p>
          <a:p>
            <a:r>
              <a:rPr lang="es-ES" baseline="0" dirty="0" smtClean="0"/>
              <a:t>Es un mecanismo de supervivencia y adaptabilidad de numerosas especies espontáneas para sobrevivir cuando las condiciones le son propicias. Numerosas malezas poseen esta estrategia.  </a:t>
            </a:r>
            <a:endParaRPr lang="es-E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3CECFB-6C8D-4C0E-827B-1D4ACB6D87F6}" type="slidenum">
              <a:rPr lang="es-ES"/>
              <a:pPr/>
              <a:t>24</a:t>
            </a:fld>
            <a:endParaRPr lang="es-E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pPr algn="just"/>
            <a:r>
              <a:rPr lang="es-AR" sz="1200" b="1" dirty="0" smtClean="0"/>
              <a:t>La absorción de agua desencadena una secuencia de cambios metabólicos, que incluyen la respiración, síntesis proteica, la reparación del ADN y la movilización de reservas. </a:t>
            </a:r>
          </a:p>
          <a:p>
            <a:pPr algn="just"/>
            <a:endParaRPr lang="es-AR" sz="1200" b="1" dirty="0" smtClean="0"/>
          </a:p>
          <a:p>
            <a:pPr algn="just"/>
            <a:r>
              <a:rPr lang="es-AR" sz="1200" b="1" dirty="0" smtClean="0"/>
              <a:t>El alargamiento celular del embrión provoca la ruptura de las cubiertas seminales, produciendo la emergencia de la radícula.</a:t>
            </a:r>
            <a:r>
              <a:rPr lang="es-ES" sz="1200" b="1" dirty="0" smtClean="0"/>
              <a:t> </a:t>
            </a:r>
          </a:p>
          <a:p>
            <a:endParaRPr lang="es-E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847BAF-E122-452A-A3AD-B4F135B63140}" type="slidenum">
              <a:rPr lang="es-ES"/>
              <a:pPr/>
              <a:t>25</a:t>
            </a:fld>
            <a:endParaRPr lang="es-E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s-E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nSpc>
                <a:spcPct val="80000"/>
              </a:lnSpc>
            </a:pPr>
            <a:r>
              <a:rPr lang="es-ES" sz="1200" b="1" i="1" dirty="0" smtClean="0"/>
              <a:t>Fase I</a:t>
            </a:r>
            <a:r>
              <a:rPr lang="es-ES" sz="1200" b="1" dirty="0" smtClean="0"/>
              <a:t>:</a:t>
            </a:r>
            <a:r>
              <a:rPr lang="es-ES" sz="1200" dirty="0" smtClean="0"/>
              <a:t> Incremento de la respiración. Generalmente se produce antes de las12h desde el inicio de la imbibición. Este aumento es proporcional a la hidratación de los tejidos de la semilla. El principal sustrato utilizado en esta fase es la sacarosa. CR: 1. </a:t>
            </a:r>
          </a:p>
          <a:p>
            <a:pPr>
              <a:lnSpc>
                <a:spcPct val="80000"/>
              </a:lnSpc>
            </a:pPr>
            <a:r>
              <a:rPr lang="es-ES" sz="1200" b="1" i="1" dirty="0" smtClean="0"/>
              <a:t>Fase II</a:t>
            </a:r>
            <a:r>
              <a:rPr lang="es-ES" sz="1200" b="1" dirty="0" smtClean="0"/>
              <a:t>:  </a:t>
            </a:r>
            <a:r>
              <a:rPr lang="es-ES" sz="1200" dirty="0" smtClean="0"/>
              <a:t>Actividad respiratoria estable entre las 12 y 24h desde el inicio de la imbibición.  L</a:t>
            </a:r>
            <a:r>
              <a:rPr lang="es-ES" sz="1200" dirty="0" smtClean="0">
                <a:solidFill>
                  <a:schemeClr val="tx2"/>
                </a:solidFill>
              </a:rPr>
              <a:t>as cubiertas seminales, que todavía permanecen intactas, limitan la entrada de O</a:t>
            </a:r>
            <a:r>
              <a:rPr lang="es-ES" sz="1200" baseline="-25000" dirty="0" smtClean="0">
                <a:solidFill>
                  <a:schemeClr val="tx2"/>
                </a:solidFill>
              </a:rPr>
              <a:t>2</a:t>
            </a:r>
            <a:r>
              <a:rPr lang="es-ES" sz="1200" dirty="0" smtClean="0">
                <a:solidFill>
                  <a:schemeClr val="tx2"/>
                </a:solidFill>
              </a:rPr>
              <a:t>. La eliminación de la testa puede acortar o anular esta fase. CR: 3.</a:t>
            </a:r>
            <a:r>
              <a:rPr lang="es-ES" sz="1200" dirty="0" smtClean="0"/>
              <a:t> </a:t>
            </a:r>
          </a:p>
          <a:p>
            <a:pPr>
              <a:lnSpc>
                <a:spcPct val="80000"/>
              </a:lnSpc>
            </a:pPr>
            <a:r>
              <a:rPr lang="es-ES" sz="1200" b="1" i="1" dirty="0" smtClean="0"/>
              <a:t>Fase III</a:t>
            </a:r>
            <a:r>
              <a:rPr lang="es-ES" sz="1200" b="1" dirty="0" smtClean="0"/>
              <a:t>: </a:t>
            </a:r>
            <a:r>
              <a:rPr lang="es-ES" sz="1200" dirty="0" smtClean="0"/>
              <a:t>Segundo incremento en la actividad respiratoria, que se asocia a la mayor disponibilidad de O</a:t>
            </a:r>
            <a:r>
              <a:rPr lang="es-ES" sz="1200" baseline="-25000" dirty="0" smtClean="0"/>
              <a:t>2</a:t>
            </a:r>
            <a:r>
              <a:rPr lang="es-ES" sz="1200" dirty="0" smtClean="0"/>
              <a:t>, como consecuencia de la ruptura de la testa producida por la emergencia de la radícula. </a:t>
            </a:r>
          </a:p>
          <a:p>
            <a:pPr>
              <a:lnSpc>
                <a:spcPct val="80000"/>
              </a:lnSpc>
            </a:pPr>
            <a:r>
              <a:rPr lang="es-ES" sz="1200" b="1" i="1" dirty="0" smtClean="0"/>
              <a:t>Fase IV</a:t>
            </a:r>
            <a:r>
              <a:rPr lang="es-ES" sz="1200" b="1" dirty="0" smtClean="0"/>
              <a:t>: </a:t>
            </a:r>
            <a:r>
              <a:rPr lang="es-ES" sz="1200" dirty="0" smtClean="0"/>
              <a:t>Merma en la respiración que coincide con la disminución de las reservas hasta que la plántula comienza a </a:t>
            </a:r>
            <a:r>
              <a:rPr lang="es-ES" sz="1200" dirty="0" err="1" smtClean="0"/>
              <a:t>fotosintetizar</a:t>
            </a:r>
            <a:r>
              <a:rPr lang="es-ES" sz="1200" dirty="0" smtClean="0"/>
              <a:t> (organismo autótrofo).</a:t>
            </a:r>
          </a:p>
          <a:p>
            <a:endParaRPr lang="es-AR" dirty="0"/>
          </a:p>
        </p:txBody>
      </p:sp>
      <p:sp>
        <p:nvSpPr>
          <p:cNvPr id="4" name="3 Marcador de número de diapositiva"/>
          <p:cNvSpPr>
            <a:spLocks noGrp="1"/>
          </p:cNvSpPr>
          <p:nvPr>
            <p:ph type="sldNum" sz="quarter" idx="10"/>
          </p:nvPr>
        </p:nvSpPr>
        <p:spPr/>
        <p:txBody>
          <a:bodyPr/>
          <a:lstStyle/>
          <a:p>
            <a:fld id="{DAAD1BD3-6079-43E6-98AB-2CA744FE9AEA}" type="slidenum">
              <a:rPr lang="es-ES" smtClean="0"/>
              <a:pPr/>
              <a:t>27</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30F0AC-AD06-4A2E-9D28-3F57E8A17883}" type="slidenum">
              <a:rPr lang="es-ES"/>
              <a:pPr/>
              <a:t>28</a:t>
            </a:fld>
            <a:endParaRPr lang="es-E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F45050-A288-4B22-9DB5-59CC23CEA6A0}" type="slidenum">
              <a:rPr lang="es-ES"/>
              <a:pPr/>
              <a:t>29</a:t>
            </a:fld>
            <a:endParaRPr lang="es-E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30F0AC-AD06-4A2E-9D28-3F57E8A17883}" type="slidenum">
              <a:rPr lang="es-ES"/>
              <a:pPr/>
              <a:t>30</a:t>
            </a:fld>
            <a:endParaRPr lang="es-E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AAD1BD3-6079-43E6-98AB-2CA744FE9AEA}" type="slidenum">
              <a:rPr lang="es-ES" smtClean="0"/>
              <a:pPr/>
              <a:t>33</a:t>
            </a:fld>
            <a:endParaRPr lang="es-ES"/>
          </a:p>
        </p:txBody>
      </p:sp>
    </p:spTree>
    <p:extLst>
      <p:ext uri="{BB962C8B-B14F-4D97-AF65-F5344CB8AC3E}">
        <p14:creationId xmlns:p14="http://schemas.microsoft.com/office/powerpoint/2010/main" val="3632148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AAD1BD3-6079-43E6-98AB-2CA744FE9AEA}" type="slidenum">
              <a:rPr lang="es-ES" smtClean="0"/>
              <a:pPr/>
              <a:t>34</a:t>
            </a:fld>
            <a:endParaRPr lang="es-ES"/>
          </a:p>
        </p:txBody>
      </p:sp>
    </p:spTree>
    <p:extLst>
      <p:ext uri="{BB962C8B-B14F-4D97-AF65-F5344CB8AC3E}">
        <p14:creationId xmlns:p14="http://schemas.microsoft.com/office/powerpoint/2010/main" val="23800069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AAD1BD3-6079-43E6-98AB-2CA744FE9AEA}" type="slidenum">
              <a:rPr lang="es-ES" smtClean="0"/>
              <a:pPr/>
              <a:t>35</a:t>
            </a:fld>
            <a:endParaRPr lang="es-ES"/>
          </a:p>
        </p:txBody>
      </p:sp>
    </p:spTree>
    <p:extLst>
      <p:ext uri="{BB962C8B-B14F-4D97-AF65-F5344CB8AC3E}">
        <p14:creationId xmlns:p14="http://schemas.microsoft.com/office/powerpoint/2010/main" val="3097022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eaLnBrk="1" hangingPunct="1"/>
            <a:r>
              <a:rPr lang="es-ES" dirty="0" smtClean="0"/>
              <a:t>La primera división del huevo o </a:t>
            </a:r>
            <a:r>
              <a:rPr lang="es-ES" dirty="0" err="1" smtClean="0"/>
              <a:t>cigota</a:t>
            </a:r>
            <a:r>
              <a:rPr lang="es-ES" dirty="0" smtClean="0"/>
              <a:t> da lugar a dos células, una apical que da </a:t>
            </a:r>
            <a:r>
              <a:rPr lang="es-ES" dirty="0" err="1" smtClean="0"/>
              <a:t>orígen</a:t>
            </a:r>
            <a:r>
              <a:rPr lang="es-ES" dirty="0" smtClean="0"/>
              <a:t> al embrión y una basal que origina el ápice radicular y el </a:t>
            </a:r>
            <a:r>
              <a:rPr lang="es-ES" dirty="0" err="1" smtClean="0"/>
              <a:t>suspensor</a:t>
            </a:r>
            <a:r>
              <a:rPr lang="es-ES" dirty="0" smtClean="0"/>
              <a:t>.</a:t>
            </a:r>
          </a:p>
          <a:p>
            <a:pPr eaLnBrk="1" hangingPunct="1"/>
            <a:r>
              <a:rPr lang="es-ES" dirty="0" smtClean="0"/>
              <a:t>El </a:t>
            </a:r>
            <a:r>
              <a:rPr lang="es-ES" dirty="0" err="1" smtClean="0"/>
              <a:t>suspensor</a:t>
            </a:r>
            <a:r>
              <a:rPr lang="es-ES" dirty="0" smtClean="0"/>
              <a:t> permite el transporte de nutrientes hacia el embrión y cuando la semilla madura degenera y desaparece.</a:t>
            </a:r>
          </a:p>
          <a:p>
            <a:r>
              <a:rPr lang="es-AR" sz="1200" kern="1200" baseline="0" dirty="0" smtClean="0">
                <a:solidFill>
                  <a:schemeClr val="tx1"/>
                </a:solidFill>
                <a:latin typeface="Arial" charset="0"/>
                <a:ea typeface="+mn-ea"/>
                <a:cs typeface="+mn-cs"/>
              </a:rPr>
              <a:t>Además de ser el período en el cual se forma la semilla, la embriogénesis también constituye la fase de preparación para la germinación.</a:t>
            </a:r>
            <a:endParaRPr lang="es-AR" dirty="0"/>
          </a:p>
        </p:txBody>
      </p:sp>
      <p:sp>
        <p:nvSpPr>
          <p:cNvPr id="4" name="3 Marcador de número de diapositiva"/>
          <p:cNvSpPr>
            <a:spLocks noGrp="1"/>
          </p:cNvSpPr>
          <p:nvPr>
            <p:ph type="sldNum" sz="quarter" idx="10"/>
          </p:nvPr>
        </p:nvSpPr>
        <p:spPr/>
        <p:txBody>
          <a:bodyPr/>
          <a:lstStyle/>
          <a:p>
            <a:fld id="{DAAD1BD3-6079-43E6-98AB-2CA744FE9AEA}" type="slidenum">
              <a:rPr lang="es-ES" smtClean="0"/>
              <a:pPr/>
              <a:t>6</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AAD1BD3-6079-43E6-98AB-2CA744FE9AEA}" type="slidenum">
              <a:rPr lang="es-ES" smtClean="0"/>
              <a:pPr/>
              <a:t>36</a:t>
            </a:fld>
            <a:endParaRPr lang="es-ES"/>
          </a:p>
        </p:txBody>
      </p:sp>
    </p:spTree>
    <p:extLst>
      <p:ext uri="{BB962C8B-B14F-4D97-AF65-F5344CB8AC3E}">
        <p14:creationId xmlns:p14="http://schemas.microsoft.com/office/powerpoint/2010/main" val="24278491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AAD1BD3-6079-43E6-98AB-2CA744FE9AEA}" type="slidenum">
              <a:rPr lang="es-ES" smtClean="0"/>
              <a:pPr/>
              <a:t>37</a:t>
            </a:fld>
            <a:endParaRPr lang="es-ES"/>
          </a:p>
        </p:txBody>
      </p:sp>
    </p:spTree>
    <p:extLst>
      <p:ext uri="{BB962C8B-B14F-4D97-AF65-F5344CB8AC3E}">
        <p14:creationId xmlns:p14="http://schemas.microsoft.com/office/powerpoint/2010/main" val="9144013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AAD1BD3-6079-43E6-98AB-2CA744FE9AEA}" type="slidenum">
              <a:rPr lang="es-ES" smtClean="0"/>
              <a:pPr/>
              <a:t>38</a:t>
            </a:fld>
            <a:endParaRPr lang="es-ES"/>
          </a:p>
        </p:txBody>
      </p:sp>
    </p:spTree>
    <p:extLst>
      <p:ext uri="{BB962C8B-B14F-4D97-AF65-F5344CB8AC3E}">
        <p14:creationId xmlns:p14="http://schemas.microsoft.com/office/powerpoint/2010/main" val="19076212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AAD1BD3-6079-43E6-98AB-2CA744FE9AEA}" type="slidenum">
              <a:rPr lang="es-ES" smtClean="0"/>
              <a:pPr/>
              <a:t>39</a:t>
            </a:fld>
            <a:endParaRPr lang="es-ES"/>
          </a:p>
        </p:txBody>
      </p:sp>
    </p:spTree>
    <p:extLst>
      <p:ext uri="{BB962C8B-B14F-4D97-AF65-F5344CB8AC3E}">
        <p14:creationId xmlns:p14="http://schemas.microsoft.com/office/powerpoint/2010/main" val="28489803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AAD1BD3-6079-43E6-98AB-2CA744FE9AEA}" type="slidenum">
              <a:rPr lang="es-ES" smtClean="0"/>
              <a:pPr/>
              <a:t>40</a:t>
            </a:fld>
            <a:endParaRPr lang="es-ES"/>
          </a:p>
        </p:txBody>
      </p:sp>
    </p:spTree>
    <p:extLst>
      <p:ext uri="{BB962C8B-B14F-4D97-AF65-F5344CB8AC3E}">
        <p14:creationId xmlns:p14="http://schemas.microsoft.com/office/powerpoint/2010/main" val="133255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En cereales se presenta</a:t>
            </a:r>
            <a:r>
              <a:rPr lang="es-AR" baseline="0" dirty="0" smtClean="0"/>
              <a:t> </a:t>
            </a:r>
            <a:r>
              <a:rPr lang="es-AR" dirty="0" smtClean="0"/>
              <a:t> el “pre-</a:t>
            </a:r>
            <a:r>
              <a:rPr lang="es-AR" dirty="0" err="1" smtClean="0"/>
              <a:t>harvest</a:t>
            </a:r>
            <a:r>
              <a:rPr lang="es-AR" dirty="0" smtClean="0"/>
              <a:t> </a:t>
            </a:r>
            <a:r>
              <a:rPr lang="es-AR" dirty="0" err="1" smtClean="0"/>
              <a:t>sprouting</a:t>
            </a:r>
            <a:r>
              <a:rPr lang="es-AR" dirty="0" smtClean="0"/>
              <a:t>”  cuando las semillas maduran en climas muy cálidos y húmedos (sorgo, trigo, </a:t>
            </a:r>
            <a:r>
              <a:rPr lang="es-AR" dirty="0" err="1" smtClean="0"/>
              <a:t>etc</a:t>
            </a:r>
            <a:r>
              <a:rPr lang="es-AR" dirty="0" smtClean="0"/>
              <a:t>).</a:t>
            </a:r>
            <a:endParaRPr lang="es-AR" dirty="0"/>
          </a:p>
        </p:txBody>
      </p:sp>
      <p:sp>
        <p:nvSpPr>
          <p:cNvPr id="4" name="3 Marcador de número de diapositiva"/>
          <p:cNvSpPr>
            <a:spLocks noGrp="1"/>
          </p:cNvSpPr>
          <p:nvPr>
            <p:ph type="sldNum" sz="quarter" idx="10"/>
          </p:nvPr>
        </p:nvSpPr>
        <p:spPr/>
        <p:txBody>
          <a:bodyPr/>
          <a:lstStyle/>
          <a:p>
            <a:pPr>
              <a:defRPr/>
            </a:pPr>
            <a:fld id="{9FAF8EA0-62D7-40DA-AA1E-785535071CD1}" type="slidenum">
              <a:rPr lang="es-ES" smtClean="0"/>
              <a:pPr>
                <a:defRPr/>
              </a:pPr>
              <a:t>7</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Marcador de imagen de diapositiva"/>
          <p:cNvSpPr>
            <a:spLocks noGrp="1" noRot="1" noChangeAspect="1" noTextEdit="1"/>
          </p:cNvSpPr>
          <p:nvPr>
            <p:ph type="sldImg"/>
          </p:nvPr>
        </p:nvSpPr>
        <p:spPr>
          <a:ln/>
        </p:spPr>
      </p:sp>
      <p:sp>
        <p:nvSpPr>
          <p:cNvPr id="97283" name="2 Marcador de notas"/>
          <p:cNvSpPr>
            <a:spLocks noGrp="1"/>
          </p:cNvSpPr>
          <p:nvPr>
            <p:ph type="body" idx="1"/>
          </p:nvPr>
        </p:nvSpPr>
        <p:spPr>
          <a:noFill/>
        </p:spPr>
        <p:txBody>
          <a:bodyPr/>
          <a:lstStyle/>
          <a:p>
            <a:r>
              <a:rPr lang="es-AR" smtClean="0"/>
              <a:t>Conservan menos del 10% de agua</a:t>
            </a:r>
          </a:p>
        </p:txBody>
      </p:sp>
      <p:sp>
        <p:nvSpPr>
          <p:cNvPr id="97284" name="3 Marcador de número de diapositiva"/>
          <p:cNvSpPr>
            <a:spLocks noGrp="1"/>
          </p:cNvSpPr>
          <p:nvPr>
            <p:ph type="sldNum" sz="quarter" idx="5"/>
          </p:nvPr>
        </p:nvSpPr>
        <p:spPr>
          <a:noFill/>
          <a:ln>
            <a:miter lim="800000"/>
            <a:headEnd/>
            <a:tailEnd/>
          </a:ln>
        </p:spPr>
        <p:txBody>
          <a:bodyPr/>
          <a:lstStyle/>
          <a:p>
            <a:fld id="{2CD9D48D-0766-48AA-9415-635774466764}" type="slidenum">
              <a:rPr lang="es-ES" smtClean="0"/>
              <a:pPr/>
              <a:t>8</a:t>
            </a:fld>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eaLnBrk="1" hangingPunct="1"/>
            <a:endParaRPr lang="es-ES" baseline="0" dirty="0" smtClean="0"/>
          </a:p>
          <a:p>
            <a:pPr eaLnBrk="1" hangingPunct="1"/>
            <a:r>
              <a:rPr lang="es-ES" baseline="0" dirty="0" smtClean="0"/>
              <a:t>Semillas recalcitrantes en anacahuita, Ingá, árboles tropicales, robles y algunas especies del género Araucaria</a:t>
            </a:r>
          </a:p>
          <a:p>
            <a:endParaRPr lang="es-AR" dirty="0"/>
          </a:p>
        </p:txBody>
      </p:sp>
      <p:sp>
        <p:nvSpPr>
          <p:cNvPr id="4" name="3 Marcador de número de diapositiva"/>
          <p:cNvSpPr>
            <a:spLocks noGrp="1"/>
          </p:cNvSpPr>
          <p:nvPr>
            <p:ph type="sldNum" sz="quarter" idx="10"/>
          </p:nvPr>
        </p:nvSpPr>
        <p:spPr/>
        <p:txBody>
          <a:bodyPr/>
          <a:lstStyle/>
          <a:p>
            <a:pPr>
              <a:defRPr/>
            </a:pPr>
            <a:fld id="{9FAF8EA0-62D7-40DA-AA1E-785535071CD1}" type="slidenum">
              <a:rPr lang="es-ES" smtClean="0"/>
              <a:pPr>
                <a:defRPr/>
              </a:pPr>
              <a:t>9</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30F0AC-AD06-4A2E-9D28-3F57E8A17883}" type="slidenum">
              <a:rPr lang="es-ES"/>
              <a:pPr/>
              <a:t>10</a:t>
            </a:fld>
            <a:endParaRPr lang="es-E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sz="1200" kern="1200" baseline="0" dirty="0" smtClean="0">
                <a:solidFill>
                  <a:schemeClr val="tx1"/>
                </a:solidFill>
                <a:latin typeface="Arial" charset="0"/>
                <a:ea typeface="+mn-ea"/>
                <a:cs typeface="+mn-cs"/>
              </a:rPr>
              <a:t>La dormición primaria se puede eliminar mediante un tratamiento de frío (</a:t>
            </a:r>
            <a:r>
              <a:rPr lang="es-AR" sz="1200" b="1" kern="1200" baseline="0" dirty="0" smtClean="0">
                <a:solidFill>
                  <a:schemeClr val="tx1"/>
                </a:solidFill>
                <a:latin typeface="Arial" charset="0"/>
                <a:ea typeface="+mn-ea"/>
                <a:cs typeface="+mn-cs"/>
              </a:rPr>
              <a:t>estratificación), luz, </a:t>
            </a:r>
            <a:r>
              <a:rPr lang="es-AR" sz="1200" b="1" kern="1200" baseline="0" dirty="0" err="1" smtClean="0">
                <a:solidFill>
                  <a:schemeClr val="tx1"/>
                </a:solidFill>
                <a:latin typeface="Arial" charset="0"/>
                <a:ea typeface="+mn-ea"/>
                <a:cs typeface="+mn-cs"/>
              </a:rPr>
              <a:t>GAs</a:t>
            </a:r>
            <a:r>
              <a:rPr lang="es-AR" sz="1200" b="1" kern="1200" baseline="0" dirty="0" smtClean="0">
                <a:solidFill>
                  <a:schemeClr val="tx1"/>
                </a:solidFill>
                <a:latin typeface="Arial" charset="0"/>
                <a:ea typeface="+mn-ea"/>
                <a:cs typeface="+mn-cs"/>
              </a:rPr>
              <a:t>, etileno, sustancias presentes en</a:t>
            </a:r>
          </a:p>
          <a:p>
            <a:r>
              <a:rPr lang="es-AR" sz="1200" kern="1200" baseline="0" dirty="0" smtClean="0">
                <a:solidFill>
                  <a:schemeClr val="tx1"/>
                </a:solidFill>
                <a:latin typeface="Arial" charset="0"/>
                <a:ea typeface="+mn-ea"/>
                <a:cs typeface="+mn-cs"/>
              </a:rPr>
              <a:t>el humo del tabaco (p. ej., </a:t>
            </a:r>
            <a:r>
              <a:rPr lang="es-AR" sz="1200" kern="1200" baseline="0" dirty="0" err="1" smtClean="0">
                <a:solidFill>
                  <a:schemeClr val="tx1"/>
                </a:solidFill>
                <a:latin typeface="Arial" charset="0"/>
                <a:ea typeface="+mn-ea"/>
                <a:cs typeface="+mn-cs"/>
              </a:rPr>
              <a:t>butenólidos</a:t>
            </a:r>
            <a:r>
              <a:rPr lang="es-AR" sz="1200" kern="1200" baseline="0" dirty="0" smtClean="0">
                <a:solidFill>
                  <a:schemeClr val="tx1"/>
                </a:solidFill>
                <a:latin typeface="Arial" charset="0"/>
                <a:ea typeface="+mn-ea"/>
                <a:cs typeface="+mn-cs"/>
              </a:rPr>
              <a:t>) y óxido nítrico, entre otros. Durante el proceso de estratificación de semillas de</a:t>
            </a:r>
          </a:p>
          <a:p>
            <a:r>
              <a:rPr lang="es-AR" sz="1200" kern="1200" baseline="0" dirty="0" smtClean="0">
                <a:solidFill>
                  <a:schemeClr val="tx1"/>
                </a:solidFill>
                <a:latin typeface="Arial" charset="0"/>
                <a:ea typeface="+mn-ea"/>
                <a:cs typeface="+mn-cs"/>
              </a:rPr>
              <a:t>algunas especies se produce un descenso en la forma fisiológicamente activa del ABA (ABA-libre), con el consiguiente</a:t>
            </a:r>
          </a:p>
          <a:p>
            <a:r>
              <a:rPr lang="es-AR" sz="1200" kern="1200" baseline="0" dirty="0" smtClean="0">
                <a:solidFill>
                  <a:schemeClr val="tx1"/>
                </a:solidFill>
                <a:latin typeface="Arial" charset="0"/>
                <a:ea typeface="+mn-ea"/>
                <a:cs typeface="+mn-cs"/>
              </a:rPr>
              <a:t>incremento de la capacidad germinativa. A diferencia de la dormición primaria, la dormición secundaria suele estar relacionada</a:t>
            </a:r>
          </a:p>
          <a:p>
            <a:r>
              <a:rPr lang="es-AR" sz="1200" kern="1200" baseline="0" dirty="0" smtClean="0">
                <a:solidFill>
                  <a:schemeClr val="tx1"/>
                </a:solidFill>
                <a:latin typeface="Arial" charset="0"/>
                <a:ea typeface="+mn-ea"/>
                <a:cs typeface="+mn-cs"/>
              </a:rPr>
              <a:t>con los ciclos anuales de dormición en los bancos de semillas del suelo. Su eliminación suele producirse cuando las condiciones medioambientales en el suelo son las adecuadas para germinar</a:t>
            </a:r>
            <a:endParaRPr lang="es-AR" dirty="0"/>
          </a:p>
        </p:txBody>
      </p:sp>
      <p:sp>
        <p:nvSpPr>
          <p:cNvPr id="4" name="3 Marcador de número de diapositiva"/>
          <p:cNvSpPr>
            <a:spLocks noGrp="1"/>
          </p:cNvSpPr>
          <p:nvPr>
            <p:ph type="sldNum" sz="quarter" idx="10"/>
          </p:nvPr>
        </p:nvSpPr>
        <p:spPr/>
        <p:txBody>
          <a:bodyPr/>
          <a:lstStyle/>
          <a:p>
            <a:fld id="{DAAD1BD3-6079-43E6-98AB-2CA744FE9AEA}" type="slidenum">
              <a:rPr lang="es-ES" smtClean="0"/>
              <a:pPr/>
              <a:t>11</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kern="1200" dirty="0" smtClean="0">
                <a:solidFill>
                  <a:schemeClr val="tx1"/>
                </a:solidFill>
                <a:effectLst/>
                <a:latin typeface="Arial" charset="0"/>
                <a:ea typeface="+mn-ea"/>
                <a:cs typeface="+mn-cs"/>
              </a:rPr>
              <a:t>El Investigador </a:t>
            </a:r>
            <a:r>
              <a:rPr lang="es-ES" sz="1200" b="0" i="0" kern="1200" dirty="0" err="1" smtClean="0">
                <a:solidFill>
                  <a:schemeClr val="tx1"/>
                </a:solidFill>
                <a:effectLst/>
                <a:latin typeface="Arial" charset="0"/>
                <a:ea typeface="+mn-ea"/>
                <a:cs typeface="+mn-cs"/>
              </a:rPr>
              <a:t>Benech</a:t>
            </a:r>
            <a:r>
              <a:rPr lang="es-ES" sz="1200" b="0" i="0" kern="1200" dirty="0" smtClean="0">
                <a:solidFill>
                  <a:schemeClr val="tx1"/>
                </a:solidFill>
                <a:effectLst/>
                <a:latin typeface="Arial" charset="0"/>
                <a:ea typeface="+mn-ea"/>
                <a:cs typeface="+mn-cs"/>
              </a:rPr>
              <a:t> </a:t>
            </a:r>
            <a:r>
              <a:rPr lang="es-ES" sz="1200" b="0" i="0" kern="1200" dirty="0" err="1" smtClean="0">
                <a:solidFill>
                  <a:schemeClr val="tx1"/>
                </a:solidFill>
                <a:effectLst/>
                <a:latin typeface="Arial" charset="0"/>
                <a:ea typeface="+mn-ea"/>
                <a:cs typeface="+mn-cs"/>
              </a:rPr>
              <a:t>Arnold</a:t>
            </a:r>
            <a:r>
              <a:rPr lang="es-ES" sz="1200" b="0" i="0" kern="1200" dirty="0" smtClean="0">
                <a:solidFill>
                  <a:schemeClr val="tx1"/>
                </a:solidFill>
                <a:effectLst/>
                <a:latin typeface="Arial" charset="0"/>
                <a:ea typeface="+mn-ea"/>
                <a:cs typeface="+mn-cs"/>
              </a:rPr>
              <a:t> incluye al </a:t>
            </a:r>
            <a:r>
              <a:rPr lang="es-ES" sz="1200" b="1" i="0" u="sng" kern="1200" dirty="0" err="1" smtClean="0">
                <a:solidFill>
                  <a:schemeClr val="tx1"/>
                </a:solidFill>
                <a:effectLst/>
                <a:latin typeface="Arial" charset="0"/>
                <a:ea typeface="+mn-ea"/>
                <a:cs typeface="+mn-cs"/>
              </a:rPr>
              <a:t>Fotoblastismo</a:t>
            </a:r>
            <a:r>
              <a:rPr lang="es-ES" sz="1200" b="0" i="0" kern="1200" dirty="0" smtClean="0">
                <a:solidFill>
                  <a:schemeClr val="tx1"/>
                </a:solidFill>
                <a:effectLst/>
                <a:latin typeface="Arial" charset="0"/>
                <a:ea typeface="+mn-ea"/>
                <a:cs typeface="+mn-cs"/>
              </a:rPr>
              <a:t> como factor de dormición.</a:t>
            </a:r>
            <a:r>
              <a:rPr lang="es-ES" sz="1200" b="0" i="0" kern="1200" baseline="0" dirty="0" smtClean="0">
                <a:solidFill>
                  <a:schemeClr val="tx1"/>
                </a:solidFill>
                <a:effectLst/>
                <a:latin typeface="Arial" charset="0"/>
                <a:ea typeface="+mn-ea"/>
                <a:cs typeface="+mn-cs"/>
              </a:rPr>
              <a:t> Según dicho autor la Quiescencia se da </a:t>
            </a:r>
            <a:r>
              <a:rPr lang="es-ES" sz="1200" b="0" i="0" kern="1200" dirty="0" smtClean="0">
                <a:solidFill>
                  <a:schemeClr val="tx1"/>
                </a:solidFill>
                <a:effectLst/>
                <a:latin typeface="Arial" charset="0"/>
                <a:ea typeface="+mn-ea"/>
                <a:cs typeface="+mn-cs"/>
              </a:rPr>
              <a:t>cuando una semilla no germina en condiciones hídricas, de temperatura y de gases adecuada (excluyendo a la luz de este grupo de factores ambientales).</a:t>
            </a:r>
            <a:endParaRPr lang="es-ES" dirty="0"/>
          </a:p>
        </p:txBody>
      </p:sp>
      <p:sp>
        <p:nvSpPr>
          <p:cNvPr id="4" name="Marcador de número de diapositiva 3"/>
          <p:cNvSpPr>
            <a:spLocks noGrp="1"/>
          </p:cNvSpPr>
          <p:nvPr>
            <p:ph type="sldNum" sz="quarter" idx="10"/>
          </p:nvPr>
        </p:nvSpPr>
        <p:spPr/>
        <p:txBody>
          <a:bodyPr/>
          <a:lstStyle/>
          <a:p>
            <a:fld id="{DAAD1BD3-6079-43E6-98AB-2CA744FE9AEA}" type="slidenum">
              <a:rPr lang="es-ES" smtClean="0"/>
              <a:pPr/>
              <a:t>12</a:t>
            </a:fld>
            <a:endParaRPr lang="es-ES"/>
          </a:p>
        </p:txBody>
      </p:sp>
    </p:spTree>
    <p:extLst>
      <p:ext uri="{BB962C8B-B14F-4D97-AF65-F5344CB8AC3E}">
        <p14:creationId xmlns:p14="http://schemas.microsoft.com/office/powerpoint/2010/main" val="3246486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DA435E2A-C7FC-4EED-BA14-FEB8525D6F12}" type="slidenum">
              <a:rPr lang="en-US"/>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F1434CD8-3C2D-4547-9936-A5738BB57F94}" type="slidenum">
              <a:rPr lang="en-US"/>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00F11FB7-C779-40A4-BB6F-43020B0649F0}" type="slidenum">
              <a:rPr lang="en-US"/>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smtClean="0"/>
              <a:t>Haga clic para modificar el estilo de título del patrón</a:t>
            </a:r>
            <a:endParaRPr lang="es-AR"/>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3 Marcador de fecha"/>
          <p:cNvSpPr>
            <a:spLocks noGrp="1"/>
          </p:cNvSpPr>
          <p:nvPr>
            <p:ph type="dt" sz="half" idx="10"/>
          </p:nvPr>
        </p:nvSpPr>
        <p:spPr/>
        <p:txBody>
          <a:bodyPr/>
          <a:lstStyle>
            <a:lvl1pPr>
              <a:defRPr/>
            </a:lvl1pPr>
          </a:lstStyle>
          <a:p>
            <a:pPr>
              <a:defRPr/>
            </a:pPr>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E557B40E-EC95-4B10-8053-50CE38FB3AF7}"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A6281B60-12A3-440D-BF81-6C50A3D1193D}" type="slidenum">
              <a:rPr lang="en-US"/>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B8093A99-CCA1-49BC-89D7-33900ABFF1AA}" type="slidenum">
              <a:rPr lang="en-US"/>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EAB576B3-493B-427C-B36D-CC40C2859EDA}" type="slidenum">
              <a:rPr lang="en-US"/>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lvl1pPr>
              <a:defRPr/>
            </a:lvl1pPr>
          </a:lstStyle>
          <a:p>
            <a:endParaRPr lang="en-US"/>
          </a:p>
        </p:txBody>
      </p:sp>
      <p:sp>
        <p:nvSpPr>
          <p:cNvPr id="8" name="7 Marcador de pie de página"/>
          <p:cNvSpPr>
            <a:spLocks noGrp="1"/>
          </p:cNvSpPr>
          <p:nvPr>
            <p:ph type="ftr" sz="quarter" idx="11"/>
          </p:nvPr>
        </p:nvSpPr>
        <p:spPr/>
        <p:txBody>
          <a:bodyPr/>
          <a:lstStyle>
            <a:lvl1pPr>
              <a:defRPr/>
            </a:lvl1pPr>
          </a:lstStyle>
          <a:p>
            <a:endParaRPr lang="en-US"/>
          </a:p>
        </p:txBody>
      </p:sp>
      <p:sp>
        <p:nvSpPr>
          <p:cNvPr id="9" name="8 Marcador de número de diapositiva"/>
          <p:cNvSpPr>
            <a:spLocks noGrp="1"/>
          </p:cNvSpPr>
          <p:nvPr>
            <p:ph type="sldNum" sz="quarter" idx="12"/>
          </p:nvPr>
        </p:nvSpPr>
        <p:spPr/>
        <p:txBody>
          <a:bodyPr/>
          <a:lstStyle>
            <a:lvl1pPr>
              <a:defRPr/>
            </a:lvl1pPr>
          </a:lstStyle>
          <a:p>
            <a:fld id="{F7840AC5-83F5-4233-B71C-56B119F91C03}" type="slidenum">
              <a:rPr lang="en-US"/>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lvl1pPr>
              <a:defRPr/>
            </a:lvl1pPr>
          </a:lstStyle>
          <a:p>
            <a:endParaRPr lang="en-US"/>
          </a:p>
        </p:txBody>
      </p:sp>
      <p:sp>
        <p:nvSpPr>
          <p:cNvPr id="4" name="3 Marcador de pie de página"/>
          <p:cNvSpPr>
            <a:spLocks noGrp="1"/>
          </p:cNvSpPr>
          <p:nvPr>
            <p:ph type="ftr" sz="quarter" idx="11"/>
          </p:nvPr>
        </p:nvSpPr>
        <p:spPr/>
        <p:txBody>
          <a:bodyPr/>
          <a:lstStyle>
            <a:lvl1pPr>
              <a:defRPr/>
            </a:lvl1pPr>
          </a:lstStyle>
          <a:p>
            <a:endParaRPr lang="en-US"/>
          </a:p>
        </p:txBody>
      </p:sp>
      <p:sp>
        <p:nvSpPr>
          <p:cNvPr id="5" name="4 Marcador de número de diapositiva"/>
          <p:cNvSpPr>
            <a:spLocks noGrp="1"/>
          </p:cNvSpPr>
          <p:nvPr>
            <p:ph type="sldNum" sz="quarter" idx="12"/>
          </p:nvPr>
        </p:nvSpPr>
        <p:spPr/>
        <p:txBody>
          <a:bodyPr/>
          <a:lstStyle>
            <a:lvl1pPr>
              <a:defRPr/>
            </a:lvl1pPr>
          </a:lstStyle>
          <a:p>
            <a:fld id="{B308C2BD-3BE5-496E-86E8-D81BEB0ACFE6}" type="slidenum">
              <a:rPr lang="en-US"/>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p>
        </p:txBody>
      </p:sp>
      <p:sp>
        <p:nvSpPr>
          <p:cNvPr id="3" name="2 Marcador de pie de página"/>
          <p:cNvSpPr>
            <a:spLocks noGrp="1"/>
          </p:cNvSpPr>
          <p:nvPr>
            <p:ph type="ftr" sz="quarter" idx="11"/>
          </p:nvPr>
        </p:nvSpPr>
        <p:spPr/>
        <p:txBody>
          <a:bodyPr/>
          <a:lstStyle>
            <a:lvl1pPr>
              <a:defRPr/>
            </a:lvl1pPr>
          </a:lstStyle>
          <a:p>
            <a:endParaRPr lang="en-US"/>
          </a:p>
        </p:txBody>
      </p:sp>
      <p:sp>
        <p:nvSpPr>
          <p:cNvPr id="4" name="3 Marcador de número de diapositiva"/>
          <p:cNvSpPr>
            <a:spLocks noGrp="1"/>
          </p:cNvSpPr>
          <p:nvPr>
            <p:ph type="sldNum" sz="quarter" idx="12"/>
          </p:nvPr>
        </p:nvSpPr>
        <p:spPr/>
        <p:txBody>
          <a:bodyPr/>
          <a:lstStyle>
            <a:lvl1pPr>
              <a:defRPr/>
            </a:lvl1pPr>
          </a:lstStyle>
          <a:p>
            <a:fld id="{78AC51BF-4DDB-4F43-ACF9-1CF6C0FC5F4F}" type="slidenum">
              <a:rPr lang="en-US"/>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E2626FD6-7F6D-46CC-80CD-FFA58A87276C}" type="slidenum">
              <a:rPr lang="en-US"/>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9989E7B3-6207-472B-942E-C874B10D4B1D}" type="slidenum">
              <a:rPr lang="en-US"/>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4DAFE8F-80DF-4BFF-8AF7-101515251B1A}" type="slidenum">
              <a:rPr lang="en-US"/>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http://www.seedbiology.de/images/0.gi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inta.gob.ar/sites/default/files/script-tmp-el_anlisis_de_tetrazolio_en_el_control_de_calidad_de_.pdf" TargetMode="External"/><Relationship Id="rId2" Type="http://schemas.openxmlformats.org/officeDocument/2006/relationships/hyperlink" Target="https://www.scielo.br/pdf/pab/v36n2/a22v36n2.pdf"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685800" y="1643050"/>
            <a:ext cx="7772400" cy="1470025"/>
          </a:xfrm>
        </p:spPr>
        <p:txBody>
          <a:bodyPr/>
          <a:lstStyle/>
          <a:p>
            <a:r>
              <a:rPr lang="es-AR" dirty="0" smtClean="0"/>
              <a:t>Germinación </a:t>
            </a:r>
            <a:endParaRPr lang="es-AR" dirty="0"/>
          </a:p>
        </p:txBody>
      </p:sp>
      <p:sp>
        <p:nvSpPr>
          <p:cNvPr id="4" name="3 Subtítulo"/>
          <p:cNvSpPr>
            <a:spLocks noGrp="1"/>
          </p:cNvSpPr>
          <p:nvPr>
            <p:ph type="subTitle" idx="1"/>
          </p:nvPr>
        </p:nvSpPr>
        <p:spPr>
          <a:xfrm>
            <a:off x="323528" y="4214818"/>
            <a:ext cx="8568952" cy="2526550"/>
          </a:xfrm>
        </p:spPr>
        <p:txBody>
          <a:bodyPr/>
          <a:lstStyle/>
          <a:p>
            <a:r>
              <a:rPr lang="es-AR" sz="2400" dirty="0" err="1" smtClean="0">
                <a:solidFill>
                  <a:schemeClr val="tx1">
                    <a:lumMod val="50000"/>
                    <a:lumOff val="50000"/>
                  </a:schemeClr>
                </a:solidFill>
              </a:rPr>
              <a:t>Orígen</a:t>
            </a:r>
            <a:r>
              <a:rPr lang="es-AR" sz="2400" dirty="0" smtClean="0">
                <a:solidFill>
                  <a:schemeClr val="tx1">
                    <a:lumMod val="50000"/>
                    <a:lumOff val="50000"/>
                  </a:schemeClr>
                </a:solidFill>
              </a:rPr>
              <a:t> y desarrollo de la semilla. Interacciones hormonales. El proceso de la germinación. Factores que la afectan. Longevidad y </a:t>
            </a:r>
            <a:r>
              <a:rPr lang="es-AR" sz="2400" b="1" u="sng" dirty="0" smtClean="0">
                <a:solidFill>
                  <a:srgbClr val="FF0000"/>
                </a:solidFill>
              </a:rPr>
              <a:t>viabilidad de las semillas</a:t>
            </a:r>
            <a:r>
              <a:rPr lang="es-AR" sz="2400" dirty="0" smtClean="0">
                <a:solidFill>
                  <a:schemeClr val="tx1">
                    <a:lumMod val="50000"/>
                    <a:lumOff val="50000"/>
                  </a:schemeClr>
                </a:solidFill>
              </a:rPr>
              <a:t>. Poder y energía germinativa. Bancos de germoplasma. Reposo: dormición y quiescencia. </a:t>
            </a:r>
            <a:r>
              <a:rPr lang="es-AR" sz="2400" b="1" u="sng" dirty="0" smtClean="0">
                <a:solidFill>
                  <a:srgbClr val="FF0000"/>
                </a:solidFill>
              </a:rPr>
              <a:t>Mecanismos de dormición: coberturas, inhibidores</a:t>
            </a:r>
            <a:r>
              <a:rPr lang="es-AR" sz="2400" dirty="0" smtClean="0">
                <a:solidFill>
                  <a:schemeClr val="tx1">
                    <a:lumMod val="50000"/>
                    <a:lumOff val="50000"/>
                  </a:schemeClr>
                </a:solidFill>
              </a:rPr>
              <a:t>. Embriones inmaduros. </a:t>
            </a:r>
            <a:r>
              <a:rPr lang="es-AR" sz="2400" b="1" u="sng" dirty="0" smtClean="0">
                <a:solidFill>
                  <a:srgbClr val="FF0000"/>
                </a:solidFill>
              </a:rPr>
              <a:t>Semillas </a:t>
            </a:r>
            <a:r>
              <a:rPr lang="es-AR" sz="2400" b="1" u="sng" dirty="0" err="1" smtClean="0">
                <a:solidFill>
                  <a:srgbClr val="FF0000"/>
                </a:solidFill>
              </a:rPr>
              <a:t>fotoblásticas</a:t>
            </a:r>
            <a:r>
              <a:rPr lang="es-AR" sz="2400" dirty="0" smtClean="0">
                <a:solidFill>
                  <a:schemeClr val="tx1">
                    <a:lumMod val="50000"/>
                    <a:lumOff val="50000"/>
                  </a:schemeClr>
                </a:solidFill>
              </a:rPr>
              <a:t>.  </a:t>
            </a:r>
            <a:endParaRPr lang="es-AR" sz="24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68313" y="260350"/>
            <a:ext cx="8229600" cy="431800"/>
          </a:xfrm>
        </p:spPr>
        <p:txBody>
          <a:bodyPr/>
          <a:lstStyle/>
          <a:p>
            <a:r>
              <a:rPr lang="en-US" sz="2400" b="1" dirty="0" err="1" smtClean="0"/>
              <a:t>Almacenamiento</a:t>
            </a:r>
            <a:r>
              <a:rPr lang="en-US" sz="2400" b="1" dirty="0" smtClean="0"/>
              <a:t> de </a:t>
            </a:r>
            <a:r>
              <a:rPr lang="en-US" sz="2400" b="1" dirty="0" err="1"/>
              <a:t>las</a:t>
            </a:r>
            <a:r>
              <a:rPr lang="en-US" sz="2400" b="1" dirty="0"/>
              <a:t> </a:t>
            </a:r>
            <a:r>
              <a:rPr lang="en-US" sz="2400" b="1" dirty="0" err="1"/>
              <a:t>semillas</a:t>
            </a:r>
            <a:r>
              <a:rPr lang="en-US" sz="2400" b="1" dirty="0"/>
              <a:t>.</a:t>
            </a:r>
            <a:r>
              <a:rPr lang="en-US" dirty="0"/>
              <a:t> </a:t>
            </a:r>
            <a:endParaRPr lang="es-ES" dirty="0"/>
          </a:p>
        </p:txBody>
      </p:sp>
      <p:sp>
        <p:nvSpPr>
          <p:cNvPr id="134147" name="Rectangle 3"/>
          <p:cNvSpPr>
            <a:spLocks noGrp="1" noChangeArrowheads="1"/>
          </p:cNvSpPr>
          <p:nvPr>
            <p:ph type="body" idx="1"/>
          </p:nvPr>
        </p:nvSpPr>
        <p:spPr>
          <a:xfrm>
            <a:off x="214282" y="836613"/>
            <a:ext cx="8715436" cy="5905500"/>
          </a:xfrm>
        </p:spPr>
        <p:txBody>
          <a:bodyPr/>
          <a:lstStyle/>
          <a:p>
            <a:pPr>
              <a:lnSpc>
                <a:spcPct val="80000"/>
              </a:lnSpc>
            </a:pPr>
            <a:endParaRPr lang="es-ES" sz="2000" b="1" dirty="0" smtClean="0"/>
          </a:p>
          <a:p>
            <a:pPr>
              <a:lnSpc>
                <a:spcPct val="80000"/>
              </a:lnSpc>
            </a:pPr>
            <a:r>
              <a:rPr lang="es-ES" sz="2400" b="1" dirty="0" smtClean="0">
                <a:solidFill>
                  <a:srgbClr val="FF0000"/>
                </a:solidFill>
              </a:rPr>
              <a:t>Semillas Ortodoxas</a:t>
            </a:r>
            <a:r>
              <a:rPr lang="es-ES" sz="2000" b="1" dirty="0" smtClean="0"/>
              <a:t>: pueden ser desecadas hasta 5 a 2% de Humedad sin riesgo de ser dañadas. </a:t>
            </a:r>
          </a:p>
          <a:p>
            <a:pPr>
              <a:lnSpc>
                <a:spcPct val="80000"/>
              </a:lnSpc>
            </a:pPr>
            <a:r>
              <a:rPr lang="es-ES" sz="2000" b="1" dirty="0" smtClean="0"/>
              <a:t>Almacenamiento: 5% humedad y -18 °C.</a:t>
            </a:r>
          </a:p>
          <a:p>
            <a:pPr>
              <a:lnSpc>
                <a:spcPct val="80000"/>
              </a:lnSpc>
            </a:pPr>
            <a:r>
              <a:rPr lang="es-AR" sz="2000" b="1" dirty="0" smtClean="0"/>
              <a:t>Mayoría de las especies cultivadas.</a:t>
            </a:r>
            <a:endParaRPr lang="es-ES" sz="2000" b="1" dirty="0" smtClean="0"/>
          </a:p>
          <a:p>
            <a:pPr>
              <a:lnSpc>
                <a:spcPct val="80000"/>
              </a:lnSpc>
              <a:buNone/>
            </a:pPr>
            <a:endParaRPr lang="es-AR" sz="2000" b="1" dirty="0" smtClean="0"/>
          </a:p>
          <a:p>
            <a:pPr>
              <a:lnSpc>
                <a:spcPct val="80000"/>
              </a:lnSpc>
            </a:pPr>
            <a:endParaRPr lang="es-ES" sz="2000" b="1" dirty="0" smtClean="0"/>
          </a:p>
          <a:p>
            <a:pPr>
              <a:lnSpc>
                <a:spcPct val="80000"/>
              </a:lnSpc>
            </a:pPr>
            <a:r>
              <a:rPr lang="es-ES" sz="2400" b="1" dirty="0" smtClean="0">
                <a:solidFill>
                  <a:srgbClr val="FF0000"/>
                </a:solidFill>
              </a:rPr>
              <a:t>Semillas Recalcitrantes</a:t>
            </a:r>
            <a:r>
              <a:rPr lang="es-ES" sz="2000" b="1" dirty="0" smtClean="0"/>
              <a:t>: no pueden ser desecadas por debajo de un contenido alto de humedad.</a:t>
            </a:r>
          </a:p>
          <a:p>
            <a:pPr>
              <a:lnSpc>
                <a:spcPct val="80000"/>
              </a:lnSpc>
            </a:pPr>
            <a:r>
              <a:rPr lang="es-AR" sz="2000" b="1" dirty="0" smtClean="0"/>
              <a:t>La mayoría muere cuando su contenido de humedad es del 16 al 30% del Peso Fresco.</a:t>
            </a:r>
          </a:p>
          <a:p>
            <a:pPr>
              <a:lnSpc>
                <a:spcPct val="80000"/>
              </a:lnSpc>
              <a:buNone/>
            </a:pPr>
            <a:r>
              <a:rPr lang="es-AR" sz="2000" b="1" dirty="0" smtClean="0"/>
              <a:t>	Nuez de Brasil- caoba- araucaria- sándalo- palma-maitén, roble, anacahuita, ingá</a:t>
            </a:r>
          </a:p>
          <a:p>
            <a:pPr>
              <a:lnSpc>
                <a:spcPct val="80000"/>
              </a:lnSpc>
              <a:buNone/>
            </a:pPr>
            <a:endParaRPr lang="es-ES" sz="2000" b="1" dirty="0" smtClean="0"/>
          </a:p>
          <a:p>
            <a:pPr>
              <a:lnSpc>
                <a:spcPct val="80000"/>
              </a:lnSpc>
              <a:buNone/>
            </a:pPr>
            <a:r>
              <a:rPr lang="es-ES" sz="2000" b="1" dirty="0" smtClean="0"/>
              <a:t> </a:t>
            </a:r>
          </a:p>
          <a:p>
            <a:pPr>
              <a:lnSpc>
                <a:spcPct val="80000"/>
              </a:lnSpc>
            </a:pPr>
            <a:r>
              <a:rPr lang="es-ES" sz="2400" b="1" dirty="0" smtClean="0">
                <a:solidFill>
                  <a:srgbClr val="FF0000"/>
                </a:solidFill>
              </a:rPr>
              <a:t>Semillas Intermedias</a:t>
            </a:r>
            <a:r>
              <a:rPr lang="es-ES" sz="2000" b="1" dirty="0" smtClean="0"/>
              <a:t>: tienen cierta sensibilidad a la desecación hasta 7 a 10% del Peso Fresco.</a:t>
            </a:r>
          </a:p>
          <a:p>
            <a:pPr>
              <a:lnSpc>
                <a:spcPct val="80000"/>
              </a:lnSpc>
              <a:buNone/>
            </a:pPr>
            <a:r>
              <a:rPr lang="es-ES" sz="2000" dirty="0" smtClean="0"/>
              <a:t> </a:t>
            </a:r>
            <a:r>
              <a:rPr lang="es-ES" sz="2000" dirty="0"/>
              <a:t> </a:t>
            </a:r>
            <a:r>
              <a:rPr lang="es-ES" sz="2000" dirty="0" smtClean="0"/>
              <a:t>	</a:t>
            </a:r>
            <a:r>
              <a:rPr lang="es-ES" sz="2000" b="1" dirty="0" smtClean="0"/>
              <a:t>Almacenamiento 10 años a 10% de humedad y 20 °C.</a:t>
            </a:r>
          </a:p>
          <a:p>
            <a:pPr>
              <a:lnSpc>
                <a:spcPct val="80000"/>
              </a:lnSpc>
              <a:buNone/>
            </a:pPr>
            <a:r>
              <a:rPr lang="es-AR" sz="2000" b="1" dirty="0" smtClean="0"/>
              <a:t>	Café, papaya.</a:t>
            </a:r>
            <a:endParaRPr lang="es-ES" sz="20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s-ES" sz="3200" b="1" dirty="0" smtClean="0">
                <a:solidFill>
                  <a:srgbClr val="C00000"/>
                </a:solidFill>
              </a:rPr>
              <a:t>GERMINACION</a:t>
            </a:r>
          </a:p>
        </p:txBody>
      </p:sp>
      <p:sp>
        <p:nvSpPr>
          <p:cNvPr id="30723" name="Rectangle 3"/>
          <p:cNvSpPr>
            <a:spLocks noGrp="1" noChangeArrowheads="1"/>
          </p:cNvSpPr>
          <p:nvPr>
            <p:ph idx="1"/>
          </p:nvPr>
        </p:nvSpPr>
        <p:spPr>
          <a:xfrm>
            <a:off x="251520" y="1196752"/>
            <a:ext cx="8712968" cy="5472608"/>
          </a:xfrm>
        </p:spPr>
        <p:txBody>
          <a:bodyPr/>
          <a:lstStyle/>
          <a:p>
            <a:pPr eaLnBrk="1" hangingPunct="1">
              <a:lnSpc>
                <a:spcPct val="90000"/>
              </a:lnSpc>
            </a:pPr>
            <a:endParaRPr lang="es-ES" sz="2800" dirty="0" smtClean="0"/>
          </a:p>
          <a:p>
            <a:pPr algn="just" eaLnBrk="1" hangingPunct="1">
              <a:lnSpc>
                <a:spcPct val="90000"/>
              </a:lnSpc>
            </a:pPr>
            <a:r>
              <a:rPr lang="es-ES" sz="2800" dirty="0" smtClean="0"/>
              <a:t>La </a:t>
            </a:r>
            <a:r>
              <a:rPr lang="es-ES" sz="2800" b="1" u="sng" dirty="0" smtClean="0"/>
              <a:t>germinación</a:t>
            </a:r>
            <a:r>
              <a:rPr lang="es-ES" sz="2800" dirty="0" smtClean="0"/>
              <a:t> es el regreso a la vida activa de un embrión que se hallaba en reposo.</a:t>
            </a:r>
          </a:p>
          <a:p>
            <a:pPr algn="just" eaLnBrk="1" hangingPunct="1">
              <a:lnSpc>
                <a:spcPct val="90000"/>
              </a:lnSpc>
            </a:pPr>
            <a:endParaRPr lang="es-ES" sz="2800" dirty="0" smtClean="0"/>
          </a:p>
          <a:p>
            <a:pPr algn="just" eaLnBrk="1" hangingPunct="1">
              <a:lnSpc>
                <a:spcPct val="90000"/>
              </a:lnSpc>
            </a:pPr>
            <a:r>
              <a:rPr lang="es-ES" sz="2800" dirty="0" smtClean="0"/>
              <a:t>Comienza con la </a:t>
            </a:r>
            <a:r>
              <a:rPr lang="es-ES" sz="2800" b="1" u="sng" dirty="0" smtClean="0"/>
              <a:t>absorción de agua </a:t>
            </a:r>
            <a:r>
              <a:rPr lang="es-ES" sz="2800" dirty="0" smtClean="0"/>
              <a:t>por la semilla  (Imbibición) y culmina con la </a:t>
            </a:r>
            <a:r>
              <a:rPr lang="es-ES" sz="2800" b="1" u="sng" dirty="0" smtClean="0"/>
              <a:t>emergencia de la radícula</a:t>
            </a:r>
            <a:r>
              <a:rPr lang="es-ES" sz="2800" dirty="0" smtClean="0"/>
              <a:t> a través del tegumento.</a:t>
            </a:r>
          </a:p>
          <a:p>
            <a:pPr algn="just" eaLnBrk="1" hangingPunct="1">
              <a:lnSpc>
                <a:spcPct val="90000"/>
              </a:lnSpc>
            </a:pPr>
            <a:r>
              <a:rPr lang="es-ES" sz="2800" dirty="0" smtClean="0"/>
              <a:t>Entre la etapa de embriogénesis (proceso de formación del embrión) y la germinación hay un periodo de relativa inactividad llamado </a:t>
            </a:r>
            <a:r>
              <a:rPr lang="es-ES" sz="2800" b="1" u="sng" dirty="0" smtClean="0"/>
              <a:t>LETARGO  o  REPOSO:</a:t>
            </a:r>
          </a:p>
          <a:p>
            <a:pPr lvl="1" algn="just" eaLnBrk="1" hangingPunct="1">
              <a:lnSpc>
                <a:spcPct val="90000"/>
              </a:lnSpc>
            </a:pPr>
            <a:r>
              <a:rPr lang="es-ES_tradnl" sz="2400" dirty="0" smtClean="0"/>
              <a:t>DORMICIÓN</a:t>
            </a:r>
          </a:p>
          <a:p>
            <a:pPr lvl="1" algn="just" eaLnBrk="1" hangingPunct="1">
              <a:lnSpc>
                <a:spcPct val="90000"/>
              </a:lnSpc>
            </a:pPr>
            <a:r>
              <a:rPr lang="es-ES_tradnl" sz="2400" dirty="0" smtClean="0"/>
              <a:t>QUIESCENCIA</a:t>
            </a:r>
            <a:endParaRPr lang="es-ES" sz="2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s-ES" sz="3200" b="1" dirty="0" smtClean="0">
                <a:solidFill>
                  <a:srgbClr val="C00000"/>
                </a:solidFill>
              </a:rPr>
              <a:t>QUIESCENCIA</a:t>
            </a:r>
          </a:p>
        </p:txBody>
      </p:sp>
      <p:sp>
        <p:nvSpPr>
          <p:cNvPr id="32771" name="Rectangle 3"/>
          <p:cNvSpPr>
            <a:spLocks noGrp="1" noChangeArrowheads="1"/>
          </p:cNvSpPr>
          <p:nvPr>
            <p:ph type="body" sz="half" idx="1"/>
          </p:nvPr>
        </p:nvSpPr>
        <p:spPr>
          <a:xfrm>
            <a:off x="457200" y="1600200"/>
            <a:ext cx="4329114" cy="4925144"/>
          </a:xfrm>
        </p:spPr>
        <p:txBody>
          <a:bodyPr/>
          <a:lstStyle/>
          <a:p>
            <a:pPr algn="ctr" eaLnBrk="1" hangingPunct="1">
              <a:buFont typeface="Wingdings" pitchFamily="2" charset="2"/>
              <a:buNone/>
            </a:pPr>
            <a:r>
              <a:rPr lang="es-ES" sz="2800" dirty="0" smtClean="0"/>
              <a:t>La semilla no germina porque las condiciones ambientales son adversas</a:t>
            </a:r>
          </a:p>
          <a:p>
            <a:pPr algn="ctr" eaLnBrk="1" hangingPunct="1">
              <a:buFont typeface="Wingdings" pitchFamily="2" charset="2"/>
              <a:buNone/>
            </a:pPr>
            <a:endParaRPr lang="es-ES" sz="2800" dirty="0" smtClean="0"/>
          </a:p>
          <a:p>
            <a:pPr algn="ctr" eaLnBrk="1" hangingPunct="1">
              <a:buFont typeface="Wingdings" pitchFamily="2" charset="2"/>
              <a:buNone/>
            </a:pPr>
            <a:r>
              <a:rPr lang="es-ES" sz="2800" b="1" dirty="0" smtClean="0"/>
              <a:t>Humedad</a:t>
            </a:r>
          </a:p>
          <a:p>
            <a:pPr algn="ctr">
              <a:buNone/>
            </a:pPr>
            <a:r>
              <a:rPr lang="es-ES" sz="2800" b="1" dirty="0" smtClean="0"/>
              <a:t>Temperatura</a:t>
            </a:r>
          </a:p>
          <a:p>
            <a:pPr algn="ctr">
              <a:buNone/>
            </a:pPr>
            <a:r>
              <a:rPr lang="es-ES" sz="2800" b="1" dirty="0" smtClean="0"/>
              <a:t>O</a:t>
            </a:r>
            <a:r>
              <a:rPr lang="es-ES" sz="2800" b="1" baseline="-25000" dirty="0" smtClean="0"/>
              <a:t>2</a:t>
            </a:r>
          </a:p>
        </p:txBody>
      </p:sp>
      <p:pic>
        <p:nvPicPr>
          <p:cNvPr id="32772" name="Picture 4" descr="semilla"/>
          <p:cNvPicPr>
            <a:picLocks noGrp="1" noChangeAspect="1" noChangeArrowheads="1"/>
          </p:cNvPicPr>
          <p:nvPr>
            <p:ph sz="half" idx="2"/>
          </p:nvPr>
        </p:nvPicPr>
        <p:blipFill>
          <a:blip r:embed="rId3" cstate="print"/>
          <a:srcRect/>
          <a:stretch>
            <a:fillRect/>
          </a:stretch>
        </p:blipFill>
        <p:spPr>
          <a:xfrm>
            <a:off x="4948238" y="1954213"/>
            <a:ext cx="3438525" cy="3819525"/>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857224" y="428604"/>
            <a:ext cx="7000892" cy="120032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eaLnBrk="0" hangingPunct="0"/>
            <a:r>
              <a:rPr lang="es-ES_tradnl" sz="2800" b="1" dirty="0">
                <a:solidFill>
                  <a:srgbClr val="333399"/>
                </a:solidFill>
                <a:latin typeface="Times New Roman" pitchFamily="18" charset="0"/>
              </a:rPr>
              <a:t>FLUJO DE AGUA= </a:t>
            </a:r>
            <a:r>
              <a:rPr lang="es-ES_tradnl" sz="2800" b="1" dirty="0" smtClean="0">
                <a:solidFill>
                  <a:srgbClr val="333399"/>
                </a:solidFill>
                <a:latin typeface="Times New Roman" pitchFamily="18" charset="0"/>
              </a:rPr>
              <a:t>   </a:t>
            </a:r>
            <a:r>
              <a:rPr lang="es-ES_tradnl" sz="2800" b="1" dirty="0" smtClean="0">
                <a:latin typeface="Symbol" pitchFamily="18" charset="2"/>
              </a:rPr>
              <a:t>Y </a:t>
            </a:r>
            <a:r>
              <a:rPr lang="es-ES_tradnl" sz="2800" b="1" dirty="0" smtClean="0"/>
              <a:t>semilla</a:t>
            </a:r>
            <a:r>
              <a:rPr lang="es-ES_tradnl" sz="3600" b="1" dirty="0" smtClean="0">
                <a:solidFill>
                  <a:srgbClr val="333399"/>
                </a:solidFill>
                <a:latin typeface="Times New Roman" pitchFamily="18" charset="0"/>
              </a:rPr>
              <a:t> </a:t>
            </a:r>
            <a:r>
              <a:rPr lang="es-ES_tradnl" sz="3600" b="1" dirty="0">
                <a:solidFill>
                  <a:srgbClr val="333399"/>
                </a:solidFill>
                <a:latin typeface="Times New Roman" pitchFamily="18" charset="0"/>
              </a:rPr>
              <a:t>- </a:t>
            </a:r>
            <a:r>
              <a:rPr lang="es-ES_tradnl" sz="2800" b="1" dirty="0">
                <a:latin typeface="Symbol" pitchFamily="18" charset="2"/>
              </a:rPr>
              <a:t>Y </a:t>
            </a:r>
            <a:r>
              <a:rPr lang="es-ES_tradnl" sz="2800" b="1" dirty="0" smtClean="0"/>
              <a:t>suelo</a:t>
            </a:r>
            <a:r>
              <a:rPr lang="es-ES_tradnl" sz="3600" b="1" dirty="0" smtClean="0">
                <a:solidFill>
                  <a:srgbClr val="333399"/>
                </a:solidFill>
                <a:latin typeface="Times New Roman" pitchFamily="18" charset="0"/>
              </a:rPr>
              <a:t>       </a:t>
            </a:r>
            <a:endParaRPr lang="es-ES_tradnl" sz="3600" b="1" dirty="0">
              <a:solidFill>
                <a:srgbClr val="333399"/>
              </a:solidFill>
              <a:latin typeface="Times New Roman" pitchFamily="18" charset="0"/>
            </a:endParaRPr>
          </a:p>
          <a:p>
            <a:pPr eaLnBrk="0" hangingPunct="0"/>
            <a:r>
              <a:rPr lang="es-ES_tradnl" sz="3600" b="1" dirty="0">
                <a:solidFill>
                  <a:srgbClr val="333399"/>
                </a:solidFill>
                <a:latin typeface="Times New Roman" pitchFamily="18" charset="0"/>
              </a:rPr>
              <a:t>                      </a:t>
            </a:r>
            <a:r>
              <a:rPr lang="es-ES_tradnl" sz="3600" b="1" dirty="0" smtClean="0">
                <a:solidFill>
                  <a:srgbClr val="333399"/>
                </a:solidFill>
                <a:latin typeface="Times New Roman" pitchFamily="18" charset="0"/>
              </a:rPr>
              <a:t>        </a:t>
            </a:r>
            <a:r>
              <a:rPr lang="es-ES_tradnl" sz="3600" b="1" dirty="0" err="1" smtClean="0">
                <a:solidFill>
                  <a:schemeClr val="tx1"/>
                </a:solidFill>
                <a:latin typeface="Times New Roman" pitchFamily="18" charset="0"/>
              </a:rPr>
              <a:t>is</a:t>
            </a:r>
            <a:r>
              <a:rPr lang="es-ES_tradnl" sz="3600" b="1" dirty="0" smtClean="0">
                <a:solidFill>
                  <a:schemeClr val="tx1"/>
                </a:solidFill>
                <a:latin typeface="Times New Roman" pitchFamily="18" charset="0"/>
              </a:rPr>
              <a:t>+ I </a:t>
            </a:r>
            <a:r>
              <a:rPr lang="es-ES_tradnl" sz="3600" b="1" dirty="0">
                <a:solidFill>
                  <a:schemeClr val="tx1"/>
                </a:solidFill>
                <a:latin typeface="Times New Roman" pitchFamily="18" charset="0"/>
              </a:rPr>
              <a:t>+ </a:t>
            </a:r>
            <a:r>
              <a:rPr lang="es-ES_tradnl" sz="3600" b="1" dirty="0" err="1" smtClean="0">
                <a:solidFill>
                  <a:schemeClr val="tx1"/>
                </a:solidFill>
                <a:latin typeface="Times New Roman" pitchFamily="18" charset="0"/>
              </a:rPr>
              <a:t>it</a:t>
            </a:r>
            <a:r>
              <a:rPr lang="es-ES_tradnl" sz="3600" b="1" dirty="0" smtClean="0">
                <a:solidFill>
                  <a:schemeClr val="tx1"/>
                </a:solidFill>
                <a:latin typeface="Times New Roman" pitchFamily="18" charset="0"/>
              </a:rPr>
              <a:t>              </a:t>
            </a:r>
            <a:endParaRPr lang="es-ES_tradnl" sz="3600" b="1" dirty="0">
              <a:solidFill>
                <a:schemeClr val="tx1"/>
              </a:solidFill>
              <a:latin typeface="Times New Roman" pitchFamily="18" charset="0"/>
            </a:endParaRPr>
          </a:p>
        </p:txBody>
      </p:sp>
      <p:sp>
        <p:nvSpPr>
          <p:cNvPr id="41987" name="Text Box 3"/>
          <p:cNvSpPr txBox="1">
            <a:spLocks noChangeArrowheads="1"/>
          </p:cNvSpPr>
          <p:nvPr/>
        </p:nvSpPr>
        <p:spPr bwMode="auto">
          <a:xfrm>
            <a:off x="214283" y="3786713"/>
            <a:ext cx="8786842" cy="2954655"/>
          </a:xfrm>
          <a:prstGeom prst="rect">
            <a:avLst/>
          </a:prstGeom>
          <a:noFill/>
          <a:ln w="9525">
            <a:noFill/>
            <a:miter lim="800000"/>
            <a:headEnd/>
            <a:tailEnd/>
          </a:ln>
        </p:spPr>
        <p:txBody>
          <a:bodyPr wrap="square">
            <a:spAutoFit/>
          </a:bodyPr>
          <a:lstStyle/>
          <a:p>
            <a:pPr algn="just" eaLnBrk="0" hangingPunct="0"/>
            <a:r>
              <a:rPr lang="es-ES_tradnl" sz="2800" b="1" dirty="0" err="1" smtClean="0">
                <a:latin typeface="Times New Roman" pitchFamily="18" charset="0"/>
              </a:rPr>
              <a:t>is</a:t>
            </a:r>
            <a:r>
              <a:rPr lang="es-ES_tradnl" sz="2800" b="1" dirty="0" smtClean="0">
                <a:latin typeface="Times New Roman" pitchFamily="18" charset="0"/>
              </a:rPr>
              <a:t>= impedancia interna de la matriz del suelo</a:t>
            </a:r>
          </a:p>
          <a:p>
            <a:pPr algn="just" eaLnBrk="0" hangingPunct="0"/>
            <a:endParaRPr lang="es-ES_tradnl" sz="900" b="1" dirty="0">
              <a:latin typeface="Times New Roman" pitchFamily="18" charset="0"/>
            </a:endParaRPr>
          </a:p>
          <a:p>
            <a:pPr algn="just" eaLnBrk="0" hangingPunct="0"/>
            <a:r>
              <a:rPr lang="es-ES_tradnl" sz="2800" b="1" dirty="0" smtClean="0">
                <a:latin typeface="Times New Roman" pitchFamily="18" charset="0"/>
              </a:rPr>
              <a:t>I=  impedancia externa (grado de contacto de la semilla con el suelo)</a:t>
            </a:r>
            <a:endParaRPr lang="es-ES_tradnl" sz="2800" b="1" dirty="0">
              <a:latin typeface="Times New Roman" pitchFamily="18" charset="0"/>
            </a:endParaRPr>
          </a:p>
          <a:p>
            <a:pPr algn="just" eaLnBrk="0" hangingPunct="0"/>
            <a:endParaRPr lang="es-ES_tradnl" sz="900" b="1" dirty="0">
              <a:latin typeface="Times New Roman" pitchFamily="18" charset="0"/>
            </a:endParaRPr>
          </a:p>
          <a:p>
            <a:pPr algn="just" eaLnBrk="0" hangingPunct="0"/>
            <a:r>
              <a:rPr lang="es-ES_tradnl" sz="2800" b="1" dirty="0" err="1" smtClean="0">
                <a:latin typeface="Times New Roman" pitchFamily="18" charset="0"/>
              </a:rPr>
              <a:t>it</a:t>
            </a:r>
            <a:r>
              <a:rPr lang="es-ES_tradnl" sz="2800" b="1" dirty="0" smtClean="0">
                <a:latin typeface="Times New Roman" pitchFamily="18" charset="0"/>
              </a:rPr>
              <a:t>= impedancia </a:t>
            </a:r>
            <a:r>
              <a:rPr lang="es-ES_tradnl" sz="2800" b="1" dirty="0">
                <a:latin typeface="Times New Roman" pitchFamily="18" charset="0"/>
              </a:rPr>
              <a:t>interna de la semilla  </a:t>
            </a:r>
            <a:r>
              <a:rPr lang="es-ES_tradnl" sz="2800" b="1" dirty="0" smtClean="0">
                <a:latin typeface="Times New Roman" pitchFamily="18" charset="0"/>
              </a:rPr>
              <a:t>(incluye los</a:t>
            </a:r>
            <a:endParaRPr lang="es-ES_tradnl" sz="2800" b="1" dirty="0">
              <a:latin typeface="Times New Roman" pitchFamily="18" charset="0"/>
            </a:endParaRPr>
          </a:p>
          <a:p>
            <a:pPr algn="just" eaLnBrk="0" hangingPunct="0"/>
            <a:r>
              <a:rPr lang="es-ES_tradnl" sz="2800" b="1" dirty="0">
                <a:latin typeface="Times New Roman" pitchFamily="18" charset="0"/>
              </a:rPr>
              <a:t>      </a:t>
            </a:r>
            <a:r>
              <a:rPr lang="es-ES_tradnl" sz="2800" b="1" dirty="0" smtClean="0">
                <a:latin typeface="Times New Roman" pitchFamily="18" charset="0"/>
              </a:rPr>
              <a:t>tegumentos, </a:t>
            </a:r>
            <a:r>
              <a:rPr lang="es-ES_tradnl" sz="2800" b="1" dirty="0">
                <a:latin typeface="Times New Roman" pitchFamily="18" charset="0"/>
              </a:rPr>
              <a:t>importante en </a:t>
            </a:r>
            <a:r>
              <a:rPr lang="es-ES_tradnl" sz="2800" b="1" dirty="0" smtClean="0">
                <a:latin typeface="Times New Roman" pitchFamily="18" charset="0"/>
              </a:rPr>
              <a:t>semillas duras o con      	cubiertas impermeables)</a:t>
            </a:r>
            <a:endParaRPr lang="es-ES_tradnl" sz="2800" b="1" dirty="0">
              <a:latin typeface="Times New Roman" pitchFamily="18" charset="0"/>
            </a:endParaRPr>
          </a:p>
        </p:txBody>
      </p:sp>
      <p:sp>
        <p:nvSpPr>
          <p:cNvPr id="41988" name="Line 4"/>
          <p:cNvSpPr>
            <a:spLocks noChangeShapeType="1"/>
          </p:cNvSpPr>
          <p:nvPr/>
        </p:nvSpPr>
        <p:spPr bwMode="auto">
          <a:xfrm flipV="1">
            <a:off x="4427984" y="1052736"/>
            <a:ext cx="3430132" cy="0"/>
          </a:xfrm>
          <a:prstGeom prst="line">
            <a:avLst/>
          </a:prstGeom>
          <a:noFill/>
          <a:ln w="9525">
            <a:solidFill>
              <a:schemeClr val="tx1"/>
            </a:solidFill>
            <a:round/>
            <a:headEnd/>
            <a:tailEnd/>
          </a:ln>
        </p:spPr>
        <p:txBody>
          <a:bodyPr wrap="none" anchor="ctr"/>
          <a:lstStyle/>
          <a:p>
            <a:endParaRPr lang="es-AR"/>
          </a:p>
        </p:txBody>
      </p:sp>
      <p:sp>
        <p:nvSpPr>
          <p:cNvPr id="5" name="4 CuadroTexto"/>
          <p:cNvSpPr txBox="1"/>
          <p:nvPr/>
        </p:nvSpPr>
        <p:spPr>
          <a:xfrm>
            <a:off x="142844" y="2330877"/>
            <a:ext cx="8858280" cy="954107"/>
          </a:xfrm>
          <a:prstGeom prst="rect">
            <a:avLst/>
          </a:prstGeom>
          <a:noFill/>
        </p:spPr>
        <p:txBody>
          <a:bodyPr wrap="square" rtlCol="0">
            <a:spAutoFit/>
          </a:bodyPr>
          <a:lstStyle/>
          <a:p>
            <a:pPr algn="just"/>
            <a:r>
              <a:rPr lang="es-ES_tradnl" sz="2800" b="1" dirty="0" smtClean="0">
                <a:solidFill>
                  <a:srgbClr val="FF0000"/>
                </a:solidFill>
                <a:latin typeface="+mj-lt"/>
              </a:rPr>
              <a:t> </a:t>
            </a:r>
            <a:r>
              <a:rPr lang="es-ES_tradnl" sz="2800" b="1" i="1" u="sng" dirty="0" smtClean="0">
                <a:solidFill>
                  <a:srgbClr val="FF0000"/>
                </a:solidFill>
                <a:latin typeface="+mj-lt"/>
              </a:rPr>
              <a:t>El potencial agua de una semilla seca está determinado por el potencial </a:t>
            </a:r>
            <a:r>
              <a:rPr lang="es-ES_tradnl" sz="2800" b="1" i="1" u="sng" dirty="0" err="1" smtClean="0">
                <a:solidFill>
                  <a:srgbClr val="FF0000"/>
                </a:solidFill>
                <a:latin typeface="+mj-lt"/>
              </a:rPr>
              <a:t>mátrico</a:t>
            </a:r>
            <a:endParaRPr lang="es-AR" sz="2800" b="1" i="1" u="sng" dirty="0">
              <a:solidFill>
                <a:srgbClr val="FF0000"/>
              </a:solidFill>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274638"/>
            <a:ext cx="8229600" cy="344487"/>
          </a:xfrm>
        </p:spPr>
        <p:txBody>
          <a:bodyPr/>
          <a:lstStyle/>
          <a:p>
            <a:r>
              <a:rPr lang="es-ES_tradnl" sz="2800" b="1" dirty="0"/>
              <a:t>Factores externos.</a:t>
            </a:r>
            <a:r>
              <a:rPr lang="es-ES_tradnl" sz="2800" dirty="0"/>
              <a:t> </a:t>
            </a:r>
            <a:endParaRPr lang="es-ES" sz="2800" dirty="0"/>
          </a:p>
        </p:txBody>
      </p:sp>
      <p:sp>
        <p:nvSpPr>
          <p:cNvPr id="128003" name="Rectangle 3"/>
          <p:cNvSpPr>
            <a:spLocks noGrp="1" noChangeArrowheads="1"/>
          </p:cNvSpPr>
          <p:nvPr>
            <p:ph type="body" idx="1"/>
          </p:nvPr>
        </p:nvSpPr>
        <p:spPr>
          <a:xfrm>
            <a:off x="214282" y="714356"/>
            <a:ext cx="8715435" cy="5929354"/>
          </a:xfrm>
        </p:spPr>
        <p:txBody>
          <a:bodyPr/>
          <a:lstStyle/>
          <a:p>
            <a:pPr algn="ctr">
              <a:lnSpc>
                <a:spcPct val="80000"/>
              </a:lnSpc>
              <a:buFontTx/>
              <a:buNone/>
            </a:pPr>
            <a:endParaRPr lang="es-ES_tradnl" sz="2800" b="1" dirty="0" smtClean="0">
              <a:solidFill>
                <a:schemeClr val="accent2">
                  <a:lumMod val="75000"/>
                </a:schemeClr>
              </a:solidFill>
            </a:endParaRPr>
          </a:p>
          <a:p>
            <a:pPr algn="ctr">
              <a:lnSpc>
                <a:spcPct val="80000"/>
              </a:lnSpc>
              <a:buFontTx/>
              <a:buNone/>
            </a:pPr>
            <a:r>
              <a:rPr lang="es-ES_tradnl" sz="2800" b="1" dirty="0" smtClean="0">
                <a:solidFill>
                  <a:schemeClr val="accent2">
                    <a:lumMod val="75000"/>
                  </a:schemeClr>
                </a:solidFill>
              </a:rPr>
              <a:t>Temperatura</a:t>
            </a:r>
          </a:p>
          <a:p>
            <a:pPr>
              <a:lnSpc>
                <a:spcPct val="80000"/>
              </a:lnSpc>
              <a:buFontTx/>
              <a:buNone/>
            </a:pPr>
            <a:endParaRPr lang="es-ES_tradnl" sz="2400" dirty="0"/>
          </a:p>
          <a:p>
            <a:pPr>
              <a:lnSpc>
                <a:spcPct val="80000"/>
              </a:lnSpc>
              <a:buNone/>
            </a:pPr>
            <a:r>
              <a:rPr lang="es-ES" sz="2400" dirty="0" smtClean="0"/>
              <a:t>Las </a:t>
            </a:r>
            <a:r>
              <a:rPr lang="es-ES" sz="2400" dirty="0"/>
              <a:t>temperaturas </a:t>
            </a:r>
            <a:r>
              <a:rPr lang="es-ES" sz="2400" dirty="0" smtClean="0"/>
              <a:t>compatibles de germinación varían entre las especies. </a:t>
            </a:r>
          </a:p>
          <a:p>
            <a:pPr>
              <a:lnSpc>
                <a:spcPct val="80000"/>
              </a:lnSpc>
              <a:buNone/>
            </a:pPr>
            <a:endParaRPr lang="es-ES" sz="2400" dirty="0" smtClean="0"/>
          </a:p>
          <a:p>
            <a:pPr>
              <a:lnSpc>
                <a:spcPct val="80000"/>
              </a:lnSpc>
              <a:buNone/>
            </a:pPr>
            <a:r>
              <a:rPr lang="es-ES" sz="2400" dirty="0" smtClean="0"/>
              <a:t>Especies tropicales germinan </a:t>
            </a:r>
            <a:r>
              <a:rPr lang="es-ES" sz="2400" dirty="0"/>
              <a:t>a </a:t>
            </a:r>
            <a:r>
              <a:rPr lang="es-ES" sz="2400" dirty="0" smtClean="0"/>
              <a:t>temperaturas elevadas</a:t>
            </a:r>
            <a:r>
              <a:rPr lang="es-ES" sz="2400" dirty="0"/>
              <a:t>, superiores a 25 ºC. </a:t>
            </a:r>
            <a:endParaRPr lang="es-ES" sz="2400" dirty="0" smtClean="0"/>
          </a:p>
          <a:p>
            <a:pPr>
              <a:lnSpc>
                <a:spcPct val="80000"/>
              </a:lnSpc>
              <a:buNone/>
            </a:pPr>
            <a:endParaRPr lang="es-ES" sz="2400" dirty="0" smtClean="0"/>
          </a:p>
          <a:p>
            <a:pPr>
              <a:lnSpc>
                <a:spcPct val="80000"/>
              </a:lnSpc>
              <a:buNone/>
            </a:pPr>
            <a:r>
              <a:rPr lang="es-ES" sz="2400" dirty="0" smtClean="0"/>
              <a:t>Especies de </a:t>
            </a:r>
            <a:r>
              <a:rPr lang="es-ES" sz="2400" dirty="0"/>
              <a:t>zonas frías </a:t>
            </a:r>
            <a:r>
              <a:rPr lang="es-ES" sz="2400" dirty="0" smtClean="0"/>
              <a:t>germinan </a:t>
            </a:r>
            <a:r>
              <a:rPr lang="es-ES" sz="2400" dirty="0"/>
              <a:t>a </a:t>
            </a:r>
            <a:r>
              <a:rPr lang="es-ES" sz="2400" dirty="0" smtClean="0"/>
              <a:t>bajas temperaturas (5 a </a:t>
            </a:r>
            <a:r>
              <a:rPr lang="es-ES" sz="2400" dirty="0"/>
              <a:t>15 </a:t>
            </a:r>
            <a:r>
              <a:rPr lang="es-ES" sz="2400" dirty="0" smtClean="0"/>
              <a:t>ºC). </a:t>
            </a:r>
            <a:r>
              <a:rPr lang="es-ES" sz="2400" dirty="0" err="1" smtClean="0"/>
              <a:t>Ej</a:t>
            </a:r>
            <a:r>
              <a:rPr lang="es-ES" sz="2400" dirty="0" smtClean="0"/>
              <a:t>: </a:t>
            </a:r>
            <a:r>
              <a:rPr lang="es-ES" sz="2400" i="1" dirty="0" err="1"/>
              <a:t>Fagus</a:t>
            </a:r>
            <a:r>
              <a:rPr lang="es-ES" sz="2400" i="1" dirty="0"/>
              <a:t> </a:t>
            </a:r>
            <a:r>
              <a:rPr lang="es-ES" sz="2400" i="1" dirty="0" err="1"/>
              <a:t>sylvatica</a:t>
            </a:r>
            <a:r>
              <a:rPr lang="es-ES" sz="2400" dirty="0"/>
              <a:t> (haya), </a:t>
            </a:r>
            <a:r>
              <a:rPr lang="es-ES" sz="2400" i="1" dirty="0" err="1"/>
              <a:t>Trifolium</a:t>
            </a:r>
            <a:r>
              <a:rPr lang="es-ES" sz="2400" i="1" dirty="0"/>
              <a:t> </a:t>
            </a:r>
            <a:r>
              <a:rPr lang="es-ES" sz="2400" i="1" dirty="0" err="1"/>
              <a:t>repens</a:t>
            </a:r>
            <a:r>
              <a:rPr lang="es-ES" sz="2400" dirty="0"/>
              <a:t> (trébol</a:t>
            </a:r>
            <a:r>
              <a:rPr lang="es-ES" sz="2400" dirty="0" smtClean="0"/>
              <a:t>). </a:t>
            </a:r>
          </a:p>
          <a:p>
            <a:pPr>
              <a:lnSpc>
                <a:spcPct val="80000"/>
              </a:lnSpc>
              <a:buNone/>
            </a:pPr>
            <a:endParaRPr lang="es-ES" sz="2400" dirty="0" smtClean="0"/>
          </a:p>
          <a:p>
            <a:pPr>
              <a:lnSpc>
                <a:spcPct val="80000"/>
              </a:lnSpc>
              <a:buNone/>
            </a:pPr>
            <a:r>
              <a:rPr lang="es-ES" sz="2400" dirty="0" smtClean="0"/>
              <a:t>En </a:t>
            </a:r>
            <a:r>
              <a:rPr lang="es-ES" sz="2400" dirty="0"/>
              <a:t>la región mediterránea, las temperaturas más adecuadas para la germinación son </a:t>
            </a:r>
            <a:r>
              <a:rPr lang="es-ES" sz="2400" dirty="0" smtClean="0"/>
              <a:t>de 15 a </a:t>
            </a:r>
            <a:r>
              <a:rPr lang="es-ES" sz="2400" dirty="0"/>
              <a:t>20 ºC</a:t>
            </a:r>
            <a:r>
              <a:rPr lang="es-ES" sz="2400" dirty="0" smtClean="0"/>
              <a:t>.</a:t>
            </a:r>
          </a:p>
          <a:p>
            <a:pPr>
              <a:lnSpc>
                <a:spcPct val="80000"/>
              </a:lnSpc>
              <a:buNone/>
            </a:pPr>
            <a:r>
              <a:rPr lang="es-ES" sz="2400" dirty="0" smtClean="0"/>
              <a:t> </a:t>
            </a:r>
          </a:p>
          <a:p>
            <a:pPr>
              <a:lnSpc>
                <a:spcPct val="80000"/>
              </a:lnSpc>
              <a:buNone/>
            </a:pPr>
            <a:r>
              <a:rPr lang="es-ES" sz="2400" dirty="0" smtClean="0"/>
              <a:t>La </a:t>
            </a:r>
            <a:r>
              <a:rPr lang="es-ES" sz="2400" dirty="0"/>
              <a:t>alternancia </a:t>
            </a:r>
            <a:r>
              <a:rPr lang="es-ES" sz="2400" dirty="0" smtClean="0"/>
              <a:t>térmica entre </a:t>
            </a:r>
            <a:r>
              <a:rPr lang="es-ES" sz="2400" dirty="0"/>
              <a:t>día-noche </a:t>
            </a:r>
            <a:r>
              <a:rPr lang="es-ES" sz="2400" dirty="0" smtClean="0"/>
              <a:t>actúa </a:t>
            </a:r>
            <a:r>
              <a:rPr lang="es-ES" sz="2400" dirty="0"/>
              <a:t>positivamente sobre </a:t>
            </a:r>
            <a:r>
              <a:rPr lang="es-ES" sz="2400" dirty="0" smtClean="0"/>
              <a:t>las </a:t>
            </a:r>
            <a:r>
              <a:rPr lang="es-ES" sz="2400" dirty="0"/>
              <a:t>etapas de la germinación</a:t>
            </a:r>
            <a:r>
              <a:rPr lang="es-ES" sz="2400" dirty="0" smtClean="0"/>
              <a:t>.</a:t>
            </a:r>
            <a:endParaRPr lang="es-ES_tradnl"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57200" y="274638"/>
            <a:ext cx="8229600" cy="415925"/>
          </a:xfrm>
        </p:spPr>
        <p:txBody>
          <a:bodyPr/>
          <a:lstStyle/>
          <a:p>
            <a:r>
              <a:rPr lang="es-AR" sz="2800" b="1" dirty="0" smtClean="0"/>
              <a:t>Factores externos</a:t>
            </a:r>
            <a:endParaRPr lang="es-ES" sz="2800" b="1" dirty="0"/>
          </a:p>
        </p:txBody>
      </p:sp>
      <p:sp>
        <p:nvSpPr>
          <p:cNvPr id="125955" name="Rectangle 3"/>
          <p:cNvSpPr>
            <a:spLocks noGrp="1" noChangeArrowheads="1"/>
          </p:cNvSpPr>
          <p:nvPr>
            <p:ph type="body" idx="1"/>
          </p:nvPr>
        </p:nvSpPr>
        <p:spPr>
          <a:xfrm>
            <a:off x="214282" y="1000108"/>
            <a:ext cx="8643998" cy="5126055"/>
          </a:xfrm>
        </p:spPr>
        <p:txBody>
          <a:bodyPr/>
          <a:lstStyle/>
          <a:p>
            <a:pPr algn="ctr">
              <a:lnSpc>
                <a:spcPct val="80000"/>
              </a:lnSpc>
              <a:buFontTx/>
              <a:buNone/>
            </a:pPr>
            <a:r>
              <a:rPr lang="es-ES_tradnl" sz="2800" b="1" dirty="0" smtClean="0">
                <a:solidFill>
                  <a:schemeClr val="accent2">
                    <a:lumMod val="75000"/>
                  </a:schemeClr>
                </a:solidFill>
              </a:rPr>
              <a:t>Gases</a:t>
            </a:r>
          </a:p>
          <a:p>
            <a:pPr>
              <a:lnSpc>
                <a:spcPct val="80000"/>
              </a:lnSpc>
              <a:buNone/>
            </a:pPr>
            <a:endParaRPr lang="es-ES" sz="2800" dirty="0"/>
          </a:p>
          <a:p>
            <a:pPr algn="just">
              <a:lnSpc>
                <a:spcPct val="80000"/>
              </a:lnSpc>
              <a:buNone/>
            </a:pPr>
            <a:r>
              <a:rPr lang="es-ES" sz="2800" dirty="0" smtClean="0"/>
              <a:t>Las </a:t>
            </a:r>
            <a:r>
              <a:rPr lang="es-ES" sz="2800" dirty="0"/>
              <a:t>semillas requieren </a:t>
            </a:r>
            <a:r>
              <a:rPr lang="es-ES" sz="2800" dirty="0" smtClean="0"/>
              <a:t>para germinar un medio </a:t>
            </a:r>
            <a:r>
              <a:rPr lang="es-ES" sz="2800" dirty="0"/>
              <a:t>suficientemente aireado que permita una adecuada disponibilidad de O</a:t>
            </a:r>
            <a:r>
              <a:rPr lang="es-ES" sz="2800" baseline="-25000" dirty="0"/>
              <a:t>2 </a:t>
            </a:r>
            <a:r>
              <a:rPr lang="es-ES" sz="2800" dirty="0"/>
              <a:t>y CO</a:t>
            </a:r>
            <a:r>
              <a:rPr lang="es-ES" sz="2800" baseline="-25000" dirty="0"/>
              <a:t>2</a:t>
            </a:r>
            <a:r>
              <a:rPr lang="es-ES" sz="2800" dirty="0"/>
              <a:t>. </a:t>
            </a:r>
          </a:p>
          <a:p>
            <a:pPr algn="just">
              <a:lnSpc>
                <a:spcPct val="80000"/>
              </a:lnSpc>
              <a:buNone/>
            </a:pPr>
            <a:endParaRPr lang="es-ES" sz="2800" dirty="0" smtClean="0"/>
          </a:p>
          <a:p>
            <a:pPr algn="just">
              <a:lnSpc>
                <a:spcPct val="80000"/>
              </a:lnSpc>
              <a:buNone/>
            </a:pPr>
            <a:r>
              <a:rPr lang="es-ES" sz="2800" dirty="0" smtClean="0"/>
              <a:t>Las </a:t>
            </a:r>
            <a:r>
              <a:rPr lang="es-ES" sz="2800" dirty="0"/>
              <a:t>semillas </a:t>
            </a:r>
            <a:r>
              <a:rPr lang="es-ES" sz="2800" dirty="0" smtClean="0"/>
              <a:t>germinan </a:t>
            </a:r>
            <a:r>
              <a:rPr lang="es-ES" sz="2800" dirty="0"/>
              <a:t>en atmósfera normal </a:t>
            </a:r>
            <a:r>
              <a:rPr lang="es-ES" sz="2800" dirty="0" smtClean="0"/>
              <a:t>mientras que algunas aumentan su germinación con 8% </a:t>
            </a:r>
            <a:r>
              <a:rPr lang="es-ES" sz="2800" dirty="0"/>
              <a:t>de </a:t>
            </a:r>
            <a:r>
              <a:rPr lang="es-ES" sz="2800" dirty="0" smtClean="0"/>
              <a:t>O</a:t>
            </a:r>
            <a:r>
              <a:rPr lang="es-ES" sz="2800" baseline="-25000" dirty="0" smtClean="0"/>
              <a:t>2</a:t>
            </a:r>
            <a:r>
              <a:rPr lang="es-ES" sz="2800" dirty="0" smtClean="0"/>
              <a:t>, como </a:t>
            </a:r>
            <a:r>
              <a:rPr lang="es-ES" sz="2800" i="1" dirty="0" err="1" smtClean="0"/>
              <a:t>Typha</a:t>
            </a:r>
            <a:r>
              <a:rPr lang="es-ES" sz="2800" i="1" dirty="0" smtClean="0"/>
              <a:t> </a:t>
            </a:r>
            <a:r>
              <a:rPr lang="es-ES" sz="2800" i="1" dirty="0"/>
              <a:t>latifolia</a:t>
            </a:r>
            <a:r>
              <a:rPr lang="es-ES" sz="2800" dirty="0"/>
              <a:t> y </a:t>
            </a:r>
            <a:r>
              <a:rPr lang="es-ES" sz="2800" i="1" dirty="0" err="1"/>
              <a:t>Cynodon</a:t>
            </a:r>
            <a:r>
              <a:rPr lang="es-ES" sz="2800" i="1" dirty="0"/>
              <a:t> </a:t>
            </a:r>
            <a:r>
              <a:rPr lang="es-ES" sz="2800" i="1" dirty="0" err="1" smtClean="0"/>
              <a:t>dactylon</a:t>
            </a:r>
            <a:r>
              <a:rPr lang="es-ES" sz="2800" i="1" dirty="0" smtClean="0"/>
              <a:t>.</a:t>
            </a:r>
            <a:endParaRPr lang="es-E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s-ES_tradnl" sz="3600" b="1" dirty="0" smtClean="0">
                <a:solidFill>
                  <a:srgbClr val="C00000"/>
                </a:solidFill>
              </a:rPr>
              <a:t>Dormición</a:t>
            </a:r>
            <a:endParaRPr lang="es-ES" sz="3600" b="1" dirty="0" smtClean="0">
              <a:solidFill>
                <a:srgbClr val="C00000"/>
              </a:solidFill>
            </a:endParaRPr>
          </a:p>
        </p:txBody>
      </p:sp>
      <p:sp>
        <p:nvSpPr>
          <p:cNvPr id="31747" name="Rectangle 3"/>
          <p:cNvSpPr>
            <a:spLocks noGrp="1" noChangeArrowheads="1"/>
          </p:cNvSpPr>
          <p:nvPr>
            <p:ph idx="1"/>
          </p:nvPr>
        </p:nvSpPr>
        <p:spPr>
          <a:xfrm>
            <a:off x="457200" y="1285860"/>
            <a:ext cx="8229600" cy="5311492"/>
          </a:xfrm>
        </p:spPr>
        <p:txBody>
          <a:bodyPr/>
          <a:lstStyle/>
          <a:p>
            <a:pPr marL="457200" indent="-457200" algn="just" eaLnBrk="1" hangingPunct="1">
              <a:lnSpc>
                <a:spcPct val="90000"/>
              </a:lnSpc>
              <a:buFont typeface="Wingdings" pitchFamily="2" charset="2"/>
              <a:buNone/>
            </a:pPr>
            <a:r>
              <a:rPr lang="es-ES" sz="2300" dirty="0" smtClean="0"/>
              <a:t>Es un proceso mecánico o fisiológico que impide la germinación aún en condiciones APROPIADAS.</a:t>
            </a:r>
          </a:p>
          <a:p>
            <a:pPr marL="457200" indent="-457200" algn="just" eaLnBrk="1" hangingPunct="1">
              <a:lnSpc>
                <a:spcPct val="90000"/>
              </a:lnSpc>
              <a:buFont typeface="Wingdings" pitchFamily="2" charset="2"/>
              <a:buNone/>
            </a:pPr>
            <a:endParaRPr lang="es-ES" sz="2300" dirty="0" smtClean="0"/>
          </a:p>
          <a:p>
            <a:pPr marL="457200" indent="-457200" algn="just" eaLnBrk="1" hangingPunct="1">
              <a:lnSpc>
                <a:spcPct val="90000"/>
              </a:lnSpc>
              <a:buFont typeface="Wingdings" pitchFamily="2" charset="2"/>
              <a:buNone/>
            </a:pPr>
            <a:r>
              <a:rPr lang="es-ES" sz="2300" dirty="0" smtClean="0"/>
              <a:t>Hay varias causas de Dormición:</a:t>
            </a:r>
          </a:p>
          <a:p>
            <a:pPr marL="457200" indent="-457200" algn="just" eaLnBrk="1" hangingPunct="1">
              <a:lnSpc>
                <a:spcPct val="90000"/>
              </a:lnSpc>
              <a:buFont typeface="Wingdings" pitchFamily="2" charset="2"/>
              <a:buNone/>
            </a:pPr>
            <a:r>
              <a:rPr lang="es-ES" sz="2300" dirty="0" smtClean="0"/>
              <a:t>- </a:t>
            </a:r>
            <a:r>
              <a:rPr lang="es-ES" sz="2300" b="1" i="1" u="sng" dirty="0" smtClean="0"/>
              <a:t>Cubierta seminal es muy dura o impermeable</a:t>
            </a:r>
            <a:r>
              <a:rPr lang="es-ES" sz="2300" dirty="0" smtClean="0"/>
              <a:t>, que impide la entrada del </a:t>
            </a:r>
            <a:r>
              <a:rPr lang="es-ES" sz="2300" b="1" dirty="0" smtClean="0"/>
              <a:t>agua</a:t>
            </a:r>
            <a:r>
              <a:rPr lang="es-ES" sz="2300" dirty="0" smtClean="0"/>
              <a:t> necesaria para la imbibición. </a:t>
            </a:r>
          </a:p>
          <a:p>
            <a:pPr marL="457200" indent="-457200" algn="just">
              <a:lnSpc>
                <a:spcPct val="90000"/>
              </a:lnSpc>
              <a:buClr>
                <a:schemeClr val="tx1"/>
              </a:buClr>
              <a:buNone/>
            </a:pPr>
            <a:r>
              <a:rPr lang="es-ES" sz="2300" dirty="0" smtClean="0"/>
              <a:t>	Estas cubiertas pueden impedir el </a:t>
            </a:r>
            <a:r>
              <a:rPr lang="es-ES" sz="2300" b="1" dirty="0" smtClean="0"/>
              <a:t>intercambio gaseoso</a:t>
            </a:r>
            <a:r>
              <a:rPr lang="es-ES" sz="2300" dirty="0" smtClean="0"/>
              <a:t>.</a:t>
            </a:r>
          </a:p>
          <a:p>
            <a:pPr marL="457200" indent="-457200" algn="just">
              <a:lnSpc>
                <a:spcPct val="90000"/>
              </a:lnSpc>
              <a:buClr>
                <a:schemeClr val="tx1"/>
              </a:buClr>
              <a:buNone/>
            </a:pPr>
            <a:r>
              <a:rPr lang="es-ES" sz="2300" dirty="0" smtClean="0"/>
              <a:t>	También pueden ofrecer alta </a:t>
            </a:r>
            <a:r>
              <a:rPr lang="es-ES" sz="2300" b="1" dirty="0" smtClean="0"/>
              <a:t>resistencia mecánica</a:t>
            </a:r>
            <a:r>
              <a:rPr lang="es-ES" sz="2300" dirty="0" smtClean="0"/>
              <a:t>.</a:t>
            </a:r>
          </a:p>
          <a:p>
            <a:pPr marL="457200" indent="-457200" algn="just">
              <a:lnSpc>
                <a:spcPct val="90000"/>
              </a:lnSpc>
              <a:buClr>
                <a:schemeClr val="tx1"/>
              </a:buClr>
              <a:buNone/>
            </a:pPr>
            <a:r>
              <a:rPr lang="es-ES" sz="2300" dirty="0" smtClean="0"/>
              <a:t>Ejemplo: leguminosas, cannáceas, ciruelo.</a:t>
            </a:r>
          </a:p>
          <a:p>
            <a:pPr marL="457200" indent="-457200" algn="just">
              <a:lnSpc>
                <a:spcPct val="90000"/>
              </a:lnSpc>
              <a:buClr>
                <a:schemeClr val="tx1"/>
              </a:buClr>
              <a:buNone/>
            </a:pPr>
            <a:endParaRPr lang="es-ES" sz="2300" i="1" dirty="0" smtClean="0">
              <a:solidFill>
                <a:srgbClr val="FF0000"/>
              </a:solidFill>
            </a:endParaRPr>
          </a:p>
          <a:p>
            <a:pPr marL="457200" indent="-457200" algn="just">
              <a:lnSpc>
                <a:spcPct val="90000"/>
              </a:lnSpc>
              <a:buClr>
                <a:schemeClr val="tx1"/>
              </a:buClr>
              <a:buNone/>
            </a:pPr>
            <a:r>
              <a:rPr lang="es-ES" sz="2300" i="1" dirty="0" smtClean="0">
                <a:solidFill>
                  <a:srgbClr val="FF0000"/>
                </a:solidFill>
              </a:rPr>
              <a:t>En la naturaleza estas cubiertas se degradan por cambios de temperatura, acción de microorganismos, tracto de animales, fuego.</a:t>
            </a:r>
          </a:p>
          <a:p>
            <a:pPr marL="457200" indent="-457200" algn="just">
              <a:lnSpc>
                <a:spcPct val="90000"/>
              </a:lnSpc>
              <a:buClr>
                <a:schemeClr val="tx1"/>
              </a:buClr>
              <a:buNone/>
            </a:pPr>
            <a:r>
              <a:rPr lang="es-ES" sz="2300" i="1" dirty="0" smtClean="0">
                <a:solidFill>
                  <a:srgbClr val="002060"/>
                </a:solidFill>
              </a:rPr>
              <a:t> O bien por Escarificación mecánica (lijado) o química.  </a:t>
            </a:r>
          </a:p>
          <a:p>
            <a:pPr marL="457200" indent="-457200" eaLnBrk="1" hangingPunct="1">
              <a:lnSpc>
                <a:spcPct val="90000"/>
              </a:lnSpc>
              <a:buClr>
                <a:schemeClr val="tx1"/>
              </a:buClr>
              <a:buFontTx/>
              <a:buNone/>
            </a:pPr>
            <a:endParaRPr lang="es-ES" sz="2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s-ES_tradnl" sz="3600" b="1" dirty="0" smtClean="0">
                <a:solidFill>
                  <a:srgbClr val="C00000"/>
                </a:solidFill>
              </a:rPr>
              <a:t>Dormición</a:t>
            </a:r>
            <a:endParaRPr lang="es-ES" sz="3600" b="1" dirty="0" smtClean="0">
              <a:solidFill>
                <a:srgbClr val="C00000"/>
              </a:solidFill>
            </a:endParaRPr>
          </a:p>
        </p:txBody>
      </p:sp>
      <p:sp>
        <p:nvSpPr>
          <p:cNvPr id="31747" name="Rectangle 3"/>
          <p:cNvSpPr>
            <a:spLocks noGrp="1" noChangeArrowheads="1"/>
          </p:cNvSpPr>
          <p:nvPr>
            <p:ph idx="1"/>
          </p:nvPr>
        </p:nvSpPr>
        <p:spPr/>
        <p:txBody>
          <a:bodyPr/>
          <a:lstStyle/>
          <a:p>
            <a:pPr marL="457200" indent="-457200" eaLnBrk="1" hangingPunct="1">
              <a:lnSpc>
                <a:spcPct val="90000"/>
              </a:lnSpc>
              <a:buFont typeface="Wingdings" pitchFamily="2" charset="2"/>
              <a:buNone/>
            </a:pPr>
            <a:endParaRPr lang="es-ES" sz="2400" dirty="0" smtClean="0"/>
          </a:p>
          <a:p>
            <a:pPr marL="0" indent="0" eaLnBrk="1" hangingPunct="1">
              <a:lnSpc>
                <a:spcPct val="90000"/>
              </a:lnSpc>
              <a:buClr>
                <a:schemeClr val="tx1"/>
              </a:buClr>
              <a:buNone/>
            </a:pPr>
            <a:r>
              <a:rPr lang="es-ES" sz="2400" dirty="0" smtClean="0"/>
              <a:t>- </a:t>
            </a:r>
            <a:r>
              <a:rPr lang="es-ES" sz="2400" b="1" i="1" u="sng" dirty="0" smtClean="0"/>
              <a:t>Las semillas contienen inhibidores de germinación </a:t>
            </a:r>
            <a:r>
              <a:rPr lang="es-ES" sz="2400" dirty="0" smtClean="0"/>
              <a:t>que necesitan tiempo para ser removidos. En general son hidrosolubles (taninos, </a:t>
            </a:r>
            <a:r>
              <a:rPr lang="es-ES" sz="2400" dirty="0" err="1" smtClean="0"/>
              <a:t>cumarinas</a:t>
            </a:r>
            <a:r>
              <a:rPr lang="es-ES" sz="2400" dirty="0" smtClean="0"/>
              <a:t>, </a:t>
            </a:r>
            <a:r>
              <a:rPr lang="es-ES" sz="2400" dirty="0" err="1" smtClean="0"/>
              <a:t>fenólicos</a:t>
            </a:r>
            <a:r>
              <a:rPr lang="es-ES" sz="2400" dirty="0" smtClean="0"/>
              <a:t>). Ejemplo plantas efímeras del desierto, acelga, paraíso, tomate.</a:t>
            </a:r>
          </a:p>
          <a:p>
            <a:pPr marL="457200" indent="-457200" eaLnBrk="1" hangingPunct="1">
              <a:lnSpc>
                <a:spcPct val="90000"/>
              </a:lnSpc>
              <a:buClr>
                <a:schemeClr val="tx1"/>
              </a:buClr>
              <a:buNone/>
            </a:pPr>
            <a:endParaRPr lang="es-ES" sz="2400" i="1" dirty="0" smtClean="0">
              <a:solidFill>
                <a:srgbClr val="FF0000"/>
              </a:solidFill>
            </a:endParaRPr>
          </a:p>
          <a:p>
            <a:pPr marL="457200" indent="-457200" eaLnBrk="1" hangingPunct="1">
              <a:lnSpc>
                <a:spcPct val="90000"/>
              </a:lnSpc>
              <a:buClr>
                <a:schemeClr val="tx1"/>
              </a:buClr>
              <a:buNone/>
            </a:pPr>
            <a:r>
              <a:rPr lang="es-ES" sz="2400" i="1" dirty="0" smtClean="0">
                <a:solidFill>
                  <a:srgbClr val="FF0000"/>
                </a:solidFill>
              </a:rPr>
              <a:t>En la naturaleza se eliminan con agua, y a veces requieren bajas temperaturas.</a:t>
            </a:r>
          </a:p>
          <a:p>
            <a:pPr marL="457200" indent="-457200">
              <a:lnSpc>
                <a:spcPct val="90000"/>
              </a:lnSpc>
              <a:buClr>
                <a:schemeClr val="tx1"/>
              </a:buClr>
              <a:buNone/>
            </a:pPr>
            <a:r>
              <a:rPr lang="es-ES" sz="2400" i="1" dirty="0" smtClean="0">
                <a:solidFill>
                  <a:srgbClr val="002060"/>
                </a:solidFill>
              </a:rPr>
              <a:t>Estratificación. Lavados con agua. Se pueden utilizar hormonas (</a:t>
            </a:r>
            <a:r>
              <a:rPr lang="es-ES" sz="2400" i="1" dirty="0" err="1" smtClean="0">
                <a:solidFill>
                  <a:srgbClr val="002060"/>
                </a:solidFill>
              </a:rPr>
              <a:t>giberelinas</a:t>
            </a:r>
            <a:r>
              <a:rPr lang="es-ES" sz="2400" i="1" dirty="0" smtClean="0">
                <a:solidFill>
                  <a:srgbClr val="002060"/>
                </a:solidFill>
              </a:rPr>
              <a:t>, etileno, </a:t>
            </a:r>
            <a:r>
              <a:rPr lang="es-ES" sz="2400" i="1" dirty="0" err="1" smtClean="0">
                <a:solidFill>
                  <a:srgbClr val="002060"/>
                </a:solidFill>
              </a:rPr>
              <a:t>citocininas</a:t>
            </a:r>
            <a:r>
              <a:rPr lang="es-ES" sz="2400" i="1" dirty="0" smtClean="0">
                <a:solidFill>
                  <a:srgbClr val="002060"/>
                </a:solidFill>
              </a:rPr>
              <a:t>)  </a:t>
            </a:r>
          </a:p>
          <a:p>
            <a:pPr marL="457200" indent="-457200" eaLnBrk="1" hangingPunct="1">
              <a:lnSpc>
                <a:spcPct val="90000"/>
              </a:lnSpc>
              <a:buClr>
                <a:schemeClr val="tx1"/>
              </a:buClr>
              <a:buNone/>
            </a:pPr>
            <a:endParaRPr lang="es-ES" sz="2400" i="1" dirty="0" smtClean="0">
              <a:solidFill>
                <a:srgbClr val="FF0000"/>
              </a:solidFill>
            </a:endParaRPr>
          </a:p>
          <a:p>
            <a:pPr marL="457200" indent="-457200" eaLnBrk="1" hangingPunct="1">
              <a:lnSpc>
                <a:spcPct val="90000"/>
              </a:lnSpc>
              <a:buClr>
                <a:schemeClr val="tx1"/>
              </a:buClr>
              <a:buNone/>
            </a:pPr>
            <a:r>
              <a:rPr lang="es-ES" sz="2400" i="1" dirty="0" smtClean="0">
                <a:solidFill>
                  <a:srgbClr val="FF0000"/>
                </a:solidFill>
              </a:rPr>
              <a:t> </a:t>
            </a:r>
            <a:r>
              <a:rPr lang="es-ES" sz="2400" dirty="0" smtClean="0"/>
              <a:t> </a:t>
            </a:r>
          </a:p>
          <a:p>
            <a:pPr marL="457200" indent="-457200" eaLnBrk="1" hangingPunct="1">
              <a:lnSpc>
                <a:spcPct val="90000"/>
              </a:lnSpc>
              <a:buClr>
                <a:schemeClr val="tx1"/>
              </a:buClr>
              <a:buNone/>
            </a:pPr>
            <a:r>
              <a:rPr lang="es-ES" sz="2400" dirty="0" smtClean="0"/>
              <a:t>  </a:t>
            </a:r>
          </a:p>
          <a:p>
            <a:pPr marL="457200" indent="-457200" eaLnBrk="1" hangingPunct="1">
              <a:lnSpc>
                <a:spcPct val="90000"/>
              </a:lnSpc>
              <a:buClr>
                <a:schemeClr val="tx1"/>
              </a:buClr>
              <a:buFontTx/>
              <a:buNone/>
            </a:pPr>
            <a:endParaRPr lang="es-ES" sz="24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s-ES_tradnl" sz="3600" b="1" dirty="0" smtClean="0">
                <a:solidFill>
                  <a:srgbClr val="C00000"/>
                </a:solidFill>
              </a:rPr>
              <a:t>Dormición</a:t>
            </a:r>
            <a:endParaRPr lang="es-ES" sz="3600" b="1" dirty="0" smtClean="0">
              <a:solidFill>
                <a:srgbClr val="C00000"/>
              </a:solidFill>
            </a:endParaRPr>
          </a:p>
        </p:txBody>
      </p:sp>
      <p:sp>
        <p:nvSpPr>
          <p:cNvPr id="31747" name="Rectangle 3"/>
          <p:cNvSpPr>
            <a:spLocks noGrp="1" noChangeArrowheads="1"/>
          </p:cNvSpPr>
          <p:nvPr>
            <p:ph idx="1"/>
          </p:nvPr>
        </p:nvSpPr>
        <p:spPr/>
        <p:txBody>
          <a:bodyPr/>
          <a:lstStyle/>
          <a:p>
            <a:pPr marL="457200" indent="-457200" eaLnBrk="1" hangingPunct="1">
              <a:lnSpc>
                <a:spcPct val="90000"/>
              </a:lnSpc>
              <a:buFont typeface="Wingdings" pitchFamily="2" charset="2"/>
              <a:buNone/>
            </a:pPr>
            <a:endParaRPr lang="es-ES" sz="2400" dirty="0" smtClean="0"/>
          </a:p>
          <a:p>
            <a:pPr marL="457200" indent="-457200" eaLnBrk="1" hangingPunct="1">
              <a:lnSpc>
                <a:spcPct val="90000"/>
              </a:lnSpc>
              <a:buClr>
                <a:schemeClr val="tx1"/>
              </a:buClr>
              <a:buNone/>
            </a:pPr>
            <a:r>
              <a:rPr lang="es-ES" sz="2400" dirty="0" smtClean="0"/>
              <a:t>- </a:t>
            </a:r>
            <a:r>
              <a:rPr lang="es-ES" sz="2400" dirty="0"/>
              <a:t> </a:t>
            </a:r>
            <a:r>
              <a:rPr lang="es-ES" sz="2400" b="1" i="1" u="sng" dirty="0" smtClean="0"/>
              <a:t>Presencia de embriones rudimentarios</a:t>
            </a:r>
            <a:r>
              <a:rPr lang="es-ES" sz="2400" dirty="0" smtClean="0"/>
              <a:t>: fisiológica o morfológicamente inmaduros, no suficientemente desarrollados para la germinación. Ejemplos: ginkgo, orquídeas.</a:t>
            </a:r>
          </a:p>
          <a:p>
            <a:pPr marL="457200" indent="-457200" eaLnBrk="1" hangingPunct="1">
              <a:lnSpc>
                <a:spcPct val="90000"/>
              </a:lnSpc>
              <a:buClr>
                <a:schemeClr val="tx1"/>
              </a:buClr>
              <a:buNone/>
            </a:pPr>
            <a:r>
              <a:rPr lang="es-ES" sz="2400" dirty="0" smtClean="0"/>
              <a:t>	A veces la dormición se debe a la presencia de los cotiledones, cuando estos se remueven se produce la germinación. Ejemplo, avellana.</a:t>
            </a:r>
          </a:p>
          <a:p>
            <a:pPr marL="457200" indent="-457200" eaLnBrk="1" hangingPunct="1">
              <a:lnSpc>
                <a:spcPct val="90000"/>
              </a:lnSpc>
              <a:buClr>
                <a:schemeClr val="tx1"/>
              </a:buClr>
              <a:buNone/>
            </a:pPr>
            <a:endParaRPr lang="es-ES" sz="2400" i="1" dirty="0" smtClean="0">
              <a:solidFill>
                <a:srgbClr val="FF0000"/>
              </a:solidFill>
            </a:endParaRPr>
          </a:p>
          <a:p>
            <a:pPr marL="457200" indent="-457200" eaLnBrk="1" hangingPunct="1">
              <a:lnSpc>
                <a:spcPct val="90000"/>
              </a:lnSpc>
              <a:buClr>
                <a:schemeClr val="tx1"/>
              </a:buClr>
              <a:buNone/>
            </a:pPr>
            <a:r>
              <a:rPr lang="es-ES" sz="2400" i="1" dirty="0" smtClean="0">
                <a:solidFill>
                  <a:srgbClr val="FF0000"/>
                </a:solidFill>
              </a:rPr>
              <a:t>Requieren tiempo para completar su maduración.</a:t>
            </a:r>
          </a:p>
          <a:p>
            <a:pPr marL="457200" indent="-457200" eaLnBrk="1" hangingPunct="1">
              <a:lnSpc>
                <a:spcPct val="90000"/>
              </a:lnSpc>
              <a:buClr>
                <a:schemeClr val="tx1"/>
              </a:buClr>
              <a:buNone/>
            </a:pPr>
            <a:r>
              <a:rPr lang="es-ES" sz="2400" i="1" dirty="0" smtClean="0">
                <a:solidFill>
                  <a:srgbClr val="002060"/>
                </a:solidFill>
              </a:rPr>
              <a:t>Estratificación.</a:t>
            </a:r>
            <a:endParaRPr lang="es-ES" sz="2400" i="1" dirty="0" smtClean="0">
              <a:solidFill>
                <a:srgbClr val="FF0000"/>
              </a:solidFill>
            </a:endParaRPr>
          </a:p>
          <a:p>
            <a:pPr marL="457200" indent="-457200" eaLnBrk="1" hangingPunct="1">
              <a:lnSpc>
                <a:spcPct val="90000"/>
              </a:lnSpc>
              <a:buClr>
                <a:schemeClr val="tx1"/>
              </a:buClr>
              <a:buNone/>
            </a:pPr>
            <a:endParaRPr lang="es-ES" sz="2400" dirty="0" smtClean="0"/>
          </a:p>
          <a:p>
            <a:pPr marL="457200" indent="-457200" eaLnBrk="1" hangingPunct="1">
              <a:lnSpc>
                <a:spcPct val="90000"/>
              </a:lnSpc>
              <a:buClr>
                <a:schemeClr val="tx1"/>
              </a:buClr>
              <a:buFontTx/>
              <a:buAutoNum type="arabicPeriod"/>
            </a:pPr>
            <a:endParaRPr lang="es-ES" sz="2400" dirty="0" smtClean="0"/>
          </a:p>
          <a:p>
            <a:pPr marL="457200" indent="-457200" eaLnBrk="1" hangingPunct="1">
              <a:lnSpc>
                <a:spcPct val="90000"/>
              </a:lnSpc>
              <a:buClr>
                <a:schemeClr val="tx1"/>
              </a:buClr>
              <a:buFontTx/>
              <a:buAutoNum type="arabicPeriod"/>
            </a:pPr>
            <a:endParaRPr lang="es-ES" sz="2400" dirty="0" smtClean="0"/>
          </a:p>
          <a:p>
            <a:pPr marL="457200" indent="-457200" eaLnBrk="1" hangingPunct="1">
              <a:lnSpc>
                <a:spcPct val="90000"/>
              </a:lnSpc>
              <a:buClr>
                <a:schemeClr val="tx1"/>
              </a:buClr>
              <a:buFontTx/>
              <a:buNone/>
            </a:pPr>
            <a:endParaRPr lang="es-ES" sz="24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ChangeArrowheads="1"/>
          </p:cNvSpPr>
          <p:nvPr/>
        </p:nvSpPr>
        <p:spPr bwMode="auto">
          <a:xfrm>
            <a:off x="0" y="-46038"/>
            <a:ext cx="184150" cy="274638"/>
          </a:xfrm>
          <a:prstGeom prst="rect">
            <a:avLst/>
          </a:prstGeom>
          <a:noFill/>
          <a:ln w="9525">
            <a:noFill/>
            <a:miter lim="800000"/>
            <a:headEnd/>
            <a:tailEnd/>
          </a:ln>
          <a:effectLst/>
        </p:spPr>
        <p:txBody>
          <a:bodyPr>
            <a:spAutoFit/>
          </a:bodyPr>
          <a:lstStyle/>
          <a:p>
            <a:endParaRPr lang="es-ES_tradnl">
              <a:latin typeface="Times New Roman" pitchFamily="18" charset="0"/>
              <a:cs typeface="Times New Roman" pitchFamily="18" charset="0"/>
            </a:endParaRPr>
          </a:p>
        </p:txBody>
      </p:sp>
      <p:sp>
        <p:nvSpPr>
          <p:cNvPr id="33796" name="Rectangle 4"/>
          <p:cNvSpPr>
            <a:spLocks noChangeArrowheads="1"/>
          </p:cNvSpPr>
          <p:nvPr/>
        </p:nvSpPr>
        <p:spPr bwMode="auto">
          <a:xfrm>
            <a:off x="0" y="0"/>
            <a:ext cx="3162300" cy="0"/>
          </a:xfrm>
          <a:prstGeom prst="rect">
            <a:avLst/>
          </a:prstGeom>
          <a:noFill/>
          <a:ln w="9525">
            <a:noFill/>
            <a:miter lim="800000"/>
            <a:headEnd/>
            <a:tailEnd/>
          </a:ln>
          <a:effectLst/>
        </p:spPr>
        <p:txBody>
          <a:bodyPr wrap="none">
            <a:spAutoFit/>
          </a:bodyPr>
          <a:lstStyle/>
          <a:p>
            <a:endParaRPr lang="es-AR"/>
          </a:p>
        </p:txBody>
      </p:sp>
      <p:sp>
        <p:nvSpPr>
          <p:cNvPr id="33797" name="Rectangle 5"/>
          <p:cNvSpPr>
            <a:spLocks noChangeArrowheads="1"/>
          </p:cNvSpPr>
          <p:nvPr/>
        </p:nvSpPr>
        <p:spPr bwMode="auto">
          <a:xfrm>
            <a:off x="0" y="0"/>
            <a:ext cx="3162300" cy="0"/>
          </a:xfrm>
          <a:prstGeom prst="rect">
            <a:avLst/>
          </a:prstGeom>
          <a:noFill/>
          <a:ln w="9525">
            <a:noFill/>
            <a:miter lim="800000"/>
            <a:headEnd/>
            <a:tailEnd/>
          </a:ln>
          <a:effectLst/>
        </p:spPr>
        <p:txBody>
          <a:bodyPr wrap="none">
            <a:spAutoFit/>
          </a:bodyPr>
          <a:lstStyle/>
          <a:p>
            <a:endParaRPr lang="es-AR"/>
          </a:p>
        </p:txBody>
      </p:sp>
      <p:sp>
        <p:nvSpPr>
          <p:cNvPr id="33798" name="Rectangle 6"/>
          <p:cNvSpPr>
            <a:spLocks noChangeArrowheads="1"/>
          </p:cNvSpPr>
          <p:nvPr/>
        </p:nvSpPr>
        <p:spPr bwMode="auto">
          <a:xfrm>
            <a:off x="0" y="0"/>
            <a:ext cx="279400" cy="0"/>
          </a:xfrm>
          <a:prstGeom prst="rect">
            <a:avLst/>
          </a:prstGeom>
          <a:noFill/>
          <a:ln w="9525">
            <a:noFill/>
            <a:miter lim="800000"/>
            <a:headEnd/>
            <a:tailEnd/>
          </a:ln>
          <a:effectLst/>
        </p:spPr>
        <p:txBody>
          <a:bodyPr wrap="none">
            <a:spAutoFit/>
          </a:bodyPr>
          <a:lstStyle/>
          <a:p>
            <a:endParaRPr lang="es-AR"/>
          </a:p>
        </p:txBody>
      </p:sp>
      <p:pic>
        <p:nvPicPr>
          <p:cNvPr id="33799" name="Picture 7" descr="http://www.seedbiology.de/images/0.gif"/>
          <p:cNvPicPr>
            <a:picLocks noChangeAspect="1" noChangeArrowheads="1"/>
          </p:cNvPicPr>
          <p:nvPr/>
        </p:nvPicPr>
        <p:blipFill>
          <a:blip r:embed="rId3" r:link="rId4"/>
          <a:srcRect/>
          <a:stretch>
            <a:fillRect/>
          </a:stretch>
        </p:blipFill>
        <p:spPr bwMode="auto">
          <a:xfrm>
            <a:off x="0" y="0"/>
            <a:ext cx="285750" cy="285750"/>
          </a:xfrm>
          <a:prstGeom prst="rect">
            <a:avLst/>
          </a:prstGeom>
          <a:noFill/>
        </p:spPr>
      </p:pic>
      <p:sp>
        <p:nvSpPr>
          <p:cNvPr id="33800" name="Rectangle 8"/>
          <p:cNvSpPr>
            <a:spLocks noChangeArrowheads="1"/>
          </p:cNvSpPr>
          <p:nvPr/>
        </p:nvSpPr>
        <p:spPr bwMode="auto">
          <a:xfrm>
            <a:off x="0" y="0"/>
            <a:ext cx="279400" cy="0"/>
          </a:xfrm>
          <a:prstGeom prst="rect">
            <a:avLst/>
          </a:prstGeom>
          <a:noFill/>
          <a:ln w="9525">
            <a:noFill/>
            <a:miter lim="800000"/>
            <a:headEnd/>
            <a:tailEnd/>
          </a:ln>
          <a:effectLst/>
        </p:spPr>
        <p:txBody>
          <a:bodyPr wrap="none">
            <a:spAutoFit/>
          </a:bodyPr>
          <a:lstStyle/>
          <a:p>
            <a:endParaRPr lang="es-AR"/>
          </a:p>
        </p:txBody>
      </p:sp>
      <p:sp>
        <p:nvSpPr>
          <p:cNvPr id="33801" name="Rectangle 9"/>
          <p:cNvSpPr>
            <a:spLocks noChangeArrowheads="1"/>
          </p:cNvSpPr>
          <p:nvPr/>
        </p:nvSpPr>
        <p:spPr bwMode="auto">
          <a:xfrm>
            <a:off x="0" y="0"/>
            <a:ext cx="3594100" cy="0"/>
          </a:xfrm>
          <a:prstGeom prst="rect">
            <a:avLst/>
          </a:prstGeom>
          <a:noFill/>
          <a:ln w="9525">
            <a:noFill/>
            <a:miter lim="800000"/>
            <a:headEnd/>
            <a:tailEnd/>
          </a:ln>
          <a:effectLst/>
        </p:spPr>
        <p:txBody>
          <a:bodyPr wrap="none">
            <a:spAutoFit/>
          </a:bodyPr>
          <a:lstStyle/>
          <a:p>
            <a:endParaRPr lang="es-AR"/>
          </a:p>
        </p:txBody>
      </p:sp>
      <p:pic>
        <p:nvPicPr>
          <p:cNvPr id="33802" name="Picture 10" descr="http://www.seedbiology.de/images/0.gif"/>
          <p:cNvPicPr>
            <a:picLocks noChangeAspect="1" noChangeArrowheads="1"/>
          </p:cNvPicPr>
          <p:nvPr/>
        </p:nvPicPr>
        <p:blipFill>
          <a:blip r:embed="rId3" r:link="rId4"/>
          <a:srcRect/>
          <a:stretch>
            <a:fillRect/>
          </a:stretch>
        </p:blipFill>
        <p:spPr bwMode="auto">
          <a:xfrm>
            <a:off x="0" y="0"/>
            <a:ext cx="628650" cy="628650"/>
          </a:xfrm>
          <a:prstGeom prst="rect">
            <a:avLst/>
          </a:prstGeom>
          <a:noFill/>
        </p:spPr>
      </p:pic>
      <p:sp>
        <p:nvSpPr>
          <p:cNvPr id="33803" name="Rectangle 11"/>
          <p:cNvSpPr>
            <a:spLocks noChangeArrowheads="1"/>
          </p:cNvSpPr>
          <p:nvPr/>
        </p:nvSpPr>
        <p:spPr bwMode="auto">
          <a:xfrm>
            <a:off x="0" y="-46038"/>
            <a:ext cx="184150" cy="731838"/>
          </a:xfrm>
          <a:prstGeom prst="rect">
            <a:avLst/>
          </a:prstGeom>
          <a:noFill/>
          <a:ln w="9525">
            <a:noFill/>
            <a:miter lim="800000"/>
            <a:headEnd/>
            <a:tailEnd/>
          </a:ln>
          <a:effectLst/>
        </p:spPr>
        <p:txBody>
          <a:bodyPr>
            <a:spAutoFit/>
          </a:bodyPr>
          <a:lstStyle/>
          <a:p>
            <a:r>
              <a:rPr lang="en-US">
                <a:latin typeface="Times New Roman" pitchFamily="18" charset="0"/>
                <a:cs typeface="Times New Roman" pitchFamily="18" charset="0"/>
              </a:rPr>
              <a:t/>
            </a:r>
            <a:br>
              <a:rPr lang="en-US">
                <a:latin typeface="Times New Roman" pitchFamily="18" charset="0"/>
                <a:cs typeface="Times New Roman" pitchFamily="18" charset="0"/>
              </a:rPr>
            </a:br>
            <a:r>
              <a:rPr lang="en-US">
                <a:latin typeface="Times New Roman" pitchFamily="18" charset="0"/>
                <a:cs typeface="Times New Roman" pitchFamily="18" charset="0"/>
              </a:rPr>
              <a:t/>
            </a:r>
            <a:br>
              <a:rPr lang="en-US">
                <a:latin typeface="Times New Roman" pitchFamily="18" charset="0"/>
                <a:cs typeface="Times New Roman" pitchFamily="18" charset="0"/>
              </a:rPr>
            </a:br>
            <a:endParaRPr lang="en-US" sz="1800"/>
          </a:p>
        </p:txBody>
      </p:sp>
      <p:pic>
        <p:nvPicPr>
          <p:cNvPr id="33805" name="Imagen 1"/>
          <p:cNvPicPr>
            <a:picLocks noGrp="1" noChangeAspect="1" noChangeArrowheads="1"/>
          </p:cNvPicPr>
          <p:nvPr>
            <p:ph type="body" idx="1"/>
          </p:nvPr>
        </p:nvPicPr>
        <p:blipFill>
          <a:blip r:embed="rId5" cstate="print"/>
          <a:srcRect/>
          <a:stretch>
            <a:fillRect/>
          </a:stretch>
        </p:blipFill>
        <p:spPr>
          <a:xfrm>
            <a:off x="1500166" y="2124968"/>
            <a:ext cx="5815029" cy="4375866"/>
          </a:xfrm>
          <a:noFill/>
          <a:ln/>
        </p:spPr>
      </p:pic>
      <p:sp>
        <p:nvSpPr>
          <p:cNvPr id="12" name="11 CuadroTexto"/>
          <p:cNvSpPr txBox="1"/>
          <p:nvPr/>
        </p:nvSpPr>
        <p:spPr>
          <a:xfrm>
            <a:off x="628650" y="571480"/>
            <a:ext cx="8047807" cy="1138773"/>
          </a:xfrm>
          <a:prstGeom prst="rect">
            <a:avLst/>
          </a:prstGeom>
          <a:noFill/>
        </p:spPr>
        <p:txBody>
          <a:bodyPr wrap="square" rtlCol="0">
            <a:spAutoFit/>
          </a:bodyPr>
          <a:lstStyle/>
          <a:p>
            <a:r>
              <a:rPr lang="es-AR" sz="2800" b="1" dirty="0" smtClean="0"/>
              <a:t>Dormición determinada por requerimiento de</a:t>
            </a:r>
          </a:p>
          <a:p>
            <a:endParaRPr lang="es-AR" dirty="0" smtClean="0"/>
          </a:p>
          <a:p>
            <a:pPr algn="ctr"/>
            <a:r>
              <a:rPr lang="es-AR" sz="2800" b="1" dirty="0" smtClean="0">
                <a:solidFill>
                  <a:schemeClr val="accent2">
                    <a:lumMod val="75000"/>
                  </a:schemeClr>
                </a:solidFill>
              </a:rPr>
              <a:t>Luz</a:t>
            </a:r>
            <a:endParaRPr lang="es-ES" sz="2800" b="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395288" y="717536"/>
            <a:ext cx="8229600" cy="711200"/>
          </a:xfrm>
        </p:spPr>
        <p:txBody>
          <a:bodyPr/>
          <a:lstStyle/>
          <a:p>
            <a:r>
              <a:rPr lang="es-ES" sz="4000" b="1" i="1" dirty="0" smtClean="0"/>
              <a:t>La semilla como unidad de dispersión y supervivencia</a:t>
            </a:r>
            <a:r>
              <a:rPr lang="es-ES" sz="4000" dirty="0" smtClean="0"/>
              <a:t/>
            </a:r>
            <a:br>
              <a:rPr lang="es-ES" sz="4000" dirty="0" smtClean="0"/>
            </a:br>
            <a:endParaRPr lang="es-ES" sz="2800" b="1" dirty="0">
              <a:solidFill>
                <a:srgbClr val="FF0000"/>
              </a:solidFill>
            </a:endParaRPr>
          </a:p>
        </p:txBody>
      </p:sp>
      <p:sp>
        <p:nvSpPr>
          <p:cNvPr id="144387" name="Rectangle 3"/>
          <p:cNvSpPr>
            <a:spLocks noGrp="1" noChangeArrowheads="1"/>
          </p:cNvSpPr>
          <p:nvPr>
            <p:ph type="body" idx="1"/>
          </p:nvPr>
        </p:nvSpPr>
        <p:spPr>
          <a:xfrm>
            <a:off x="285720" y="1660531"/>
            <a:ext cx="8401080" cy="4983179"/>
          </a:xfrm>
        </p:spPr>
        <p:txBody>
          <a:bodyPr/>
          <a:lstStyle/>
          <a:p>
            <a:pPr>
              <a:lnSpc>
                <a:spcPct val="90000"/>
              </a:lnSpc>
            </a:pPr>
            <a:endParaRPr lang="es-AR" sz="2400" dirty="0" smtClean="0"/>
          </a:p>
          <a:p>
            <a:pPr algn="just">
              <a:lnSpc>
                <a:spcPct val="90000"/>
              </a:lnSpc>
            </a:pPr>
            <a:r>
              <a:rPr lang="es-AR" sz="2400" dirty="0" smtClean="0"/>
              <a:t>Es el óvulo fecundado y maduro.</a:t>
            </a:r>
          </a:p>
          <a:p>
            <a:pPr algn="just">
              <a:lnSpc>
                <a:spcPct val="90000"/>
              </a:lnSpc>
            </a:pPr>
            <a:endParaRPr lang="es-AR" sz="2400" dirty="0"/>
          </a:p>
          <a:p>
            <a:pPr algn="just">
              <a:lnSpc>
                <a:spcPct val="90000"/>
              </a:lnSpc>
            </a:pPr>
            <a:r>
              <a:rPr lang="es-AR" sz="2400" dirty="0" smtClean="0"/>
              <a:t>Origina un </a:t>
            </a:r>
            <a:r>
              <a:rPr lang="es-AR" sz="2400" dirty="0"/>
              <a:t>individuo</a:t>
            </a:r>
            <a:r>
              <a:rPr lang="es-AR" sz="2400" b="1" dirty="0">
                <a:solidFill>
                  <a:srgbClr val="FF0000"/>
                </a:solidFill>
              </a:rPr>
              <a:t>, perpetuando y multiplicando la </a:t>
            </a:r>
            <a:r>
              <a:rPr lang="es-AR" sz="2400" b="1" dirty="0" smtClean="0">
                <a:solidFill>
                  <a:srgbClr val="FF0000"/>
                </a:solidFill>
              </a:rPr>
              <a:t>especie, </a:t>
            </a:r>
            <a:r>
              <a:rPr lang="es-AR" sz="2400" b="1" dirty="0">
                <a:solidFill>
                  <a:srgbClr val="FF0000"/>
                </a:solidFill>
              </a:rPr>
              <a:t>diseminando </a:t>
            </a:r>
            <a:r>
              <a:rPr lang="es-AR" sz="2400" dirty="0"/>
              <a:t>y </a:t>
            </a:r>
            <a:r>
              <a:rPr lang="es-AR" sz="2400" dirty="0" smtClean="0"/>
              <a:t>pasando </a:t>
            </a:r>
            <a:r>
              <a:rPr lang="es-AR" sz="2400" b="1" dirty="0">
                <a:solidFill>
                  <a:srgbClr val="FF0000"/>
                </a:solidFill>
              </a:rPr>
              <a:t>época desfavorable </a:t>
            </a:r>
            <a:r>
              <a:rPr lang="es-AR" sz="2400" dirty="0"/>
              <a:t>en estado de </a:t>
            </a:r>
            <a:r>
              <a:rPr lang="es-AR" sz="2400" dirty="0" smtClean="0"/>
              <a:t>semilla latente. </a:t>
            </a:r>
          </a:p>
          <a:p>
            <a:pPr algn="just">
              <a:lnSpc>
                <a:spcPct val="90000"/>
              </a:lnSpc>
            </a:pPr>
            <a:endParaRPr lang="es-AR" sz="2400" dirty="0"/>
          </a:p>
          <a:p>
            <a:pPr algn="just">
              <a:lnSpc>
                <a:spcPct val="90000"/>
              </a:lnSpc>
            </a:pPr>
            <a:r>
              <a:rPr lang="es-AR" sz="2400" dirty="0" smtClean="0"/>
              <a:t>Partes constitutivas:</a:t>
            </a:r>
          </a:p>
          <a:p>
            <a:pPr algn="just">
              <a:lnSpc>
                <a:spcPct val="90000"/>
              </a:lnSpc>
              <a:buNone/>
            </a:pPr>
            <a:r>
              <a:rPr lang="es-AR" sz="2400" dirty="0" smtClean="0"/>
              <a:t>			       </a:t>
            </a:r>
            <a:r>
              <a:rPr lang="es-AR" sz="2400" b="1" dirty="0" smtClean="0">
                <a:solidFill>
                  <a:srgbClr val="FF0000"/>
                </a:solidFill>
              </a:rPr>
              <a:t>Embrión</a:t>
            </a:r>
            <a:r>
              <a:rPr lang="es-AR" sz="2400" dirty="0"/>
              <a:t>, </a:t>
            </a:r>
            <a:endParaRPr lang="es-AR" sz="2400" dirty="0" smtClean="0"/>
          </a:p>
          <a:p>
            <a:pPr algn="just">
              <a:lnSpc>
                <a:spcPct val="90000"/>
              </a:lnSpc>
              <a:buNone/>
            </a:pPr>
            <a:r>
              <a:rPr lang="es-AR" sz="2400" dirty="0" smtClean="0">
                <a:solidFill>
                  <a:schemeClr val="accent2"/>
                </a:solidFill>
              </a:rPr>
              <a:t>			       </a:t>
            </a:r>
            <a:r>
              <a:rPr lang="es-AR" sz="2400" b="1" dirty="0" smtClean="0">
                <a:solidFill>
                  <a:srgbClr val="FF0000"/>
                </a:solidFill>
              </a:rPr>
              <a:t>Reservas</a:t>
            </a:r>
            <a:r>
              <a:rPr lang="es-AR" sz="2400" dirty="0" smtClean="0"/>
              <a:t> (</a:t>
            </a:r>
            <a:r>
              <a:rPr lang="es-AR" sz="2400" dirty="0" err="1" smtClean="0"/>
              <a:t>endosperma</a:t>
            </a:r>
            <a:r>
              <a:rPr lang="es-AR" sz="2400" dirty="0" smtClean="0"/>
              <a:t> – </a:t>
            </a:r>
            <a:r>
              <a:rPr lang="es-AR" sz="2400" dirty="0" err="1" smtClean="0"/>
              <a:t>perisperma</a:t>
            </a:r>
            <a:r>
              <a:rPr lang="es-AR" sz="2400" dirty="0" smtClean="0"/>
              <a:t> –       		       cotiledones – macro-prótalo)</a:t>
            </a:r>
          </a:p>
          <a:p>
            <a:pPr algn="just">
              <a:lnSpc>
                <a:spcPct val="90000"/>
              </a:lnSpc>
              <a:buNone/>
            </a:pPr>
            <a:r>
              <a:rPr lang="es-AR" sz="2400" b="1" dirty="0" smtClean="0">
                <a:solidFill>
                  <a:schemeClr val="accent2"/>
                </a:solidFill>
              </a:rPr>
              <a:t>			       </a:t>
            </a:r>
            <a:r>
              <a:rPr lang="es-AR" sz="2400" b="1" dirty="0" smtClean="0">
                <a:solidFill>
                  <a:srgbClr val="FF0000"/>
                </a:solidFill>
              </a:rPr>
              <a:t>Cubierta </a:t>
            </a:r>
            <a:r>
              <a:rPr lang="es-AR" sz="2400" b="1" dirty="0">
                <a:solidFill>
                  <a:srgbClr val="FF0000"/>
                </a:solidFill>
              </a:rPr>
              <a:t>seminal</a:t>
            </a:r>
            <a:r>
              <a:rPr lang="es-AR" sz="2400" dirty="0">
                <a:solidFill>
                  <a:srgbClr val="FF0000"/>
                </a:solidFill>
              </a:rPr>
              <a:t> </a:t>
            </a:r>
            <a:r>
              <a:rPr lang="es-AR" sz="2400" dirty="0" smtClean="0"/>
              <a:t>o tegumentos.</a:t>
            </a:r>
            <a:r>
              <a:rPr lang="es-ES" sz="2400" dirty="0" smtClean="0"/>
              <a:t> </a:t>
            </a:r>
            <a:endParaRPr lang="es-E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3" cstate="print"/>
          <a:srcRect/>
          <a:stretch>
            <a:fillRect/>
          </a:stretch>
        </p:blipFill>
        <p:spPr bwMode="auto">
          <a:xfrm>
            <a:off x="4857750" y="1928813"/>
            <a:ext cx="3357563" cy="4792662"/>
          </a:xfrm>
          <a:prstGeom prst="rect">
            <a:avLst/>
          </a:prstGeom>
          <a:noFill/>
          <a:ln w="9525">
            <a:noFill/>
            <a:miter lim="800000"/>
            <a:headEnd/>
            <a:tailEnd/>
          </a:ln>
        </p:spPr>
      </p:pic>
      <p:pic>
        <p:nvPicPr>
          <p:cNvPr id="70659" name="Picture 1" descr="figure 6.25.tif"/>
          <p:cNvPicPr>
            <a:picLocks noChangeAspect="1"/>
          </p:cNvPicPr>
          <p:nvPr/>
        </p:nvPicPr>
        <p:blipFill>
          <a:blip r:embed="rId4" cstate="print"/>
          <a:srcRect l="11719" t="28125" r="18750" b="48958"/>
          <a:stretch>
            <a:fillRect/>
          </a:stretch>
        </p:blipFill>
        <p:spPr bwMode="auto">
          <a:xfrm>
            <a:off x="971600" y="325449"/>
            <a:ext cx="6357938" cy="1571625"/>
          </a:xfrm>
          <a:prstGeom prst="rect">
            <a:avLst/>
          </a:prstGeom>
          <a:noFill/>
          <a:ln w="9525">
            <a:noFill/>
            <a:miter lim="800000"/>
            <a:headEnd/>
            <a:tailEnd/>
          </a:ln>
        </p:spPr>
      </p:pic>
      <p:sp>
        <p:nvSpPr>
          <p:cNvPr id="2" name="CuadroTexto 1"/>
          <p:cNvSpPr txBox="1"/>
          <p:nvPr/>
        </p:nvSpPr>
        <p:spPr>
          <a:xfrm>
            <a:off x="179512" y="2852936"/>
            <a:ext cx="4392488" cy="2800767"/>
          </a:xfrm>
          <a:prstGeom prst="rect">
            <a:avLst/>
          </a:prstGeom>
          <a:noFill/>
        </p:spPr>
        <p:txBody>
          <a:bodyPr wrap="square" rtlCol="0">
            <a:spAutoFit/>
          </a:bodyPr>
          <a:lstStyle/>
          <a:p>
            <a:r>
              <a:rPr lang="es-ES" sz="2800" b="1" u="sng" dirty="0" smtClean="0">
                <a:solidFill>
                  <a:srgbClr val="FF0000"/>
                </a:solidFill>
              </a:rPr>
              <a:t>Pr</a:t>
            </a:r>
            <a:r>
              <a:rPr lang="es-ES" sz="2400" b="1" u="sng" dirty="0" smtClean="0"/>
              <a:t>: Fitocromo Rojo (red) </a:t>
            </a:r>
            <a:r>
              <a:rPr lang="es-ES" sz="2400" dirty="0" smtClean="0"/>
              <a:t>absorción máxima a 660 </a:t>
            </a:r>
            <a:r>
              <a:rPr lang="es-ES" sz="2400" dirty="0" err="1" smtClean="0"/>
              <a:t>nm</a:t>
            </a:r>
            <a:r>
              <a:rPr lang="es-ES" sz="2400" dirty="0" smtClean="0"/>
              <a:t> longitud de onda</a:t>
            </a:r>
          </a:p>
          <a:p>
            <a:endParaRPr lang="es-ES" sz="2400" dirty="0"/>
          </a:p>
          <a:p>
            <a:r>
              <a:rPr lang="es-ES" sz="2800" b="1" u="sng" dirty="0" err="1" smtClean="0">
                <a:solidFill>
                  <a:srgbClr val="FF0000"/>
                </a:solidFill>
              </a:rPr>
              <a:t>Pfr</a:t>
            </a:r>
            <a:r>
              <a:rPr lang="es-ES" sz="2400" b="1" u="sng" dirty="0" smtClean="0"/>
              <a:t>: Fitocromo Rojo lejano (</a:t>
            </a:r>
            <a:r>
              <a:rPr lang="es-ES" sz="2400" b="1" u="sng" dirty="0" err="1" smtClean="0"/>
              <a:t>far</a:t>
            </a:r>
            <a:r>
              <a:rPr lang="es-ES" sz="2400" b="1" u="sng" dirty="0" smtClean="0"/>
              <a:t> red)</a:t>
            </a:r>
            <a:r>
              <a:rPr lang="es-ES" sz="2400" dirty="0" smtClean="0"/>
              <a:t> absorción máxima a 730 </a:t>
            </a:r>
            <a:r>
              <a:rPr lang="es-ES" sz="2400" dirty="0" err="1" smtClean="0"/>
              <a:t>nm</a:t>
            </a:r>
            <a:r>
              <a:rPr lang="es-ES" sz="2400" dirty="0" smtClean="0"/>
              <a:t> longitud de onda.</a:t>
            </a:r>
            <a:endParaRPr lang="es-E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3" cstate="print"/>
          <a:srcRect/>
          <a:stretch>
            <a:fillRect/>
          </a:stretch>
        </p:blipFill>
        <p:spPr bwMode="auto">
          <a:xfrm>
            <a:off x="2267744" y="708367"/>
            <a:ext cx="4836319" cy="58889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p:cNvPicPr>
            <a:picLocks noChangeAspect="1" noChangeArrowheads="1"/>
          </p:cNvPicPr>
          <p:nvPr/>
        </p:nvPicPr>
        <p:blipFill>
          <a:blip r:embed="rId3" cstate="print"/>
          <a:srcRect/>
          <a:stretch>
            <a:fillRect/>
          </a:stretch>
        </p:blipFill>
        <p:spPr bwMode="auto">
          <a:xfrm>
            <a:off x="144463" y="782638"/>
            <a:ext cx="8855075" cy="5292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3" cstate="print"/>
          <a:srcRect/>
          <a:stretch>
            <a:fillRect/>
          </a:stretch>
        </p:blipFill>
        <p:spPr bwMode="auto">
          <a:xfrm>
            <a:off x="749263" y="4172991"/>
            <a:ext cx="7645474" cy="1992313"/>
          </a:xfrm>
          <a:prstGeom prst="rect">
            <a:avLst/>
          </a:prstGeom>
          <a:noFill/>
          <a:ln w="9525">
            <a:noFill/>
            <a:miter lim="800000"/>
            <a:headEnd/>
            <a:tailEnd/>
          </a:ln>
        </p:spPr>
      </p:pic>
      <p:sp>
        <p:nvSpPr>
          <p:cNvPr id="94211" name="Text Box 3"/>
          <p:cNvSpPr txBox="1">
            <a:spLocks noChangeArrowheads="1"/>
          </p:cNvSpPr>
          <p:nvPr/>
        </p:nvSpPr>
        <p:spPr bwMode="auto">
          <a:xfrm>
            <a:off x="323528" y="116632"/>
            <a:ext cx="8712968" cy="3600986"/>
          </a:xfrm>
          <a:prstGeom prst="rect">
            <a:avLst/>
          </a:prstGeom>
          <a:noFill/>
          <a:ln w="9525">
            <a:noFill/>
            <a:miter lim="800000"/>
            <a:headEnd/>
            <a:tailEnd/>
          </a:ln>
        </p:spPr>
        <p:txBody>
          <a:bodyPr wrap="square">
            <a:spAutoFit/>
          </a:bodyPr>
          <a:lstStyle/>
          <a:p>
            <a:r>
              <a:rPr lang="es-ES" sz="2400" b="1" dirty="0" smtClean="0">
                <a:solidFill>
                  <a:srgbClr val="000099"/>
                </a:solidFill>
              </a:rPr>
              <a:t>Semillas </a:t>
            </a:r>
            <a:r>
              <a:rPr lang="es-ES" sz="2400" b="1" dirty="0" err="1" smtClean="0">
                <a:solidFill>
                  <a:srgbClr val="000099"/>
                </a:solidFill>
              </a:rPr>
              <a:t>fotoblásticas</a:t>
            </a:r>
            <a:r>
              <a:rPr lang="es-ES" sz="2400" b="1" dirty="0" smtClean="0">
                <a:solidFill>
                  <a:srgbClr val="000099"/>
                </a:solidFill>
              </a:rPr>
              <a:t>: poseen respuesta a </a:t>
            </a:r>
            <a:r>
              <a:rPr lang="es-ES" sz="2400" b="1" dirty="0">
                <a:solidFill>
                  <a:srgbClr val="000099"/>
                </a:solidFill>
              </a:rPr>
              <a:t>bajos flujos de </a:t>
            </a:r>
            <a:r>
              <a:rPr lang="es-ES" sz="2400" b="1" dirty="0" smtClean="0">
                <a:solidFill>
                  <a:srgbClr val="000099"/>
                </a:solidFill>
              </a:rPr>
              <a:t>luz.</a:t>
            </a:r>
          </a:p>
          <a:p>
            <a:r>
              <a:rPr lang="es-ES" sz="2400" b="1" dirty="0" smtClean="0">
                <a:solidFill>
                  <a:srgbClr val="000099"/>
                </a:solidFill>
              </a:rPr>
              <a:t>Ejemplos:</a:t>
            </a:r>
          </a:p>
          <a:p>
            <a:r>
              <a:rPr lang="es-ES" sz="2400" b="1" dirty="0" smtClean="0">
                <a:solidFill>
                  <a:srgbClr val="000099"/>
                </a:solidFill>
              </a:rPr>
              <a:t>Semillas de malezas, plantas espontáneas o invasoras.</a:t>
            </a:r>
          </a:p>
          <a:p>
            <a:r>
              <a:rPr lang="es-ES" sz="2400" b="1" dirty="0" smtClean="0">
                <a:solidFill>
                  <a:srgbClr val="000099"/>
                </a:solidFill>
              </a:rPr>
              <a:t>Semillas pequeñas con escasas reservas.</a:t>
            </a:r>
          </a:p>
          <a:p>
            <a:r>
              <a:rPr lang="es-ES" sz="2400" b="1" dirty="0" smtClean="0">
                <a:solidFill>
                  <a:srgbClr val="000099"/>
                </a:solidFill>
              </a:rPr>
              <a:t>Estrategias de germinación cuando el ambiente les resulta favorable (ausencia de plantas cercanas).</a:t>
            </a:r>
          </a:p>
          <a:p>
            <a:r>
              <a:rPr lang="es-ES" sz="2000" b="1" dirty="0" smtClean="0">
                <a:solidFill>
                  <a:srgbClr val="000099"/>
                </a:solidFill>
              </a:rPr>
              <a:t>Ej. </a:t>
            </a:r>
            <a:r>
              <a:rPr lang="es-ES" sz="2000" b="1" i="1" dirty="0" smtClean="0">
                <a:solidFill>
                  <a:srgbClr val="000099"/>
                </a:solidFill>
              </a:rPr>
              <a:t>Datura </a:t>
            </a:r>
            <a:r>
              <a:rPr lang="es-ES" sz="2000" b="1" i="1" dirty="0" err="1" smtClean="0">
                <a:solidFill>
                  <a:srgbClr val="000099"/>
                </a:solidFill>
              </a:rPr>
              <a:t>ferox</a:t>
            </a:r>
            <a:r>
              <a:rPr lang="es-ES" sz="2000" b="1" i="1" dirty="0" smtClean="0">
                <a:solidFill>
                  <a:srgbClr val="000099"/>
                </a:solidFill>
              </a:rPr>
              <a:t> </a:t>
            </a:r>
            <a:r>
              <a:rPr lang="es-ES" sz="2000" b="1" dirty="0" smtClean="0">
                <a:solidFill>
                  <a:srgbClr val="000099"/>
                </a:solidFill>
              </a:rPr>
              <a:t>(chamico), </a:t>
            </a:r>
            <a:r>
              <a:rPr lang="es-ES" sz="2000" b="1" i="1" dirty="0" err="1" smtClean="0">
                <a:solidFill>
                  <a:srgbClr val="000099"/>
                </a:solidFill>
              </a:rPr>
              <a:t>Amaranthus</a:t>
            </a:r>
            <a:r>
              <a:rPr lang="es-ES" sz="2000" b="1" i="1" dirty="0" smtClean="0">
                <a:solidFill>
                  <a:srgbClr val="000099"/>
                </a:solidFill>
              </a:rPr>
              <a:t> </a:t>
            </a:r>
            <a:r>
              <a:rPr lang="es-ES" sz="2000" b="1" i="1" dirty="0" err="1" smtClean="0">
                <a:solidFill>
                  <a:srgbClr val="000099"/>
                </a:solidFill>
              </a:rPr>
              <a:t>sp</a:t>
            </a:r>
            <a:r>
              <a:rPr lang="es-ES" sz="2000" b="1" i="1" dirty="0" smtClean="0">
                <a:solidFill>
                  <a:srgbClr val="000099"/>
                </a:solidFill>
              </a:rPr>
              <a:t>. </a:t>
            </a:r>
            <a:r>
              <a:rPr lang="es-ES" sz="2000" b="1" dirty="0" smtClean="0">
                <a:solidFill>
                  <a:srgbClr val="000099"/>
                </a:solidFill>
              </a:rPr>
              <a:t>(yuyo colorado), </a:t>
            </a:r>
            <a:r>
              <a:rPr lang="es-ES" sz="2000" b="1" i="1" dirty="0" err="1" smtClean="0">
                <a:solidFill>
                  <a:srgbClr val="000099"/>
                </a:solidFill>
              </a:rPr>
              <a:t>Gomphrena</a:t>
            </a:r>
            <a:r>
              <a:rPr lang="es-ES" sz="2000" b="1" i="1" dirty="0" smtClean="0">
                <a:solidFill>
                  <a:srgbClr val="000099"/>
                </a:solidFill>
              </a:rPr>
              <a:t> </a:t>
            </a:r>
            <a:r>
              <a:rPr lang="es-ES" sz="2000" b="1" i="1" dirty="0" err="1" smtClean="0">
                <a:solidFill>
                  <a:srgbClr val="000099"/>
                </a:solidFill>
              </a:rPr>
              <a:t>perennis</a:t>
            </a:r>
            <a:r>
              <a:rPr lang="es-ES" sz="2000" b="1" i="1" dirty="0" smtClean="0">
                <a:solidFill>
                  <a:srgbClr val="000099"/>
                </a:solidFill>
              </a:rPr>
              <a:t> </a:t>
            </a:r>
            <a:r>
              <a:rPr lang="es-ES" sz="2000" b="1" dirty="0" smtClean="0">
                <a:solidFill>
                  <a:srgbClr val="000099"/>
                </a:solidFill>
              </a:rPr>
              <a:t>(siempre viva del campo), </a:t>
            </a:r>
            <a:r>
              <a:rPr lang="es-ES" sz="2000" b="1" i="1" dirty="0" err="1" smtClean="0">
                <a:solidFill>
                  <a:srgbClr val="000099"/>
                </a:solidFill>
              </a:rPr>
              <a:t>Lolium</a:t>
            </a:r>
            <a:r>
              <a:rPr lang="es-ES" sz="2000" b="1" i="1" dirty="0" smtClean="0">
                <a:solidFill>
                  <a:srgbClr val="000099"/>
                </a:solidFill>
              </a:rPr>
              <a:t> </a:t>
            </a:r>
            <a:r>
              <a:rPr lang="es-ES" sz="2000" b="1" i="1" dirty="0" err="1" smtClean="0">
                <a:solidFill>
                  <a:srgbClr val="000099"/>
                </a:solidFill>
              </a:rPr>
              <a:t>sp</a:t>
            </a:r>
            <a:r>
              <a:rPr lang="es-ES" sz="2000" b="1" i="1" dirty="0" smtClean="0">
                <a:solidFill>
                  <a:srgbClr val="000099"/>
                </a:solidFill>
              </a:rPr>
              <a:t> </a:t>
            </a:r>
            <a:r>
              <a:rPr lang="es-ES" sz="2000" b="1" dirty="0" smtClean="0">
                <a:solidFill>
                  <a:srgbClr val="000099"/>
                </a:solidFill>
              </a:rPr>
              <a:t>(</a:t>
            </a:r>
            <a:r>
              <a:rPr lang="es-ES" sz="2000" b="1" dirty="0" err="1" smtClean="0">
                <a:solidFill>
                  <a:srgbClr val="000099"/>
                </a:solidFill>
              </a:rPr>
              <a:t>raygrás</a:t>
            </a:r>
            <a:r>
              <a:rPr lang="es-ES" sz="2000" b="1" dirty="0" smtClean="0">
                <a:solidFill>
                  <a:srgbClr val="000099"/>
                </a:solidFill>
              </a:rPr>
              <a:t>), etc. </a:t>
            </a:r>
            <a:endParaRPr lang="es-ES" sz="2000" b="1" dirty="0">
              <a:solidFill>
                <a:srgbClr val="000099"/>
              </a:solidFill>
            </a:endParaRPr>
          </a:p>
        </p:txBody>
      </p:sp>
      <p:sp>
        <p:nvSpPr>
          <p:cNvPr id="94212" name="Text Box 4"/>
          <p:cNvSpPr txBox="1">
            <a:spLocks noChangeArrowheads="1"/>
          </p:cNvSpPr>
          <p:nvPr/>
        </p:nvSpPr>
        <p:spPr bwMode="auto">
          <a:xfrm>
            <a:off x="5076825" y="6237312"/>
            <a:ext cx="3117850" cy="336550"/>
          </a:xfrm>
          <a:prstGeom prst="rect">
            <a:avLst/>
          </a:prstGeom>
          <a:noFill/>
          <a:ln w="9525">
            <a:noFill/>
            <a:miter lim="800000"/>
            <a:headEnd/>
            <a:tailEnd/>
          </a:ln>
        </p:spPr>
        <p:txBody>
          <a:bodyPr wrap="none">
            <a:spAutoFit/>
          </a:bodyPr>
          <a:lstStyle/>
          <a:p>
            <a:r>
              <a:rPr lang="es-ES" sz="1600" dirty="0" err="1">
                <a:solidFill>
                  <a:srgbClr val="000099"/>
                </a:solidFill>
              </a:rPr>
              <a:t>Scopel</a:t>
            </a:r>
            <a:r>
              <a:rPr lang="es-ES" sz="1600" dirty="0">
                <a:solidFill>
                  <a:srgbClr val="000099"/>
                </a:solidFill>
              </a:rPr>
              <a:t>, </a:t>
            </a:r>
            <a:r>
              <a:rPr lang="es-ES" sz="1600" dirty="0" err="1">
                <a:solidFill>
                  <a:srgbClr val="000099"/>
                </a:solidFill>
              </a:rPr>
              <a:t>Ballaré</a:t>
            </a:r>
            <a:r>
              <a:rPr lang="es-ES" sz="1600" dirty="0">
                <a:solidFill>
                  <a:srgbClr val="000099"/>
                </a:solidFill>
              </a:rPr>
              <a:t> y </a:t>
            </a:r>
            <a:r>
              <a:rPr lang="es-ES" sz="1600" dirty="0" err="1">
                <a:solidFill>
                  <a:srgbClr val="000099"/>
                </a:solidFill>
              </a:rPr>
              <a:t>Sanchez</a:t>
            </a:r>
            <a:r>
              <a:rPr lang="es-ES" sz="1600" dirty="0">
                <a:solidFill>
                  <a:srgbClr val="000099"/>
                </a:solidFill>
              </a:rPr>
              <a:t>, 2002</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0" y="274638"/>
            <a:ext cx="9144000" cy="1143000"/>
          </a:xfrm>
        </p:spPr>
        <p:txBody>
          <a:bodyPr/>
          <a:lstStyle/>
          <a:p>
            <a:r>
              <a:rPr lang="es-AR" sz="3200" b="1" dirty="0">
                <a:solidFill>
                  <a:srgbClr val="FF0000"/>
                </a:solidFill>
              </a:rPr>
              <a:t>En </a:t>
            </a:r>
            <a:r>
              <a:rPr lang="es-AR" sz="3200" b="1" dirty="0" smtClean="0">
                <a:solidFill>
                  <a:srgbClr val="FF0000"/>
                </a:solidFill>
              </a:rPr>
              <a:t>la </a:t>
            </a:r>
            <a:r>
              <a:rPr lang="es-AR" sz="3200" b="1" dirty="0">
                <a:solidFill>
                  <a:srgbClr val="FF0000"/>
                </a:solidFill>
              </a:rPr>
              <a:t>germinación </a:t>
            </a:r>
            <a:r>
              <a:rPr lang="es-AR" sz="3200" b="1" dirty="0" smtClean="0">
                <a:solidFill>
                  <a:srgbClr val="FF0000"/>
                </a:solidFill>
              </a:rPr>
              <a:t>se distinguen </a:t>
            </a:r>
            <a:r>
              <a:rPr lang="es-AR" sz="3200" b="1" dirty="0">
                <a:solidFill>
                  <a:srgbClr val="FF0000"/>
                </a:solidFill>
              </a:rPr>
              <a:t>tres fases </a:t>
            </a:r>
            <a:endParaRPr lang="es-ES" sz="3200" b="1" dirty="0">
              <a:solidFill>
                <a:srgbClr val="FF0000"/>
              </a:solidFill>
            </a:endParaRPr>
          </a:p>
        </p:txBody>
      </p:sp>
      <p:sp>
        <p:nvSpPr>
          <p:cNvPr id="138243" name="Rectangle 3"/>
          <p:cNvSpPr>
            <a:spLocks noGrp="1" noChangeArrowheads="1"/>
          </p:cNvSpPr>
          <p:nvPr>
            <p:ph type="body" idx="1"/>
          </p:nvPr>
        </p:nvSpPr>
        <p:spPr>
          <a:xfrm>
            <a:off x="457200" y="1428736"/>
            <a:ext cx="8229600" cy="4697427"/>
          </a:xfrm>
        </p:spPr>
        <p:txBody>
          <a:bodyPr/>
          <a:lstStyle/>
          <a:p>
            <a:pPr>
              <a:lnSpc>
                <a:spcPct val="80000"/>
              </a:lnSpc>
            </a:pPr>
            <a:endParaRPr lang="es-AR" sz="2000" b="1" dirty="0" smtClean="0"/>
          </a:p>
          <a:p>
            <a:pPr>
              <a:lnSpc>
                <a:spcPct val="80000"/>
              </a:lnSpc>
            </a:pPr>
            <a:r>
              <a:rPr lang="es-AR" sz="2400" b="1" dirty="0" smtClean="0"/>
              <a:t>Fase </a:t>
            </a:r>
            <a:r>
              <a:rPr lang="es-AR" sz="2400" b="1" dirty="0"/>
              <a:t>de hidratación</a:t>
            </a:r>
            <a:r>
              <a:rPr lang="es-AR" sz="2400" dirty="0"/>
              <a:t>: La absorción de agua es el primer </a:t>
            </a:r>
            <a:r>
              <a:rPr lang="es-AR" sz="2400" dirty="0" smtClean="0"/>
              <a:t>paso </a:t>
            </a:r>
            <a:r>
              <a:rPr lang="es-AR" sz="2400" dirty="0"/>
              <a:t>y va acompañado de un aumento en la actividad respiratoria.</a:t>
            </a:r>
            <a:r>
              <a:rPr lang="es-AR" sz="2400" b="1" dirty="0"/>
              <a:t> </a:t>
            </a:r>
          </a:p>
          <a:p>
            <a:pPr>
              <a:lnSpc>
                <a:spcPct val="80000"/>
              </a:lnSpc>
            </a:pPr>
            <a:endParaRPr lang="es-AR" sz="2400" b="1" dirty="0"/>
          </a:p>
          <a:p>
            <a:pPr>
              <a:lnSpc>
                <a:spcPct val="80000"/>
              </a:lnSpc>
            </a:pPr>
            <a:r>
              <a:rPr lang="es-AR" sz="2400" b="1" dirty="0"/>
              <a:t>Fase de </a:t>
            </a:r>
            <a:r>
              <a:rPr lang="es-AR" sz="2400" b="1" dirty="0" smtClean="0"/>
              <a:t>activación metabólica</a:t>
            </a:r>
            <a:r>
              <a:rPr lang="es-AR" sz="2400" dirty="0" smtClean="0"/>
              <a:t>: Se </a:t>
            </a:r>
            <a:r>
              <a:rPr lang="es-AR" sz="2400" dirty="0"/>
              <a:t>producen las transformaciones </a:t>
            </a:r>
            <a:r>
              <a:rPr lang="es-AR" sz="2400" dirty="0" smtClean="0"/>
              <a:t>metabólicas </a:t>
            </a:r>
            <a:r>
              <a:rPr lang="es-AR" sz="2400" dirty="0"/>
              <a:t>para el correcto desarrollo de la plántula. </a:t>
            </a:r>
            <a:r>
              <a:rPr lang="es-AR" sz="2400" dirty="0" smtClean="0"/>
              <a:t>Aquí la </a:t>
            </a:r>
            <a:r>
              <a:rPr lang="es-AR" sz="2400" dirty="0"/>
              <a:t>absorción de agua se </a:t>
            </a:r>
            <a:r>
              <a:rPr lang="es-AR" sz="2400" dirty="0" smtClean="0"/>
              <a:t>mantiene constante y se degradan las reservas.</a:t>
            </a:r>
            <a:r>
              <a:rPr lang="es-AR" sz="2400" b="1" dirty="0" smtClean="0"/>
              <a:t> </a:t>
            </a:r>
            <a:endParaRPr lang="es-AR" sz="2400" b="1" dirty="0"/>
          </a:p>
          <a:p>
            <a:pPr>
              <a:lnSpc>
                <a:spcPct val="80000"/>
              </a:lnSpc>
            </a:pPr>
            <a:endParaRPr lang="es-AR" sz="2400" b="1" dirty="0"/>
          </a:p>
          <a:p>
            <a:pPr>
              <a:lnSpc>
                <a:spcPct val="80000"/>
              </a:lnSpc>
            </a:pPr>
            <a:r>
              <a:rPr lang="es-AR" sz="2400" b="1" dirty="0"/>
              <a:t>Fase de </a:t>
            </a:r>
            <a:r>
              <a:rPr lang="es-AR" sz="2400" b="1" dirty="0" smtClean="0"/>
              <a:t>crecimiento o germinación visible</a:t>
            </a:r>
            <a:r>
              <a:rPr lang="es-AR" sz="2400" dirty="0" smtClean="0"/>
              <a:t>: Se </a:t>
            </a:r>
            <a:r>
              <a:rPr lang="es-AR" sz="2400" dirty="0"/>
              <a:t>asocia con la emergencia de la radícula (cambio morfológico </a:t>
            </a:r>
            <a:r>
              <a:rPr lang="es-AR" sz="2400" dirty="0" smtClean="0"/>
              <a:t>visible) y se </a:t>
            </a:r>
            <a:r>
              <a:rPr lang="es-AR" sz="2400" dirty="0"/>
              <a:t>caracteriza porque la absorción de agua vuelve a aumentar, así como la actividad respiratoria.</a:t>
            </a:r>
            <a:r>
              <a:rPr lang="es-AR" sz="2400" b="1" dirty="0"/>
              <a:t> </a:t>
            </a:r>
            <a:endParaRPr lang="es-E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214282" y="0"/>
            <a:ext cx="8572560" cy="1000132"/>
          </a:xfrm>
        </p:spPr>
        <p:txBody>
          <a:bodyPr/>
          <a:lstStyle/>
          <a:p>
            <a:r>
              <a:rPr lang="en-US" sz="2800" b="1" dirty="0" err="1" smtClean="0">
                <a:solidFill>
                  <a:srgbClr val="FF0000"/>
                </a:solidFill>
              </a:rPr>
              <a:t>Fases</a:t>
            </a:r>
            <a:r>
              <a:rPr lang="en-US" sz="2800" b="1" dirty="0" smtClean="0">
                <a:solidFill>
                  <a:srgbClr val="FF0000"/>
                </a:solidFill>
              </a:rPr>
              <a:t> de la </a:t>
            </a:r>
            <a:r>
              <a:rPr lang="en-US" sz="2800" b="1" dirty="0" err="1" smtClean="0">
                <a:solidFill>
                  <a:srgbClr val="FF0000"/>
                </a:solidFill>
              </a:rPr>
              <a:t>germinación</a:t>
            </a:r>
            <a:endParaRPr lang="en-US" sz="2800" b="1" dirty="0">
              <a:solidFill>
                <a:srgbClr val="FF0000"/>
              </a:solidFill>
            </a:endParaRPr>
          </a:p>
        </p:txBody>
      </p:sp>
      <p:sp>
        <p:nvSpPr>
          <p:cNvPr id="156675" name="Rectangle 3"/>
          <p:cNvSpPr>
            <a:spLocks noGrp="1" noChangeArrowheads="1"/>
          </p:cNvSpPr>
          <p:nvPr>
            <p:ph type="body" idx="1"/>
          </p:nvPr>
        </p:nvSpPr>
        <p:spPr>
          <a:xfrm>
            <a:off x="-8501154" y="6858000"/>
            <a:ext cx="45719" cy="785842"/>
          </a:xfrm>
        </p:spPr>
        <p:txBody>
          <a:bodyPr/>
          <a:lstStyle/>
          <a:p>
            <a:pPr>
              <a:buNone/>
            </a:pPr>
            <a:endParaRPr lang="en-US" sz="1600" dirty="0"/>
          </a:p>
        </p:txBody>
      </p:sp>
      <p:pic>
        <p:nvPicPr>
          <p:cNvPr id="156676" name="Picture 4" descr="Figura17_3"/>
          <p:cNvPicPr>
            <a:picLocks noChangeAspect="1" noChangeArrowheads="1"/>
          </p:cNvPicPr>
          <p:nvPr/>
        </p:nvPicPr>
        <p:blipFill>
          <a:blip r:embed="rId3" cstate="print"/>
          <a:srcRect/>
          <a:stretch>
            <a:fillRect/>
          </a:stretch>
        </p:blipFill>
        <p:spPr bwMode="auto">
          <a:xfrm>
            <a:off x="1979712" y="692696"/>
            <a:ext cx="5887383" cy="4224897"/>
          </a:xfrm>
          <a:prstGeom prst="rect">
            <a:avLst/>
          </a:prstGeom>
          <a:noFill/>
        </p:spPr>
      </p:pic>
      <p:sp>
        <p:nvSpPr>
          <p:cNvPr id="6" name="5 CuadroTexto"/>
          <p:cNvSpPr txBox="1"/>
          <p:nvPr/>
        </p:nvSpPr>
        <p:spPr>
          <a:xfrm>
            <a:off x="214282" y="5264040"/>
            <a:ext cx="8572560" cy="1477328"/>
          </a:xfrm>
          <a:prstGeom prst="rect">
            <a:avLst/>
          </a:prstGeom>
          <a:noFill/>
        </p:spPr>
        <p:txBody>
          <a:bodyPr wrap="square" rtlCol="0">
            <a:spAutoFit/>
          </a:bodyPr>
          <a:lstStyle/>
          <a:p>
            <a:r>
              <a:rPr lang="es-AR" sz="1800" dirty="0" smtClean="0"/>
              <a:t>Durante la fase I, la semilla absorbe agua (imbibición). La absorción alcanza una meseta (fase II), donde se reactiva el metabolismo y se reparan los componentes celulares dañados durante la desecación-rehidratación. Después de la aparición de la radícula el peso fresco aumenta y comienza el crecimiento de la plántula (Fase III).</a:t>
            </a:r>
            <a:endParaRPr lang="es-AR" sz="1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p:cNvPicPr>
            <a:picLocks noChangeAspect="1" noChangeArrowheads="1"/>
          </p:cNvPicPr>
          <p:nvPr/>
        </p:nvPicPr>
        <p:blipFill>
          <a:blip r:embed="rId2"/>
          <a:srcRect l="34041" t="18554" r="12701" b="15039"/>
          <a:stretch>
            <a:fillRect/>
          </a:stretch>
        </p:blipFill>
        <p:spPr bwMode="auto">
          <a:xfrm>
            <a:off x="714348" y="785794"/>
            <a:ext cx="7969542" cy="55868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85720" y="223844"/>
            <a:ext cx="8858280" cy="919140"/>
          </a:xfrm>
        </p:spPr>
        <p:txBody>
          <a:bodyPr/>
          <a:lstStyle/>
          <a:p>
            <a:r>
              <a:rPr lang="en-US" sz="2800" b="1" dirty="0" err="1" smtClean="0">
                <a:solidFill>
                  <a:srgbClr val="FF0000"/>
                </a:solidFill>
              </a:rPr>
              <a:t>Actividad</a:t>
            </a:r>
            <a:r>
              <a:rPr lang="en-US" sz="2800" b="1" dirty="0" smtClean="0">
                <a:solidFill>
                  <a:srgbClr val="FF0000"/>
                </a:solidFill>
              </a:rPr>
              <a:t> </a:t>
            </a:r>
            <a:r>
              <a:rPr lang="en-US" sz="2800" b="1" dirty="0" err="1" smtClean="0">
                <a:solidFill>
                  <a:srgbClr val="FF0000"/>
                </a:solidFill>
              </a:rPr>
              <a:t>respiratoria</a:t>
            </a:r>
            <a:r>
              <a:rPr lang="en-US" sz="2800" b="1" dirty="0" smtClean="0">
                <a:solidFill>
                  <a:srgbClr val="FF0000"/>
                </a:solidFill>
              </a:rPr>
              <a:t> de </a:t>
            </a:r>
            <a:r>
              <a:rPr lang="en-US" sz="2800" b="1" dirty="0" err="1" smtClean="0">
                <a:solidFill>
                  <a:srgbClr val="FF0000"/>
                </a:solidFill>
              </a:rPr>
              <a:t>semillas</a:t>
            </a:r>
            <a:r>
              <a:rPr lang="en-US" sz="2800" b="1" dirty="0" smtClean="0">
                <a:solidFill>
                  <a:srgbClr val="FF0000"/>
                </a:solidFill>
              </a:rPr>
              <a:t> de </a:t>
            </a:r>
            <a:r>
              <a:rPr lang="en-US" sz="2800" b="1" i="1" dirty="0" err="1" smtClean="0">
                <a:solidFill>
                  <a:srgbClr val="FF0000"/>
                </a:solidFill>
              </a:rPr>
              <a:t>Pisum</a:t>
            </a:r>
            <a:r>
              <a:rPr lang="en-US" sz="2800" b="1" i="1" dirty="0" smtClean="0">
                <a:solidFill>
                  <a:srgbClr val="FF0000"/>
                </a:solidFill>
              </a:rPr>
              <a:t> </a:t>
            </a:r>
            <a:r>
              <a:rPr lang="en-US" sz="2800" b="1" i="1" dirty="0" err="1" smtClean="0">
                <a:solidFill>
                  <a:srgbClr val="FF0000"/>
                </a:solidFill>
              </a:rPr>
              <a:t>sativum</a:t>
            </a:r>
            <a:r>
              <a:rPr lang="en-US" sz="2800" b="1" i="1" dirty="0" smtClean="0">
                <a:solidFill>
                  <a:srgbClr val="FF0000"/>
                </a:solidFill>
              </a:rPr>
              <a:t> </a:t>
            </a:r>
            <a:r>
              <a:rPr lang="en-US" sz="2800" b="1" dirty="0" err="1" smtClean="0">
                <a:solidFill>
                  <a:srgbClr val="FF0000"/>
                </a:solidFill>
              </a:rPr>
              <a:t>durante</a:t>
            </a:r>
            <a:r>
              <a:rPr lang="en-US" sz="2800" b="1" dirty="0" smtClean="0">
                <a:solidFill>
                  <a:srgbClr val="FF0000"/>
                </a:solidFill>
              </a:rPr>
              <a:t> la </a:t>
            </a:r>
            <a:r>
              <a:rPr lang="en-US" sz="2800" b="1" dirty="0" err="1" smtClean="0">
                <a:solidFill>
                  <a:srgbClr val="FF0000"/>
                </a:solidFill>
              </a:rPr>
              <a:t>germinación</a:t>
            </a:r>
            <a:r>
              <a:rPr lang="en-US" sz="2800" b="1" dirty="0" smtClean="0">
                <a:solidFill>
                  <a:srgbClr val="FF0000"/>
                </a:solidFill>
              </a:rPr>
              <a:t>.</a:t>
            </a:r>
            <a:endParaRPr lang="en-US" sz="2800" b="1" dirty="0">
              <a:solidFill>
                <a:srgbClr val="FF0000"/>
              </a:solidFill>
            </a:endParaRPr>
          </a:p>
        </p:txBody>
      </p:sp>
      <p:sp>
        <p:nvSpPr>
          <p:cNvPr id="22531" name="Rectangle 3"/>
          <p:cNvSpPr>
            <a:spLocks noGrp="1" noChangeArrowheads="1"/>
          </p:cNvSpPr>
          <p:nvPr>
            <p:ph type="body" idx="1"/>
          </p:nvPr>
        </p:nvSpPr>
        <p:spPr>
          <a:xfrm>
            <a:off x="1071538" y="1500174"/>
            <a:ext cx="7615262" cy="4625989"/>
          </a:xfrm>
        </p:spPr>
        <p:txBody>
          <a:bodyPr/>
          <a:lstStyle/>
          <a:p>
            <a:pPr>
              <a:buNone/>
            </a:pPr>
            <a:r>
              <a:rPr lang="es-AR" b="1" dirty="0" smtClean="0"/>
              <a:t>  </a:t>
            </a:r>
            <a:endParaRPr lang="en-US" b="1" dirty="0" smtClean="0"/>
          </a:p>
          <a:p>
            <a:pPr>
              <a:buNone/>
            </a:pPr>
            <a:endParaRPr lang="en-US" dirty="0"/>
          </a:p>
        </p:txBody>
      </p:sp>
      <p:pic>
        <p:nvPicPr>
          <p:cNvPr id="22533" name="Picture 5" descr="Figura17_5"/>
          <p:cNvPicPr>
            <a:picLocks noChangeAspect="1" noChangeArrowheads="1"/>
          </p:cNvPicPr>
          <p:nvPr/>
        </p:nvPicPr>
        <p:blipFill>
          <a:blip r:embed="rId3" cstate="print"/>
          <a:srcRect/>
          <a:stretch>
            <a:fillRect/>
          </a:stretch>
        </p:blipFill>
        <p:spPr bwMode="auto">
          <a:xfrm>
            <a:off x="1142976" y="1484313"/>
            <a:ext cx="6572296" cy="482441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68313" y="260350"/>
            <a:ext cx="8229600" cy="431800"/>
          </a:xfrm>
        </p:spPr>
        <p:txBody>
          <a:bodyPr/>
          <a:lstStyle/>
          <a:p>
            <a:r>
              <a:rPr lang="en-US" sz="2400" b="1"/>
              <a:t>Viabilidad de las semillas.</a:t>
            </a:r>
            <a:r>
              <a:rPr lang="en-US"/>
              <a:t> </a:t>
            </a:r>
            <a:endParaRPr lang="es-ES"/>
          </a:p>
        </p:txBody>
      </p:sp>
      <p:sp>
        <p:nvSpPr>
          <p:cNvPr id="134147" name="Rectangle 3"/>
          <p:cNvSpPr>
            <a:spLocks noGrp="1" noChangeArrowheads="1"/>
          </p:cNvSpPr>
          <p:nvPr>
            <p:ph type="body" idx="1"/>
          </p:nvPr>
        </p:nvSpPr>
        <p:spPr>
          <a:xfrm>
            <a:off x="214282" y="836613"/>
            <a:ext cx="8715436" cy="5905500"/>
          </a:xfrm>
        </p:spPr>
        <p:txBody>
          <a:bodyPr/>
          <a:lstStyle/>
          <a:p>
            <a:pPr>
              <a:lnSpc>
                <a:spcPct val="80000"/>
              </a:lnSpc>
            </a:pPr>
            <a:r>
              <a:rPr lang="es-ES" sz="2000" b="1" dirty="0" smtClean="0"/>
              <a:t>Es </a:t>
            </a:r>
            <a:r>
              <a:rPr lang="es-ES" sz="2000" b="1" dirty="0"/>
              <a:t>el período de tiempo durante el cual las semillas conservan su capacidad para germinar.</a:t>
            </a:r>
            <a:r>
              <a:rPr lang="es-ES" sz="2000" b="1" dirty="0">
                <a:solidFill>
                  <a:schemeClr val="accent2"/>
                </a:solidFill>
              </a:rPr>
              <a:t> </a:t>
            </a:r>
          </a:p>
          <a:p>
            <a:pPr>
              <a:lnSpc>
                <a:spcPct val="80000"/>
              </a:lnSpc>
            </a:pPr>
            <a:endParaRPr lang="es-ES" sz="2000" b="1" dirty="0">
              <a:solidFill>
                <a:schemeClr val="accent2"/>
              </a:solidFill>
            </a:endParaRPr>
          </a:p>
          <a:p>
            <a:pPr algn="just">
              <a:lnSpc>
                <a:spcPct val="80000"/>
              </a:lnSpc>
            </a:pPr>
            <a:r>
              <a:rPr lang="es-ES" sz="2000" dirty="0" smtClean="0"/>
              <a:t>Depende </a:t>
            </a:r>
            <a:r>
              <a:rPr lang="es-ES" sz="2000" dirty="0"/>
              <a:t>del tipo de semilla y de las condiciones </a:t>
            </a:r>
            <a:r>
              <a:rPr lang="es-ES" sz="2000" dirty="0" smtClean="0"/>
              <a:t>de almacenamiento.</a:t>
            </a:r>
          </a:p>
          <a:p>
            <a:pPr algn="just">
              <a:lnSpc>
                <a:spcPct val="80000"/>
              </a:lnSpc>
            </a:pPr>
            <a:endParaRPr lang="es-ES" sz="2000" dirty="0"/>
          </a:p>
          <a:p>
            <a:pPr algn="just">
              <a:lnSpc>
                <a:spcPct val="80000"/>
              </a:lnSpc>
            </a:pPr>
            <a:r>
              <a:rPr lang="es-ES" sz="2000" dirty="0" smtClean="0"/>
              <a:t>Caso extremo </a:t>
            </a:r>
            <a:r>
              <a:rPr lang="es-ES" sz="2000" dirty="0"/>
              <a:t>de </a:t>
            </a:r>
            <a:r>
              <a:rPr lang="es-ES" sz="2000" dirty="0" smtClean="0"/>
              <a:t>viabilidad: </a:t>
            </a:r>
            <a:r>
              <a:rPr lang="es-ES" sz="2000" b="1" i="1" dirty="0" smtClean="0">
                <a:solidFill>
                  <a:srgbClr val="FF0000"/>
                </a:solidFill>
              </a:rPr>
              <a:t>Nelumbo </a:t>
            </a:r>
            <a:r>
              <a:rPr lang="es-ES" sz="2000" b="1" i="1" dirty="0">
                <a:solidFill>
                  <a:srgbClr val="FF0000"/>
                </a:solidFill>
              </a:rPr>
              <a:t>lucífera</a:t>
            </a:r>
            <a:r>
              <a:rPr lang="es-ES" sz="2000" dirty="0"/>
              <a:t> encontradas en Manchuria </a:t>
            </a:r>
            <a:r>
              <a:rPr lang="es-ES" sz="2000" dirty="0" smtClean="0"/>
              <a:t>(antigüedad </a:t>
            </a:r>
            <a:r>
              <a:rPr lang="es-ES" sz="2000" dirty="0"/>
              <a:t>250 a 400 </a:t>
            </a:r>
            <a:r>
              <a:rPr lang="es-ES" sz="2000" dirty="0" smtClean="0"/>
              <a:t>años) y </a:t>
            </a:r>
            <a:r>
              <a:rPr lang="es-ES" sz="2000" b="1" dirty="0" smtClean="0">
                <a:solidFill>
                  <a:srgbClr val="FF0000"/>
                </a:solidFill>
              </a:rPr>
              <a:t>Achira</a:t>
            </a:r>
            <a:r>
              <a:rPr lang="es-ES" sz="2000" dirty="0" smtClean="0"/>
              <a:t>  (Catamarca y Salta) de 500 </a:t>
            </a:r>
            <a:r>
              <a:rPr lang="es-ES" sz="2000" dirty="0"/>
              <a:t>años. </a:t>
            </a:r>
            <a:endParaRPr lang="es-ES" sz="2000" dirty="0" smtClean="0"/>
          </a:p>
          <a:p>
            <a:pPr algn="just">
              <a:lnSpc>
                <a:spcPct val="80000"/>
              </a:lnSpc>
            </a:pPr>
            <a:endParaRPr lang="es-ES" sz="2000" dirty="0"/>
          </a:p>
          <a:p>
            <a:pPr algn="just">
              <a:lnSpc>
                <a:spcPct val="80000"/>
              </a:lnSpc>
            </a:pPr>
            <a:r>
              <a:rPr lang="es-ES" sz="2000" dirty="0" smtClean="0"/>
              <a:t>Baja sobrevivencia: </a:t>
            </a:r>
            <a:r>
              <a:rPr lang="es-ES" sz="2000" b="1" i="1" dirty="0" err="1" smtClean="0">
                <a:solidFill>
                  <a:srgbClr val="FF0000"/>
                </a:solidFill>
              </a:rPr>
              <a:t>Acer</a:t>
            </a:r>
            <a:r>
              <a:rPr lang="es-ES" sz="2000" b="1" dirty="0" smtClean="0">
                <a:solidFill>
                  <a:srgbClr val="FF0000"/>
                </a:solidFill>
              </a:rPr>
              <a:t>, </a:t>
            </a:r>
            <a:r>
              <a:rPr lang="es-ES" sz="2000" b="1" i="1" dirty="0" err="1" smtClean="0">
                <a:solidFill>
                  <a:srgbClr val="FF0000"/>
                </a:solidFill>
              </a:rPr>
              <a:t>Salix</a:t>
            </a:r>
            <a:r>
              <a:rPr lang="es-ES" sz="2000" b="1" i="1" dirty="0" smtClean="0">
                <a:solidFill>
                  <a:srgbClr val="FF0000"/>
                </a:solidFill>
              </a:rPr>
              <a:t> (sauces</a:t>
            </a:r>
            <a:r>
              <a:rPr lang="es-ES" sz="2000" b="1" dirty="0" smtClean="0">
                <a:solidFill>
                  <a:srgbClr val="FF0000"/>
                </a:solidFill>
              </a:rPr>
              <a:t>), </a:t>
            </a:r>
            <a:r>
              <a:rPr lang="es-ES" sz="2000" b="1" i="1" dirty="0" err="1" smtClean="0">
                <a:solidFill>
                  <a:srgbClr val="FF0000"/>
                </a:solidFill>
              </a:rPr>
              <a:t>Populus</a:t>
            </a:r>
            <a:r>
              <a:rPr lang="es-ES" sz="2000" b="1" i="1" dirty="0" smtClean="0">
                <a:solidFill>
                  <a:srgbClr val="FF0000"/>
                </a:solidFill>
              </a:rPr>
              <a:t> (álamos</a:t>
            </a:r>
            <a:r>
              <a:rPr lang="es-ES" sz="2000" b="1" dirty="0" smtClean="0">
                <a:solidFill>
                  <a:srgbClr val="FF0000"/>
                </a:solidFill>
              </a:rPr>
              <a:t>) y </a:t>
            </a:r>
            <a:r>
              <a:rPr lang="es-ES" sz="2000" b="1" i="1" dirty="0" err="1" smtClean="0">
                <a:solidFill>
                  <a:srgbClr val="FF0000"/>
                </a:solidFill>
              </a:rPr>
              <a:t>Ulmus</a:t>
            </a:r>
            <a:r>
              <a:rPr lang="es-ES" sz="2000" b="1" i="1" dirty="0" smtClean="0">
                <a:solidFill>
                  <a:srgbClr val="FF0000"/>
                </a:solidFill>
              </a:rPr>
              <a:t> (olmos</a:t>
            </a:r>
            <a:r>
              <a:rPr lang="es-ES" sz="2000" b="1" dirty="0" smtClean="0">
                <a:solidFill>
                  <a:srgbClr val="FF0000"/>
                </a:solidFill>
              </a:rPr>
              <a:t>) </a:t>
            </a:r>
            <a:r>
              <a:rPr lang="es-ES" sz="2000" dirty="0"/>
              <a:t>que permanecen viables </a:t>
            </a:r>
            <a:r>
              <a:rPr lang="es-ES" sz="2000" dirty="0" smtClean="0"/>
              <a:t>hasta 6 </a:t>
            </a:r>
            <a:r>
              <a:rPr lang="es-ES" sz="2000" dirty="0"/>
              <a:t>meses. </a:t>
            </a:r>
          </a:p>
          <a:p>
            <a:pPr algn="just">
              <a:lnSpc>
                <a:spcPct val="80000"/>
              </a:lnSpc>
            </a:pPr>
            <a:r>
              <a:rPr lang="es-ES" sz="2000" dirty="0" smtClean="0"/>
              <a:t>Generalmente, </a:t>
            </a:r>
            <a:r>
              <a:rPr lang="es-ES" sz="2000" dirty="0"/>
              <a:t>la vida media de una semilla se sitúa entre 5 y 25 años. </a:t>
            </a:r>
            <a:endParaRPr lang="es-ES" sz="2000" dirty="0" smtClean="0"/>
          </a:p>
          <a:p>
            <a:pPr algn="just">
              <a:lnSpc>
                <a:spcPct val="80000"/>
              </a:lnSpc>
            </a:pPr>
            <a:endParaRPr lang="es-ES" sz="2000" dirty="0" smtClean="0"/>
          </a:p>
          <a:p>
            <a:pPr algn="just">
              <a:lnSpc>
                <a:spcPct val="80000"/>
              </a:lnSpc>
            </a:pPr>
            <a:r>
              <a:rPr lang="es-ES" sz="2000" dirty="0" smtClean="0"/>
              <a:t>Las </a:t>
            </a:r>
            <a:r>
              <a:rPr lang="es-ES" sz="2000" dirty="0"/>
              <a:t>semillas pierden su viabilidad por causas muy diversas. </a:t>
            </a:r>
          </a:p>
          <a:p>
            <a:pPr algn="just">
              <a:lnSpc>
                <a:spcPct val="80000"/>
              </a:lnSpc>
            </a:pPr>
            <a:endParaRPr lang="es-ES" sz="2000" dirty="0" smtClean="0"/>
          </a:p>
          <a:p>
            <a:pPr algn="just">
              <a:lnSpc>
                <a:spcPct val="80000"/>
              </a:lnSpc>
            </a:pPr>
            <a:r>
              <a:rPr lang="es-ES" sz="2000" dirty="0" smtClean="0"/>
              <a:t>La </a:t>
            </a:r>
            <a:r>
              <a:rPr lang="es-ES" sz="2000" dirty="0"/>
              <a:t>desecación </a:t>
            </a:r>
            <a:r>
              <a:rPr lang="es-ES" sz="2000" dirty="0" smtClean="0"/>
              <a:t>por </a:t>
            </a:r>
            <a:r>
              <a:rPr lang="es-ES" sz="2000" dirty="0"/>
              <a:t>debajo del </a:t>
            </a:r>
            <a:r>
              <a:rPr lang="es-ES" sz="2000" dirty="0" smtClean="0"/>
              <a:t>2 a 5</a:t>
            </a:r>
            <a:r>
              <a:rPr lang="es-ES" sz="2000" dirty="0"/>
              <a:t>% </a:t>
            </a:r>
            <a:r>
              <a:rPr lang="es-ES" sz="2000" dirty="0" smtClean="0"/>
              <a:t>de humedad afecta el </a:t>
            </a:r>
            <a:r>
              <a:rPr lang="es-ES" sz="2000" dirty="0"/>
              <a:t>agua de constitución de la semilla, siendo perjudicial para la misma</a:t>
            </a:r>
            <a:r>
              <a:rPr lang="es-ES" sz="2000" dirty="0" smtClean="0"/>
              <a:t>.</a:t>
            </a:r>
            <a:endParaRPr lang="es-ES" sz="2000" dirty="0"/>
          </a:p>
          <a:p>
            <a:pPr algn="just">
              <a:lnSpc>
                <a:spcPct val="80000"/>
              </a:lnSpc>
            </a:pPr>
            <a:r>
              <a:rPr lang="es-ES" sz="2000" dirty="0" smtClean="0"/>
              <a:t>Para </a:t>
            </a:r>
            <a:r>
              <a:rPr lang="es-ES" sz="2000" dirty="0"/>
              <a:t>alargar la viabilidad, </a:t>
            </a:r>
            <a:r>
              <a:rPr lang="es-ES" sz="2000" dirty="0" smtClean="0"/>
              <a:t>las semillas se deben conservar </a:t>
            </a:r>
            <a:r>
              <a:rPr lang="es-ES" sz="2000" dirty="0"/>
              <a:t>en ambientes secos; </a:t>
            </a:r>
            <a:r>
              <a:rPr lang="es-ES" sz="2000" dirty="0" smtClean="0"/>
              <a:t>con bajas temperaturas y niveles de </a:t>
            </a:r>
            <a:r>
              <a:rPr lang="es-ES" sz="2000" dirty="0"/>
              <a:t>oxígeno.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Gra_15"/>
          <p:cNvPicPr>
            <a:picLocks noChangeAspect="1" noChangeArrowheads="1"/>
          </p:cNvPicPr>
          <p:nvPr/>
        </p:nvPicPr>
        <p:blipFill>
          <a:blip r:embed="rId3" cstate="print"/>
          <a:srcRect/>
          <a:stretch>
            <a:fillRect/>
          </a:stretch>
        </p:blipFill>
        <p:spPr bwMode="auto">
          <a:xfrm>
            <a:off x="1187450" y="1196975"/>
            <a:ext cx="6624638" cy="5270500"/>
          </a:xfrm>
          <a:prstGeom prst="rect">
            <a:avLst/>
          </a:prstGeom>
          <a:noFill/>
          <a:ln w="9525">
            <a:noFill/>
            <a:miter lim="800000"/>
            <a:headEnd/>
            <a:tailEnd/>
          </a:ln>
        </p:spPr>
      </p:pic>
      <p:sp>
        <p:nvSpPr>
          <p:cNvPr id="123907" name="Rectangle 3"/>
          <p:cNvSpPr>
            <a:spLocks noChangeArrowheads="1"/>
          </p:cNvSpPr>
          <p:nvPr/>
        </p:nvSpPr>
        <p:spPr bwMode="auto">
          <a:xfrm>
            <a:off x="611188" y="280988"/>
            <a:ext cx="8164512" cy="830997"/>
          </a:xfrm>
          <a:prstGeom prst="rect">
            <a:avLst/>
          </a:prstGeom>
          <a:noFill/>
          <a:ln w="9525">
            <a:noFill/>
            <a:miter lim="800000"/>
            <a:headEnd/>
            <a:tailEnd/>
          </a:ln>
          <a:effectLst/>
        </p:spPr>
        <p:txBody>
          <a:bodyPr anchor="ctr">
            <a:spAutoFit/>
          </a:bodyPr>
          <a:lstStyle/>
          <a:p>
            <a:pPr algn="ctr"/>
            <a:r>
              <a:rPr lang="es-AR" altLang="zh-CN" sz="2400" b="1" dirty="0">
                <a:solidFill>
                  <a:srgbClr val="C00000"/>
                </a:solidFill>
                <a:ea typeface="SimSun" pitchFamily="2" charset="-122"/>
              </a:rPr>
              <a:t>Estructura y composición de las semillas y su relación con la duración de la viabilidad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1"/>
          <p:cNvPicPr>
            <a:picLocks noChangeAspect="1" noChangeArrowheads="1"/>
          </p:cNvPicPr>
          <p:nvPr/>
        </p:nvPicPr>
        <p:blipFill>
          <a:blip r:embed="rId2"/>
          <a:srcRect l="34041" t="22461" r="12701" b="9179"/>
          <a:stretch>
            <a:fillRect/>
          </a:stretch>
        </p:blipFill>
        <p:spPr bwMode="auto">
          <a:xfrm>
            <a:off x="785786" y="642917"/>
            <a:ext cx="7429552" cy="53615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68313" y="260350"/>
            <a:ext cx="8229600" cy="431800"/>
          </a:xfrm>
        </p:spPr>
        <p:txBody>
          <a:bodyPr/>
          <a:lstStyle/>
          <a:p>
            <a:r>
              <a:rPr lang="en-US" sz="2400" b="1" dirty="0" err="1" smtClean="0"/>
              <a:t>Longevidad</a:t>
            </a:r>
            <a:r>
              <a:rPr lang="en-US" sz="2400" b="1" dirty="0" smtClean="0"/>
              <a:t> </a:t>
            </a:r>
            <a:r>
              <a:rPr lang="en-US" sz="2400" b="1" dirty="0"/>
              <a:t>de </a:t>
            </a:r>
            <a:r>
              <a:rPr lang="en-US" sz="2400" b="1" dirty="0" err="1"/>
              <a:t>las</a:t>
            </a:r>
            <a:r>
              <a:rPr lang="en-US" sz="2400" b="1" dirty="0"/>
              <a:t> </a:t>
            </a:r>
            <a:r>
              <a:rPr lang="en-US" sz="2400" b="1" dirty="0" err="1"/>
              <a:t>semillas</a:t>
            </a:r>
            <a:r>
              <a:rPr lang="en-US" sz="2400" b="1" dirty="0"/>
              <a:t>.</a:t>
            </a:r>
            <a:r>
              <a:rPr lang="en-US" dirty="0"/>
              <a:t> </a:t>
            </a:r>
            <a:endParaRPr lang="es-ES" dirty="0"/>
          </a:p>
        </p:txBody>
      </p:sp>
      <p:sp>
        <p:nvSpPr>
          <p:cNvPr id="134147" name="Rectangle 3"/>
          <p:cNvSpPr>
            <a:spLocks noGrp="1" noChangeArrowheads="1"/>
          </p:cNvSpPr>
          <p:nvPr>
            <p:ph type="body" idx="1"/>
          </p:nvPr>
        </p:nvSpPr>
        <p:spPr>
          <a:xfrm>
            <a:off x="214282" y="836613"/>
            <a:ext cx="8715436" cy="5905500"/>
          </a:xfrm>
        </p:spPr>
        <p:txBody>
          <a:bodyPr/>
          <a:lstStyle/>
          <a:p>
            <a:pPr>
              <a:lnSpc>
                <a:spcPct val="80000"/>
              </a:lnSpc>
            </a:pPr>
            <a:endParaRPr lang="es-ES" sz="2000" b="1" dirty="0" smtClean="0"/>
          </a:p>
          <a:p>
            <a:pPr>
              <a:lnSpc>
                <a:spcPct val="80000"/>
              </a:lnSpc>
            </a:pPr>
            <a:r>
              <a:rPr lang="es-ES" sz="2000" b="1" dirty="0" smtClean="0"/>
              <a:t>Es </a:t>
            </a:r>
            <a:r>
              <a:rPr lang="es-ES" sz="2000" b="1" dirty="0"/>
              <a:t>el período de tiempo durante el cual </a:t>
            </a:r>
            <a:r>
              <a:rPr lang="es-ES" sz="2000" b="1" dirty="0" smtClean="0"/>
              <a:t>la semilla en reposo, no pierde </a:t>
            </a:r>
            <a:r>
              <a:rPr lang="es-ES" sz="2000" b="1" dirty="0"/>
              <a:t>su capacidad para germinar.</a:t>
            </a:r>
            <a:r>
              <a:rPr lang="es-ES" sz="2000" b="1" dirty="0">
                <a:solidFill>
                  <a:schemeClr val="accent2"/>
                </a:solidFill>
              </a:rPr>
              <a:t> </a:t>
            </a:r>
          </a:p>
          <a:p>
            <a:pPr>
              <a:lnSpc>
                <a:spcPct val="80000"/>
              </a:lnSpc>
            </a:pPr>
            <a:endParaRPr lang="es-ES" sz="2000" b="1" dirty="0">
              <a:solidFill>
                <a:schemeClr val="accent2"/>
              </a:solidFill>
            </a:endParaRPr>
          </a:p>
          <a:p>
            <a:pPr algn="just">
              <a:lnSpc>
                <a:spcPct val="80000"/>
              </a:lnSpc>
            </a:pPr>
            <a:r>
              <a:rPr lang="es-ES" sz="2000" dirty="0" smtClean="0"/>
              <a:t>Depende </a:t>
            </a:r>
            <a:r>
              <a:rPr lang="es-ES" sz="2000" dirty="0"/>
              <a:t>del tipo de semilla y de las condiciones </a:t>
            </a:r>
            <a:r>
              <a:rPr lang="es-ES" sz="2000" dirty="0" smtClean="0"/>
              <a:t>de almacenamiento.</a:t>
            </a:r>
          </a:p>
          <a:p>
            <a:pPr algn="just">
              <a:lnSpc>
                <a:spcPct val="80000"/>
              </a:lnSpc>
            </a:pPr>
            <a:endParaRPr lang="es-ES" sz="2000" dirty="0"/>
          </a:p>
          <a:p>
            <a:pPr algn="just">
              <a:lnSpc>
                <a:spcPct val="80000"/>
              </a:lnSpc>
            </a:pPr>
            <a:r>
              <a:rPr lang="es-ES" sz="2000" b="1" dirty="0" smtClean="0">
                <a:solidFill>
                  <a:srgbClr val="FF0000"/>
                </a:solidFill>
              </a:rPr>
              <a:t>Especies cultivadas son de vida corta, de 1 a 3 años. </a:t>
            </a:r>
          </a:p>
          <a:p>
            <a:pPr algn="just">
              <a:lnSpc>
                <a:spcPct val="80000"/>
              </a:lnSpc>
            </a:pPr>
            <a:endParaRPr lang="es-ES" sz="2000" dirty="0"/>
          </a:p>
          <a:p>
            <a:pPr algn="just">
              <a:lnSpc>
                <a:spcPct val="80000"/>
              </a:lnSpc>
            </a:pPr>
            <a:r>
              <a:rPr lang="es-ES" sz="2000" dirty="0" smtClean="0"/>
              <a:t>Alta longevidad: </a:t>
            </a:r>
            <a:r>
              <a:rPr lang="es-ES" sz="2000" b="1" dirty="0" smtClean="0">
                <a:solidFill>
                  <a:srgbClr val="FF0000"/>
                </a:solidFill>
              </a:rPr>
              <a:t>Picea glauca </a:t>
            </a:r>
            <a:r>
              <a:rPr lang="es-ES" sz="2000" dirty="0" smtClean="0"/>
              <a:t>15 años a bajas temperaturas.</a:t>
            </a:r>
          </a:p>
          <a:p>
            <a:pPr algn="just">
              <a:lnSpc>
                <a:spcPct val="80000"/>
              </a:lnSpc>
            </a:pPr>
            <a:r>
              <a:rPr lang="es-ES" sz="2000" b="1" dirty="0" smtClean="0">
                <a:solidFill>
                  <a:srgbClr val="FF0000"/>
                </a:solidFill>
              </a:rPr>
              <a:t>Lechuga:</a:t>
            </a:r>
            <a:r>
              <a:rPr lang="es-ES" sz="2000" dirty="0" smtClean="0"/>
              <a:t> 20 años a 4 </a:t>
            </a:r>
            <a:r>
              <a:rPr lang="es-ES" sz="2000" dirty="0" err="1"/>
              <a:t>º</a:t>
            </a:r>
            <a:r>
              <a:rPr lang="es-ES" sz="2000" dirty="0" err="1" smtClean="0"/>
              <a:t>C</a:t>
            </a:r>
            <a:r>
              <a:rPr lang="es-ES" sz="2000" dirty="0" smtClean="0"/>
              <a:t> y 8 %HR.</a:t>
            </a:r>
          </a:p>
          <a:p>
            <a:pPr algn="just">
              <a:lnSpc>
                <a:spcPct val="80000"/>
              </a:lnSpc>
            </a:pPr>
            <a:endParaRPr lang="es-AR" sz="2000" dirty="0" smtClean="0"/>
          </a:p>
          <a:p>
            <a:pPr algn="just">
              <a:lnSpc>
                <a:spcPct val="80000"/>
              </a:lnSpc>
            </a:pPr>
            <a:r>
              <a:rPr lang="es-AR" sz="2000" dirty="0" smtClean="0"/>
              <a:t>Longevidad estrechamente relacionada con las condiciones de almacenamiento.</a:t>
            </a:r>
          </a:p>
          <a:p>
            <a:pPr algn="just">
              <a:lnSpc>
                <a:spcPct val="80000"/>
              </a:lnSpc>
            </a:pPr>
            <a:endParaRPr lang="es-AR" sz="2000" dirty="0" smtClean="0"/>
          </a:p>
          <a:p>
            <a:pPr algn="just">
              <a:lnSpc>
                <a:spcPct val="80000"/>
              </a:lnSpc>
            </a:pPr>
            <a:r>
              <a:rPr lang="es-ES" sz="2000" dirty="0" smtClean="0"/>
              <a:t> Para </a:t>
            </a:r>
            <a:r>
              <a:rPr lang="es-ES" sz="2000" dirty="0"/>
              <a:t>alargar la </a:t>
            </a:r>
            <a:r>
              <a:rPr lang="es-ES" sz="2000" dirty="0" smtClean="0"/>
              <a:t>longevidad, las semillas se deben conservar </a:t>
            </a:r>
            <a:r>
              <a:rPr lang="es-ES" sz="2000" dirty="0"/>
              <a:t>en ambientes secos; </a:t>
            </a:r>
            <a:r>
              <a:rPr lang="es-ES" sz="2000" dirty="0" smtClean="0"/>
              <a:t>con bajas temperaturas y niveles de </a:t>
            </a:r>
            <a:r>
              <a:rPr lang="es-ES" sz="2000" dirty="0"/>
              <a:t>oxígeno.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51520" y="332656"/>
            <a:ext cx="8784976" cy="4770537"/>
          </a:xfrm>
          <a:prstGeom prst="rect">
            <a:avLst/>
          </a:prstGeom>
          <a:noFill/>
        </p:spPr>
        <p:txBody>
          <a:bodyPr wrap="square" rtlCol="0">
            <a:spAutoFit/>
          </a:bodyPr>
          <a:lstStyle/>
          <a:p>
            <a:pPr algn="ctr"/>
            <a:r>
              <a:rPr lang="es-ES" sz="3200" b="1" u="sng" dirty="0" smtClean="0">
                <a:solidFill>
                  <a:srgbClr val="FF0000"/>
                </a:solidFill>
              </a:rPr>
              <a:t>Trabajo Práctico: Germinación</a:t>
            </a:r>
          </a:p>
          <a:p>
            <a:endParaRPr lang="es-ES" sz="3200" dirty="0"/>
          </a:p>
          <a:p>
            <a:r>
              <a:rPr lang="es-ES" sz="2800" b="1" u="sng" dirty="0" smtClean="0"/>
              <a:t>Objetivos:</a:t>
            </a:r>
          </a:p>
          <a:p>
            <a:endParaRPr lang="es-ES" sz="3200" dirty="0"/>
          </a:p>
          <a:p>
            <a:r>
              <a:rPr lang="es-ES" sz="2800" b="1" dirty="0" smtClean="0"/>
              <a:t>-Evaluar los mecanismos que causan dormición en las semillas y su eliminación o remoción por diferentes métodos</a:t>
            </a:r>
          </a:p>
          <a:p>
            <a:endParaRPr lang="es-ES" sz="2800" b="1" dirty="0"/>
          </a:p>
          <a:p>
            <a:r>
              <a:rPr lang="es-ES" sz="2800" b="1" dirty="0" smtClean="0"/>
              <a:t>-Determinar la viabilidad de una muestra de semillas (método del </a:t>
            </a:r>
            <a:r>
              <a:rPr lang="es-ES" sz="2800" b="1" dirty="0" err="1" smtClean="0"/>
              <a:t>Trifenil</a:t>
            </a:r>
            <a:r>
              <a:rPr lang="es-ES" sz="2800" b="1" dirty="0" smtClean="0"/>
              <a:t> </a:t>
            </a:r>
            <a:r>
              <a:rPr lang="es-ES" sz="2800" b="1" dirty="0" err="1" smtClean="0"/>
              <a:t>Tetrazolium</a:t>
            </a:r>
            <a:r>
              <a:rPr lang="es-ES" sz="2800" b="1" dirty="0" smtClean="0"/>
              <a:t>)</a:t>
            </a:r>
          </a:p>
          <a:p>
            <a:endParaRPr lang="es-ES" dirty="0"/>
          </a:p>
        </p:txBody>
      </p:sp>
    </p:spTree>
    <p:extLst>
      <p:ext uri="{BB962C8B-B14F-4D97-AF65-F5344CB8AC3E}">
        <p14:creationId xmlns:p14="http://schemas.microsoft.com/office/powerpoint/2010/main" val="2093652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79512" y="-27384"/>
            <a:ext cx="8856984" cy="6555641"/>
          </a:xfrm>
          <a:prstGeom prst="rect">
            <a:avLst/>
          </a:prstGeom>
          <a:noFill/>
        </p:spPr>
        <p:txBody>
          <a:bodyPr wrap="square" rtlCol="0">
            <a:spAutoFit/>
          </a:bodyPr>
          <a:lstStyle/>
          <a:p>
            <a:r>
              <a:rPr lang="es-ES" sz="2800" b="1" u="sng" dirty="0" smtClean="0"/>
              <a:t>Materiales para la realización del Trabajo </a:t>
            </a:r>
            <a:r>
              <a:rPr lang="es-ES" sz="2800" b="1" u="sng" dirty="0"/>
              <a:t>P</a:t>
            </a:r>
            <a:r>
              <a:rPr lang="es-ES" sz="2800" b="1" u="sng" dirty="0" smtClean="0"/>
              <a:t>ráctico:</a:t>
            </a:r>
          </a:p>
          <a:p>
            <a:endParaRPr lang="es-ES" sz="2800" b="1" u="sng" dirty="0"/>
          </a:p>
          <a:p>
            <a:r>
              <a:rPr lang="es-ES" sz="2800" b="1" u="sng" dirty="0" smtClean="0"/>
              <a:t>Material Vegetal:  </a:t>
            </a:r>
          </a:p>
          <a:p>
            <a:r>
              <a:rPr lang="es-ES" sz="2800" dirty="0" smtClean="0"/>
              <a:t>Semillas de: achira (</a:t>
            </a:r>
            <a:r>
              <a:rPr lang="es-ES" sz="2800" i="1" dirty="0" err="1" smtClean="0"/>
              <a:t>Canna</a:t>
            </a:r>
            <a:r>
              <a:rPr lang="es-ES" sz="2800" i="1" dirty="0" smtClean="0"/>
              <a:t> glauca</a:t>
            </a:r>
            <a:r>
              <a:rPr lang="es-ES" sz="2800" dirty="0" smtClean="0"/>
              <a:t>)</a:t>
            </a:r>
          </a:p>
          <a:p>
            <a:r>
              <a:rPr lang="es-ES" sz="2800" dirty="0"/>
              <a:t>	</a:t>
            </a:r>
            <a:r>
              <a:rPr lang="es-ES" sz="2800" dirty="0" smtClean="0"/>
              <a:t>tomate (</a:t>
            </a:r>
            <a:r>
              <a:rPr lang="es-ES" sz="2800" i="1" dirty="0" err="1" smtClean="0"/>
              <a:t>Solanum</a:t>
            </a:r>
            <a:r>
              <a:rPr lang="es-ES" sz="2800" i="1" dirty="0" smtClean="0"/>
              <a:t> </a:t>
            </a:r>
            <a:r>
              <a:rPr lang="es-ES" sz="2800" i="1" dirty="0" err="1" smtClean="0"/>
              <a:t>lycopersicon</a:t>
            </a:r>
            <a:r>
              <a:rPr lang="es-ES" sz="2800" dirty="0" smtClean="0"/>
              <a:t>) </a:t>
            </a:r>
          </a:p>
          <a:p>
            <a:r>
              <a:rPr lang="es-ES" sz="2800" dirty="0"/>
              <a:t>	</a:t>
            </a:r>
            <a:r>
              <a:rPr lang="es-ES" sz="2800" dirty="0" smtClean="0"/>
              <a:t>lechuga (</a:t>
            </a:r>
            <a:r>
              <a:rPr lang="es-ES" sz="2800" i="1" dirty="0" err="1" smtClean="0"/>
              <a:t>Lactuca</a:t>
            </a:r>
            <a:r>
              <a:rPr lang="es-ES" sz="2800" i="1" dirty="0" smtClean="0"/>
              <a:t> sativa</a:t>
            </a:r>
            <a:r>
              <a:rPr lang="es-ES" sz="2800" dirty="0" smtClean="0"/>
              <a:t>) cv. Grand Rapids</a:t>
            </a:r>
          </a:p>
          <a:p>
            <a:r>
              <a:rPr lang="es-ES" sz="2800" dirty="0" smtClean="0"/>
              <a:t>	trigo (</a:t>
            </a:r>
            <a:r>
              <a:rPr lang="es-ES" sz="2800" i="1" dirty="0" err="1" smtClean="0"/>
              <a:t>Triticum</a:t>
            </a:r>
            <a:r>
              <a:rPr lang="es-ES" sz="2800" i="1" dirty="0" smtClean="0"/>
              <a:t> </a:t>
            </a:r>
            <a:r>
              <a:rPr lang="es-ES" sz="2800" i="1" dirty="0" err="1" smtClean="0"/>
              <a:t>aestivum</a:t>
            </a:r>
            <a:r>
              <a:rPr lang="es-ES" sz="2800" dirty="0" smtClean="0"/>
              <a:t>)</a:t>
            </a:r>
          </a:p>
          <a:p>
            <a:r>
              <a:rPr lang="es-ES" sz="2800" dirty="0" smtClean="0"/>
              <a:t>	Frutos de paraíso (</a:t>
            </a:r>
            <a:r>
              <a:rPr lang="es-ES" sz="2800" i="1" dirty="0" err="1" smtClean="0"/>
              <a:t>Melia</a:t>
            </a:r>
            <a:r>
              <a:rPr lang="es-ES" sz="2800" i="1" dirty="0" smtClean="0"/>
              <a:t> </a:t>
            </a:r>
            <a:r>
              <a:rPr lang="es-ES" sz="2800" i="1" dirty="0" err="1" smtClean="0"/>
              <a:t>azedarach</a:t>
            </a:r>
            <a:r>
              <a:rPr lang="es-ES" sz="2800" dirty="0" smtClean="0"/>
              <a:t>)</a:t>
            </a:r>
          </a:p>
          <a:p>
            <a:endParaRPr lang="es-ES" sz="2800" dirty="0" smtClean="0"/>
          </a:p>
          <a:p>
            <a:r>
              <a:rPr lang="es-ES" sz="2800" dirty="0" smtClean="0"/>
              <a:t>Cajas de Petri, papel de filtro, pinzas, </a:t>
            </a:r>
            <a:r>
              <a:rPr lang="es-ES" sz="2800" dirty="0" err="1" smtClean="0"/>
              <a:t>piseta</a:t>
            </a:r>
            <a:r>
              <a:rPr lang="es-ES" sz="2800" dirty="0" smtClean="0"/>
              <a:t> con agua destilada, </a:t>
            </a:r>
            <a:r>
              <a:rPr lang="es-ES" sz="2800" dirty="0"/>
              <a:t>l</a:t>
            </a:r>
            <a:r>
              <a:rPr lang="es-ES" sz="2800" dirty="0" smtClean="0"/>
              <a:t>ijas,</a:t>
            </a:r>
            <a:r>
              <a:rPr lang="es-ES" sz="2800" dirty="0"/>
              <a:t> </a:t>
            </a:r>
            <a:r>
              <a:rPr lang="es-ES" sz="2800" dirty="0" smtClean="0"/>
              <a:t>vasos de precipitado, mortero y pilón, tela de gasa, agua corriente.</a:t>
            </a:r>
          </a:p>
          <a:p>
            <a:r>
              <a:rPr lang="es-ES" sz="2800" dirty="0" smtClean="0"/>
              <a:t>Papel de aluminio,</a:t>
            </a:r>
            <a:r>
              <a:rPr lang="es-ES" sz="2800" dirty="0"/>
              <a:t> b</a:t>
            </a:r>
            <a:r>
              <a:rPr lang="es-ES" sz="2800" dirty="0" smtClean="0"/>
              <a:t>isturí, vasitos pequeños, solución de </a:t>
            </a:r>
            <a:r>
              <a:rPr lang="es-ES" sz="2800" dirty="0" err="1" smtClean="0"/>
              <a:t>Trifenil</a:t>
            </a:r>
            <a:r>
              <a:rPr lang="es-ES" sz="2800" dirty="0" smtClean="0"/>
              <a:t> </a:t>
            </a:r>
            <a:r>
              <a:rPr lang="es-ES" sz="2800" dirty="0" err="1" smtClean="0"/>
              <a:t>tetrazolium</a:t>
            </a:r>
            <a:r>
              <a:rPr lang="es-ES" sz="2800" dirty="0" smtClean="0"/>
              <a:t> (1%).	</a:t>
            </a:r>
          </a:p>
          <a:p>
            <a:endParaRPr lang="es-ES" sz="2800" dirty="0"/>
          </a:p>
        </p:txBody>
      </p:sp>
    </p:spTree>
    <p:extLst>
      <p:ext uri="{BB962C8B-B14F-4D97-AF65-F5344CB8AC3E}">
        <p14:creationId xmlns:p14="http://schemas.microsoft.com/office/powerpoint/2010/main" val="1957773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95536" y="548681"/>
            <a:ext cx="8496945" cy="4401205"/>
          </a:xfrm>
          <a:prstGeom prst="rect">
            <a:avLst/>
          </a:prstGeom>
          <a:noFill/>
        </p:spPr>
        <p:txBody>
          <a:bodyPr wrap="square" rtlCol="0">
            <a:spAutoFit/>
          </a:bodyPr>
          <a:lstStyle/>
          <a:p>
            <a:r>
              <a:rPr lang="es-ES" sz="3200" b="1" u="sng" dirty="0" smtClean="0"/>
              <a:t>Tratamientos:</a:t>
            </a:r>
          </a:p>
          <a:p>
            <a:endParaRPr lang="es-ES" sz="2800" dirty="0"/>
          </a:p>
          <a:p>
            <a:r>
              <a:rPr lang="es-ES" sz="2800" b="1" u="sng" dirty="0" smtClean="0">
                <a:solidFill>
                  <a:srgbClr val="FF0000"/>
                </a:solidFill>
              </a:rPr>
              <a:t>1. Dormición impuesta por tegumentos gruesos:</a:t>
            </a:r>
            <a:endParaRPr lang="es-ES" sz="2800" dirty="0" smtClean="0"/>
          </a:p>
          <a:p>
            <a:pPr algn="just"/>
            <a:r>
              <a:rPr lang="es-ES" sz="2400" dirty="0" smtClean="0"/>
              <a:t>15 semillas de </a:t>
            </a:r>
            <a:r>
              <a:rPr lang="es-ES" sz="2400" b="1" u="sng" dirty="0" smtClean="0"/>
              <a:t>achira</a:t>
            </a:r>
            <a:r>
              <a:rPr lang="es-ES" sz="2400" dirty="0"/>
              <a:t> </a:t>
            </a:r>
            <a:r>
              <a:rPr lang="es-ES" sz="2400" dirty="0" smtClean="0"/>
              <a:t>se rasparán con papel de lija para adelgazar su tegumento (escarificado mecánico) sin dañar el embrión.</a:t>
            </a:r>
          </a:p>
          <a:p>
            <a:pPr algn="just"/>
            <a:r>
              <a:rPr lang="es-ES" sz="2400" dirty="0" smtClean="0"/>
              <a:t>Otras 15 semillas no serán lijadas (testigo o control).</a:t>
            </a:r>
          </a:p>
          <a:p>
            <a:pPr algn="just"/>
            <a:endParaRPr lang="es-ES" sz="2400" dirty="0"/>
          </a:p>
          <a:p>
            <a:pPr algn="just"/>
            <a:r>
              <a:rPr lang="es-ES" sz="2400" dirty="0" smtClean="0"/>
              <a:t>Se colocarán las semillas en cajas de Petri con su base cubierta con papel de filtro humedecido y se colocarán en estufa de cultivo a 28 </a:t>
            </a:r>
            <a:r>
              <a:rPr lang="es-ES" sz="2400" dirty="0" err="1" smtClean="0"/>
              <a:t>ºC</a:t>
            </a:r>
            <a:r>
              <a:rPr lang="es-ES" sz="2400" dirty="0" smtClean="0"/>
              <a:t>.</a:t>
            </a:r>
            <a:endParaRPr lang="es-ES" sz="2400" dirty="0"/>
          </a:p>
        </p:txBody>
      </p:sp>
      <p:sp>
        <p:nvSpPr>
          <p:cNvPr id="5" name="Disco magnético 4"/>
          <p:cNvSpPr/>
          <p:nvPr/>
        </p:nvSpPr>
        <p:spPr>
          <a:xfrm>
            <a:off x="1043608" y="5301208"/>
            <a:ext cx="2304256" cy="136815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rgbClr val="FF0000"/>
                </a:solidFill>
              </a:rPr>
              <a:t>Semillas de achira lijadas o escarificadas</a:t>
            </a:r>
            <a:endParaRPr lang="es-ES" sz="1600" b="1" dirty="0">
              <a:solidFill>
                <a:srgbClr val="FF0000"/>
              </a:solidFill>
            </a:endParaRPr>
          </a:p>
        </p:txBody>
      </p:sp>
      <p:sp>
        <p:nvSpPr>
          <p:cNvPr id="6" name="Disco magnético 5"/>
          <p:cNvSpPr/>
          <p:nvPr/>
        </p:nvSpPr>
        <p:spPr>
          <a:xfrm>
            <a:off x="5148064" y="5301208"/>
            <a:ext cx="2304256" cy="136815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rgbClr val="FF0000"/>
                </a:solidFill>
              </a:rPr>
              <a:t>Semillas de achira no lijadas (testigo</a:t>
            </a:r>
            <a:r>
              <a:rPr lang="es-ES" b="1" dirty="0">
                <a:solidFill>
                  <a:srgbClr val="FF0000"/>
                </a:solidFill>
              </a:rPr>
              <a:t>)</a:t>
            </a:r>
          </a:p>
        </p:txBody>
      </p:sp>
    </p:spTree>
    <p:extLst>
      <p:ext uri="{BB962C8B-B14F-4D97-AF65-F5344CB8AC3E}">
        <p14:creationId xmlns:p14="http://schemas.microsoft.com/office/powerpoint/2010/main" val="34402646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95536" y="-27384"/>
            <a:ext cx="8496945" cy="4770537"/>
          </a:xfrm>
          <a:prstGeom prst="rect">
            <a:avLst/>
          </a:prstGeom>
          <a:noFill/>
        </p:spPr>
        <p:txBody>
          <a:bodyPr wrap="square" rtlCol="0">
            <a:spAutoFit/>
          </a:bodyPr>
          <a:lstStyle/>
          <a:p>
            <a:r>
              <a:rPr lang="es-ES" sz="3200" b="1" u="sng" dirty="0" smtClean="0"/>
              <a:t>Tratamientos:</a:t>
            </a:r>
          </a:p>
          <a:p>
            <a:endParaRPr lang="es-ES" sz="2800" dirty="0"/>
          </a:p>
          <a:p>
            <a:r>
              <a:rPr lang="es-ES" sz="2800" b="1" u="sng" dirty="0" smtClean="0">
                <a:solidFill>
                  <a:srgbClr val="FF0000"/>
                </a:solidFill>
              </a:rPr>
              <a:t>1. Dormición impuesta por inhibidores:</a:t>
            </a:r>
            <a:endParaRPr lang="es-ES" sz="2800" dirty="0" smtClean="0"/>
          </a:p>
          <a:p>
            <a:pPr algn="just"/>
            <a:r>
              <a:rPr lang="es-ES" sz="2400" dirty="0" smtClean="0"/>
              <a:t>Se obtendrá un extracto acuoso proveniente de </a:t>
            </a:r>
            <a:r>
              <a:rPr lang="es-ES" sz="2400" b="1" u="sng" dirty="0" smtClean="0"/>
              <a:t>frutos de paraíso</a:t>
            </a:r>
            <a:r>
              <a:rPr lang="es-ES" sz="2400" dirty="0" smtClean="0"/>
              <a:t>, quienes se colocarán en mortero con agua para obtener una pasta cremosa que luego se filtrará con tela de gasa.</a:t>
            </a:r>
          </a:p>
          <a:p>
            <a:pPr algn="just"/>
            <a:r>
              <a:rPr lang="es-ES" sz="2400" dirty="0" smtClean="0"/>
              <a:t>Se colocarán 15 semillas de </a:t>
            </a:r>
            <a:r>
              <a:rPr lang="es-ES" sz="2400" b="1" u="sng" dirty="0" smtClean="0"/>
              <a:t>tomate</a:t>
            </a:r>
            <a:r>
              <a:rPr lang="es-ES" sz="2400" dirty="0" smtClean="0"/>
              <a:t> en cajas de Petri con el papel de filtro humedecido con el extracto inhibidor de paraíso. Otras 15 semillas se humedecerán en agua (testigo o control). Todo el material se trasladará a estufa de cultivo a 28 </a:t>
            </a:r>
            <a:r>
              <a:rPr lang="es-ES" sz="2400" dirty="0" err="1" smtClean="0"/>
              <a:t>ºC</a:t>
            </a:r>
            <a:r>
              <a:rPr lang="es-ES" sz="2400" dirty="0" smtClean="0"/>
              <a:t>.</a:t>
            </a:r>
          </a:p>
        </p:txBody>
      </p:sp>
      <p:sp>
        <p:nvSpPr>
          <p:cNvPr id="5" name="Disco magnético 4"/>
          <p:cNvSpPr/>
          <p:nvPr/>
        </p:nvSpPr>
        <p:spPr>
          <a:xfrm>
            <a:off x="4427983" y="5301208"/>
            <a:ext cx="2232249" cy="13051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rgbClr val="FF0000"/>
                </a:solidFill>
              </a:rPr>
              <a:t>Semillas de tomate con extracto inhibidor de paraíso</a:t>
            </a:r>
            <a:endParaRPr lang="es-ES" sz="1600" b="1" dirty="0">
              <a:solidFill>
                <a:srgbClr val="FF0000"/>
              </a:solidFill>
            </a:endParaRPr>
          </a:p>
        </p:txBody>
      </p:sp>
      <p:sp>
        <p:nvSpPr>
          <p:cNvPr id="6" name="Disco magnético 5"/>
          <p:cNvSpPr/>
          <p:nvPr/>
        </p:nvSpPr>
        <p:spPr>
          <a:xfrm>
            <a:off x="6876256" y="5301208"/>
            <a:ext cx="2160240" cy="13051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rgbClr val="FF0000"/>
                </a:solidFill>
              </a:rPr>
              <a:t>Semillas de tomate con agua (testigo</a:t>
            </a:r>
            <a:r>
              <a:rPr lang="es-ES" b="1" dirty="0">
                <a:solidFill>
                  <a:srgbClr val="FF0000"/>
                </a:solidFill>
              </a:rPr>
              <a:t>)</a:t>
            </a:r>
          </a:p>
        </p:txBody>
      </p:sp>
      <p:pic>
        <p:nvPicPr>
          <p:cNvPr id="2" name="Imagen 1"/>
          <p:cNvPicPr>
            <a:picLocks noChangeAspect="1"/>
          </p:cNvPicPr>
          <p:nvPr/>
        </p:nvPicPr>
        <p:blipFill>
          <a:blip r:embed="rId3"/>
          <a:stretch>
            <a:fillRect/>
          </a:stretch>
        </p:blipFill>
        <p:spPr>
          <a:xfrm>
            <a:off x="251521" y="4695549"/>
            <a:ext cx="1057020" cy="1057020"/>
          </a:xfrm>
          <a:prstGeom prst="rect">
            <a:avLst/>
          </a:prstGeom>
        </p:spPr>
      </p:pic>
      <p:pic>
        <p:nvPicPr>
          <p:cNvPr id="3" name="Imagen 2"/>
          <p:cNvPicPr>
            <a:picLocks noChangeAspect="1"/>
          </p:cNvPicPr>
          <p:nvPr/>
        </p:nvPicPr>
        <p:blipFill>
          <a:blip r:embed="rId4"/>
          <a:stretch>
            <a:fillRect/>
          </a:stretch>
        </p:blipFill>
        <p:spPr>
          <a:xfrm>
            <a:off x="2825106" y="5191706"/>
            <a:ext cx="1232907" cy="1232907"/>
          </a:xfrm>
          <a:prstGeom prst="rect">
            <a:avLst/>
          </a:prstGeom>
        </p:spPr>
      </p:pic>
      <p:pic>
        <p:nvPicPr>
          <p:cNvPr id="7" name="Imagen 6"/>
          <p:cNvPicPr>
            <a:picLocks noChangeAspect="1"/>
          </p:cNvPicPr>
          <p:nvPr/>
        </p:nvPicPr>
        <p:blipFill>
          <a:blip r:embed="rId5"/>
          <a:stretch>
            <a:fillRect/>
          </a:stretch>
        </p:blipFill>
        <p:spPr>
          <a:xfrm>
            <a:off x="608673" y="5542249"/>
            <a:ext cx="1415648" cy="1064096"/>
          </a:xfrm>
          <a:prstGeom prst="rect">
            <a:avLst/>
          </a:prstGeom>
        </p:spPr>
      </p:pic>
      <p:pic>
        <p:nvPicPr>
          <p:cNvPr id="8" name="Imagen 7"/>
          <p:cNvPicPr>
            <a:picLocks noChangeAspect="1"/>
          </p:cNvPicPr>
          <p:nvPr/>
        </p:nvPicPr>
        <p:blipFill>
          <a:blip r:embed="rId6"/>
          <a:stretch>
            <a:fillRect/>
          </a:stretch>
        </p:blipFill>
        <p:spPr>
          <a:xfrm>
            <a:off x="1532521" y="4581127"/>
            <a:ext cx="1276350" cy="961121"/>
          </a:xfrm>
          <a:prstGeom prst="rect">
            <a:avLst/>
          </a:prstGeom>
        </p:spPr>
      </p:pic>
    </p:spTree>
    <p:extLst>
      <p:ext uri="{BB962C8B-B14F-4D97-AF65-F5344CB8AC3E}">
        <p14:creationId xmlns:p14="http://schemas.microsoft.com/office/powerpoint/2010/main" val="2754533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95536" y="-27384"/>
            <a:ext cx="8496945" cy="5201424"/>
          </a:xfrm>
          <a:prstGeom prst="rect">
            <a:avLst/>
          </a:prstGeom>
          <a:noFill/>
        </p:spPr>
        <p:txBody>
          <a:bodyPr wrap="square" rtlCol="0">
            <a:spAutoFit/>
          </a:bodyPr>
          <a:lstStyle/>
          <a:p>
            <a:r>
              <a:rPr lang="es-ES" sz="3200" b="1" u="sng" dirty="0" smtClean="0"/>
              <a:t>Tratamientos:</a:t>
            </a:r>
          </a:p>
          <a:p>
            <a:endParaRPr lang="es-ES" sz="2800" dirty="0"/>
          </a:p>
          <a:p>
            <a:r>
              <a:rPr lang="es-ES" sz="2800" b="1" u="sng" dirty="0" smtClean="0">
                <a:solidFill>
                  <a:srgbClr val="FF0000"/>
                </a:solidFill>
              </a:rPr>
              <a:t>1. Efecto de la luz en la germinación de semillas  </a:t>
            </a:r>
            <a:r>
              <a:rPr lang="es-ES" sz="2800" b="1" u="sng" dirty="0" err="1" smtClean="0">
                <a:solidFill>
                  <a:srgbClr val="FF0000"/>
                </a:solidFill>
              </a:rPr>
              <a:t>fotoblásticas</a:t>
            </a:r>
            <a:r>
              <a:rPr lang="es-ES" sz="2800" b="1" u="sng" dirty="0" smtClean="0">
                <a:solidFill>
                  <a:srgbClr val="FF0000"/>
                </a:solidFill>
              </a:rPr>
              <a:t>:</a:t>
            </a:r>
            <a:endParaRPr lang="es-ES" sz="2800" dirty="0" smtClean="0"/>
          </a:p>
          <a:p>
            <a:pPr algn="just"/>
            <a:endParaRPr lang="es-ES" sz="2400" dirty="0" smtClean="0"/>
          </a:p>
          <a:p>
            <a:pPr algn="just"/>
            <a:r>
              <a:rPr lang="es-ES" sz="2400" dirty="0" smtClean="0"/>
              <a:t>Se colocarán 15 semillas de </a:t>
            </a:r>
            <a:r>
              <a:rPr lang="es-ES" sz="2400" b="1" u="sng" dirty="0" smtClean="0"/>
              <a:t>lechuga</a:t>
            </a:r>
            <a:r>
              <a:rPr lang="es-ES" sz="2400" dirty="0" smtClean="0"/>
              <a:t> cv. Grand Rapids en cajas de Petri con el papel de filtro humedecido con agua. Se expondrán a la luz blanca durante su incubación. </a:t>
            </a:r>
          </a:p>
          <a:p>
            <a:pPr algn="just"/>
            <a:r>
              <a:rPr lang="es-ES" sz="2400" dirty="0" smtClean="0"/>
              <a:t>Otras 15 semillas </a:t>
            </a:r>
            <a:r>
              <a:rPr lang="es-ES" sz="2400" dirty="0"/>
              <a:t>de </a:t>
            </a:r>
            <a:r>
              <a:rPr lang="es-ES" sz="2400" b="1" u="sng" dirty="0"/>
              <a:t>lechuga</a:t>
            </a:r>
            <a:r>
              <a:rPr lang="es-ES" sz="2400" dirty="0"/>
              <a:t> cv. Grand </a:t>
            </a:r>
            <a:r>
              <a:rPr lang="es-ES" sz="2400" dirty="0" smtClean="0"/>
              <a:t>Rapids se colocarán en </a:t>
            </a:r>
            <a:r>
              <a:rPr lang="es-ES" sz="2400" dirty="0"/>
              <a:t>cajas de Petri </a:t>
            </a:r>
            <a:r>
              <a:rPr lang="es-ES" sz="2400" dirty="0" smtClean="0"/>
              <a:t>con </a:t>
            </a:r>
            <a:r>
              <a:rPr lang="es-ES" sz="2400" dirty="0"/>
              <a:t>papel de filtro humedecido con </a:t>
            </a:r>
            <a:r>
              <a:rPr lang="es-ES" sz="2400" dirty="0" smtClean="0"/>
              <a:t>agua</a:t>
            </a:r>
            <a:r>
              <a:rPr lang="es-ES" sz="2400" dirty="0"/>
              <a:t> </a:t>
            </a:r>
            <a:r>
              <a:rPr lang="es-ES" sz="2400" dirty="0" smtClean="0"/>
              <a:t>y se cubrirán con papel de aluminio para ser sometidas a oscuridad durante </a:t>
            </a:r>
            <a:r>
              <a:rPr lang="es-ES" sz="2400" dirty="0"/>
              <a:t>su </a:t>
            </a:r>
            <a:r>
              <a:rPr lang="es-ES" sz="2400" dirty="0" smtClean="0"/>
              <a:t>incubación (testigo o control). Todo el material se trasladará a estufa de cultivo a 28 </a:t>
            </a:r>
            <a:r>
              <a:rPr lang="es-ES" sz="2400" dirty="0" err="1" smtClean="0"/>
              <a:t>ºC</a:t>
            </a:r>
            <a:r>
              <a:rPr lang="es-ES" sz="2400" dirty="0" smtClean="0"/>
              <a:t>.</a:t>
            </a:r>
          </a:p>
        </p:txBody>
      </p:sp>
      <p:sp>
        <p:nvSpPr>
          <p:cNvPr id="5" name="Disco magnético 4"/>
          <p:cNvSpPr/>
          <p:nvPr/>
        </p:nvSpPr>
        <p:spPr>
          <a:xfrm>
            <a:off x="1691680" y="5301208"/>
            <a:ext cx="2592289" cy="13051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rgbClr val="FF0000"/>
                </a:solidFill>
              </a:rPr>
              <a:t>Semillas de lechuga cv. Grand Rapid con luz blanca (testigo)</a:t>
            </a:r>
            <a:endParaRPr lang="es-ES" sz="1600" b="1" dirty="0">
              <a:solidFill>
                <a:srgbClr val="FF0000"/>
              </a:solidFill>
            </a:endParaRPr>
          </a:p>
        </p:txBody>
      </p:sp>
      <p:sp>
        <p:nvSpPr>
          <p:cNvPr id="6" name="Disco magnético 5"/>
          <p:cNvSpPr/>
          <p:nvPr/>
        </p:nvSpPr>
        <p:spPr>
          <a:xfrm>
            <a:off x="4860032" y="5301208"/>
            <a:ext cx="2520280" cy="13051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rgbClr val="FF0000"/>
                </a:solidFill>
              </a:rPr>
              <a:t>Semillas de lechuga cv. Grand Rapid  en oscuridad (papel de aluminio</a:t>
            </a:r>
            <a:r>
              <a:rPr lang="es-ES" b="1" dirty="0" smtClean="0">
                <a:solidFill>
                  <a:srgbClr val="FF0000"/>
                </a:solidFill>
              </a:rPr>
              <a:t>)</a:t>
            </a:r>
            <a:endParaRPr lang="es-ES" b="1" dirty="0">
              <a:solidFill>
                <a:srgbClr val="FF0000"/>
              </a:solidFill>
            </a:endParaRPr>
          </a:p>
        </p:txBody>
      </p:sp>
    </p:spTree>
    <p:extLst>
      <p:ext uri="{BB962C8B-B14F-4D97-AF65-F5344CB8AC3E}">
        <p14:creationId xmlns:p14="http://schemas.microsoft.com/office/powerpoint/2010/main" val="830633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79512" y="44624"/>
            <a:ext cx="8784976" cy="1384995"/>
          </a:xfrm>
          <a:prstGeom prst="rect">
            <a:avLst/>
          </a:prstGeom>
          <a:noFill/>
        </p:spPr>
        <p:txBody>
          <a:bodyPr wrap="square" rtlCol="0">
            <a:spAutoFit/>
          </a:bodyPr>
          <a:lstStyle/>
          <a:p>
            <a:r>
              <a:rPr lang="es-ES" sz="2400" b="1" dirty="0" smtClean="0">
                <a:solidFill>
                  <a:srgbClr val="FF0000"/>
                </a:solidFill>
              </a:rPr>
              <a:t>A 7 y 12 días de iniciado el ensayo se realizará el recuento de las semillas germinadas y se completará el siguiente cuadro:</a:t>
            </a:r>
          </a:p>
          <a:p>
            <a:endParaRPr lang="es-ES" dirty="0"/>
          </a:p>
        </p:txBody>
      </p:sp>
      <p:graphicFrame>
        <p:nvGraphicFramePr>
          <p:cNvPr id="5" name="Tabla 4"/>
          <p:cNvGraphicFramePr>
            <a:graphicFrameLocks noGrp="1"/>
          </p:cNvGraphicFramePr>
          <p:nvPr>
            <p:extLst>
              <p:ext uri="{D42A27DB-BD31-4B8C-83A1-F6EECF244321}">
                <p14:modId xmlns:p14="http://schemas.microsoft.com/office/powerpoint/2010/main" val="2047210567"/>
              </p:ext>
            </p:extLst>
          </p:nvPr>
        </p:nvGraphicFramePr>
        <p:xfrm>
          <a:off x="323528" y="1268760"/>
          <a:ext cx="8640960" cy="5577490"/>
        </p:xfrm>
        <a:graphic>
          <a:graphicData uri="http://schemas.openxmlformats.org/drawingml/2006/table">
            <a:tbl>
              <a:tblPr firstRow="1" bandRow="1">
                <a:tableStyleId>{93296810-A885-4BE3-A3E7-6D5BEEA58F35}</a:tableStyleId>
              </a:tblPr>
              <a:tblGrid>
                <a:gridCol w="2160240">
                  <a:extLst>
                    <a:ext uri="{9D8B030D-6E8A-4147-A177-3AD203B41FA5}">
                      <a16:colId xmlns:a16="http://schemas.microsoft.com/office/drawing/2014/main" val="1402939967"/>
                    </a:ext>
                  </a:extLst>
                </a:gridCol>
                <a:gridCol w="2160240">
                  <a:extLst>
                    <a:ext uri="{9D8B030D-6E8A-4147-A177-3AD203B41FA5}">
                      <a16:colId xmlns:a16="http://schemas.microsoft.com/office/drawing/2014/main" val="3538748930"/>
                    </a:ext>
                  </a:extLst>
                </a:gridCol>
                <a:gridCol w="2160240">
                  <a:extLst>
                    <a:ext uri="{9D8B030D-6E8A-4147-A177-3AD203B41FA5}">
                      <a16:colId xmlns:a16="http://schemas.microsoft.com/office/drawing/2014/main" val="973969564"/>
                    </a:ext>
                  </a:extLst>
                </a:gridCol>
                <a:gridCol w="2160240">
                  <a:extLst>
                    <a:ext uri="{9D8B030D-6E8A-4147-A177-3AD203B41FA5}">
                      <a16:colId xmlns:a16="http://schemas.microsoft.com/office/drawing/2014/main" val="3286348158"/>
                    </a:ext>
                  </a:extLst>
                </a:gridCol>
              </a:tblGrid>
              <a:tr h="857832">
                <a:tc>
                  <a:txBody>
                    <a:bodyPr/>
                    <a:lstStyle/>
                    <a:p>
                      <a:r>
                        <a:rPr lang="es-ES" dirty="0" smtClean="0"/>
                        <a:t>Tratamiento</a:t>
                      </a:r>
                      <a:endParaRPr lang="es-ES" dirty="0"/>
                    </a:p>
                  </a:txBody>
                  <a:tcPr/>
                </a:tc>
                <a:tc>
                  <a:txBody>
                    <a:bodyPr/>
                    <a:lstStyle/>
                    <a:p>
                      <a:r>
                        <a:rPr lang="es-ES" dirty="0" smtClean="0"/>
                        <a:t>Semillas germinadas: 7 días</a:t>
                      </a:r>
                      <a:endParaRPr lang="es-ES" dirty="0"/>
                    </a:p>
                  </a:txBody>
                  <a:tcPr/>
                </a:tc>
                <a:tc>
                  <a:txBody>
                    <a:bodyPr/>
                    <a:lstStyle/>
                    <a:p>
                      <a:r>
                        <a:rPr lang="es-ES" dirty="0" smtClean="0"/>
                        <a:t>Semillas germinadas: 15 días</a:t>
                      </a:r>
                      <a:endParaRPr lang="es-ES" dirty="0"/>
                    </a:p>
                  </a:txBody>
                  <a:tcPr/>
                </a:tc>
                <a:tc>
                  <a:txBody>
                    <a:bodyPr/>
                    <a:lstStyle/>
                    <a:p>
                      <a:r>
                        <a:rPr lang="es-ES" dirty="0" smtClean="0"/>
                        <a:t>Porcentaje total</a:t>
                      </a:r>
                      <a:r>
                        <a:rPr lang="es-ES" baseline="0" dirty="0" smtClean="0"/>
                        <a:t> (%) de germinación</a:t>
                      </a:r>
                      <a:endParaRPr lang="es-ES" dirty="0"/>
                    </a:p>
                  </a:txBody>
                  <a:tcPr/>
                </a:tc>
                <a:extLst>
                  <a:ext uri="{0D108BD9-81ED-4DB2-BD59-A6C34878D82A}">
                    <a16:rowId xmlns:a16="http://schemas.microsoft.com/office/drawing/2014/main" val="3204541109"/>
                  </a:ext>
                </a:extLst>
              </a:tr>
              <a:tr h="600483">
                <a:tc>
                  <a:txBody>
                    <a:bodyPr/>
                    <a:lstStyle/>
                    <a:p>
                      <a:r>
                        <a:rPr lang="es-ES" b="1" dirty="0" smtClean="0"/>
                        <a:t>Achira escarificada</a:t>
                      </a:r>
                      <a:endParaRPr lang="es-ES" b="1" dirty="0"/>
                    </a:p>
                  </a:txBody>
                  <a:tcPr/>
                </a:tc>
                <a:tc>
                  <a:txBody>
                    <a:bodyPr/>
                    <a:lstStyle/>
                    <a:p>
                      <a:endParaRPr lang="es-ES" dirty="0"/>
                    </a:p>
                  </a:txBody>
                  <a:tcPr/>
                </a:tc>
                <a:tc>
                  <a:txBody>
                    <a:bodyPr/>
                    <a:lstStyle/>
                    <a:p>
                      <a:endParaRPr lang="es-ES"/>
                    </a:p>
                  </a:txBody>
                  <a:tcPr/>
                </a:tc>
                <a:tc>
                  <a:txBody>
                    <a:bodyPr/>
                    <a:lstStyle/>
                    <a:p>
                      <a:endParaRPr lang="es-ES"/>
                    </a:p>
                  </a:txBody>
                  <a:tcPr/>
                </a:tc>
                <a:extLst>
                  <a:ext uri="{0D108BD9-81ED-4DB2-BD59-A6C34878D82A}">
                    <a16:rowId xmlns:a16="http://schemas.microsoft.com/office/drawing/2014/main" val="2936681041"/>
                  </a:ext>
                </a:extLst>
              </a:tr>
              <a:tr h="600483">
                <a:tc>
                  <a:txBody>
                    <a:bodyPr/>
                    <a:lstStyle/>
                    <a:p>
                      <a:r>
                        <a:rPr lang="es-ES" b="1" dirty="0" smtClean="0"/>
                        <a:t>Achira sin escarificar</a:t>
                      </a:r>
                      <a:endParaRPr lang="es-ES" b="1" dirty="0"/>
                    </a:p>
                  </a:txBody>
                  <a:tcPr/>
                </a:tc>
                <a:tc>
                  <a:txBody>
                    <a:bodyPr/>
                    <a:lstStyle/>
                    <a:p>
                      <a:endParaRPr lang="es-ES" dirty="0"/>
                    </a:p>
                  </a:txBody>
                  <a:tcPr/>
                </a:tc>
                <a:tc>
                  <a:txBody>
                    <a:bodyPr/>
                    <a:lstStyle/>
                    <a:p>
                      <a:endParaRPr lang="es-ES"/>
                    </a:p>
                  </a:txBody>
                  <a:tcPr/>
                </a:tc>
                <a:tc>
                  <a:txBody>
                    <a:bodyPr/>
                    <a:lstStyle/>
                    <a:p>
                      <a:endParaRPr lang="es-ES"/>
                    </a:p>
                  </a:txBody>
                  <a:tcPr/>
                </a:tc>
                <a:extLst>
                  <a:ext uri="{0D108BD9-81ED-4DB2-BD59-A6C34878D82A}">
                    <a16:rowId xmlns:a16="http://schemas.microsoft.com/office/drawing/2014/main" val="2040341338"/>
                  </a:ext>
                </a:extLst>
              </a:tr>
              <a:tr h="777065">
                <a:tc>
                  <a:txBody>
                    <a:bodyPr/>
                    <a:lstStyle/>
                    <a:p>
                      <a:r>
                        <a:rPr lang="es-ES" b="1" dirty="0" smtClean="0"/>
                        <a:t>Tomate con extracto inhibidor </a:t>
                      </a:r>
                      <a:endParaRPr lang="es-ES" b="1" dirty="0"/>
                    </a:p>
                  </a:txBody>
                  <a:tcPr/>
                </a:tc>
                <a:tc>
                  <a:txBody>
                    <a:bodyPr/>
                    <a:lstStyle/>
                    <a:p>
                      <a:endParaRPr lang="es-ES"/>
                    </a:p>
                  </a:txBody>
                  <a:tcPr/>
                </a:tc>
                <a:tc>
                  <a:txBody>
                    <a:bodyPr/>
                    <a:lstStyle/>
                    <a:p>
                      <a:endParaRPr lang="es-ES"/>
                    </a:p>
                  </a:txBody>
                  <a:tcPr/>
                </a:tc>
                <a:tc>
                  <a:txBody>
                    <a:bodyPr/>
                    <a:lstStyle/>
                    <a:p>
                      <a:endParaRPr lang="es-ES"/>
                    </a:p>
                  </a:txBody>
                  <a:tcPr/>
                </a:tc>
                <a:extLst>
                  <a:ext uri="{0D108BD9-81ED-4DB2-BD59-A6C34878D82A}">
                    <a16:rowId xmlns:a16="http://schemas.microsoft.com/office/drawing/2014/main" val="1515716313"/>
                  </a:ext>
                </a:extLst>
              </a:tr>
              <a:tr h="777065">
                <a:tc>
                  <a:txBody>
                    <a:bodyPr/>
                    <a:lstStyle/>
                    <a:p>
                      <a:r>
                        <a:rPr lang="es-ES" b="1" dirty="0" smtClean="0"/>
                        <a:t>Tomate sin</a:t>
                      </a:r>
                      <a:r>
                        <a:rPr lang="es-ES" b="1" baseline="0" dirty="0" smtClean="0"/>
                        <a:t> extracto inhibidor</a:t>
                      </a:r>
                      <a:endParaRPr lang="es-ES" b="1" dirty="0"/>
                    </a:p>
                  </a:txBody>
                  <a:tcPr/>
                </a:tc>
                <a:tc>
                  <a:txBody>
                    <a:bodyPr/>
                    <a:lstStyle/>
                    <a:p>
                      <a:endParaRPr lang="es-ES" dirty="0"/>
                    </a:p>
                  </a:txBody>
                  <a:tcPr/>
                </a:tc>
                <a:tc>
                  <a:txBody>
                    <a:bodyPr/>
                    <a:lstStyle/>
                    <a:p>
                      <a:endParaRPr lang="es-ES"/>
                    </a:p>
                  </a:txBody>
                  <a:tcPr/>
                </a:tc>
                <a:tc>
                  <a:txBody>
                    <a:bodyPr/>
                    <a:lstStyle/>
                    <a:p>
                      <a:endParaRPr lang="es-ES"/>
                    </a:p>
                  </a:txBody>
                  <a:tcPr/>
                </a:tc>
                <a:extLst>
                  <a:ext uri="{0D108BD9-81ED-4DB2-BD59-A6C34878D82A}">
                    <a16:rowId xmlns:a16="http://schemas.microsoft.com/office/drawing/2014/main" val="3882396635"/>
                  </a:ext>
                </a:extLst>
              </a:tr>
              <a:tr h="857832">
                <a:tc>
                  <a:txBody>
                    <a:bodyPr/>
                    <a:lstStyle/>
                    <a:p>
                      <a:r>
                        <a:rPr lang="es-ES" b="1" dirty="0" smtClean="0"/>
                        <a:t>Lechuga cv. Grand Rapids con luz</a:t>
                      </a:r>
                    </a:p>
                  </a:txBody>
                  <a:tcPr/>
                </a:tc>
                <a:tc>
                  <a:txBody>
                    <a:bodyPr/>
                    <a:lstStyle/>
                    <a:p>
                      <a:endParaRPr lang="es-ES" dirty="0"/>
                    </a:p>
                  </a:txBody>
                  <a:tcPr/>
                </a:tc>
                <a:tc>
                  <a:txBody>
                    <a:bodyPr/>
                    <a:lstStyle/>
                    <a:p>
                      <a:endParaRPr lang="es-ES"/>
                    </a:p>
                  </a:txBody>
                  <a:tcPr/>
                </a:tc>
                <a:tc>
                  <a:txBody>
                    <a:bodyPr/>
                    <a:lstStyle/>
                    <a:p>
                      <a:endParaRPr lang="es-ES"/>
                    </a:p>
                  </a:txBody>
                  <a:tcPr/>
                </a:tc>
                <a:extLst>
                  <a:ext uri="{0D108BD9-81ED-4DB2-BD59-A6C34878D82A}">
                    <a16:rowId xmlns:a16="http://schemas.microsoft.com/office/drawing/2014/main" val="3123851868"/>
                  </a:ext>
                </a:extLst>
              </a:tr>
              <a:tr h="857832">
                <a:tc>
                  <a:txBody>
                    <a:bodyPr/>
                    <a:lstStyle/>
                    <a:p>
                      <a:r>
                        <a:rPr lang="es-ES" b="1" dirty="0" smtClean="0"/>
                        <a:t>Lechuga cv. Grand Rapids sin luz</a:t>
                      </a:r>
                      <a:endParaRPr lang="es-ES" b="1" dirty="0"/>
                    </a:p>
                  </a:txBody>
                  <a:tcPr/>
                </a:tc>
                <a:tc>
                  <a:txBody>
                    <a:bodyPr/>
                    <a:lstStyle/>
                    <a:p>
                      <a:endParaRPr lang="es-ES" dirty="0"/>
                    </a:p>
                  </a:txBody>
                  <a:tcPr/>
                </a:tc>
                <a:tc>
                  <a:txBody>
                    <a:bodyPr/>
                    <a:lstStyle/>
                    <a:p>
                      <a:endParaRPr lang="es-ES"/>
                    </a:p>
                  </a:txBody>
                  <a:tcPr/>
                </a:tc>
                <a:tc>
                  <a:txBody>
                    <a:bodyPr/>
                    <a:lstStyle/>
                    <a:p>
                      <a:endParaRPr lang="es-ES" dirty="0"/>
                    </a:p>
                  </a:txBody>
                  <a:tcPr/>
                </a:tc>
                <a:extLst>
                  <a:ext uri="{0D108BD9-81ED-4DB2-BD59-A6C34878D82A}">
                    <a16:rowId xmlns:a16="http://schemas.microsoft.com/office/drawing/2014/main" val="3233230761"/>
                  </a:ext>
                </a:extLst>
              </a:tr>
            </a:tbl>
          </a:graphicData>
        </a:graphic>
      </p:graphicFrame>
    </p:spTree>
    <p:extLst>
      <p:ext uri="{BB962C8B-B14F-4D97-AF65-F5344CB8AC3E}">
        <p14:creationId xmlns:p14="http://schemas.microsoft.com/office/powerpoint/2010/main" val="673941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79512" y="44624"/>
            <a:ext cx="8784976" cy="1384995"/>
          </a:xfrm>
          <a:prstGeom prst="rect">
            <a:avLst/>
          </a:prstGeom>
          <a:noFill/>
        </p:spPr>
        <p:txBody>
          <a:bodyPr wrap="square" rtlCol="0">
            <a:spAutoFit/>
          </a:bodyPr>
          <a:lstStyle/>
          <a:p>
            <a:r>
              <a:rPr lang="es-ES" sz="2400" b="1" dirty="0" smtClean="0">
                <a:solidFill>
                  <a:srgbClr val="FF0000"/>
                </a:solidFill>
              </a:rPr>
              <a:t>A 7 y 12 días de iniciado el ensayo se realizará el recuento de las semillas germinadas y se completará el siguiente cuadro:</a:t>
            </a:r>
          </a:p>
          <a:p>
            <a:endParaRPr lang="es-ES" dirty="0"/>
          </a:p>
        </p:txBody>
      </p:sp>
      <p:graphicFrame>
        <p:nvGraphicFramePr>
          <p:cNvPr id="5" name="Tabla 4"/>
          <p:cNvGraphicFramePr>
            <a:graphicFrameLocks noGrp="1"/>
          </p:cNvGraphicFramePr>
          <p:nvPr>
            <p:extLst>
              <p:ext uri="{D42A27DB-BD31-4B8C-83A1-F6EECF244321}">
                <p14:modId xmlns:p14="http://schemas.microsoft.com/office/powerpoint/2010/main" val="2548364204"/>
              </p:ext>
            </p:extLst>
          </p:nvPr>
        </p:nvGraphicFramePr>
        <p:xfrm>
          <a:off x="323528" y="1268760"/>
          <a:ext cx="8640960" cy="5577490"/>
        </p:xfrm>
        <a:graphic>
          <a:graphicData uri="http://schemas.openxmlformats.org/drawingml/2006/table">
            <a:tbl>
              <a:tblPr firstRow="1" bandRow="1">
                <a:tableStyleId>{93296810-A885-4BE3-A3E7-6D5BEEA58F35}</a:tableStyleId>
              </a:tblPr>
              <a:tblGrid>
                <a:gridCol w="2160240">
                  <a:extLst>
                    <a:ext uri="{9D8B030D-6E8A-4147-A177-3AD203B41FA5}">
                      <a16:colId xmlns:a16="http://schemas.microsoft.com/office/drawing/2014/main" val="1402939967"/>
                    </a:ext>
                  </a:extLst>
                </a:gridCol>
                <a:gridCol w="2160240">
                  <a:extLst>
                    <a:ext uri="{9D8B030D-6E8A-4147-A177-3AD203B41FA5}">
                      <a16:colId xmlns:a16="http://schemas.microsoft.com/office/drawing/2014/main" val="3538748930"/>
                    </a:ext>
                  </a:extLst>
                </a:gridCol>
                <a:gridCol w="2160240">
                  <a:extLst>
                    <a:ext uri="{9D8B030D-6E8A-4147-A177-3AD203B41FA5}">
                      <a16:colId xmlns:a16="http://schemas.microsoft.com/office/drawing/2014/main" val="973969564"/>
                    </a:ext>
                  </a:extLst>
                </a:gridCol>
                <a:gridCol w="2160240">
                  <a:extLst>
                    <a:ext uri="{9D8B030D-6E8A-4147-A177-3AD203B41FA5}">
                      <a16:colId xmlns:a16="http://schemas.microsoft.com/office/drawing/2014/main" val="3286348158"/>
                    </a:ext>
                  </a:extLst>
                </a:gridCol>
              </a:tblGrid>
              <a:tr h="857832">
                <a:tc>
                  <a:txBody>
                    <a:bodyPr/>
                    <a:lstStyle/>
                    <a:p>
                      <a:pPr algn="ctr"/>
                      <a:r>
                        <a:rPr lang="es-ES" dirty="0" smtClean="0"/>
                        <a:t>Tratamiento</a:t>
                      </a:r>
                      <a:endParaRPr lang="es-ES" dirty="0"/>
                    </a:p>
                  </a:txBody>
                  <a:tcPr/>
                </a:tc>
                <a:tc>
                  <a:txBody>
                    <a:bodyPr/>
                    <a:lstStyle/>
                    <a:p>
                      <a:pPr algn="ctr"/>
                      <a:r>
                        <a:rPr lang="es-ES" dirty="0" smtClean="0"/>
                        <a:t>Semillas germinadas: 7 días</a:t>
                      </a:r>
                      <a:endParaRPr lang="es-ES" dirty="0"/>
                    </a:p>
                  </a:txBody>
                  <a:tcPr/>
                </a:tc>
                <a:tc>
                  <a:txBody>
                    <a:bodyPr/>
                    <a:lstStyle/>
                    <a:p>
                      <a:pPr algn="ctr"/>
                      <a:r>
                        <a:rPr lang="es-ES" dirty="0" smtClean="0"/>
                        <a:t>Semillas germinadas: 15 días</a:t>
                      </a:r>
                      <a:endParaRPr lang="es-ES" dirty="0"/>
                    </a:p>
                  </a:txBody>
                  <a:tcPr/>
                </a:tc>
                <a:tc>
                  <a:txBody>
                    <a:bodyPr/>
                    <a:lstStyle/>
                    <a:p>
                      <a:pPr algn="ctr"/>
                      <a:r>
                        <a:rPr lang="es-ES" dirty="0" smtClean="0"/>
                        <a:t>Porcentaje total</a:t>
                      </a:r>
                      <a:r>
                        <a:rPr lang="es-ES" baseline="0" dirty="0" smtClean="0"/>
                        <a:t> (%) de germinación</a:t>
                      </a:r>
                      <a:endParaRPr lang="es-ES" dirty="0"/>
                    </a:p>
                  </a:txBody>
                  <a:tcPr/>
                </a:tc>
                <a:extLst>
                  <a:ext uri="{0D108BD9-81ED-4DB2-BD59-A6C34878D82A}">
                    <a16:rowId xmlns:a16="http://schemas.microsoft.com/office/drawing/2014/main" val="3204541109"/>
                  </a:ext>
                </a:extLst>
              </a:tr>
              <a:tr h="600483">
                <a:tc>
                  <a:txBody>
                    <a:bodyPr/>
                    <a:lstStyle/>
                    <a:p>
                      <a:pPr algn="ctr"/>
                      <a:r>
                        <a:rPr lang="es-ES" b="1" dirty="0" smtClean="0"/>
                        <a:t>Achira escarificada</a:t>
                      </a:r>
                      <a:endParaRPr lang="es-ES" b="1" dirty="0"/>
                    </a:p>
                  </a:txBody>
                  <a:tcPr/>
                </a:tc>
                <a:tc>
                  <a:txBody>
                    <a:bodyPr/>
                    <a:lstStyle/>
                    <a:p>
                      <a:pPr algn="ctr"/>
                      <a:r>
                        <a:rPr lang="es-ES" dirty="0" smtClean="0"/>
                        <a:t>13</a:t>
                      </a:r>
                      <a:endParaRPr lang="es-ES" dirty="0"/>
                    </a:p>
                  </a:txBody>
                  <a:tcPr/>
                </a:tc>
                <a:tc>
                  <a:txBody>
                    <a:bodyPr/>
                    <a:lstStyle/>
                    <a:p>
                      <a:pPr algn="ctr"/>
                      <a:r>
                        <a:rPr lang="es-ES" dirty="0" smtClean="0"/>
                        <a:t>15</a:t>
                      </a:r>
                      <a:endParaRPr lang="es-ES" dirty="0"/>
                    </a:p>
                  </a:txBody>
                  <a:tcPr/>
                </a:tc>
                <a:tc>
                  <a:txBody>
                    <a:bodyPr/>
                    <a:lstStyle/>
                    <a:p>
                      <a:pPr algn="ctr"/>
                      <a:r>
                        <a:rPr lang="es-ES" dirty="0" smtClean="0"/>
                        <a:t>100</a:t>
                      </a:r>
                      <a:endParaRPr lang="es-ES" dirty="0"/>
                    </a:p>
                  </a:txBody>
                  <a:tcPr/>
                </a:tc>
                <a:extLst>
                  <a:ext uri="{0D108BD9-81ED-4DB2-BD59-A6C34878D82A}">
                    <a16:rowId xmlns:a16="http://schemas.microsoft.com/office/drawing/2014/main" val="2936681041"/>
                  </a:ext>
                </a:extLst>
              </a:tr>
              <a:tr h="600483">
                <a:tc>
                  <a:txBody>
                    <a:bodyPr/>
                    <a:lstStyle/>
                    <a:p>
                      <a:pPr algn="ctr"/>
                      <a:r>
                        <a:rPr lang="es-ES" b="1" dirty="0" smtClean="0"/>
                        <a:t>Achira sin escarificar</a:t>
                      </a:r>
                      <a:endParaRPr lang="es-ES" b="1" dirty="0"/>
                    </a:p>
                  </a:txBody>
                  <a:tcPr/>
                </a:tc>
                <a:tc>
                  <a:txBody>
                    <a:bodyPr/>
                    <a:lstStyle/>
                    <a:p>
                      <a:pPr algn="ctr"/>
                      <a:r>
                        <a:rPr lang="es-ES" dirty="0" smtClean="0"/>
                        <a:t>0</a:t>
                      </a:r>
                      <a:endParaRPr lang="es-ES" dirty="0"/>
                    </a:p>
                  </a:txBody>
                  <a:tcPr/>
                </a:tc>
                <a:tc>
                  <a:txBody>
                    <a:bodyPr/>
                    <a:lstStyle/>
                    <a:p>
                      <a:pPr algn="ctr"/>
                      <a:r>
                        <a:rPr lang="es-ES" dirty="0" smtClean="0"/>
                        <a:t>2</a:t>
                      </a:r>
                      <a:endParaRPr lang="es-ES" dirty="0"/>
                    </a:p>
                  </a:txBody>
                  <a:tcPr/>
                </a:tc>
                <a:tc>
                  <a:txBody>
                    <a:bodyPr/>
                    <a:lstStyle/>
                    <a:p>
                      <a:pPr algn="ctr"/>
                      <a:r>
                        <a:rPr lang="es-ES" dirty="0" smtClean="0"/>
                        <a:t>13,3</a:t>
                      </a:r>
                      <a:endParaRPr lang="es-ES" dirty="0"/>
                    </a:p>
                  </a:txBody>
                  <a:tcPr/>
                </a:tc>
                <a:extLst>
                  <a:ext uri="{0D108BD9-81ED-4DB2-BD59-A6C34878D82A}">
                    <a16:rowId xmlns:a16="http://schemas.microsoft.com/office/drawing/2014/main" val="2040341338"/>
                  </a:ext>
                </a:extLst>
              </a:tr>
              <a:tr h="777065">
                <a:tc>
                  <a:txBody>
                    <a:bodyPr/>
                    <a:lstStyle/>
                    <a:p>
                      <a:pPr algn="ctr"/>
                      <a:r>
                        <a:rPr lang="es-ES" b="1" dirty="0" smtClean="0"/>
                        <a:t>Tomate con extracto inhibidor </a:t>
                      </a:r>
                      <a:endParaRPr lang="es-ES" b="1" dirty="0"/>
                    </a:p>
                  </a:txBody>
                  <a:tcPr/>
                </a:tc>
                <a:tc>
                  <a:txBody>
                    <a:bodyPr/>
                    <a:lstStyle/>
                    <a:p>
                      <a:pPr algn="ctr"/>
                      <a:r>
                        <a:rPr lang="es-ES" dirty="0" smtClean="0"/>
                        <a:t>0</a:t>
                      </a:r>
                      <a:endParaRPr lang="es-ES" dirty="0"/>
                    </a:p>
                  </a:txBody>
                  <a:tcPr/>
                </a:tc>
                <a:tc>
                  <a:txBody>
                    <a:bodyPr/>
                    <a:lstStyle/>
                    <a:p>
                      <a:pPr algn="ctr"/>
                      <a:r>
                        <a:rPr lang="es-ES" dirty="0" smtClean="0"/>
                        <a:t>3</a:t>
                      </a:r>
                      <a:endParaRPr lang="es-ES" dirty="0"/>
                    </a:p>
                  </a:txBody>
                  <a:tcPr/>
                </a:tc>
                <a:tc>
                  <a:txBody>
                    <a:bodyPr/>
                    <a:lstStyle/>
                    <a:p>
                      <a:pPr algn="ctr"/>
                      <a:r>
                        <a:rPr lang="es-ES" dirty="0" smtClean="0"/>
                        <a:t>20</a:t>
                      </a:r>
                      <a:endParaRPr lang="es-ES" dirty="0"/>
                    </a:p>
                  </a:txBody>
                  <a:tcPr/>
                </a:tc>
                <a:extLst>
                  <a:ext uri="{0D108BD9-81ED-4DB2-BD59-A6C34878D82A}">
                    <a16:rowId xmlns:a16="http://schemas.microsoft.com/office/drawing/2014/main" val="1515716313"/>
                  </a:ext>
                </a:extLst>
              </a:tr>
              <a:tr h="777065">
                <a:tc>
                  <a:txBody>
                    <a:bodyPr/>
                    <a:lstStyle/>
                    <a:p>
                      <a:pPr algn="ctr"/>
                      <a:r>
                        <a:rPr lang="es-ES" b="1" dirty="0" smtClean="0"/>
                        <a:t>Tomate sin</a:t>
                      </a:r>
                      <a:r>
                        <a:rPr lang="es-ES" b="1" baseline="0" dirty="0" smtClean="0"/>
                        <a:t> extracto inhibidor</a:t>
                      </a:r>
                      <a:endParaRPr lang="es-ES" b="1" dirty="0"/>
                    </a:p>
                  </a:txBody>
                  <a:tcPr/>
                </a:tc>
                <a:tc>
                  <a:txBody>
                    <a:bodyPr/>
                    <a:lstStyle/>
                    <a:p>
                      <a:pPr algn="ctr"/>
                      <a:r>
                        <a:rPr lang="es-ES" dirty="0" smtClean="0"/>
                        <a:t>12</a:t>
                      </a:r>
                      <a:endParaRPr lang="es-ES" dirty="0"/>
                    </a:p>
                  </a:txBody>
                  <a:tcPr/>
                </a:tc>
                <a:tc>
                  <a:txBody>
                    <a:bodyPr/>
                    <a:lstStyle/>
                    <a:p>
                      <a:pPr algn="ctr"/>
                      <a:r>
                        <a:rPr lang="es-ES" dirty="0" smtClean="0"/>
                        <a:t>15</a:t>
                      </a:r>
                      <a:endParaRPr lang="es-ES" dirty="0"/>
                    </a:p>
                  </a:txBody>
                  <a:tcPr/>
                </a:tc>
                <a:tc>
                  <a:txBody>
                    <a:bodyPr/>
                    <a:lstStyle/>
                    <a:p>
                      <a:pPr algn="ctr"/>
                      <a:r>
                        <a:rPr lang="es-ES" dirty="0" smtClean="0"/>
                        <a:t>100</a:t>
                      </a:r>
                      <a:endParaRPr lang="es-ES" dirty="0"/>
                    </a:p>
                  </a:txBody>
                  <a:tcPr/>
                </a:tc>
                <a:extLst>
                  <a:ext uri="{0D108BD9-81ED-4DB2-BD59-A6C34878D82A}">
                    <a16:rowId xmlns:a16="http://schemas.microsoft.com/office/drawing/2014/main" val="3882396635"/>
                  </a:ext>
                </a:extLst>
              </a:tr>
              <a:tr h="857832">
                <a:tc>
                  <a:txBody>
                    <a:bodyPr/>
                    <a:lstStyle/>
                    <a:p>
                      <a:pPr algn="ctr"/>
                      <a:r>
                        <a:rPr lang="es-ES" b="1" dirty="0" smtClean="0"/>
                        <a:t>Lechuga cv. Grand Rapids con luz</a:t>
                      </a:r>
                    </a:p>
                  </a:txBody>
                  <a:tcPr/>
                </a:tc>
                <a:tc>
                  <a:txBody>
                    <a:bodyPr/>
                    <a:lstStyle/>
                    <a:p>
                      <a:pPr algn="ctr"/>
                      <a:r>
                        <a:rPr lang="es-ES" dirty="0" smtClean="0"/>
                        <a:t>10</a:t>
                      </a:r>
                      <a:endParaRPr lang="es-ES" dirty="0"/>
                    </a:p>
                  </a:txBody>
                  <a:tcPr/>
                </a:tc>
                <a:tc>
                  <a:txBody>
                    <a:bodyPr/>
                    <a:lstStyle/>
                    <a:p>
                      <a:pPr algn="ctr"/>
                      <a:r>
                        <a:rPr lang="es-ES" dirty="0" smtClean="0"/>
                        <a:t>14</a:t>
                      </a:r>
                      <a:endParaRPr lang="es-ES" dirty="0"/>
                    </a:p>
                  </a:txBody>
                  <a:tcPr/>
                </a:tc>
                <a:tc>
                  <a:txBody>
                    <a:bodyPr/>
                    <a:lstStyle/>
                    <a:p>
                      <a:pPr algn="ctr"/>
                      <a:r>
                        <a:rPr lang="es-ES" dirty="0" smtClean="0"/>
                        <a:t>93,3</a:t>
                      </a:r>
                      <a:endParaRPr lang="es-ES" dirty="0"/>
                    </a:p>
                  </a:txBody>
                  <a:tcPr/>
                </a:tc>
                <a:extLst>
                  <a:ext uri="{0D108BD9-81ED-4DB2-BD59-A6C34878D82A}">
                    <a16:rowId xmlns:a16="http://schemas.microsoft.com/office/drawing/2014/main" val="3123851868"/>
                  </a:ext>
                </a:extLst>
              </a:tr>
              <a:tr h="857832">
                <a:tc>
                  <a:txBody>
                    <a:bodyPr/>
                    <a:lstStyle/>
                    <a:p>
                      <a:pPr algn="ctr"/>
                      <a:r>
                        <a:rPr lang="es-ES" b="1" dirty="0" smtClean="0"/>
                        <a:t>Lechuga cv. Grand Rapids sin luz</a:t>
                      </a:r>
                      <a:endParaRPr lang="es-ES" b="1" dirty="0"/>
                    </a:p>
                  </a:txBody>
                  <a:tcPr/>
                </a:tc>
                <a:tc>
                  <a:txBody>
                    <a:bodyPr/>
                    <a:lstStyle/>
                    <a:p>
                      <a:pPr algn="ctr"/>
                      <a:r>
                        <a:rPr lang="es-ES" dirty="0" smtClean="0"/>
                        <a:t>0</a:t>
                      </a:r>
                      <a:endParaRPr lang="es-ES" dirty="0"/>
                    </a:p>
                  </a:txBody>
                  <a:tcPr/>
                </a:tc>
                <a:tc>
                  <a:txBody>
                    <a:bodyPr/>
                    <a:lstStyle/>
                    <a:p>
                      <a:pPr algn="ctr"/>
                      <a:r>
                        <a:rPr lang="es-ES" dirty="0" smtClean="0"/>
                        <a:t>0</a:t>
                      </a:r>
                      <a:endParaRPr lang="es-ES" dirty="0"/>
                    </a:p>
                  </a:txBody>
                  <a:tcPr/>
                </a:tc>
                <a:tc>
                  <a:txBody>
                    <a:bodyPr/>
                    <a:lstStyle/>
                    <a:p>
                      <a:pPr algn="ctr"/>
                      <a:r>
                        <a:rPr lang="es-ES" dirty="0" smtClean="0"/>
                        <a:t>0</a:t>
                      </a:r>
                      <a:endParaRPr lang="es-ES" dirty="0"/>
                    </a:p>
                  </a:txBody>
                  <a:tcPr/>
                </a:tc>
                <a:extLst>
                  <a:ext uri="{0D108BD9-81ED-4DB2-BD59-A6C34878D82A}">
                    <a16:rowId xmlns:a16="http://schemas.microsoft.com/office/drawing/2014/main" val="3233230761"/>
                  </a:ext>
                </a:extLst>
              </a:tr>
            </a:tbl>
          </a:graphicData>
        </a:graphic>
      </p:graphicFrame>
    </p:spTree>
    <p:extLst>
      <p:ext uri="{BB962C8B-B14F-4D97-AF65-F5344CB8AC3E}">
        <p14:creationId xmlns:p14="http://schemas.microsoft.com/office/powerpoint/2010/main" val="25205378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332656"/>
            <a:ext cx="9144000" cy="5324535"/>
          </a:xfrm>
          <a:prstGeom prst="rect">
            <a:avLst/>
          </a:prstGeom>
          <a:noFill/>
        </p:spPr>
        <p:txBody>
          <a:bodyPr wrap="square" rtlCol="0">
            <a:spAutoFit/>
          </a:bodyPr>
          <a:lstStyle/>
          <a:p>
            <a:r>
              <a:rPr lang="es-ES" sz="2000" dirty="0"/>
              <a:t>S</a:t>
            </a:r>
            <a:r>
              <a:rPr lang="es-ES" sz="2000" dirty="0" smtClean="0"/>
              <a:t>e determinará la </a:t>
            </a:r>
            <a:r>
              <a:rPr lang="es-ES" sz="2000" b="1" u="sng" dirty="0" smtClean="0"/>
              <a:t>Viabilidad de semillas</a:t>
            </a:r>
            <a:r>
              <a:rPr lang="es-ES" sz="2000" dirty="0" smtClean="0"/>
              <a:t> mediante el método del </a:t>
            </a:r>
            <a:r>
              <a:rPr lang="es-ES" sz="2000" b="1" u="sng" dirty="0" smtClean="0"/>
              <a:t>Cloruro de </a:t>
            </a:r>
            <a:r>
              <a:rPr lang="es-ES" sz="2000" b="1" u="sng" dirty="0" err="1" smtClean="0"/>
              <a:t>Trifenil</a:t>
            </a:r>
            <a:r>
              <a:rPr lang="es-ES" sz="2000" b="1" u="sng" dirty="0" smtClean="0"/>
              <a:t> </a:t>
            </a:r>
            <a:r>
              <a:rPr lang="es-ES" sz="2000" b="1" u="sng" dirty="0" err="1" smtClean="0"/>
              <a:t>Tetrazolium</a:t>
            </a:r>
            <a:r>
              <a:rPr lang="es-ES" sz="2000" b="1" u="sng" dirty="0" smtClean="0"/>
              <a:t> (TTC</a:t>
            </a:r>
            <a:r>
              <a:rPr lang="es-ES" sz="2000" b="1" dirty="0" smtClean="0"/>
              <a:t>).</a:t>
            </a:r>
          </a:p>
          <a:p>
            <a:endParaRPr lang="es-ES" sz="2000" dirty="0"/>
          </a:p>
          <a:p>
            <a:pPr algn="just"/>
            <a:r>
              <a:rPr lang="es-ES" sz="2000" dirty="0" smtClean="0"/>
              <a:t>Este compuesto actúa sobre las enzimas deshidrogenasas que están directamente involucradas en el proceso germinativo.</a:t>
            </a:r>
          </a:p>
          <a:p>
            <a:pPr algn="just"/>
            <a:r>
              <a:rPr lang="es-ES" sz="2000" dirty="0" smtClean="0"/>
              <a:t>La sal de </a:t>
            </a:r>
            <a:r>
              <a:rPr lang="es-ES" sz="2000" dirty="0" err="1" smtClean="0"/>
              <a:t>trifenil</a:t>
            </a:r>
            <a:r>
              <a:rPr lang="es-ES" sz="2000" dirty="0" smtClean="0"/>
              <a:t> </a:t>
            </a:r>
            <a:r>
              <a:rPr lang="es-ES" sz="2000" dirty="0" err="1" smtClean="0"/>
              <a:t>tetrazolium</a:t>
            </a:r>
            <a:r>
              <a:rPr lang="es-ES" sz="2000" dirty="0" smtClean="0"/>
              <a:t> es un indicador de óxido-reducción, el cual es incolora en su forma oxidada y </a:t>
            </a:r>
            <a:r>
              <a:rPr lang="es-ES" sz="2000" b="1" u="sng" dirty="0" smtClean="0">
                <a:solidFill>
                  <a:srgbClr val="FF0000"/>
                </a:solidFill>
              </a:rPr>
              <a:t>rojo </a:t>
            </a:r>
            <a:r>
              <a:rPr lang="es-ES" sz="2000" dirty="0" smtClean="0"/>
              <a:t>en su forma reducida </a:t>
            </a:r>
            <a:r>
              <a:rPr lang="es-ES" sz="2000" b="1" u="sng" dirty="0" smtClean="0">
                <a:solidFill>
                  <a:srgbClr val="FF0000"/>
                </a:solidFill>
              </a:rPr>
              <a:t>(</a:t>
            </a:r>
            <a:r>
              <a:rPr lang="es-ES" sz="2000" b="1" u="sng" dirty="0" err="1" smtClean="0">
                <a:solidFill>
                  <a:srgbClr val="FF0000"/>
                </a:solidFill>
              </a:rPr>
              <a:t>formazano</a:t>
            </a:r>
            <a:r>
              <a:rPr lang="es-ES" sz="2000" b="1" u="sng" dirty="0" smtClean="0">
                <a:solidFill>
                  <a:srgbClr val="FF0000"/>
                </a:solidFill>
              </a:rPr>
              <a:t>).</a:t>
            </a:r>
          </a:p>
          <a:p>
            <a:pPr algn="just"/>
            <a:r>
              <a:rPr lang="es-ES" sz="2000" dirty="0" smtClean="0"/>
              <a:t>En caso de embeber semillas viables en solución de </a:t>
            </a:r>
            <a:r>
              <a:rPr lang="es-ES" sz="2000" dirty="0" err="1" smtClean="0"/>
              <a:t>trifenil</a:t>
            </a:r>
            <a:r>
              <a:rPr lang="es-ES" sz="2000" dirty="0" smtClean="0"/>
              <a:t> </a:t>
            </a:r>
            <a:r>
              <a:rPr lang="es-ES" sz="2000" dirty="0" err="1" smtClean="0"/>
              <a:t>tetrazolium</a:t>
            </a:r>
            <a:r>
              <a:rPr lang="es-ES" sz="2000" dirty="0" smtClean="0"/>
              <a:t>, las enzimas deshidrogenasas de los tejidos vivos del embrión reducirá el </a:t>
            </a:r>
            <a:r>
              <a:rPr lang="es-ES" sz="2000" dirty="0" err="1" smtClean="0"/>
              <a:t>trifenil</a:t>
            </a:r>
            <a:r>
              <a:rPr lang="es-ES" sz="2000" dirty="0" smtClean="0"/>
              <a:t> </a:t>
            </a:r>
            <a:r>
              <a:rPr lang="es-ES" sz="2000" dirty="0" err="1" smtClean="0"/>
              <a:t>formazano</a:t>
            </a:r>
            <a:r>
              <a:rPr lang="es-ES" sz="2000" dirty="0" smtClean="0"/>
              <a:t> tiñendo el embrión de color rosado.</a:t>
            </a:r>
          </a:p>
          <a:p>
            <a:endParaRPr lang="es-ES" sz="2000" dirty="0" smtClean="0"/>
          </a:p>
          <a:p>
            <a:endParaRPr lang="es-ES" sz="2000" dirty="0"/>
          </a:p>
          <a:p>
            <a:endParaRPr lang="es-ES" sz="2000" dirty="0" smtClean="0"/>
          </a:p>
          <a:p>
            <a:endParaRPr lang="es-ES" sz="2000" dirty="0"/>
          </a:p>
          <a:p>
            <a:endParaRPr lang="es-ES" sz="2000" dirty="0" smtClean="0"/>
          </a:p>
          <a:p>
            <a:endParaRPr lang="es-ES" sz="2000" dirty="0"/>
          </a:p>
          <a:p>
            <a:r>
              <a:rPr lang="es-ES" sz="2000" dirty="0" smtClean="0"/>
              <a:t>  </a:t>
            </a:r>
            <a:endParaRPr lang="es-ES" sz="2000" dirty="0"/>
          </a:p>
        </p:txBody>
      </p:sp>
      <p:pic>
        <p:nvPicPr>
          <p:cNvPr id="5" name="Imagen 4"/>
          <p:cNvPicPr>
            <a:picLocks noChangeAspect="1"/>
          </p:cNvPicPr>
          <p:nvPr/>
        </p:nvPicPr>
        <p:blipFill>
          <a:blip r:embed="rId3"/>
          <a:stretch>
            <a:fillRect/>
          </a:stretch>
        </p:blipFill>
        <p:spPr>
          <a:xfrm>
            <a:off x="107504" y="4223370"/>
            <a:ext cx="3267328" cy="1293862"/>
          </a:xfrm>
          <a:prstGeom prst="rect">
            <a:avLst/>
          </a:prstGeom>
        </p:spPr>
      </p:pic>
      <p:pic>
        <p:nvPicPr>
          <p:cNvPr id="6" name="Imagen 5"/>
          <p:cNvPicPr>
            <a:picLocks noChangeAspect="1"/>
          </p:cNvPicPr>
          <p:nvPr/>
        </p:nvPicPr>
        <p:blipFill>
          <a:blip r:embed="rId4"/>
          <a:stretch>
            <a:fillRect/>
          </a:stretch>
        </p:blipFill>
        <p:spPr>
          <a:xfrm>
            <a:off x="3482336" y="3437012"/>
            <a:ext cx="5420591" cy="3486150"/>
          </a:xfrm>
          <a:prstGeom prst="rect">
            <a:avLst/>
          </a:prstGeom>
        </p:spPr>
      </p:pic>
    </p:spTree>
    <p:extLst>
      <p:ext uri="{BB962C8B-B14F-4D97-AF65-F5344CB8AC3E}">
        <p14:creationId xmlns:p14="http://schemas.microsoft.com/office/powerpoint/2010/main" val="42380203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51520" y="112564"/>
            <a:ext cx="8712968" cy="3231654"/>
          </a:xfrm>
          <a:prstGeom prst="rect">
            <a:avLst/>
          </a:prstGeom>
          <a:noFill/>
        </p:spPr>
        <p:txBody>
          <a:bodyPr wrap="square" rtlCol="0">
            <a:spAutoFit/>
          </a:bodyPr>
          <a:lstStyle/>
          <a:p>
            <a:r>
              <a:rPr lang="es-ES" sz="3200" dirty="0" smtClean="0"/>
              <a:t>Materiales y Métodos:</a:t>
            </a:r>
          </a:p>
          <a:p>
            <a:endParaRPr lang="es-ES" dirty="0"/>
          </a:p>
          <a:p>
            <a:pPr algn="just"/>
            <a:r>
              <a:rPr lang="es-ES" sz="2000" dirty="0" smtClean="0"/>
              <a:t>Se trabajará con dos lotes de </a:t>
            </a:r>
            <a:r>
              <a:rPr lang="es-ES" sz="2000" b="1" u="sng" dirty="0" smtClean="0"/>
              <a:t>semillas de trigo</a:t>
            </a:r>
            <a:r>
              <a:rPr lang="es-ES" sz="2000" dirty="0" smtClean="0"/>
              <a:t>, una proveniente de </a:t>
            </a:r>
            <a:r>
              <a:rPr lang="es-ES" sz="2000" b="1" u="sng" dirty="0" smtClean="0"/>
              <a:t>última cosecha y otra de 10 años de edad.</a:t>
            </a:r>
          </a:p>
          <a:p>
            <a:pPr algn="just"/>
            <a:r>
              <a:rPr lang="es-ES" sz="2000" dirty="0" smtClean="0"/>
              <a:t>Se colocarán en un recipiente con agua durante 2 a 4 h y luego se tomará un puñado al azar de cada muestra. Se cortarán longitudinalmente con un bisturí de manera que quede expuesto el embrión. Una mitad se descarta y la otra se sumerge en un vaso conteniendo la solución de </a:t>
            </a:r>
            <a:r>
              <a:rPr lang="es-ES" sz="2000" dirty="0" err="1" smtClean="0"/>
              <a:t>trifenil</a:t>
            </a:r>
            <a:r>
              <a:rPr lang="es-ES" sz="2000" dirty="0" smtClean="0"/>
              <a:t> </a:t>
            </a:r>
            <a:r>
              <a:rPr lang="es-ES" sz="2000" dirty="0" err="1" smtClean="0"/>
              <a:t>tetrazolium</a:t>
            </a:r>
            <a:r>
              <a:rPr lang="es-ES" sz="2000" dirty="0" smtClean="0"/>
              <a:t> 1% y se coloca en estufa a 28 </a:t>
            </a:r>
            <a:r>
              <a:rPr lang="es-ES" sz="2000" dirty="0" err="1" smtClean="0"/>
              <a:t>ºC</a:t>
            </a:r>
            <a:r>
              <a:rPr lang="es-ES" sz="2000" dirty="0" smtClean="0"/>
              <a:t> durante media hora.</a:t>
            </a:r>
          </a:p>
          <a:p>
            <a:pPr algn="just"/>
            <a:r>
              <a:rPr lang="es-ES" sz="2000" dirty="0" smtClean="0"/>
              <a:t>Transcurrido ese tiempo se observa los resultados:</a:t>
            </a:r>
          </a:p>
        </p:txBody>
      </p:sp>
      <p:pic>
        <p:nvPicPr>
          <p:cNvPr id="5" name="Imagen 4"/>
          <p:cNvPicPr>
            <a:picLocks noChangeAspect="1"/>
          </p:cNvPicPr>
          <p:nvPr/>
        </p:nvPicPr>
        <p:blipFill>
          <a:blip r:embed="rId3"/>
          <a:stretch>
            <a:fillRect/>
          </a:stretch>
        </p:blipFill>
        <p:spPr>
          <a:xfrm>
            <a:off x="611560" y="3645024"/>
            <a:ext cx="3397426" cy="2694420"/>
          </a:xfrm>
          <a:prstGeom prst="rect">
            <a:avLst/>
          </a:prstGeom>
        </p:spPr>
      </p:pic>
      <p:sp>
        <p:nvSpPr>
          <p:cNvPr id="7" name="Rectángulo 6"/>
          <p:cNvSpPr/>
          <p:nvPr/>
        </p:nvSpPr>
        <p:spPr>
          <a:xfrm>
            <a:off x="539552" y="5725850"/>
            <a:ext cx="346943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Semillas viables: embrión teñido de rosado</a:t>
            </a:r>
            <a:endParaRPr lang="es-ES" sz="1400" b="1" dirty="0">
              <a:solidFill>
                <a:schemeClr val="tx1"/>
              </a:solidFill>
            </a:endParaRPr>
          </a:p>
        </p:txBody>
      </p:sp>
      <p:pic>
        <p:nvPicPr>
          <p:cNvPr id="8" name="Imagen 7"/>
          <p:cNvPicPr>
            <a:picLocks noChangeAspect="1"/>
          </p:cNvPicPr>
          <p:nvPr/>
        </p:nvPicPr>
        <p:blipFill>
          <a:blip r:embed="rId4"/>
          <a:stretch>
            <a:fillRect/>
          </a:stretch>
        </p:blipFill>
        <p:spPr>
          <a:xfrm>
            <a:off x="4860032" y="3645025"/>
            <a:ext cx="3611116" cy="2080825"/>
          </a:xfrm>
          <a:prstGeom prst="rect">
            <a:avLst/>
          </a:prstGeom>
        </p:spPr>
      </p:pic>
      <p:sp>
        <p:nvSpPr>
          <p:cNvPr id="9" name="Rectángulo 8"/>
          <p:cNvSpPr/>
          <p:nvPr/>
        </p:nvSpPr>
        <p:spPr>
          <a:xfrm>
            <a:off x="4716016" y="5725850"/>
            <a:ext cx="4104456" cy="1132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sz="1600" b="1" dirty="0" smtClean="0">
              <a:solidFill>
                <a:schemeClr val="tx1"/>
              </a:solidFill>
            </a:endParaRPr>
          </a:p>
          <a:p>
            <a:pPr algn="just"/>
            <a:endParaRPr lang="es-ES" sz="1600" b="1" dirty="0">
              <a:solidFill>
                <a:schemeClr val="tx1"/>
              </a:solidFill>
            </a:endParaRPr>
          </a:p>
          <a:p>
            <a:pPr algn="just"/>
            <a:r>
              <a:rPr lang="es-ES" sz="1600" b="1" dirty="0" smtClean="0">
                <a:solidFill>
                  <a:schemeClr val="tx1"/>
                </a:solidFill>
              </a:rPr>
              <a:t>Izquierda: semillas </a:t>
            </a:r>
          </a:p>
          <a:p>
            <a:pPr algn="just"/>
            <a:r>
              <a:rPr lang="es-ES" sz="1600" b="1" dirty="0" smtClean="0">
                <a:solidFill>
                  <a:schemeClr val="tx1"/>
                </a:solidFill>
              </a:rPr>
              <a:t>viables. 		Derecha:	semillas 			no viables</a:t>
            </a:r>
            <a:endParaRPr lang="es-ES" sz="1600" b="1" dirty="0">
              <a:solidFill>
                <a:schemeClr val="tx1"/>
              </a:solidFill>
            </a:endParaRPr>
          </a:p>
        </p:txBody>
      </p:sp>
    </p:spTree>
    <p:extLst>
      <p:ext uri="{BB962C8B-B14F-4D97-AF65-F5344CB8AC3E}">
        <p14:creationId xmlns:p14="http://schemas.microsoft.com/office/powerpoint/2010/main" val="2372732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5" name="Picture 5" descr="anglifecycle2"/>
          <p:cNvPicPr>
            <a:picLocks noChangeAspect="1" noChangeArrowheads="1"/>
          </p:cNvPicPr>
          <p:nvPr/>
        </p:nvPicPr>
        <p:blipFill>
          <a:blip r:embed="rId2" cstate="print"/>
          <a:srcRect/>
          <a:stretch>
            <a:fillRect/>
          </a:stretch>
        </p:blipFill>
        <p:spPr bwMode="auto">
          <a:xfrm>
            <a:off x="654764" y="869839"/>
            <a:ext cx="7917764" cy="5588971"/>
          </a:xfrm>
          <a:prstGeom prst="rect">
            <a:avLst/>
          </a:prstGeom>
          <a:noFill/>
        </p:spPr>
      </p:pic>
      <p:sp>
        <p:nvSpPr>
          <p:cNvPr id="4" name="3 CuadroTexto"/>
          <p:cNvSpPr txBox="1"/>
          <p:nvPr/>
        </p:nvSpPr>
        <p:spPr>
          <a:xfrm>
            <a:off x="2500298" y="214290"/>
            <a:ext cx="4427815" cy="707886"/>
          </a:xfrm>
          <a:prstGeom prst="rect">
            <a:avLst/>
          </a:prstGeom>
          <a:noFill/>
        </p:spPr>
        <p:txBody>
          <a:bodyPr wrap="none" rtlCol="0">
            <a:spAutoFit/>
          </a:bodyPr>
          <a:lstStyle/>
          <a:p>
            <a:pPr algn="ctr"/>
            <a:r>
              <a:rPr lang="es-AR" sz="4000" b="1" dirty="0" smtClean="0">
                <a:solidFill>
                  <a:srgbClr val="FF0000"/>
                </a:solidFill>
              </a:rPr>
              <a:t>Ciclo Ontogénico</a:t>
            </a:r>
            <a:endParaRPr lang="es-ES" sz="4000" b="1" dirty="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79512" y="44624"/>
            <a:ext cx="8856984" cy="7417415"/>
          </a:xfrm>
          <a:prstGeom prst="rect">
            <a:avLst/>
          </a:prstGeom>
          <a:noFill/>
        </p:spPr>
        <p:txBody>
          <a:bodyPr wrap="square" rtlCol="0">
            <a:spAutoFit/>
          </a:bodyPr>
          <a:lstStyle/>
          <a:p>
            <a:pPr algn="ctr"/>
            <a:r>
              <a:rPr lang="es-ES" sz="2400" b="1" u="sng" dirty="0" smtClean="0"/>
              <a:t>Calidad de las semillas:</a:t>
            </a:r>
          </a:p>
          <a:p>
            <a:endParaRPr lang="es-ES" sz="2000" dirty="0"/>
          </a:p>
          <a:p>
            <a:r>
              <a:rPr lang="es-ES" sz="2000" dirty="0" smtClean="0"/>
              <a:t>Se puede estimar por:</a:t>
            </a:r>
          </a:p>
          <a:p>
            <a:endParaRPr lang="es-ES" sz="2000" dirty="0" smtClean="0"/>
          </a:p>
          <a:p>
            <a:r>
              <a:rPr lang="es-ES" sz="2000" b="1" dirty="0" smtClean="0">
                <a:solidFill>
                  <a:srgbClr val="FF0000"/>
                </a:solidFill>
              </a:rPr>
              <a:t>Poder Germinativo (PG): </a:t>
            </a:r>
            <a:r>
              <a:rPr lang="es-ES" sz="2000" dirty="0" smtClean="0"/>
              <a:t>número de semillas germinadas   x 100</a:t>
            </a:r>
          </a:p>
          <a:p>
            <a:r>
              <a:rPr lang="es-ES" sz="2000" dirty="0"/>
              <a:t>	</a:t>
            </a:r>
            <a:r>
              <a:rPr lang="es-ES" sz="2000" dirty="0" smtClean="0"/>
              <a:t>		  número de semillas totales</a:t>
            </a:r>
          </a:p>
          <a:p>
            <a:endParaRPr lang="es-ES" sz="2000" dirty="0"/>
          </a:p>
          <a:p>
            <a:endParaRPr lang="es-ES" sz="2000" dirty="0" smtClean="0"/>
          </a:p>
          <a:p>
            <a:r>
              <a:rPr lang="es-ES" sz="2000" b="1" dirty="0" smtClean="0">
                <a:solidFill>
                  <a:srgbClr val="FF0000"/>
                </a:solidFill>
              </a:rPr>
              <a:t>Energía Germinativa (EG): </a:t>
            </a:r>
            <a:r>
              <a:rPr lang="es-ES" sz="2000" dirty="0" smtClean="0"/>
              <a:t>se refiere al tiempo que </a:t>
            </a:r>
            <a:r>
              <a:rPr lang="es-ES" sz="2000" dirty="0" smtClean="0"/>
              <a:t>demoran en </a:t>
            </a:r>
            <a:r>
              <a:rPr lang="es-ES" sz="2000" dirty="0" smtClean="0"/>
              <a:t>germinar el 50% de las </a:t>
            </a:r>
            <a:r>
              <a:rPr lang="es-ES" sz="2000" dirty="0" smtClean="0"/>
              <a:t>semillas germinadas.</a:t>
            </a:r>
            <a:endParaRPr lang="es-ES" sz="2000" dirty="0" smtClean="0"/>
          </a:p>
          <a:p>
            <a:endParaRPr lang="es-ES" sz="2000" dirty="0"/>
          </a:p>
          <a:p>
            <a:r>
              <a:rPr lang="es-ES" sz="2000" b="1" dirty="0" smtClean="0">
                <a:solidFill>
                  <a:srgbClr val="FF0000"/>
                </a:solidFill>
              </a:rPr>
              <a:t>Vigor:</a:t>
            </a:r>
            <a:r>
              <a:rPr lang="es-ES" sz="2000" dirty="0" smtClean="0"/>
              <a:t> es la posibilidad que tienen de germinar las semillas durante un período determinado de tiempo.</a:t>
            </a:r>
          </a:p>
          <a:p>
            <a:endParaRPr lang="es-ES" sz="2000" dirty="0"/>
          </a:p>
          <a:p>
            <a:r>
              <a:rPr lang="es-ES" sz="2000" b="1" dirty="0" smtClean="0">
                <a:solidFill>
                  <a:srgbClr val="FF0000"/>
                </a:solidFill>
              </a:rPr>
              <a:t>Pureza:</a:t>
            </a:r>
            <a:r>
              <a:rPr lang="es-ES" sz="2000" dirty="0" smtClean="0"/>
              <a:t> es el número de semillas de la especie que se está analizando presente en la muestra.</a:t>
            </a:r>
          </a:p>
          <a:p>
            <a:endParaRPr lang="es-ES" sz="2000" dirty="0"/>
          </a:p>
          <a:p>
            <a:r>
              <a:rPr lang="es-ES" sz="2000" b="1" dirty="0" smtClean="0">
                <a:solidFill>
                  <a:srgbClr val="FF0000"/>
                </a:solidFill>
              </a:rPr>
              <a:t>Valor real: </a:t>
            </a:r>
            <a:r>
              <a:rPr lang="es-ES" sz="2000" dirty="0" smtClean="0"/>
              <a:t>es el número de semillas que son capaces de germinar teniendo en cuenta la pureza y el PG.</a:t>
            </a:r>
          </a:p>
          <a:p>
            <a:endParaRPr lang="es-ES" sz="2000" dirty="0"/>
          </a:p>
          <a:p>
            <a:r>
              <a:rPr lang="es-ES" sz="2000" b="1" u="sng" dirty="0" smtClean="0">
                <a:solidFill>
                  <a:srgbClr val="FF0000"/>
                </a:solidFill>
              </a:rPr>
              <a:t>Semillas de Alta Calidad: </a:t>
            </a:r>
            <a:r>
              <a:rPr lang="es-ES" sz="2000" b="1" dirty="0" smtClean="0">
                <a:solidFill>
                  <a:srgbClr val="FF0000"/>
                </a:solidFill>
              </a:rPr>
              <a:t>germinación rápida, crecimiento vigoroso y aspecto normal. Esto permite superar la competencia inicial. </a:t>
            </a:r>
          </a:p>
          <a:p>
            <a:endParaRPr lang="es-ES" sz="2000" dirty="0" smtClean="0"/>
          </a:p>
          <a:p>
            <a:r>
              <a:rPr lang="es-ES" dirty="0" smtClean="0"/>
              <a:t> </a:t>
            </a:r>
            <a:endParaRPr lang="es-ES" dirty="0"/>
          </a:p>
        </p:txBody>
      </p:sp>
      <p:cxnSp>
        <p:nvCxnSpPr>
          <p:cNvPr id="6" name="Conector recto 5"/>
          <p:cNvCxnSpPr/>
          <p:nvPr/>
        </p:nvCxnSpPr>
        <p:spPr>
          <a:xfrm>
            <a:off x="3131840" y="1700808"/>
            <a:ext cx="3672408"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158422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87524" y="476672"/>
            <a:ext cx="8568952" cy="6247864"/>
          </a:xfrm>
          <a:prstGeom prst="rect">
            <a:avLst/>
          </a:prstGeom>
          <a:noFill/>
        </p:spPr>
        <p:txBody>
          <a:bodyPr wrap="square" rtlCol="0">
            <a:spAutoFit/>
          </a:bodyPr>
          <a:lstStyle/>
          <a:p>
            <a:pPr algn="just"/>
            <a:r>
              <a:rPr lang="es-ES" sz="2000" b="1" u="sng" dirty="0" smtClean="0"/>
              <a:t>En función de los resultados obtenidos saque las conclusiones respecto a los tratamientos efectuados y su efectividad para revertir los diversos mecanismos de dormición.</a:t>
            </a:r>
          </a:p>
          <a:p>
            <a:pPr algn="just"/>
            <a:endParaRPr lang="es-ES" sz="2000" b="1" dirty="0"/>
          </a:p>
          <a:p>
            <a:pPr marL="228600" indent="-228600" algn="just">
              <a:buAutoNum type="arabicPeriod"/>
            </a:pPr>
            <a:r>
              <a:rPr lang="es-ES" sz="2000" b="1" dirty="0" smtClean="0"/>
              <a:t>¿ El extracto obtenido de los frutos de </a:t>
            </a:r>
            <a:r>
              <a:rPr lang="es-ES" sz="2000" b="1" i="1" dirty="0" err="1" smtClean="0"/>
              <a:t>Melia</a:t>
            </a:r>
            <a:r>
              <a:rPr lang="es-ES" sz="2000" b="1" i="1" dirty="0" smtClean="0"/>
              <a:t> </a:t>
            </a:r>
            <a:r>
              <a:rPr lang="es-ES" sz="2000" b="1" i="1" dirty="0" err="1" smtClean="0"/>
              <a:t>azedarach</a:t>
            </a:r>
            <a:r>
              <a:rPr lang="es-ES" sz="2000" b="1" i="1" dirty="0" smtClean="0"/>
              <a:t> </a:t>
            </a:r>
            <a:r>
              <a:rPr lang="es-ES" sz="2000" b="1" dirty="0" smtClean="0"/>
              <a:t>inhibió el proceso de germinación de semillas de tomate? </a:t>
            </a:r>
          </a:p>
          <a:p>
            <a:pPr marL="228600" indent="-228600" algn="just">
              <a:buAutoNum type="arabicPeriod"/>
            </a:pPr>
            <a:r>
              <a:rPr lang="es-ES" sz="2000" b="1" dirty="0" smtClean="0"/>
              <a:t>¿La escarificación mecánica resultó efectiva para estimular la germinación de semillas de achira? Explique.</a:t>
            </a:r>
          </a:p>
          <a:p>
            <a:pPr marL="228600" indent="-228600" algn="just">
              <a:buAutoNum type="arabicPeriod"/>
            </a:pPr>
            <a:r>
              <a:rPr lang="es-ES" sz="2000" b="1" dirty="0" smtClean="0"/>
              <a:t>¿Usted considera que dicho efecto inhibitorio se puede también extender a otras especies? ¿Cómo eliminaría su efecto?  </a:t>
            </a:r>
          </a:p>
          <a:p>
            <a:pPr algn="just"/>
            <a:r>
              <a:rPr lang="es-ES" sz="2000" b="1" dirty="0" smtClean="0"/>
              <a:t>4. Explique porqué la luz estimula la germinación en semillas </a:t>
            </a:r>
            <a:r>
              <a:rPr lang="es-ES" sz="2000" b="1" dirty="0" err="1" smtClean="0"/>
              <a:t>fotoblásticas</a:t>
            </a:r>
            <a:r>
              <a:rPr lang="es-ES" sz="2000" b="1" dirty="0" smtClean="0"/>
              <a:t>.</a:t>
            </a:r>
          </a:p>
          <a:p>
            <a:pPr algn="just"/>
            <a:r>
              <a:rPr lang="es-ES" sz="2000" b="1" dirty="0" smtClean="0"/>
              <a:t>5. ¿Qué estrategia adaptativa sugiere el </a:t>
            </a:r>
            <a:r>
              <a:rPr lang="es-ES" sz="2000" b="1" dirty="0" err="1" smtClean="0"/>
              <a:t>fotoblastismo</a:t>
            </a:r>
            <a:r>
              <a:rPr lang="es-ES" sz="2000" b="1" dirty="0" smtClean="0"/>
              <a:t>? Fundamente.</a:t>
            </a:r>
          </a:p>
          <a:p>
            <a:pPr algn="just"/>
            <a:r>
              <a:rPr lang="es-ES" sz="2000" b="1" dirty="0" smtClean="0"/>
              <a:t>6. La prueba de viabilidad es un test de uso corriente en los laboratorios de calidad de semillas. ¿Usted considera que el conocimiento de la viabilidad de las semillas es prioritario al momento de asesorar a un productor agropecuario que va a sembrar y desconoce la calidad de las semillas?</a:t>
            </a:r>
          </a:p>
          <a:p>
            <a:pPr algn="just"/>
            <a:r>
              <a:rPr lang="es-ES" sz="2000" b="1" dirty="0" smtClean="0"/>
              <a:t>7. ¿Qué factores considera usted importantes al momento de almacenar las semillas? Fundamente. </a:t>
            </a:r>
            <a:endParaRPr lang="es-ES" sz="2000" b="1" dirty="0"/>
          </a:p>
        </p:txBody>
      </p:sp>
    </p:spTree>
    <p:extLst>
      <p:ext uri="{BB962C8B-B14F-4D97-AF65-F5344CB8AC3E}">
        <p14:creationId xmlns:p14="http://schemas.microsoft.com/office/powerpoint/2010/main" val="25850931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51520" y="692696"/>
            <a:ext cx="8712968" cy="6063198"/>
          </a:xfrm>
          <a:prstGeom prst="rect">
            <a:avLst/>
          </a:prstGeom>
          <a:noFill/>
        </p:spPr>
        <p:txBody>
          <a:bodyPr wrap="square" rtlCol="0">
            <a:spAutoFit/>
          </a:bodyPr>
          <a:lstStyle/>
          <a:p>
            <a:r>
              <a:rPr lang="es-ES" sz="2400" b="1" dirty="0" smtClean="0"/>
              <a:t>Responda las preguntas enunciadas en la filmina anterior.</a:t>
            </a:r>
          </a:p>
          <a:p>
            <a:r>
              <a:rPr lang="es-ES" sz="2400" b="1" dirty="0" smtClean="0"/>
              <a:t>Elabore el informe de actividades y se lo envía a su JTP para la corrección.</a:t>
            </a:r>
          </a:p>
          <a:p>
            <a:endParaRPr lang="es-ES" sz="2800" dirty="0"/>
          </a:p>
          <a:p>
            <a:r>
              <a:rPr lang="es-ES" sz="2400" u="sng" dirty="0" smtClean="0"/>
              <a:t>Bibliografía:</a:t>
            </a:r>
          </a:p>
          <a:p>
            <a:r>
              <a:rPr lang="es-ES" sz="2400" dirty="0">
                <a:hlinkClick r:id="rId2"/>
              </a:rPr>
              <a:t>https://</a:t>
            </a:r>
            <a:r>
              <a:rPr lang="es-ES" sz="2400" dirty="0" smtClean="0">
                <a:hlinkClick r:id="rId2"/>
              </a:rPr>
              <a:t>www.scielo.br/pdf/pab/v36n2/a22v36n2.pdf</a:t>
            </a:r>
            <a:endParaRPr lang="es-ES" sz="2400" dirty="0" smtClean="0"/>
          </a:p>
          <a:p>
            <a:endParaRPr lang="es-ES" sz="2400" dirty="0" smtClean="0"/>
          </a:p>
          <a:p>
            <a:r>
              <a:rPr lang="es-ES" sz="2400" dirty="0">
                <a:hlinkClick r:id="rId3"/>
              </a:rPr>
              <a:t>https://inta.gob.ar/sites/default/files/script-tmp-el_anlisis_de_tetrazolio_en_el_control_de_calidad_de_.</a:t>
            </a:r>
            <a:r>
              <a:rPr lang="es-ES" sz="2400" dirty="0" smtClean="0">
                <a:hlinkClick r:id="rId3"/>
              </a:rPr>
              <a:t>pdf</a:t>
            </a:r>
            <a:endParaRPr lang="es-ES" sz="2400" dirty="0" smtClean="0"/>
          </a:p>
          <a:p>
            <a:endParaRPr lang="es-ES" sz="2400" dirty="0" smtClean="0"/>
          </a:p>
          <a:p>
            <a:r>
              <a:rPr lang="es-ES" sz="2400" dirty="0" smtClean="0"/>
              <a:t>Clase teórica de Fisiología Vegetal. </a:t>
            </a:r>
          </a:p>
          <a:p>
            <a:endParaRPr lang="es-ES" sz="2400" dirty="0" smtClean="0"/>
          </a:p>
          <a:p>
            <a:r>
              <a:rPr lang="es-ES" sz="2400" dirty="0" smtClean="0"/>
              <a:t>Apuntes de la cátedra</a:t>
            </a:r>
            <a:r>
              <a:rPr lang="es-ES" sz="2400" dirty="0" smtClean="0"/>
              <a:t>.</a:t>
            </a:r>
            <a:endParaRPr lang="es-ES" sz="2400" dirty="0" smtClean="0"/>
          </a:p>
          <a:p>
            <a:endParaRPr lang="es-ES" sz="2400" dirty="0" smtClean="0"/>
          </a:p>
          <a:p>
            <a:r>
              <a:rPr lang="es-ES" sz="2400" dirty="0" err="1" smtClean="0"/>
              <a:t>Bewley</a:t>
            </a:r>
            <a:r>
              <a:rPr lang="es-ES" sz="2400" dirty="0" smtClean="0"/>
              <a:t>, D. and Black, M. 1994. </a:t>
            </a:r>
            <a:r>
              <a:rPr lang="es-ES" sz="2400" dirty="0" err="1" smtClean="0"/>
              <a:t>Seeds</a:t>
            </a:r>
            <a:r>
              <a:rPr lang="es-ES" sz="2400" dirty="0" smtClean="0"/>
              <a:t>: </a:t>
            </a:r>
          </a:p>
          <a:p>
            <a:r>
              <a:rPr lang="es-ES" sz="2400" dirty="0" err="1" smtClean="0"/>
              <a:t>Physiology</a:t>
            </a:r>
            <a:r>
              <a:rPr lang="es-ES" sz="2400" dirty="0" smtClean="0"/>
              <a:t> of </a:t>
            </a:r>
            <a:r>
              <a:rPr lang="es-ES" sz="2400" dirty="0" err="1" smtClean="0"/>
              <a:t>development</a:t>
            </a:r>
            <a:r>
              <a:rPr lang="es-ES" sz="2400" dirty="0" smtClean="0"/>
              <a:t> and </a:t>
            </a:r>
            <a:r>
              <a:rPr lang="es-ES" sz="2400" dirty="0" err="1" smtClean="0"/>
              <a:t>germination</a:t>
            </a:r>
            <a:r>
              <a:rPr lang="es-ES" sz="2400" dirty="0" smtClean="0"/>
              <a:t>. </a:t>
            </a:r>
            <a:r>
              <a:rPr lang="es-ES" sz="2400" dirty="0" err="1" smtClean="0"/>
              <a:t>Springer</a:t>
            </a:r>
            <a:r>
              <a:rPr lang="es-ES" sz="2400" dirty="0" smtClean="0"/>
              <a:t> </a:t>
            </a:r>
            <a:r>
              <a:rPr lang="es-ES" sz="2400" dirty="0" err="1" smtClean="0"/>
              <a:t>Science</a:t>
            </a:r>
            <a:r>
              <a:rPr lang="es-ES" sz="2400" dirty="0" smtClean="0"/>
              <a:t>.</a:t>
            </a:r>
            <a:endParaRPr lang="es-ES" sz="2400" dirty="0"/>
          </a:p>
        </p:txBody>
      </p:sp>
      <p:pic>
        <p:nvPicPr>
          <p:cNvPr id="5" name="Imagen 4"/>
          <p:cNvPicPr>
            <a:picLocks noChangeAspect="1"/>
          </p:cNvPicPr>
          <p:nvPr/>
        </p:nvPicPr>
        <p:blipFill>
          <a:blip r:embed="rId4"/>
          <a:stretch>
            <a:fillRect/>
          </a:stretch>
        </p:blipFill>
        <p:spPr>
          <a:xfrm>
            <a:off x="7668344" y="4941168"/>
            <a:ext cx="864096" cy="1302895"/>
          </a:xfrm>
          <a:prstGeom prst="rect">
            <a:avLst/>
          </a:prstGeom>
        </p:spPr>
      </p:pic>
    </p:spTree>
    <p:extLst>
      <p:ext uri="{BB962C8B-B14F-4D97-AF65-F5344CB8AC3E}">
        <p14:creationId xmlns:p14="http://schemas.microsoft.com/office/powerpoint/2010/main" val="1441643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71488"/>
            <a:ext cx="8229600" cy="1143000"/>
          </a:xfrm>
        </p:spPr>
        <p:txBody>
          <a:bodyPr/>
          <a:lstStyle/>
          <a:p>
            <a:r>
              <a:rPr lang="en-US" sz="1800" b="1" dirty="0" smtClean="0">
                <a:solidFill>
                  <a:schemeClr val="accent1">
                    <a:lumMod val="25000"/>
                  </a:schemeClr>
                </a:solidFill>
              </a:rPr>
              <a:t>A </a:t>
            </a:r>
            <a:r>
              <a:rPr lang="en-US" sz="1800" b="1" dirty="0" err="1" smtClean="0">
                <a:solidFill>
                  <a:schemeClr val="accent1">
                    <a:lumMod val="25000"/>
                  </a:schemeClr>
                </a:solidFill>
              </a:rPr>
              <a:t>diferencia</a:t>
            </a:r>
            <a:r>
              <a:rPr lang="en-US" sz="1800" b="1" dirty="0" smtClean="0">
                <a:solidFill>
                  <a:schemeClr val="accent1">
                    <a:lumMod val="25000"/>
                  </a:schemeClr>
                </a:solidFill>
              </a:rPr>
              <a:t> de los </a:t>
            </a:r>
            <a:r>
              <a:rPr lang="en-US" sz="1800" b="1" dirty="0" err="1" smtClean="0">
                <a:solidFill>
                  <a:schemeClr val="accent1">
                    <a:lumMod val="25000"/>
                  </a:schemeClr>
                </a:solidFill>
              </a:rPr>
              <a:t>animales</a:t>
            </a:r>
            <a:r>
              <a:rPr lang="en-US" sz="1800" b="1" dirty="0" smtClean="0">
                <a:solidFill>
                  <a:schemeClr val="accent1">
                    <a:lumMod val="25000"/>
                  </a:schemeClr>
                </a:solidFill>
              </a:rPr>
              <a:t>, </a:t>
            </a:r>
            <a:r>
              <a:rPr lang="en-US" sz="1800" b="1" dirty="0" err="1" smtClean="0">
                <a:solidFill>
                  <a:schemeClr val="accent1">
                    <a:lumMod val="25000"/>
                  </a:schemeClr>
                </a:solidFill>
              </a:rPr>
              <a:t>las</a:t>
            </a:r>
            <a:r>
              <a:rPr lang="en-US" sz="1800" b="1" dirty="0" smtClean="0">
                <a:solidFill>
                  <a:schemeClr val="accent1">
                    <a:lumMod val="25000"/>
                  </a:schemeClr>
                </a:solidFill>
              </a:rPr>
              <a:t> </a:t>
            </a:r>
            <a:r>
              <a:rPr lang="en-US" sz="1800" b="1" dirty="0" err="1" smtClean="0">
                <a:solidFill>
                  <a:schemeClr val="accent1">
                    <a:lumMod val="25000"/>
                  </a:schemeClr>
                </a:solidFill>
              </a:rPr>
              <a:t>plantas</a:t>
            </a:r>
            <a:r>
              <a:rPr lang="en-US" sz="1800" b="1" dirty="0" smtClean="0">
                <a:solidFill>
                  <a:schemeClr val="accent1">
                    <a:lumMod val="25000"/>
                  </a:schemeClr>
                </a:solidFill>
              </a:rPr>
              <a:t> </a:t>
            </a:r>
            <a:r>
              <a:rPr lang="en-US" sz="1800" b="1" dirty="0" err="1" smtClean="0">
                <a:solidFill>
                  <a:schemeClr val="accent1">
                    <a:lumMod val="25000"/>
                  </a:schemeClr>
                </a:solidFill>
              </a:rPr>
              <a:t>vasculares</a:t>
            </a:r>
            <a:r>
              <a:rPr lang="en-US" sz="1800" b="1" dirty="0" smtClean="0">
                <a:solidFill>
                  <a:schemeClr val="accent1">
                    <a:lumMod val="25000"/>
                  </a:schemeClr>
                </a:solidFill>
              </a:rPr>
              <a:t> </a:t>
            </a:r>
            <a:r>
              <a:rPr lang="en-US" sz="1800" b="1" dirty="0" err="1" smtClean="0">
                <a:solidFill>
                  <a:schemeClr val="accent1">
                    <a:lumMod val="25000"/>
                  </a:schemeClr>
                </a:solidFill>
              </a:rPr>
              <a:t>presentan</a:t>
            </a:r>
            <a:r>
              <a:rPr lang="en-US" sz="1800" b="1" dirty="0" smtClean="0">
                <a:solidFill>
                  <a:schemeClr val="accent1">
                    <a:lumMod val="25000"/>
                  </a:schemeClr>
                </a:solidFill>
              </a:rPr>
              <a:t> </a:t>
            </a:r>
            <a:r>
              <a:rPr lang="en-US" sz="1800" b="1" dirty="0" err="1" smtClean="0">
                <a:solidFill>
                  <a:schemeClr val="accent1">
                    <a:lumMod val="25000"/>
                  </a:schemeClr>
                </a:solidFill>
              </a:rPr>
              <a:t>una</a:t>
            </a:r>
            <a:r>
              <a:rPr lang="en-US" sz="1800" b="1" dirty="0" smtClean="0">
                <a:solidFill>
                  <a:schemeClr val="accent1">
                    <a:lumMod val="25000"/>
                  </a:schemeClr>
                </a:solidFill>
              </a:rPr>
              <a:t> </a:t>
            </a:r>
            <a:r>
              <a:rPr lang="en-US" sz="1800" b="1" dirty="0" err="1" smtClean="0">
                <a:solidFill>
                  <a:schemeClr val="accent1">
                    <a:lumMod val="25000"/>
                  </a:schemeClr>
                </a:solidFill>
              </a:rPr>
              <a:t>alternancia</a:t>
            </a:r>
            <a:r>
              <a:rPr lang="en-US" sz="1800" b="1" dirty="0" smtClean="0">
                <a:solidFill>
                  <a:schemeClr val="accent1">
                    <a:lumMod val="25000"/>
                  </a:schemeClr>
                </a:solidFill>
              </a:rPr>
              <a:t> entre la </a:t>
            </a:r>
            <a:r>
              <a:rPr lang="en-US" sz="1800" b="1" dirty="0" err="1" smtClean="0">
                <a:solidFill>
                  <a:schemeClr val="accent1">
                    <a:lumMod val="25000"/>
                  </a:schemeClr>
                </a:solidFill>
              </a:rPr>
              <a:t>fase</a:t>
            </a:r>
            <a:r>
              <a:rPr lang="en-US" sz="1800" b="1" dirty="0" smtClean="0">
                <a:solidFill>
                  <a:schemeClr val="accent1">
                    <a:lumMod val="25000"/>
                  </a:schemeClr>
                </a:solidFill>
              </a:rPr>
              <a:t> </a:t>
            </a:r>
            <a:r>
              <a:rPr lang="en-US" sz="1800" b="1" dirty="0" err="1" smtClean="0">
                <a:solidFill>
                  <a:schemeClr val="accent1">
                    <a:lumMod val="25000"/>
                  </a:schemeClr>
                </a:solidFill>
              </a:rPr>
              <a:t>gametofítica</a:t>
            </a:r>
            <a:r>
              <a:rPr lang="en-US" sz="1800" b="1" dirty="0" smtClean="0">
                <a:solidFill>
                  <a:schemeClr val="accent1">
                    <a:lumMod val="25000"/>
                  </a:schemeClr>
                </a:solidFill>
              </a:rPr>
              <a:t> (</a:t>
            </a:r>
            <a:r>
              <a:rPr lang="en-US" sz="1800" b="1" dirty="0" err="1" smtClean="0">
                <a:solidFill>
                  <a:schemeClr val="accent1">
                    <a:lumMod val="25000"/>
                  </a:schemeClr>
                </a:solidFill>
              </a:rPr>
              <a:t>haploide</a:t>
            </a:r>
            <a:r>
              <a:rPr lang="en-US" sz="1800" b="1" dirty="0" smtClean="0">
                <a:solidFill>
                  <a:schemeClr val="accent1">
                    <a:lumMod val="25000"/>
                  </a:schemeClr>
                </a:solidFill>
              </a:rPr>
              <a:t>) y la </a:t>
            </a:r>
            <a:r>
              <a:rPr lang="en-US" sz="1800" b="1" dirty="0" err="1" smtClean="0">
                <a:solidFill>
                  <a:schemeClr val="accent1">
                    <a:lumMod val="25000"/>
                  </a:schemeClr>
                </a:solidFill>
              </a:rPr>
              <a:t>fase</a:t>
            </a:r>
            <a:r>
              <a:rPr lang="en-US" sz="1800" b="1" dirty="0" smtClean="0">
                <a:solidFill>
                  <a:schemeClr val="accent1">
                    <a:lumMod val="25000"/>
                  </a:schemeClr>
                </a:solidFill>
              </a:rPr>
              <a:t> </a:t>
            </a:r>
            <a:r>
              <a:rPr lang="en-US" sz="1800" b="1" dirty="0" err="1" smtClean="0">
                <a:solidFill>
                  <a:schemeClr val="accent1">
                    <a:lumMod val="25000"/>
                  </a:schemeClr>
                </a:solidFill>
              </a:rPr>
              <a:t>esporofítica</a:t>
            </a:r>
            <a:r>
              <a:rPr lang="en-US" sz="1800" b="1" dirty="0" smtClean="0">
                <a:solidFill>
                  <a:schemeClr val="accent1">
                    <a:lumMod val="25000"/>
                  </a:schemeClr>
                </a:solidFill>
              </a:rPr>
              <a:t> (</a:t>
            </a:r>
            <a:r>
              <a:rPr lang="en-US" sz="1800" b="1" dirty="0" err="1" smtClean="0">
                <a:solidFill>
                  <a:schemeClr val="accent1">
                    <a:lumMod val="25000"/>
                  </a:schemeClr>
                </a:solidFill>
              </a:rPr>
              <a:t>diploide</a:t>
            </a:r>
            <a:r>
              <a:rPr lang="en-US" sz="1800" b="1" dirty="0" smtClean="0">
                <a:solidFill>
                  <a:schemeClr val="accent1">
                    <a:lumMod val="25000"/>
                  </a:schemeClr>
                </a:solidFill>
              </a:rPr>
              <a:t>).</a:t>
            </a:r>
            <a:r>
              <a:rPr lang="es-AR" dirty="0" smtClean="0">
                <a:solidFill>
                  <a:schemeClr val="accent1">
                    <a:lumMod val="25000"/>
                  </a:schemeClr>
                </a:solidFill>
              </a:rPr>
              <a:t/>
            </a:r>
            <a:br>
              <a:rPr lang="es-AR" dirty="0" smtClean="0">
                <a:solidFill>
                  <a:schemeClr val="accent1">
                    <a:lumMod val="25000"/>
                  </a:schemeClr>
                </a:solidFill>
              </a:rPr>
            </a:br>
            <a:endParaRPr lang="es-AR" dirty="0">
              <a:solidFill>
                <a:schemeClr val="accent1">
                  <a:lumMod val="25000"/>
                </a:schemeClr>
              </a:solidFill>
            </a:endParaRPr>
          </a:p>
        </p:txBody>
      </p:sp>
      <p:grpSp>
        <p:nvGrpSpPr>
          <p:cNvPr id="6" name="5 Grupo"/>
          <p:cNvGrpSpPr/>
          <p:nvPr/>
        </p:nvGrpSpPr>
        <p:grpSpPr>
          <a:xfrm>
            <a:off x="1500166" y="1636969"/>
            <a:ext cx="6215106" cy="5024980"/>
            <a:chOff x="1500166" y="1636969"/>
            <a:chExt cx="6215106" cy="5024980"/>
          </a:xfrm>
        </p:grpSpPr>
        <p:pic>
          <p:nvPicPr>
            <p:cNvPr id="4" name="Picture 2" descr="W:\Graphics\Powerpoint\JW_UK\Jones\Final files\ch01\figure 1.06.tif"/>
            <p:cNvPicPr>
              <a:picLocks noChangeAspect="1" noChangeArrowheads="1"/>
            </p:cNvPicPr>
            <p:nvPr/>
          </p:nvPicPr>
          <p:blipFill>
            <a:blip r:embed="rId2"/>
            <a:srcRect l="30469" t="32292" r="32812" b="28125"/>
            <a:stretch>
              <a:fillRect/>
            </a:stretch>
          </p:blipFill>
          <p:spPr bwMode="auto">
            <a:xfrm>
              <a:off x="1500166" y="1636969"/>
              <a:ext cx="6215106" cy="5024980"/>
            </a:xfrm>
            <a:prstGeom prst="rect">
              <a:avLst/>
            </a:prstGeom>
            <a:noFill/>
            <a:ln w="9525">
              <a:noFill/>
              <a:miter lim="800000"/>
              <a:headEnd/>
              <a:tailEnd/>
            </a:ln>
          </p:spPr>
        </p:pic>
        <p:sp>
          <p:nvSpPr>
            <p:cNvPr id="5" name="4 Rectángulo"/>
            <p:cNvSpPr/>
            <p:nvPr/>
          </p:nvSpPr>
          <p:spPr>
            <a:xfrm>
              <a:off x="1500166" y="1643050"/>
              <a:ext cx="3929090" cy="428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7" name="6 Rectángulo"/>
          <p:cNvSpPr/>
          <p:nvPr/>
        </p:nvSpPr>
        <p:spPr>
          <a:xfrm>
            <a:off x="1643042" y="5857892"/>
            <a:ext cx="1285884" cy="571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Embriogénesis </a:t>
            </a:r>
            <a:endParaRPr lang="es-AR" dirty="0"/>
          </a:p>
        </p:txBody>
      </p:sp>
      <p:sp>
        <p:nvSpPr>
          <p:cNvPr id="3" name="2 Marcador de contenido"/>
          <p:cNvSpPr>
            <a:spLocks noGrp="1"/>
          </p:cNvSpPr>
          <p:nvPr>
            <p:ph idx="1"/>
          </p:nvPr>
        </p:nvSpPr>
        <p:spPr>
          <a:xfrm>
            <a:off x="457200" y="1285860"/>
            <a:ext cx="8229600" cy="4525963"/>
          </a:xfrm>
        </p:spPr>
        <p:txBody>
          <a:bodyPr/>
          <a:lstStyle/>
          <a:p>
            <a:r>
              <a:rPr lang="es-AR" sz="3000" dirty="0" smtClean="0"/>
              <a:t>Período temprano. </a:t>
            </a:r>
            <a:r>
              <a:rPr lang="es-AR" sz="3000" dirty="0" smtClean="0">
                <a:solidFill>
                  <a:schemeClr val="tx1">
                    <a:lumMod val="65000"/>
                    <a:lumOff val="35000"/>
                  </a:schemeClr>
                </a:solidFill>
              </a:rPr>
              <a:t>Mitosis y diferenciación celular, elevada división celular. </a:t>
            </a:r>
            <a:r>
              <a:rPr lang="es-AR" sz="3000" dirty="0" err="1" smtClean="0">
                <a:solidFill>
                  <a:srgbClr val="C00000"/>
                </a:solidFill>
              </a:rPr>
              <a:t>Citocininas</a:t>
            </a:r>
            <a:endParaRPr lang="es-AR" sz="3000" dirty="0" smtClean="0">
              <a:solidFill>
                <a:srgbClr val="C00000"/>
              </a:solidFill>
            </a:endParaRPr>
          </a:p>
          <a:p>
            <a:r>
              <a:rPr lang="es-AR" sz="3000" dirty="0" smtClean="0"/>
              <a:t>Período medio. </a:t>
            </a:r>
            <a:r>
              <a:rPr lang="es-AR" sz="3000" dirty="0" smtClean="0">
                <a:solidFill>
                  <a:schemeClr val="tx1">
                    <a:lumMod val="65000"/>
                    <a:lumOff val="35000"/>
                  </a:schemeClr>
                </a:solidFill>
              </a:rPr>
              <a:t>Expansión celular y acumulación de reservas (lípidos, almidón, proteínas). </a:t>
            </a:r>
            <a:r>
              <a:rPr lang="es-AR" sz="3000" dirty="0" smtClean="0">
                <a:solidFill>
                  <a:srgbClr val="C00000"/>
                </a:solidFill>
              </a:rPr>
              <a:t>Auxinas y </a:t>
            </a:r>
            <a:r>
              <a:rPr lang="es-AR" sz="3000" dirty="0" err="1" smtClean="0">
                <a:solidFill>
                  <a:srgbClr val="C00000"/>
                </a:solidFill>
              </a:rPr>
              <a:t>Giberelinas</a:t>
            </a:r>
            <a:endParaRPr lang="es-AR" sz="3000" dirty="0" smtClean="0">
              <a:solidFill>
                <a:srgbClr val="C00000"/>
              </a:solidFill>
            </a:endParaRPr>
          </a:p>
          <a:p>
            <a:r>
              <a:rPr lang="es-AR" sz="3000" dirty="0" smtClean="0"/>
              <a:t>Período tardío. </a:t>
            </a:r>
            <a:r>
              <a:rPr lang="es-AR" sz="3000" dirty="0" smtClean="0">
                <a:solidFill>
                  <a:schemeClr val="tx1">
                    <a:lumMod val="65000"/>
                    <a:lumOff val="35000"/>
                  </a:schemeClr>
                </a:solidFill>
              </a:rPr>
              <a:t>Maduración, tolerancia a la desecación,  acumulación de reservas y proteínas LEA. Disminución de la actividad metabólica. Dormición primaria. </a:t>
            </a:r>
            <a:r>
              <a:rPr lang="es-AR" sz="3000" dirty="0" smtClean="0">
                <a:solidFill>
                  <a:srgbClr val="C00000"/>
                </a:solidFill>
              </a:rPr>
              <a:t>ABA</a:t>
            </a:r>
          </a:p>
          <a:p>
            <a:endParaRPr lang="es-AR" dirty="0" smtClean="0"/>
          </a:p>
          <a:p>
            <a:endParaRPr lang="es-A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s-ES" sz="3600" b="1" dirty="0" smtClean="0">
                <a:solidFill>
                  <a:srgbClr val="C00000"/>
                </a:solidFill>
              </a:rPr>
              <a:t>SEMILLAS VIVÍPARAS</a:t>
            </a:r>
            <a:endParaRPr lang="es-ES" sz="3600" dirty="0" smtClean="0">
              <a:solidFill>
                <a:srgbClr val="C00000"/>
              </a:solidFill>
            </a:endParaRPr>
          </a:p>
        </p:txBody>
      </p:sp>
      <p:sp>
        <p:nvSpPr>
          <p:cNvPr id="27651" name="Rectangle 3"/>
          <p:cNvSpPr>
            <a:spLocks noGrp="1" noChangeArrowheads="1"/>
          </p:cNvSpPr>
          <p:nvPr>
            <p:ph type="body" sz="half" idx="1"/>
          </p:nvPr>
        </p:nvSpPr>
        <p:spPr>
          <a:xfrm>
            <a:off x="428596" y="1357298"/>
            <a:ext cx="3829048" cy="4614882"/>
          </a:xfrm>
        </p:spPr>
        <p:txBody>
          <a:bodyPr/>
          <a:lstStyle/>
          <a:p>
            <a:pPr eaLnBrk="1" hangingPunct="1">
              <a:buNone/>
            </a:pPr>
            <a:r>
              <a:rPr lang="es-ES" sz="2400" dirty="0" smtClean="0"/>
              <a:t>Las semillas no presentan dormición primaria y exhiben germinación precoz. </a:t>
            </a:r>
          </a:p>
          <a:p>
            <a:pPr eaLnBrk="1" hangingPunct="1">
              <a:buNone/>
            </a:pPr>
            <a:r>
              <a:rPr lang="es-ES" sz="2400" dirty="0" smtClean="0"/>
              <a:t>La semilla madura y germina estando unida a la planta.</a:t>
            </a:r>
          </a:p>
          <a:p>
            <a:pPr eaLnBrk="1" hangingPunct="1">
              <a:buNone/>
            </a:pPr>
            <a:endParaRPr lang="es-ES" sz="2400" dirty="0" smtClean="0"/>
          </a:p>
          <a:p>
            <a:pPr eaLnBrk="1" hangingPunct="1">
              <a:buNone/>
            </a:pPr>
            <a:r>
              <a:rPr lang="es-ES" sz="2400" dirty="0" smtClean="0"/>
              <a:t>Ejemplo: </a:t>
            </a:r>
            <a:r>
              <a:rPr lang="es-AR" sz="2400" dirty="0" smtClean="0"/>
              <a:t>manglar rojo (</a:t>
            </a:r>
            <a:r>
              <a:rPr lang="es-AR" sz="2400" i="1" dirty="0" err="1" smtClean="0"/>
              <a:t>Rhizophora</a:t>
            </a:r>
            <a:r>
              <a:rPr lang="es-AR" sz="2400" i="1" dirty="0" smtClean="0"/>
              <a:t> mangle</a:t>
            </a:r>
            <a:r>
              <a:rPr lang="es-AR" sz="2400" dirty="0" smtClean="0"/>
              <a:t>).</a:t>
            </a:r>
            <a:endParaRPr lang="es-ES" sz="2400" b="1" dirty="0" smtClean="0"/>
          </a:p>
        </p:txBody>
      </p:sp>
      <p:pic>
        <p:nvPicPr>
          <p:cNvPr id="27652" name="Picture 4" descr="manglar"/>
          <p:cNvPicPr>
            <a:picLocks noGrp="1" noChangeAspect="1" noChangeArrowheads="1"/>
          </p:cNvPicPr>
          <p:nvPr>
            <p:ph sz="half" idx="2"/>
          </p:nvPr>
        </p:nvPicPr>
        <p:blipFill>
          <a:blip r:embed="rId3" cstate="print"/>
          <a:srcRect/>
          <a:stretch>
            <a:fillRect/>
          </a:stretch>
        </p:blipFill>
        <p:spPr>
          <a:xfrm>
            <a:off x="4929190" y="1428736"/>
            <a:ext cx="3571900" cy="5287864"/>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style>
          <a:lnRef idx="2">
            <a:schemeClr val="accent2"/>
          </a:lnRef>
          <a:fillRef idx="1">
            <a:schemeClr val="lt1"/>
          </a:fillRef>
          <a:effectRef idx="0">
            <a:schemeClr val="accent2"/>
          </a:effectRef>
          <a:fontRef idx="minor">
            <a:schemeClr val="dk1"/>
          </a:fontRef>
        </p:style>
        <p:txBody>
          <a:bodyPr/>
          <a:lstStyle/>
          <a:p>
            <a:pPr eaLnBrk="1" hangingPunct="1"/>
            <a:r>
              <a:rPr lang="es-CR" sz="4000" dirty="0" smtClean="0">
                <a:solidFill>
                  <a:srgbClr val="C00000"/>
                </a:solidFill>
              </a:rPr>
              <a:t>Semillas ortodoxas</a:t>
            </a:r>
            <a:endParaRPr lang="es-ES" sz="4000" dirty="0" smtClean="0">
              <a:solidFill>
                <a:srgbClr val="C00000"/>
              </a:solidFill>
            </a:endParaRPr>
          </a:p>
        </p:txBody>
      </p:sp>
      <p:sp>
        <p:nvSpPr>
          <p:cNvPr id="28675" name="Rectangle 3"/>
          <p:cNvSpPr>
            <a:spLocks noGrp="1" noChangeArrowheads="1"/>
          </p:cNvSpPr>
          <p:nvPr>
            <p:ph idx="1"/>
          </p:nvPr>
        </p:nvSpPr>
        <p:spPr/>
        <p:txBody>
          <a:bodyPr/>
          <a:lstStyle/>
          <a:p>
            <a:pPr eaLnBrk="1" hangingPunct="1"/>
            <a:r>
              <a:rPr lang="es-ES" b="1" dirty="0" smtClean="0"/>
              <a:t>Semillas tolerantes a la desecación, debido a la gran acumulación de sacarosa y otros azúcares, cuya función es mantener la integridad de las membranas durante la deshidratación</a:t>
            </a:r>
          </a:p>
        </p:txBody>
      </p:sp>
      <p:sp>
        <p:nvSpPr>
          <p:cNvPr id="4" name="Rectangle 3"/>
          <p:cNvSpPr txBox="1">
            <a:spLocks noChangeArrowheads="1"/>
          </p:cNvSpPr>
          <p:nvPr/>
        </p:nvSpPr>
        <p:spPr>
          <a:xfrm>
            <a:off x="500034" y="5072074"/>
            <a:ext cx="8229600" cy="1071563"/>
          </a:xfrm>
          <a:prstGeom prst="rect">
            <a:avLst/>
          </a:prstGeom>
        </p:spPr>
        <p:style>
          <a:lnRef idx="2">
            <a:schemeClr val="accent2"/>
          </a:lnRef>
          <a:fillRef idx="1">
            <a:schemeClr val="lt1"/>
          </a:fillRef>
          <a:effectRef idx="0">
            <a:schemeClr val="accent2"/>
          </a:effectRef>
          <a:fontRef idx="minor">
            <a:schemeClr val="dk1"/>
          </a:fontRef>
        </p:style>
        <p:txBody>
          <a:bodyPr>
            <a:normAutofit/>
          </a:bodyPr>
          <a:lstStyle/>
          <a:p>
            <a:pPr marL="342900" indent="-342900" fontAlgn="auto">
              <a:spcBef>
                <a:spcPct val="20000"/>
              </a:spcBef>
              <a:spcAft>
                <a:spcPts val="0"/>
              </a:spcAft>
              <a:defRPr/>
            </a:pPr>
            <a:r>
              <a:rPr lang="es-ES_tradnl" sz="2800" dirty="0"/>
              <a:t>S</a:t>
            </a:r>
            <a:r>
              <a:rPr lang="es-ES_tradnl" sz="2800" dirty="0">
                <a:solidFill>
                  <a:schemeClr val="tx1"/>
                </a:solidFill>
              </a:rPr>
              <a:t>e dispersan y conservan luego de alcanzar un bajo % de humedad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style>
          <a:lnRef idx="2">
            <a:schemeClr val="accent2"/>
          </a:lnRef>
          <a:fillRef idx="1">
            <a:schemeClr val="lt1"/>
          </a:fillRef>
          <a:effectRef idx="0">
            <a:schemeClr val="accent2"/>
          </a:effectRef>
          <a:fontRef idx="minor">
            <a:schemeClr val="dk1"/>
          </a:fontRef>
        </p:style>
        <p:txBody>
          <a:bodyPr/>
          <a:lstStyle/>
          <a:p>
            <a:pPr eaLnBrk="1" hangingPunct="1"/>
            <a:r>
              <a:rPr lang="es-CR" dirty="0" smtClean="0">
                <a:solidFill>
                  <a:srgbClr val="C00000"/>
                </a:solidFill>
              </a:rPr>
              <a:t>Semillas recalcitrantes</a:t>
            </a:r>
            <a:endParaRPr lang="es-ES" dirty="0" smtClean="0">
              <a:solidFill>
                <a:srgbClr val="C00000"/>
              </a:solidFill>
            </a:endParaRPr>
          </a:p>
        </p:txBody>
      </p:sp>
      <p:sp>
        <p:nvSpPr>
          <p:cNvPr id="29699" name="Rectangle 3"/>
          <p:cNvSpPr>
            <a:spLocks noGrp="1" noChangeArrowheads="1"/>
          </p:cNvSpPr>
          <p:nvPr>
            <p:ph idx="1"/>
          </p:nvPr>
        </p:nvSpPr>
        <p:spPr/>
        <p:txBody>
          <a:bodyPr/>
          <a:lstStyle/>
          <a:p>
            <a:pPr eaLnBrk="1" hangingPunct="1"/>
            <a:r>
              <a:rPr lang="es-ES" b="1" dirty="0" smtClean="0"/>
              <a:t>No toleran la desecación, estas semillas no se desecan al madurar y no experimentan reducción del metabolismo celular. Este tipo de semillas es muy común en los trópicos.</a:t>
            </a:r>
          </a:p>
        </p:txBody>
      </p:sp>
      <p:sp>
        <p:nvSpPr>
          <p:cNvPr id="4" name="Rectangle 3"/>
          <p:cNvSpPr txBox="1">
            <a:spLocks noChangeArrowheads="1"/>
          </p:cNvSpPr>
          <p:nvPr/>
        </p:nvSpPr>
        <p:spPr>
          <a:xfrm>
            <a:off x="428596" y="4572008"/>
            <a:ext cx="8229600" cy="1747838"/>
          </a:xfrm>
          <a:prstGeom prst="rect">
            <a:avLst/>
          </a:prstGeom>
        </p:spPr>
        <p:style>
          <a:lnRef idx="2">
            <a:schemeClr val="accent2"/>
          </a:lnRef>
          <a:fillRef idx="1">
            <a:schemeClr val="lt1"/>
          </a:fillRef>
          <a:effectRef idx="0">
            <a:schemeClr val="accent2"/>
          </a:effectRef>
          <a:fontRef idx="minor">
            <a:schemeClr val="dk1"/>
          </a:fontRef>
        </p:style>
        <p:txBody>
          <a:bodyPr>
            <a:normAutofit/>
          </a:bodyPr>
          <a:lstStyle/>
          <a:p>
            <a:pPr marL="742950" lvl="1" indent="-285750" fontAlgn="auto">
              <a:spcBef>
                <a:spcPct val="20000"/>
              </a:spcBef>
              <a:spcAft>
                <a:spcPts val="0"/>
              </a:spcAft>
              <a:buFont typeface="Arial" pitchFamily="34" charset="0"/>
              <a:buChar char="–"/>
              <a:defRPr/>
            </a:pPr>
            <a:r>
              <a:rPr lang="es-ES_tradnl" sz="2800" dirty="0">
                <a:solidFill>
                  <a:schemeClr val="tx1"/>
                </a:solidFill>
              </a:rPr>
              <a:t>sensibles a la desecación</a:t>
            </a:r>
          </a:p>
          <a:p>
            <a:pPr marL="742950" lvl="1" indent="-285750" fontAlgn="auto">
              <a:spcBef>
                <a:spcPct val="20000"/>
              </a:spcBef>
              <a:spcAft>
                <a:spcPts val="0"/>
              </a:spcAft>
              <a:buFont typeface="Arial" pitchFamily="34" charset="0"/>
              <a:buChar char="–"/>
              <a:defRPr/>
            </a:pPr>
            <a:r>
              <a:rPr lang="es-ES_tradnl" sz="2800" dirty="0">
                <a:solidFill>
                  <a:schemeClr val="tx1"/>
                </a:solidFill>
              </a:rPr>
              <a:t>Se dispersan junto con los tejidos del fruto (carnoso) con altos contenidos de humedad</a:t>
            </a:r>
            <a:endParaRPr lang="es-UY" sz="2800"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3269</TotalTime>
  <Words>3329</Words>
  <Application>Microsoft Office PowerPoint</Application>
  <PresentationFormat>Presentación en pantalla (4:3)</PresentationFormat>
  <Paragraphs>382</Paragraphs>
  <Slides>42</Slides>
  <Notes>34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42</vt:i4>
      </vt:variant>
    </vt:vector>
  </HeadingPairs>
  <TitlesOfParts>
    <vt:vector size="48" baseType="lpstr">
      <vt:lpstr>SimSun</vt:lpstr>
      <vt:lpstr>Arial</vt:lpstr>
      <vt:lpstr>Symbol</vt:lpstr>
      <vt:lpstr>Times New Roman</vt:lpstr>
      <vt:lpstr>Wingdings</vt:lpstr>
      <vt:lpstr>Diseño predeterminado</vt:lpstr>
      <vt:lpstr>Germinación </vt:lpstr>
      <vt:lpstr>La semilla como unidad de dispersión y supervivencia </vt:lpstr>
      <vt:lpstr>Presentación de PowerPoint</vt:lpstr>
      <vt:lpstr>Presentación de PowerPoint</vt:lpstr>
      <vt:lpstr>A diferencia de los animales, las plantas vasculares presentan una alternancia entre la fase gametofítica (haploide) y la fase esporofítica (diploide). </vt:lpstr>
      <vt:lpstr>Embriogénesis </vt:lpstr>
      <vt:lpstr>SEMILLAS VIVÍPARAS</vt:lpstr>
      <vt:lpstr>Semillas ortodoxas</vt:lpstr>
      <vt:lpstr>Semillas recalcitrantes</vt:lpstr>
      <vt:lpstr>Almacenamiento de las semillas. </vt:lpstr>
      <vt:lpstr>GERMINACION</vt:lpstr>
      <vt:lpstr>QUIESCENCIA</vt:lpstr>
      <vt:lpstr>Presentación de PowerPoint</vt:lpstr>
      <vt:lpstr>Factores externos. </vt:lpstr>
      <vt:lpstr>Factores externos</vt:lpstr>
      <vt:lpstr>Dormición</vt:lpstr>
      <vt:lpstr>Dormición</vt:lpstr>
      <vt:lpstr>Dormición</vt:lpstr>
      <vt:lpstr>Presentación de PowerPoint</vt:lpstr>
      <vt:lpstr>Presentación de PowerPoint</vt:lpstr>
      <vt:lpstr>Presentación de PowerPoint</vt:lpstr>
      <vt:lpstr>Presentación de PowerPoint</vt:lpstr>
      <vt:lpstr>Presentación de PowerPoint</vt:lpstr>
      <vt:lpstr>En la germinación se distinguen tres fases </vt:lpstr>
      <vt:lpstr>Fases de la germinación</vt:lpstr>
      <vt:lpstr>Presentación de PowerPoint</vt:lpstr>
      <vt:lpstr>Actividad respiratoria de semillas de Pisum sativum durante la germinación.</vt:lpstr>
      <vt:lpstr>Viabilidad de las semillas. </vt:lpstr>
      <vt:lpstr>Presentación de PowerPoint</vt:lpstr>
      <vt:lpstr>Longevidad de las semillas.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INFIVE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GERMINACIÓN:</dc:title>
  <dc:creator>Ronco</dc:creator>
  <cp:lastModifiedBy>Ale</cp:lastModifiedBy>
  <cp:revision>148</cp:revision>
  <dcterms:created xsi:type="dcterms:W3CDTF">2007-04-20T11:31:01Z</dcterms:created>
  <dcterms:modified xsi:type="dcterms:W3CDTF">2021-05-22T22:48:52Z</dcterms:modified>
</cp:coreProperties>
</file>