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4"/>
  </p:notesMasterIdLst>
  <p:sldIdLst>
    <p:sldId id="257" r:id="rId2"/>
    <p:sldId id="269" r:id="rId3"/>
    <p:sldId id="275" r:id="rId4"/>
    <p:sldId id="271" r:id="rId5"/>
    <p:sldId id="270" r:id="rId6"/>
    <p:sldId id="276" r:id="rId7"/>
    <p:sldId id="277" r:id="rId8"/>
    <p:sldId id="263" r:id="rId9"/>
    <p:sldId id="290" r:id="rId10"/>
    <p:sldId id="288" r:id="rId11"/>
    <p:sldId id="291" r:id="rId12"/>
    <p:sldId id="300" r:id="rId13"/>
    <p:sldId id="281" r:id="rId14"/>
    <p:sldId id="301" r:id="rId15"/>
    <p:sldId id="264" r:id="rId16"/>
    <p:sldId id="293" r:id="rId17"/>
    <p:sldId id="265" r:id="rId18"/>
    <p:sldId id="295" r:id="rId19"/>
    <p:sldId id="280" r:id="rId20"/>
    <p:sldId id="283" r:id="rId21"/>
    <p:sldId id="282" r:id="rId22"/>
    <p:sldId id="296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" initials="A" lastIdx="0" clrIdx="0">
    <p:extLst>
      <p:ext uri="{19B8F6BF-5375-455C-9EA6-DF929625EA0E}">
        <p15:presenceInfo xmlns:p15="http://schemas.microsoft.com/office/powerpoint/2012/main" userId="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080DE-F369-4ECD-AA96-5A7D04950590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7EE6-8393-47D8-A013-8F10E5B399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0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tubérculo de papa</a:t>
            </a:r>
            <a:r>
              <a:rPr lang="es-ES" baseline="0" dirty="0" smtClean="0"/>
              <a:t> durante su formación y llenado se comporta como órgano Destino o Sumidero. Cuando se lo utiliza para futura plantación se comporta como órgano fuente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7EE6-8393-47D8-A013-8F10E5B3993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87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Ver en la Presentación Teórica la Carga </a:t>
            </a:r>
            <a:r>
              <a:rPr lang="es-ES" dirty="0" err="1" smtClean="0"/>
              <a:t>Simplástica</a:t>
            </a:r>
            <a:r>
              <a:rPr lang="es-ES" dirty="0" smtClean="0"/>
              <a:t> con sacarosa versus la Carga </a:t>
            </a:r>
            <a:r>
              <a:rPr lang="es-ES" dirty="0" err="1" smtClean="0"/>
              <a:t>Simplástica</a:t>
            </a:r>
            <a:r>
              <a:rPr lang="es-ES" dirty="0" smtClean="0"/>
              <a:t> por Trampa Polímeros.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7EE6-8393-47D8-A013-8F10E5B3993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7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7EE6-8393-47D8-A013-8F10E5B3993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30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7EE6-8393-47D8-A013-8F10E5B3993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11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7EE6-8393-47D8-A013-8F10E5B3993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72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7EE6-8393-47D8-A013-8F10E5B3993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5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Flechas y Estrellas amarillas señalan los daños de </a:t>
            </a:r>
            <a:r>
              <a:rPr lang="es-ES" dirty="0" err="1" smtClean="0"/>
              <a:t>Epinastia</a:t>
            </a:r>
            <a:r>
              <a:rPr lang="es-ES" dirty="0" smtClean="0"/>
              <a:t> en hojas apicales</a:t>
            </a:r>
            <a:r>
              <a:rPr lang="es-ES" baseline="0" dirty="0" smtClean="0"/>
              <a:t> y muerte de yema caulinar, respectivamente.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7EE6-8393-47D8-A013-8F10E5B3993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36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83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59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212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142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52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7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85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97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86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42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99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5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26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06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0950-74C1-49B3-9DF8-287387681C1A}" type="datetimeFigureOut">
              <a:rPr lang="es-ES" smtClean="0"/>
              <a:pPr/>
              <a:t>17/04/2021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55DA09-4188-4910-B411-1A546061C3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99855" y="1122218"/>
            <a:ext cx="78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163783" y="817418"/>
            <a:ext cx="101138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/>
              <a:t>Unidad Didáctica Número 5:</a:t>
            </a:r>
            <a:br>
              <a:rPr lang="es-ES" sz="3600" b="1" dirty="0" smtClean="0"/>
            </a:br>
            <a:r>
              <a:rPr lang="es-ES" sz="3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s-ES" sz="3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s-ES" sz="3600" b="1" u="sng" dirty="0" smtClean="0"/>
              <a:t>Transporte en las Plantas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2800" dirty="0"/>
              <a:t>Tejidos de conducción: xilema y floema. Estructura. Composición de la solución </a:t>
            </a:r>
            <a:r>
              <a:rPr lang="es-ES" sz="2800" dirty="0" err="1"/>
              <a:t>xilemática</a:t>
            </a:r>
            <a:r>
              <a:rPr lang="es-ES" sz="2800" dirty="0"/>
              <a:t> y </a:t>
            </a:r>
            <a:r>
              <a:rPr lang="es-ES" sz="2800" dirty="0" err="1"/>
              <a:t>floemática</a:t>
            </a:r>
            <a:r>
              <a:rPr lang="es-ES" sz="2800" dirty="0"/>
              <a:t>. </a:t>
            </a:r>
            <a:r>
              <a:rPr lang="es-ES" sz="2800" b="1" dirty="0"/>
              <a:t>Distribución de </a:t>
            </a:r>
            <a:r>
              <a:rPr lang="es-ES" sz="2800" b="1" dirty="0" err="1"/>
              <a:t>fotoasimilados</a:t>
            </a:r>
            <a:r>
              <a:rPr lang="es-ES" sz="2800" b="1" dirty="0"/>
              <a:t>. Concepto de Fuente y Destino. Mecanismos de transporte (carga y descarga del floema)</a:t>
            </a:r>
            <a:r>
              <a:rPr lang="es-ES" sz="2800" dirty="0"/>
              <a:t>. Sitios de consumo y reserva de solutos orgánicos. Las hojas como fuente primaria de </a:t>
            </a:r>
            <a:r>
              <a:rPr lang="es-ES" sz="2800" dirty="0" err="1"/>
              <a:t>fotoasimilados</a:t>
            </a:r>
            <a:r>
              <a:rPr lang="es-ES" sz="2800" dirty="0"/>
              <a:t>. </a:t>
            </a:r>
            <a:r>
              <a:rPr lang="es-ES" sz="2800" dirty="0" err="1"/>
              <a:t>Ortostiquia</a:t>
            </a:r>
            <a:r>
              <a:rPr lang="es-ES" sz="2800" dirty="0"/>
              <a:t>. Factores que afectan la distribución de </a:t>
            </a:r>
            <a:r>
              <a:rPr lang="es-ES" sz="2800" dirty="0" err="1"/>
              <a:t>fotoasimilados</a:t>
            </a:r>
            <a:r>
              <a:rPr lang="es-ES" sz="2800" dirty="0"/>
              <a:t>. Cambios ontogénicos. </a:t>
            </a:r>
            <a:br>
              <a:rPr lang="es-ES" sz="2800" dirty="0"/>
            </a:b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868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vilización de fotosintatos en la planta - Doc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25" y="52878"/>
            <a:ext cx="7180385" cy="67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7132" y="374067"/>
            <a:ext cx="1011381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</a:rPr>
              <a:t>Factores que afectan el traslado de </a:t>
            </a:r>
            <a:r>
              <a:rPr lang="es-ES" sz="3200" b="1" u="sng" dirty="0" err="1" smtClean="0">
                <a:solidFill>
                  <a:srgbClr val="FF0000"/>
                </a:solidFill>
              </a:rPr>
              <a:t>fotoasimildos</a:t>
            </a:r>
            <a:r>
              <a:rPr lang="es-ES" sz="3200" dirty="0" smtClean="0"/>
              <a:t>:</a:t>
            </a:r>
          </a:p>
          <a:p>
            <a:endParaRPr lang="es-ES" dirty="0" smtClean="0"/>
          </a:p>
          <a:p>
            <a:endParaRPr lang="es-ES" sz="2400" b="1" u="sng" dirty="0" smtClean="0">
              <a:solidFill>
                <a:srgbClr val="FF0000"/>
              </a:solidFill>
            </a:endParaRPr>
          </a:p>
          <a:p>
            <a:r>
              <a:rPr lang="es-ES" sz="2400" b="1" u="sng" dirty="0" smtClean="0">
                <a:solidFill>
                  <a:srgbClr val="FF0000"/>
                </a:solidFill>
              </a:rPr>
              <a:t>Externos o ambientales: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- </a:t>
            </a:r>
            <a:r>
              <a:rPr lang="es-ES" sz="2400" b="1" dirty="0" err="1" smtClean="0"/>
              <a:t>Irradiancia</a:t>
            </a:r>
            <a:endParaRPr lang="es-ES" sz="2400" b="1" dirty="0" smtClean="0"/>
          </a:p>
          <a:p>
            <a:r>
              <a:rPr lang="es-ES" sz="2400" b="1" dirty="0" smtClean="0"/>
              <a:t>- Temperatura</a:t>
            </a:r>
          </a:p>
          <a:p>
            <a:r>
              <a:rPr lang="es-ES" sz="2400" b="1" dirty="0" smtClean="0"/>
              <a:t>- Estado hídrico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endParaRPr lang="es-ES" sz="2400" b="1" u="sng" dirty="0" smtClean="0">
              <a:solidFill>
                <a:srgbClr val="FF0000"/>
              </a:solidFill>
            </a:endParaRPr>
          </a:p>
          <a:p>
            <a:r>
              <a:rPr lang="es-ES" sz="2400" b="1" u="sng" dirty="0" smtClean="0">
                <a:solidFill>
                  <a:srgbClr val="FF0000"/>
                </a:solidFill>
              </a:rPr>
              <a:t>Internos:</a:t>
            </a:r>
          </a:p>
          <a:p>
            <a:endParaRPr lang="es-ES" b="1" dirty="0" smtClean="0"/>
          </a:p>
          <a:p>
            <a:r>
              <a:rPr lang="es-ES" b="1" dirty="0" smtClean="0"/>
              <a:t>-</a:t>
            </a:r>
            <a:r>
              <a:rPr lang="es-ES" sz="2400" b="1" dirty="0" smtClean="0"/>
              <a:t>Estado fenológico del cultivo</a:t>
            </a:r>
          </a:p>
          <a:p>
            <a:r>
              <a:rPr lang="es-ES" sz="2400" b="1" dirty="0" smtClean="0"/>
              <a:t>-Formación de órganos de cosecha o terminales (frutos, semillas)</a:t>
            </a:r>
          </a:p>
          <a:p>
            <a:r>
              <a:rPr lang="es-ES" sz="2400" b="1" dirty="0" smtClean="0"/>
              <a:t>-Prácticas culturales (poda, pastoreo de verdeos, raleo o aclarado de frutos).</a:t>
            </a:r>
          </a:p>
          <a:p>
            <a:pPr marL="342900" indent="-342900">
              <a:buFontTx/>
              <a:buChar char="-"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4804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7132" y="374067"/>
            <a:ext cx="101138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</a:rPr>
              <a:t>Factores que afectan el traslado de </a:t>
            </a:r>
            <a:r>
              <a:rPr lang="es-ES" sz="3200" b="1" u="sng" dirty="0" err="1" smtClean="0">
                <a:solidFill>
                  <a:srgbClr val="FF0000"/>
                </a:solidFill>
              </a:rPr>
              <a:t>fotoasimildos</a:t>
            </a:r>
            <a:r>
              <a:rPr lang="es-ES" sz="3200" dirty="0" smtClean="0"/>
              <a:t>:</a:t>
            </a:r>
          </a:p>
          <a:p>
            <a:endParaRPr lang="es-ES" dirty="0" smtClean="0"/>
          </a:p>
          <a:p>
            <a:pPr marL="342900" indent="-342900">
              <a:buFontTx/>
              <a:buChar char="-"/>
            </a:pPr>
            <a:endParaRPr lang="es-ES" sz="2400" b="1" dirty="0"/>
          </a:p>
          <a:p>
            <a:r>
              <a:rPr lang="es-ES" sz="2400" b="1" i="1" u="sng" dirty="0" smtClean="0"/>
              <a:t>Para pensar</a:t>
            </a:r>
            <a:r>
              <a:rPr lang="es-ES" sz="2400" b="1" dirty="0" smtClean="0"/>
              <a:t>…..</a:t>
            </a:r>
          </a:p>
          <a:p>
            <a:endParaRPr lang="es-ES" sz="2400" b="1" dirty="0"/>
          </a:p>
          <a:p>
            <a:r>
              <a:rPr lang="es-ES" sz="2400" b="1" dirty="0" smtClean="0"/>
              <a:t> </a:t>
            </a:r>
            <a:r>
              <a:rPr lang="es-ES" sz="2400" dirty="0"/>
              <a:t>Q</a:t>
            </a:r>
            <a:r>
              <a:rPr lang="es-ES" sz="2400" dirty="0" smtClean="0"/>
              <a:t>ué grado de vinculación tienen con los factores que afectan la actividad metabólica de la planta???</a:t>
            </a:r>
          </a:p>
          <a:p>
            <a:endParaRPr lang="es-ES" sz="2400" dirty="0"/>
          </a:p>
          <a:p>
            <a:r>
              <a:rPr lang="es-ES" sz="2400" dirty="0" smtClean="0"/>
              <a:t>Establezca la relación y justifique. </a:t>
            </a:r>
            <a:endParaRPr lang="es-ES" sz="2400" dirty="0"/>
          </a:p>
          <a:p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83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57829" y="474345"/>
            <a:ext cx="985519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2, 4 - </a:t>
            </a:r>
            <a:r>
              <a:rPr lang="es-ES" sz="32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s-E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H</a:t>
            </a:r>
            <a:r>
              <a:rPr lang="es-ES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erbicida sistémico, hormonal y selectivo utilizado para efectuar control de malezas de hoja ancha (</a:t>
            </a:r>
            <a:r>
              <a:rPr lang="es-ES" sz="2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latifoliadas</a:t>
            </a:r>
            <a:r>
              <a:rPr lang="es-ES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).</a:t>
            </a:r>
          </a:p>
          <a:p>
            <a:pPr algn="just"/>
            <a:r>
              <a:rPr lang="es-ES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Es el ácido 2,4 </a:t>
            </a:r>
            <a:r>
              <a:rPr lang="es-ES" sz="2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dicloro</a:t>
            </a:r>
            <a:r>
              <a:rPr lang="es-ES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s-ES" sz="2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fenoxiacético</a:t>
            </a:r>
            <a:r>
              <a:rPr lang="es-ES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, de naturaleza </a:t>
            </a:r>
            <a:r>
              <a:rPr lang="es-ES" sz="2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auxínica</a:t>
            </a:r>
            <a:r>
              <a:rPr lang="es-ES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s-ES" sz="2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es-E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Es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el 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2do herbicida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más ampliamente utilizado en 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el mundo luego del glifosato.</a:t>
            </a:r>
          </a:p>
          <a:p>
            <a:pPr algn="just"/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De los herbicidas hormonales, es el 1ro en volumen de uso y en cantidad a nivel mundial.</a:t>
            </a:r>
          </a:p>
          <a:p>
            <a:pPr algn="just"/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Desarrollado en 1946 durante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la II Guerra 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Mundial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por 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los británicos, con la finalidad de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incrementar los rendimientos de cultivos 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de los países en guerra. Constituyó el 1er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herbicida selectivo exitoso, 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para efectuar el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control de malezas </a:t>
            </a:r>
            <a:r>
              <a:rPr lang="es-ES" sz="2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latifoliadas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en cereales (trigo, maíz, arroz) sin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afectar las 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monocotiledóneas. </a:t>
            </a:r>
          </a:p>
        </p:txBody>
      </p:sp>
    </p:spTree>
    <p:extLst>
      <p:ext uri="{BB962C8B-B14F-4D97-AF65-F5344CB8AC3E}">
        <p14:creationId xmlns:p14="http://schemas.microsoft.com/office/powerpoint/2010/main" val="19548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65565" y="31977"/>
            <a:ext cx="1062643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2, 4 - </a:t>
            </a:r>
            <a:r>
              <a:rPr lang="es-ES" sz="3200" b="1" u="sng" dirty="0">
                <a:solidFill>
                  <a:srgbClr val="222222"/>
                </a:solidFill>
                <a:latin typeface="Arial" panose="020B0604020202020204" pitchFamily="34" charset="0"/>
              </a:rPr>
              <a:t>D</a:t>
            </a:r>
            <a:r>
              <a:rPr lang="es-E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s-E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Usos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: en barbechos combinado con glifosato.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C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ultivos de cereales para controlar malezas de hoja ancha.</a:t>
            </a:r>
          </a:p>
          <a:p>
            <a:pPr algn="just"/>
            <a:endParaRPr lang="es-ES" sz="2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Formulación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: - ácido (más efectivo).</a:t>
            </a:r>
          </a:p>
          <a:p>
            <a:pPr algn="just"/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- éster (problemas de volatilización). Prohibido su uso desde octubre a abril por Resolución de SENASA. </a:t>
            </a:r>
          </a:p>
          <a:p>
            <a:pPr algn="just"/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sal amina (muy usado porque captura iones Ca y Mg). Amplia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variedad de nombres registrados</a:t>
            </a:r>
            <a:r>
              <a:rPr lang="es-E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es-E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b="1" u="sng" dirty="0">
                <a:solidFill>
                  <a:srgbClr val="222222"/>
                </a:solidFill>
                <a:latin typeface="Arial" panose="020B0604020202020204" pitchFamily="34" charset="0"/>
              </a:rPr>
              <a:t>En Argentina: </a:t>
            </a:r>
          </a:p>
          <a:p>
            <a:pPr algn="just"/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Lanzamiento de Soja </a:t>
            </a:r>
            <a:r>
              <a:rPr lang="es-E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Enlist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 E3 </a:t>
            </a:r>
            <a:r>
              <a:rPr lang="es-E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Corteva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 (RR y 2,4-D) para control de </a:t>
            </a:r>
            <a:r>
              <a:rPr lang="es-ES" sz="2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Amaranthus</a:t>
            </a:r>
            <a:r>
              <a:rPr lang="es-ES" sz="24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sz="2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hybridus</a:t>
            </a:r>
            <a:r>
              <a:rPr lang="es-ES" sz="2400" i="1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“yuyo colorado”. Próximamente se lanzará al mercado nacional maíz RR y 2,4-D.</a:t>
            </a:r>
          </a:p>
          <a:p>
            <a:pPr algn="just"/>
            <a:endParaRPr lang="es-E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Fuente de información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Dr. Ing. Agr. </a:t>
            </a:r>
            <a:r>
              <a:rPr lang="es-ES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Yanniccari</a:t>
            </a:r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Marcos. Investigador CONICET. Chacra Integrada Barrow. MAA.</a:t>
            </a:r>
            <a:endParaRPr lang="es-ES" sz="20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5485" y="243512"/>
            <a:ext cx="968102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/>
              <a:t>Trabajo Práctico</a:t>
            </a:r>
            <a:r>
              <a:rPr lang="es-ES" sz="3200" dirty="0" smtClean="0"/>
              <a:t>:</a:t>
            </a:r>
          </a:p>
          <a:p>
            <a:pPr algn="ctr"/>
            <a:r>
              <a:rPr lang="es-ES" sz="3200" b="1" u="sng" dirty="0" smtClean="0">
                <a:solidFill>
                  <a:srgbClr val="FF0000"/>
                </a:solidFill>
              </a:rPr>
              <a:t> Traslado de 2,4 – D en plantas de Girasol</a:t>
            </a:r>
          </a:p>
          <a:p>
            <a:pPr algn="ctr"/>
            <a:endParaRPr lang="es-ES" sz="32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es-ES" sz="2800" b="1" u="sng" dirty="0" smtClean="0"/>
              <a:t>Objetivo:</a:t>
            </a:r>
          </a:p>
          <a:p>
            <a:pPr algn="just"/>
            <a:r>
              <a:rPr lang="es-ES" sz="2800" b="1" dirty="0" smtClean="0"/>
              <a:t>Demostrar que el traslado del herbicida </a:t>
            </a:r>
            <a:r>
              <a:rPr lang="es-ES" sz="3200" b="1" u="sng" dirty="0" smtClean="0"/>
              <a:t>2,4-D</a:t>
            </a:r>
            <a:r>
              <a:rPr lang="es-ES" sz="2800" b="1" dirty="0" smtClean="0"/>
              <a:t> en las plantas se realiza de manera conjunta con los </a:t>
            </a:r>
            <a:r>
              <a:rPr lang="es-ES" sz="2800" b="1" dirty="0" err="1" smtClean="0"/>
              <a:t>fotoasimilados</a:t>
            </a:r>
            <a:r>
              <a:rPr lang="es-ES" sz="2800" b="1" dirty="0" smtClean="0"/>
              <a:t>.</a:t>
            </a:r>
          </a:p>
          <a:p>
            <a:pPr algn="just"/>
            <a:endParaRPr lang="es-ES" sz="2800" b="1" dirty="0"/>
          </a:p>
          <a:p>
            <a:pPr algn="just"/>
            <a:endParaRPr lang="es-ES" sz="2800" b="1" dirty="0" smtClean="0"/>
          </a:p>
          <a:p>
            <a:pPr algn="just"/>
            <a:r>
              <a:rPr lang="es-ES" sz="2800" b="1" u="sng" dirty="0" smtClean="0"/>
              <a:t>Materiales y métodos</a:t>
            </a:r>
            <a:r>
              <a:rPr lang="es-ES" sz="2800" b="1" dirty="0" smtClean="0"/>
              <a:t>:</a:t>
            </a:r>
          </a:p>
          <a:p>
            <a:pPr algn="just"/>
            <a:r>
              <a:rPr lang="es-ES" sz="2800" b="1" dirty="0" smtClean="0"/>
              <a:t>Plantas de girasol de 40 días de edad cultivadas en maceta, rellenas con tierra negra, y regadas a capacidad de campo. Se les aplicará 2,4-D en dosis de 2000 ppm.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1017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0200" y="803564"/>
            <a:ext cx="10591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FF0000"/>
                </a:solidFill>
              </a:rPr>
              <a:t>Materiales necesarios para la realización del Trabajo Práctico:</a:t>
            </a:r>
          </a:p>
          <a:p>
            <a:pPr algn="ctr"/>
            <a:endParaRPr lang="es-ES" sz="3200" b="1" u="sng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r>
              <a:rPr lang="es-ES" sz="2400" b="1" dirty="0" smtClean="0"/>
              <a:t>-Plantas de girasol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-Herbicida sistémico y selectivo 2,4-D (dosis 2000 ppm)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-Hisopo para la aplicación tópica del herbicida 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-Guantes de látex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-Papel de aluminio para cubrir las hojas en los tratamientos que corresponda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7409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25601" y="87087"/>
            <a:ext cx="1043577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/>
              <a:t>Tratamientos:</a:t>
            </a:r>
          </a:p>
          <a:p>
            <a:endParaRPr lang="es-ES" sz="3200" dirty="0"/>
          </a:p>
          <a:p>
            <a:pPr marL="342900" indent="-342900" algn="just">
              <a:buAutoNum type="arabicPeriod"/>
            </a:pPr>
            <a:r>
              <a:rPr lang="es-ES" sz="2400" b="1" dirty="0" smtClean="0"/>
              <a:t>Una planta será seleccionada y una de sus hojas totalmente expandida se </a:t>
            </a:r>
            <a:r>
              <a:rPr lang="es-ES" sz="2400" b="1" u="sng" dirty="0" smtClean="0">
                <a:solidFill>
                  <a:srgbClr val="FF0000"/>
                </a:solidFill>
              </a:rPr>
              <a:t>tapará</a:t>
            </a:r>
            <a:r>
              <a:rPr lang="es-ES" sz="2400" b="1" dirty="0" smtClean="0"/>
              <a:t> con papel de aluminio </a:t>
            </a:r>
            <a:r>
              <a:rPr lang="es-ES" sz="2400" b="1" u="sng" dirty="0" smtClean="0">
                <a:solidFill>
                  <a:srgbClr val="FF0000"/>
                </a:solidFill>
              </a:rPr>
              <a:t>durante 48 horas</a:t>
            </a:r>
            <a:r>
              <a:rPr lang="es-ES" sz="2400" b="1" dirty="0" smtClean="0"/>
              <a:t>. Transcurrido este tiempo se aplicará 2,4 –D y la hoja </a:t>
            </a:r>
            <a:r>
              <a:rPr lang="es-ES" sz="2400" b="1" u="sng" dirty="0" smtClean="0">
                <a:solidFill>
                  <a:srgbClr val="FF0000"/>
                </a:solidFill>
              </a:rPr>
              <a:t>permanecerá tapada.</a:t>
            </a:r>
            <a:r>
              <a:rPr lang="es-ES" sz="2400" b="1" dirty="0" smtClean="0"/>
              <a:t> </a:t>
            </a:r>
          </a:p>
          <a:p>
            <a:pPr algn="just"/>
            <a:r>
              <a:rPr lang="es-ES" sz="2400" b="1" dirty="0" smtClean="0"/>
              <a:t> </a:t>
            </a:r>
            <a:endParaRPr lang="es-ES" sz="2400" b="1" dirty="0"/>
          </a:p>
          <a:p>
            <a:pPr algn="just"/>
            <a:r>
              <a:rPr lang="es-ES" sz="2400" b="1" dirty="0" smtClean="0"/>
              <a:t>2. Aplicación de 2,4-D en una hoja totalmente expandida que </a:t>
            </a:r>
            <a:r>
              <a:rPr lang="es-ES" sz="2400" b="1" u="sng" dirty="0" smtClean="0">
                <a:solidFill>
                  <a:srgbClr val="FF0000"/>
                </a:solidFill>
              </a:rPr>
              <a:t>no estuvo tapada</a:t>
            </a:r>
            <a:r>
              <a:rPr lang="es-ES" sz="2400" b="1" dirty="0" smtClean="0"/>
              <a:t>. Luego de la aplicación </a:t>
            </a:r>
            <a:r>
              <a:rPr lang="es-ES" sz="2400" b="1" u="sng" dirty="0" smtClean="0">
                <a:solidFill>
                  <a:srgbClr val="FF0000"/>
                </a:solidFill>
              </a:rPr>
              <a:t>se tapará </a:t>
            </a:r>
            <a:r>
              <a:rPr lang="es-ES" sz="2400" b="1" dirty="0" smtClean="0"/>
              <a:t>con papel de aluminio.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3. Aplicación de 2,4-D en una hoja totalmente expandida que </a:t>
            </a:r>
            <a:r>
              <a:rPr lang="es-ES" sz="2400" b="1" u="sng" dirty="0" smtClean="0">
                <a:solidFill>
                  <a:srgbClr val="FF0000"/>
                </a:solidFill>
              </a:rPr>
              <a:t>no estuvo tapada</a:t>
            </a:r>
            <a:r>
              <a:rPr lang="es-ES" sz="2400" b="1" dirty="0" smtClean="0"/>
              <a:t>. Luego de la aplicación dicha hoja permanecerá </a:t>
            </a:r>
            <a:r>
              <a:rPr lang="es-ES" sz="2400" b="1" u="sng" dirty="0" smtClean="0">
                <a:solidFill>
                  <a:srgbClr val="FF0000"/>
                </a:solidFill>
              </a:rPr>
              <a:t>destapada</a:t>
            </a:r>
            <a:r>
              <a:rPr lang="es-ES" sz="2400" b="1" dirty="0" smtClean="0"/>
              <a:t>.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4. </a:t>
            </a:r>
            <a:r>
              <a:rPr lang="es-ES" sz="2400" b="1" u="sng" dirty="0" smtClean="0">
                <a:solidFill>
                  <a:srgbClr val="FF0000"/>
                </a:solidFill>
              </a:rPr>
              <a:t>Planta Testigo. </a:t>
            </a:r>
            <a:r>
              <a:rPr lang="es-ES" sz="2400" b="1" dirty="0" smtClean="0"/>
              <a:t>Sin aplicación de 2,4-D. </a:t>
            </a:r>
          </a:p>
          <a:p>
            <a:pPr algn="just"/>
            <a:r>
              <a:rPr lang="es-ES" sz="2800" b="1" dirty="0" smtClean="0"/>
              <a:t> 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768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isiología Vegetal\2020\ciclo-vida-planta-girasol_1308-4144.jpg"/>
          <p:cNvPicPr>
            <a:picLocks noChangeAspect="1" noChangeArrowheads="1"/>
          </p:cNvPicPr>
          <p:nvPr/>
        </p:nvPicPr>
        <p:blipFill>
          <a:blip r:embed="rId3"/>
          <a:srcRect l="70950" t="48397" r="1144"/>
          <a:stretch>
            <a:fillRect/>
          </a:stretch>
        </p:blipFill>
        <p:spPr bwMode="auto">
          <a:xfrm>
            <a:off x="2188564" y="254831"/>
            <a:ext cx="1663908" cy="3740437"/>
          </a:xfrm>
          <a:prstGeom prst="rect">
            <a:avLst/>
          </a:prstGeom>
          <a:noFill/>
        </p:spPr>
      </p:pic>
      <p:sp>
        <p:nvSpPr>
          <p:cNvPr id="4" name="3 Lágrima"/>
          <p:cNvSpPr/>
          <p:nvPr/>
        </p:nvSpPr>
        <p:spPr>
          <a:xfrm rot="11162535">
            <a:off x="3046579" y="1370497"/>
            <a:ext cx="699261" cy="638844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F:\Fisiología Vegetal\2020\ciclo-vida-planta-girasol_1308-4144.jpg"/>
          <p:cNvPicPr>
            <a:picLocks noChangeAspect="1" noChangeArrowheads="1"/>
          </p:cNvPicPr>
          <p:nvPr/>
        </p:nvPicPr>
        <p:blipFill>
          <a:blip r:embed="rId3"/>
          <a:srcRect l="70950" t="48397" r="1144"/>
          <a:stretch>
            <a:fillRect/>
          </a:stretch>
        </p:blipFill>
        <p:spPr bwMode="auto">
          <a:xfrm>
            <a:off x="4836514" y="280438"/>
            <a:ext cx="1663908" cy="3740437"/>
          </a:xfrm>
          <a:prstGeom prst="rect">
            <a:avLst/>
          </a:prstGeom>
          <a:noFill/>
        </p:spPr>
      </p:pic>
      <p:pic>
        <p:nvPicPr>
          <p:cNvPr id="6" name="Picture 2" descr="F:\Fisiología Vegetal\2020\ciclo-vida-planta-girasol_1308-4144.jpg"/>
          <p:cNvPicPr>
            <a:picLocks noChangeAspect="1" noChangeArrowheads="1"/>
          </p:cNvPicPr>
          <p:nvPr/>
        </p:nvPicPr>
        <p:blipFill>
          <a:blip r:embed="rId3"/>
          <a:srcRect l="70950" t="48397" r="1144"/>
          <a:stretch>
            <a:fillRect/>
          </a:stretch>
        </p:blipFill>
        <p:spPr bwMode="auto">
          <a:xfrm>
            <a:off x="7393274" y="267947"/>
            <a:ext cx="1663908" cy="3740437"/>
          </a:xfrm>
          <a:prstGeom prst="rect">
            <a:avLst/>
          </a:prstGeom>
          <a:noFill/>
        </p:spPr>
      </p:pic>
      <p:pic>
        <p:nvPicPr>
          <p:cNvPr id="7" name="Picture 2" descr="F:\Fisiología Vegetal\2020\ciclo-vida-planta-girasol_1308-4144.jpg"/>
          <p:cNvPicPr>
            <a:picLocks noChangeAspect="1" noChangeArrowheads="1"/>
          </p:cNvPicPr>
          <p:nvPr/>
        </p:nvPicPr>
        <p:blipFill>
          <a:blip r:embed="rId3"/>
          <a:srcRect l="70950" t="48397" r="1144"/>
          <a:stretch>
            <a:fillRect/>
          </a:stretch>
        </p:blipFill>
        <p:spPr bwMode="auto">
          <a:xfrm>
            <a:off x="10127105" y="248896"/>
            <a:ext cx="1663908" cy="3740437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113612" y="4047345"/>
            <a:ext cx="178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Tratamiento 1</a:t>
            </a:r>
          </a:p>
          <a:p>
            <a:r>
              <a:rPr lang="es-ES" dirty="0" smtClean="0"/>
              <a:t>Tapada </a:t>
            </a:r>
            <a:r>
              <a:rPr lang="es-ES" dirty="0" smtClean="0"/>
              <a:t>48 </a:t>
            </a:r>
            <a:r>
              <a:rPr lang="es-ES" dirty="0" smtClean="0"/>
              <a:t>hs.</a:t>
            </a:r>
          </a:p>
          <a:p>
            <a:r>
              <a:rPr lang="es-ES" dirty="0" smtClean="0"/>
              <a:t>+ 2,4-D</a:t>
            </a:r>
          </a:p>
          <a:p>
            <a:r>
              <a:rPr lang="es-ES" dirty="0" smtClean="0"/>
              <a:t>Tapada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791542" y="4102933"/>
            <a:ext cx="178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Tratamiento 2</a:t>
            </a:r>
          </a:p>
          <a:p>
            <a:r>
              <a:rPr lang="es-ES" dirty="0" smtClean="0"/>
              <a:t>Destapada</a:t>
            </a:r>
          </a:p>
          <a:p>
            <a:r>
              <a:rPr lang="es-ES" dirty="0" smtClean="0"/>
              <a:t>+ 2,4-D</a:t>
            </a:r>
          </a:p>
          <a:p>
            <a:r>
              <a:rPr lang="es-ES" dirty="0" smtClean="0"/>
              <a:t>Tapada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393272" y="4105431"/>
            <a:ext cx="178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Tratamiento 3</a:t>
            </a:r>
          </a:p>
          <a:p>
            <a:r>
              <a:rPr lang="es-ES" dirty="0" smtClean="0"/>
              <a:t>Destapada</a:t>
            </a:r>
          </a:p>
          <a:p>
            <a:r>
              <a:rPr lang="es-ES" dirty="0" smtClean="0"/>
              <a:t>+ 2,4-D</a:t>
            </a:r>
          </a:p>
          <a:p>
            <a:r>
              <a:rPr lang="es-ES" dirty="0" smtClean="0"/>
              <a:t>Destapada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129602" y="4088879"/>
            <a:ext cx="17838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Tratamiento 4</a:t>
            </a:r>
          </a:p>
          <a:p>
            <a:r>
              <a:rPr lang="es-ES" dirty="0" smtClean="0"/>
              <a:t>Destapada</a:t>
            </a:r>
          </a:p>
          <a:p>
            <a:r>
              <a:rPr lang="es-ES" dirty="0" smtClean="0"/>
              <a:t>Sin 2,4-D</a:t>
            </a:r>
          </a:p>
          <a:p>
            <a:r>
              <a:rPr lang="es-ES" dirty="0" smtClean="0"/>
              <a:t>Destapada</a:t>
            </a:r>
          </a:p>
          <a:p>
            <a:r>
              <a:rPr lang="es-ES" dirty="0" smtClean="0"/>
              <a:t>(testigo)</a:t>
            </a:r>
            <a:endParaRPr lang="es-ES" dirty="0"/>
          </a:p>
        </p:txBody>
      </p:sp>
      <p:pic>
        <p:nvPicPr>
          <p:cNvPr id="1027" name="Picture 3" descr="F:\Fisiología Vegetal\2020\2,4-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506" y="5353050"/>
            <a:ext cx="2573144" cy="1238250"/>
          </a:xfrm>
          <a:prstGeom prst="rect">
            <a:avLst/>
          </a:prstGeom>
          <a:noFill/>
        </p:spPr>
      </p:pic>
      <p:sp>
        <p:nvSpPr>
          <p:cNvPr id="39" name="38 CuadroTexto"/>
          <p:cNvSpPr txBox="1"/>
          <p:nvPr/>
        </p:nvSpPr>
        <p:spPr>
          <a:xfrm>
            <a:off x="3387753" y="590235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2,4-diclorofenoxiacético</a:t>
            </a:r>
            <a:endParaRPr lang="es-ES" dirty="0"/>
          </a:p>
        </p:txBody>
      </p:sp>
      <p:grpSp>
        <p:nvGrpSpPr>
          <p:cNvPr id="45" name="44 Grupo"/>
          <p:cNvGrpSpPr/>
          <p:nvPr/>
        </p:nvGrpSpPr>
        <p:grpSpPr>
          <a:xfrm>
            <a:off x="3562208" y="279430"/>
            <a:ext cx="1290319" cy="2428168"/>
            <a:chOff x="3486008" y="336580"/>
            <a:chExt cx="1290319" cy="2428168"/>
          </a:xfrm>
        </p:grpSpPr>
        <p:grpSp>
          <p:nvGrpSpPr>
            <p:cNvPr id="60" name="59 Grupo"/>
            <p:cNvGrpSpPr/>
            <p:nvPr/>
          </p:nvGrpSpPr>
          <p:grpSpPr>
            <a:xfrm>
              <a:off x="3901477" y="1775398"/>
              <a:ext cx="461728" cy="989350"/>
              <a:chOff x="3901477" y="1775398"/>
              <a:chExt cx="461728" cy="989350"/>
            </a:xfrm>
          </p:grpSpPr>
          <p:sp>
            <p:nvSpPr>
              <p:cNvPr id="31" name="30 Rectángulo redondeado"/>
              <p:cNvSpPr/>
              <p:nvPr/>
            </p:nvSpPr>
            <p:spPr>
              <a:xfrm>
                <a:off x="3911496" y="1775398"/>
                <a:ext cx="449705" cy="98935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3901477" y="1994834"/>
                <a:ext cx="461728" cy="4497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7" name="36 CuadroTexto"/>
            <p:cNvSpPr txBox="1"/>
            <p:nvPr/>
          </p:nvSpPr>
          <p:spPr>
            <a:xfrm>
              <a:off x="3819997" y="2059097"/>
              <a:ext cx="620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2,4-D</a:t>
              </a:r>
              <a:endParaRPr lang="es-ES" sz="1400" dirty="0"/>
            </a:p>
          </p:txBody>
        </p:sp>
        <p:grpSp>
          <p:nvGrpSpPr>
            <p:cNvPr id="47" name="46 Grupo"/>
            <p:cNvGrpSpPr/>
            <p:nvPr/>
          </p:nvGrpSpPr>
          <p:grpSpPr>
            <a:xfrm>
              <a:off x="3486008" y="336580"/>
              <a:ext cx="1290319" cy="1569660"/>
              <a:chOff x="3319031" y="4097547"/>
              <a:chExt cx="1290319" cy="1569660"/>
            </a:xfrm>
          </p:grpSpPr>
          <p:sp>
            <p:nvSpPr>
              <p:cNvPr id="44" name="43 CuadroTexto"/>
              <p:cNvSpPr txBox="1"/>
              <p:nvPr/>
            </p:nvSpPr>
            <p:spPr>
              <a:xfrm>
                <a:off x="3329796" y="4097547"/>
                <a:ext cx="10092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600" dirty="0" smtClean="0">
                    <a:sym typeface="Wingdings"/>
                  </a:rPr>
                  <a:t></a:t>
                </a:r>
                <a:endParaRPr lang="es-ES" sz="9600" dirty="0"/>
              </a:p>
            </p:txBody>
          </p:sp>
          <p:sp>
            <p:nvSpPr>
              <p:cNvPr id="38" name="37 Elipse"/>
              <p:cNvSpPr/>
              <p:nvPr/>
            </p:nvSpPr>
            <p:spPr>
              <a:xfrm rot="19667966">
                <a:off x="3345354" y="5314137"/>
                <a:ext cx="156667" cy="10355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Elipse"/>
              <p:cNvSpPr/>
              <p:nvPr/>
            </p:nvSpPr>
            <p:spPr>
              <a:xfrm rot="19076180">
                <a:off x="4438586" y="4625974"/>
                <a:ext cx="170764" cy="8291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Lágrima"/>
              <p:cNvSpPr/>
              <p:nvPr/>
            </p:nvSpPr>
            <p:spPr>
              <a:xfrm rot="18967332">
                <a:off x="3319031" y="5552392"/>
                <a:ext cx="142299" cy="100928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6" name="45 Conector recto"/>
              <p:cNvCxnSpPr>
                <a:endCxn id="38" idx="6"/>
              </p:cNvCxnSpPr>
              <p:nvPr/>
            </p:nvCxnSpPr>
            <p:spPr>
              <a:xfrm rot="10800000" flipV="1">
                <a:off x="3489973" y="5228348"/>
                <a:ext cx="128359" cy="958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60 Lágrima"/>
          <p:cNvSpPr/>
          <p:nvPr/>
        </p:nvSpPr>
        <p:spPr>
          <a:xfrm rot="11162535">
            <a:off x="3084678" y="-1753707"/>
            <a:ext cx="699261" cy="638844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2" name="61 Grupo"/>
          <p:cNvGrpSpPr/>
          <p:nvPr/>
        </p:nvGrpSpPr>
        <p:grpSpPr>
          <a:xfrm>
            <a:off x="6038708" y="317530"/>
            <a:ext cx="1290319" cy="2428168"/>
            <a:chOff x="3486008" y="336580"/>
            <a:chExt cx="1290319" cy="2428168"/>
          </a:xfrm>
        </p:grpSpPr>
        <p:grpSp>
          <p:nvGrpSpPr>
            <p:cNvPr id="63" name="59 Grupo"/>
            <p:cNvGrpSpPr/>
            <p:nvPr/>
          </p:nvGrpSpPr>
          <p:grpSpPr>
            <a:xfrm>
              <a:off x="3901477" y="1775398"/>
              <a:ext cx="461728" cy="989350"/>
              <a:chOff x="3901477" y="1775398"/>
              <a:chExt cx="461728" cy="989350"/>
            </a:xfrm>
          </p:grpSpPr>
          <p:sp>
            <p:nvSpPr>
              <p:cNvPr id="79" name="78 Rectángulo redondeado"/>
              <p:cNvSpPr/>
              <p:nvPr/>
            </p:nvSpPr>
            <p:spPr>
              <a:xfrm>
                <a:off x="3911496" y="1775398"/>
                <a:ext cx="449705" cy="98935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" name="79 Rectángulo"/>
              <p:cNvSpPr/>
              <p:nvPr/>
            </p:nvSpPr>
            <p:spPr>
              <a:xfrm>
                <a:off x="3901477" y="1994834"/>
                <a:ext cx="461728" cy="4497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2" name="71 CuadroTexto"/>
            <p:cNvSpPr txBox="1"/>
            <p:nvPr/>
          </p:nvSpPr>
          <p:spPr>
            <a:xfrm>
              <a:off x="3819997" y="2059097"/>
              <a:ext cx="620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2,4-D</a:t>
              </a:r>
              <a:endParaRPr lang="es-ES" sz="1400" dirty="0"/>
            </a:p>
          </p:txBody>
        </p:sp>
        <p:grpSp>
          <p:nvGrpSpPr>
            <p:cNvPr id="73" name="46 Grupo"/>
            <p:cNvGrpSpPr/>
            <p:nvPr/>
          </p:nvGrpSpPr>
          <p:grpSpPr>
            <a:xfrm>
              <a:off x="3486008" y="336580"/>
              <a:ext cx="1290319" cy="1569660"/>
              <a:chOff x="3319031" y="4097547"/>
              <a:chExt cx="1290319" cy="1569660"/>
            </a:xfrm>
          </p:grpSpPr>
          <p:sp>
            <p:nvSpPr>
              <p:cNvPr id="74" name="73 CuadroTexto"/>
              <p:cNvSpPr txBox="1"/>
              <p:nvPr/>
            </p:nvSpPr>
            <p:spPr>
              <a:xfrm>
                <a:off x="3329796" y="4097547"/>
                <a:ext cx="10092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600" dirty="0" smtClean="0">
                    <a:sym typeface="Wingdings"/>
                  </a:rPr>
                  <a:t></a:t>
                </a:r>
                <a:endParaRPr lang="es-ES" sz="9600" dirty="0"/>
              </a:p>
            </p:txBody>
          </p:sp>
          <p:sp>
            <p:nvSpPr>
              <p:cNvPr id="75" name="74 Elipse"/>
              <p:cNvSpPr/>
              <p:nvPr/>
            </p:nvSpPr>
            <p:spPr>
              <a:xfrm rot="19667966">
                <a:off x="3345354" y="5314137"/>
                <a:ext cx="156667" cy="10355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75 Elipse"/>
              <p:cNvSpPr/>
              <p:nvPr/>
            </p:nvSpPr>
            <p:spPr>
              <a:xfrm rot="19076180">
                <a:off x="4438586" y="4625974"/>
                <a:ext cx="170764" cy="8291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" name="76 Lágrima"/>
              <p:cNvSpPr/>
              <p:nvPr/>
            </p:nvSpPr>
            <p:spPr>
              <a:xfrm rot="18967332">
                <a:off x="3319031" y="5552392"/>
                <a:ext cx="142299" cy="100928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8" name="77 Conector recto"/>
              <p:cNvCxnSpPr>
                <a:endCxn id="75" idx="6"/>
              </p:cNvCxnSpPr>
              <p:nvPr/>
            </p:nvCxnSpPr>
            <p:spPr>
              <a:xfrm rot="10800000" flipV="1">
                <a:off x="3489973" y="5228348"/>
                <a:ext cx="128359" cy="958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80 Lágrima"/>
          <p:cNvSpPr/>
          <p:nvPr/>
        </p:nvSpPr>
        <p:spPr>
          <a:xfrm rot="11162535">
            <a:off x="5618331" y="-1734658"/>
            <a:ext cx="699261" cy="638844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2" name="81 Grupo"/>
          <p:cNvGrpSpPr/>
          <p:nvPr/>
        </p:nvGrpSpPr>
        <p:grpSpPr>
          <a:xfrm>
            <a:off x="8610458" y="298480"/>
            <a:ext cx="1290319" cy="2428168"/>
            <a:chOff x="3486008" y="336580"/>
            <a:chExt cx="1290319" cy="2428168"/>
          </a:xfrm>
        </p:grpSpPr>
        <p:grpSp>
          <p:nvGrpSpPr>
            <p:cNvPr id="83" name="59 Grupo"/>
            <p:cNvGrpSpPr/>
            <p:nvPr/>
          </p:nvGrpSpPr>
          <p:grpSpPr>
            <a:xfrm>
              <a:off x="3901477" y="1775398"/>
              <a:ext cx="461728" cy="989350"/>
              <a:chOff x="3901477" y="1775398"/>
              <a:chExt cx="461728" cy="989350"/>
            </a:xfrm>
          </p:grpSpPr>
          <p:sp>
            <p:nvSpPr>
              <p:cNvPr id="91" name="90 Rectángulo redondeado"/>
              <p:cNvSpPr/>
              <p:nvPr/>
            </p:nvSpPr>
            <p:spPr>
              <a:xfrm>
                <a:off x="3911496" y="1775398"/>
                <a:ext cx="449705" cy="98935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3901477" y="1994834"/>
                <a:ext cx="461728" cy="4497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4" name="83 CuadroTexto"/>
            <p:cNvSpPr txBox="1"/>
            <p:nvPr/>
          </p:nvSpPr>
          <p:spPr>
            <a:xfrm>
              <a:off x="3819997" y="2059097"/>
              <a:ext cx="620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2,4-D</a:t>
              </a:r>
              <a:endParaRPr lang="es-ES" sz="1400" dirty="0"/>
            </a:p>
          </p:txBody>
        </p:sp>
        <p:grpSp>
          <p:nvGrpSpPr>
            <p:cNvPr id="85" name="46 Grupo"/>
            <p:cNvGrpSpPr/>
            <p:nvPr/>
          </p:nvGrpSpPr>
          <p:grpSpPr>
            <a:xfrm>
              <a:off x="3486008" y="336580"/>
              <a:ext cx="1290319" cy="1569660"/>
              <a:chOff x="3319031" y="4097547"/>
              <a:chExt cx="1290319" cy="1569660"/>
            </a:xfrm>
          </p:grpSpPr>
          <p:sp>
            <p:nvSpPr>
              <p:cNvPr id="86" name="85 CuadroTexto"/>
              <p:cNvSpPr txBox="1"/>
              <p:nvPr/>
            </p:nvSpPr>
            <p:spPr>
              <a:xfrm>
                <a:off x="3329796" y="4097547"/>
                <a:ext cx="10092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600" dirty="0" smtClean="0">
                    <a:sym typeface="Wingdings"/>
                  </a:rPr>
                  <a:t></a:t>
                </a:r>
                <a:endParaRPr lang="es-ES" sz="9600" dirty="0"/>
              </a:p>
            </p:txBody>
          </p:sp>
          <p:sp>
            <p:nvSpPr>
              <p:cNvPr id="87" name="86 Elipse"/>
              <p:cNvSpPr/>
              <p:nvPr/>
            </p:nvSpPr>
            <p:spPr>
              <a:xfrm rot="19667966">
                <a:off x="3345354" y="5314137"/>
                <a:ext cx="156667" cy="10355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8" name="87 Elipse"/>
              <p:cNvSpPr/>
              <p:nvPr/>
            </p:nvSpPr>
            <p:spPr>
              <a:xfrm rot="19076180">
                <a:off x="4438586" y="4625974"/>
                <a:ext cx="170764" cy="8291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" name="88 Lágrima"/>
              <p:cNvSpPr/>
              <p:nvPr/>
            </p:nvSpPr>
            <p:spPr>
              <a:xfrm rot="18967332">
                <a:off x="3319031" y="5552392"/>
                <a:ext cx="142299" cy="100928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0" name="89 Conector recto"/>
              <p:cNvCxnSpPr>
                <a:endCxn id="87" idx="6"/>
              </p:cNvCxnSpPr>
              <p:nvPr/>
            </p:nvCxnSpPr>
            <p:spPr>
              <a:xfrm rot="10800000" flipV="1">
                <a:off x="3489973" y="5228348"/>
                <a:ext cx="128359" cy="958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93 Rectángulo redondeado"/>
          <p:cNvSpPr/>
          <p:nvPr/>
        </p:nvSpPr>
        <p:spPr>
          <a:xfrm>
            <a:off x="1962150" y="3924300"/>
            <a:ext cx="2038350" cy="1333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94 Rectángulo redondeado"/>
          <p:cNvSpPr/>
          <p:nvPr/>
        </p:nvSpPr>
        <p:spPr>
          <a:xfrm>
            <a:off x="4610100" y="3981450"/>
            <a:ext cx="2038350" cy="1333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95 Rectángulo redondeado"/>
          <p:cNvSpPr/>
          <p:nvPr/>
        </p:nvSpPr>
        <p:spPr>
          <a:xfrm>
            <a:off x="7181850" y="4038600"/>
            <a:ext cx="2038350" cy="1276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96 Rectángulo redondeado"/>
          <p:cNvSpPr/>
          <p:nvPr/>
        </p:nvSpPr>
        <p:spPr>
          <a:xfrm>
            <a:off x="9906000" y="4095750"/>
            <a:ext cx="2038350" cy="1485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1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44  E" pathEditMode="relative" ptsTypes="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44  E" pathEditMode="relative" ptsTypes="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44  E" pathEditMode="relative" ptsTypes="">
                                      <p:cBhvr>
                                        <p:cTn id="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44  E" pathEditMode="relative" ptsTypes="">
                                      <p:cBhvr>
                                        <p:cTn id="3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44  E" pathEditMode="relative" ptsTypes="">
                                      <p:cBhvr>
                                        <p:cTn id="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1" grpId="1" animBg="1"/>
      <p:bldP spid="81" grpId="0" animBg="1"/>
      <p:bldP spid="81" grpId="1" animBg="1"/>
      <p:bldP spid="94" grpId="0" animBg="1"/>
      <p:bldP spid="95" grpId="0" animBg="1"/>
      <p:bldP spid="96" grpId="0" animBg="1"/>
      <p:bldP spid="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40115" y="18473"/>
            <a:ext cx="1005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/>
              <a:t>Resultados:</a:t>
            </a:r>
          </a:p>
          <a:p>
            <a:endParaRPr lang="es-ES" sz="2400" dirty="0"/>
          </a:p>
          <a:p>
            <a:r>
              <a:rPr lang="es-ES" sz="2000" dirty="0" smtClean="0"/>
              <a:t>A 7 DDA (días desde aplicación) del 2,4-D se observarán las plantas y se registrarán los efectos del herbicida aplicado.</a:t>
            </a:r>
          </a:p>
          <a:p>
            <a:endParaRPr lang="es-ES" sz="2400" dirty="0"/>
          </a:p>
          <a:p>
            <a:endParaRPr lang="es-ES" sz="2400" dirty="0" smtClean="0"/>
          </a:p>
          <a:p>
            <a:r>
              <a:rPr lang="es-ES" sz="2000" b="1" u="sng" dirty="0" smtClean="0">
                <a:solidFill>
                  <a:srgbClr val="FF0000"/>
                </a:solidFill>
              </a:rPr>
              <a:t>Tratamiento 1</a:t>
            </a:r>
            <a:r>
              <a:rPr lang="es-ES" sz="2000" b="1" dirty="0" smtClean="0"/>
              <a:t>. La hoja que estuvo tapada durante 48 horas consumió y exportó todos sus </a:t>
            </a:r>
            <a:r>
              <a:rPr lang="es-ES" sz="2000" b="1" dirty="0" err="1" smtClean="0"/>
              <a:t>fotoasimilados</a:t>
            </a:r>
            <a:r>
              <a:rPr lang="es-ES" sz="2000" b="1" dirty="0" smtClean="0"/>
              <a:t>. No se observan efectos </a:t>
            </a:r>
            <a:r>
              <a:rPr lang="es-ES" sz="2000" b="1" dirty="0" err="1" smtClean="0"/>
              <a:t>fitotóxicos</a:t>
            </a:r>
            <a:r>
              <a:rPr lang="es-ES" sz="2000" b="1" dirty="0" smtClean="0"/>
              <a:t> del herbicida en la planta.  </a:t>
            </a:r>
          </a:p>
          <a:p>
            <a:endParaRPr lang="es-ES" sz="2000" b="1" dirty="0"/>
          </a:p>
          <a:p>
            <a:r>
              <a:rPr lang="es-ES" sz="2000" b="1" u="sng" dirty="0" smtClean="0">
                <a:solidFill>
                  <a:srgbClr val="FF0000"/>
                </a:solidFill>
              </a:rPr>
              <a:t>Tratamiento 2</a:t>
            </a:r>
            <a:r>
              <a:rPr lang="es-ES" sz="2000" b="1" dirty="0" smtClean="0"/>
              <a:t>. La hoja que recibió la aplicación de 2,4-D se tapó y quedó en condiciones de oscuridad. No se produjo el traslado del herbicida a las zonas en crecimiento. No se observa </a:t>
            </a:r>
            <a:r>
              <a:rPr lang="es-ES" sz="2000" b="1" dirty="0" err="1" smtClean="0"/>
              <a:t>fitotoxicidad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u="sng" dirty="0" smtClean="0">
                <a:solidFill>
                  <a:srgbClr val="FF0000"/>
                </a:solidFill>
              </a:rPr>
              <a:t>Tratamiento 3</a:t>
            </a:r>
            <a:r>
              <a:rPr lang="es-ES" sz="2000" b="1" dirty="0" smtClean="0"/>
              <a:t>. Se trasladó el herbicida a las hojas superiores en expansión y al ápice caulinar. Síntomas observados: </a:t>
            </a:r>
            <a:r>
              <a:rPr lang="es-ES" sz="2000" b="1" dirty="0" err="1" smtClean="0"/>
              <a:t>Epinastia</a:t>
            </a:r>
            <a:r>
              <a:rPr lang="es-ES" sz="2000" b="1" dirty="0" smtClean="0"/>
              <a:t> (enrollamiento de la hoja hacia el envés) y malformaciones. Se observa </a:t>
            </a:r>
            <a:r>
              <a:rPr lang="es-ES" sz="2000" b="1" dirty="0" err="1" smtClean="0"/>
              <a:t>fitotoxicidad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u="sng" dirty="0" smtClean="0">
                <a:solidFill>
                  <a:srgbClr val="FF0000"/>
                </a:solidFill>
              </a:rPr>
              <a:t>Tratamiento 4</a:t>
            </a:r>
            <a:r>
              <a:rPr lang="es-ES" sz="2000" b="1" dirty="0" smtClean="0"/>
              <a:t>. Planta control, no recibió aplicación. Sin daño de </a:t>
            </a:r>
            <a:r>
              <a:rPr lang="es-ES" sz="2000" b="1" dirty="0" err="1" smtClean="0"/>
              <a:t>fitotoxicidad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826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10145" y="232474"/>
            <a:ext cx="926117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Repasando contenidos……….</a:t>
            </a:r>
          </a:p>
          <a:p>
            <a:endParaRPr lang="es-ES" dirty="0" smtClean="0"/>
          </a:p>
          <a:p>
            <a:r>
              <a:rPr lang="es-ES" sz="2800" b="1" u="sng" dirty="0" smtClean="0">
                <a:solidFill>
                  <a:srgbClr val="FF0000"/>
                </a:solidFill>
              </a:rPr>
              <a:t>Características del Tejido </a:t>
            </a:r>
            <a:r>
              <a:rPr lang="es-ES" sz="2800" b="1" u="sng" dirty="0" err="1" smtClean="0">
                <a:solidFill>
                  <a:srgbClr val="FF0000"/>
                </a:solidFill>
              </a:rPr>
              <a:t>Xilemático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sz="2400" b="1" u="sng" dirty="0" smtClean="0"/>
              <a:t>Constitución Celular y Función:</a:t>
            </a:r>
          </a:p>
          <a:p>
            <a:endParaRPr lang="es-ES" sz="2400" b="1" u="sng" dirty="0" smtClean="0"/>
          </a:p>
          <a:p>
            <a:endParaRPr lang="es-ES" sz="2400" b="1" u="sng" dirty="0" smtClean="0"/>
          </a:p>
          <a:p>
            <a:pPr marL="285750" indent="-285750">
              <a:buFontTx/>
              <a:buChar char="-"/>
            </a:pPr>
            <a:r>
              <a:rPr lang="es-ES" sz="2400" b="1" dirty="0" err="1" smtClean="0"/>
              <a:t>Traqueidas</a:t>
            </a:r>
            <a:r>
              <a:rPr lang="es-ES" sz="2400" b="1" dirty="0" smtClean="0"/>
              <a:t>: conducción y sostén (en Gimnospermas)</a:t>
            </a:r>
          </a:p>
          <a:p>
            <a:pPr marL="285750" indent="-285750">
              <a:buFontTx/>
              <a:buChar char="-"/>
            </a:pPr>
            <a:endParaRPr lang="es-ES" sz="2400" b="1" dirty="0" smtClean="0"/>
          </a:p>
          <a:p>
            <a:pPr marL="285750" indent="-285750">
              <a:buFontTx/>
              <a:buChar char="-"/>
            </a:pPr>
            <a:endParaRPr lang="es-ES" sz="2000" b="1" dirty="0" smtClean="0"/>
          </a:p>
          <a:p>
            <a:pPr marL="285750" indent="-285750">
              <a:buFontTx/>
              <a:buChar char="-"/>
            </a:pPr>
            <a:endParaRPr lang="es-ES" sz="2000" b="1" dirty="0"/>
          </a:p>
          <a:p>
            <a:pPr marL="285750" indent="-285750">
              <a:buFontTx/>
              <a:buChar char="-"/>
            </a:pPr>
            <a:endParaRPr lang="es-ES" sz="2000" b="1" dirty="0" smtClean="0"/>
          </a:p>
          <a:p>
            <a:pPr marL="285750" indent="-285750">
              <a:buFontTx/>
              <a:buChar char="-"/>
            </a:pPr>
            <a:r>
              <a:rPr lang="es-ES" sz="2400" b="1" dirty="0" smtClean="0"/>
              <a:t>Vasos o Tráqueas (conducción)</a:t>
            </a:r>
          </a:p>
          <a:p>
            <a:pPr marL="285750" indent="-285750">
              <a:buFontTx/>
              <a:buChar char="-"/>
            </a:pPr>
            <a:r>
              <a:rPr lang="es-ES" sz="2400" b="1" dirty="0" smtClean="0"/>
              <a:t>Parénquima </a:t>
            </a:r>
            <a:r>
              <a:rPr lang="es-ES" sz="2400" b="1" dirty="0" err="1" smtClean="0"/>
              <a:t>xilemático</a:t>
            </a:r>
            <a:r>
              <a:rPr lang="es-ES" sz="2400" b="1" dirty="0" smtClean="0"/>
              <a:t> (reserva)</a:t>
            </a:r>
            <a:r>
              <a:rPr lang="es-ES" sz="2400" b="1" dirty="0"/>
              <a:t> </a:t>
            </a:r>
            <a:r>
              <a:rPr lang="es-ES" sz="2400" b="1" dirty="0" smtClean="0"/>
              <a:t>  en </a:t>
            </a:r>
            <a:r>
              <a:rPr lang="es-ES" sz="2400" b="1" dirty="0" err="1" smtClean="0"/>
              <a:t>Angiosp</a:t>
            </a:r>
            <a:r>
              <a:rPr lang="es-ES" sz="24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sz="2400" b="1" dirty="0" smtClean="0"/>
              <a:t>Fibras </a:t>
            </a:r>
            <a:r>
              <a:rPr lang="es-ES" sz="2400" b="1" dirty="0" err="1" smtClean="0"/>
              <a:t>xilemáticas</a:t>
            </a:r>
            <a:r>
              <a:rPr lang="es-ES" sz="2400" b="1" dirty="0" smtClean="0"/>
              <a:t> (sostén) </a:t>
            </a:r>
            <a:endParaRPr lang="es-ES" sz="2400" b="1" dirty="0"/>
          </a:p>
        </p:txBody>
      </p:sp>
      <p:pic>
        <p:nvPicPr>
          <p:cNvPr id="1026" name="Picture 2" descr="15.4. Traque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202" y="1607126"/>
            <a:ext cx="2193172" cy="22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jidos vegetales. Conductores. Atlas de Histología Vegetal y Ani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72" y="4000502"/>
            <a:ext cx="3284587" cy="2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errar llave 4"/>
          <p:cNvSpPr/>
          <p:nvPr/>
        </p:nvSpPr>
        <p:spPr>
          <a:xfrm>
            <a:off x="6788025" y="4000503"/>
            <a:ext cx="124220" cy="23848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4102" y="1482436"/>
            <a:ext cx="111878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A continuación se muestran imágenes de un Ensayo experimental efectuado en el Infive con plantas de </a:t>
            </a:r>
            <a:r>
              <a:rPr lang="es-ES" sz="2800" b="1" i="1" u="sng" dirty="0" err="1" smtClean="0"/>
              <a:t>Brassica</a:t>
            </a:r>
            <a:r>
              <a:rPr lang="es-ES" sz="2800" b="1" i="1" u="sng" dirty="0" smtClean="0"/>
              <a:t> rapa</a:t>
            </a:r>
            <a:r>
              <a:rPr lang="es-ES" sz="2800" b="1" dirty="0" smtClean="0"/>
              <a:t> “colza” que recibieron aplicación de Dosis Recomendada (DR) de 2,4-D éster butílico.</a:t>
            </a:r>
          </a:p>
          <a:p>
            <a:pPr algn="just"/>
            <a:endParaRPr lang="es-ES" sz="2800" b="1" dirty="0"/>
          </a:p>
          <a:p>
            <a:pPr algn="just"/>
            <a:endParaRPr lang="es-ES" sz="2800" b="1" dirty="0" smtClean="0"/>
          </a:p>
          <a:p>
            <a:pPr algn="just"/>
            <a:r>
              <a:rPr lang="es-ES" sz="2800" dirty="0" smtClean="0"/>
              <a:t>Observar con detenimiento los </a:t>
            </a:r>
            <a:r>
              <a:rPr lang="es-ES" sz="2800" b="1" u="sng" dirty="0" smtClean="0"/>
              <a:t>síntomas de </a:t>
            </a:r>
            <a:r>
              <a:rPr lang="es-ES" sz="2800" b="1" u="sng" dirty="0" err="1" smtClean="0"/>
              <a:t>fitotoxicidad</a:t>
            </a:r>
            <a:r>
              <a:rPr lang="es-ES" sz="2800" b="1" u="sng" dirty="0" smtClean="0"/>
              <a:t> </a:t>
            </a:r>
            <a:r>
              <a:rPr lang="es-ES" sz="2800" dirty="0" smtClean="0"/>
              <a:t>producidos por el herbicida de naturaleza hormonal.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12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or qué se prohíbe el herbicida 2,4D en todo Córdoba | Agrovo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Por qué se prohíbe el herbicida 2,4D en todo Córdoba | Agrovoz"/>
          <p:cNvSpPr>
            <a:spLocks noChangeAspect="1" noChangeArrowheads="1"/>
          </p:cNvSpPr>
          <p:nvPr/>
        </p:nvSpPr>
        <p:spPr bwMode="auto">
          <a:xfrm>
            <a:off x="2877003" y="2272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Por qué se prohíbe el herbicida 2,4D en todo Córdoba | Agrovo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 descr="E:\Desktop\TESIS\Foto tesis\Ensayo 2,4 D\5) 18-10-2017\IMG-20171018-WA00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62" y="1078855"/>
            <a:ext cx="3013075" cy="204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E:\Desktop\TESIS\Foto tesis\Ensayo 2,4 D\5) 18-10-2017\IMG-20171018-WA0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72" y="923663"/>
            <a:ext cx="2272278" cy="250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E:\Desktop\TESIS\Foto tesis\Ensayo 2,4 D\5) 18-10-2017\IMG-20171018-WA00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5" y="921633"/>
            <a:ext cx="2757715" cy="250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E:\Desktop\TESIS\Foto tesis\Ensayo 2,4 D\6) 26-10-2017\IMG-20171026-WA00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58" y="3516571"/>
            <a:ext cx="1687615" cy="26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E:\Desktop\TESIS\Foto tesis\Ensayo 2,4 D\6) 26-10-2017\IMG-20171026-WA00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86" y="3514160"/>
            <a:ext cx="1490232" cy="26328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1440873" y="76525"/>
            <a:ext cx="1054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</a:t>
            </a:r>
            <a:r>
              <a:rPr lang="es-ES" sz="2400" b="1" dirty="0" smtClean="0"/>
              <a:t>lantas de colza 7 DDA de 2,4-D: </a:t>
            </a:r>
            <a:r>
              <a:rPr lang="es-ES" sz="2400" b="1" dirty="0" err="1"/>
              <a:t>E</a:t>
            </a:r>
            <a:r>
              <a:rPr lang="es-ES" sz="2400" b="1" dirty="0" err="1" smtClean="0"/>
              <a:t>pinastia</a:t>
            </a:r>
            <a:r>
              <a:rPr lang="es-ES" sz="2400" b="1" dirty="0" smtClean="0"/>
              <a:t> y malformaciones en la zona apical </a:t>
            </a:r>
            <a:endParaRPr lang="es-ES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7975" y="3875289"/>
            <a:ext cx="659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</a:t>
            </a:r>
            <a:r>
              <a:rPr lang="es-ES" sz="2400" b="1" dirty="0" smtClean="0"/>
              <a:t>lantas de colza a 14 DDA de 2,4-D:</a:t>
            </a:r>
          </a:p>
          <a:p>
            <a:r>
              <a:rPr lang="es-ES" sz="2400" b="1" dirty="0" err="1" smtClean="0"/>
              <a:t>Epinastia</a:t>
            </a:r>
            <a:r>
              <a:rPr lang="es-ES" sz="2400" b="1" dirty="0" smtClean="0"/>
              <a:t> severa y muerte de zona apical.</a:t>
            </a:r>
            <a:endParaRPr lang="es-ES" sz="2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535" y="6236520"/>
            <a:ext cx="122648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Fuente</a:t>
            </a:r>
            <a:r>
              <a:rPr lang="es-ES" b="1" dirty="0" smtClean="0"/>
              <a:t>: Tesis de Grado de los alumnos Cadavid- </a:t>
            </a:r>
            <a:r>
              <a:rPr lang="es-ES" b="1" dirty="0" err="1" smtClean="0"/>
              <a:t>Benavídez</a:t>
            </a:r>
            <a:r>
              <a:rPr lang="es-ES" b="1" dirty="0" smtClean="0"/>
              <a:t> (</a:t>
            </a:r>
            <a:r>
              <a:rPr lang="es-ES" b="1" dirty="0" err="1" smtClean="0"/>
              <a:t>FCAyF</a:t>
            </a:r>
            <a:r>
              <a:rPr lang="es-ES" b="1" dirty="0" smtClean="0"/>
              <a:t>. UNLP).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http://sedici.unlp.edu.ar/bitstream/handle/10915/109476/Documento_completo.pdf-PDFA.pdf?sequence=1&amp;isAllowed=y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7212836" y="750658"/>
            <a:ext cx="182574" cy="94521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10385002" y="1004763"/>
            <a:ext cx="266956" cy="6911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4223244" y="1640305"/>
            <a:ext cx="120156" cy="21824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4212743" y="1395057"/>
            <a:ext cx="375300" cy="54203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trella de 5 puntas 42"/>
          <p:cNvSpPr/>
          <p:nvPr/>
        </p:nvSpPr>
        <p:spPr>
          <a:xfrm>
            <a:off x="7244363" y="3920565"/>
            <a:ext cx="297943" cy="197220"/>
          </a:xfrm>
          <a:prstGeom prst="star5">
            <a:avLst>
              <a:gd name="adj" fmla="val 12043"/>
              <a:gd name="hf" fmla="val 105146"/>
              <a:gd name="vf" fmla="val 11055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strella de 5 puntas 43"/>
          <p:cNvSpPr/>
          <p:nvPr/>
        </p:nvSpPr>
        <p:spPr>
          <a:xfrm>
            <a:off x="10495128" y="4690675"/>
            <a:ext cx="102359" cy="112595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2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Ale\Desktop\LAMINA COLZA SUCEPTIBLE  ESCALAS y FLECHAS ALE 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71" y="0"/>
            <a:ext cx="4847474" cy="68913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7883235" y="110827"/>
            <a:ext cx="39208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Brassica</a:t>
            </a:r>
            <a:r>
              <a:rPr lang="es-E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napus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“colza”. Plantas Control: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Aspecto general de la parte aérea; B, Zona donde se encuentra la yema apical activa. Plantas sometidas a la dosis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recomendada (DR)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2, 4-D éster butílico: C, Aspecto general de la parte aérea; D, Vista lateral de una hoja con 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epinastia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severa; E, Vista posterior de una hoja con 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epinastia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severa; F, Vista anterior de una hoja con 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epinastia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severa. Escalas: A, B, C, D y F = 1 cm; E = 5 cm.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9418" y="138532"/>
            <a:ext cx="796221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Repasando contenidos……….</a:t>
            </a:r>
          </a:p>
          <a:p>
            <a:endParaRPr lang="es-ES" dirty="0" smtClean="0"/>
          </a:p>
          <a:p>
            <a:r>
              <a:rPr lang="es-ES" sz="2800" b="1" u="sng" dirty="0" smtClean="0">
                <a:solidFill>
                  <a:srgbClr val="FF0000"/>
                </a:solidFill>
              </a:rPr>
              <a:t>Características del Tejido </a:t>
            </a:r>
            <a:r>
              <a:rPr lang="es-ES" sz="2800" b="1" u="sng" dirty="0" err="1" smtClean="0">
                <a:solidFill>
                  <a:srgbClr val="FF0000"/>
                </a:solidFill>
              </a:rPr>
              <a:t>Floemático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sz="2400" b="1" u="sng" dirty="0" smtClean="0"/>
              <a:t>Constitución Celular y Función:</a:t>
            </a:r>
          </a:p>
          <a:p>
            <a:endParaRPr lang="es-ES" sz="2400" b="1" u="sng" dirty="0" smtClean="0"/>
          </a:p>
          <a:p>
            <a:endParaRPr lang="es-ES" sz="2400" b="1" u="sng" dirty="0" smtClean="0"/>
          </a:p>
          <a:p>
            <a:pPr marL="285750" indent="-285750">
              <a:buFontTx/>
              <a:buChar char="-"/>
            </a:pPr>
            <a:r>
              <a:rPr lang="es-ES" sz="2400" b="1" dirty="0" smtClean="0"/>
              <a:t>Células cribosas y células albuminosas: conducción (en Gimnospermas)</a:t>
            </a:r>
          </a:p>
          <a:p>
            <a:pPr marL="285750" indent="-285750">
              <a:buFontTx/>
              <a:buChar char="-"/>
            </a:pPr>
            <a:endParaRPr lang="es-ES" sz="2400" b="1" dirty="0" smtClean="0"/>
          </a:p>
          <a:p>
            <a:pPr marL="285750" indent="-285750">
              <a:buFontTx/>
              <a:buChar char="-"/>
            </a:pPr>
            <a:endParaRPr lang="es-ES" sz="2400" b="1" dirty="0" smtClean="0"/>
          </a:p>
          <a:p>
            <a:pPr marL="285750" indent="-285750">
              <a:buFontTx/>
              <a:buChar char="-"/>
            </a:pPr>
            <a:endParaRPr lang="es-ES" sz="2400" b="1" dirty="0"/>
          </a:p>
          <a:p>
            <a:pPr marL="285750" indent="-285750">
              <a:buFontTx/>
              <a:buChar char="-"/>
            </a:pPr>
            <a:endParaRPr lang="es-ES" sz="2400" b="1" dirty="0" smtClean="0"/>
          </a:p>
          <a:p>
            <a:pPr marL="285750" indent="-285750">
              <a:buFontTx/>
              <a:buChar char="-"/>
            </a:pPr>
            <a:r>
              <a:rPr lang="es-ES" sz="2400" b="1" dirty="0" smtClean="0"/>
              <a:t>Tubos cribosos (conducción)</a:t>
            </a:r>
          </a:p>
          <a:p>
            <a:pPr marL="285750" indent="-285750">
              <a:buFontTx/>
              <a:buChar char="-"/>
            </a:pPr>
            <a:r>
              <a:rPr lang="es-ES" sz="2400" b="1" dirty="0" smtClean="0"/>
              <a:t>células acompañantes </a:t>
            </a:r>
          </a:p>
          <a:p>
            <a:pPr marL="285750" indent="-285750">
              <a:buFontTx/>
              <a:buChar char="-"/>
            </a:pPr>
            <a:r>
              <a:rPr lang="es-ES" sz="2400" b="1" dirty="0" smtClean="0"/>
              <a:t>Parénquima </a:t>
            </a:r>
            <a:r>
              <a:rPr lang="es-ES" sz="2400" b="1" dirty="0" err="1" smtClean="0"/>
              <a:t>floemático</a:t>
            </a:r>
            <a:r>
              <a:rPr lang="es-ES" sz="2400" b="1" dirty="0" smtClean="0"/>
              <a:t> (reserva)	en </a:t>
            </a:r>
            <a:r>
              <a:rPr lang="es-ES" sz="2400" b="1" dirty="0" err="1" smtClean="0"/>
              <a:t>Angiosp</a:t>
            </a:r>
            <a:r>
              <a:rPr lang="es-ES" sz="24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sz="2400" b="1" dirty="0" smtClean="0"/>
              <a:t>Fibras </a:t>
            </a:r>
            <a:r>
              <a:rPr lang="es-ES" sz="2400" b="1" dirty="0" err="1" smtClean="0"/>
              <a:t>floemáticas</a:t>
            </a:r>
            <a:r>
              <a:rPr lang="es-ES" sz="2400" b="1" dirty="0" smtClean="0"/>
              <a:t> (sostén) </a:t>
            </a:r>
            <a:endParaRPr lang="es-ES" sz="2400" b="1" dirty="0"/>
          </a:p>
        </p:txBody>
      </p:sp>
      <p:pic>
        <p:nvPicPr>
          <p:cNvPr id="2050" name="Picture 2" descr="16.2. Tipos celulares del Flo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420" y="3680029"/>
            <a:ext cx="3091449" cy="31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6.6. Parénquima asociado al flo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43" y="772899"/>
            <a:ext cx="2540000" cy="265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errar llave 3"/>
          <p:cNvSpPr/>
          <p:nvPr/>
        </p:nvSpPr>
        <p:spPr>
          <a:xfrm>
            <a:off x="6803757" y="4680488"/>
            <a:ext cx="247973" cy="1921791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9417" y="301822"/>
            <a:ext cx="9703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Repasando contenidos……….</a:t>
            </a:r>
          </a:p>
          <a:p>
            <a:endParaRPr lang="es-ES" sz="2800" b="1" dirty="0" smtClean="0">
              <a:solidFill>
                <a:srgbClr val="FF0000"/>
              </a:solidFill>
            </a:endParaRPr>
          </a:p>
          <a:p>
            <a:endParaRPr lang="es-ES" dirty="0" smtClean="0"/>
          </a:p>
          <a:p>
            <a:r>
              <a:rPr lang="es-ES" sz="2800" b="1" u="sng" dirty="0" smtClean="0">
                <a:solidFill>
                  <a:srgbClr val="FF0000"/>
                </a:solidFill>
              </a:rPr>
              <a:t>Composición de la solución </a:t>
            </a:r>
            <a:r>
              <a:rPr lang="es-ES" sz="2800" b="1" u="sng" dirty="0" err="1" smtClean="0">
                <a:solidFill>
                  <a:srgbClr val="FF0000"/>
                </a:solidFill>
              </a:rPr>
              <a:t>Xilemática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algn="just"/>
            <a:r>
              <a:rPr lang="es-ES" sz="2400" b="1" dirty="0" smtClean="0"/>
              <a:t>Minerales disueltos en agua, compuestos nitrogenados sintetizados en la raíz (aminoácidos o ureidos) y algunas hormonas que veremos en clases siguientes (</a:t>
            </a:r>
            <a:r>
              <a:rPr lang="es-ES" sz="2400" b="1" dirty="0" err="1" smtClean="0"/>
              <a:t>giberelinas</a:t>
            </a:r>
            <a:r>
              <a:rPr lang="es-ES" sz="2400" b="1" dirty="0" smtClean="0"/>
              <a:t>, ácido </a:t>
            </a:r>
            <a:r>
              <a:rPr lang="es-ES" sz="2400" b="1" dirty="0" err="1" smtClean="0"/>
              <a:t>abscísico</a:t>
            </a:r>
            <a:r>
              <a:rPr lang="es-ES" sz="2400" b="1" dirty="0" smtClean="0"/>
              <a:t> y </a:t>
            </a:r>
            <a:r>
              <a:rPr lang="es-ES" sz="2400" b="1" dirty="0" err="1" smtClean="0"/>
              <a:t>citocininas</a:t>
            </a:r>
            <a:r>
              <a:rPr lang="es-ES" sz="2400" b="1" dirty="0" smtClean="0"/>
              <a:t>).</a:t>
            </a:r>
          </a:p>
          <a:p>
            <a:pPr algn="just"/>
            <a:endParaRPr lang="es-ES" sz="2400" b="1" u="sng" dirty="0" smtClean="0"/>
          </a:p>
          <a:p>
            <a:pPr algn="just"/>
            <a:endParaRPr lang="es-ES" sz="2400" b="1" u="sng" dirty="0" smtClean="0"/>
          </a:p>
          <a:p>
            <a:pPr algn="just"/>
            <a:r>
              <a:rPr lang="es-ES" sz="2800" b="1" u="sng" dirty="0">
                <a:solidFill>
                  <a:srgbClr val="FF0000"/>
                </a:solidFill>
              </a:rPr>
              <a:t>Composición </a:t>
            </a:r>
            <a:r>
              <a:rPr lang="es-ES" sz="2800" b="1" u="sng" dirty="0" smtClean="0">
                <a:solidFill>
                  <a:srgbClr val="FF0000"/>
                </a:solidFill>
              </a:rPr>
              <a:t>de la solución </a:t>
            </a:r>
            <a:r>
              <a:rPr lang="es-ES" sz="2800" b="1" u="sng" dirty="0" err="1" smtClean="0">
                <a:solidFill>
                  <a:srgbClr val="FF0000"/>
                </a:solidFill>
              </a:rPr>
              <a:t>Floemática</a:t>
            </a:r>
            <a:r>
              <a:rPr lang="es-ES" sz="2800" dirty="0" smtClean="0"/>
              <a:t>:</a:t>
            </a:r>
            <a:endParaRPr lang="es-ES" sz="2800" dirty="0"/>
          </a:p>
          <a:p>
            <a:pPr algn="just"/>
            <a:endParaRPr lang="es-ES" sz="2000" dirty="0"/>
          </a:p>
          <a:p>
            <a:pPr algn="just"/>
            <a:r>
              <a:rPr lang="es-ES" sz="2400" b="1" dirty="0" smtClean="0"/>
              <a:t>Sacarosa disuelta </a:t>
            </a:r>
            <a:r>
              <a:rPr lang="es-ES" sz="2400" b="1" dirty="0"/>
              <a:t>en agua, </a:t>
            </a:r>
            <a:r>
              <a:rPr lang="es-ES" sz="2400" b="1" dirty="0" err="1" smtClean="0"/>
              <a:t>aa</a:t>
            </a:r>
            <a:r>
              <a:rPr lang="es-ES" sz="2400" b="1" dirty="0" smtClean="0"/>
              <a:t> y amidas, ácidos orgánicos y </a:t>
            </a:r>
            <a:r>
              <a:rPr lang="es-ES" sz="2400" b="1" dirty="0"/>
              <a:t>hormonas que veremos </a:t>
            </a:r>
            <a:r>
              <a:rPr lang="es-ES" sz="2400" b="1" dirty="0" smtClean="0"/>
              <a:t>en </a:t>
            </a:r>
            <a:r>
              <a:rPr lang="es-ES" sz="2400" b="1" dirty="0"/>
              <a:t>clases siguientes </a:t>
            </a:r>
            <a:r>
              <a:rPr lang="es-ES" sz="2400" b="1" dirty="0" smtClean="0"/>
              <a:t>(auxinas, </a:t>
            </a:r>
            <a:r>
              <a:rPr lang="es-ES" sz="2400" b="1" dirty="0" err="1" smtClean="0"/>
              <a:t>giberelinas</a:t>
            </a:r>
            <a:r>
              <a:rPr lang="es-ES" sz="2400" b="1" dirty="0"/>
              <a:t>, ácido </a:t>
            </a:r>
            <a:r>
              <a:rPr lang="es-ES" sz="2400" b="1" dirty="0" err="1" smtClean="0"/>
              <a:t>abscísico</a:t>
            </a:r>
            <a:r>
              <a:rPr lang="es-ES" sz="2400" b="1" dirty="0" smtClean="0"/>
              <a:t> </a:t>
            </a:r>
            <a:r>
              <a:rPr lang="es-ES" sz="2400" b="1" dirty="0"/>
              <a:t>y </a:t>
            </a:r>
            <a:r>
              <a:rPr lang="es-ES" sz="2400" b="1" dirty="0" err="1"/>
              <a:t>citocininas</a:t>
            </a:r>
            <a:r>
              <a:rPr lang="es-ES" sz="2400" b="1" dirty="0" smtClean="0"/>
              <a:t>).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137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6143" y="464457"/>
            <a:ext cx="1012371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FF0000"/>
                </a:solidFill>
              </a:rPr>
              <a:t>Concepto de Fuente y Destino</a:t>
            </a:r>
          </a:p>
          <a:p>
            <a:pPr algn="ctr"/>
            <a:endParaRPr lang="es-ES" sz="3200" b="1" u="sng" dirty="0">
              <a:solidFill>
                <a:srgbClr val="FF0000"/>
              </a:solidFill>
            </a:endParaRPr>
          </a:p>
          <a:p>
            <a:pPr algn="just"/>
            <a:r>
              <a:rPr lang="es-ES" sz="3200" b="1" u="sng" dirty="0" smtClean="0">
                <a:solidFill>
                  <a:srgbClr val="FF0000"/>
                </a:solidFill>
              </a:rPr>
              <a:t>Fuente</a:t>
            </a:r>
            <a:r>
              <a:rPr lang="es-ES" sz="3200" b="1" dirty="0" smtClean="0">
                <a:solidFill>
                  <a:srgbClr val="FF0000"/>
                </a:solidFill>
              </a:rPr>
              <a:t>: </a:t>
            </a:r>
            <a:r>
              <a:rPr lang="es-ES" sz="3200" b="1" dirty="0" smtClean="0"/>
              <a:t>son los órganos vegetales que exportan los </a:t>
            </a:r>
            <a:r>
              <a:rPr lang="es-ES" sz="3200" b="1" dirty="0" err="1" smtClean="0"/>
              <a:t>fotoasimilados</a:t>
            </a:r>
            <a:r>
              <a:rPr lang="es-ES" sz="3200" b="1" dirty="0" smtClean="0"/>
              <a:t> que se cargan al tubo criboso. </a:t>
            </a:r>
          </a:p>
          <a:p>
            <a:pPr algn="just"/>
            <a:endParaRPr lang="es-ES" sz="3200" b="1" dirty="0" smtClean="0"/>
          </a:p>
          <a:p>
            <a:pPr algn="just"/>
            <a:r>
              <a:rPr lang="es-ES" sz="2000" b="1" dirty="0" smtClean="0"/>
              <a:t>Ejemplo: hojas maduras con saldo exportable de </a:t>
            </a:r>
            <a:r>
              <a:rPr lang="es-ES" sz="2000" b="1" dirty="0" err="1" smtClean="0"/>
              <a:t>fotoasimilados</a:t>
            </a:r>
            <a:r>
              <a:rPr lang="es-ES" sz="2000" b="1" dirty="0" smtClean="0"/>
              <a:t>.</a:t>
            </a:r>
          </a:p>
          <a:p>
            <a:pPr algn="just"/>
            <a:endParaRPr lang="es-ES" sz="3200" b="1" dirty="0">
              <a:solidFill>
                <a:srgbClr val="FF0000"/>
              </a:solidFill>
            </a:endParaRPr>
          </a:p>
          <a:p>
            <a:endParaRPr lang="es-ES" sz="3200" b="1" u="sng" dirty="0" smtClean="0">
              <a:solidFill>
                <a:srgbClr val="FF0000"/>
              </a:solidFill>
            </a:endParaRPr>
          </a:p>
          <a:p>
            <a:r>
              <a:rPr lang="es-ES" sz="3200" b="1" u="sng" dirty="0" smtClean="0">
                <a:solidFill>
                  <a:srgbClr val="FF0000"/>
                </a:solidFill>
              </a:rPr>
              <a:t>Destino o Sumidero</a:t>
            </a:r>
            <a:r>
              <a:rPr lang="es-ES" sz="3200" b="1" dirty="0" smtClean="0">
                <a:solidFill>
                  <a:srgbClr val="FF0000"/>
                </a:solidFill>
              </a:rPr>
              <a:t>: </a:t>
            </a:r>
            <a:r>
              <a:rPr lang="es-ES" sz="3200" b="1" dirty="0" smtClean="0"/>
              <a:t>sitios del vegetal donde se almacenan o consumen los </a:t>
            </a:r>
            <a:r>
              <a:rPr lang="es-ES" sz="3200" b="1" dirty="0" err="1" smtClean="0"/>
              <a:t>fotoasimilados</a:t>
            </a:r>
            <a:endParaRPr lang="es-ES" sz="3200" b="1" dirty="0" smtClean="0"/>
          </a:p>
          <a:p>
            <a:endParaRPr lang="es-ES" sz="2000" b="1" dirty="0" smtClean="0"/>
          </a:p>
          <a:p>
            <a:r>
              <a:rPr lang="es-ES" sz="2000" b="1" dirty="0" smtClean="0"/>
              <a:t>Ejemplo: raíces en crecimiento, hojas jóvenes, tejidos </a:t>
            </a:r>
            <a:r>
              <a:rPr lang="es-ES" sz="2000" b="1" dirty="0" err="1" smtClean="0"/>
              <a:t>meristemáticos</a:t>
            </a:r>
            <a:r>
              <a:rPr lang="es-ES" sz="2000" b="1" dirty="0" smtClean="0"/>
              <a:t>, tallos de caña de azúcar, flores, frutos y semillas.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7086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VILIZACIÓN Y TRANSPORTE DE FOTOASIMILADOS EN LA PLANTA - pp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29" y="46742"/>
            <a:ext cx="9114971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59858" y="651327"/>
            <a:ext cx="98824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</a:rPr>
              <a:t>Para pensar</a:t>
            </a:r>
            <a:r>
              <a:rPr lang="es-ES" b="1" u="sng" dirty="0" smtClean="0">
                <a:solidFill>
                  <a:srgbClr val="FF0000"/>
                </a:solidFill>
              </a:rPr>
              <a:t>…….. </a:t>
            </a:r>
          </a:p>
          <a:p>
            <a:endParaRPr lang="es-ES" b="1" u="sng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r>
              <a:rPr lang="es-ES" sz="2800" b="1" dirty="0" smtClean="0"/>
              <a:t>- Qué órganos vegetales se comportan como fuente y destino según el ciclo ontogénico en el que se encuentre? </a:t>
            </a:r>
          </a:p>
          <a:p>
            <a:endParaRPr lang="es-ES" sz="2800" b="1" dirty="0" smtClean="0"/>
          </a:p>
          <a:p>
            <a:endParaRPr lang="es-ES" sz="2800" b="1" dirty="0"/>
          </a:p>
          <a:p>
            <a:pPr marL="457200" indent="-457200">
              <a:buFontTx/>
              <a:buChar char="-"/>
            </a:pPr>
            <a:r>
              <a:rPr lang="es-ES" sz="2800" b="1" dirty="0" smtClean="0"/>
              <a:t>Pensemos en las semillas y hoja bandera de los cereales……..</a:t>
            </a:r>
          </a:p>
          <a:p>
            <a:pPr marL="457200" indent="-457200">
              <a:buFontTx/>
              <a:buChar char="-"/>
            </a:pPr>
            <a:endParaRPr lang="es-ES" sz="2800" b="1" dirty="0"/>
          </a:p>
          <a:p>
            <a:pPr marL="457200" indent="-457200">
              <a:buFontTx/>
              <a:buChar char="-"/>
            </a:pP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7050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VILIZACIÓN Y TRANSPORTE DE FOTOASIMILADOS EN LA PLANTA - pp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51" y="1016800"/>
            <a:ext cx="7575261" cy="56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05351" y="190253"/>
            <a:ext cx="757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 smtClean="0">
                <a:solidFill>
                  <a:srgbClr val="FF0000"/>
                </a:solidFill>
              </a:rPr>
              <a:t>Carga </a:t>
            </a:r>
            <a:r>
              <a:rPr lang="es-ES" sz="2800" b="1" u="sng" dirty="0" err="1" smtClean="0">
                <a:solidFill>
                  <a:srgbClr val="FF0000"/>
                </a:solidFill>
              </a:rPr>
              <a:t>Apoplástica</a:t>
            </a:r>
            <a:r>
              <a:rPr lang="es-ES" sz="2800" b="1" u="sng" dirty="0" smtClean="0">
                <a:solidFill>
                  <a:srgbClr val="FF0000"/>
                </a:solidFill>
              </a:rPr>
              <a:t> versus </a:t>
            </a:r>
            <a:r>
              <a:rPr lang="es-ES" sz="2800" b="1" u="sng" dirty="0" err="1" smtClean="0">
                <a:solidFill>
                  <a:srgbClr val="FF0000"/>
                </a:solidFill>
              </a:rPr>
              <a:t>Simplástica</a:t>
            </a:r>
            <a:endParaRPr lang="es-E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VILIZACIÓN Y TRANSPORTE DE FOTOASIMILADOS EN LA PLANTA - pp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6" y="823917"/>
            <a:ext cx="8263947" cy="59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72001" y="124684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Carga </a:t>
            </a:r>
            <a:r>
              <a:rPr lang="es-ES" sz="2800" b="1" dirty="0" err="1" smtClean="0">
                <a:solidFill>
                  <a:srgbClr val="FF0000"/>
                </a:solidFill>
              </a:rPr>
              <a:t>Apoplástica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1958</TotalTime>
  <Words>1052</Words>
  <Application>Microsoft Office PowerPoint</Application>
  <PresentationFormat>Panorámica</PresentationFormat>
  <Paragraphs>193</Paragraphs>
  <Slides>22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Didáctica Número 5: Transporte en las Plantas  Tejidos de conducción: xilema y floema. Estructura. Composición de la solución xilemática y floemática. Distribución de fotoasimilados. Concepto de Fuente y Destino. Mecanismos de transporte (carga y descarga del floema). Sitios de consumo y reserva de</dc:title>
  <dc:creator>Ale</dc:creator>
  <cp:lastModifiedBy>User</cp:lastModifiedBy>
  <cp:revision>66</cp:revision>
  <dcterms:created xsi:type="dcterms:W3CDTF">2020-04-20T00:13:11Z</dcterms:created>
  <dcterms:modified xsi:type="dcterms:W3CDTF">2021-04-17T22:37:56Z</dcterms:modified>
</cp:coreProperties>
</file>