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9" r:id="rId6"/>
    <p:sldId id="324" r:id="rId7"/>
    <p:sldId id="270" r:id="rId8"/>
    <p:sldId id="271" r:id="rId9"/>
    <p:sldId id="272" r:id="rId10"/>
    <p:sldId id="32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0E305-3634-4E61-9F81-AFD7DF7837F6}" type="datetimeFigureOut">
              <a:rPr lang="es-AR" smtClean="0"/>
              <a:pPr/>
              <a:t>11/04/2019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65106-3D59-4B59-B7FC-54AE4E356E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hyperlink" Target="http://www.argenbio.org/index.php?action=novedades&amp;note=71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vaca.org/tag/revista-mu/" TargetMode="External"/><Relationship Id="rId2" Type="http://schemas.openxmlformats.org/officeDocument/2006/relationships/hyperlink" Target="http://www.darioaranda.com.ar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edici.unlp.edu.ar/handle/10915/3728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6Px1ceA9oE" TargetMode="External"/><Relationship Id="rId7" Type="http://schemas.openxmlformats.org/officeDocument/2006/relationships/hyperlink" Target="https://www.youtube.com/watch?v=GXCynwHUGyI" TargetMode="External"/><Relationship Id="rId2" Type="http://schemas.openxmlformats.org/officeDocument/2006/relationships/hyperlink" Target="https://www.youtube.com/results?search_query=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rJ0wzzPRxKg" TargetMode="External"/><Relationship Id="rId5" Type="http://schemas.openxmlformats.org/officeDocument/2006/relationships/hyperlink" Target="https://www.youtube.com/watch?v=kquQQfOPGgI" TargetMode="External"/><Relationship Id="rId4" Type="http://schemas.openxmlformats.org/officeDocument/2006/relationships/hyperlink" Target="http://www.youtube.com/watch?v=i8HSqb3ZeG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333375"/>
            <a:ext cx="8135937" cy="5400675"/>
          </a:xfrm>
        </p:spPr>
        <p:txBody>
          <a:bodyPr anchor="b"/>
          <a:lstStyle/>
          <a:p>
            <a:pPr algn="ctr" eaLnBrk="1" hangingPunct="1"/>
            <a:r>
              <a:rPr lang="es-ES_tradnl" sz="3200" b="1" u="sng" dirty="0" smtClean="0">
                <a:latin typeface="Arial" charset="0"/>
              </a:rPr>
              <a:t>ENFOQUE DE SISTEMAS</a:t>
            </a:r>
            <a:r>
              <a:rPr lang="es-ES_tradnl" sz="3200" b="1" dirty="0" smtClean="0">
                <a:latin typeface="Arial" charset="0"/>
              </a:rPr>
              <a:t/>
            </a:r>
            <a:br>
              <a:rPr lang="es-ES_tradnl" sz="3200" b="1" dirty="0" smtClean="0">
                <a:latin typeface="Arial" charset="0"/>
              </a:rPr>
            </a:br>
            <a:r>
              <a:rPr lang="es-ES_tradnl" sz="3200" b="1" dirty="0" smtClean="0">
                <a:latin typeface="Arial" charset="0"/>
              </a:rPr>
              <a:t/>
            </a:r>
            <a:br>
              <a:rPr lang="es-ES_tradnl" sz="3200" b="1" dirty="0" smtClean="0">
                <a:latin typeface="Arial" charset="0"/>
              </a:rPr>
            </a:br>
            <a:r>
              <a:rPr lang="es-ES_tradnl" sz="3200" b="1" dirty="0" smtClean="0">
                <a:solidFill>
                  <a:srgbClr val="FF66CC"/>
                </a:solidFill>
                <a:latin typeface="Arial" charset="0"/>
              </a:rPr>
              <a:t>SUBSISTEMA TECNOLOGICO</a:t>
            </a:r>
            <a:r>
              <a:rPr lang="es-ES_tradnl" sz="3200" b="1" dirty="0" smtClean="0">
                <a:solidFill>
                  <a:srgbClr val="0C0E5A"/>
                </a:solidFill>
                <a:latin typeface="Arial" charset="0"/>
              </a:rPr>
              <a:t> del SISTEMA DE  PRODUCCIÓN</a:t>
            </a:r>
            <a:br>
              <a:rPr lang="es-ES_tradnl" sz="3200" b="1" dirty="0" smtClean="0">
                <a:solidFill>
                  <a:srgbClr val="0C0E5A"/>
                </a:solidFill>
                <a:latin typeface="Arial" charset="0"/>
              </a:rPr>
            </a:br>
            <a:r>
              <a:rPr lang="es-ES_tradnl" sz="3200" b="1" dirty="0" smtClean="0">
                <a:solidFill>
                  <a:srgbClr val="0C0E5A"/>
                </a:solidFill>
                <a:latin typeface="Arial" charset="0"/>
              </a:rPr>
              <a:t/>
            </a:r>
            <a:br>
              <a:rPr lang="es-ES_tradnl" sz="3200" b="1" dirty="0" smtClean="0">
                <a:solidFill>
                  <a:srgbClr val="0C0E5A"/>
                </a:solidFill>
                <a:latin typeface="Arial" charset="0"/>
              </a:rPr>
            </a:br>
            <a:r>
              <a:rPr lang="es-ES_tradnl" sz="2000" b="1" i="1" dirty="0" smtClean="0">
                <a:solidFill>
                  <a:srgbClr val="0C0E5A"/>
                </a:solidFill>
                <a:latin typeface="Arial" charset="0"/>
              </a:rPr>
              <a:t>CURSO INTRODUCCION A LAS CIENCIAS AGRARIAS Y FORESTALES </a:t>
            </a:r>
            <a:r>
              <a:rPr lang="es-ES_tradnl" sz="2400" b="1" i="1" dirty="0" smtClean="0">
                <a:solidFill>
                  <a:srgbClr val="0C0E5A"/>
                </a:solidFill>
                <a:latin typeface="Arial" charset="0"/>
              </a:rPr>
              <a:t/>
            </a:r>
            <a:br>
              <a:rPr lang="es-ES_tradnl" sz="2400" b="1" i="1" dirty="0" smtClean="0">
                <a:solidFill>
                  <a:srgbClr val="0C0E5A"/>
                </a:solidFill>
                <a:latin typeface="Arial" charset="0"/>
              </a:rPr>
            </a:br>
            <a:r>
              <a:rPr lang="es-ES_tradnl" sz="2400" b="1" i="1" dirty="0" smtClean="0">
                <a:solidFill>
                  <a:srgbClr val="0C0E5A"/>
                </a:solidFill>
                <a:latin typeface="Arial" charset="0"/>
              </a:rPr>
              <a:t/>
            </a:r>
            <a:br>
              <a:rPr lang="es-ES_tradnl" sz="2400" b="1" i="1" dirty="0" smtClean="0">
                <a:solidFill>
                  <a:srgbClr val="0C0E5A"/>
                </a:solidFill>
                <a:latin typeface="Arial" charset="0"/>
              </a:rPr>
            </a:br>
            <a:endParaRPr lang="es-MX" sz="2400" b="1" i="1" dirty="0" smtClean="0">
              <a:solidFill>
                <a:srgbClr val="0C0E5A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Resultado de imagen para siembra voleo chorrillo gol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423658" cy="2500330"/>
          </a:xfrm>
          <a:prstGeom prst="rect">
            <a:avLst/>
          </a:prstGeom>
          <a:noFill/>
        </p:spPr>
      </p:pic>
      <p:pic>
        <p:nvPicPr>
          <p:cNvPr id="75780" name="Picture 4" descr="Resultado de imagen para siembra vol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857628"/>
            <a:ext cx="4699012" cy="264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163"/>
            <a:ext cx="8218488" cy="85725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hangingPunct="1"/>
            <a:r>
              <a:rPr lang="es-ES_tradnl" sz="4800" b="1" dirty="0" smtClean="0">
                <a:latin typeface="Arial" charset="0"/>
              </a:rPr>
              <a:t>TECNOLOGÍA</a:t>
            </a:r>
            <a:endParaRPr lang="es-MX" sz="4800" b="1" dirty="0" smtClean="0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401080" cy="4873644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endParaRPr lang="es-ES" sz="2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s-ES" sz="2600" b="1" dirty="0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es-ES" sz="4800" dirty="0" smtClean="0"/>
              <a:t>Es la aplicación práctica de conocimientos científicos. Implica el uso de </a:t>
            </a:r>
            <a:r>
              <a:rPr lang="es-ES" sz="4800" u="sng" dirty="0" smtClean="0">
                <a:solidFill>
                  <a:srgbClr val="3333FF"/>
                </a:solidFill>
              </a:rPr>
              <a:t>elementos</a:t>
            </a:r>
            <a:r>
              <a:rPr lang="es-ES" sz="4800" dirty="0" smtClean="0"/>
              <a:t> y </a:t>
            </a:r>
            <a:r>
              <a:rPr lang="es-ES" sz="4800" u="sng" dirty="0" smtClean="0">
                <a:solidFill>
                  <a:srgbClr val="3333FF"/>
                </a:solidFill>
              </a:rPr>
              <a:t>procedimientos</a:t>
            </a:r>
            <a:r>
              <a:rPr lang="es-ES" sz="4800" dirty="0" smtClean="0"/>
              <a:t> originados en la </a:t>
            </a:r>
            <a:r>
              <a:rPr lang="es-ES" sz="4800" u="sng" dirty="0" smtClean="0">
                <a:solidFill>
                  <a:srgbClr val="3333FF"/>
                </a:solidFill>
              </a:rPr>
              <a:t>investigación científica aplicada</a:t>
            </a:r>
            <a:r>
              <a:rPr lang="es-ES" sz="4800" dirty="0" smtClean="0"/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s-ES" sz="26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285728"/>
            <a:ext cx="8643998" cy="1023924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_tradnl" sz="4000" b="1" dirty="0" smtClean="0">
                <a:latin typeface="Arial" charset="0"/>
              </a:rPr>
              <a:t>CLASIFICACIÓN DE  TECNOLOGÍAS</a:t>
            </a:r>
            <a:endParaRPr lang="es-MX" sz="4000" b="1" dirty="0" smtClean="0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605868" cy="453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_tradnl" dirty="0" smtClean="0"/>
              <a:t>    Vamos a ver dos tipos de clasificaciones de tecnologías :  </a:t>
            </a:r>
            <a:r>
              <a:rPr lang="es-ES_tradnl" sz="3600" dirty="0" smtClean="0"/>
              <a:t>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3600" dirty="0" smtClean="0"/>
              <a:t>                                                              </a:t>
            </a:r>
          </a:p>
          <a:p>
            <a:pPr eaLnBrk="1" hangingPunct="1"/>
            <a:r>
              <a:rPr lang="es-ES_tradnl" dirty="0" smtClean="0"/>
              <a:t>CLASIFICACIÓN 1)</a:t>
            </a:r>
            <a:r>
              <a:rPr lang="es-ES_tradnl" sz="3600" dirty="0" smtClean="0"/>
              <a:t> </a:t>
            </a:r>
            <a:r>
              <a:rPr lang="es-ES_tradnl" sz="3600" b="1" dirty="0" smtClean="0">
                <a:solidFill>
                  <a:srgbClr val="FF6600"/>
                </a:solidFill>
              </a:rPr>
              <a:t>tecnologías</a:t>
            </a:r>
            <a:r>
              <a:rPr lang="es-ES_tradnl" sz="3600" dirty="0" smtClean="0">
                <a:solidFill>
                  <a:srgbClr val="FF6600"/>
                </a:solidFill>
              </a:rPr>
              <a:t> de </a:t>
            </a:r>
            <a:r>
              <a:rPr lang="es-ES_tradnl" sz="3600" b="1" i="1" dirty="0" smtClean="0">
                <a:solidFill>
                  <a:srgbClr val="FF6600"/>
                </a:solidFill>
              </a:rPr>
              <a:t>insumo - Bienes de Capital  </a:t>
            </a:r>
            <a:r>
              <a:rPr lang="es-ES_tradnl" sz="3600" dirty="0" smtClean="0">
                <a:solidFill>
                  <a:srgbClr val="FF6600"/>
                </a:solidFill>
              </a:rPr>
              <a:t>y de  </a:t>
            </a:r>
            <a:r>
              <a:rPr lang="es-ES_tradnl" sz="3600" b="1" i="1" dirty="0" smtClean="0">
                <a:solidFill>
                  <a:srgbClr val="FF6600"/>
                </a:solidFill>
              </a:rPr>
              <a:t>proceso</a:t>
            </a:r>
          </a:p>
          <a:p>
            <a:r>
              <a:rPr lang="es-ES_tradnl" dirty="0" smtClean="0"/>
              <a:t>CLASIFICACIÓN 2) </a:t>
            </a:r>
            <a:r>
              <a:rPr lang="es-ES_tradnl" sz="3600" b="1" dirty="0" smtClean="0">
                <a:solidFill>
                  <a:schemeClr val="hlink"/>
                </a:solidFill>
              </a:rPr>
              <a:t>innovaciones tecnológicas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77813"/>
            <a:ext cx="8320117" cy="915987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_tradnl" sz="3600" b="1" dirty="0" smtClean="0">
                <a:latin typeface="Arial" charset="0"/>
              </a:rPr>
              <a:t>TECNOLOGÍAS DE INSUMO o de Bienes de Capital</a:t>
            </a:r>
            <a:endParaRPr lang="es-MX" sz="3600" b="1" dirty="0" smtClean="0"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428736"/>
            <a:ext cx="8280400" cy="2556000"/>
          </a:xfrm>
          <a:ln>
            <a:solidFill>
              <a:schemeClr val="tx1"/>
            </a:solidFill>
          </a:ln>
        </p:spPr>
        <p:txBody>
          <a:bodyPr anchor="ctr">
            <a:normAutofit fontScale="40000" lnSpcReduction="20000"/>
          </a:bodyPr>
          <a:lstStyle/>
          <a:p>
            <a:pPr eaLnBrk="1" hangingPunct="1">
              <a:buNone/>
            </a:pPr>
            <a:r>
              <a:rPr lang="es-ES_tradnl" sz="3600" dirty="0" smtClean="0"/>
              <a:t>   </a:t>
            </a:r>
          </a:p>
          <a:p>
            <a:pPr eaLnBrk="1" hangingPunct="1">
              <a:buNone/>
            </a:pPr>
            <a:r>
              <a:rPr lang="es-ES_tradnl" sz="3600" dirty="0" smtClean="0"/>
              <a:t>   </a:t>
            </a:r>
            <a:r>
              <a:rPr lang="es-ES_tradnl" sz="10000" dirty="0" smtClean="0"/>
              <a:t>Son tecnologías que </a:t>
            </a:r>
            <a:r>
              <a:rPr lang="es-ES_tradnl" sz="10000" b="1" dirty="0" smtClean="0">
                <a:solidFill>
                  <a:srgbClr val="FF6600"/>
                </a:solidFill>
              </a:rPr>
              <a:t>consisten en elementos materiales,</a:t>
            </a:r>
            <a:r>
              <a:rPr lang="es-ES_tradnl" sz="10000" dirty="0" smtClean="0"/>
              <a:t> se generan en la industria y se compran en el mercado</a:t>
            </a:r>
          </a:p>
          <a:p>
            <a:pPr eaLnBrk="1" hangingPunct="1">
              <a:buNone/>
            </a:pPr>
            <a:r>
              <a:rPr lang="es-ES_tradnl" dirty="0" smtClean="0"/>
              <a:t>  </a:t>
            </a:r>
            <a:endParaRPr lang="es-MX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428596" y="4429132"/>
            <a:ext cx="82868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Algunos ejemplos: Herbicidas, insecticidas, fertilizantes, cosechadoras, tractores, </a:t>
            </a:r>
            <a:r>
              <a:rPr lang="es-ES_tradnl" sz="2400" dirty="0" err="1" smtClean="0"/>
              <a:t>motosierras</a:t>
            </a:r>
            <a:r>
              <a:rPr lang="es-ES_tradnl" sz="2400" dirty="0" smtClean="0"/>
              <a:t>, equipos de riego, semillas de especies mejoradas, clones , etc.</a:t>
            </a:r>
            <a:endParaRPr lang="es-ES_tradnl" dirty="0" smtClean="0"/>
          </a:p>
          <a:p>
            <a:endParaRPr lang="es-ES_trad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gr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3375"/>
            <a:ext cx="3930680" cy="359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57158" y="4071942"/>
            <a:ext cx="240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es-ES" sz="2400" b="1" dirty="0" smtClean="0"/>
              <a:t>AGROQUIMICOS     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pic>
        <p:nvPicPr>
          <p:cNvPr id="13316" name="Picture 10" descr="13tri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4389621" cy="335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7358082" y="2214554"/>
            <a:ext cx="142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dirty="0"/>
              <a:t>SEMILLAS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46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eaLnBrk="1" hangingPunct="1"/>
            <a:r>
              <a:rPr lang="es-ES" sz="4000" dirty="0" smtClean="0">
                <a:latin typeface="Arial" pitchFamily="34" charset="0"/>
                <a:cs typeface="Arial" pitchFamily="34" charset="0"/>
              </a:rPr>
              <a:t>Bienes de capital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s-ES" dirty="0" smtClean="0"/>
              <a:t>       Sembradoras                            Tractor</a:t>
            </a:r>
          </a:p>
        </p:txBody>
      </p:sp>
      <p:pic>
        <p:nvPicPr>
          <p:cNvPr id="14340" name="Picture 4" descr="SEmbrad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3000396" cy="383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tra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428868"/>
            <a:ext cx="4681985" cy="372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186766" cy="939784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Instrumental para agricultura de precisión</a:t>
            </a:r>
          </a:p>
        </p:txBody>
      </p:sp>
      <p:pic>
        <p:nvPicPr>
          <p:cNvPr id="16388" name="Picture 4" descr="20sus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286124"/>
            <a:ext cx="3788545" cy="307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AutoShape 2" descr="Resultado de imagen para imagenes banderillero satel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4036" name="AutoShape 4" descr="Resultado de imagen para imagenes banderillero satel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4038" name="Picture 6" descr="Resultado de imagen para imagenes banderillero satel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/>
          <a:p>
            <a:pPr eaLnBrk="1" hangingPunct="1"/>
            <a:r>
              <a:rPr lang="es-ES_tradnl" sz="3200" b="1" dirty="0" smtClean="0">
                <a:latin typeface="Arial" charset="0"/>
              </a:rPr>
              <a:t>TECNOLOGÍAS</a:t>
            </a:r>
            <a:r>
              <a:rPr lang="es-ES_tradnl" b="1" dirty="0" smtClean="0">
                <a:latin typeface="Arial" charset="0"/>
              </a:rPr>
              <a:t> DE PROCESO</a:t>
            </a:r>
            <a:endParaRPr lang="es-MX" b="1" dirty="0" smtClean="0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500174"/>
            <a:ext cx="8215370" cy="5000660"/>
          </a:xfrm>
        </p:spPr>
        <p:txBody>
          <a:bodyPr anchor="ctr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s-ES_tradnl" sz="4200" dirty="0" smtClean="0"/>
              <a:t>   Son tecnologías inmateriales, intangibles; con un fuerte componente de información, conocimiento, y eficiencia.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_tradnl" sz="4200" b="1" dirty="0" smtClean="0">
                <a:solidFill>
                  <a:srgbClr val="3333FF"/>
                </a:solidFill>
              </a:rPr>
              <a:t>   No se compran en el mercado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_tradnl" sz="4200" dirty="0" smtClean="0">
                <a:solidFill>
                  <a:srgbClr val="FF6600"/>
                </a:solidFill>
              </a:rPr>
              <a:t>   Tienen mayor costo intelectual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_tradnl" sz="4200" dirty="0" smtClean="0"/>
              <a:t>    Son tecnologías que consisten en procedimientos, formas de hacer las cosas sin necesariamente incorporar  insumos externos</a:t>
            </a:r>
            <a:endParaRPr lang="es-MX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www.conexionrural.com/assets/uploads/va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274433" cy="49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images.engormix.com/s_events/RuaFranco_leche_intensiv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435094" cy="545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764704"/>
            <a:ext cx="757242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4800" b="1" dirty="0" smtClean="0">
                <a:latin typeface="Arial" charset="0"/>
                <a:ea typeface="+mj-ea"/>
                <a:cs typeface="+mj-cs"/>
              </a:rPr>
              <a:t>OBJETIVOS</a:t>
            </a:r>
            <a:endParaRPr lang="es-AR" sz="4800" b="1" dirty="0">
              <a:latin typeface="Arial" charset="0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28662" y="1922558"/>
            <a:ext cx="7215238" cy="30469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3200" dirty="0" smtClean="0"/>
              <a:t>Identificar elementos que conforman   este subsistema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Clasificar </a:t>
            </a:r>
            <a:r>
              <a:rPr lang="es-AR" sz="3200" dirty="0" smtClean="0"/>
              <a:t>tecnologías 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 Reflexionar sobre Revolución Verde/Biotecnología/Agroecología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 Trabajar sobre Informe salida a campo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14290"/>
            <a:ext cx="8318529" cy="1000131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 fontScale="90000"/>
          </a:bodyPr>
          <a:lstStyle/>
          <a:p>
            <a:pPr eaLnBrk="1" hangingPunct="1"/>
            <a:r>
              <a:rPr lang="es-ES" sz="3600" dirty="0" smtClean="0">
                <a:latin typeface="Arial" pitchFamily="34" charset="0"/>
                <a:cs typeface="Arial" pitchFamily="34" charset="0"/>
              </a:rPr>
              <a:t>Tecnología de procesos : decisiones en cuanto a… </a:t>
            </a:r>
          </a:p>
        </p:txBody>
      </p:sp>
      <p:graphicFrame>
        <p:nvGraphicFramePr>
          <p:cNvPr id="16413" name="Group 29"/>
          <p:cNvGraphicFramePr>
            <a:graphicFrameLocks noGrp="1"/>
          </p:cNvGraphicFramePr>
          <p:nvPr>
            <p:ph idx="4294967295"/>
          </p:nvPr>
        </p:nvGraphicFramePr>
        <p:xfrm>
          <a:off x="857224" y="1500174"/>
          <a:ext cx="7286676" cy="5143536"/>
        </p:xfrm>
        <a:graphic>
          <a:graphicData uri="http://schemas.openxmlformats.org/drawingml/2006/table">
            <a:tbl>
              <a:tblPr/>
              <a:tblGrid>
                <a:gridCol w="3537222"/>
                <a:gridCol w="3749454"/>
              </a:tblGrid>
              <a:tr h="95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MANEJO CULTIVOS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MANEJO ANIMALES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7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Época de siembra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Distancia entre cultivos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Barbechos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Planificación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Rodeo punta y de cola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Pastoreo Rotativo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Carga animal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Servicio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Pariciones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Alimentación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Planificación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58888" y="5492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2800">
              <a:solidFill>
                <a:schemeClr val="hlink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716463" y="476250"/>
            <a:ext cx="36718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2800">
              <a:solidFill>
                <a:schemeClr val="hlink"/>
              </a:solidFill>
            </a:endParaRPr>
          </a:p>
          <a:p>
            <a:endParaRPr lang="es-ES_tradnl" sz="2800">
              <a:solidFill>
                <a:schemeClr val="hlink"/>
              </a:solidFill>
            </a:endParaRPr>
          </a:p>
          <a:p>
            <a:endParaRPr lang="es-ES_tradnl" sz="2800">
              <a:solidFill>
                <a:schemeClr val="tx2"/>
              </a:solidFill>
            </a:endParaRPr>
          </a:p>
        </p:txBody>
      </p:sp>
      <p:graphicFrame>
        <p:nvGraphicFramePr>
          <p:cNvPr id="26639" name="Group 15"/>
          <p:cNvGraphicFramePr>
            <a:graphicFrameLocks noGrp="1"/>
          </p:cNvGraphicFramePr>
          <p:nvPr/>
        </p:nvGraphicFramePr>
        <p:xfrm>
          <a:off x="571472" y="357167"/>
          <a:ext cx="8215370" cy="6215105"/>
        </p:xfrm>
        <a:graphic>
          <a:graphicData uri="http://schemas.openxmlformats.org/drawingml/2006/table">
            <a:tbl>
              <a:tblPr/>
              <a:tblGrid>
                <a:gridCol w="3929090"/>
                <a:gridCol w="4286280"/>
              </a:tblGrid>
              <a:tr h="6215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TECNOLOGIAS DE INSUMO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¿Con qué?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 elementos materiales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 compran (costo económico)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Requieren baja dedicación.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Uso sencillo y rutinario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 coyunturales</a:t>
                      </a:r>
                      <a:endParaRPr kumimoji="0" lang="es-MX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TECNOLOGIAS DE PROCESO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¿Cómo?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 procedimientos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 inmateriales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 manejan (costo intelectual)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Requieren alta dedicación y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Administración compleja y creativa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 estructurales</a:t>
                      </a:r>
                      <a:endParaRPr kumimoji="0" lang="es-E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404813"/>
            <a:ext cx="8643998" cy="1166799"/>
          </a:xfrm>
          <a:solidFill>
            <a:srgbClr val="414BD3">
              <a:alpha val="40000"/>
            </a:srgbClr>
          </a:solidFill>
        </p:spPr>
        <p:txBody>
          <a:bodyPr anchor="ctr">
            <a:normAutofit/>
          </a:bodyPr>
          <a:lstStyle/>
          <a:p>
            <a:pPr eaLnBrk="1" hangingPunct="1"/>
            <a:r>
              <a:rPr lang="es-ES_tradnl" sz="3200" b="1" dirty="0" smtClean="0">
                <a:latin typeface="Arial" charset="0"/>
              </a:rPr>
              <a:t>CLASIFICACION DE LAS INNOVACIONES TECNOLÓGICAS</a:t>
            </a:r>
            <a:endParaRPr lang="es-MX" sz="3200" b="1" dirty="0" smtClean="0"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3238"/>
            <a:ext cx="86868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endParaRPr lang="es-MX" dirty="0" smtClean="0">
              <a:solidFill>
                <a:schemeClr val="bg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58" y="1814707"/>
            <a:ext cx="8501122" cy="4801314"/>
          </a:xfrm>
          <a:prstGeom prst="rect">
            <a:avLst/>
          </a:prstGeom>
          <a:noFill/>
          <a:ln w="28575">
            <a:solidFill>
              <a:srgbClr val="414BD3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3600" dirty="0" smtClean="0"/>
              <a:t>Innovaciones </a:t>
            </a:r>
            <a:r>
              <a:rPr lang="es-ES_tradnl" sz="3600" dirty="0" smtClean="0">
                <a:solidFill>
                  <a:srgbClr val="00B0F0"/>
                </a:solidFill>
              </a:rPr>
              <a:t>Mecánicas</a:t>
            </a:r>
          </a:p>
          <a:p>
            <a:pPr>
              <a:lnSpc>
                <a:spcPct val="150000"/>
              </a:lnSpc>
            </a:pPr>
            <a:r>
              <a:rPr lang="es-ES_tradnl" sz="3600" dirty="0" smtClean="0"/>
              <a:t>Innovaciones </a:t>
            </a:r>
            <a:r>
              <a:rPr lang="es-ES_tradnl" sz="3600" dirty="0" smtClean="0">
                <a:solidFill>
                  <a:srgbClr val="FF9933"/>
                </a:solidFill>
              </a:rPr>
              <a:t>Químicas</a:t>
            </a:r>
          </a:p>
          <a:p>
            <a:pPr>
              <a:lnSpc>
                <a:spcPct val="150000"/>
              </a:lnSpc>
            </a:pPr>
            <a:r>
              <a:rPr lang="es-ES_tradnl" sz="3600" dirty="0" smtClean="0"/>
              <a:t>Innovaciones </a:t>
            </a:r>
            <a:r>
              <a:rPr lang="es-ES_tradnl" sz="3600" dirty="0" smtClean="0">
                <a:solidFill>
                  <a:srgbClr val="00B050"/>
                </a:solidFill>
              </a:rPr>
              <a:t>biológicas</a:t>
            </a:r>
          </a:p>
          <a:p>
            <a:pPr>
              <a:lnSpc>
                <a:spcPct val="150000"/>
              </a:lnSpc>
            </a:pPr>
            <a:r>
              <a:rPr lang="es-ES_tradnl" sz="3600" dirty="0" smtClean="0"/>
              <a:t>Innovaciones </a:t>
            </a:r>
            <a:r>
              <a:rPr lang="es-ES_tradnl" sz="3600" dirty="0" smtClean="0">
                <a:solidFill>
                  <a:srgbClr val="FF0000"/>
                </a:solidFill>
              </a:rPr>
              <a:t>Agronómicas</a:t>
            </a:r>
          </a:p>
          <a:p>
            <a:pPr>
              <a:lnSpc>
                <a:spcPct val="150000"/>
              </a:lnSpc>
            </a:pPr>
            <a:r>
              <a:rPr lang="es-ES_tradnl" sz="3600" dirty="0" smtClean="0">
                <a:solidFill>
                  <a:srgbClr val="FF3399"/>
                </a:solidFill>
              </a:rPr>
              <a:t>Otras innovaciones : las </a:t>
            </a:r>
            <a:r>
              <a:rPr lang="es-ES_tradnl" sz="3600" dirty="0" err="1" smtClean="0">
                <a:solidFill>
                  <a:srgbClr val="FF3399"/>
                </a:solidFill>
              </a:rPr>
              <a:t>TICs</a:t>
            </a:r>
            <a:endParaRPr lang="es-ES_tradnl" sz="3600" dirty="0" smtClean="0">
              <a:solidFill>
                <a:srgbClr val="FF3399"/>
              </a:solidFill>
            </a:endParaRPr>
          </a:p>
          <a:p>
            <a:endParaRPr lang="es-AR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-2286048" y="5072074"/>
            <a:ext cx="294151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s-ES_tradnl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14290"/>
            <a:ext cx="8220075" cy="798512"/>
          </a:xfrm>
          <a:solidFill>
            <a:srgbClr val="00B0F0">
              <a:alpha val="40000"/>
            </a:srgbClr>
          </a:solidFill>
        </p:spPr>
        <p:txBody>
          <a:bodyPr anchor="ctr">
            <a:normAutofit fontScale="90000"/>
          </a:bodyPr>
          <a:lstStyle/>
          <a:p>
            <a:pPr eaLnBrk="1" hangingPunct="1"/>
            <a:r>
              <a:rPr lang="es-ES_tradnl" sz="3800" dirty="0" smtClean="0">
                <a:latin typeface="Arial" charset="0"/>
              </a:rPr>
              <a:t/>
            </a:r>
            <a:br>
              <a:rPr lang="es-ES_tradnl" sz="3800" dirty="0" smtClean="0">
                <a:latin typeface="Arial" charset="0"/>
              </a:rPr>
            </a:br>
            <a:r>
              <a:rPr lang="es-ES_tradnl" sz="3800" dirty="0" smtClean="0">
                <a:latin typeface="Arial" charset="0"/>
              </a:rPr>
              <a:t>INNOVACIONES MECANICAS</a:t>
            </a:r>
            <a:br>
              <a:rPr lang="es-ES_tradnl" sz="3800" dirty="0" smtClean="0">
                <a:latin typeface="Arial" charset="0"/>
              </a:rPr>
            </a:br>
            <a:endParaRPr lang="es-MX" sz="3800" dirty="0" smtClean="0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214421"/>
            <a:ext cx="8186766" cy="3286149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just" eaLnBrk="1" hangingPunct="1"/>
            <a:r>
              <a:rPr lang="es-ES_tradnl" sz="3600" dirty="0" smtClean="0"/>
              <a:t>Son producidas por la industria de la maquinaria agrícola y/o mecánica.</a:t>
            </a:r>
          </a:p>
          <a:p>
            <a:pPr algn="just" eaLnBrk="1" hangingPunct="1"/>
            <a:r>
              <a:rPr lang="es-ES_tradnl" sz="3600" dirty="0" smtClean="0"/>
              <a:t>Requieren </a:t>
            </a:r>
            <a:r>
              <a:rPr lang="es-ES_tradnl" sz="3600" b="1" dirty="0" smtClean="0">
                <a:solidFill>
                  <a:srgbClr val="00B0F0"/>
                </a:solidFill>
              </a:rPr>
              <a:t>capital </a:t>
            </a:r>
            <a:r>
              <a:rPr lang="es-ES_tradnl" sz="3600" dirty="0" smtClean="0"/>
              <a:t>y reducen  mano de obra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28596" y="4714884"/>
            <a:ext cx="821537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 smtClean="0"/>
              <a:t>Ejemplos: </a:t>
            </a:r>
            <a:r>
              <a:rPr lang="es-ES_tradnl" sz="2800" dirty="0" smtClean="0">
                <a:solidFill>
                  <a:schemeClr val="hlink"/>
                </a:solidFill>
              </a:rPr>
              <a:t>Herramientas</a:t>
            </a:r>
            <a:r>
              <a:rPr lang="es-ES_tradnl" sz="2800" dirty="0" smtClean="0"/>
              <a:t> (</a:t>
            </a:r>
            <a:r>
              <a:rPr lang="es-ES_tradnl" sz="2800" dirty="0" err="1" smtClean="0"/>
              <a:t>motosierras</a:t>
            </a:r>
            <a:r>
              <a:rPr lang="es-ES_tradnl" sz="2800" dirty="0" smtClean="0"/>
              <a:t>)  </a:t>
            </a:r>
            <a:r>
              <a:rPr lang="es-ES_tradnl" sz="2800" dirty="0" smtClean="0">
                <a:solidFill>
                  <a:schemeClr val="hlink"/>
                </a:solidFill>
              </a:rPr>
              <a:t>Equipos</a:t>
            </a:r>
            <a:r>
              <a:rPr lang="es-ES_tradnl" sz="2800" dirty="0" smtClean="0"/>
              <a:t>  (Riego, Ordeñadoras) </a:t>
            </a:r>
            <a:r>
              <a:rPr lang="es-ES_tradnl" sz="2800" dirty="0" smtClean="0">
                <a:solidFill>
                  <a:schemeClr val="hlink"/>
                </a:solidFill>
              </a:rPr>
              <a:t>Maquinarias</a:t>
            </a:r>
            <a:r>
              <a:rPr lang="es-ES_tradnl" sz="2800" dirty="0" smtClean="0"/>
              <a:t> (Tractor, </a:t>
            </a:r>
            <a:r>
              <a:rPr lang="es-ES_tradnl" sz="2800" dirty="0" err="1" smtClean="0"/>
              <a:t>zanjeadoras</a:t>
            </a:r>
            <a:r>
              <a:rPr lang="es-ES_tradnl" sz="2800" dirty="0" smtClean="0"/>
              <a:t>, cosechadoras)</a:t>
            </a:r>
            <a:endParaRPr lang="es-A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tr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300840"/>
            <a:ext cx="3213127" cy="255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osecham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500462" cy="45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SEmbrad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89"/>
            <a:ext cx="3214678" cy="410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42910" y="4857760"/>
            <a:ext cx="2376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/>
              <a:t>COSECHADORA ALGODON</a:t>
            </a:r>
            <a:endParaRPr lang="es-ES" sz="2000" b="1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14810" y="3714752"/>
            <a:ext cx="1357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TRACTOR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000892" y="4500570"/>
            <a:ext cx="1874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SEMBRADORA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robiomex.com/wp-content/uploads/2010/12/bom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7"/>
            <a:ext cx="2714644" cy="32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5" descr="data:image/jpeg;base64,/9j/4AAQSkZJRgABAQAAAQABAAD/2wCEAAkGBhQSEBUUEhQWFBQUFRcVFRgYFhYWFBQVGBYXFxcXFxcXHCYfFxwjGRYYIC8gJCcpLC8sFx4xNTAqNSYrLCkBCQoKDgwOFw8PGikcHBwpLCkpKSwsKSkpKSkpLCkpKSkpKSkpKSkpKSkpKSkpLCksKSksLCksLCwsKSkpKSwsLP/AABEIAMIBAwMBIgACEQEDEQH/xAAcAAACAwEBAQEAAAAAAAAAAAAAAQIDBAUGBwj/xAA+EAABAwMCAwQIBAUDBAMAAAABAAIRAyExQVEEEmEFInGBBhMUMpGhsfBCUsHRI3KS4fEVM5MWYoLSQ1Nz/8QAGQEBAQEBAQEAAAAAAAAAAAAAAAECAwQF/8QAIxEBAQACAgICAgMBAAAAAAAAAAECERIhE1ExQRRhAyJxBP/aAAwDAQACEQMRAD8A+2oSQqCEQhCrRQhBSQEIhEoQNCEpQBUU4QiwIQhUJJSShFJAUkQginCAiEAhEICBJQppQgQCUKaRCBQnypQpIABNJCiHKJSRCByhJCqrIRCaFhzKEQiUSgCEoTlCBcicI5lGVVShIhCEQuVIhTSVVGEQpQiENoohNOEVCEKSUIu0QmiEKhQmhACAQnCIUNgBBCcIREU4QEIBJNJAIQhVQhCEVaCgqKaw5kmhCASTlCqkiEJqqUo5kIUQ+ZKUinKqhMJShTSGhKUIQIlJCqmkhCAQhEIGkhCBgpFCJQCEIQIpKSSBITJUZRTQlKE2qxCIRCaY0ESiEFFCEIKASlMJFA5SQgICE4QkgIQU0IEUAppIBCEIBCEIBAQhA0kIQCEpSLxMa58kEkiVEuWPtDtilQaXVXtY0XlxDRfYmAcIum2VFz4XkeM9Lq1Wm53CUHuaBPrHN5GEahrqkcxOBytdci6z0exOL4sF1biixos1tHuBxE8zXVrucwHu8wiSCRMCc79D0XanpNw9ATUqNHmPqSB81wavp46oAOG4etULyGMcG8tMuMwPWVA1uhwHCAbrR2P2Fw1GvLaQJqWa+r/FrMrMH8SkXvk3b3xGzosQry72uuYJ9UwFnNf3T73KfzVIgEYpgkf7gU7Xbk0+1O1qg5qdCjymY/jyLGLEMgi2RY6SkvbNaAIAAAsNgNghXiNEoSRK0yaEJSgaEpRKBoSlEoBCJSlDSSFHmQXoaSQsdbtWkwkOe0EXI5hPwygdq0zhw+7oabEiVRT4xrhZwPmqX9qUxUNMuhzWB5mzQ0mJ5jbIwi6ayUi5cKt6RF4A4ZnMXmGPfLKTty23M8RJkCIBvaFRxfDPdUZTq1nPD7u5f4bGAyAIbfvEECXaKbV1uM7foUiA+o0EzAmSYzYX++izVvSUSA2lVIM3NMsAIEx3+XQzOLLM7g2CpzUWNbToGHhoA53x3hbPKM9bbzdVZ7Q/1lMgtomGHSo8XdfYTy+PMp2Lz2tU5gPUls3HM9gm24Jj+yy/6xxJYXMosgDJqCJjUcuLib2noYl2rxTa1NlNp5XVCZJzSDI9YXTqHQ2NSei09mdosLA0kBzCWOaJdf8AMIFw4d6dZOoKIpb23VawOfRMOEiHU7QCXSOcGRHxspH0hAMPpVWHZ1N+0/gDhgHXQ7LIJbxUcp9Sf9omQ0VTDnTawMDln8Teonf2hw73t5mFoqNPNTMGCRflJMSCJBjefEK6npXQDXHmEty2WtdmBZ7hHmvG9m+mrqXF8SXufXY7vhrD6xtFgkjl5SQLHvSWgcuV3fSftFtQNoAtqesIL284LYElrXGRALhzOIuGUn9Fx+O4Tg+Ca1rC2o+hLqjbOqcQ1wvRLW2DeVvMJsC1gPvGc2q3dr9pce7kb3OG9aSGifWVmtFvWOjuMaC5gcSXRzLX/wBC0WBz3B9eq4Hmq1ZqVWui1SmDZhaQDytGB0vyPR/tjhXNe7iajA5rG06bXVA6eHIL2CW5dDi1+L0xI1PUo9scM3+Ex7K1Xm5aYFUEPafdc51w3lFnG5kWBLgE6Gj/AFL2p7aU8ophruIMwG1LgUmmc2c62AWuzC7zarGgAFgAAAALQABYADQQvM8J7Jwx9XUrtc+o99R5PJyNc7vEYPI3QNklSf29wAj+I24n3RbOYZY2x1CuxT6dcY0Ma2nUY2vWdytJe1rWtZ3jVcS4QW4EGSX8uDbf2D23wvs1PkqU2gtkgubPNh3N1kR4AaQubW9IezmPLw8lxbySznMta6YgQLcxM9crLS9NuCpvfyGqQ9/OSHPgmGguDS4RjHTqpyHrf9bof/az+oJLgUvTrgiJL6rehFQn4tJHVCvIeufxbG+85o8XAY/wo+305j1jJz7zcDOq8iz0YfqR5mT9/utDfRhurvkummXpG9p0jiowxE94ao/1Cn+dv9QXEp9k027lXgMGiaHVHHsP4h8UxxjTghcSpxW1lnfxrjbT6qj0Lu0G7pHjmxMrzbn9Vm4niibA6Xi3kor0tbtYCwMn5fFZ39tReWxnXGhXmXcQYiVk4nijiclTZt6rivShjA0mSSQCNY/FEahcyt6RiqYc91MHAYbBo95ziILjhoAgXm68wKxPenw8ND55Wel72hxGNNLBY5Jt7Gn21SbEMLQ7/ea0AAN0YCM7k6idwr6fpOzm5u8eUwy3vUtZ2JPwhvVeNdPT7/wqzWPwx0U2bepd6S0gx3OJ5wX8wF6ZyQ0kA8oyB0I1C85U7Qp1HmrULnOME0yOZjGgl3IBNzPL17zxsRyuJJceWbe8fDQHxInyRTJGfuVN7Xk9ZV9LgXh7RcR6uR7jZDqgsdceAaAoP9LX+rqDkpF9UyT35BMARf8AA2OX+XqvIPcQbRfEb7eOqkwuhNpt7nhPS4soCmGhrmsIDxLjzwe+WmJJd3jfJKq7G9KG0m8h5msF2gEu5ZNwJufzTOSQvIPe4C+onwVDeL+keY1TZt7zh/Sqg2rzw/vgCpFiCDAdPMS62R4arLx/p6G1g+i0wAWuLnE87bEAie7BJi+pXia3GW+azVOKm99D81N1XZ7W9MK9R5cajgC7mABMNiQA3yJCxcR228z33EAiBzGxiNT+Wy5LqgP675n9VXxdUEiDm06jMx95WKsaaHGmS62wOYByQIi+LzYYKs9tAc6/vG+5PXc7LnO4sgQMXHTA00/uqjWzv8FJC1sqcTFwNzmBBPeEawYNiNUh2ibk5JucnYaQANsLAah8fnvb73Wes7UY0z8Lq6R0T2lY3vfx8eqqqdpmc2+awNFtM+ePoqqxj7/VNDfV4yYk/d0DjJ641+K5vrCmH2V0rsN7UtlC5rG2QmoP0k7ixuFW/iRuvj47eqfnd81az0jqj8blPy8XPdfUnV5PgqanFDdfOW+lNXVxR/1S/cny/VX8vA291xHGAGOYTGMnxQ09V4Y+k5m4nyCm30rMYU/KwNvXcVxgaeUuAJx1VNSw94E+Np+C8fX7eDiSRfHvbY8FYPSGf8rN/wCnC/Zt6CpgzUGOqx1Gh9m1GmcwSQAN7WJsPiuLxHavO0tDiJGRNvosvAvFN0hxxB7ov1m6n5GPs29HV4YHFQDXWPoojhhM+sba4sfu65Y7QBvzHcK1vHT+IiRbp5YWfLPabaSWEEetaTHWWz0CoNFrQS6pYDAa6/QSIklcyszlJc1xL2tdFgJMGJ81xaFOqDzkVHOmYnODkzF+ivOX4rUerocGOXvVLk8xhpzti8YWh9GkPxPH34LBT4oxho83H9AlU4gz+H4Ot56/Fc/J+zdX1eFYcVDvdpMHQ9PBLg6TSZLyNC0NMhw2Oo/SFn9e7/t6WdH1XJ9jqGXcha+ZHfB8bkrWOe/sl29Zw7KInmc91zaABfIUKtHhtqmuomNiudSqO5RzZgT46oNSy53+Sz7TlW3k4bBY8+JMjW0EKD28N+R0eN/HKwFxXH7Z7Ycxwp082JteTePhfzUxyyy6lWW16HifZoktqQLyC2fGSCsvBU6YBc8P5nZgthomWgSMgHO5K87wvF1XFoqd4S0wXNaIiZkmOvku0azZ/wByn/y0/wD2Vy5Y/bVlaHcHwx/DU/qG3SEnUaHNPI7SQYgxve6zCuz89P8A5WfK+VWOKYRPMwXw6rTnxgONlnnkzxyaqtOgTJY62xAWLj6dIBrmUjDTL2l0hzdR0OshD+Jb+en/AMjf3WfjOLAZ3HUy7/8AVgHjcqY5Z2rJdtTqXDu/+J0ZH8UlR9noDFJ3/If1C807iqzG2dYZAIc253GlxZdbs7jvWM5sHBjwzhbzmeM3sssbH0KRFqbvH1gn4lqiOHpi3K6P52nT+RP7+7JBc/Jl7Z2l6ml+Q/1j/wBUKPrBuUk8l9m0fUnMD46aKQoefyH1XVc0Cbide9ceEi5SLZ0b1I944vnHXxXj8i6cr2c6jW3ipeyGPdF5gfY+a6ZpDpAmfGBIvY4wMyoloE7iTMH6gRkkWnCnI053s24xsdsg/eql7KdhHUt2nXotg5oNm2uMdfPyTYwH569TjTY2TkaYRQ6R5DrupeznbqIH3rZaWVRcjEmw97Itnr8ipU6gIECfOHXyRIyT9T4pujJ6kyYbYT8JyT4p+pcNPr0Oy0FwFiRjxt0n7srQCMEmwNpsBeTciOuybRlZQcdLnAknT56qbWm0wLxnF7id/HVXirY6ZMDHxdtb7lSa8SDJbBGM+RGx8clOVGdtM6/PEfr/AGR6t2sz4Eq7naMkWJGZHxdrjJRzSSGk3uJM2E/rE+Cbog0O8PI/Z1QJnpuAh7hAz0MnpFz9/BWsfjlLryNzqdZMWxb4YcqKSXeXgfmpio773+4TBESSd7aHoR8LoD5BiTnYdTMbAR5aJyppUap2ECxGskT9hSk5sdPA6fP6K91UmMwbC4Gd7CLqo1wJMuIzfNtL3MjQq87TSpxIOBmP0WSt2ew1C5zZda4LotYWHRbSWwATzW0AaYAOLWFgJ6oe++otcbnoD85jHRWZ5T4qsVTs9jmgObIAge9awtn5q1rbDFthOgWk1xAbaBcOkxFpmb5ONyVF+BNoNibbgDF5KvkyvyqkO3FtoP7KDiTpjNsabK6q6b2FiCIIFpFvgc3VLHgifdnTXO50G2spMqiIPz6QqK9Frx3gDtIPWdFrdEeNzIvi0X8/gq3NEkSIgjIkDy+oVmdGQcEwAtDWxqLAnqp0uFayeVsakRadOm60U3QLfCZ3tN5HzURVt7uxubdSJ6xnda55UVz8LfE6bpNqT1jw+91Y6sJ0IJMXPMNpsol1psZOBGk9fC6bQp3EHwlCj61mov8AD9Ek3+hL2tx90gRJvmBjwPRWU+0XA96REg/hIt4GMjcrnU65wCGmTcYIkXiAT5qxoPKQSM2dJ8COUfHpK6XDGfK9tbeO3Mi9tZkk3jrp1U38e7BmMfsczEWmPiue9zpixHQmdtY+vxUW1XEiWRBHMcjXcWG6njhutx7SdAGfO52AteZ8lJnGkQDMTJxJxJtgQuaakEgg94wLRGv1hN1Nwv3YG4Ej52PyuVfHidtbeIkkxygWFsyTcRF7Sr6VdpjQxnRsSLnRYaWQcWk9T4aK80ea84BjW9o6DWyxZBceOkgQDGodM7RALRHnhL2qZM2EGLEkmTnX72VVOg6/NEHHjc8wt1T9kgRMyJMgHOkHF9U1hDVa3cRI2JnUbgmxxafe2VY4gzY2N8HxF7zBys7rDlmPMxuB1+91CrxIgd47RMD6+fgpMIje+u4Eh2pi4ve/zB+ik2o8g6TYQJvJgE4GM9FzxxMCDMm4Ab3okgCcY+qgOOgSJGhtA1joJ/Uq+MbqnEvxLZzeInXU9cptrmwIOLTpe9hMiNeiyt4gi4sdjtAH1A+abuJPOZEa9NtNDB10U4/ojYKjhYbSdxgaZ2upN4hx0gtE/l2vHyWX20j3eu+l9LOCH9oQD5QSPPyWONv0u2w8Q4kGI8rSDB6iyj652xGmDcLM3tO9wYIg9LC19v1RW7WExJk7WB3I+vmnC+laQb/MwAZt+/hhNjD+HmEyLybmSfkY+Kwu49hHvEATecR006KH+p/9xMSSC2DAt4GxlXhkOgGyZyMXjA6HRJlN17G9puYBzrHTULOe0wRINybeBxcZ8FJvGHMgg38/P5+KnHJU6lJ0xYRB6HOL2HlO6qdSeSIAuM5m4tp+6Pbrm/vCB+tx93VNTjXR3bQe6R1gfGwWpMkaG0XXmIk3u3NpiMRB8lD1T+hHTGcRHT5qHtbpEi8z5HUfEo9qLSZgbgTPir2HU4ci4AvcxOLm0zgR8FH1RGWiJ6/I/wBtEDjzOAD93kDpomePBNo5rTt/e6f29HSPqX55R0ifI9LgIfTqTYWjeQRptGArBxh6RrIuN46KA4kkgzFpsLGPDCbvpeg7h6hM8s/0/shIcWRYyD5631SV7TpHjeAfTfEd2CWw28RqMt0yAuaeIIkA3AySPpnJ+q1cf2o+s8BoJLhyxEBs23tpeVZwPo6WkuddoHv5bNvdmAdgvdMJ9u+WM30yms4ZeAMT+Y6mcRom10fj73lN4jOPHoupxLGus1pEQe+O+44HuyBJFp2WN/ZrzPKIc4xfQSJJk3Ij5rNxxTx+lbeIJs2TpIiDtfGisqUarQS5kTrIOdJBWrhuD5HXc2cuAiOkumB4XwsnEPDi4kGG+7NgYiI1Ix5LnMYt/jkn7Z6dR+SCBocfXOqrrcY/mgAx0gmJ6LTXb3YMkyRY93IwYxlV0eFECSAScCLg9ZEXAvGhwtccdufHsDinNbc2/TqilxXMczeeqzV3xY97QNjPUbhbaXD92zeV5i0SdL9BEKXCa7Jjtqp1xBkTgf5UmU2E93fUmw2MHe9t1jpdmkAA1IgS6YJnQTjyUqFMtd3n2tGki4FgZ+mVz8cnxWvFY1VOH11jaYtOtz+yrdWE5wMWi31wpcSXe8HkGY0BaM5PjqsdKhy3cQ64PegmfDbqnD3TP+PTUHNc48oI6zOs518eiHxppebDXF9FznVS6ZkgY6GxxrqotDpydxJsRkzlan8f7c5jPtupmxsc/wDbBGfeBv0AUXPbckEaRaxsLDeNFhfWc6IBDhLo84/RTbwZBaSTsL4zjZb4yfPTUkrY1zYPNzOmCJDRpYzkKFWtSaAYjYC4vEkT93UWzy4MnU2JvJv1UzwrYvdpviIsFi2bYqxnqbGIOT8THdwNMKwVKf4XB0Cbg3GubdVSeFGuMQRgEWUD2aJkmNC0C2uCfsLPV+6nTU/lIvyjTQ7Ra1+uireQWwPwg3BvvecqDmtJAxbGmyl7E2fD6Y+MrIp9jId4yCRgzJkb6Ip0nc3dMibXvIOdhhD+DdvYSR1ET4qulWM7H9vO+y6btXVWPeObxJk25bXNgZjF/FN1aPAix33HeE26KL3F3ujvRE73JTrC1wDaDI6fYTpEHFsZxpfEWuBH+VGo4w0y0GLiDcjMzmEOpcxMg81tTpHxsFW+lAsTGu3mFuaVJtZ05mYjfXr9wh/Gu5bEEDpcz1z5Sos4IxZ0zfwOglNtB4NoxE2tqOWfqr/VTdxR/EzmOpvdCZoP1AJ/8UJrEXOpgNJaTAPejB6kkyRZFbiHG8l2LGI6d0bLqUOxy8gi7CLlpa4C0W0PxUqno843It1sAJvewK15Pb0yX05vt75948wjUgNtgCP75VtWqCb1CZiSPHTwzKjX7KLAYiM7Tbwvf6LNXolsc4ItaQAJsdc+XRZuW/hneWP01PqwCLRmBIGTczrOPNTa+xJiCfDeA524uAMQFzGVubEHf70WjlAOd42E7rPLTn5CqGBraDFhkfPfyVbXjmggGbbmP8rSxoI+hxBAUfZnESB8I+fmszL2xtKi8AOEXcLkkkxkgHITpkhxImwjEDPjbRSNEiQAJ65jW2/RV1aNRoDnMcA4GA3vEf8AiDYdVO6u8jq8aZ3F5gZUA5p1zYWxmfNPhKZcMRBwbOv0PW3VaWcPEwx1re6QZ81L0tuSFhczMZwPLf8Ayqqh5t8a7R9xdbSzlMFpsAT4AxPglTqc0loMDNhYxhYlrOsqxsEWjp96qxzbAmR8hbr8cdFpqPP5DAzkm/h4ZT55gAH+k3KbpxtUnoGzqbHbVOhwjheYtt4WU3cOS6WtcJzaw/ZNlJwyI3m2kXm6zbpdRT6pxIg3G4yL3EX/AMKdOiCR3vAN0MkmQR5KwVRO5jb4+MKsGDzee0kSfpors1PSTWQ52Y00O3X7ChWExF8GNv3TNQkdSR4Re5KgHwNjidrbbp38n+M76bi4RE7/AFv1yr+QiDYzfrr9+YUmUjpeJvr4J0zLiGx88fP7KttrKDeMcHCJsdZi3Q+KsqcQX3MCxGNOmiZ4Yg5vNhBFvGwUqNIEwHNE+Lt8gX3/ALo1q/DDUpkQW2Ph9FdTda8Xte9sq/iaQYLuB3gW6ZWOs8TbSdforO0SqETMD4BMNBBtfzg2Wc1JHUfFNtS8+Xirqm11VgsAJibXsfJW2LZ2+sYWalxIBE+ClVrREWGPjvCllTabrYFusIUOcG8oTVHPpUy10tcGncOg/EfutPC8ZWY6W1jMa1CRGNbaqx/ANEwXW6g51IhZ29mEmziMaOnzAX0Onp7bh27WaB32G9zzAOM7ys7u1nvMEMJ0ggfQX8lNnYjY7zwTvBb8eYH6Kyj2XRj3hPX97Bc7MV1tnHEzoI2Dp+RVjOMZMWwTsqK3ZTW45XbEPIMfRYfZGzdrj4OHyv8Aos+PGsXB1xxY6W+5T9q8PuNIXMZw7dPXA+UDa5Vvsp/DU2MFjTvGCbqeGM8P26ArnpGLn6BWh+0HeDb5YXIc2oDdzf6HHroFUytUkWBjB5YHTQLPg9HC+3ctq2dsx0ypO44lvLJgaAkW28Fy6Tqrj7k3g8rxY62V7mVQL0je4PdMamSM/JTw1dX6rSeJBBkA+Jc6wjUnFldQYIkAb65gXm9z12XM9Y+YDDP8o/vZW061QT3HCPC4/S5U8eSTlL27LWAtPvjWO+RadJ8Sm+kXA8x52iCZ5hy9TMLlCrVB910mDaIPz6BaKXE1RnnxvH62+Cmq7zP9Ln8E0QGlotYtkmNdYOdVQ71mlX4iDI0mcBS9rqH8Et/lBH02Q7inR7gk7wJOn2EZy45InjuUAOJqeJIaCBYATosVeq5wH0kjyIObLSOIaTcCfOPooC75bDRGmSOsiFZ0xpm4biHty3TWw2t8Fo9vJOIA2N/op8wadT8D9EestAGOhA+al/xm2z4Zq3FHmkG5Fhk/uSo8JWPO0kAiZINp6SrXcPzXjGIGsWSNEjA81etdM9uoeP5rBuNAS2PEjNpWIcYPt3h9ysTqbzIn7+wo+xmMnTAkHP7LPDf2tuVbOIPMM/P7lZgC43+ZUm0uW0ztt0lNlWW5iNTvY5018ldaZ1VNZpJv8f1n7ypMb52jGOqsbe0k7xBi+wN1d6otwD1tfFvBLTjVfq73Em/T5rM+mZ3EXWtoIJ1nEjFr+CAXXkTbKktiaZB/Khb3NdNnNI0g/wBkK8jVZnPMZP2EuHwDrBvrhCF7L8O1WurO5Rc/E7I4A8xHNe2t0IWKqddgAsAPJVvEERb/ACmhWNVrpVDMSYnfqFqFBvM3ujOw2n6oQtOdUuyfJX0KLXOJc0E965AJxuUISNOkzhm8jO63XQbOXJrtE+cJoUqRneO6VmqD78k0LDoKJg/ey3E2QhYrURe8mJJ+wk03P3qhCyLqV5m99VhA73mhCM0gPd8vqFJguPEIQsuNPlBIndV/3/VCFMU+2vlAiBqVzqTzBufsoQt4ukdDh6DYPdGdgk4RTJFjAvrqhCt+FWA93y/VJhwdUIXKpfkUGy903gnPgq61mCPz/skhL9MRdyjbQJoQp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3116"/>
            <a:ext cx="5776506" cy="432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000101" y="1428737"/>
          <a:ext cx="7429553" cy="4894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1330"/>
                <a:gridCol w="1262987"/>
                <a:gridCol w="2150345"/>
                <a:gridCol w="1124891"/>
              </a:tblGrid>
              <a:tr h="364533">
                <a:tc>
                  <a:txBody>
                    <a:bodyPr/>
                    <a:lstStyle/>
                    <a:p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461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461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461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082">
                <a:tc>
                  <a:txBody>
                    <a:bodyPr/>
                    <a:lstStyle/>
                    <a:p>
                      <a:pPr marL="936625">
                        <a:lnSpc>
                          <a:spcPct val="100000"/>
                        </a:lnSpc>
                      </a:pPr>
                      <a:r>
                        <a:rPr sz="1800" b="1" spc="-5" dirty="0" err="1" smtClean="0">
                          <a:latin typeface="+mn-lt"/>
                          <a:cs typeface="Arial" pitchFamily="34" charset="0"/>
                        </a:rPr>
                        <a:t>L</a:t>
                      </a:r>
                      <a:r>
                        <a:rPr sz="1800" b="1" spc="5" dirty="0" err="1" smtClean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1" dirty="0" err="1" smtClean="0">
                          <a:latin typeface="+mn-lt"/>
                          <a:cs typeface="Arial" pitchFamily="34" charset="0"/>
                        </a:rPr>
                        <a:t>bores</a:t>
                      </a:r>
                      <a:endParaRPr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</a:pPr>
                      <a:r>
                        <a:rPr sz="1800" b="1" spc="5" dirty="0">
                          <a:latin typeface="+mn-lt"/>
                          <a:cs typeface="Arial" pitchFamily="34" charset="0"/>
                        </a:rPr>
                        <a:t>1977</a:t>
                      </a:r>
                      <a:endParaRPr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738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Arial" pitchFamily="34" charset="0"/>
                        </a:rPr>
                        <a:t>L</a:t>
                      </a:r>
                      <a:r>
                        <a:rPr sz="1800" b="1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Arial" pitchFamily="34" charset="0"/>
                        </a:rPr>
                        <a:t>bores</a:t>
                      </a:r>
                      <a:endParaRPr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</a:pPr>
                      <a:r>
                        <a:rPr sz="1800" b="1" spc="5" dirty="0">
                          <a:latin typeface="+mn-lt"/>
                          <a:cs typeface="Arial" pitchFamily="34" charset="0"/>
                        </a:rPr>
                        <a:t>2007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6708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Ar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r</a:t>
                      </a: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1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h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P</a:t>
                      </a:r>
                      <a:r>
                        <a:rPr sz="1800" spc="-10" dirty="0">
                          <a:latin typeface="+mn-lt"/>
                          <a:cs typeface="Arial" pitchFamily="34" charset="0"/>
                        </a:rPr>
                        <a:t>u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l</a:t>
                      </a:r>
                      <a:r>
                        <a:rPr sz="1800" spc="-10" dirty="0">
                          <a:latin typeface="+mn-lt"/>
                          <a:cs typeface="Arial" pitchFamily="34" charset="0"/>
                        </a:rPr>
                        <a:t>v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e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r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ización</a:t>
                      </a:r>
                      <a:r>
                        <a:rPr sz="1800" spc="-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terrestre</a:t>
                      </a: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4'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</a:tr>
              <a:tr h="36519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Di</a:t>
                      </a: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q</a:t>
                      </a: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u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e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r (2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 v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eces)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1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h</a:t>
                      </a:r>
                      <a:r>
                        <a:rPr sz="1800" spc="-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10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'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Fertil</a:t>
                      </a:r>
                      <a:r>
                        <a:rPr sz="1800" spc="-5" dirty="0">
                          <a:latin typeface="+mn-lt"/>
                          <a:cs typeface="Arial" pitchFamily="34" charset="0"/>
                        </a:rPr>
                        <a:t>i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zaci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ó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6'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6708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R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tre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r (2</a:t>
                      </a: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v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eces)</a:t>
                      </a: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40'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Fertil</a:t>
                      </a:r>
                      <a:r>
                        <a:rPr sz="1800" spc="-5" dirty="0">
                          <a:latin typeface="+mn-lt"/>
                          <a:cs typeface="Arial" pitchFamily="34" charset="0"/>
                        </a:rPr>
                        <a:t>i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zaci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ó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6'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</a:tr>
              <a:tr h="36708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sz="1800" b="0" spc="10" dirty="0">
                          <a:latin typeface="+mn-lt"/>
                          <a:cs typeface="Arial" pitchFamily="34" charset="0"/>
                        </a:rPr>
                        <a:t>e</a:t>
                      </a:r>
                      <a:r>
                        <a:rPr sz="1800" b="0" spc="-15" dirty="0">
                          <a:latin typeface="+mn-lt"/>
                          <a:cs typeface="Arial" pitchFamily="34" charset="0"/>
                        </a:rPr>
                        <a:t>m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br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30'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Si</a:t>
                      </a:r>
                      <a:r>
                        <a:rPr sz="1800" spc="10" dirty="0">
                          <a:latin typeface="+mn-lt"/>
                          <a:cs typeface="Arial" pitchFamily="34" charset="0"/>
                        </a:rPr>
                        <a:t>e</a:t>
                      </a:r>
                      <a:r>
                        <a:rPr sz="1800" spc="-20" dirty="0">
                          <a:latin typeface="+mn-lt"/>
                          <a:cs typeface="Arial" pitchFamily="34" charset="0"/>
                        </a:rPr>
                        <a:t>m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b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ra 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d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irecta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50'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51234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Pulveriz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r (terre</a:t>
                      </a: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tr</a:t>
                      </a:r>
                      <a:r>
                        <a:rPr sz="1800" b="0" spc="10" dirty="0">
                          <a:latin typeface="+mn-lt"/>
                          <a:cs typeface="Arial" pitchFamily="34" charset="0"/>
                        </a:rPr>
                        <a:t>e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-herbic.)</a:t>
                      </a: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10'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P</a:t>
                      </a:r>
                      <a:r>
                        <a:rPr sz="1800" spc="-10" dirty="0">
                          <a:latin typeface="+mn-lt"/>
                          <a:cs typeface="Arial" pitchFamily="34" charset="0"/>
                        </a:rPr>
                        <a:t>u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l</a:t>
                      </a:r>
                      <a:r>
                        <a:rPr sz="1800" spc="-10" dirty="0">
                          <a:latin typeface="+mn-lt"/>
                          <a:cs typeface="Arial" pitchFamily="34" charset="0"/>
                        </a:rPr>
                        <a:t>v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e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r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ización</a:t>
                      </a:r>
                      <a:r>
                        <a:rPr sz="1800" spc="-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aérea</a:t>
                      </a: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3'</a:t>
                      </a:r>
                      <a:endParaRPr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</a:tr>
              <a:tr h="51234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Pulveriz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r (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ére</a:t>
                      </a:r>
                      <a:r>
                        <a:rPr sz="1800" b="0" spc="1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ins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ecticida)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7955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5'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o</a:t>
                      </a:r>
                      <a:r>
                        <a:rPr sz="1800" spc="-5" dirty="0"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ec</a:t>
                      </a:r>
                      <a:r>
                        <a:rPr sz="1800" spc="-10" dirty="0">
                          <a:latin typeface="+mn-lt"/>
                          <a:cs typeface="Arial" pitchFamily="34" charset="0"/>
                        </a:rPr>
                        <a:t>h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a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35'</a:t>
                      </a:r>
                      <a:endParaRPr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6708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o</a:t>
                      </a: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echar y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en</a:t>
                      </a: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ilar</a:t>
                      </a: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h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+mn-lt"/>
                          <a:cs typeface="Arial" pitchFamily="34" charset="0"/>
                        </a:rPr>
                        <a:t>L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l</a:t>
                      </a:r>
                      <a:r>
                        <a:rPr sz="1800" spc="10" dirty="0">
                          <a:latin typeface="+mn-lt"/>
                          <a:cs typeface="Arial" pitchFamily="34" charset="0"/>
                        </a:rPr>
                        <a:t>e</a:t>
                      </a:r>
                      <a:r>
                        <a:rPr sz="1800" spc="-10" dirty="0">
                          <a:latin typeface="+mn-lt"/>
                          <a:cs typeface="Arial" pitchFamily="34" charset="0"/>
                        </a:rPr>
                        <a:t>n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ar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spc="-5" dirty="0"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ilos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6'</a:t>
                      </a:r>
                      <a:endParaRPr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</a:tr>
              <a:tr h="51234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T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r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n</a:t>
                      </a: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por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t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e 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l</a:t>
                      </a: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centro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de </a:t>
                      </a:r>
                      <a:r>
                        <a:rPr sz="1800" b="0" spc="5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sz="1800" b="0" spc="-5" dirty="0">
                          <a:latin typeface="+mn-lt"/>
                          <a:cs typeface="Arial" pitchFamily="34" charset="0"/>
                        </a:rPr>
                        <a:t>o</a:t>
                      </a:r>
                      <a:r>
                        <a:rPr sz="1800" b="0" dirty="0">
                          <a:latin typeface="+mn-lt"/>
                          <a:cs typeface="Arial" pitchFamily="34" charset="0"/>
                        </a:rPr>
                        <a:t>pio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50'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Vaciar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spc="-5" dirty="0"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ilos</a:t>
                      </a:r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3'</a:t>
                      </a:r>
                      <a:endParaRPr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67082">
                <a:tc>
                  <a:txBody>
                    <a:bodyPr/>
                    <a:lstStyle/>
                    <a:p>
                      <a:endParaRPr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Si</a:t>
                      </a:r>
                      <a:r>
                        <a:rPr sz="1800" spc="-5" dirty="0">
                          <a:latin typeface="+mn-lt"/>
                          <a:cs typeface="Arial" pitchFamily="34" charset="0"/>
                        </a:rPr>
                        <a:t>l</a:t>
                      </a: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obo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l</a:t>
                      </a:r>
                      <a:r>
                        <a:rPr sz="1800" spc="-5" dirty="0"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a</a:t>
                      </a: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+mn-lt"/>
                          <a:cs typeface="Arial" pitchFamily="34" charset="0"/>
                        </a:rPr>
                        <a:t>4'</a:t>
                      </a:r>
                      <a:endParaRPr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rgbClr val="C0C0C0"/>
                    </a:solidFill>
                  </a:tcPr>
                </a:tc>
              </a:tr>
              <a:tr h="38853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Arial" pitchFamily="34" charset="0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Arial" pitchFamily="34" charset="0"/>
                        </a:rPr>
                        <a:t>O</a:t>
                      </a:r>
                      <a:r>
                        <a:rPr sz="1800" b="1" spc="-5" dirty="0">
                          <a:latin typeface="+mn-lt"/>
                          <a:cs typeface="Arial" pitchFamily="34" charset="0"/>
                        </a:rPr>
                        <a:t>T</a:t>
                      </a:r>
                      <a:r>
                        <a:rPr sz="1800" b="1" spc="10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Arial" pitchFamily="34" charset="0"/>
                        </a:rPr>
                        <a:t>L</a:t>
                      </a:r>
                      <a:endParaRPr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Arial" pitchFamily="34" charset="0"/>
                        </a:rPr>
                        <a:t>6</a:t>
                      </a:r>
                      <a:r>
                        <a:rPr sz="1800" b="1" spc="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 pitchFamily="34" charset="0"/>
                        </a:rPr>
                        <a:t>h</a:t>
                      </a:r>
                      <a:r>
                        <a:rPr sz="1800" b="1" spc="-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b="1" spc="5" dirty="0">
                          <a:latin typeface="+mn-lt"/>
                          <a:cs typeface="Arial" pitchFamily="34" charset="0"/>
                        </a:rPr>
                        <a:t>25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'</a:t>
                      </a:r>
                    </a:p>
                  </a:txBody>
                  <a:tcPr marL="0" marR="0" marT="0" marB="0"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Arial" pitchFamily="34" charset="0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Arial" pitchFamily="34" charset="0"/>
                        </a:rPr>
                        <a:t>O</a:t>
                      </a:r>
                      <a:r>
                        <a:rPr sz="1800" b="1" spc="-5" dirty="0">
                          <a:latin typeface="+mn-lt"/>
                          <a:cs typeface="Arial" pitchFamily="34" charset="0"/>
                        </a:rPr>
                        <a:t>T</a:t>
                      </a:r>
                      <a:r>
                        <a:rPr sz="1800" b="1" spc="10" dirty="0">
                          <a:latin typeface="+mn-lt"/>
                          <a:cs typeface="Arial" pitchFamily="34" charset="0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Arial" pitchFamily="34" charset="0"/>
                        </a:rPr>
                        <a:t>L</a:t>
                      </a:r>
                      <a:endParaRPr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Arial" pitchFamily="34" charset="0"/>
                        </a:rPr>
                        <a:t>1</a:t>
                      </a:r>
                      <a:r>
                        <a:rPr sz="1800" b="1" spc="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 pitchFamily="34" charset="0"/>
                        </a:rPr>
                        <a:t>h</a:t>
                      </a:r>
                      <a:r>
                        <a:rPr sz="1800" b="1" spc="-5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sz="1800" b="1" spc="5" dirty="0">
                          <a:latin typeface="+mn-lt"/>
                          <a:cs typeface="Arial" pitchFamily="34" charset="0"/>
                        </a:rPr>
                        <a:t>57</a:t>
                      </a:r>
                      <a:r>
                        <a:rPr sz="1800" dirty="0">
                          <a:latin typeface="+mn-lt"/>
                          <a:cs typeface="Arial" pitchFamily="34" charset="0"/>
                        </a:rPr>
                        <a:t>'</a:t>
                      </a:r>
                    </a:p>
                  </a:txBody>
                  <a:tcPr marL="0" marR="0" marT="0" marB="0"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000100" y="404664"/>
            <a:ext cx="7429552" cy="830997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txBody>
          <a:bodyPr wrap="square">
            <a:spAutoFit/>
          </a:bodyPr>
          <a:lstStyle/>
          <a:p>
            <a:pPr marL="67945" algn="just">
              <a:lnSpc>
                <a:spcPct val="100000"/>
              </a:lnSpc>
            </a:pPr>
            <a:r>
              <a:rPr lang="es-AR" sz="2400" spc="-5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areas</a:t>
            </a:r>
            <a:r>
              <a:rPr lang="es-AR" sz="2400" spc="-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req</a:t>
            </a:r>
            <a:r>
              <a:rPr lang="es-AR" sz="2400" spc="-5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AR" sz="2400" spc="-1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id</a:t>
            </a:r>
            <a:r>
              <a:rPr lang="es-AR" sz="2400" spc="-15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s para</a:t>
            </a:r>
            <a:r>
              <a:rPr lang="es-AR" sz="2400" spc="-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la</a:t>
            </a:r>
            <a:r>
              <a:rPr lang="es-AR" sz="24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prod</a:t>
            </a:r>
            <a:r>
              <a:rPr lang="es-AR" sz="2400" spc="-5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AR" sz="2400" spc="-1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ión </a:t>
            </a:r>
            <a:r>
              <a:rPr lang="es-AR" sz="2400" spc="-5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e u</a:t>
            </a:r>
            <a:r>
              <a:rPr lang="es-AR" sz="2400" spc="-15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a he</a:t>
            </a:r>
            <a:r>
              <a:rPr lang="es-AR" sz="2400" spc="-1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s-AR" sz="2400" spc="-15" dirty="0" smtClean="0">
                <a:latin typeface="Arial" pitchFamily="34" charset="0"/>
                <a:cs typeface="Arial" pitchFamily="34" charset="0"/>
              </a:rPr>
              <a:t>á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rea</a:t>
            </a:r>
            <a:r>
              <a:rPr lang="es-AR" sz="2400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es-AR" sz="24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s-AR" sz="2400" spc="5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a,</a:t>
            </a:r>
            <a:r>
              <a:rPr lang="es-AR" sz="24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197</a:t>
            </a:r>
            <a:r>
              <a:rPr lang="es-AR" sz="2400" spc="-15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-2007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58204" cy="868346"/>
          </a:xfrm>
          <a:solidFill>
            <a:srgbClr val="FF9933">
              <a:alpha val="72941"/>
            </a:srgbClr>
          </a:solidFill>
        </p:spPr>
        <p:txBody>
          <a:bodyPr anchor="ctr">
            <a:normAutofit/>
          </a:bodyPr>
          <a:lstStyle/>
          <a:p>
            <a:pPr eaLnBrk="1" hangingPunct="1"/>
            <a:r>
              <a:rPr lang="es-ES_tradnl" sz="3400" dirty="0" smtClean="0">
                <a:latin typeface="Arial" pitchFamily="34" charset="0"/>
                <a:cs typeface="Arial" pitchFamily="34" charset="0"/>
              </a:rPr>
              <a:t>INNOVACIONES QUIMICAS</a:t>
            </a:r>
            <a:endParaRPr lang="es-MX" sz="3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571612"/>
            <a:ext cx="8143932" cy="287179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_tradnl" sz="4000" dirty="0" smtClean="0"/>
              <a:t>Son producidas por la industria química</a:t>
            </a:r>
          </a:p>
          <a:p>
            <a:pPr eaLnBrk="1" hangingPunct="1"/>
            <a:r>
              <a:rPr lang="es-MX" sz="4000" dirty="0" smtClean="0"/>
              <a:t>Requieren capital</a:t>
            </a:r>
          </a:p>
          <a:p>
            <a:pPr eaLnBrk="1" hangingPunct="1"/>
            <a:r>
              <a:rPr lang="es-MX" sz="4000" dirty="0" smtClean="0"/>
              <a:t>Mano de obra calificada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0034" y="4786322"/>
            <a:ext cx="814393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Algunos ejemplos: </a:t>
            </a:r>
            <a:r>
              <a:rPr lang="es-ES_tradnl" sz="2800" dirty="0" smtClean="0">
                <a:solidFill>
                  <a:srgbClr val="FF9933"/>
                </a:solidFill>
              </a:rPr>
              <a:t>Fertilizantes, insecticidas, herbicidas</a:t>
            </a:r>
          </a:p>
          <a:p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ul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475" y="1142984"/>
            <a:ext cx="524111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s://encrypted-tbn2.gstatic.com/images?q=tbn:ANd9GcRohTfzLrre8w0ubjqfXhKRhsbSvGASFg3mZY72p_rBrqxVn7yd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305434" cy="187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https://encrypted-tbn0.gstatic.com/images?q=tbn:ANd9GcSIa-VTrbdTYMKy9qi2Z9KZTLuIXr7-jQlD3axE-NtYJM06LDV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3807420"/>
            <a:ext cx="3500462" cy="262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071546"/>
            <a:ext cx="83987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3029"/>
            <a:ext cx="8858280" cy="54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B050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z="3400" smtClean="0">
                <a:latin typeface="Arial" charset="0"/>
              </a:rPr>
              <a:t>INNOVACIONES BIOLOGICAS</a:t>
            </a:r>
            <a:endParaRPr lang="es-MX" sz="3400" smtClean="0"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213"/>
            <a:ext cx="8291513" cy="2800357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eaLnBrk="1" hangingPunct="1"/>
            <a:r>
              <a:rPr lang="es-ES_tradnl" sz="3200" dirty="0" smtClean="0"/>
              <a:t>Son producidas por la manipulación industrial de seres vivos</a:t>
            </a:r>
            <a:endParaRPr lang="es-ES_tradnl" dirty="0" smtClean="0"/>
          </a:p>
          <a:p>
            <a:pPr eaLnBrk="1" hangingPunct="1"/>
            <a:r>
              <a:rPr lang="es-ES_tradnl" sz="3200" dirty="0" smtClean="0"/>
              <a:t>Contribuyen al aumento de la productividad</a:t>
            </a:r>
          </a:p>
          <a:p>
            <a:pPr eaLnBrk="1" hangingPunct="1"/>
            <a:r>
              <a:rPr lang="es-ES_tradnl" sz="3200" dirty="0" smtClean="0"/>
              <a:t>Demandan capital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28596" y="4714884"/>
            <a:ext cx="8358246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Ejemplos: </a:t>
            </a:r>
            <a:r>
              <a:rPr lang="es-ES_tradnl" sz="2800" dirty="0" smtClean="0">
                <a:solidFill>
                  <a:srgbClr val="00B050"/>
                </a:solidFill>
              </a:rPr>
              <a:t>Semillas híbridas, variedades mejoradas,</a:t>
            </a:r>
          </a:p>
          <a:p>
            <a:r>
              <a:rPr lang="es-ES_tradnl" sz="2800" dirty="0" smtClean="0">
                <a:solidFill>
                  <a:srgbClr val="00B050"/>
                </a:solidFill>
              </a:rPr>
              <a:t> semillas transgénicas, clones de árboles, semillas forestales,  vacunas, inoculantes</a:t>
            </a:r>
          </a:p>
          <a:p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inocula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89040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vacu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643446"/>
            <a:ext cx="1104568" cy="16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857356" y="5357826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VACUNAS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572000" y="4857760"/>
            <a:ext cx="1857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INOCULANTES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00232" y="1214422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/>
              <a:t>SEMILLAS</a:t>
            </a:r>
            <a:endParaRPr lang="es-ES" sz="2000" b="1" dirty="0"/>
          </a:p>
        </p:txBody>
      </p:sp>
      <p:pic>
        <p:nvPicPr>
          <p:cNvPr id="22530" name="Picture 2" descr="http://www.biagrosa.com/images/forr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451" y="4214818"/>
            <a:ext cx="2615267" cy="2501941"/>
          </a:xfrm>
          <a:prstGeom prst="rect">
            <a:avLst/>
          </a:prstGeom>
          <a:noFill/>
        </p:spPr>
      </p:pic>
      <p:sp>
        <p:nvSpPr>
          <p:cNvPr id="20482" name="AutoShape 2" descr="Resultado de imagen para bolsas semillas comerciales gira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928670"/>
            <a:ext cx="1715114" cy="28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5" descr="Resultado de imagen para semillas para sembr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857364"/>
            <a:ext cx="279115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0000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z="3400" dirty="0" smtClean="0">
                <a:latin typeface="Arial" charset="0"/>
              </a:rPr>
              <a:t>INNOVACIONES AGRONÓMICAS</a:t>
            </a:r>
            <a:endParaRPr lang="es-MX" sz="3400" dirty="0" smtClean="0">
              <a:latin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3" y="1628775"/>
            <a:ext cx="8143933" cy="3371861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eaLnBrk="1" hangingPunct="1"/>
            <a:r>
              <a:rPr lang="es-ES_tradnl" sz="3600" dirty="0" smtClean="0"/>
              <a:t>Son creadas por centros de investigación públicos. </a:t>
            </a:r>
          </a:p>
          <a:p>
            <a:pPr eaLnBrk="1" hangingPunct="1"/>
            <a:r>
              <a:rPr lang="es-ES_tradnl" sz="3600" dirty="0" smtClean="0">
                <a:solidFill>
                  <a:srgbClr val="FF0000"/>
                </a:solidFill>
              </a:rPr>
              <a:t>No se compran ni venden</a:t>
            </a:r>
            <a:r>
              <a:rPr lang="es-ES_tradnl" sz="3600" dirty="0" smtClean="0"/>
              <a:t>, </a:t>
            </a:r>
            <a:r>
              <a:rPr lang="es-ES_tradnl" sz="3600" b="1" dirty="0" smtClean="0"/>
              <a:t>son las tecnologías de proceso</a:t>
            </a:r>
            <a:r>
              <a:rPr lang="es-ES_tradnl" sz="3600" dirty="0" smtClean="0"/>
              <a:t>. Son prácticas o procedimientos de manejo</a:t>
            </a:r>
            <a:endParaRPr lang="es-ES_tradnl" sz="3600" dirty="0" smtClean="0">
              <a:solidFill>
                <a:srgbClr val="FF0000"/>
              </a:solidFill>
            </a:endParaRPr>
          </a:p>
          <a:p>
            <a:pPr eaLnBrk="1" hangingPunct="1"/>
            <a:endParaRPr lang="es-MX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5286388"/>
            <a:ext cx="81439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Ejemplos: </a:t>
            </a:r>
            <a:r>
              <a:rPr lang="es-ES_tradnl" sz="2800" dirty="0" smtClean="0">
                <a:solidFill>
                  <a:srgbClr val="FF0000"/>
                </a:solidFill>
              </a:rPr>
              <a:t>Pastoreo rotativo, manejo de rodeos, rotación de cultivos, podas  forestales</a:t>
            </a:r>
            <a:endParaRPr lang="es-A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3399">
              <a:alpha val="21961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400" dirty="0" smtClean="0">
                <a:latin typeface="Arial" charset="0"/>
              </a:rPr>
              <a:t>Otras innovaciones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es-ES" dirty="0" smtClean="0"/>
              <a:t>Las </a:t>
            </a:r>
            <a:r>
              <a:rPr lang="es-ES" dirty="0" err="1" smtClean="0">
                <a:solidFill>
                  <a:srgbClr val="FF3399"/>
                </a:solidFill>
              </a:rPr>
              <a:t>TICs</a:t>
            </a:r>
            <a:endParaRPr lang="es-ES" dirty="0" smtClean="0">
              <a:solidFill>
                <a:srgbClr val="FF3399"/>
              </a:solidFill>
            </a:endParaRPr>
          </a:p>
          <a:p>
            <a:r>
              <a:rPr lang="es-ES" dirty="0" smtClean="0">
                <a:solidFill>
                  <a:srgbClr val="FF3399"/>
                </a:solidFill>
              </a:rPr>
              <a:t> </a:t>
            </a:r>
            <a:r>
              <a:rPr lang="es-ES" sz="3600" dirty="0" smtClean="0">
                <a:solidFill>
                  <a:srgbClr val="FF3399"/>
                </a:solidFill>
              </a:rPr>
              <a:t>Son las Tecnologías de la Información y la Comunicación</a:t>
            </a:r>
          </a:p>
          <a:p>
            <a:r>
              <a:rPr lang="es-ES" sz="3600" dirty="0" smtClean="0"/>
              <a:t>Son un conjunto de tecnologías aplicadas para proveer a las personas de la información y comunicación a través de medios tecnológicos de última generación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357166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eaLnBrk="1" hangingPunct="1"/>
            <a:r>
              <a:rPr lang="es-AR" b="1" dirty="0" smtClean="0">
                <a:latin typeface="Arial" charset="0"/>
              </a:rPr>
              <a:t>PAQUETES TECNOLÓGICOS</a:t>
            </a:r>
            <a:endParaRPr lang="es-MX" b="1" dirty="0" smtClean="0"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pPr eaLnBrk="1" hangingPunct="1"/>
            <a:r>
              <a:rPr lang="es-AR" dirty="0" smtClean="0"/>
              <a:t>Es la combinación de dos o más innovaciones</a:t>
            </a:r>
          </a:p>
          <a:p>
            <a:pPr eaLnBrk="1" hangingPunct="1"/>
            <a:r>
              <a:rPr lang="es-AR" dirty="0" smtClean="0"/>
              <a:t>Por lo general incluyen el uso de una o más tecnologías de insumo combinadas con algunas tecnologías de proceso</a:t>
            </a:r>
            <a:endParaRPr lang="es-MX" dirty="0" smtClean="0"/>
          </a:p>
        </p:txBody>
      </p:sp>
      <p:pic>
        <p:nvPicPr>
          <p:cNvPr id="37892" name="Picture 4" descr="Invernad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11448"/>
            <a:ext cx="3428992" cy="264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21sus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4283664"/>
            <a:ext cx="3429024" cy="261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428992" y="4357694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dirty="0" smtClean="0"/>
              <a:t>Ejemplo: cultivo en invernáculos, siembra directa, vivero, etc</a:t>
            </a:r>
            <a:r>
              <a:rPr lang="es-AR" sz="2400" dirty="0" smtClean="0"/>
              <a:t>.</a:t>
            </a:r>
            <a:endParaRPr lang="es-A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http://www.uruguaysustentable.com.uy/images/Vive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63" y="1571624"/>
            <a:ext cx="8794293" cy="36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280352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AR" sz="6600" dirty="0" smtClean="0">
                <a:latin typeface="Arial" charset="0"/>
              </a:rPr>
              <a:t>Pero…</a:t>
            </a:r>
          </a:p>
          <a:p>
            <a:pPr algn="ctr">
              <a:buNone/>
            </a:pPr>
            <a:endParaRPr lang="es-AR" sz="6600" dirty="0" smtClean="0">
              <a:solidFill>
                <a:srgbClr val="3333FF"/>
              </a:solidFill>
              <a:latin typeface="Arial" charset="0"/>
            </a:endParaRPr>
          </a:p>
          <a:p>
            <a:pPr algn="ctr">
              <a:buNone/>
            </a:pPr>
            <a:r>
              <a:rPr lang="es-AR" sz="6600" b="1" dirty="0" smtClean="0">
                <a:solidFill>
                  <a:srgbClr val="3333FF"/>
                </a:solidFill>
                <a:latin typeface="Arial" charset="0"/>
              </a:rPr>
              <a:t>¿De donde vienen las tecnologías ?</a:t>
            </a:r>
            <a:endParaRPr lang="es-ES" sz="6600" b="1" dirty="0" smtClean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71941"/>
            <a:ext cx="2286016" cy="244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7122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57158" y="357166"/>
            <a:ext cx="8215370" cy="8617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Enfoque de sistemas y tecnologías </a:t>
            </a:r>
          </a:p>
          <a:p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/>
          <p:cNvSpPr/>
          <p:nvPr/>
        </p:nvSpPr>
        <p:spPr>
          <a:xfrm>
            <a:off x="785786" y="1000108"/>
            <a:ext cx="7704856" cy="5810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3 CuadroTexto"/>
          <p:cNvSpPr txBox="1"/>
          <p:nvPr/>
        </p:nvSpPr>
        <p:spPr>
          <a:xfrm>
            <a:off x="642910" y="357166"/>
            <a:ext cx="792961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Desde una perspectiva histórica…</a:t>
            </a: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358246" cy="142876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600" dirty="0" smtClean="0">
                <a:latin typeface="Arial" pitchFamily="34" charset="0"/>
                <a:cs typeface="Arial" pitchFamily="34" charset="0"/>
              </a:rPr>
              <a:t>Los comienzos de la </a:t>
            </a:r>
            <a:r>
              <a:rPr lang="es-ES_tradnl" sz="3600" b="1" dirty="0" smtClean="0">
                <a:latin typeface="Arial" pitchFamily="34" charset="0"/>
                <a:cs typeface="Arial" pitchFamily="34" charset="0"/>
              </a:rPr>
              <a:t>Revolución verde </a:t>
            </a:r>
            <a:r>
              <a:rPr lang="es-ES_tradnl" sz="3600" dirty="0" smtClean="0">
                <a:latin typeface="Arial" pitchFamily="34" charset="0"/>
                <a:cs typeface="Arial" pitchFamily="34" charset="0"/>
              </a:rPr>
              <a:t>en el mundo</a:t>
            </a:r>
            <a:endParaRPr lang="es-AR" sz="36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143117"/>
            <a:ext cx="7972452" cy="3357586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s-ES_tradnl" sz="3600" dirty="0" smtClean="0"/>
              <a:t>La</a:t>
            </a:r>
            <a:r>
              <a:rPr lang="es-ES_tradnl" sz="3600" b="1" dirty="0" smtClean="0">
                <a:solidFill>
                  <a:srgbClr val="3366FF"/>
                </a:solidFill>
              </a:rPr>
              <a:t> incorporación de tecnología </a:t>
            </a:r>
            <a:r>
              <a:rPr lang="es-ES_tradnl" sz="3600" dirty="0" smtClean="0"/>
              <a:t>constituía el elemento central del desarrollo agropecuario</a:t>
            </a:r>
          </a:p>
          <a:p>
            <a:pPr eaLnBrk="1" hangingPunct="1"/>
            <a:r>
              <a:rPr lang="es-ES_tradnl" sz="3600" dirty="0" smtClean="0"/>
              <a:t>Creación del INTA en nuestro país en 1956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91513" cy="595313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eaLnBrk="1" hangingPunct="1"/>
            <a:r>
              <a:rPr lang="es-ES_tradnl" sz="4800" b="1" dirty="0" smtClean="0">
                <a:latin typeface="Arial" charset="0"/>
              </a:rPr>
              <a:t>TÉCNICAS</a:t>
            </a:r>
            <a:endParaRPr lang="es-MX" sz="4800" b="1" dirty="0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678893" cy="537688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endParaRPr lang="es-ES_tradnl" sz="2200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s-AR" sz="4800" i="1" dirty="0" smtClean="0">
                <a:solidFill>
                  <a:srgbClr val="FF0000"/>
                </a:solidFill>
              </a:rPr>
              <a:t>Procedimientos o habilidades </a:t>
            </a:r>
            <a:r>
              <a:rPr lang="es-AR" sz="4800" i="1" dirty="0" smtClean="0">
                <a:solidFill>
                  <a:srgbClr val="FF0000"/>
                </a:solidFill>
              </a:rPr>
              <a:t>puestos en práctica al realizar una </a:t>
            </a:r>
            <a:r>
              <a:rPr lang="es-AR" sz="4800" i="1" dirty="0" smtClean="0">
                <a:solidFill>
                  <a:srgbClr val="FF0000"/>
                </a:solidFill>
              </a:rPr>
              <a:t>actividad</a:t>
            </a:r>
          </a:p>
          <a:p>
            <a:pPr algn="ctr">
              <a:buNone/>
            </a:pPr>
            <a:r>
              <a:rPr lang="es-AR" sz="4800" dirty="0" smtClean="0"/>
              <a:t> </a:t>
            </a:r>
            <a:endParaRPr lang="es-AR" sz="4800" i="1" dirty="0" smtClean="0"/>
          </a:p>
          <a:p>
            <a:pPr algn="ctr">
              <a:buNone/>
            </a:pPr>
            <a:r>
              <a:rPr lang="es-ES" sz="4800" dirty="0" smtClean="0"/>
              <a:t>Las </a:t>
            </a:r>
            <a:r>
              <a:rPr lang="es-ES" sz="4800" dirty="0" smtClean="0"/>
              <a:t>técnicas en general, y las técnicas productivas en particular, son una forma de conocimiento, de </a:t>
            </a:r>
            <a:r>
              <a:rPr lang="es-ES" sz="4800" u="sng" dirty="0" smtClean="0">
                <a:solidFill>
                  <a:srgbClr val="3333FF"/>
                </a:solidFill>
              </a:rPr>
              <a:t>carácter </a:t>
            </a:r>
            <a:r>
              <a:rPr lang="es-ES" sz="4800" u="sng" dirty="0" smtClean="0">
                <a:solidFill>
                  <a:srgbClr val="3333FF"/>
                </a:solidFill>
              </a:rPr>
              <a:t>práctico</a:t>
            </a:r>
            <a:endParaRPr lang="es-ES" sz="3600" u="sng" dirty="0" smtClean="0">
              <a:solidFill>
                <a:srgbClr val="3333FF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sz="2800" u="sng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_tradnl" sz="2800" u="sng" dirty="0" smtClean="0"/>
          </a:p>
          <a:p>
            <a:pPr eaLnBrk="1" hangingPunct="1"/>
            <a:endParaRPr lang="es-ES_tradnl" sz="2800" u="sng" dirty="0" smtClean="0">
              <a:solidFill>
                <a:srgbClr val="3333FF"/>
              </a:solidFill>
            </a:endParaRPr>
          </a:p>
          <a:p>
            <a:pPr eaLnBrk="1" hangingPunct="1"/>
            <a:endParaRPr lang="es-ES_tradnl" sz="2800" u="sng" dirty="0" smtClean="0">
              <a:solidFill>
                <a:srgbClr val="3333FF"/>
              </a:solidFill>
            </a:endParaRPr>
          </a:p>
          <a:p>
            <a:pPr eaLnBrk="1" hangingPunct="1"/>
            <a:endParaRPr lang="es-MX" sz="2600" u="sng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z="4000" b="1" dirty="0" smtClean="0">
                <a:latin typeface="Arial" charset="0"/>
              </a:rPr>
              <a:t>La biotecnología</a:t>
            </a:r>
            <a:endParaRPr lang="es-ES" sz="4000" b="1" dirty="0" smtClean="0">
              <a:latin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143116"/>
            <a:ext cx="8229600" cy="3328998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dirty="0" smtClean="0"/>
              <a:t>La biotecnología es el </a:t>
            </a:r>
            <a:r>
              <a:rPr lang="es-ES" sz="4000" b="1" dirty="0" smtClean="0"/>
              <a:t>empleo de organismos vivos para la obtención de un bien o servicio útil </a:t>
            </a:r>
            <a:r>
              <a:rPr lang="es-ES" sz="4000" dirty="0" smtClean="0"/>
              <a:t>para el </a:t>
            </a:r>
            <a:r>
              <a:rPr lang="es-ES" sz="4000" dirty="0" smtClean="0"/>
              <a:t>hombre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6167459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La biotecnología utiliza microorganismos o células obtenidas de animales o plantas</a:t>
            </a:r>
            <a:endParaRPr lang="es-ES_tradnl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s-ES_tradnl" dirty="0" smtClean="0"/>
              <a:t>    Se la utiliza en: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INDUSTRIA: plásticos, pinturas, adhesivos, alimentos ( yogur, vinos, cerveza).</a:t>
            </a:r>
          </a:p>
          <a:p>
            <a:pPr eaLnBrk="1" hangingPunct="1">
              <a:lnSpc>
                <a:spcPct val="90000"/>
              </a:lnSpc>
            </a:pP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AGRICULTURA: plantas resistentes a sales y sequías, herbicidas y plagas ; inoculantes</a:t>
            </a:r>
          </a:p>
          <a:p>
            <a:pPr eaLnBrk="1" hangingPunct="1">
              <a:lnSpc>
                <a:spcPct val="90000"/>
              </a:lnSpc>
            </a:pP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MEDICINA: antibióticos, vacunas contra enfermedades virales y parasitarias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G_1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500594" cy="3375446"/>
          </a:xfrm>
          <a:prstGeom prst="rect">
            <a:avLst/>
          </a:prstGeom>
          <a:noFill/>
        </p:spPr>
      </p:pic>
      <p:pic>
        <p:nvPicPr>
          <p:cNvPr id="3" name="Picture 2" descr="Resultado de imagen para Cultivo de tejidos agricult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57562"/>
            <a:ext cx="4857751" cy="364331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786314" y="200024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CULTIVOS IN VITRO</a:t>
            </a:r>
          </a:p>
          <a:p>
            <a:r>
              <a:rPr lang="es-AR" sz="2000" b="1" dirty="0" smtClean="0"/>
              <a:t>MICROPROPAGACIÓN</a:t>
            </a:r>
            <a:endParaRPr lang="es-A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1500174"/>
            <a:ext cx="8001056" cy="3643338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MX" sz="3600" dirty="0" smtClean="0"/>
              <a:t>Técnicas de ADN recombinante </a:t>
            </a:r>
          </a:p>
          <a:p>
            <a:pPr eaLnBrk="1" hangingPunct="1">
              <a:buNone/>
            </a:pPr>
            <a:r>
              <a:rPr lang="es-MX" sz="3600" dirty="0" smtClean="0"/>
              <a:t>Se inicia la MANIPULACION GENETICA</a:t>
            </a:r>
            <a:endParaRPr lang="es-ES_tradnl" sz="3600" dirty="0" smtClean="0"/>
          </a:p>
          <a:p>
            <a:pPr eaLnBrk="1" hangingPunct="1">
              <a:buNone/>
            </a:pPr>
            <a:r>
              <a:rPr lang="es-ES_tradnl" sz="3600" dirty="0" smtClean="0"/>
              <a:t>Se originaron los Organismos Genéticamente Modificados</a:t>
            </a:r>
            <a:r>
              <a:rPr lang="es-ES_tradnl" sz="3600" dirty="0" smtClean="0">
                <a:solidFill>
                  <a:srgbClr val="3366FF"/>
                </a:solidFill>
              </a:rPr>
              <a:t> </a:t>
            </a:r>
            <a:r>
              <a:rPr lang="es-ES_tradnl" sz="3600" b="1" dirty="0" smtClean="0">
                <a:solidFill>
                  <a:srgbClr val="3366FF"/>
                </a:solidFill>
              </a:rPr>
              <a:t>(OGM o Transgénicos)</a:t>
            </a:r>
            <a:endParaRPr lang="es-ES_tradnl" sz="3600" b="1" i="1" dirty="0" smtClean="0">
              <a:solidFill>
                <a:srgbClr val="3366FF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143380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71472" y="285728"/>
            <a:ext cx="8001056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MX" sz="4000" b="1" dirty="0" smtClean="0">
                <a:latin typeface="Arial" charset="0"/>
                <a:ea typeface="+mj-ea"/>
                <a:cs typeface="+mj-cs"/>
              </a:rPr>
              <a:t>Ingeniería Genética</a:t>
            </a:r>
            <a:endParaRPr lang="es-AR" sz="4000" b="1" dirty="0" smtClean="0"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928802"/>
            <a:ext cx="8215370" cy="421484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MX" dirty="0" smtClean="0"/>
              <a:t>Son plantas o animales que han sido </a:t>
            </a:r>
            <a:r>
              <a:rPr lang="es-MX" dirty="0" smtClean="0">
                <a:solidFill>
                  <a:srgbClr val="00B0F0"/>
                </a:solidFill>
              </a:rPr>
              <a:t>transformados mediante el  traslado de genes de un organismo a otro. </a:t>
            </a:r>
          </a:p>
          <a:p>
            <a:pPr eaLnBrk="1" hangingPunct="1"/>
            <a:r>
              <a:rPr lang="es-MX" dirty="0" smtClean="0"/>
              <a:t>Se puede hacer entre plantas de igual especie, entre especies no relacionadas o incluso se puede pasar genes de una planta a un animal y viceversa.</a:t>
            </a:r>
            <a:r>
              <a:rPr lang="es-ES_tradnl" dirty="0" smtClean="0"/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500042"/>
            <a:ext cx="7643866" cy="1000132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CO" sz="2800" b="1" dirty="0" smtClean="0">
                <a:latin typeface="Arial" charset="0"/>
                <a:ea typeface="+mj-ea"/>
                <a:cs typeface="+mj-cs"/>
              </a:rPr>
              <a:t>¿Que es un Organismo genéticamente modificado o transgénico?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571480"/>
            <a:ext cx="8186766" cy="4071966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eaLnBrk="1" hangingPunct="1">
              <a:buNone/>
            </a:pPr>
            <a:r>
              <a:rPr lang="es-MX" sz="3600" dirty="0" smtClean="0"/>
              <a:t>   Con esta tecnología </a:t>
            </a:r>
            <a:r>
              <a:rPr lang="es-MX" sz="3600" dirty="0" smtClean="0">
                <a:solidFill>
                  <a:srgbClr val="FF3300"/>
                </a:solidFill>
              </a:rPr>
              <a:t>se han roto las barreras naturales para reproducción y creación de seres vivos</a:t>
            </a:r>
            <a:r>
              <a:rPr lang="es-MX" sz="3600" dirty="0" smtClean="0"/>
              <a:t>, en condiciones naturales solo es posible el cruzamiento de plantas o animales de la misma especie</a:t>
            </a:r>
            <a:endParaRPr lang="es-ES_tradnl" sz="3600" dirty="0" smtClean="0"/>
          </a:p>
        </p:txBody>
      </p:sp>
      <p:sp>
        <p:nvSpPr>
          <p:cNvPr id="8194" name="AutoShape 2" descr="Resultado de imagen para bacillus thuringien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428596" y="5072074"/>
            <a:ext cx="82153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/>
              <a:t>Ej</a:t>
            </a:r>
            <a:r>
              <a:rPr lang="es-ES_tradnl" sz="3200" dirty="0" smtClean="0"/>
              <a:t> transgénicos  tales como soja RR, maíz </a:t>
            </a:r>
            <a:r>
              <a:rPr lang="es-ES_tradnl" sz="3200" dirty="0" err="1" smtClean="0"/>
              <a:t>bt</a:t>
            </a:r>
            <a:r>
              <a:rPr lang="es-ES_tradnl" sz="3200" dirty="0" smtClean="0"/>
              <a:t>, algodón </a:t>
            </a:r>
            <a:r>
              <a:rPr lang="es-ES_tradnl" sz="3200" dirty="0" err="1" smtClean="0"/>
              <a:t>bt</a:t>
            </a:r>
            <a:endParaRPr lang="es-A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Resultado de imagen para bacillus thuringien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170" name="Picture 2" descr="Resultado de imagen para como se hace un maiz 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6" y="214289"/>
            <a:ext cx="8789718" cy="651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355294" cy="560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285728"/>
            <a:ext cx="8329642" cy="1296000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eaLnBrk="1" hangingPunct="1"/>
            <a:r>
              <a:rPr lang="es-ES" sz="2800" dirty="0" smtClean="0">
                <a:latin typeface="Arial" pitchFamily="34" charset="0"/>
                <a:cs typeface="Arial" pitchFamily="34" charset="0"/>
              </a:rPr>
              <a:t>Cultivos genéticamente modificados  aprobados para su comercialización en Argentina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11615765" cy="55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2786058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 smtClean="0"/>
          </a:p>
          <a:p>
            <a:r>
              <a:rPr lang="es-AR" sz="2200" dirty="0" smtClean="0">
                <a:hlinkClick r:id="rId2"/>
              </a:rPr>
              <a:t>http://www.argenbio.org/index.php?action=novedades&amp;note=712</a:t>
            </a:r>
            <a:r>
              <a:rPr lang="es-AR" sz="2200" dirty="0" smtClean="0"/>
              <a:t> </a:t>
            </a:r>
            <a:endParaRPr lang="es-AR" sz="2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57158" y="785795"/>
            <a:ext cx="8429684" cy="1661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INFORMACION AMPLIATORIA EVENTOS TRANSGENICOS APROBADOS EN ARGENTINA HASTA 2018- FUNDACION ARGENBIO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3929066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3" action="ppaction://hlinksldjump"/>
              </a:rPr>
              <a:t>www.agroindustria.gob.ar/sitio/areas/escuelagro/_archivos//000001_Biotecnologia-%20innovaciones%20sustentables/000000_Informacion%20general%20sobre%20Biotecnologia/000000_Manuales,%20debate,%20material%20de%20Agroindustria/000000_Los%20cultivos%20transgénicos%20en%20Argentina%20y%20en%20el%20mundo.pdf 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9250" y="285728"/>
            <a:ext cx="8366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EJEMPLOS DE </a:t>
            </a:r>
            <a:r>
              <a:rPr lang="es-ES_tradnl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TÉCNICAS</a:t>
            </a:r>
            <a:endParaRPr lang="es-ES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443663" y="2708275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b="1" dirty="0"/>
              <a:t>PODA</a:t>
            </a:r>
          </a:p>
        </p:txBody>
      </p:sp>
      <p:sp>
        <p:nvSpPr>
          <p:cNvPr id="54274" name="AutoShape 2" descr="Resultado de imagen para PODA FRU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6322" name="Picture 2" descr="http://3.bp.blogspot.com/-Hcz6u4j_JNE/UNJzhMWbCPI/AAAAAAAAFfU/nr8Gi6HOaqI/s320/poda-arbus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3752594" cy="34242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rmAutofit fontScale="90000"/>
          </a:bodyPr>
          <a:lstStyle/>
          <a:p>
            <a:pPr eaLnBrk="1" hangingPunct="1"/>
            <a:r>
              <a:rPr lang="es-ES" dirty="0" smtClean="0">
                <a:latin typeface="Arial" charset="0"/>
              </a:rPr>
              <a:t>Lo último, en el mundo…(lo decía hace muchos años)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sz="2600" dirty="0" smtClean="0"/>
              <a:t>La </a:t>
            </a:r>
            <a:r>
              <a:rPr lang="es-ES" sz="2600" dirty="0" smtClean="0">
                <a:solidFill>
                  <a:srgbClr val="3333FF"/>
                </a:solidFill>
              </a:rPr>
              <a:t>nanotecnología </a:t>
            </a:r>
            <a:r>
              <a:rPr lang="es-ES" sz="2600" dirty="0" smtClean="0"/>
              <a:t>es un campo de las ciencias aplicadas dedicado al control y manipulación de la materia a una escala menor que un micrómetro, es decir, a nivel de átomos y moléculas.</a:t>
            </a:r>
            <a:r>
              <a:rPr lang="es-ES" sz="2500" dirty="0" smtClean="0"/>
              <a:t/>
            </a:r>
            <a:br>
              <a:rPr lang="es-ES" sz="2500" dirty="0" smtClean="0"/>
            </a:br>
            <a:endParaRPr lang="es-ES" sz="2500" dirty="0" smtClean="0"/>
          </a:p>
          <a:p>
            <a:pPr eaLnBrk="1" hangingPunct="1"/>
            <a:r>
              <a:rPr lang="es-ES" sz="2600" dirty="0" smtClean="0"/>
              <a:t> Se basa en que los productos manufacturados se realizan a partir de átomos. Las propiedades de estos productos dependen de cómo estén esos átomos dispuestos.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  <a:ln>
            <a:solidFill>
              <a:srgbClr val="00B0F0"/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es-ES" dirty="0" smtClean="0"/>
              <a:t>Así por ejemplo</a:t>
            </a:r>
            <a:r>
              <a:rPr lang="es-ES" sz="2900" dirty="0" smtClean="0"/>
              <a:t>: </a:t>
            </a:r>
          </a:p>
          <a:p>
            <a:pPr eaLnBrk="1" hangingPunct="1">
              <a:buNone/>
            </a:pPr>
            <a:endParaRPr lang="es-ES" sz="2900" dirty="0" smtClean="0"/>
          </a:p>
          <a:p>
            <a:pPr eaLnBrk="1" hangingPunct="1"/>
            <a:r>
              <a:rPr lang="es-ES" sz="2900" dirty="0" smtClean="0"/>
              <a:t>Se esta trabajando en el desarrollo de membranas para purificar agua; membranas </a:t>
            </a:r>
            <a:r>
              <a:rPr lang="es-ES" sz="2900" dirty="0" err="1" smtClean="0"/>
              <a:t>antibacteriales</a:t>
            </a:r>
            <a:r>
              <a:rPr lang="es-ES" sz="2900" dirty="0" smtClean="0"/>
              <a:t>/virus.</a:t>
            </a:r>
          </a:p>
          <a:p>
            <a:pPr eaLnBrk="1" hangingPunct="1"/>
            <a:r>
              <a:rPr lang="es-ES" sz="2900" dirty="0" smtClean="0"/>
              <a:t>En pesticidas </a:t>
            </a:r>
            <a:r>
              <a:rPr lang="es-ES" sz="2900" dirty="0" err="1" smtClean="0"/>
              <a:t>nanoencapsulados</a:t>
            </a:r>
            <a:r>
              <a:rPr lang="es-ES" sz="2900" dirty="0" smtClean="0"/>
              <a:t>. Tales </a:t>
            </a:r>
            <a:r>
              <a:rPr lang="es-ES" sz="2900" dirty="0" err="1" smtClean="0"/>
              <a:t>nanocápsulas</a:t>
            </a:r>
            <a:r>
              <a:rPr lang="es-ES" sz="2900" dirty="0" smtClean="0"/>
              <a:t> se podrían "programar" para que se abran en respuesta a un estímulo externo ( por ejemplo  contacto con agua, un alza en la temperatura, cambio </a:t>
            </a:r>
            <a:r>
              <a:rPr lang="es-ES" sz="2900" dirty="0" err="1" smtClean="0"/>
              <a:t>Ph</a:t>
            </a:r>
            <a:r>
              <a:rPr lang="es-ES" sz="2900" dirty="0" smtClean="0"/>
              <a:t> suelo) </a:t>
            </a:r>
          </a:p>
          <a:p>
            <a:pPr eaLnBrk="1" hangingPunct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es-AR" sz="3600" dirty="0" smtClean="0"/>
              <a:t>Lo último  hoy 2018 : robótica, inteligencia artificial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035" y="2071677"/>
            <a:ext cx="7746055" cy="371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439850"/>
          </a:xfrm>
        </p:spPr>
        <p:txBody>
          <a:bodyPr>
            <a:normAutofit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3740"/>
            <a:ext cx="6286544" cy="409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571472" y="357166"/>
            <a:ext cx="800105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/>
              <a:t>BIG DATA, Tecnología satelital aplicada al sector agropecuario</a:t>
            </a:r>
            <a:endParaRPr lang="es-AR" sz="3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3"/>
            <a:ext cx="7286676" cy="48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AR" sz="3600" b="1" dirty="0" smtClean="0">
                <a:latin typeface="Arial" pitchFamily="34" charset="0"/>
                <a:cs typeface="Arial" pitchFamily="34" charset="0"/>
              </a:rPr>
              <a:t>AGROECOLOGIA</a:t>
            </a:r>
            <a:endParaRPr lang="es-A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4000504"/>
            <a:ext cx="8229600" cy="2400304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s-ES" altLang="es-AR" sz="1000" u="sng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S" altLang="es-AR" sz="3800" i="1" dirty="0" smtClean="0"/>
              <a:t>“una nueva (vieja) manera de entender la producción”</a:t>
            </a:r>
          </a:p>
          <a:p>
            <a:pPr algn="ctr" eaLnBrk="1" hangingPunct="1">
              <a:buFont typeface="Wingdings" pitchFamily="2" charset="2"/>
              <a:buNone/>
            </a:pPr>
            <a:endParaRPr lang="es-ES" altLang="es-AR" sz="3800" i="1" dirty="0" smtClean="0">
              <a:solidFill>
                <a:srgbClr val="3333FF"/>
              </a:solidFill>
            </a:endParaRPr>
          </a:p>
          <a:p>
            <a:r>
              <a:rPr lang="es-ES" altLang="es-AR" sz="3800" i="1" dirty="0" smtClean="0"/>
              <a:t> </a:t>
            </a:r>
            <a:r>
              <a:rPr lang="es-AR" sz="3800" dirty="0" smtClean="0"/>
              <a:t>Implica una óptica holística y sistémica  (ver la complejidad)</a:t>
            </a:r>
            <a:endParaRPr lang="es-ES" altLang="es-AR" sz="3800" i="1" dirty="0" smtClean="0"/>
          </a:p>
          <a:p>
            <a:pPr>
              <a:buClr>
                <a:schemeClr val="tx1"/>
              </a:buClr>
            </a:pPr>
            <a:r>
              <a:rPr lang="es-ES" altLang="es-AR" sz="3800" i="1" dirty="0" smtClean="0">
                <a:solidFill>
                  <a:srgbClr val="00B050"/>
                </a:solidFill>
              </a:rPr>
              <a:t>Una mayor incorporación de procesos naturales</a:t>
            </a:r>
          </a:p>
          <a:p>
            <a:pPr>
              <a:buClr>
                <a:schemeClr val="tx1"/>
              </a:buClr>
            </a:pPr>
            <a:r>
              <a:rPr lang="es-ES" altLang="es-AR" sz="3800" i="1" dirty="0" smtClean="0">
                <a:solidFill>
                  <a:srgbClr val="00B050"/>
                </a:solidFill>
              </a:rPr>
              <a:t>Uso de los recursos locales</a:t>
            </a:r>
          </a:p>
          <a:p>
            <a:pPr>
              <a:buClr>
                <a:schemeClr val="tx1"/>
              </a:buClr>
            </a:pPr>
            <a:r>
              <a:rPr lang="es-ES" altLang="es-AR" sz="3800" i="1" dirty="0" smtClean="0">
                <a:solidFill>
                  <a:srgbClr val="00B050"/>
                </a:solidFill>
              </a:rPr>
              <a:t>Aumentar la biodiversidad en los sistemas, potenciar procesos ecológicos</a:t>
            </a:r>
          </a:p>
          <a:p>
            <a:pPr>
              <a:buClr>
                <a:schemeClr val="tx1"/>
              </a:buClr>
            </a:pPr>
            <a:r>
              <a:rPr lang="es-ES" altLang="es-AR" sz="3800" b="1" i="1" dirty="0" smtClean="0"/>
              <a:t>Una reducción del uso de insumos externos</a:t>
            </a:r>
          </a:p>
          <a:p>
            <a:pPr>
              <a:buClr>
                <a:schemeClr val="tx1"/>
              </a:buClr>
            </a:pPr>
            <a:r>
              <a:rPr lang="es-ES" altLang="es-AR" sz="3800" i="1" dirty="0" smtClean="0">
                <a:solidFill>
                  <a:srgbClr val="FF0000"/>
                </a:solidFill>
              </a:rPr>
              <a:t>Producción rentable con técnicas conservacionistas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AR" sz="28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928662" y="2143116"/>
            <a:ext cx="74295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smtClean="0"/>
              <a:t>“Un nuevo campo de conocimientos, un enfoque, una disciplina científica que reúne y aplica conocimientos de la agronomía (y otras disciplinas) para  manejar los sistemas productivos como </a:t>
            </a:r>
            <a:r>
              <a:rPr lang="es-AR" sz="2400" dirty="0" err="1" smtClean="0"/>
              <a:t>agroecosistemas</a:t>
            </a:r>
            <a:r>
              <a:rPr lang="es-AR" sz="2400" dirty="0" smtClean="0"/>
              <a:t> sustentables”</a:t>
            </a:r>
          </a:p>
          <a:p>
            <a:r>
              <a:rPr lang="es-AR" dirty="0" smtClean="0"/>
              <a:t>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_tradnl" altLang="es-AR" sz="3600" dirty="0" smtClean="0">
                <a:latin typeface="Arial" pitchFamily="34" charset="0"/>
                <a:cs typeface="Arial" pitchFamily="34" charset="0"/>
              </a:rPr>
              <a:t>Agroecología: Un nuevo enfoque para el manejo de los recursos naturales</a:t>
            </a:r>
            <a:endParaRPr lang="es-MX" altLang="es-A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71472" y="2000240"/>
            <a:ext cx="828680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s-AR" sz="2800" i="1" dirty="0">
                <a:solidFill>
                  <a:srgbClr val="008000"/>
                </a:solidFill>
                <a:latin typeface="Times New Roman" pitchFamily="18" charset="0"/>
              </a:rPr>
              <a:t>La agroecología surge en los años ´70 producto de: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s-AR" altLang="es-AR" sz="2800" i="1" dirty="0">
                <a:latin typeface="Times New Roman" pitchFamily="18" charset="0"/>
              </a:rPr>
              <a:t> Las consecuencias de la aplicación de la agricultura intensiva sobre los Recursos Naturales, el Medio Ambiente, la Salud Humana y la Sociedad.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s-AR" altLang="es-AR" sz="2800" i="1" dirty="0">
                <a:latin typeface="Times New Roman" pitchFamily="18" charset="0"/>
              </a:rPr>
              <a:t>El conocimiento acumulado sobre el funcionamiento de los </a:t>
            </a:r>
            <a:r>
              <a:rPr lang="es-AR" altLang="es-AR" sz="2800" i="1" dirty="0" err="1">
                <a:latin typeface="Times New Roman" pitchFamily="18" charset="0"/>
              </a:rPr>
              <a:t>agroecosistemas</a:t>
            </a:r>
            <a:r>
              <a:rPr lang="es-AR" altLang="es-AR" sz="2800" i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s-AR" altLang="es-AR" sz="2800" i="1" dirty="0">
                <a:solidFill>
                  <a:srgbClr val="FF0066"/>
                </a:solidFill>
                <a:latin typeface="Times New Roman" pitchFamily="18" charset="0"/>
              </a:rPr>
              <a:t>Las experiencias acumuladas por agricultores que desarrollaron sistemas agrícolas en armonía con el medio ambiente.</a:t>
            </a:r>
            <a:endParaRPr lang="es-MX" altLang="es-AR" sz="2800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9634" name="Picture 2" descr="Resultado de imagen para imagen satelital invernacul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5495" cy="3071834"/>
          </a:xfrm>
          <a:prstGeom prst="rect">
            <a:avLst/>
          </a:prstGeom>
          <a:noFill/>
        </p:spPr>
      </p:pic>
      <p:pic>
        <p:nvPicPr>
          <p:cNvPr id="69636" name="Picture 4" descr="Resultado de imagen para imagen satelital invernacul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4286234" cy="2285992"/>
          </a:xfrm>
          <a:prstGeom prst="rect">
            <a:avLst/>
          </a:prstGeom>
          <a:noFill/>
        </p:spPr>
      </p:pic>
      <p:sp>
        <p:nvSpPr>
          <p:cNvPr id="69640" name="AutoShape 8" descr="Resultado de imagen para glifosato en algodon tel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9642" name="AutoShape 10" descr="Resultado de imagen para glifosato en algodon tel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9644" name="AutoShape 12" descr="Resultado de imagen para glifosato en algodon tel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9646" name="AutoShape 14" descr="Resultado de imagen para glifosato en algodon tel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9647" name="Picture 15"/>
          <p:cNvPicPr>
            <a:picLocks noChangeAspect="1" noChangeArrowheads="1"/>
          </p:cNvPicPr>
          <p:nvPr/>
        </p:nvPicPr>
        <p:blipFill>
          <a:blip r:embed="rId4" cstate="print"/>
          <a:srcRect r="-3774" b="53050"/>
          <a:stretch>
            <a:fillRect/>
          </a:stretch>
        </p:blipFill>
        <p:spPr bwMode="auto">
          <a:xfrm>
            <a:off x="4786314" y="0"/>
            <a:ext cx="392909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51" name="Picture 19" descr="Imagen relacionada"/>
          <p:cNvPicPr>
            <a:picLocks noChangeAspect="1" noChangeArrowheads="1"/>
          </p:cNvPicPr>
          <p:nvPr/>
        </p:nvPicPr>
        <p:blipFill>
          <a:blip r:embed="rId5" cstate="print"/>
          <a:srcRect t="22343"/>
          <a:stretch>
            <a:fillRect/>
          </a:stretch>
        </p:blipFill>
        <p:spPr bwMode="auto">
          <a:xfrm>
            <a:off x="5429256" y="4714884"/>
            <a:ext cx="4775022" cy="2143116"/>
          </a:xfrm>
          <a:prstGeom prst="rect">
            <a:avLst/>
          </a:prstGeom>
          <a:noFill/>
        </p:spPr>
      </p:pic>
      <p:sp>
        <p:nvSpPr>
          <p:cNvPr id="69653" name="AutoShape 21" descr="Resultado de imagen para monocultivos argen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9655" name="AutoShape 23" descr="Resultado de imagen para monocultivos argen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9656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57800"/>
            <a:ext cx="2867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58" name="AutoShape 26" descr="Resultado de imagen para monocultivos argentina so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9659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5095430"/>
            <a:ext cx="2648672" cy="17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9" name="Picture 17" descr="Imagen relacionada"/>
          <p:cNvPicPr>
            <a:picLocks noChangeAspect="1" noChangeArrowheads="1"/>
          </p:cNvPicPr>
          <p:nvPr/>
        </p:nvPicPr>
        <p:blipFill>
          <a:blip r:embed="rId8" cstate="print"/>
          <a:srcRect t="6677"/>
          <a:stretch>
            <a:fillRect/>
          </a:stretch>
        </p:blipFill>
        <p:spPr bwMode="auto">
          <a:xfrm>
            <a:off x="4286248" y="2214554"/>
            <a:ext cx="2571750" cy="2995612"/>
          </a:xfrm>
          <a:prstGeom prst="rect">
            <a:avLst/>
          </a:prstGeom>
          <a:noFill/>
        </p:spPr>
      </p:pic>
      <p:pic>
        <p:nvPicPr>
          <p:cNvPr id="69660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2714620"/>
            <a:ext cx="2575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Estrategias del manejo agroecológico</a:t>
            </a:r>
            <a:endParaRPr lang="es-A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571868" y="2571744"/>
            <a:ext cx="1571636" cy="1285884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b="1" dirty="0" smtClean="0"/>
              <a:t>AS</a:t>
            </a:r>
            <a:endParaRPr lang="es-AR" sz="3600" b="1" dirty="0"/>
          </a:p>
        </p:txBody>
      </p:sp>
      <p:sp>
        <p:nvSpPr>
          <p:cNvPr id="5" name="4 Elipse"/>
          <p:cNvSpPr/>
          <p:nvPr/>
        </p:nvSpPr>
        <p:spPr>
          <a:xfrm>
            <a:off x="2500298" y="3214686"/>
            <a:ext cx="1700218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>
                <a:solidFill>
                  <a:schemeClr val="tx1"/>
                </a:solidFill>
              </a:rPr>
              <a:t>Dimensión socio-cultural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643306" y="1643050"/>
            <a:ext cx="1557342" cy="114300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>
                <a:solidFill>
                  <a:schemeClr val="tx1"/>
                </a:solidFill>
              </a:rPr>
              <a:t>Dimensión ecológica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572000" y="3286124"/>
            <a:ext cx="1714512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 dirty="0" smtClean="0">
              <a:solidFill>
                <a:schemeClr val="tx1"/>
              </a:solidFill>
            </a:endParaRPr>
          </a:p>
          <a:p>
            <a:pPr algn="ctr"/>
            <a:r>
              <a:rPr lang="es-AR" sz="1600" dirty="0" smtClean="0">
                <a:solidFill>
                  <a:schemeClr val="tx1"/>
                </a:solidFill>
              </a:rPr>
              <a:t>Dimensión socioeconómica</a:t>
            </a:r>
          </a:p>
          <a:p>
            <a:pPr algn="ctr"/>
            <a:endParaRPr lang="es-AR" dirty="0"/>
          </a:p>
        </p:txBody>
      </p:sp>
      <p:sp>
        <p:nvSpPr>
          <p:cNvPr id="8" name="7 Flecha izquierda y derecha"/>
          <p:cNvSpPr/>
          <p:nvPr/>
        </p:nvSpPr>
        <p:spPr>
          <a:xfrm rot="19626526">
            <a:off x="3020695" y="2599936"/>
            <a:ext cx="714380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izquierda y derecha"/>
          <p:cNvSpPr/>
          <p:nvPr/>
        </p:nvSpPr>
        <p:spPr>
          <a:xfrm rot="13449022">
            <a:off x="4927809" y="2565868"/>
            <a:ext cx="714380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izquierda y derecha"/>
          <p:cNvSpPr/>
          <p:nvPr/>
        </p:nvSpPr>
        <p:spPr>
          <a:xfrm>
            <a:off x="4071934" y="3929066"/>
            <a:ext cx="714380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571472" y="4572008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/>
              <a:t>Suficientemente productiva (según escala) Económicamente viable (evaluando todos los costos)  Ecológicamente adecuada (que conserve la base de recursos naturales y preserve la integridad del ambiente a nivel local, regional y global)  Cultural y socialmente aceptable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s-AR" dirty="0" smtClean="0"/>
              <a:t>Links de interés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285720" y="1857364"/>
            <a:ext cx="850112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>
                <a:hlinkClick r:id="rId2"/>
              </a:rPr>
              <a:t>http://www.darioaranda.com.ar/</a:t>
            </a:r>
            <a:endParaRPr lang="es-AR" sz="2400" dirty="0" smtClean="0"/>
          </a:p>
          <a:p>
            <a:endParaRPr lang="es-AR" sz="2400" dirty="0" smtClean="0"/>
          </a:p>
          <a:p>
            <a:r>
              <a:rPr lang="es-AR" sz="2400" dirty="0" smtClean="0"/>
              <a:t>Revista Mu</a:t>
            </a:r>
          </a:p>
          <a:p>
            <a:r>
              <a:rPr lang="es-AR" sz="2400" dirty="0" smtClean="0">
                <a:hlinkClick r:id="rId3"/>
              </a:rPr>
              <a:t>www.lavaca.org/tag/revista-mu/</a:t>
            </a:r>
            <a:r>
              <a:rPr lang="es-AR" sz="2400" dirty="0" smtClean="0"/>
              <a:t> </a:t>
            </a:r>
          </a:p>
          <a:p>
            <a:r>
              <a:rPr lang="es-AR" sz="2400" dirty="0" smtClean="0"/>
              <a:t>En n° 122: Córdoba agroecológica: grupo de productores Nueva semilla </a:t>
            </a:r>
          </a:p>
          <a:p>
            <a:endParaRPr lang="es-AR" sz="2400" dirty="0" smtClean="0"/>
          </a:p>
          <a:p>
            <a:endParaRPr lang="es-AR" sz="2400" dirty="0" smtClean="0"/>
          </a:p>
          <a:p>
            <a:endParaRPr lang="es-AR" sz="2400" dirty="0" smtClean="0"/>
          </a:p>
          <a:p>
            <a:endParaRPr lang="es-AR" sz="2000" dirty="0" smtClean="0"/>
          </a:p>
          <a:p>
            <a:endParaRPr lang="es-AR" sz="2400" dirty="0" smtClean="0"/>
          </a:p>
          <a:p>
            <a:r>
              <a:rPr lang="es-AR" sz="2400" dirty="0" smtClean="0"/>
              <a:t> </a:t>
            </a:r>
            <a:endParaRPr lang="es-AR" sz="2400" dirty="0"/>
          </a:p>
        </p:txBody>
      </p:sp>
      <p:sp>
        <p:nvSpPr>
          <p:cNvPr id="4" name="3 Rectángulo"/>
          <p:cNvSpPr/>
          <p:nvPr/>
        </p:nvSpPr>
        <p:spPr>
          <a:xfrm>
            <a:off x="357158" y="421481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/>
              <a:t>Libro Agroecología :  </a:t>
            </a:r>
            <a:r>
              <a:rPr lang="es-AR" sz="2400" dirty="0" smtClean="0">
                <a:hlinkClick r:id="rId4"/>
              </a:rPr>
              <a:t>http://sedici.unlp.edu.ar/handle/10915/37280</a:t>
            </a:r>
            <a:r>
              <a:rPr lang="es-AR" sz="2400" dirty="0" smtClean="0"/>
              <a:t> </a:t>
            </a:r>
          </a:p>
          <a:p>
            <a:r>
              <a:rPr lang="es-AR" sz="2400" dirty="0" smtClean="0"/>
              <a:t>En este material en los capítulos 1 y 2 tienen las bases de este enfoque ; el </a:t>
            </a:r>
            <a:r>
              <a:rPr lang="es-AR" sz="2400" dirty="0" err="1" smtClean="0"/>
              <a:t>capìtulo</a:t>
            </a:r>
            <a:r>
              <a:rPr lang="es-AR" sz="2400" dirty="0" smtClean="0"/>
              <a:t> 16 presenta el caso del establecimiento de Juan </a:t>
            </a:r>
            <a:r>
              <a:rPr lang="es-AR" sz="2400" dirty="0" err="1" smtClean="0"/>
              <a:t>Kier</a:t>
            </a:r>
            <a:endParaRPr lang="es-AR" sz="24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1467137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Blog de Darío Aranda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Resultado de imagen para tecnicas de p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50508" cy="412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1225689"/>
            <a:ext cx="8786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/>
              <a:t>Dr. Damián </a:t>
            </a:r>
            <a:r>
              <a:rPr lang="es-AR" sz="2400" dirty="0" err="1" smtClean="0"/>
              <a:t>Verzeñassi</a:t>
            </a:r>
            <a:r>
              <a:rPr lang="es-AR" sz="2400" dirty="0" smtClean="0"/>
              <a:t> en el Primer Juicio Internacional a Monsanto </a:t>
            </a:r>
            <a:r>
              <a:rPr lang="es-AR" sz="2400" dirty="0" smtClean="0">
                <a:hlinkClick r:id="rId2"/>
              </a:rPr>
              <a:t>#</a:t>
            </a:r>
            <a:r>
              <a:rPr lang="es-AR" sz="2400" dirty="0" err="1" smtClean="0">
                <a:hlinkClick r:id="rId2"/>
              </a:rPr>
              <a:t>TribunalMonsanto</a:t>
            </a:r>
            <a:r>
              <a:rPr lang="es-AR" sz="2400" dirty="0" smtClean="0"/>
              <a:t> </a:t>
            </a:r>
          </a:p>
          <a:p>
            <a:r>
              <a:rPr lang="es-AR" sz="2400" dirty="0" smtClean="0">
                <a:hlinkClick r:id="rId3"/>
              </a:rPr>
              <a:t>https://www.youtube.com/watch?v=e6Px1ceA9oE</a:t>
            </a:r>
            <a:r>
              <a:rPr lang="es-AR" sz="2400" dirty="0" smtClean="0"/>
              <a:t> </a:t>
            </a:r>
          </a:p>
          <a:p>
            <a:endParaRPr lang="es-AR" sz="2400" b="1" dirty="0" smtClean="0"/>
          </a:p>
          <a:p>
            <a:r>
              <a:rPr lang="es-AR" sz="2400" dirty="0" smtClean="0"/>
              <a:t> Damián </a:t>
            </a:r>
            <a:r>
              <a:rPr lang="es-AR" sz="2400" dirty="0" err="1" smtClean="0"/>
              <a:t>Verzeñassi</a:t>
            </a:r>
            <a:r>
              <a:rPr lang="es-AR" sz="2400" dirty="0" smtClean="0"/>
              <a:t>, debate sobre </a:t>
            </a:r>
            <a:r>
              <a:rPr lang="es-AR" sz="2400" dirty="0" err="1" smtClean="0"/>
              <a:t>agrotoxicos</a:t>
            </a:r>
            <a:r>
              <a:rPr lang="es-AR" sz="2400" dirty="0" smtClean="0"/>
              <a:t> en el senado 2015 </a:t>
            </a:r>
            <a:r>
              <a:rPr lang="es-AR" sz="2400" dirty="0" smtClean="0">
                <a:hlinkClick r:id="rId4"/>
              </a:rPr>
              <a:t>www.youtube.com/watch?v=i8HSqb3ZeGA</a:t>
            </a:r>
            <a:r>
              <a:rPr lang="es-AR" sz="2400" dirty="0" smtClean="0"/>
              <a:t> </a:t>
            </a:r>
          </a:p>
          <a:p>
            <a:endParaRPr lang="es-AR" sz="2400" dirty="0" smtClean="0"/>
          </a:p>
          <a:p>
            <a:r>
              <a:rPr lang="es-AR" sz="2400" dirty="0" smtClean="0"/>
              <a:t>Entrevista a Remo </a:t>
            </a:r>
            <a:r>
              <a:rPr lang="es-AR" sz="2400" dirty="0" err="1" smtClean="0"/>
              <a:t>Venica</a:t>
            </a:r>
            <a:r>
              <a:rPr lang="es-AR" sz="2400" dirty="0" smtClean="0"/>
              <a:t> y </a:t>
            </a:r>
            <a:r>
              <a:rPr lang="es-AR" sz="2400" dirty="0" err="1" smtClean="0"/>
              <a:t>Sra</a:t>
            </a:r>
            <a:r>
              <a:rPr lang="es-AR" sz="2400" dirty="0" smtClean="0"/>
              <a:t> ( </a:t>
            </a:r>
            <a:r>
              <a:rPr lang="es-AR" sz="2400" dirty="0" err="1" smtClean="0"/>
              <a:t>Pcia</a:t>
            </a:r>
            <a:r>
              <a:rPr lang="es-AR" sz="2400" dirty="0" smtClean="0"/>
              <a:t>. Santa Fe) </a:t>
            </a:r>
            <a:r>
              <a:rPr lang="es-AR" sz="2400" dirty="0" smtClean="0">
                <a:hlinkClick r:id="rId5"/>
              </a:rPr>
              <a:t>https://www.youtube.com/watch?v=kquQQfOPGgI</a:t>
            </a:r>
            <a:r>
              <a:rPr lang="es-AR" sz="2400" dirty="0" smtClean="0"/>
              <a:t> </a:t>
            </a:r>
          </a:p>
          <a:p>
            <a:endParaRPr lang="es-AR" sz="2400" dirty="0" smtClean="0"/>
          </a:p>
          <a:p>
            <a:r>
              <a:rPr lang="es-AR" sz="2400" dirty="0" smtClean="0"/>
              <a:t> Entrevista a Ing. </a:t>
            </a:r>
            <a:r>
              <a:rPr lang="es-AR" sz="2400" dirty="0" err="1" smtClean="0"/>
              <a:t>Agr</a:t>
            </a:r>
            <a:r>
              <a:rPr lang="es-AR" sz="2400" dirty="0" smtClean="0"/>
              <a:t>. Eduardo </a:t>
            </a:r>
            <a:r>
              <a:rPr lang="es-AR" sz="2400" dirty="0" err="1" smtClean="0"/>
              <a:t>Cerdà</a:t>
            </a:r>
            <a:r>
              <a:rPr lang="es-AR" sz="2400" dirty="0" smtClean="0"/>
              <a:t> ( recibido en UNLP)  </a:t>
            </a:r>
            <a:r>
              <a:rPr lang="es-AR" sz="2400" dirty="0" smtClean="0">
                <a:hlinkClick r:id="rId6"/>
              </a:rPr>
              <a:t>https://www.youtube.com/watch?v=rJ0wzzPRxKg</a:t>
            </a:r>
            <a:r>
              <a:rPr lang="es-AR" sz="2400" dirty="0" smtClean="0"/>
              <a:t>  </a:t>
            </a:r>
          </a:p>
          <a:p>
            <a:endParaRPr lang="es-AR" sz="2400" dirty="0" smtClean="0"/>
          </a:p>
          <a:p>
            <a:r>
              <a:rPr lang="es-AR" sz="2400" dirty="0" smtClean="0"/>
              <a:t>Entrevista a Juan </a:t>
            </a:r>
            <a:r>
              <a:rPr lang="es-AR" sz="2400" dirty="0" err="1" smtClean="0"/>
              <a:t>Kier</a:t>
            </a:r>
            <a:r>
              <a:rPr lang="es-AR" sz="2400" dirty="0" smtClean="0"/>
              <a:t>, productor agroecológico </a:t>
            </a:r>
            <a:r>
              <a:rPr lang="es-AR" sz="2400" dirty="0" smtClean="0">
                <a:hlinkClick r:id="rId7"/>
              </a:rPr>
              <a:t>https://www.youtube.com/watch?v=GXCynwHUGyI</a:t>
            </a:r>
            <a:r>
              <a:rPr lang="es-AR" sz="2400" dirty="0" smtClean="0"/>
              <a:t>  </a:t>
            </a:r>
            <a:endParaRPr lang="es-AR" sz="24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s-AR" dirty="0" smtClean="0"/>
              <a:t>Links de interés –Videos-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714908" cy="353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Resultado de imagen para tecnicas de inseminacion bovi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93371"/>
            <a:ext cx="3812074" cy="367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42910" y="414338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>
                <a:latin typeface="+mj-lt"/>
              </a:rPr>
              <a:t>VACUNAR</a:t>
            </a:r>
            <a:endParaRPr lang="es-AR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N0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2196"/>
            <a:ext cx="6429420" cy="507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659563" y="2565400"/>
            <a:ext cx="2484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/>
              <a:t>ORDEÑE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iembra-a-chorro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4921257" cy="627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572132" y="2928934"/>
            <a:ext cx="3240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/>
              <a:t>SIEMBRA</a:t>
            </a:r>
            <a:endParaRPr lang="es-E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1455</Words>
  <Application>Microsoft Office PowerPoint</Application>
  <PresentationFormat>Presentación en pantalla (4:3)</PresentationFormat>
  <Paragraphs>252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Tema de Office</vt:lpstr>
      <vt:lpstr>ENFOQUE DE SISTEMAS  SUBSISTEMA TECNOLOGICO del SISTEMA DE  PRODUCCIÓN  CURSO INTRODUCCION A LAS CIENCIAS AGRARIAS Y FORESTALES   </vt:lpstr>
      <vt:lpstr>Diapositiva 2</vt:lpstr>
      <vt:lpstr>Diapositiva 3</vt:lpstr>
      <vt:lpstr>TÉCNICAS</vt:lpstr>
      <vt:lpstr>Diapositiva 5</vt:lpstr>
      <vt:lpstr>Diapositiva 6</vt:lpstr>
      <vt:lpstr>Diapositiva 7</vt:lpstr>
      <vt:lpstr>Diapositiva 8</vt:lpstr>
      <vt:lpstr>Diapositiva 9</vt:lpstr>
      <vt:lpstr>Diapositiva 10</vt:lpstr>
      <vt:lpstr>TECNOLOGÍA</vt:lpstr>
      <vt:lpstr>CLASIFICACIÓN DE  TECNOLOGÍAS</vt:lpstr>
      <vt:lpstr>TECNOLOGÍAS DE INSUMO o de Bienes de Capital</vt:lpstr>
      <vt:lpstr>Diapositiva 14</vt:lpstr>
      <vt:lpstr>Bienes de capital</vt:lpstr>
      <vt:lpstr>Instrumental para agricultura de precisión</vt:lpstr>
      <vt:lpstr>TECNOLOGÍAS DE PROCESO</vt:lpstr>
      <vt:lpstr>Diapositiva 18</vt:lpstr>
      <vt:lpstr>Diapositiva 19</vt:lpstr>
      <vt:lpstr>Tecnología de procesos : decisiones en cuanto a… </vt:lpstr>
      <vt:lpstr>Diapositiva 21</vt:lpstr>
      <vt:lpstr>CLASIFICACION DE LAS INNOVACIONES TECNOLÓGICAS</vt:lpstr>
      <vt:lpstr> INNOVACIONES MECANICAS </vt:lpstr>
      <vt:lpstr>Diapositiva 24</vt:lpstr>
      <vt:lpstr>Diapositiva 25</vt:lpstr>
      <vt:lpstr>Diapositiva 26</vt:lpstr>
      <vt:lpstr>INNOVACIONES QUIMICAS</vt:lpstr>
      <vt:lpstr>Diapositiva 28</vt:lpstr>
      <vt:lpstr>Diapositiva 29</vt:lpstr>
      <vt:lpstr>INNOVACIONES BIOLOGICAS</vt:lpstr>
      <vt:lpstr>Diapositiva 31</vt:lpstr>
      <vt:lpstr>INNOVACIONES AGRONÓMICAS</vt:lpstr>
      <vt:lpstr>Otras innovaciones</vt:lpstr>
      <vt:lpstr>PAQUETES TECNOLÓGICOS</vt:lpstr>
      <vt:lpstr>Diapositiva 35</vt:lpstr>
      <vt:lpstr>Diapositiva 36</vt:lpstr>
      <vt:lpstr>Diapositiva 37</vt:lpstr>
      <vt:lpstr>Diapositiva 38</vt:lpstr>
      <vt:lpstr>Los comienzos de la Revolución verde en el mundo</vt:lpstr>
      <vt:lpstr>La biotecnología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Cultivos genéticamente modificados  aprobados para su comercialización en Argentina</vt:lpstr>
      <vt:lpstr>Diapositiva 49</vt:lpstr>
      <vt:lpstr>Lo último, en el mundo…(lo decía hace muchos años)</vt:lpstr>
      <vt:lpstr>Diapositiva 51</vt:lpstr>
      <vt:lpstr>Lo último  hoy 2018 : robótica, inteligencia artificial</vt:lpstr>
      <vt:lpstr> </vt:lpstr>
      <vt:lpstr>Diapositiva 54</vt:lpstr>
      <vt:lpstr>AGROECOLOGIA</vt:lpstr>
      <vt:lpstr>Agroecología: Un nuevo enfoque para el manejo de los recursos naturales</vt:lpstr>
      <vt:lpstr>Diapositiva 57</vt:lpstr>
      <vt:lpstr>Estrategias del manejo agroecológico</vt:lpstr>
      <vt:lpstr>Links de interés</vt:lpstr>
      <vt:lpstr>Links de interés –Videos-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ENFOQUE DE SISTEMAS  SUBSISTEMA TECNOLOGICO del SISTEMA DE  PRODUCCIÓN  CURSO INTRODUCCION A LAS CIENCIAS AGRARIAS Y FORESTALES   </dc:title>
  <dc:creator>pepe</dc:creator>
  <cp:lastModifiedBy>Servitel</cp:lastModifiedBy>
  <cp:revision>39</cp:revision>
  <dcterms:created xsi:type="dcterms:W3CDTF">2019-04-09T13:41:03Z</dcterms:created>
  <dcterms:modified xsi:type="dcterms:W3CDTF">2019-04-11T15:00:10Z</dcterms:modified>
</cp:coreProperties>
</file>