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sldIdLst>
    <p:sldId id="278" r:id="rId2"/>
    <p:sldId id="287" r:id="rId3"/>
    <p:sldId id="259" r:id="rId4"/>
    <p:sldId id="260" r:id="rId5"/>
    <p:sldId id="261" r:id="rId6"/>
    <p:sldId id="288" r:id="rId7"/>
    <p:sldId id="264" r:id="rId8"/>
    <p:sldId id="265" r:id="rId9"/>
    <p:sldId id="289" r:id="rId10"/>
    <p:sldId id="290" r:id="rId11"/>
    <p:sldId id="291" r:id="rId12"/>
    <p:sldId id="266" r:id="rId13"/>
    <p:sldId id="267" r:id="rId14"/>
    <p:sldId id="269" r:id="rId15"/>
    <p:sldId id="282" r:id="rId16"/>
    <p:sldId id="284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2483" autoAdjust="0"/>
  </p:normalViewPr>
  <p:slideViewPr>
    <p:cSldViewPr>
      <p:cViewPr>
        <p:scale>
          <a:sx n="51" d="100"/>
          <a:sy n="51" d="100"/>
        </p:scale>
        <p:origin x="-105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B9C47E-D78C-47FF-A66C-A20751AF9777}" type="datetimeFigureOut">
              <a:rPr lang="es-AR"/>
              <a:pPr>
                <a:defRPr/>
              </a:pPr>
              <a:t>25/06/2015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801891-8931-408B-95AC-59189C6B50A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1451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A0DE-0E57-4A21-B54B-64A7739C1B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368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E7392-FB18-4A2E-80CF-480BF90A01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sz="3600" smtClean="0">
                <a:latin typeface="Calibri" pitchFamily="34" charset="0"/>
              </a:rPr>
              <a:t/>
            </a:r>
            <a:br>
              <a:rPr lang="es-AR" sz="3600" smtClean="0">
                <a:latin typeface="Calibri" pitchFamily="34" charset="0"/>
              </a:rPr>
            </a:br>
            <a:r>
              <a:rPr lang="es-AR" sz="3600" smtClean="0">
                <a:latin typeface="Calibri" pitchFamily="34" charset="0"/>
              </a:rPr>
              <a:t>Regiones productivas: NOA- 2015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557338"/>
            <a:ext cx="47434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6165850"/>
            <a:ext cx="581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/>
              <a:t>Curso Introducción a las Ciencias Agrarias y Forestales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6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latin typeface="Calibri" pitchFamily="34" charset="0"/>
              </a:rPr>
              <a:t>Cadena citrícola : limón</a:t>
            </a:r>
            <a:endParaRPr lang="es-AR" smtClean="0">
              <a:latin typeface="Calibri" pitchFamily="34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01775"/>
            <a:ext cx="875823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CAÑA DE AZUCAR</a:t>
            </a:r>
          </a:p>
        </p:txBody>
      </p:sp>
      <p:pic>
        <p:nvPicPr>
          <p:cNvPr id="41987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1268413"/>
            <a:ext cx="8385175" cy="5291137"/>
          </a:xfrm>
        </p:spPr>
      </p:pic>
      <p:sp>
        <p:nvSpPr>
          <p:cNvPr id="41988" name="AutoShape 5" descr="Z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89" name="AutoShape 7" descr="Z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CaixaDeTexto 1"/>
          <p:cNvSpPr txBox="1"/>
          <p:nvPr/>
        </p:nvSpPr>
        <p:spPr>
          <a:xfrm>
            <a:off x="6912610" y="1988840"/>
            <a:ext cx="223139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85% Azúcar para MI</a:t>
            </a:r>
            <a:endParaRPr lang="es-A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4463" y="5808190"/>
            <a:ext cx="88707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Salta-Jujuy: Integración e/ P1° e industria. Plantaciones</a:t>
            </a:r>
          </a:p>
          <a:p>
            <a:r>
              <a:rPr lang="es-AR" dirty="0" smtClean="0"/>
              <a:t>Tucumán: Más cantidad de Ingenios, escasa integración. Muchas </a:t>
            </a:r>
            <a:r>
              <a:rPr lang="es-AR" dirty="0" err="1" smtClean="0"/>
              <a:t>Eaps</a:t>
            </a:r>
            <a:r>
              <a:rPr lang="es-AR" dirty="0" smtClean="0"/>
              <a:t> pequeñas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4000" u="sng" smtClean="0">
                <a:latin typeface="Calibri" pitchFamily="34" charset="0"/>
              </a:rPr>
              <a:t>Las Sierras Sub-andinas</a:t>
            </a:r>
            <a:r>
              <a:rPr lang="es-AR" sz="4000" smtClean="0">
                <a:latin typeface="Calibri" pitchFamily="34" charset="0"/>
              </a:rPr>
              <a:t/>
            </a:r>
            <a:br>
              <a:rPr lang="es-AR" sz="4000" smtClean="0">
                <a:latin typeface="Calibri" pitchFamily="34" charset="0"/>
              </a:rPr>
            </a:br>
            <a:endParaRPr lang="es-AR" sz="4000" smtClean="0">
              <a:latin typeface="Calibri" pitchFamily="34" charset="0"/>
            </a:endParaRPr>
          </a:p>
        </p:txBody>
      </p:sp>
      <p:sp>
        <p:nvSpPr>
          <p:cNvPr id="22530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sp>
        <p:nvSpPr>
          <p:cNvPr id="22532" name="4 Marcador de contenido"/>
          <p:cNvSpPr>
            <a:spLocks noGrp="1"/>
          </p:cNvSpPr>
          <p:nvPr>
            <p:ph sz="quarter" idx="3"/>
          </p:nvPr>
        </p:nvSpPr>
        <p:spPr>
          <a:xfrm>
            <a:off x="323850" y="4437063"/>
            <a:ext cx="4038600" cy="2187575"/>
          </a:xfrm>
        </p:spPr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Aprovechamiento de nativas : carbón, leña, rollizos</a:t>
            </a:r>
          </a:p>
        </p:txBody>
      </p:sp>
      <p:sp>
        <p:nvSpPr>
          <p:cNvPr id="22533" name="5 Marcador de contenido"/>
          <p:cNvSpPr>
            <a:spLocks noGrp="1"/>
          </p:cNvSpPr>
          <p:nvPr>
            <p:ph sz="quarter" idx="4"/>
          </p:nvPr>
        </p:nvSpPr>
        <p:spPr>
          <a:xfrm>
            <a:off x="4427538" y="4652963"/>
            <a:ext cx="4259262" cy="1833562"/>
          </a:xfrm>
        </p:spPr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 En todo el NOA está casi la mitad de los bosques nativos del país</a:t>
            </a:r>
          </a:p>
        </p:txBody>
      </p:sp>
      <p:pic>
        <p:nvPicPr>
          <p:cNvPr id="225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62325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s-ES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La planicie del Chaco Seco</a:t>
            </a:r>
          </a:p>
        </p:txBody>
      </p:sp>
      <p:sp>
        <p:nvSpPr>
          <p:cNvPr id="24578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sp>
        <p:nvSpPr>
          <p:cNvPr id="24581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8774"/>
            <a:ext cx="4716016" cy="302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 descr="chaco se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" y="1052736"/>
            <a:ext cx="5976788" cy="349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611560" y="5579948"/>
            <a:ext cx="3506281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GANADERÍA BOVINA DE CRÍA </a:t>
            </a:r>
          </a:p>
          <a:p>
            <a:pPr algn="ctr"/>
            <a:r>
              <a:rPr lang="es-AR" dirty="0" smtClean="0"/>
              <a:t>Y RECRÍA</a:t>
            </a:r>
            <a:endParaRPr lang="es-A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698774" y="1551220"/>
            <a:ext cx="3240360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EXTRACCIÓN FORESTAL</a:t>
            </a:r>
          </a:p>
          <a:p>
            <a:pPr algn="ctr"/>
            <a:r>
              <a:rPr lang="es-AR" dirty="0" smtClean="0"/>
              <a:t>(poses, leña, carbón, taninos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 sz="quarter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smtClean="0"/>
              <a:t>Canales de Comercialización y los Principales Actores. Destino de la Producción</a:t>
            </a:r>
          </a:p>
        </p:txBody>
      </p:sp>
      <p:sp>
        <p:nvSpPr>
          <p:cNvPr id="26626" name="2 Marcador de contenido"/>
          <p:cNvSpPr>
            <a:spLocks noGrp="1"/>
          </p:cNvSpPr>
          <p:nvPr>
            <p:ph sz="quarter" idx="1"/>
          </p:nvPr>
        </p:nvSpPr>
        <p:spPr>
          <a:xfrm>
            <a:off x="391585" y="1629408"/>
            <a:ext cx="2552700" cy="6048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dirty="0" smtClean="0">
                <a:latin typeface="Calibri" pitchFamily="34" charset="0"/>
              </a:rPr>
              <a:t>HORTALIZAS</a:t>
            </a:r>
          </a:p>
        </p:txBody>
      </p:sp>
      <p:sp>
        <p:nvSpPr>
          <p:cNvPr id="26627" name="4 Marcador de contenido"/>
          <p:cNvSpPr>
            <a:spLocks noGrp="1"/>
          </p:cNvSpPr>
          <p:nvPr>
            <p:ph sz="quarter" idx="3"/>
          </p:nvPr>
        </p:nvSpPr>
        <p:spPr>
          <a:xfrm>
            <a:off x="251520" y="4486312"/>
            <a:ext cx="2587520" cy="141647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ES" sz="2800" dirty="0" smtClean="0">
                <a:latin typeface="Calibri" pitchFamily="34" charset="0"/>
              </a:rPr>
              <a:t>VERDURAS </a:t>
            </a:r>
          </a:p>
          <a:p>
            <a:pPr algn="ctr" eaLnBrk="1" hangingPunct="1">
              <a:buFont typeface="Arial" charset="0"/>
              <a:buNone/>
            </a:pP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smtClean="0">
                <a:latin typeface="Calibri" pitchFamily="34" charset="0"/>
              </a:rPr>
              <a:t>DE </a:t>
            </a:r>
            <a:r>
              <a:rPr lang="es-ES" sz="2800" dirty="0" smtClean="0">
                <a:latin typeface="Calibri" pitchFamily="34" charset="0"/>
              </a:rPr>
              <a:t>HOJA</a:t>
            </a:r>
          </a:p>
        </p:txBody>
      </p:sp>
      <p:pic>
        <p:nvPicPr>
          <p:cNvPr id="26628" name="Picture 2" descr="https://encrypted-tbn1.gstatic.com/images?q=tbn:ANd9GcQkWh5J8OLLhjETntg6gKRna5jVeL_NzC0JKPgrOS0nz0k3Xh7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00" y="2431366"/>
            <a:ext cx="3578299" cy="180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http://infocampo.com.ar/imagen/631x280/ffffff/i4051-hortalizas-631-x-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8177" y="4004017"/>
            <a:ext cx="6010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8 CuadroTexto"/>
          <p:cNvSpPr txBox="1">
            <a:spLocks noChangeArrowheads="1"/>
          </p:cNvSpPr>
          <p:nvPr/>
        </p:nvSpPr>
        <p:spPr bwMode="auto">
          <a:xfrm>
            <a:off x="3856628" y="2205038"/>
            <a:ext cx="5111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000" b="1" dirty="0"/>
              <a:t>PRODUCCION DE PRIMICIAS </a:t>
            </a:r>
            <a:endParaRPr lang="es-ES_tradnl" sz="2000" b="1" dirty="0" smtClean="0"/>
          </a:p>
          <a:p>
            <a:pPr algn="ctr"/>
            <a:r>
              <a:rPr lang="es-ES_tradnl" sz="2000" b="1" dirty="0" smtClean="0"/>
              <a:t> </a:t>
            </a:r>
            <a:r>
              <a:rPr lang="es-ES_tradnl" sz="2000" b="1" dirty="0"/>
              <a:t>TOMATE Y MORRON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42593"/>
            <a:ext cx="7631965" cy="338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402523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5 CuadroTexto"/>
          <p:cNvSpPr txBox="1">
            <a:spLocks noChangeArrowheads="1"/>
          </p:cNvSpPr>
          <p:nvPr/>
        </p:nvSpPr>
        <p:spPr bwMode="auto">
          <a:xfrm>
            <a:off x="3563888" y="4703301"/>
            <a:ext cx="2087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dirty="0" err="1"/>
              <a:t>POROTo</a:t>
            </a:r>
            <a:endParaRPr lang="es-AR" sz="3200" dirty="0"/>
          </a:p>
        </p:txBody>
      </p:sp>
      <p:pic>
        <p:nvPicPr>
          <p:cNvPr id="27654" name="Picture 2" descr="http://www.ar.all.biz/img/ar/catalog/3164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2" y="3829174"/>
            <a:ext cx="158432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88640"/>
            <a:ext cx="7128792" cy="44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539552" y="4797152"/>
            <a:ext cx="77755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 sz="2800" dirty="0"/>
              <a:t>De la superficie forestada, </a:t>
            </a:r>
            <a:r>
              <a:rPr lang="es-AR" sz="2800" b="1" u="sng" dirty="0"/>
              <a:t>un 57% corresponde a </a:t>
            </a:r>
            <a:r>
              <a:rPr lang="es-AR" sz="2800" b="1" u="sng" dirty="0" err="1"/>
              <a:t>Eucalyptus</a:t>
            </a:r>
            <a:r>
              <a:rPr lang="es-AR" sz="2800" b="1" u="sng" dirty="0"/>
              <a:t>, un 37% a </a:t>
            </a:r>
            <a:r>
              <a:rPr lang="es-AR" sz="2800" b="1" u="sng" dirty="0" err="1"/>
              <a:t>Pinus</a:t>
            </a:r>
            <a:r>
              <a:rPr lang="es-AR" sz="2800" b="1" u="sng" dirty="0"/>
              <a:t> </a:t>
            </a:r>
            <a:r>
              <a:rPr lang="es-AR" sz="2800" dirty="0"/>
              <a:t>y un 6% corresponde a otras especies cultivadas como </a:t>
            </a:r>
            <a:r>
              <a:rPr lang="es-AR" sz="2800" dirty="0" err="1"/>
              <a:t>Populus</a:t>
            </a:r>
            <a:r>
              <a:rPr lang="es-AR" sz="2800" dirty="0"/>
              <a:t>, </a:t>
            </a:r>
            <a:r>
              <a:rPr lang="es-AR" sz="2800" dirty="0" err="1"/>
              <a:t>Cupressus</a:t>
            </a:r>
            <a:r>
              <a:rPr lang="es-AR" sz="2800" dirty="0"/>
              <a:t> y </a:t>
            </a:r>
            <a:r>
              <a:rPr lang="es-AR" sz="2800" dirty="0" err="1"/>
              <a:t>Salix</a:t>
            </a:r>
            <a:r>
              <a:rPr lang="es-AR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PROBLEMAS</a:t>
            </a:r>
          </a:p>
        </p:txBody>
      </p:sp>
      <p:sp>
        <p:nvSpPr>
          <p:cNvPr id="33794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               </a:t>
            </a:r>
          </a:p>
        </p:txBody>
      </p:sp>
      <p:pic>
        <p:nvPicPr>
          <p:cNvPr id="33795" name="Picture 5" descr="ANd9GcREVHJTpX0ZbgxeUp_0bjKkdofrX_aWngoOdKjXZoM3K798UE2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40" y="1196752"/>
            <a:ext cx="372733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ANd9GcQn-jS4jwStFFeXYYTHNRYGp-NYFZqjSot3wPmwoRUW98W4qyD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40" y="3860800"/>
            <a:ext cx="42068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7 CuadroTexto"/>
          <p:cNvSpPr txBox="1">
            <a:spLocks noChangeArrowheads="1"/>
          </p:cNvSpPr>
          <p:nvPr/>
        </p:nvSpPr>
        <p:spPr bwMode="auto">
          <a:xfrm>
            <a:off x="4283968" y="1557338"/>
            <a:ext cx="45361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dirty="0"/>
              <a:t>AVANCE DE LA FRONTERA </a:t>
            </a:r>
            <a:r>
              <a:rPr lang="es-ES_tradnl" sz="2000" dirty="0" smtClean="0"/>
              <a:t>AGRICOLA :Desmonte indiscriminado y masivo. </a:t>
            </a:r>
            <a:r>
              <a:rPr lang="es-ES_tradnl" sz="2000" dirty="0" smtClean="0"/>
              <a:t>Expulsión de campesinos/ pueblos originarios.</a:t>
            </a:r>
          </a:p>
          <a:p>
            <a:endParaRPr lang="es-ES_tradnl" sz="2000" dirty="0"/>
          </a:p>
          <a:p>
            <a:r>
              <a:rPr lang="es-ES_tradnl" sz="2000" dirty="0" smtClean="0"/>
              <a:t>PROCESO DE CONCENTRACIÓN TIERRA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ACTIVIDAD MINERA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_tradnl" sz="4000" smtClean="0">
                <a:latin typeface="Calibri" pitchFamily="34" charset="0"/>
              </a:rPr>
              <a:t/>
            </a:r>
            <a:br>
              <a:rPr lang="es-ES_tradnl" sz="4000" smtClean="0">
                <a:latin typeface="Calibri" pitchFamily="34" charset="0"/>
              </a:rPr>
            </a:br>
            <a:r>
              <a:rPr lang="es-ES_tradnl" sz="4000" smtClean="0">
                <a:latin typeface="Calibri" pitchFamily="34" charset="0"/>
              </a:rPr>
              <a:t>PROBLEMATICAS AMBIENTALES</a:t>
            </a:r>
            <a:br>
              <a:rPr lang="es-ES_tradnl" sz="4000" smtClean="0">
                <a:latin typeface="Calibri" pitchFamily="34" charset="0"/>
              </a:rPr>
            </a:br>
            <a:r>
              <a:rPr lang="es-ES_tradnl" sz="4000" smtClean="0">
                <a:latin typeface="Calibri" pitchFamily="34" charset="0"/>
              </a:rPr>
              <a:t>DEGRADACION DE LOS RECURSOS</a:t>
            </a:r>
            <a:r>
              <a:rPr lang="es-AR" smtClean="0">
                <a:latin typeface="Calibri" pitchFamily="34" charset="0"/>
              </a:rPr>
              <a:t/>
            </a:r>
            <a:br>
              <a:rPr lang="es-AR" smtClean="0">
                <a:latin typeface="Calibri" pitchFamily="34" charset="0"/>
              </a:rPr>
            </a:br>
            <a:endParaRPr lang="es-ES" smtClean="0">
              <a:latin typeface="Calibri" pitchFamily="34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4416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41767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sz="quarter" idx="1"/>
          </p:nvPr>
        </p:nvSpPr>
        <p:spPr>
          <a:xfrm>
            <a:off x="4572000" y="333375"/>
            <a:ext cx="3887788" cy="1150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mtClean="0">
                <a:latin typeface="Calibri" pitchFamily="34" charset="0"/>
              </a:rPr>
              <a:t>Competencia por el uso del agua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557338"/>
            <a:ext cx="4679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atlas_noa_santiago_clima_ambient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3816350" cy="642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 sz="quarter"/>
          </p:nvPr>
        </p:nvSpPr>
        <p:spPr>
          <a:xfrm>
            <a:off x="755650" y="5661025"/>
            <a:ext cx="7416800" cy="998538"/>
          </a:xfrm>
        </p:spPr>
        <p:txBody>
          <a:bodyPr/>
          <a:lstStyle/>
          <a:p>
            <a:r>
              <a:rPr lang="es-ES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Condiciones Naturales de  Producción</a:t>
            </a:r>
          </a:p>
        </p:txBody>
      </p:sp>
      <p:sp>
        <p:nvSpPr>
          <p:cNvPr id="16387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S" smtClean="0">
              <a:latin typeface="Calibri" pitchFamily="34" charset="0"/>
            </a:endParaRPr>
          </a:p>
        </p:txBody>
      </p:sp>
      <p:pic>
        <p:nvPicPr>
          <p:cNvPr id="16392" name="Picture 2" descr="E:\Cursada 2014\didáctica regiones\argentina_convergente_temp_prec_suelos_top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7042" r="48529" b="49944"/>
          <a:stretch>
            <a:fillRect/>
          </a:stretch>
        </p:blipFill>
        <p:spPr>
          <a:xfrm>
            <a:off x="4500563" y="333375"/>
            <a:ext cx="4286250" cy="5445125"/>
          </a:xfrm>
          <a:noFill/>
        </p:spPr>
      </p:pic>
      <p:pic>
        <p:nvPicPr>
          <p:cNvPr id="16394" name="Picture 3" descr="E:\Cursada 2014\didáctica regiones\argentina_convergente_temp_prec_suelos_top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52110" b="50000"/>
          <a:stretch>
            <a:fillRect/>
          </a:stretch>
        </p:blipFill>
        <p:spPr>
          <a:xfrm>
            <a:off x="250825" y="333375"/>
            <a:ext cx="3459163" cy="4389438"/>
          </a:xfrm>
          <a:noFill/>
        </p:spPr>
      </p:pic>
      <p:pic>
        <p:nvPicPr>
          <p:cNvPr id="1639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2276475"/>
            <a:ext cx="4392613" cy="3295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Recursos naturales y ambientales</a:t>
            </a:r>
            <a:endParaRPr lang="es-AR" sz="360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7410" name="Picture 2" descr="F:\Cursada 2014\NOA\pU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3384550" cy="2252662"/>
          </a:xfrm>
        </p:spPr>
      </p:pic>
      <p:pic>
        <p:nvPicPr>
          <p:cNvPr id="17411" name="Picture 3" descr="F:\Cursada 2014\NOA\quebrada_de_humahuaca_y_pun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600200"/>
            <a:ext cx="3249613" cy="2436813"/>
          </a:xfrm>
        </p:spPr>
      </p:pic>
      <p:pic>
        <p:nvPicPr>
          <p:cNvPr id="17412" name="Picture 4" descr="F:\Cursada 2014\NOA\sIERRAS SUBANDINAS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52500" y="4014788"/>
            <a:ext cx="3187700" cy="2128837"/>
          </a:xfrm>
        </p:spPr>
      </p:pic>
      <p:pic>
        <p:nvPicPr>
          <p:cNvPr id="17413" name="Picture 5" descr="F:\Cursada 2014\NOA\SUBANDINAS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48263" y="4102100"/>
            <a:ext cx="3527425" cy="2346325"/>
          </a:xfrm>
        </p:spPr>
      </p:pic>
      <p:sp>
        <p:nvSpPr>
          <p:cNvPr id="17414" name="6 CuadroTexto"/>
          <p:cNvSpPr txBox="1">
            <a:spLocks noChangeArrowheads="1"/>
          </p:cNvSpPr>
          <p:nvPr/>
        </p:nvSpPr>
        <p:spPr bwMode="auto">
          <a:xfrm>
            <a:off x="611188" y="981075"/>
            <a:ext cx="3384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>
                <a:latin typeface="Calibri" pitchFamily="34" charset="0"/>
              </a:rPr>
              <a:t>PUNA: </a:t>
            </a:r>
            <a:r>
              <a:rPr lang="es-AR" sz="2000">
                <a:latin typeface="Calibri" pitchFamily="34" charset="0"/>
              </a:rPr>
              <a:t>El 95% de los suelos presentan aptitud ganadera muy restringida. El resto son salares o lagunas.</a:t>
            </a:r>
            <a:r>
              <a:rPr lang="es-AR" sz="2000"/>
              <a:t> </a:t>
            </a:r>
          </a:p>
        </p:txBody>
      </p:sp>
      <p:sp>
        <p:nvSpPr>
          <p:cNvPr id="17415" name="7 CuadroTexto"/>
          <p:cNvSpPr txBox="1">
            <a:spLocks noChangeArrowheads="1"/>
          </p:cNvSpPr>
          <p:nvPr/>
        </p:nvSpPr>
        <p:spPr bwMode="auto">
          <a:xfrm>
            <a:off x="4500563" y="1125538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QUEBRADAS</a:t>
            </a:r>
            <a:endParaRPr lang="es-AR"/>
          </a:p>
        </p:txBody>
      </p:sp>
      <p:sp>
        <p:nvSpPr>
          <p:cNvPr id="17416" name="8 CuadroTexto"/>
          <p:cNvSpPr txBox="1">
            <a:spLocks noChangeArrowheads="1"/>
          </p:cNvSpPr>
          <p:nvPr/>
        </p:nvSpPr>
        <p:spPr bwMode="auto">
          <a:xfrm>
            <a:off x="3419475" y="4508500"/>
            <a:ext cx="2376488" cy="7016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SIERRAS SUBANDINAS</a:t>
            </a:r>
            <a:endParaRPr lang="es-AR" sz="20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156325" y="1125538"/>
            <a:ext cx="27352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latin typeface="Calibri" pitchFamily="34" charset="0"/>
              </a:rPr>
              <a:t>Cría de llamas con doble propósito (fibra y carne), vicuña, alpaca y guanaco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sp>
        <p:nvSpPr>
          <p:cNvPr id="18434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pic>
        <p:nvPicPr>
          <p:cNvPr id="18435" name="Picture 2" descr="F:\Cursada 2014\NOA\Lerm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4465638" cy="3114675"/>
          </a:xfrm>
        </p:spPr>
      </p:pic>
      <p:pic>
        <p:nvPicPr>
          <p:cNvPr id="18436" name="Picture 3" descr="F:\Cursada 2014\NOA\chaco seco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2332038"/>
            <a:ext cx="5003800" cy="3284537"/>
          </a:xfrm>
        </p:spPr>
      </p:pic>
      <p:sp>
        <p:nvSpPr>
          <p:cNvPr id="18437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sp>
        <p:nvSpPr>
          <p:cNvPr id="18438" name="6 CuadroTexto"/>
          <p:cNvSpPr txBox="1">
            <a:spLocks noChangeArrowheads="1"/>
          </p:cNvSpPr>
          <p:nvPr/>
        </p:nvSpPr>
        <p:spPr bwMode="auto">
          <a:xfrm>
            <a:off x="611188" y="3573463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VALLES: Agricultura/ Producción forestal</a:t>
            </a:r>
            <a:endParaRPr lang="es-AR"/>
          </a:p>
        </p:txBody>
      </p:sp>
      <p:sp>
        <p:nvSpPr>
          <p:cNvPr id="18439" name="7 CuadroTexto"/>
          <p:cNvSpPr txBox="1">
            <a:spLocks noChangeArrowheads="1"/>
          </p:cNvSpPr>
          <p:nvPr/>
        </p:nvSpPr>
        <p:spPr bwMode="auto">
          <a:xfrm>
            <a:off x="5435600" y="6237288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CHACO SECO: Ganadería, agricultura</a:t>
            </a: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AR" smtClean="0">
                <a:latin typeface="Calibri" pitchFamily="34" charset="0"/>
              </a:rPr>
              <a:t>Construcción social del espacio</a:t>
            </a:r>
          </a:p>
        </p:txBody>
      </p:sp>
      <p:pic>
        <p:nvPicPr>
          <p:cNvPr id="19458" name="Picture 2" descr="F:\Cursada 2014\NOA\caña de azuca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81212" y="4375159"/>
            <a:ext cx="3686175" cy="1871662"/>
          </a:xfrm>
        </p:spPr>
      </p:pic>
      <p:pic>
        <p:nvPicPr>
          <p:cNvPr id="19459" name="3 Marcador de contenido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53020" y="1352594"/>
            <a:ext cx="4038600" cy="2185987"/>
          </a:xfrm>
        </p:spPr>
      </p:pic>
      <p:pic>
        <p:nvPicPr>
          <p:cNvPr id="19460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59296" y="1916832"/>
            <a:ext cx="3276600" cy="2187575"/>
          </a:xfrm>
        </p:spPr>
      </p:pic>
      <p:sp>
        <p:nvSpPr>
          <p:cNvPr id="19461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2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3" name="AutoShape 11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4" name="AutoShape 13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5" name="9 CuadroTexto"/>
          <p:cNvSpPr txBox="1">
            <a:spLocks noChangeArrowheads="1"/>
          </p:cNvSpPr>
          <p:nvPr/>
        </p:nvSpPr>
        <p:spPr bwMode="auto">
          <a:xfrm>
            <a:off x="571328" y="1196752"/>
            <a:ext cx="3024187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/>
              <a:t>SISTEMA HACIENDAS-ENCOMIENDAS</a:t>
            </a:r>
            <a:endParaRPr lang="es-AR" b="1" dirty="0"/>
          </a:p>
        </p:txBody>
      </p:sp>
      <p:sp>
        <p:nvSpPr>
          <p:cNvPr id="19466" name="10 CuadroTexto"/>
          <p:cNvSpPr txBox="1">
            <a:spLocks noChangeArrowheads="1"/>
          </p:cNvSpPr>
          <p:nvPr/>
        </p:nvSpPr>
        <p:spPr bwMode="auto">
          <a:xfrm>
            <a:off x="4724400" y="3760833"/>
            <a:ext cx="3744912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/>
              <a:t>CAÑA DE AZUCAR 1820</a:t>
            </a:r>
            <a:endParaRPr lang="es-AR" b="1" dirty="0"/>
          </a:p>
        </p:txBody>
      </p:sp>
      <p:sp>
        <p:nvSpPr>
          <p:cNvPr id="19467" name="11 CuadroTexto"/>
          <p:cNvSpPr txBox="1">
            <a:spLocks noChangeArrowheads="1"/>
          </p:cNvSpPr>
          <p:nvPr/>
        </p:nvSpPr>
        <p:spPr bwMode="auto">
          <a:xfrm>
            <a:off x="164557" y="4558683"/>
            <a:ext cx="1918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dirty="0" smtClean="0"/>
              <a:t>Valles</a:t>
            </a:r>
          </a:p>
          <a:p>
            <a:r>
              <a:rPr lang="es-ES_tradnl" dirty="0" smtClean="0"/>
              <a:t>P! necesidad de MO: grandes ciudades.</a:t>
            </a:r>
          </a:p>
          <a:p>
            <a:r>
              <a:rPr lang="es-ES_tradnl" dirty="0" smtClean="0"/>
              <a:t>Crisis del Tabaco:</a:t>
            </a:r>
          </a:p>
          <a:p>
            <a:r>
              <a:rPr lang="es-ES_tradnl" dirty="0" smtClean="0"/>
              <a:t>Hortalizas, porotos, frutilla.</a:t>
            </a:r>
            <a:endParaRPr lang="es-ES_tradnl" dirty="0" smtClean="0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832648" y="4139858"/>
            <a:ext cx="32758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latin typeface="Century Gothic" pitchFamily="34" charset="0"/>
              </a:rPr>
              <a:t>Ferrocarril</a:t>
            </a:r>
          </a:p>
          <a:p>
            <a:pPr>
              <a:spcBef>
                <a:spcPct val="50000"/>
              </a:spcBef>
            </a:pPr>
            <a:r>
              <a:rPr lang="es-ES" dirty="0" smtClean="0">
                <a:latin typeface="Century Gothic" pitchFamily="34" charset="0"/>
              </a:rPr>
              <a:t>Migración interna</a:t>
            </a:r>
          </a:p>
          <a:p>
            <a:pPr>
              <a:spcBef>
                <a:spcPct val="50000"/>
              </a:spcBef>
            </a:pPr>
            <a:r>
              <a:rPr lang="es-ES" u="sng" dirty="0" smtClean="0">
                <a:latin typeface="Century Gothic" pitchFamily="34" charset="0"/>
              </a:rPr>
              <a:t>Tucumán</a:t>
            </a:r>
            <a:r>
              <a:rPr lang="es-ES" dirty="0" smtClean="0">
                <a:latin typeface="Century Gothic" pitchFamily="34" charset="0"/>
              </a:rPr>
              <a:t>: desmonte, establecimiento de ingenios muchos minifundistas. Éxodo a ciudades.</a:t>
            </a:r>
          </a:p>
          <a:p>
            <a:pPr>
              <a:spcBef>
                <a:spcPct val="50000"/>
              </a:spcBef>
            </a:pPr>
            <a:r>
              <a:rPr lang="es-ES" u="sng" dirty="0" smtClean="0">
                <a:latin typeface="Century Gothic" pitchFamily="34" charset="0"/>
              </a:rPr>
              <a:t>Norte: </a:t>
            </a:r>
            <a:r>
              <a:rPr lang="es-ES" dirty="0" smtClean="0">
                <a:latin typeface="Century Gothic" pitchFamily="34" charset="0"/>
              </a:rPr>
              <a:t>plantaciones</a:t>
            </a:r>
          </a:p>
          <a:p>
            <a:pPr>
              <a:spcBef>
                <a:spcPct val="50000"/>
              </a:spcBef>
            </a:pPr>
            <a:endParaRPr lang="es-ES" b="1" dirty="0">
              <a:latin typeface="Century Gothic" pitchFamily="34" charset="0"/>
            </a:endParaRPr>
          </a:p>
        </p:txBody>
      </p:sp>
      <p:sp>
        <p:nvSpPr>
          <p:cNvPr id="16" name="10 CuadroTexto"/>
          <p:cNvSpPr txBox="1">
            <a:spLocks noChangeArrowheads="1"/>
          </p:cNvSpPr>
          <p:nvPr/>
        </p:nvSpPr>
        <p:spPr bwMode="auto">
          <a:xfrm>
            <a:off x="104661" y="4186679"/>
            <a:ext cx="187245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/>
              <a:t>TABACO </a:t>
            </a:r>
            <a:r>
              <a:rPr lang="es-ES_tradnl" b="1" dirty="0" smtClean="0"/>
              <a:t>1940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5364087" y="260350"/>
            <a:ext cx="3402087" cy="1694634"/>
          </a:xfrm>
          <a:ln w="9525">
            <a:solidFill>
              <a:schemeClr val="tx1"/>
            </a:solidFill>
          </a:ln>
        </p:spPr>
        <p:txBody>
          <a:bodyPr anchor="ctr"/>
          <a:lstStyle/>
          <a:p>
            <a:pPr algn="just"/>
            <a:r>
              <a:rPr lang="es-ES" sz="2800" dirty="0" smtClean="0">
                <a:latin typeface="Calibri" pitchFamily="34" charset="0"/>
              </a:rPr>
              <a:t>Presencia de Pueblos originarios en la Región</a:t>
            </a:r>
          </a:p>
        </p:txBody>
      </p:sp>
      <p:pic>
        <p:nvPicPr>
          <p:cNvPr id="37892" name="Picture 4" descr="mapa_distribucion_comunidades_indigenas_2012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4614862" cy="6337300"/>
          </a:xfrm>
          <a:prstGeom prst="rect">
            <a:avLst/>
          </a:prstGeom>
          <a:noFill/>
        </p:spPr>
      </p:pic>
      <p:sp>
        <p:nvSpPr>
          <p:cNvPr id="2" name="Elipse 1"/>
          <p:cNvSpPr/>
          <p:nvPr/>
        </p:nvSpPr>
        <p:spPr>
          <a:xfrm>
            <a:off x="2411760" y="260350"/>
            <a:ext cx="1656184" cy="1512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" name="Conector de seta reta 3"/>
          <p:cNvCxnSpPr/>
          <p:nvPr/>
        </p:nvCxnSpPr>
        <p:spPr>
          <a:xfrm>
            <a:off x="4067944" y="764704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364088" y="2276872"/>
            <a:ext cx="3312368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2800" dirty="0">
                <a:latin typeface="Calibri" pitchFamily="34" charset="0"/>
                <a:ea typeface="+mj-ea"/>
                <a:cs typeface="+mj-cs"/>
              </a:rPr>
              <a:t>Polarización</a:t>
            </a:r>
            <a:r>
              <a:rPr lang="es-AR" dirty="0" smtClean="0"/>
              <a:t> </a:t>
            </a:r>
            <a:r>
              <a:rPr lang="es-AR" sz="2800" dirty="0">
                <a:latin typeface="Calibri" pitchFamily="34" charset="0"/>
                <a:ea typeface="+mj-ea"/>
                <a:cs typeface="+mj-cs"/>
              </a:rPr>
              <a:t>Social</a:t>
            </a:r>
          </a:p>
          <a:p>
            <a:endParaRPr lang="es-A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67944" y="3429000"/>
            <a:ext cx="501329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2400" dirty="0">
                <a:latin typeface="Calibri" pitchFamily="34" charset="0"/>
                <a:ea typeface="+mj-ea"/>
                <a:cs typeface="+mj-cs"/>
              </a:rPr>
              <a:t>Pequeños </a:t>
            </a:r>
            <a:r>
              <a:rPr lang="es-AR" sz="2400" dirty="0" smtClean="0">
                <a:latin typeface="Calibri" pitchFamily="34" charset="0"/>
                <a:ea typeface="+mj-ea"/>
                <a:cs typeface="+mj-cs"/>
              </a:rPr>
              <a:t>productores, campesinos vs </a:t>
            </a:r>
          </a:p>
          <a:p>
            <a:r>
              <a:rPr lang="es-AR" sz="2400" dirty="0" smtClean="0">
                <a:latin typeface="Calibri" pitchFamily="34" charset="0"/>
                <a:ea typeface="+mj-ea"/>
                <a:cs typeface="+mj-cs"/>
              </a:rPr>
              <a:t>grandes terratenientes</a:t>
            </a:r>
            <a:endParaRPr lang="es-A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16016" y="4893136"/>
            <a:ext cx="4176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atin typeface="Calibri" pitchFamily="34" charset="0"/>
                <a:ea typeface="+mj-ea"/>
                <a:cs typeface="+mj-cs"/>
              </a:rPr>
              <a:t>Procesos migratorios internos y externos</a:t>
            </a:r>
            <a:endParaRPr lang="es-AR" sz="2400" dirty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u="sng" smtClean="0"/>
              <a:t>Estructura productiva</a:t>
            </a:r>
            <a:br>
              <a:rPr lang="es-ES" sz="4000" u="sng" smtClean="0"/>
            </a:br>
            <a:r>
              <a:rPr lang="es-ES" sz="4000" u="sng" smtClean="0"/>
              <a:t>La Puna</a:t>
            </a:r>
            <a:r>
              <a:rPr lang="es-AR" sz="4000" smtClean="0"/>
              <a:t/>
            </a:r>
            <a:br>
              <a:rPr lang="es-AR" sz="4000" smtClean="0"/>
            </a:br>
            <a:endParaRPr lang="es-AR" sz="4000" smtClean="0"/>
          </a:p>
        </p:txBody>
      </p:sp>
      <p:pic>
        <p:nvPicPr>
          <p:cNvPr id="20486" name="Picture 4" descr="http://www.fotosimagenes.org/imagenes/pun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217863"/>
            <a:ext cx="4608512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Llam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4681538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860032" y="1988840"/>
            <a:ext cx="403093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GANADERÍA EXTENSIVA</a:t>
            </a:r>
          </a:p>
          <a:p>
            <a:pPr algn="ctr"/>
            <a:r>
              <a:rPr lang="es-AR" sz="2000" dirty="0" smtClean="0"/>
              <a:t>PASTORIL</a:t>
            </a:r>
          </a:p>
          <a:p>
            <a:pPr algn="ctr"/>
            <a:r>
              <a:rPr lang="es-AR" sz="2000" dirty="0" smtClean="0"/>
              <a:t>OVINOS, CAPRINOS, LLAMAS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4000" u="sng" smtClean="0">
                <a:latin typeface="Calibri" pitchFamily="34" charset="0"/>
              </a:rPr>
              <a:t>Los Valles</a:t>
            </a:r>
            <a:r>
              <a:rPr lang="es-AR" sz="4000" smtClean="0">
                <a:latin typeface="Calibri" pitchFamily="34" charset="0"/>
              </a:rPr>
              <a:t/>
            </a:r>
            <a:br>
              <a:rPr lang="es-AR" sz="4000" smtClean="0">
                <a:latin typeface="Calibri" pitchFamily="34" charset="0"/>
              </a:rPr>
            </a:br>
            <a:endParaRPr lang="es-AR" sz="4000" smtClean="0">
              <a:latin typeface="Calibri" pitchFamily="34" charset="0"/>
            </a:endParaRPr>
          </a:p>
        </p:txBody>
      </p:sp>
      <p:pic>
        <p:nvPicPr>
          <p:cNvPr id="21506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3" y="1341438"/>
            <a:ext cx="4670425" cy="3119437"/>
          </a:xfrm>
        </p:spPr>
      </p:pic>
      <p:pic>
        <p:nvPicPr>
          <p:cNvPr id="2150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349500"/>
            <a:ext cx="4344987" cy="2900363"/>
          </a:xfrm>
        </p:spPr>
      </p:pic>
      <p:sp>
        <p:nvSpPr>
          <p:cNvPr id="21510" name="6 CuadroTexto"/>
          <p:cNvSpPr txBox="1">
            <a:spLocks noChangeArrowheads="1"/>
          </p:cNvSpPr>
          <p:nvPr/>
        </p:nvSpPr>
        <p:spPr bwMode="auto">
          <a:xfrm>
            <a:off x="827088" y="5445125"/>
            <a:ext cx="7561262" cy="1015663"/>
          </a:xfrm>
          <a:prstGeom prst="rect">
            <a:avLst/>
          </a:prstGeom>
          <a:solidFill>
            <a:srgbClr val="99CC0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dirty="0"/>
              <a:t>TABACO, CAÑA DE AZUCAR, CITRICOS, </a:t>
            </a:r>
            <a:r>
              <a:rPr lang="es-ES_tradnl" sz="2000" dirty="0" smtClean="0"/>
              <a:t>HORTALIZAS “primicias”</a:t>
            </a:r>
          </a:p>
          <a:p>
            <a:r>
              <a:rPr lang="es-ES_tradnl" sz="2000" dirty="0" smtClean="0"/>
              <a:t>Frutas exóticas, Legumbres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00LemonPac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57563"/>
            <a:ext cx="4105275" cy="3081337"/>
          </a:xfrm>
          <a:prstGeom prst="rect">
            <a:avLst/>
          </a:prstGeom>
          <a:noFill/>
        </p:spPr>
      </p:pic>
      <p:pic>
        <p:nvPicPr>
          <p:cNvPr id="38918" name="Picture 6" descr="2007_9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284538"/>
            <a:ext cx="4140200" cy="3121025"/>
          </a:xfrm>
          <a:prstGeom prst="rect">
            <a:avLst/>
          </a:prstGeom>
          <a:noFill/>
        </p:spPr>
      </p:pic>
      <p:pic>
        <p:nvPicPr>
          <p:cNvPr id="38919" name="Picture 7" descr="cifras-limon_CLAIMA20110327_0210_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620713"/>
            <a:ext cx="7127875" cy="4011612"/>
          </a:xfrm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619250" y="182563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Producción de limón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958</TotalTime>
  <Words>346</Words>
  <Application>Microsoft Office PowerPoint</Application>
  <PresentationFormat>Apresentação na tela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de Office</vt:lpstr>
      <vt:lpstr> Regiones productivas: NOA- 2015</vt:lpstr>
      <vt:lpstr>Condiciones Naturales de  Producción</vt:lpstr>
      <vt:lpstr>Recursos naturales y ambientales</vt:lpstr>
      <vt:lpstr>Apresentação do PowerPoint</vt:lpstr>
      <vt:lpstr>Construcción social del espacio</vt:lpstr>
      <vt:lpstr>Presencia de Pueblos originarios en la Región</vt:lpstr>
      <vt:lpstr>Estructura productiva La Puna </vt:lpstr>
      <vt:lpstr>Los Valles </vt:lpstr>
      <vt:lpstr>Apresentação do PowerPoint</vt:lpstr>
      <vt:lpstr>Cadena citrícola : limón</vt:lpstr>
      <vt:lpstr>CAÑA DE AZUCAR</vt:lpstr>
      <vt:lpstr>Las Sierras Sub-andinas </vt:lpstr>
      <vt:lpstr>La planicie del Chaco Seco</vt:lpstr>
      <vt:lpstr>Canales de Comercialización y los Principales Actores. Destino de la Producción</vt:lpstr>
      <vt:lpstr>Apresentação do PowerPoint</vt:lpstr>
      <vt:lpstr>Apresentação do PowerPoint</vt:lpstr>
      <vt:lpstr>PROBLEMAS</vt:lpstr>
      <vt:lpstr> PROBLEMATICAS AMBIENTALES DEGRADACION DE LOS RECURSOS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FAC. CS. A Y F</dc:creator>
  <cp:lastModifiedBy>Pau</cp:lastModifiedBy>
  <cp:revision>48</cp:revision>
  <dcterms:created xsi:type="dcterms:W3CDTF">2014-03-01T13:54:58Z</dcterms:created>
  <dcterms:modified xsi:type="dcterms:W3CDTF">2015-06-25T21:37:39Z</dcterms:modified>
</cp:coreProperties>
</file>