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60" r:id="rId4"/>
    <p:sldId id="272" r:id="rId5"/>
    <p:sldId id="283" r:id="rId6"/>
    <p:sldId id="282" r:id="rId7"/>
    <p:sldId id="281" r:id="rId8"/>
    <p:sldId id="278" r:id="rId9"/>
    <p:sldId id="284" r:id="rId10"/>
    <p:sldId id="258" r:id="rId11"/>
    <p:sldId id="263" r:id="rId12"/>
    <p:sldId id="266" r:id="rId13"/>
    <p:sldId id="288" r:id="rId14"/>
    <p:sldId id="267" r:id="rId15"/>
    <p:sldId id="268" r:id="rId16"/>
    <p:sldId id="270" r:id="rId17"/>
    <p:sldId id="269" r:id="rId18"/>
    <p:sldId id="273" r:id="rId19"/>
    <p:sldId id="286" r:id="rId20"/>
    <p:sldId id="285" r:id="rId21"/>
    <p:sldId id="274" r:id="rId22"/>
    <p:sldId id="276" r:id="rId23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E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layout>
        <c:manualLayout>
          <c:xMode val="edge"/>
          <c:yMode val="edge"/>
          <c:x val="0.11300699912510959"/>
          <c:y val="4.7950177123046257E-2"/>
        </c:manualLayout>
      </c:layout>
      <c:txPr>
        <a:bodyPr/>
        <a:lstStyle/>
        <a:p>
          <a:pPr>
            <a:defRPr lang="es-AR"/>
          </a:pPr>
          <a:endParaRPr lang="es-AR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6446E-2"/>
          <c:y val="0.31990210226937277"/>
          <c:w val="0.81388888888889122"/>
          <c:h val="0.6644832096952511"/>
        </c:manualLayout>
      </c:layout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EAP Productoras de Vid en Cuyo</c:v>
                </c:pt>
              </c:strCache>
            </c:strRef>
          </c:tx>
          <c:explosion val="26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9854155730533729"/>
                  <c:y val="-2.169305027626425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57,21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   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sz="1400" b="1" dirty="0" err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Hasta</a:t>
                    </a:r>
                    <a:r>
                      <a:rPr lang="en-US" sz="14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5 has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27,91%</a:t>
                    </a:r>
                  </a:p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5 -15 has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0.12373490813648327"/>
                  <c:y val="-4.847693073735574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7,52%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15-25 has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3.0018810148731416E-2"/>
                  <c:y val="-3.1026829041868181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4,74%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25-50 has</a:t>
                    </a:r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0.18467432195975467"/>
                  <c:y val="-1.7530445350279828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2,60% 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&gt; 50 has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es-AR"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showLeaderLines val="1"/>
          </c:dLbls>
          <c:cat>
            <c:strRef>
              <c:f>Hoja1!$B$1:$F$1</c:f>
              <c:strCache>
                <c:ptCount val="5"/>
                <c:pt idx="0">
                  <c:v>Hasta 5 has</c:v>
                </c:pt>
                <c:pt idx="1">
                  <c:v> 5 - 15 has</c:v>
                </c:pt>
                <c:pt idx="2">
                  <c:v>15 -25 has</c:v>
                </c:pt>
                <c:pt idx="3">
                  <c:v>25 - 50 has</c:v>
                </c:pt>
                <c:pt idx="4">
                  <c:v>&gt; 50 has</c:v>
                </c:pt>
              </c:strCache>
            </c:strRef>
          </c:cat>
          <c:val>
            <c:numRef>
              <c:f>Hoja1!$B$2:$F$2</c:f>
              <c:numCache>
                <c:formatCode>0.00%</c:formatCode>
                <c:ptCount val="5"/>
                <c:pt idx="0">
                  <c:v>0.57210000000000005</c:v>
                </c:pt>
                <c:pt idx="1">
                  <c:v>0.27910000000000001</c:v>
                </c:pt>
                <c:pt idx="2">
                  <c:v>7.5200000000000031E-2</c:v>
                </c:pt>
                <c:pt idx="3">
                  <c:v>4.7400000000000178E-2</c:v>
                </c:pt>
                <c:pt idx="4">
                  <c:v>2.6000000000000099E-2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AR"/>
            </a:pPr>
            <a:r>
              <a:rPr lang="en-US" dirty="0" err="1" smtClean="0"/>
              <a:t>Provincias</a:t>
            </a:r>
            <a:r>
              <a:rPr lang="en-US" dirty="0" smtClean="0"/>
              <a:t> </a:t>
            </a:r>
            <a:r>
              <a:rPr lang="en-US" dirty="0" err="1" smtClean="0"/>
              <a:t>Productoras</a:t>
            </a:r>
            <a:r>
              <a:rPr lang="en-US" dirty="0" smtClean="0"/>
              <a:t> de </a:t>
            </a:r>
            <a:r>
              <a:rPr lang="en-US" dirty="0" err="1" smtClean="0"/>
              <a:t>Vid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7697951861557867"/>
          <c:y val="2.77778144332074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2968330316239401E-2"/>
          <c:y val="0.37662211272512297"/>
          <c:w val="0.91244824921413969"/>
          <c:h val="0.51556000992335482"/>
        </c:manualLayout>
      </c:layout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PROVINCIAS PRODUCTORAS DE VID </c:v>
                </c:pt>
              </c:strCache>
            </c:strRef>
          </c:tx>
          <c:explosion val="25"/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24479990376886288"/>
                  <c:y val="-6.372557428794642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64,88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MENDOZA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3960356529013123E-2"/>
                  <c:y val="8.088097512826472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21,10</a:t>
                    </a:r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San</a:t>
                    </a:r>
                    <a:r>
                      <a:rPr lang="en-US" sz="1400" b="1" baseline="0" smtClean="0">
                        <a:latin typeface="Arial" pitchFamily="34" charset="0"/>
                        <a:cs typeface="Arial" pitchFamily="34" charset="0"/>
                      </a:rPr>
                      <a:t> Juan</a:t>
                    </a: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6.9635032382022913E-2"/>
                  <c:y val="-8.722064164009882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5,35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La Rioja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9770295130606405E-2"/>
                  <c:y val="-0.1203744879969597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4,72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Rio Negro</a:t>
                    </a:r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0.20334750387211922"/>
                  <c:y val="-3.49973212212064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8,57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b="1" dirty="0" err="1" smtClean="0">
                        <a:latin typeface="Arial" pitchFamily="34" charset="0"/>
                        <a:cs typeface="Arial" pitchFamily="34" charset="0"/>
                      </a:rPr>
                      <a:t>Otras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b="1" dirty="0" err="1" smtClean="0">
                        <a:latin typeface="Arial" pitchFamily="34" charset="0"/>
                        <a:cs typeface="Arial" pitchFamily="34" charset="0"/>
                      </a:rPr>
                      <a:t>Pcias</a:t>
                    </a:r>
                    <a:r>
                      <a:rPr lang="en-US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AR" sz="1200"/>
                </a:pPr>
                <a:endParaRPr lang="es-AR"/>
              </a:p>
            </c:txPr>
            <c:showVal val="1"/>
            <c:showLeaderLines val="1"/>
          </c:dLbls>
          <c:cat>
            <c:strRef>
              <c:f>Hoja1!$B$1:$F$1</c:f>
              <c:strCache>
                <c:ptCount val="5"/>
                <c:pt idx="0">
                  <c:v>MENDOZA</c:v>
                </c:pt>
                <c:pt idx="1">
                  <c:v>SAN JUAN</c:v>
                </c:pt>
                <c:pt idx="2">
                  <c:v>LA RIOJA</c:v>
                </c:pt>
                <c:pt idx="3">
                  <c:v>RIO NEGRO</c:v>
                </c:pt>
                <c:pt idx="4">
                  <c:v>OTRAS PCIAS</c:v>
                </c:pt>
              </c:strCache>
            </c:strRef>
          </c:cat>
          <c:val>
            <c:numRef>
              <c:f>Hoja1!$B$2:$F$2</c:f>
              <c:numCache>
                <c:formatCode>0.00%</c:formatCode>
                <c:ptCount val="5"/>
                <c:pt idx="0">
                  <c:v>0.64880000000000282</c:v>
                </c:pt>
                <c:pt idx="1">
                  <c:v>0.21100000000000024</c:v>
                </c:pt>
                <c:pt idx="2">
                  <c:v>5.3499999999999999E-2</c:v>
                </c:pt>
                <c:pt idx="3">
                  <c:v>4.7200000000000013E-2</c:v>
                </c:pt>
                <c:pt idx="4">
                  <c:v>8.5700000000000026E-2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AR"/>
            </a:pPr>
            <a:r>
              <a:rPr lang="es-AR" dirty="0" smtClean="0"/>
              <a:t>Exportaciones de Bebidas Argentinas en </a:t>
            </a:r>
            <a:r>
              <a:rPr lang="es-AR" dirty="0" err="1" smtClean="0"/>
              <a:t>mill</a:t>
            </a:r>
            <a:r>
              <a:rPr lang="es-AR" dirty="0" smtClean="0"/>
              <a:t> </a:t>
            </a:r>
            <a:r>
              <a:rPr lang="es-AR" dirty="0" err="1" smtClean="0"/>
              <a:t>u$s</a:t>
            </a:r>
            <a:endParaRPr lang="es-AR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5081583552055992E-2"/>
          <c:y val="0.32009514435695541"/>
          <c:w val="0.61781036745406825"/>
          <c:h val="0.60957822980460752"/>
        </c:manualLayout>
      </c:layout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EXPORTACIONES DE BEBIDAS ARGENTINAS EN MILL u$s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6765748031496573E-2"/>
                  <c:y val="1.0735637212015202E-2"/>
                </c:manualLayout>
              </c:layout>
              <c:showVal val="1"/>
            </c:dLbl>
            <c:dLbl>
              <c:idx val="2"/>
              <c:layout>
                <c:manualLayout>
                  <c:x val="-7.6272965879265091E-3"/>
                  <c:y val="-1.2964056576261299E-2"/>
                </c:manualLayout>
              </c:layout>
              <c:showVal val="1"/>
            </c:dLbl>
            <c:dLbl>
              <c:idx val="4"/>
              <c:layout>
                <c:manualLayout>
                  <c:x val="0.1439773622047244"/>
                  <c:y val="-0.2259259259259259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sz="1800" dirty="0" smtClean="0">
                        <a:latin typeface="Arial" pitchFamily="34" charset="0"/>
                        <a:cs typeface="Arial" pitchFamily="34" charset="0"/>
                      </a:rPr>
                      <a:t>1%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AR" sz="1600" b="1"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Val val="1"/>
            <c:showLeaderLines val="1"/>
          </c:dLbls>
          <c:cat>
            <c:strRef>
              <c:f>Hoja1!$B$1:$F$1</c:f>
              <c:strCache>
                <c:ptCount val="5"/>
                <c:pt idx="0">
                  <c:v>Agua mineral</c:v>
                </c:pt>
                <c:pt idx="1">
                  <c:v>Aguas Saborizadas</c:v>
                </c:pt>
                <c:pt idx="2">
                  <c:v>Cervezas</c:v>
                </c:pt>
                <c:pt idx="3">
                  <c:v>Gaseosas</c:v>
                </c:pt>
                <c:pt idx="4">
                  <c:v>Vino</c:v>
                </c:pt>
              </c:strCache>
            </c:strRef>
          </c:cat>
          <c:val>
            <c:numRef>
              <c:f>Hoja1!$B$2:$F$2</c:f>
              <c:numCache>
                <c:formatCode>0%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4.0000000000000022E-2</c:v>
                </c:pt>
                <c:pt idx="3">
                  <c:v>4.0000000000000022E-2</c:v>
                </c:pt>
                <c:pt idx="4">
                  <c:v>0.91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186242344706696"/>
          <c:y val="0.35309128025663461"/>
          <c:w val="0.40147090988626577"/>
          <c:h val="0.55284521726451485"/>
        </c:manualLayout>
      </c:layout>
      <c:txPr>
        <a:bodyPr/>
        <a:lstStyle/>
        <a:p>
          <a:pPr>
            <a:defRPr lang="es-AR" sz="1200"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05975F-2D92-4DBA-93E5-B65B13E416CE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B47D42-B646-4ACB-BF79-C9BCAF57F7E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6F813-1E7B-43CF-8BF8-554D1A8BC9B1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3B50-90CF-4C7A-A4CC-38A7D14D70A4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5B76-2D8B-443F-9D1B-158D6395667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2022-C511-4E3F-80CF-AAB5084475E2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D95A-A614-474E-977A-E97E8A3E634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18BF-C21D-4A44-880C-A4DA172CE55B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2555-6250-4350-8E75-01F8E40B3E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58E9-EA24-4BB7-8F66-7D2E1BE29CE0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DE4A-472A-4C1D-B4D0-3004319927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9D81-34D6-4830-B9A4-EEC5E3C660E4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1753-FB38-45C4-8BD1-5A765E80A9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847D-D217-46BF-A78D-A5D761ED2FCA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601A-6761-4DBF-9F11-B187BA0DB1F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D28E-E41C-4961-A20A-5EBA9A800E4E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5B5D-B182-46CC-A3D9-330EC6C7ADB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B9D8-E5B2-49B3-89F6-2304EBAF26B3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873C-F080-42EE-87AC-01669AF885A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C9FD-D336-4288-A3E6-B58D338EF699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CD83-371C-447E-923D-744BF482602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A610-B086-41F9-802E-572003743E5F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EC53-CE7E-4B8B-A712-C79ACB8EBAB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071E-9416-4B8A-B1F0-757EAADE89EB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9876-3AF4-46E1-BC1F-8D672A1B9CF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8C1AA-F5CC-4C50-BD55-035244C6748C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11987-CBAC-45CF-8224-E974BDE5AD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ar/url?sa=i&amp;rct=j&amp;q=importancia+de+la+Producci%C3%B3n+de+duraznos+enlatados+Mendoza&amp;source=images&amp;cd=&amp;cad=rja&amp;uact=8&amp;docid=ij_1XhWmWwkwzM&amp;tbnid=yXEdGUXjNqimIM:&amp;ved=0CAUQjRw&amp;url=http://www.todoagro.com.ar/noticias/nota.asp?nid=20605&amp;ei=WfOxU7v7KoHioATH6ICQBA&amp;psig=AFQjCNE9h9U5t-FM9lkZIrcy_Bs7fMi88A&amp;ust=140425744163972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ar/url?sa=i&amp;rct=j&amp;q=cultivo+de+duraznos+deshidratados&amp;source=images&amp;cd=&amp;cad=rja&amp;uact=8&amp;docid=TMR9zd3ZylwnjM&amp;tbnid=tqHtHypwAFFwnM:&amp;ved=0CAUQjRw&amp;url=http://www.freshplaza.es/article/33666/Del-pa%C3%ADs-con-la-tercera-producc%C3%AD%C3%B3n-mundial-de-org%C3%A1nicos.-Una-Empresa-con-larga-experiencia-en-certificaci%C3%B3n&amp;ei=nBiyU5foBoj0oASyj4DwAw&amp;psig=AFQjCNG07TG5WC-iEhptl6NShw3itoYfrA&amp;ust=140426696993060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hyperlink" Target="http://www.google.com.ar/url?sa=i&amp;rct=j&amp;q=ALMENDRAS&amp;source=images&amp;cd=&amp;cad=rja&amp;uact=8&amp;docid=AvRXcrsqvUJS7M&amp;tbnid=F8avbb_YhnCAAM:&amp;ved=0CAUQjRw&amp;url=http://www.masalladelgluten.com/2012/10/mi-tienda-virtual-viva-sano.html&amp;ei=gBOyU4vDM8buoATB5IC4Aw&amp;psig=AFQjCNHMK9v4Dt-C_U-a9cfpTUHFolEFTw&amp;ust=1404265627408576" TargetMode="External"/><Relationship Id="rId2" Type="http://schemas.openxmlformats.org/officeDocument/2006/relationships/hyperlink" Target="http://www.google.com.ar/url?sa=i&amp;rct=j&amp;q=Produccion+de+frutas+secas+nueces,+avellanas+en+Cuyo&amp;source=images&amp;cd=&amp;cad=rja&amp;uact=8&amp;docid=OQ4FmNEIMtneRM&amp;tbnid=H3BzYarIvFx7hM:&amp;ved=0CAUQjRw&amp;url=http://www.lagarbancitaecologica.org/garbancita/index.php/alimentos/444-frutos-secos-la-qcarne-vegetalq-la-nuez&amp;ei=D_axU4TOIc__oQSV4oHgAw&amp;psig=AFQjCNElpzxMgrX9-x9rHmWj5_MVqNA9qA&amp;ust=14042581144816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r/url?sa=i&amp;rct=j&amp;q=ALMENDRAS&amp;source=images&amp;cd=&amp;cad=rja&amp;uact=8&amp;docid=-DTsTG01mo7iwM&amp;tbnid=QISmZzj6zogRkM:&amp;ved=0CAUQjRw&amp;url=/url?sa=i&amp;rct=j&amp;q=ALMENDRAS&amp;source=images&amp;cd=&amp;cad=rja&amp;uact=8&amp;docid=-DTsTG01mo7iwM&amp;tbnid=QISmZzj6zogRkM:&amp;ved=&amp;url=http://salud.kioskea.net/faq/18009-almendras-beneficios-para-la-salud&amp;ei=GxOyU_acAqzQsQSUg4GgBg&amp;psig=AFQjCNHMK9v4Dt-C_U-a9cfpTUHFolEFTw&amp;ust=1404265627408576&amp;ei=MxOyU8CXFM7hoATWgoKgBw&amp;psig=AFQjCNHMK9v4Dt-C_U-a9cfpTUHFolEFTw&amp;ust=1404265627408576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om.ar/url?sa=i&amp;rct=j&amp;q=Produccion+de+frutas+secas+nueces,+avellanas+en+Cuyo&amp;source=images&amp;cd=&amp;cad=rja&amp;uact=8&amp;docid=7OYlDrQz5a6ZdM&amp;tbnid=RRFInFSweG0gUM:&amp;ved=0CAUQjRw&amp;url=http://www.planetahuerto.es/revista/los-frutos-secos_00201&amp;ei=W_axU6vaNYHeoASYm4BI&amp;psig=AFQjCNElpzxMgrX9-x9rHmWj5_MVqNA9qA&amp;ust=140425811448163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source=images&amp;cd=&amp;cad=rja&amp;uact=8&amp;docid=D_ueRN4pTuAAdM&amp;tbnid=0mQ4aMgZJaYGsM:&amp;ved=&amp;url=http://www.elesquiu.com/notas/2010/9/8/testimonios-175282.asp&amp;ei=WiKuU4fuFOO_sQTE_oGgBA&amp;bvm=bv.69837884,d.cWc&amp;psig=AFQjCNHzkwuGlVoK1DBNfd4O5gSjEKqlnA&amp;ust=1404007386718704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r/url?sa=i&amp;rct=j&amp;q=&amp;esrc=s&amp;source=images&amp;cd=&amp;cad=rja&amp;uact=8&amp;docid=14ISwua3ZapHXM&amp;tbnid=UHQuWOtXr-07lM:&amp;ved=0CAUQjRw&amp;url=http://www.tutiempo.net/silvia_larocca/Temas/Met23.htm&amp;ei=bNexU6DeCML_oQT91oFA&amp;bvm=bv.69837884,d.cWc&amp;psig=AFQjCNFbGFgKZmFn5ODiF5AhpwzRaSuEeg&amp;ust=140425031820973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155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 smtClean="0">
                <a:latin typeface="Arial Black" pitchFamily="34" charset="0"/>
              </a:rPr>
              <a:t>REGION DE CUYO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14338" name="2 Subtítulo"/>
          <p:cNvSpPr>
            <a:spLocks noGrp="1"/>
          </p:cNvSpPr>
          <p:nvPr>
            <p:ph type="subTitle" idx="4294967295"/>
          </p:nvPr>
        </p:nvSpPr>
        <p:spPr>
          <a:xfrm>
            <a:off x="2584450" y="2819400"/>
            <a:ext cx="6559550" cy="1752600"/>
          </a:xfrm>
        </p:spPr>
        <p:txBody>
          <a:bodyPr/>
          <a:lstStyle/>
          <a:p>
            <a:r>
              <a:rPr lang="es-AR" sz="3600" smtClean="0">
                <a:solidFill>
                  <a:schemeClr val="bg1"/>
                </a:solidFill>
                <a:latin typeface="Arial Black" pitchFamily="34" charset="0"/>
              </a:rPr>
              <a:t>REGIÓN DE CUYO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CONSTRUCCIÓN SOCIAL DEL ESPACIO</a:t>
            </a:r>
            <a:endParaRPr lang="es-AR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Pueblos Originarios : los </a:t>
            </a:r>
            <a:r>
              <a:rPr lang="es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Huarpes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españoles , su historia en la región.</a:t>
            </a: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Colonización del territorio . La importancia del  ferrocarril</a:t>
            </a:r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5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algn="ctr"/>
            <a:r>
              <a:rPr lang="es-AR" sz="2800" b="1" smtClean="0">
                <a:latin typeface="Arial" charset="0"/>
                <a:cs typeface="Arial" charset="0"/>
              </a:rPr>
              <a:t>Característica Social de la ecorregión Cuyo</a:t>
            </a:r>
          </a:p>
        </p:txBody>
      </p:sp>
      <p:pic>
        <p:nvPicPr>
          <p:cNvPr id="22530" name="8 Marcador de contenido" descr="Ecorregiones Cuyo1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3241675" cy="5543550"/>
          </a:xfrm>
        </p:spPr>
      </p:pic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3779838" y="1052513"/>
            <a:ext cx="5040312" cy="5589587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Superficie: 37 millones de has.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Población: </a:t>
            </a:r>
            <a:r>
              <a:rPr lang="es-AR" sz="2800" b="1" i="1" dirty="0" smtClean="0">
                <a:latin typeface="Arial" pitchFamily="34" charset="0"/>
                <a:cs typeface="Arial" pitchFamily="34" charset="0"/>
              </a:rPr>
              <a:t>2,8 </a:t>
            </a:r>
            <a:r>
              <a:rPr lang="es-AR" sz="2800" b="1" i="1" dirty="0" err="1" smtClean="0">
                <a:latin typeface="Arial" pitchFamily="34" charset="0"/>
                <a:cs typeface="Arial" pitchFamily="34" charset="0"/>
              </a:rPr>
              <a:t>Mill</a:t>
            </a:r>
            <a:r>
              <a:rPr lang="es-AR" sz="28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AR" sz="2800" b="1" i="1" dirty="0" err="1" smtClean="0">
                <a:latin typeface="Arial" pitchFamily="34" charset="0"/>
                <a:cs typeface="Arial" pitchFamily="34" charset="0"/>
              </a:rPr>
              <a:t>Hab</a:t>
            </a:r>
            <a:r>
              <a:rPr lang="es-AR" b="1" i="1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es-AR" b="1" i="1" dirty="0" smtClean="0">
                <a:latin typeface="Arial" pitchFamily="34" charset="0"/>
                <a:cs typeface="Arial" pitchFamily="34" charset="0"/>
              </a:rPr>
              <a:t> (7,1%)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Densidad</a:t>
            </a:r>
            <a:r>
              <a:rPr lang="es-AR" b="1" i="1" dirty="0" smtClean="0">
                <a:latin typeface="Arial" pitchFamily="34" charset="0"/>
                <a:cs typeface="Arial" pitchFamily="34" charset="0"/>
              </a:rPr>
              <a:t>: 9 hab/Km2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b="1" u="sng" dirty="0" smtClean="0">
                <a:latin typeface="Arial" pitchFamily="34" charset="0"/>
                <a:cs typeface="Arial" pitchFamily="34" charset="0"/>
              </a:rPr>
              <a:t>El 90 % de la población vive en los oasis de regadíos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err="1" smtClean="0">
                <a:latin typeface="Arial" pitchFamily="34" charset="0"/>
                <a:cs typeface="Arial" pitchFamily="34" charset="0"/>
              </a:rPr>
              <a:t>EAPs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37.000 establecimientos (80 % no supera las 100 has)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Diversidad Productiva: </a:t>
            </a:r>
            <a:r>
              <a:rPr lang="es-AR" sz="3300" b="1" i="1" dirty="0" smtClean="0">
                <a:latin typeface="Arial" pitchFamily="34" charset="0"/>
                <a:cs typeface="Arial" pitchFamily="34" charset="0"/>
              </a:rPr>
              <a:t>vid, frutales, olivos, hortalizas.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Superficie de riego: 32-37% de la superficie regada del país. 	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684213" y="1628775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9,2%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825" y="2997200"/>
            <a:ext cx="936625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7,1%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92275" y="3429000"/>
            <a:ext cx="935038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66,2%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268538" y="1628775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12,2%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84213" y="4652963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5,2%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50825" y="836613"/>
            <a:ext cx="3241675" cy="338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% DE HAB. DE C/REGION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Importancia del cultivo de la vid en Cuyo</a:t>
            </a:r>
            <a:endParaRPr lang="es-AR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08500"/>
            <a:ext cx="38893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 Gráfico"/>
          <p:cNvGraphicFramePr/>
          <p:nvPr/>
        </p:nvGraphicFramePr>
        <p:xfrm>
          <a:off x="4572000" y="908720"/>
          <a:ext cx="4572000" cy="317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179512" y="1052736"/>
          <a:ext cx="489654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CIRCUITO PRODUCTIVO VINO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21796" t="27769" r="17862" b="6015"/>
          <a:stretch>
            <a:fillRect/>
          </a:stretch>
        </p:blipFill>
        <p:spPr bwMode="auto">
          <a:xfrm>
            <a:off x="1000100" y="1850316"/>
            <a:ext cx="6407741" cy="500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40" y="260648"/>
            <a:ext cx="8640960" cy="9087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Importancia Económica de la  Vid en la Región de Cuyo</a:t>
            </a:r>
            <a:endParaRPr lang="es-A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850" y="1484313"/>
            <a:ext cx="8569325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Empleo generado: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113.000 puestos de trabajo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Cantidad de Viñedos: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26.175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Cantidad de productores: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21.813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Exportaciones Vitivinícolas: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U$S </a:t>
            </a:r>
            <a:r>
              <a:rPr lang="es-AR" sz="2800" b="1" i="1" dirty="0" smtClean="0">
                <a:latin typeface="Arial" pitchFamily="34" charset="0"/>
                <a:cs typeface="Arial" pitchFamily="34" charset="0"/>
              </a:rPr>
              <a:t>977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Millones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5760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Importancia de la Producción de Olivo</a:t>
            </a:r>
            <a:endParaRPr lang="es-A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CARDO\Pictures\Cuyo\Olivo\oli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049037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211638" y="3328988"/>
            <a:ext cx="4932362" cy="352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El circuito productivo olivícola ha mostrado desde siempre una fuerte presencia de la pequeña producción en el </a:t>
            </a:r>
            <a:r>
              <a:rPr lang="es-AR" b="1" i="1" u="sng" dirty="0">
                <a:latin typeface="Arial" pitchFamily="34" charset="0"/>
                <a:cs typeface="Arial" pitchFamily="34" charset="0"/>
              </a:rPr>
              <a:t>PRIMER ESLABÓN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AR" b="1" i="1" dirty="0">
                <a:latin typeface="Arial" pitchFamily="34" charset="0"/>
                <a:cs typeface="Arial" pitchFamily="34" charset="0"/>
              </a:rPr>
              <a:t>EN LA PRODUCCIÓN PRIMARIA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Se distinguen pequeños y grandes productores.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i="1" u="sng" dirty="0">
                <a:latin typeface="Arial" pitchFamily="34" charset="0"/>
                <a:cs typeface="Arial" pitchFamily="34" charset="0"/>
              </a:rPr>
              <a:t>La principal diferencia es el destino de su producción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: los primeros producen principalmente aceitunas de mesa, en cambio, los grandes productores orientan su producción a la industria aceitera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RICARDO\Pictures\Cuyo\Olivo\6eb8e6ee3c5fa9d2fc69c0fa53f8a47f0365f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392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RICARDO\Pictures\Cuyo\Olivo\Cosecha de oli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381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Users\RICARDO\Pictures\Cuyo\Olivo\8ff763b9dc7d02d74fa50ffe74bf3e5c858a43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213100"/>
            <a:ext cx="41052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3.gstatic.com/images?q=tbn:ANd9GcTuLZOWyI974JVsbUs7Mi6vyaEHYBjT7Mf-RJ_Cnh226hOR2kYg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714752"/>
            <a:ext cx="3885017" cy="2390780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R75IXdiAMR0TydqwsvYxdI1Cz3pZid0JQgXVy-bx60ZerI7vzD9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857364"/>
            <a:ext cx="18383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708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Circuito Productivo del Olivo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1" descr="C:\Users\RICARDO\Pictures\Cuyo\Olivo\esqu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7425"/>
            <a:ext cx="91916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1365250" y="36513"/>
            <a:ext cx="64135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tIns="88872" bIns="88872" anchor="ctr">
            <a:spAutoFit/>
          </a:bodyPr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9698" name="Picture 8" descr="“Trabajamos para que todos gane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48974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2" descr="Compro Duraznos en mit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266382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50825" y="2997200"/>
            <a:ext cx="4826000" cy="352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i="1" dirty="0">
                <a:latin typeface="Arial" pitchFamily="34" charset="0"/>
                <a:cs typeface="Arial" pitchFamily="34" charset="0"/>
              </a:rPr>
              <a:t>Mendoza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 concentra casi la totalidad de la superficie  implantada con durazno para industria. </a:t>
            </a: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pic>
        <p:nvPicPr>
          <p:cNvPr id="29701" name="Picture 16" descr="http://www.todoagro.com.ar/Image/durazn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49275"/>
            <a:ext cx="3924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6 CuadroTexto"/>
          <p:cNvSpPr txBox="1">
            <a:spLocks noChangeArrowheads="1"/>
          </p:cNvSpPr>
          <p:nvPr/>
        </p:nvSpPr>
        <p:spPr bwMode="auto">
          <a:xfrm>
            <a:off x="1908175" y="0"/>
            <a:ext cx="547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>
                <a:cs typeface="Arial" charset="0"/>
              </a:rPr>
              <a:t>OTRAS PRODUCCIONES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100010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HORTALIZAS</a:t>
            </a:r>
            <a:endParaRPr lang="es-ES" dirty="0"/>
          </a:p>
        </p:txBody>
      </p:sp>
      <p:pic>
        <p:nvPicPr>
          <p:cNvPr id="3" name="Picture 6" descr="http://www.freshplaza.es/images/2009/1231/tomate_seco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4" y="4071941"/>
            <a:ext cx="3153022" cy="23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apas Shep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1740230" cy="1500198"/>
          </a:xfrm>
          <a:prstGeom prst="rect">
            <a:avLst/>
          </a:prstGeom>
          <a:noFill/>
        </p:spPr>
      </p:pic>
      <p:pic>
        <p:nvPicPr>
          <p:cNvPr id="2054" name="Picture 6" descr="Image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14488"/>
            <a:ext cx="1152525" cy="2286001"/>
          </a:xfrm>
          <a:prstGeom prst="rect">
            <a:avLst/>
          </a:prstGeom>
          <a:noFill/>
        </p:spPr>
      </p:pic>
      <p:pic>
        <p:nvPicPr>
          <p:cNvPr id="2056" name="Picture 8" descr="http://www.agritotal.com/files/image/4/4154/519a0810bc148_648_335!.jpg?s=e45819a12985f684633235219a6513c8&amp;d=13690491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66992"/>
            <a:ext cx="4357686" cy="2252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2475"/>
          </a:xfrm>
        </p:spPr>
        <p:txBody>
          <a:bodyPr/>
          <a:lstStyle/>
          <a:p>
            <a:r>
              <a:rPr lang="es-ES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RECURSOS NATURALES Y AMBIENTALES</a:t>
            </a:r>
            <a:endParaRPr lang="es-AR" sz="32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73863"/>
            <a:ext cx="3168352" cy="56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onstantia" pitchFamily="18" charset="0"/>
            </a:endParaRPr>
          </a:p>
        </p:txBody>
      </p:sp>
      <p:grpSp>
        <p:nvGrpSpPr>
          <p:cNvPr id="15365" name="Group 4"/>
          <p:cNvGrpSpPr>
            <a:grpSpLocks noChangeAspect="1"/>
          </p:cNvGrpSpPr>
          <p:nvPr/>
        </p:nvGrpSpPr>
        <p:grpSpPr bwMode="auto">
          <a:xfrm>
            <a:off x="5796136" y="1556792"/>
            <a:ext cx="2782887" cy="1531937"/>
            <a:chOff x="0" y="0"/>
            <a:chExt cx="2357" cy="1297"/>
          </a:xfrm>
        </p:grpSpPr>
        <p:sp>
          <p:nvSpPr>
            <p:cNvPr id="15366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357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pic>
          <p:nvPicPr>
            <p:cNvPr id="1536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13878"/>
            <a:stretch>
              <a:fillRect/>
            </a:stretch>
          </p:blipFill>
          <p:spPr bwMode="auto">
            <a:xfrm>
              <a:off x="0" y="180"/>
              <a:ext cx="235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5148064" y="3573016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CLIMA : ARIDEZ</a:t>
            </a:r>
          </a:p>
          <a:p>
            <a:r>
              <a:rPr lang="es-AR" dirty="0" smtClean="0"/>
              <a:t>AMPLITUD TERMICA</a:t>
            </a:r>
            <a:br>
              <a:rPr lang="es-AR" dirty="0" smtClean="0"/>
            </a:br>
            <a:r>
              <a:rPr lang="es-AR" dirty="0" smtClean="0"/>
              <a:t>Optimo para la producción de vid y frutales de carozo y pepita</a:t>
            </a:r>
          </a:p>
          <a:p>
            <a:endParaRPr lang="es-AR" dirty="0" smtClean="0"/>
          </a:p>
          <a:p>
            <a:r>
              <a:rPr lang="es-AR" dirty="0" smtClean="0"/>
              <a:t>Heladas y Granizo : problemas en la producción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-7pR8U90IFxA/UTX8BPwEMtI/AAAAAAAAAq4/9jl1acGTI4I/s1600/Plantaci%C3%B3n+de+%C3%A1lamos+en+Mend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105750" cy="2072117"/>
          </a:xfrm>
          <a:prstGeom prst="rect">
            <a:avLst/>
          </a:prstGeom>
          <a:noFill/>
        </p:spPr>
      </p:pic>
      <p:pic>
        <p:nvPicPr>
          <p:cNvPr id="37892" name="Picture 4" descr="http://www.mendozabackpackers.com/fotografias/galeria13-foto240-alamos-mend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3297039" cy="203592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95736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ALAMOS</a:t>
            </a:r>
            <a:endParaRPr lang="es-AR" sz="3200" b="1" dirty="0"/>
          </a:p>
        </p:txBody>
      </p:sp>
      <p:pic>
        <p:nvPicPr>
          <p:cNvPr id="37894" name="Picture 6" descr="Fotos de Las-Malvinas , MendozaPLANTACIÓN DE PAPA, LAS MALVINAS, SAN RAFA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5214950"/>
            <a:ext cx="2190733" cy="16430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29058" y="342900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Protección cultivos  </a:t>
            </a:r>
            <a:r>
              <a:rPr lang="es-AR" dirty="0" err="1" smtClean="0"/>
              <a:t>frutihortícolas</a:t>
            </a:r>
            <a:endParaRPr lang="es-AR" dirty="0" smtClean="0"/>
          </a:p>
          <a:p>
            <a:r>
              <a:rPr lang="es-AR" dirty="0" smtClean="0"/>
              <a:t>Envases</a:t>
            </a:r>
          </a:p>
          <a:p>
            <a:r>
              <a:rPr lang="es-AR" dirty="0" smtClean="0"/>
              <a:t>Tableros/aglomerados/molduras</a:t>
            </a:r>
            <a:endParaRPr lang="es-ES" dirty="0"/>
          </a:p>
        </p:txBody>
      </p:sp>
      <p:pic>
        <p:nvPicPr>
          <p:cNvPr id="6146" name="Picture 2" descr="La industria de los envases de mad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143512"/>
            <a:ext cx="2333625" cy="1314451"/>
          </a:xfrm>
          <a:prstGeom prst="rect">
            <a:avLst/>
          </a:prstGeom>
          <a:noFill/>
        </p:spPr>
      </p:pic>
      <p:pic>
        <p:nvPicPr>
          <p:cNvPr id="6148" name="Picture 4" descr="http://www.madereramendoza.com.ar/imagenes/img_product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810124"/>
            <a:ext cx="27622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www.lagarbancitaecologica.org/garbancita/images/stories/alimentos/nueces%20parti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0417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 descr="http://farm7.staticflickr.com/6157/6143510037_06955b5a8b_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290888"/>
            <a:ext cx="403383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2988" y="5805488"/>
            <a:ext cx="23764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AVELLANAS</a:t>
            </a:r>
          </a:p>
        </p:txBody>
      </p:sp>
      <p:sp>
        <p:nvSpPr>
          <p:cNvPr id="30724" name="7 CuadroTexto"/>
          <p:cNvSpPr txBox="1">
            <a:spLocks noChangeArrowheads="1"/>
          </p:cNvSpPr>
          <p:nvPr/>
        </p:nvSpPr>
        <p:spPr bwMode="auto">
          <a:xfrm>
            <a:off x="4500563" y="3357563"/>
            <a:ext cx="446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AR" dirty="0" smtClean="0">
                <a:latin typeface="Constantia" pitchFamily="18" charset="0"/>
              </a:rPr>
              <a:t>Condiciones optimas para la producción de frutos secos</a:t>
            </a:r>
            <a:endParaRPr lang="es-AR" dirty="0">
              <a:latin typeface="Constantia" pitchFamily="18" charset="0"/>
            </a:endParaRPr>
          </a:p>
        </p:txBody>
      </p:sp>
      <p:sp>
        <p:nvSpPr>
          <p:cNvPr id="30725" name="AutoShape 14" descr="data:image/jpeg;base64,/9j/4AAQSkZJRgABAQAAAQABAAD/2wCEAAkGBxMSEhUUEhIWFhUUFxgXGRgYFxgWGBcYFRcYFxoWGBcaHSggGB0lHBQXIjEjJSkrLi4uGR8zODMsNygtLisBCgoKDg0OGxAQGzUmICYsLCwuNC0sLDQ0LCwsLCwsNC8sLCwsLCw0LCwsLCwsLCwsLCwsLCwsLDQsLCwsLCwsLP/AABEIALcBEwMBIgACEQEDEQH/xAAcAAEAAgMBAQEAAAAAAAAAAAAABQYDBAcCAQj/xABAEAABAwIDBAcGAwcDBQEAAAABAAIRAyEEEjEFQVFhBhMicYGRoTJCUrHB0WLh8AcUFSMzcoKSovFDY7LS4hb/xAAaAQEAAwEBAQAAAAAAAAAAAAAAAgMEAQUG/8QALREAAgIBBAECBQIHAAAAAAAAAAECAxEEEiExQRNRImFxgZGx8AUUMkLR4fH/2gAMAwEAAhEDEQA/AO4oiIAiIgCIiAIiIAiIgCIiAIiIAiIgCLHiK7abS55Aa0SSVi2fjWVmB7DIPoRqDzXNyzjyDZREXQEREAREQBERAEREAREQBERAEREAREQBERAEREAREQBEVd2x0sp4aoWPY4gGMzYgWmDO9V2WwrWZPALEij9mbZo1xNN4O6DZ3kdVIKUZxmsxeUAiIpAIiIAvFaqGNLnGA0Ek8gvapvTzbOWKDDr7eo1EgfXyVN9yqg5M43hED0j227E1RcimzRu+LEkjfoVvfs0xxDn0jcPGYa2I+8n0VZYJaeLQdR8XZmfFTfQtwZiWG4nsnmXC0+PzXi12y9WMm+W/14KovMsnTURF9AXBERAEREAREQBERAEREAREQBERAEREAREQBERAEREAXLNv0+sq1Tms5zpEC1z8vouprmHSDDEV6gJ99x3bzP10Xl/xPO2P1Iy6KzSrPouAB7QIIItYmxHqr10S6ZZstKudbB547g77qo47AktLhEsBIjWOBEePnxULRrQDxt8ivNrsnVLdAqUnE/QQK+qkdCuk4d/JquiLMce+MpKu69+i+N0Ny+/yL08hERXg1dqYwUaT6h90WHE6Aea5Vi3F7nPzOJOo5g8d1pVv6dYs9mm0xFzvknQeU+aolYmZiONxfnZeJr7d09vhFNj8HtzTlBbo4geAF7+XipPo8YxFK+j27ufAdxURVqnsAfiPeSYn0+aktiz11Pk5sCdTPI6WWLd8S+xyPZ1pERfUF4REQBERAEREAREQBERAEREAREQBERAEREAREQBERAFS+mGCy1Q8SBUF/wC5tj3GIV0UN0tw2fDuO9hDvKx9CVk1te+l/Ln8HH0c+dSv7RMd0j9dygNr4QMOZo7LzpwN7eMyFPOqcfnPy1CxOLXAtIkH9A8F4Ca6KWivUMRHpy1Av6/JdF6E9LMxFCu6XTDXH5EnmLLmeLouY8td8Qjm3QHy+S9YavHa3gjwkO+ysrnKqe+P/TkZNM/QyKtdDekjcSwMcf5rWgmfeHH5KyOMCV9FVbG2ClE0HOelGKzV6kHQx/pgfSVV8VUDYkW8Y5jj+S2dpYvM5xzSc0/O5UbiKsyHCQfhsRE3/NfOSnvbfuZpPk2KrmyA0R2Rofi7UeqkNh1P59Ifjb8wLeahq1YNe6BABgE69m1uAtqprYNB5qU3tacrXAk3906Dw3KDT9T7k4JuWEdfRQVTbuYlrABGs3N+Q09VoVK73f1HE8ptrYxp6L6CWqguuTdHTyffBZKmOpjV48L/ACWP+J0vi9HfZVR7czYPac0iQx2XwmRuK9Y/qmszVfZbvkwJ1Jg/NUPVz8JFy00fctjMdTOjx42+a2GuBuDIVGf7bIHZAsRB8/eHfcLUxe0C3stMeJ4966tbJdo49In0zoqLU2RWL6FJx1cxpPeQJW2t6eVkxtYeAiIunAijtpbboULVHiTuFyq5iOnrdGUpvvOo7hos9mrpreJSGS6IueM6d13uhlJlrnWANLmVdtkY01qQeQATNgZFrJTqq7XiJxNPo3URFoOhERAEREAREQBERAF5qMDgQRIIII4g2XpauMx7adjd25o17+QUZSSWWdSbeEc92rgjQqFjhoZa7i3cRun6rVp4Iu0YTz9n10KtuNf1zw5zGy0QLTG/VfBSsvAlTHc9vXgvjo88yZSNr7Ae9ktYS5umlwdRY+IsqvVwtSmD1lN7dPaaWiRPEQdSuwdVyWN7bfRPTRKWhi+mcu2PtJ9Coyox0EHjukG/HUruGzse3EUG1W6PbMcDvHmqJtHYWHeD2Ax2ss7J8hY+Sz9D69TDVOpf2qVbssdIHbgkDLMiQI4adyu0lrqs2+H+pRLTzq5fRTsRTF5JE287g8rgGFqYHAVKr8rc1iMx3NEzc890XUjh8O6q65IDTBO+DoAeOvdKsmCb2ewCGtBgAaxvvrPqsdMc4OU6V2fFLhfqauyej1Jjy6p/MeTmM+y2bjs/f0U+5piBGoi/u+XetSnlcWOIcDlOWcwsSJlpMTpqJF1usqgOy8ACfHT5LZGKR6MYRgsRRka2L27+7ivjng2487r51rZ1+3cofG9Vhg6sKZJbNwHOcA9wsAPASpnUSOIrFjRkYXkFoibwSBMk/MrV2ltJ1NzAA3K8kOJdBEcBBzHW3JagxVcnM8sYwtsy/WB02LjoBE2udFrVcYD7bWOghwkBwBGjhNgRuKjklg3cRi2kzAzAEB0DM0HUTrBgWUNVcW2c4ExciYJ5A6eq1MVjSXuERAB7806eS06mJuIvLgP15LqR3B2nYLYw1Ef9tn/iFvrTbVZQoszuDQ1rW3PAARzVH6S9NnOJZhzlaNXe8ROo4Bb7dRCiKT79jyJyWWy57S23QoT1lQSPdF3eSpe3em7nS2l2GRc+8d2u66pVXGlxlziXEm57r79/05rDUfMW19dwHpPivKu1ltnHS+X+Sp2exsYjFF1ySSZJ7gTb9clmwuHc6Do2195tcN8Tros2E2RfM/dEM3mLCT4aBS2YGxbBFvZ04RwWbakQx7mHCUaegERw+crp+xaHV0KbYIOWTOsm9/NUvo7swVaon2W9o+G7lJ8V0Fen/Da3zY/oXQWEERF6pIIiIAiIgCIiAIiitsbSydhp7R1Pwz9VCc1BZZKMXJ4R62ltIN7LDLt53N/NRESZJnmdStSpXDBLpuQIAJMkwLd5W24AgideFj4FeXZc7HlnowqUFwZWNWQALWoQBAEAcTK+1K4HfyVeSTRmetHFYkCwueA+p3LV2ltIMbmq1BTbuAMuP65BVTaHSRz/AOkeqYP+o+Mx7gZv5nuUXyWRiTW1NpMoiahl50YDJPCeA5qu1MZUqVA8lwcHDLAhtODNudhz8lE18U0HM5zr3Mkl7uZM9mfPuXrY20w+qTHZaAGjcCbnxAjvlR9PhkpxUo7X5LhhS0AQYkydP1rdbtN4v2t5/wCPJQj6jXDK5ocJDhqIjhGupWVmLAEcEjwRxxwTNbHtptlxgc17diQVWcVUdUc1vVMqUNXvcbsLTLQGe9ePrzy/vxOaJJgwBAkjdJtfwVqItG7Rw2SpUqdc5zX+ywjss43m6+P2gdQR4FQ3746BnaWkgS0uEjiJBIkclqsotp5nMfUIe4uh7s2XkzeGoDZxu1qnWDMOwdXZhAJ0BHErxXxIElzgAFhrYxr25Hsa5oIdBHvNMh0i9oWpUqFl8wcTeWy0AHdfknBLBtYqu0t/FMTwH/M+axbJrRWaTpTIcRuNwY9I8VGGveVLYLZtfqgG035nGTIi/wDlrePJRlLbHgjbmMG0bW2dvVcS7NUd/aNwvuHDTx7lEufHj6AfmP8AapE7AxBJApwBa72CBe8Zp5+KDYFTNDnMAAE9oEi3C2plZcNvLPF9G1/2v8Ghh6LnuAbrB5ATNyd2qsWAwrKQE9pw97hb3Ru71nwuFyNyilbiDmJ5kgrJ1bTuH+779642/BBxceGgwj9FbuCpuqODGiS4xcQPHuWo2kN2ptA3/Uq89Gdj9Q3M8DO7v7LeEm88fyVunolbPb48nYokNl4BtBga3XUmIk/ZbiIvoIxUVhdFoREUgEREAREQBEWtj8WKbC467hxK42kss6ll4Rr7W2h1Yhvtn0HFV7Od/GZOsrFVrOc5znGZWrWqm4DS53AFojvkryr7XN5PRqqUVg3nV+S1cZtalSEvf4NBJPKy0cVUqAdt7aLd9+sqH+0aN77qvV+k1Gm7JQGap8bgar+87m+KzpyfRo2pdlop7UqOGeowUKW4vPbd/j7vdryUHtPpMB2aDb/GdfAHdzPkoLF4h1TtPcXHiTPgAozFVyLRfcFJR9wsGfF13OJfVqHxMk9y1aVCrVvRoufwdBIH+TrDwhSGzMEwdpzRUqc7U2RuM6lTTNoGYL5PCmNAOboAUXZjo0xpb7K0zotjahMUTxu9n/ssuD6K42jmLqDr3sWnURJgzoFajj2ggve6L+8CfIDfwW6zGMns17ReXNHhN5hPWk1jBF0LOclYNapTgVKZHMgjdpJEFKuIzAdvJ6+MK2ur5daocNJDQ8eJaRHiFqV8JQqESKbnagt7LtNQDv71DdjtD0/YrNN72tAfUa9x1LZDfCb+i9tDm+09vLKZt5BbON2A6f5byZvkMNf/AIk2KrmLqFjiwhzSNzrHyKuhJS6K5Qa7JR9XP74EcRmniBdeKtZrRZxJ7gI7lEnEwteo9zrjSbk8FZtKjfquL7NIBvciRPO6lNk7DfWhzyW0510L/wCwbhzPqtfo7s3rT1j/AOk0xHxkbhy4nw4xLO24416hcOrw2HaS50RndBGVvADlqQNLTCWXwiecEkWsoscKDWsd7LXFud5cbd5PKfIXUFtV76cB2OFN0drtMaTvuIEeBPjqqntPpFiMbVFLDNcAZysZ7RHxPdP2AU5sb9njBDsXWkm+SmYHi4jM7wjxXZVxr5sf27ZyE3LiCyY8Lt7qnB/72xxjK4uzO0kieIUniNuYbHNDDXaarAYPVPLbiL6TxU3g9gYGiLYemIsHODXH/U+SfNbrsdRZZuW24WHjFlS7Yf2plyhLPLILBbMe0S2sRYzkbVAd3BziGmfP5StY1m0iWltZ25rm5XHxnW/ovZxua4bbkCfotettFoibd7Ta+6/0VLnl8olKtSWHz9jPsLprh6FQCrRLan4iZaOWb57+Ku9LpphSQC+C7SYv6rm9TF03kE5THFskTI1Xna1LDVGDNSgg+0x4bHLtED1WmnUSgsR4X0M09JU/H4/2dow2JZUEscHDl9eCyrjnQZ+Vzv3etWcGvyvDi8dWYmIcIuAONjqrrs/pDXpz+9NZlns5XS+OMREaWmV6MNUm8SRgs02OYvJbkWHC4tlUZqbg4cQsy1J56MrWAiIugIiIDDi8S2mwvcbD14Ac1RsXtKpWeXR3Dc0d6l+lbMU7+lhzUa0wBnY2T8dzpu48lT6+HxDhFWm5p3tAMDuMesLBqHKT2+DZQoxWfJtY3FUqYJrVSd+VpgeJULiOkryC3DUg1vH2dd5J7R8E/h+U3E8zuXw0wOCz7EuzTvIbFYSrWvVqEz7o7LfGLu8V6w2CZTGVrQONrk8SpKqGj3pjdbyUdX2gNA253Ez8vuu48BNs+1WbhdYaeyqheCQBa0m97TAndOq3MNhqsTAvxOX9BSNJ7xbqweeYGeZlwVE7UuEaq6sYbNUbLn2324AWIHGDJ71vYbYefstymN3VTHO9Qr3SpvPu3ce/wEOV92fsLqqYbmhxF4477rlUHNjUaj013yc32rgTgy0PaMrhYjIGyBLmnsk8LXUd+8h12URPBhEeREjujyVy/aBh2sw9PMGvitIDjA7TXDXcqDVdVZdrS0fhe0t8hv8ABTlWk+CVFznHLJWnjKzTIoFs2Jl0xwDhGXuus38Vzf1KT50zScwG6TAJ8vzroxFYXg3Imx8FsNxtVo1P+QNvImFFwLtyLA3abYgPn8NQW/1RHyXnEinWGSsyJ0ndfVlT3e42+SgG7YefabTfz0JPPRZ37SBbBBZO72mnlNwFD02mMpmhtfYbqBkHNTJhpiCPwuvrzFiox9I6SRNlZKGPzg08pLCMsC+XuJ3aHlChc7qeKZSdAfnbrZoEzmLt4gaC501WmuTfD7MN0NnPgtNF5ztp0mzSpgA2MgRDYBiZh0uE6ERJJEH0tp1MRUp4VpIbl62o4zZslrR5h1uJHBWX99NOuW06fZqjQthpLXQHZoIaIDuyOZiSoTpLiBTrg5Q3rGAA5pB6suOWYue3P/CjHKeUuRw+G+DJsajTwrclCmCSBme6Wk/3u1N5sLclJMxrAe3XJJ3Mho87nzKgBXIgtgk3J18PCy9nGyIy3PC31hUyg28s1JpLCJ120KDDuJ/ycRy3b1jftse6033xHibqFYwalju/MPuvjwdTbkAPrJXPTRzcb2K2k5/5AfM6rVdiHHf5fksT35dW+bp+RWpiNq022kF3wtufL7qyNeeEjjnjtkg2uYv+aw7PwdTFVerouLWz26loaOAO93Ld6HSodtwOIOVhIGWYJJIABPir3s3ZrZYW03AsPYZun4iBv5qahtfzKZW5RJuYaBZTohtOhTGgALqr3D2i6Ztcm0kxde9j9HHYlxLi7JnLnOJzEl0y1s2FjFrAes5s7YIJD67pPwA2/wAj9ArNSLWgBoAA0AsB4LZTp33M8+2/xE+4ag2m0MYIa0QAFlXwOX1bTIEREAREQGtiahCgcfUcVZH05WpWwQK40EUHaDXFV/GbMc7cuoVNlDgsD9kjgoOJYpnIauw3cF9wmy8hOmYCQDv19YBXVnbIbwVM6W4QU692yx7Gx3tJmOengVRqItQ4NOmnmwjaO1haZnutAG9shfXbXG8GODRljmFpsw9N0hrrjcZB8t6+uzM9qm1zfiAPykA6LynBHq5RMdHMUX4imBn9qb6dkTcTHuq+16751lc42BXoDE0nCAc8CAW+0MokXAuY1XUmuA0HjvWiiKSx8zDrH8S+hQ/2hhxwRc8AxXYYI3QR8yueMqnUVIG6XQI/tC6J+1PEj93Y0ic1ZlhyZUM+i5vh3NdcNnvEiOMqcl0W6Z/AfWu41oI/FI+d/FZ6FYg2Jf5ehheGZZ/pCeH6C3QWj/p+kfJVs0nkV3bmtHIkeeiyNDjqQBykr1Tb+EDv/NbGEwT6lmAxxmG+v0UVHdwjkrFHlmu6kwey5wP19ErYR2JAc8SW2B3kcO6fqrJg+ioN6lSfws7I8XanwhTVPZLGiGgADcFqq00k8sxX6uMltRTHUnhjGx7Ni6TMA5huvvHks20xh8Y12HdZwAcCLFs+yQdJt6HmrPXwA4KDxuyQO0wAO0mBIBgwDrEgGF2yqSeUVQti1tZzfHbIxmGJyy9rfeZ2vNmo/V1q/wD6Cu2zhB5gtPkrjjdlVg51SlUgkQ4PBc3vABt5la76LiIqtl3FpJGnwk/UrvqRf9STJbZr+mTRUqm3qzt48ivjMbiH2bPlHqVZhsJz9HCNwFvMELG7YDmk5sQ1vc4A/dSVlfhHHGzzJkRV2c9sHEVzB90OPlJ+y3tl4Z5MYbD2Ju8//Rv5+Ck8Hsuiy4a6s/4nT8z9ipqhgq77ey3g23rqUzKXH7/Bz4Y8+f35MtGhTaAKuV5ES3USpvAbSyCKbYHJa+A6NneFY8DsEDcpV1bSudqfYwm0ah4qcwNR51X3CbLA3KWoYaFoSZncl4MmHBWyF4a1e1MgEREAREQBERAfCFo4t0LfWKpSBQIq+Px5aqf0h2sKjcrhcGQeB+y6Ri9mB25VbavRcOmAq5RysMthLDyc6FRjtYPImP8AS6JHcfVfKtJl5NVs8SSD43spbaXQ54MskHkoOpgcVS1bmHkfMarDPTvwejXqU+zco1S2Mj6ZjjLTbm2Cuu4KuKlNjxHaaDYyLi9+9cRbjBP82k4c4HzAlXzoZ0kotZ1TnZQ2S0md5JI0tc+qrhCUZcoajE45T6Nb9o1J1Z9Ok0xl7fiZaPSfNVCl0arj2YPeF0rCbOdiazqpBykw2fhGn38VasLsdjRot0Kljkxeq49M4f8AwPFD3B6hexszFaZQPP7rux2az4QvB2Uz4Qu/y8fY7/NT9zh9LYtff8lN4LBV26rqn8JZwC9DZjOCkqkuit3N9lGwVOpvCncNhSRcKebs9o3LYZhwFNRK3LJXKuzSdyjsRscncrt1QXk0Au7TikzmmK6Pv3LQf0ZqH3neZXV3YUcFjOCHBQdaZNWtHKHdD3O9ouPeSVt4ToY0e6ul/uQ4L0MIEVaHqMpuE6NNb7qlsPsdo3KwNoBZBTCkooi5NkZR2eBuW5TwwC2Q1fYUiJ4bTXsBfUQBERAEREAREQBERAEREB8heHUgVkRAalTBNO5aVbYrHbgphFzB3LKtX6LU3e6EwfRSk0zkHkrTC+Qm1HdzMWHw4YIAWZEXSIREQBERAEREAREQBERAEREAREQBERAEREAREQBERAEREAREQBERAEREAREQBERAEREAREQBERAEREAREQBERAEREAREQBERAEREAREQBER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nstantia" pitchFamily="18" charset="0"/>
            </a:endParaRPr>
          </a:p>
        </p:txBody>
      </p:sp>
      <p:sp>
        <p:nvSpPr>
          <p:cNvPr id="30726" name="AutoShape 18" descr="data:image/jpeg;base64,/9j/4AAQSkZJRgABAQAAAQABAAD/2wCEAAkGBxMSEhUUEhIWFhUUFxgXGRgYFxgWGBcYFRcYFxoWGBcaHSggGB0lHBQXIjEjJSkrLi4uGR8zODMsNygtLisBCgoKDg0OGxAQGzUmICYsLCwuNC0sLDQ0LCwsLCwsNC8sLCwsLCw0LCwsLCwsLCwsLCwsLCwsLDQsLCwsLCwsLP/AABEIALcBEwMBIgACEQEDEQH/xAAcAAEAAgMBAQEAAAAAAAAAAAAABQYDBAcCAQj/xABAEAABAwIDBAcGAwcDBQEAAAABAAIRAyEEEjEFQVFhBhMicYGRoTJCUrHB0WLh8AcUFSMzcoKSovFDY7LS4hb/xAAaAQEAAwEBAQAAAAAAAAAAAAAAAgMEAQUG/8QALREAAgIBBAECBQIHAAAAAAAAAAECAxEEEiExQRNRImFxgZGx8AUUMkLR4fH/2gAMAwEAAhEDEQA/AO4oiIAiIgCIiAIiIAiIgCIiAIiIAiIgCLHiK7abS55Aa0SSVi2fjWVmB7DIPoRqDzXNyzjyDZREXQEREAREQBERAEREAREQBERAEREAREQBERAEREAREQBEVd2x0sp4aoWPY4gGMzYgWmDO9V2WwrWZPALEij9mbZo1xNN4O6DZ3kdVIKUZxmsxeUAiIpAIiIAvFaqGNLnGA0Ek8gvapvTzbOWKDDr7eo1EgfXyVN9yqg5M43hED0j227E1RcimzRu+LEkjfoVvfs0xxDn0jcPGYa2I+8n0VZYJaeLQdR8XZmfFTfQtwZiWG4nsnmXC0+PzXi12y9WMm+W/14KovMsnTURF9AXBERAEREAREQBERAEREAREQBERAEREAREQBERAEREAXLNv0+sq1Tms5zpEC1z8vouprmHSDDEV6gJ99x3bzP10Xl/xPO2P1Iy6KzSrPouAB7QIIItYmxHqr10S6ZZstKudbB547g77qo47AktLhEsBIjWOBEePnxULRrQDxt8ivNrsnVLdAqUnE/QQK+qkdCuk4d/JquiLMce+MpKu69+i+N0Ny+/yL08hERXg1dqYwUaT6h90WHE6Aea5Vi3F7nPzOJOo5g8d1pVv6dYs9mm0xFzvknQeU+aolYmZiONxfnZeJr7d09vhFNj8HtzTlBbo4geAF7+XipPo8YxFK+j27ufAdxURVqnsAfiPeSYn0+aktiz11Pk5sCdTPI6WWLd8S+xyPZ1pERfUF4REQBERAEREAREQBERAEREAREQBERAEREAREQBERAFS+mGCy1Q8SBUF/wC5tj3GIV0UN0tw2fDuO9hDvKx9CVk1te+l/Ln8HH0c+dSv7RMd0j9dygNr4QMOZo7LzpwN7eMyFPOqcfnPy1CxOLXAtIkH9A8F4Ca6KWivUMRHpy1Av6/JdF6E9LMxFCu6XTDXH5EnmLLmeLouY8td8Qjm3QHy+S9YavHa3gjwkO+ysrnKqe+P/TkZNM/QyKtdDekjcSwMcf5rWgmfeHH5KyOMCV9FVbG2ClE0HOelGKzV6kHQx/pgfSVV8VUDYkW8Y5jj+S2dpYvM5xzSc0/O5UbiKsyHCQfhsRE3/NfOSnvbfuZpPk2KrmyA0R2Rofi7UeqkNh1P59Ifjb8wLeahq1YNe6BABgE69m1uAtqprYNB5qU3tacrXAk3906Dw3KDT9T7k4JuWEdfRQVTbuYlrABGs3N+Q09VoVK73f1HE8ptrYxp6L6CWqguuTdHTyffBZKmOpjV48L/ACWP+J0vi9HfZVR7czYPac0iQx2XwmRuK9Y/qmszVfZbvkwJ1Jg/NUPVz8JFy00fctjMdTOjx42+a2GuBuDIVGf7bIHZAsRB8/eHfcLUxe0C3stMeJ4966tbJdo49In0zoqLU2RWL6FJx1cxpPeQJW2t6eVkxtYeAiIunAijtpbboULVHiTuFyq5iOnrdGUpvvOo7hos9mrpreJSGS6IueM6d13uhlJlrnWANLmVdtkY01qQeQATNgZFrJTqq7XiJxNPo3URFoOhERAEREAREQBERAF5qMDgQRIIII4g2XpauMx7adjd25o17+QUZSSWWdSbeEc92rgjQqFjhoZa7i3cRun6rVp4Iu0YTz9n10KtuNf1zw5zGy0QLTG/VfBSsvAlTHc9vXgvjo88yZSNr7Ae9ktYS5umlwdRY+IsqvVwtSmD1lN7dPaaWiRPEQdSuwdVyWN7bfRPTRKWhi+mcu2PtJ9Coyox0EHjukG/HUruGzse3EUG1W6PbMcDvHmqJtHYWHeD2Ax2ss7J8hY+Sz9D69TDVOpf2qVbssdIHbgkDLMiQI4adyu0lrqs2+H+pRLTzq5fRTsRTF5JE287g8rgGFqYHAVKr8rc1iMx3NEzc890XUjh8O6q65IDTBO+DoAeOvdKsmCb2ewCGtBgAaxvvrPqsdMc4OU6V2fFLhfqauyej1Jjy6p/MeTmM+y2bjs/f0U+5piBGoi/u+XetSnlcWOIcDlOWcwsSJlpMTpqJF1usqgOy8ACfHT5LZGKR6MYRgsRRka2L27+7ivjng2487r51rZ1+3cofG9Vhg6sKZJbNwHOcA9wsAPASpnUSOIrFjRkYXkFoibwSBMk/MrV2ltJ1NzAA3K8kOJdBEcBBzHW3JagxVcnM8sYwtsy/WB02LjoBE2udFrVcYD7bWOghwkBwBGjhNgRuKjklg3cRi2kzAzAEB0DM0HUTrBgWUNVcW2c4ExciYJ5A6eq1MVjSXuERAB7806eS06mJuIvLgP15LqR3B2nYLYw1Ef9tn/iFvrTbVZQoszuDQ1rW3PAARzVH6S9NnOJZhzlaNXe8ROo4Bb7dRCiKT79jyJyWWy57S23QoT1lQSPdF3eSpe3em7nS2l2GRc+8d2u66pVXGlxlziXEm57r79/05rDUfMW19dwHpPivKu1ltnHS+X+Sp2exsYjFF1ySSZJ7gTb9clmwuHc6Do2195tcN8Tros2E2RfM/dEM3mLCT4aBS2YGxbBFvZ04RwWbakQx7mHCUaegERw+crp+xaHV0KbYIOWTOsm9/NUvo7swVaon2W9o+G7lJ8V0Fen/Da3zY/oXQWEERF6pIIiIAiIgCIiAIiitsbSydhp7R1Pwz9VCc1BZZKMXJ4R62ltIN7LDLt53N/NRESZJnmdStSpXDBLpuQIAJMkwLd5W24AgideFj4FeXZc7HlnowqUFwZWNWQALWoQBAEAcTK+1K4HfyVeSTRmetHFYkCwueA+p3LV2ltIMbmq1BTbuAMuP65BVTaHSRz/AOkeqYP+o+Mx7gZv5nuUXyWRiTW1NpMoiahl50YDJPCeA5qu1MZUqVA8lwcHDLAhtODNudhz8lE18U0HM5zr3Mkl7uZM9mfPuXrY20w+qTHZaAGjcCbnxAjvlR9PhkpxUo7X5LhhS0AQYkydP1rdbtN4v2t5/wCPJQj6jXDK5ocJDhqIjhGupWVmLAEcEjwRxxwTNbHtptlxgc17diQVWcVUdUc1vVMqUNXvcbsLTLQGe9ePrzy/vxOaJJgwBAkjdJtfwVqItG7Rw2SpUqdc5zX+ywjss43m6+P2gdQR4FQ3746BnaWkgS0uEjiJBIkclqsotp5nMfUIe4uh7s2XkzeGoDZxu1qnWDMOwdXZhAJ0BHErxXxIElzgAFhrYxr25Hsa5oIdBHvNMh0i9oWpUqFl8wcTeWy0AHdfknBLBtYqu0t/FMTwH/M+axbJrRWaTpTIcRuNwY9I8VGGveVLYLZtfqgG035nGTIi/wDlrePJRlLbHgjbmMG0bW2dvVcS7NUd/aNwvuHDTx7lEufHj6AfmP8AapE7AxBJApwBa72CBe8Zp5+KDYFTNDnMAAE9oEi3C2plZcNvLPF9G1/2v8Ghh6LnuAbrB5ATNyd2qsWAwrKQE9pw97hb3Ru71nwuFyNyilbiDmJ5kgrJ1bTuH+779642/BBxceGgwj9FbuCpuqODGiS4xcQPHuWo2kN2ptA3/Uq89Gdj9Q3M8DO7v7LeEm88fyVunolbPb48nYokNl4BtBga3XUmIk/ZbiIvoIxUVhdFoREUgEREAREQBEWtj8WKbC467hxK42kss6ll4Rr7W2h1Yhvtn0HFV7Od/GZOsrFVrOc5znGZWrWqm4DS53AFojvkryr7XN5PRqqUVg3nV+S1cZtalSEvf4NBJPKy0cVUqAdt7aLd9+sqH+0aN77qvV+k1Gm7JQGap8bgar+87m+KzpyfRo2pdlop7UqOGeowUKW4vPbd/j7vdryUHtPpMB2aDb/GdfAHdzPkoLF4h1TtPcXHiTPgAozFVyLRfcFJR9wsGfF13OJfVqHxMk9y1aVCrVvRoufwdBIH+TrDwhSGzMEwdpzRUqc7U2RuM6lTTNoGYL5PCmNAOboAUXZjo0xpb7K0zotjahMUTxu9n/ssuD6K42jmLqDr3sWnURJgzoFajj2ggve6L+8CfIDfwW6zGMns17ReXNHhN5hPWk1jBF0LOclYNapTgVKZHMgjdpJEFKuIzAdvJ6+MK2ur5daocNJDQ8eJaRHiFqV8JQqESKbnagt7LtNQDv71DdjtD0/YrNN72tAfUa9x1LZDfCb+i9tDm+09vLKZt5BbON2A6f5byZvkMNf/AIk2KrmLqFjiwhzSNzrHyKuhJS6K5Qa7JR9XP74EcRmniBdeKtZrRZxJ7gI7lEnEwteo9zrjSbk8FZtKjfquL7NIBvciRPO6lNk7DfWhzyW0510L/wCwbhzPqtfo7s3rT1j/AOk0xHxkbhy4nw4xLO24416hcOrw2HaS50RndBGVvADlqQNLTCWXwiecEkWsoscKDWsd7LXFud5cbd5PKfIXUFtV76cB2OFN0drtMaTvuIEeBPjqqntPpFiMbVFLDNcAZysZ7RHxPdP2AU5sb9njBDsXWkm+SmYHi4jM7wjxXZVxr5sf27ZyE3LiCyY8Lt7qnB/72xxjK4uzO0kieIUniNuYbHNDDXaarAYPVPLbiL6TxU3g9gYGiLYemIsHODXH/U+SfNbrsdRZZuW24WHjFlS7Yf2plyhLPLILBbMe0S2sRYzkbVAd3BziGmfP5StY1m0iWltZ25rm5XHxnW/ovZxua4bbkCfotettFoibd7Ta+6/0VLnl8olKtSWHz9jPsLprh6FQCrRLan4iZaOWb57+Ku9LpphSQC+C7SYv6rm9TF03kE5THFskTI1Xna1LDVGDNSgg+0x4bHLtED1WmnUSgsR4X0M09JU/H4/2dow2JZUEscHDl9eCyrjnQZ+Vzv3etWcGvyvDi8dWYmIcIuAONjqrrs/pDXpz+9NZlns5XS+OMREaWmV6MNUm8SRgs02OYvJbkWHC4tlUZqbg4cQsy1J56MrWAiIugIiIDDi8S2mwvcbD14Ac1RsXtKpWeXR3Dc0d6l+lbMU7+lhzUa0wBnY2T8dzpu48lT6+HxDhFWm5p3tAMDuMesLBqHKT2+DZQoxWfJtY3FUqYJrVSd+VpgeJULiOkryC3DUg1vH2dd5J7R8E/h+U3E8zuXw0wOCz7EuzTvIbFYSrWvVqEz7o7LfGLu8V6w2CZTGVrQONrk8SpKqGj3pjdbyUdX2gNA253Ez8vuu48BNs+1WbhdYaeyqheCQBa0m97TAndOq3MNhqsTAvxOX9BSNJ7xbqweeYGeZlwVE7UuEaq6sYbNUbLn2324AWIHGDJ71vYbYefstymN3VTHO9Qr3SpvPu3ce/wEOV92fsLqqYbmhxF4477rlUHNjUaj013yc32rgTgy0PaMrhYjIGyBLmnsk8LXUd+8h12URPBhEeREjujyVy/aBh2sw9PMGvitIDjA7TXDXcqDVdVZdrS0fhe0t8hv8ABTlWk+CVFznHLJWnjKzTIoFs2Jl0xwDhGXuus38Vzf1KT50zScwG6TAJ8vzroxFYXg3Imx8FsNxtVo1P+QNvImFFwLtyLA3abYgPn8NQW/1RHyXnEinWGSsyJ0ndfVlT3e42+SgG7YefabTfz0JPPRZ37SBbBBZO72mnlNwFD02mMpmhtfYbqBkHNTJhpiCPwuvrzFiox9I6SRNlZKGPzg08pLCMsC+XuJ3aHlChc7qeKZSdAfnbrZoEzmLt4gaC501WmuTfD7MN0NnPgtNF5ztp0mzSpgA2MgRDYBiZh0uE6ERJJEH0tp1MRUp4VpIbl62o4zZslrR5h1uJHBWX99NOuW06fZqjQthpLXQHZoIaIDuyOZiSoTpLiBTrg5Q3rGAA5pB6suOWYue3P/CjHKeUuRw+G+DJsajTwrclCmCSBme6Wk/3u1N5sLclJMxrAe3XJJ3Mho87nzKgBXIgtgk3J18PCy9nGyIy3PC31hUyg28s1JpLCJ120KDDuJ/ycRy3b1jftse6033xHibqFYwalju/MPuvjwdTbkAPrJXPTRzcb2K2k5/5AfM6rVdiHHf5fksT35dW+bp+RWpiNq022kF3wtufL7qyNeeEjjnjtkg2uYv+aw7PwdTFVerouLWz26loaOAO93Ld6HSodtwOIOVhIGWYJJIABPir3s3ZrZYW03AsPYZun4iBv5qahtfzKZW5RJuYaBZTohtOhTGgALqr3D2i6Ztcm0kxde9j9HHYlxLi7JnLnOJzEl0y1s2FjFrAes5s7YIJD67pPwA2/wAj9ArNSLWgBoAA0AsB4LZTp33M8+2/xE+4ag2m0MYIa0QAFlXwOX1bTIEREAREQGtiahCgcfUcVZH05WpWwQK40EUHaDXFV/GbMc7cuoVNlDgsD9kjgoOJYpnIauw3cF9wmy8hOmYCQDv19YBXVnbIbwVM6W4QU692yx7Gx3tJmOengVRqItQ4NOmnmwjaO1haZnutAG9shfXbXG8GODRljmFpsw9N0hrrjcZB8t6+uzM9qm1zfiAPykA6LynBHq5RMdHMUX4imBn9qb6dkTcTHuq+16751lc42BXoDE0nCAc8CAW+0MokXAuY1XUmuA0HjvWiiKSx8zDrH8S+hQ/2hhxwRc8AxXYYI3QR8yueMqnUVIG6XQI/tC6J+1PEj93Y0ic1ZlhyZUM+i5vh3NdcNnvEiOMqcl0W6Z/AfWu41oI/FI+d/FZ6FYg2Jf5ehheGZZ/pCeH6C3QWj/p+kfJVs0nkV3bmtHIkeeiyNDjqQBykr1Tb+EDv/NbGEwT6lmAxxmG+v0UVHdwjkrFHlmu6kwey5wP19ErYR2JAc8SW2B3kcO6fqrJg+ioN6lSfws7I8XanwhTVPZLGiGgADcFqq00k8sxX6uMltRTHUnhjGx7Ni6TMA5huvvHks20xh8Y12HdZwAcCLFs+yQdJt6HmrPXwA4KDxuyQO0wAO0mBIBgwDrEgGF2yqSeUVQti1tZzfHbIxmGJyy9rfeZ2vNmo/V1q/wD6Cu2zhB5gtPkrjjdlVg51SlUgkQ4PBc3vABt5la76LiIqtl3FpJGnwk/UrvqRf9STJbZr+mTRUqm3qzt48ivjMbiH2bPlHqVZhsJz9HCNwFvMELG7YDmk5sQ1vc4A/dSVlfhHHGzzJkRV2c9sHEVzB90OPlJ+y3tl4Z5MYbD2Ju8//Rv5+Ck8Hsuiy4a6s/4nT8z9ipqhgq77ey3g23rqUzKXH7/Bz4Y8+f35MtGhTaAKuV5ES3USpvAbSyCKbYHJa+A6NneFY8DsEDcpV1bSudqfYwm0ah4qcwNR51X3CbLA3KWoYaFoSZncl4MmHBWyF4a1e1MgEREAREQBERAfCFo4t0LfWKpSBQIq+Px5aqf0h2sKjcrhcGQeB+y6Ri9mB25VbavRcOmAq5RysMthLDyc6FRjtYPImP8AS6JHcfVfKtJl5NVs8SSD43spbaXQ54MskHkoOpgcVS1bmHkfMarDPTvwejXqU+zco1S2Mj6ZjjLTbm2Cuu4KuKlNjxHaaDYyLi9+9cRbjBP82k4c4HzAlXzoZ0kotZ1TnZQ2S0md5JI0tc+qrhCUZcoajE45T6Nb9o1J1Z9Ok0xl7fiZaPSfNVCl0arj2YPeF0rCbOdiazqpBykw2fhGn38VasLsdjRot0Kljkxeq49M4f8AwPFD3B6hexszFaZQPP7rux2az4QvB2Uz4Qu/y8fY7/NT9zh9LYtff8lN4LBV26rqn8JZwC9DZjOCkqkuit3N9lGwVOpvCncNhSRcKebs9o3LYZhwFNRK3LJXKuzSdyjsRscncrt1QXk0Au7TikzmmK6Pv3LQf0ZqH3neZXV3YUcFjOCHBQdaZNWtHKHdD3O9ouPeSVt4ToY0e6ul/uQ4L0MIEVaHqMpuE6NNb7qlsPsdo3KwNoBZBTCkooi5NkZR2eBuW5TwwC2Q1fYUiJ4bTXsBfUQBERAEREAREQBERAEREB8heHUgVkRAalTBNO5aVbYrHbgphFzB3LKtX6LU3e6EwfRSk0zkHkrTC+Qm1HdzMWHw4YIAWZEXSIREQBERAEREAREQBERAEREAREQBERAEREAREQBERAEREAREQBERAEREAREQBERAEREAREQBERAEREAREQBERAEREAREQBERAEREAREQBER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30727" name="Picture 20" descr="http://t3.gstatic.com/images?q=tbn:ANd9GcQVyHHiPnu1AvXjuRdPfin9Y5y7V-Z4RZqsmhp1gRRuEwI4ay213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188913"/>
            <a:ext cx="453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042988" y="2349500"/>
            <a:ext cx="23764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NUECES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857232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PROBLEMAS :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Concentración de la producción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Disminución en la cantidad de mano de obra requerida en sistemas vitivinícolas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Falta de rentabilidad en algunos sistemas minifundistas ( olivo)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Agua ( calentamiento global, glaciares)// Mega minería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Presión inmobiliaria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Extranjerización tierra/empresas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338455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4" descr="http://www.elesquiu.com/fotografias/fotosnoticias/2010/9/7/int-103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65625"/>
            <a:ext cx="2857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365625"/>
            <a:ext cx="2520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851275" y="6308725"/>
            <a:ext cx="23764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VIENTO ZONDA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9563" y="6308725"/>
            <a:ext cx="216058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ACONCAGUA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619250" y="188913"/>
            <a:ext cx="59769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RELIEVE Y CLIMA DE CUYO</a:t>
            </a:r>
          </a:p>
        </p:txBody>
      </p:sp>
      <p:pic>
        <p:nvPicPr>
          <p:cNvPr id="17415" name="Picture 4" descr="http://www.tutiempo.net/silvia_larocca/Temas/zond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908050"/>
            <a:ext cx="53292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76262"/>
            <a:ext cx="457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372200" y="3212975"/>
            <a:ext cx="2016150" cy="79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</a:rPr>
              <a:t>RÍO </a:t>
            </a:r>
            <a:r>
              <a:rPr lang="es-AR" b="1" dirty="0" smtClean="0">
                <a:solidFill>
                  <a:schemeClr val="tx1"/>
                </a:solidFill>
              </a:rPr>
              <a:t>DESAGUADERO ; principal colector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</a:rPr>
              <a:t>La relación entre el agua y el asentamiento poblacional, la organización del espacio 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5600" y="5876925"/>
            <a:ext cx="30972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Resultado de imagen para valles san j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844" name="AutoShape 4" descr="Resultado de imagen para valles san j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5846" name="Picture 6" descr="Requerimientos hídricos de los principales cultivos de los Valles Centrales de la provincia  de San J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04656" cy="44481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907704" y="4046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Los oasis</a:t>
            </a:r>
            <a:endParaRPr lang="es-A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atadelvino.com/fotos/28120151403419724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EmpaEaLvTg/TtvWgCWC79I/AAAAAAAABtA/taT094sw3Rg/s320/18_11_11%2B%25282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20534"/>
            <a:ext cx="6552728" cy="491454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691680" y="62068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Plantación de álamos en San Rafael </a:t>
            </a:r>
            <a:endParaRPr lang="es-A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5646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 smtClean="0"/>
              <a:t>El manejo del agua en Cuyo </a:t>
            </a:r>
            <a:endParaRPr lang="es-AR" dirty="0"/>
          </a:p>
        </p:txBody>
      </p:sp>
      <p:pic>
        <p:nvPicPr>
          <p:cNvPr id="24578" name="Picture 4" descr="C:\Users\RICARDO\Pictures\Cuyo\22153838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908050"/>
            <a:ext cx="55086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RICARDO\Pictures\Cuyo\18161115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28575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:\Users\RICARDO\Pictures\Cuyo\1352138117_riego%20por%20got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1075"/>
            <a:ext cx="2952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427538" y="3644900"/>
            <a:ext cx="32400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ACEQUIA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0825" y="6165850"/>
            <a:ext cx="3025775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RIEGO POR GOTEO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500563" y="6092825"/>
            <a:ext cx="32400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RIEGO POR ASPERSIÓN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3850" y="3933825"/>
            <a:ext cx="2879725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RIEGO POR SURCO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1700808"/>
            <a:ext cx="3563888" cy="79208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Bosques Nativos (San Luis)</a:t>
            </a:r>
            <a:endParaRPr lang="es-AR" dirty="0"/>
          </a:p>
        </p:txBody>
      </p:sp>
      <p:pic>
        <p:nvPicPr>
          <p:cNvPr id="36866" name="Picture 2" descr="http://www.medioambiente.sanluis.gov.ar/MAmbienteASP/VerInfoPrensa.asp?InfoPrensaId=312&amp;Tipo=0&amp;Sitio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762500" cy="3571875"/>
          </a:xfrm>
          <a:prstGeom prst="rect">
            <a:avLst/>
          </a:prstGeom>
          <a:noFill/>
        </p:spPr>
      </p:pic>
      <p:pic>
        <p:nvPicPr>
          <p:cNvPr id="36868" name="Picture 4" descr="http://www.medioambiente.sanluis.gov.ar/MAmbienteASP/VerInfoPrensa.asp?InfoPrensaId=312&amp;Tipo=2&amp;Sitio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38674"/>
            <a:ext cx="4762500" cy="2219326"/>
          </a:xfrm>
          <a:prstGeom prst="rect">
            <a:avLst/>
          </a:prstGeom>
          <a:noFill/>
        </p:spPr>
      </p:pic>
      <p:pic>
        <p:nvPicPr>
          <p:cNvPr id="36870" name="Picture 6" descr="http://images.quebarato.com.ar/T440x/nuevo+urbanizacion+de+montana+pueblo+caranday+san+francisco+del+monte+de+oro+ayacucho+san+luis+argentina__B6226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3613185" cy="270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2713</TotalTime>
  <Words>447</Words>
  <Application>Microsoft Office PowerPoint</Application>
  <PresentationFormat>Presentación en pantalla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REGION DE CUYO</vt:lpstr>
      <vt:lpstr>RECURSOS NATURALES Y AMBIENTALES</vt:lpstr>
      <vt:lpstr>Diapositiva 3</vt:lpstr>
      <vt:lpstr>Diapositiva 4</vt:lpstr>
      <vt:lpstr>Diapositiva 5</vt:lpstr>
      <vt:lpstr>Diapositiva 6</vt:lpstr>
      <vt:lpstr>Diapositiva 7</vt:lpstr>
      <vt:lpstr>El manejo del agua en Cuyo </vt:lpstr>
      <vt:lpstr>Bosques Nativos (San Luis)</vt:lpstr>
      <vt:lpstr>    CONSTRUCCIÓN SOCIAL DEL ESPACIO</vt:lpstr>
      <vt:lpstr>Característica Social de la ecorregión Cuyo</vt:lpstr>
      <vt:lpstr>Importancia del cultivo de la vid en Cuyo</vt:lpstr>
      <vt:lpstr>CIRCUITO PRODUCTIVO VINO</vt:lpstr>
      <vt:lpstr>Importancia Económica de la  Vid en la Región de Cuyo</vt:lpstr>
      <vt:lpstr>Importancia de la Producción de Olivo</vt:lpstr>
      <vt:lpstr>Diapositiva 16</vt:lpstr>
      <vt:lpstr>Circuito Productivo del Olivo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Servitel</cp:lastModifiedBy>
  <cp:revision>82</cp:revision>
  <dcterms:created xsi:type="dcterms:W3CDTF">2014-06-26T21:12:44Z</dcterms:created>
  <dcterms:modified xsi:type="dcterms:W3CDTF">2020-02-08T16:47:51Z</dcterms:modified>
</cp:coreProperties>
</file>