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1036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5582-5D5F-4B24-B670-73C4355A998F}" type="datetimeFigureOut">
              <a:rPr lang="es-AR" smtClean="0"/>
              <a:t>18/10/2019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92968-8603-4C9F-A633-180E0FB57BD9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5582-5D5F-4B24-B670-73C4355A998F}" type="datetimeFigureOut">
              <a:rPr lang="es-AR" smtClean="0"/>
              <a:t>18/10/2019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92968-8603-4C9F-A633-180E0FB57BD9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5582-5D5F-4B24-B670-73C4355A998F}" type="datetimeFigureOut">
              <a:rPr lang="es-AR" smtClean="0"/>
              <a:t>18/10/2019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92968-8603-4C9F-A633-180E0FB57BD9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5582-5D5F-4B24-B670-73C4355A998F}" type="datetimeFigureOut">
              <a:rPr lang="es-AR" smtClean="0"/>
              <a:t>18/10/2019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92968-8603-4C9F-A633-180E0FB57BD9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5582-5D5F-4B24-B670-73C4355A998F}" type="datetimeFigureOut">
              <a:rPr lang="es-AR" smtClean="0"/>
              <a:t>18/10/2019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92968-8603-4C9F-A633-180E0FB57BD9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5582-5D5F-4B24-B670-73C4355A998F}" type="datetimeFigureOut">
              <a:rPr lang="es-AR" smtClean="0"/>
              <a:t>18/10/2019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92968-8603-4C9F-A633-180E0FB57BD9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5582-5D5F-4B24-B670-73C4355A998F}" type="datetimeFigureOut">
              <a:rPr lang="es-AR" smtClean="0"/>
              <a:t>18/10/2019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92968-8603-4C9F-A633-180E0FB57BD9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5582-5D5F-4B24-B670-73C4355A998F}" type="datetimeFigureOut">
              <a:rPr lang="es-AR" smtClean="0"/>
              <a:t>18/10/2019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92968-8603-4C9F-A633-180E0FB57BD9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5582-5D5F-4B24-B670-73C4355A998F}" type="datetimeFigureOut">
              <a:rPr lang="es-AR" smtClean="0"/>
              <a:t>18/10/2019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92968-8603-4C9F-A633-180E0FB57BD9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5582-5D5F-4B24-B670-73C4355A998F}" type="datetimeFigureOut">
              <a:rPr lang="es-AR" smtClean="0"/>
              <a:t>18/10/2019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92968-8603-4C9F-A633-180E0FB57BD9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5582-5D5F-4B24-B670-73C4355A998F}" type="datetimeFigureOut">
              <a:rPr lang="es-AR" smtClean="0"/>
              <a:t>18/10/2019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92968-8603-4C9F-A633-180E0FB57BD9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25582-5D5F-4B24-B670-73C4355A998F}" type="datetimeFigureOut">
              <a:rPr lang="es-AR" smtClean="0"/>
              <a:t>18/10/2019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92968-8603-4C9F-A633-180E0FB57BD9}" type="slidenum">
              <a:rPr lang="es-AR" smtClean="0"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Título"/>
          <p:cNvSpPr>
            <a:spLocks noGrp="1"/>
          </p:cNvSpPr>
          <p:nvPr>
            <p:ph type="ctrTitle"/>
          </p:nvPr>
        </p:nvSpPr>
        <p:spPr>
          <a:xfrm>
            <a:off x="685800" y="1268413"/>
            <a:ext cx="7772400" cy="2332037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s-AR" altLang="es-AR" b="1" dirty="0" smtClean="0"/>
              <a:t>ENFOQUE para el estudio de las </a:t>
            </a:r>
            <a:br>
              <a:rPr lang="es-AR" altLang="es-AR" b="1" dirty="0" smtClean="0"/>
            </a:br>
            <a:r>
              <a:rPr lang="es-AR" altLang="es-AR" b="1" dirty="0" smtClean="0"/>
              <a:t>Regiones productivas de Argentina</a:t>
            </a: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 dirty="0" smtClean="0"/>
              <a:t>2019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288" y="2133600"/>
            <a:ext cx="8229600" cy="4535488"/>
          </a:xfrm>
        </p:spPr>
        <p:txBody>
          <a:bodyPr rtlCol="0">
            <a:normAutofit lnSpcReduction="10000"/>
          </a:bodyPr>
          <a:lstStyle/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ES" sz="3600" dirty="0" smtClean="0"/>
              <a:t>Pampeana</a:t>
            </a:r>
            <a:endParaRPr lang="es-ES" sz="3600" dirty="0"/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ES" sz="3600" dirty="0"/>
              <a:t>NEA</a:t>
            </a: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ES" sz="3600" dirty="0"/>
              <a:t>NOA</a:t>
            </a: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ES" sz="3600" dirty="0"/>
              <a:t>Cuyo  </a:t>
            </a: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ES" sz="3600" dirty="0"/>
              <a:t>Patagonia</a:t>
            </a:r>
            <a:endParaRPr lang="es-AR" sz="3600" dirty="0"/>
          </a:p>
        </p:txBody>
      </p:sp>
      <p:sp>
        <p:nvSpPr>
          <p:cNvPr id="4" name="1 Título"/>
          <p:cNvSpPr txBox="1">
            <a:spLocks/>
          </p:cNvSpPr>
          <p:nvPr/>
        </p:nvSpPr>
        <p:spPr bwMode="auto">
          <a:xfrm>
            <a:off x="468313" y="260350"/>
            <a:ext cx="8229600" cy="13589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xtLst>
            <a:ext uri="{91240B29-F687-4F45-9708-019B960494DF}"/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s-ES" sz="3600" b="1" dirty="0" smtClean="0"/>
              <a:t>Estudiaremos de Argentina,  las siguientes regiones:</a:t>
            </a:r>
            <a:endParaRPr lang="es-AR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Mapa_Regiones_Argenti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63738" y="44450"/>
            <a:ext cx="5056187" cy="674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2 Marcador de contenido"/>
          <p:cNvSpPr>
            <a:spLocks noGrp="1"/>
          </p:cNvSpPr>
          <p:nvPr>
            <p:ph idx="1"/>
          </p:nvPr>
        </p:nvSpPr>
        <p:spPr>
          <a:xfrm>
            <a:off x="395288" y="2060575"/>
            <a:ext cx="7643812" cy="4248150"/>
          </a:xfrm>
        </p:spPr>
        <p:txBody>
          <a:bodyPr/>
          <a:lstStyle/>
          <a:p>
            <a:pPr marL="514350" indent="-514350" algn="just"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es-AR" sz="3600" dirty="0" smtClean="0"/>
              <a:t>Condiciones naturales de producción</a:t>
            </a:r>
          </a:p>
          <a:p>
            <a:pPr marL="514350" indent="-514350" algn="just"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es-AR" sz="3600" dirty="0" smtClean="0"/>
              <a:t>Construcción social del espacio</a:t>
            </a:r>
          </a:p>
          <a:p>
            <a:pPr marL="514350" indent="-514350" algn="just"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es-AR" sz="3600" dirty="0" smtClean="0"/>
              <a:t>Estructura productiva</a:t>
            </a:r>
          </a:p>
          <a:p>
            <a:pPr marL="514350" indent="-514350" algn="just"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es-AR" sz="3600" dirty="0" smtClean="0"/>
              <a:t>Problemáticas</a:t>
            </a:r>
          </a:p>
        </p:txBody>
      </p:sp>
      <p:sp>
        <p:nvSpPr>
          <p:cNvPr id="2" name="Retângulo 1"/>
          <p:cNvSpPr/>
          <p:nvPr/>
        </p:nvSpPr>
        <p:spPr>
          <a:xfrm>
            <a:off x="10326688" y="758825"/>
            <a:ext cx="2286000" cy="7699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es-AR" sz="4400" b="1" dirty="0">
              <a:solidFill>
                <a:prstClr val="black"/>
              </a:solidFill>
              <a:latin typeface="Calibri"/>
              <a:ea typeface="+mj-ea"/>
              <a:cs typeface="+mj-cs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 bwMode="auto">
          <a:xfrm>
            <a:off x="468313" y="260350"/>
            <a:ext cx="8229600" cy="13589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xtLst>
            <a:ext uri="{91240B29-F687-4F45-9708-019B960494DF}"/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s-AR" b="1" dirty="0" smtClean="0"/>
              <a:t>DIMENSIONES DE ANÁLISIS  </a:t>
            </a:r>
            <a:r>
              <a:rPr lang="es-AR" sz="3600" b="1" dirty="0">
                <a:solidFill>
                  <a:prstClr val="black"/>
                </a:solidFill>
              </a:rPr>
              <a:t>para el estudio de las </a:t>
            </a:r>
            <a:r>
              <a:rPr lang="es-AR" sz="3600" b="1" dirty="0" smtClean="0">
                <a:solidFill>
                  <a:prstClr val="black"/>
                </a:solidFill>
              </a:rPr>
              <a:t>Regiones</a:t>
            </a:r>
            <a:endParaRPr lang="es-AR" sz="3600" b="1" dirty="0"/>
          </a:p>
        </p:txBody>
      </p:sp>
      <p:pic>
        <p:nvPicPr>
          <p:cNvPr id="9218" name="Picture 2" descr="Enfocar icono premiu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488" y="928670"/>
            <a:ext cx="1714512" cy="17145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8313" y="1844675"/>
            <a:ext cx="8301037" cy="4464050"/>
          </a:xfrm>
        </p:spPr>
        <p:txBody>
          <a:bodyPr rtlCol="0">
            <a:normAutofit lnSpcReduction="10000"/>
          </a:bodyPr>
          <a:lstStyle/>
          <a:p>
            <a:pPr marL="349250" indent="-80963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dirty="0" smtClean="0"/>
              <a:t>Incluye:</a:t>
            </a:r>
          </a:p>
          <a:p>
            <a:pPr marL="349250" indent="-80963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ES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ES" dirty="0" smtClean="0"/>
              <a:t>Clima: condiciones de temperatura//precipitaciones//otros</a:t>
            </a:r>
            <a:endParaRPr lang="es-ES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ES" dirty="0" smtClean="0"/>
              <a:t>Suelos : ¿cómo son? ¿Hay procesos  de degradación (erosión, desertificación, etc.)?</a:t>
            </a:r>
            <a:endParaRPr lang="es-ES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ES" dirty="0"/>
              <a:t>Relieve </a:t>
            </a:r>
            <a:r>
              <a:rPr lang="es-ES" dirty="0" smtClean="0"/>
              <a:t>, ecosistemas (cuáles, importancia)</a:t>
            </a:r>
            <a:endParaRPr lang="es-ES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ES" dirty="0"/>
              <a:t>Disponibilidad y Calidad del agua</a:t>
            </a:r>
            <a:endParaRPr lang="es-AR" dirty="0"/>
          </a:p>
        </p:txBody>
      </p:sp>
      <p:sp>
        <p:nvSpPr>
          <p:cNvPr id="5" name="1 Título"/>
          <p:cNvSpPr txBox="1">
            <a:spLocks noGrp="1"/>
          </p:cNvSpPr>
          <p:nvPr>
            <p:ph type="title"/>
          </p:nvPr>
        </p:nvSpPr>
        <p:spPr>
          <a:xfrm>
            <a:off x="539750" y="333375"/>
            <a:ext cx="8229600" cy="114300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s-ES" sz="3600" b="1" dirty="0" smtClean="0"/>
              <a:t>1.CONDICIONES NATURALES DE PRODUCCIÓN </a:t>
            </a:r>
            <a:endParaRPr lang="es-AR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Título"/>
          <p:cNvSpPr>
            <a:spLocks noGrp="1"/>
          </p:cNvSpPr>
          <p:nvPr>
            <p:ph type="title"/>
          </p:nvPr>
        </p:nvSpPr>
        <p:spPr>
          <a:xfrm>
            <a:off x="560388" y="1476375"/>
            <a:ext cx="8208962" cy="9445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s-ES" sz="3600" b="1" dirty="0" smtClean="0"/>
              <a:t/>
            </a:r>
            <a:br>
              <a:rPr lang="es-ES" sz="3600" b="1" dirty="0" smtClean="0"/>
            </a:br>
            <a:r>
              <a:rPr lang="es-ES" sz="3600" b="1" i="1" dirty="0" smtClean="0">
                <a:solidFill>
                  <a:srgbClr val="FF0000"/>
                </a:solidFill>
              </a:rPr>
              <a:t>Una mirada sobre los cambios </a:t>
            </a:r>
            <a:r>
              <a:rPr lang="es-ES" sz="3200" b="1" i="1" dirty="0" smtClean="0">
                <a:solidFill>
                  <a:srgbClr val="FF0000"/>
                </a:solidFill>
              </a:rPr>
              <a:t> y transformaciones en el tiempo </a:t>
            </a:r>
            <a:r>
              <a:rPr lang="es-ES" sz="3600" b="1" dirty="0" smtClean="0"/>
              <a:t/>
            </a:r>
            <a:br>
              <a:rPr lang="es-ES" sz="3600" b="1" dirty="0" smtClean="0"/>
            </a:br>
            <a:endParaRPr lang="es-AR" sz="3600" dirty="0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66750" y="2492375"/>
            <a:ext cx="8102600" cy="4105275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ES" dirty="0" smtClean="0"/>
          </a:p>
          <a:p>
            <a:pPr marL="268288" indent="-79375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dirty="0" smtClean="0"/>
              <a:t> Análisis evolutivo ( historia) de procesos:</a:t>
            </a:r>
            <a:endParaRPr lang="es-ES" dirty="0"/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ES" u="sng" dirty="0" smtClean="0"/>
              <a:t>Sociales:</a:t>
            </a:r>
            <a:r>
              <a:rPr lang="es-ES" dirty="0" smtClean="0"/>
              <a:t> quiénes, dónde están. </a:t>
            </a:r>
            <a:endParaRPr lang="es-ES" dirty="0"/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ES" u="sng" dirty="0" smtClean="0"/>
              <a:t>Productivos</a:t>
            </a:r>
            <a:r>
              <a:rPr lang="es-ES" dirty="0" smtClean="0"/>
              <a:t>: qué, cómo, cuáles se dejaron de hacer . 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ES" u="sng" dirty="0" smtClean="0"/>
              <a:t>Culturales: </a:t>
            </a:r>
            <a:r>
              <a:rPr lang="es-ES" dirty="0" smtClean="0"/>
              <a:t>formas de organización, de vinculación entre sujetos, etc.</a:t>
            </a:r>
            <a:endParaRPr lang="es-ES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ES" dirty="0"/>
          </a:p>
        </p:txBody>
      </p:sp>
      <p:sp>
        <p:nvSpPr>
          <p:cNvPr id="4" name="1 Título"/>
          <p:cNvSpPr txBox="1">
            <a:spLocks/>
          </p:cNvSpPr>
          <p:nvPr/>
        </p:nvSpPr>
        <p:spPr bwMode="auto">
          <a:xfrm>
            <a:off x="539750" y="333375"/>
            <a:ext cx="8229600" cy="1143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xtLst>
            <a:ext uri="{91240B29-F687-4F45-9708-019B960494DF}"/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s-ES" sz="3600" b="1" dirty="0" smtClean="0"/>
              <a:t>2. CONSTRUCCIÓN SOCIAL DEL ESPACIO </a:t>
            </a:r>
            <a:endParaRPr lang="es-AR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6575" y="1628775"/>
            <a:ext cx="8229600" cy="5000625"/>
          </a:xfrm>
        </p:spPr>
        <p:txBody>
          <a:bodyPr rtlCol="0">
            <a:normAutofit fontScale="70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b="1" dirty="0"/>
              <a:t>ESTRUCTURA AGRARIA </a:t>
            </a:r>
          </a:p>
          <a:p>
            <a:pPr marL="187325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dirty="0"/>
              <a:t>Se consideran: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ES" dirty="0"/>
              <a:t>Número de explotaciones agropecuarias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ES" dirty="0"/>
              <a:t>Tamaño de las </a:t>
            </a:r>
            <a:r>
              <a:rPr lang="es-ES" dirty="0" smtClean="0"/>
              <a:t>explotaciones//superficies en </a:t>
            </a:r>
            <a:r>
              <a:rPr lang="es-ES" dirty="0" err="1" smtClean="0"/>
              <a:t>hectareas</a:t>
            </a:r>
            <a:endParaRPr lang="es-ES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ES" dirty="0"/>
              <a:t>La situación de tenencia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s-ES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b="1" dirty="0" smtClean="0"/>
              <a:t>Se analizan CIRCUITOS PRODUCTIVOS</a:t>
            </a:r>
            <a:r>
              <a:rPr lang="es-ES" dirty="0" smtClean="0"/>
              <a:t> desde </a:t>
            </a:r>
            <a:r>
              <a:rPr lang="es-ES" dirty="0"/>
              <a:t>la </a:t>
            </a:r>
            <a:r>
              <a:rPr lang="es-ES" dirty="0" smtClean="0"/>
              <a:t>producción al </a:t>
            </a:r>
            <a:r>
              <a:rPr lang="es-ES" dirty="0"/>
              <a:t>consumo</a:t>
            </a:r>
            <a:r>
              <a:rPr lang="es-ES" dirty="0" smtClean="0"/>
              <a:t>:</a:t>
            </a:r>
          </a:p>
          <a:p>
            <a:pPr marL="0" indent="0">
              <a:defRPr/>
            </a:pPr>
            <a:r>
              <a:rPr lang="es-ES" dirty="0" smtClean="0"/>
              <a:t>    Producción primaria</a:t>
            </a:r>
            <a:endParaRPr lang="es-ES" dirty="0"/>
          </a:p>
          <a:p>
            <a:pPr>
              <a:defRPr/>
            </a:pPr>
            <a:r>
              <a:rPr lang="es-ES" dirty="0" smtClean="0"/>
              <a:t>Acopio y acondicionamiento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ES" dirty="0" smtClean="0"/>
              <a:t>Industrialización </a:t>
            </a:r>
            <a:endParaRPr lang="es-ES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ES" dirty="0"/>
              <a:t>Comercialización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ES" dirty="0" smtClean="0"/>
              <a:t>Transporte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ES" dirty="0" smtClean="0"/>
              <a:t>Consumo: local/regional/nacional/exportación</a:t>
            </a:r>
            <a:endParaRPr lang="es-AR" dirty="0"/>
          </a:p>
        </p:txBody>
      </p:sp>
      <p:sp>
        <p:nvSpPr>
          <p:cNvPr id="4" name="1 Título"/>
          <p:cNvSpPr txBox="1">
            <a:spLocks/>
          </p:cNvSpPr>
          <p:nvPr/>
        </p:nvSpPr>
        <p:spPr bwMode="auto">
          <a:xfrm>
            <a:off x="536575" y="333375"/>
            <a:ext cx="8229600" cy="1143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xtLst>
            <a:ext uri="{91240B29-F687-4F45-9708-019B960494DF}"/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s-ES" altLang="es-AR" sz="3600" b="1" dirty="0" smtClean="0"/>
              <a:t>3. ESTRUCTURA PRODUCTIVA</a:t>
            </a:r>
            <a:endParaRPr lang="es-AR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349506"/>
            <a:ext cx="5472608" cy="6508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Título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1143000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>
              <a:defRPr/>
            </a:pPr>
            <a:r>
              <a:rPr lang="es-AR" sz="3600" b="1" dirty="0" smtClean="0"/>
              <a:t>CIRCUITOS PRODUCTIVOS</a:t>
            </a:r>
          </a:p>
        </p:txBody>
      </p:sp>
      <p:pic>
        <p:nvPicPr>
          <p:cNvPr id="1843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3230"/>
          <a:stretch>
            <a:fillRect/>
          </a:stretch>
        </p:blipFill>
        <p:spPr>
          <a:xfrm>
            <a:off x="0" y="1557338"/>
            <a:ext cx="9180513" cy="46958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2 Marcador de contenido"/>
          <p:cNvSpPr>
            <a:spLocks noGrp="1"/>
          </p:cNvSpPr>
          <p:nvPr>
            <p:ph idx="1"/>
          </p:nvPr>
        </p:nvSpPr>
        <p:spPr>
          <a:xfrm>
            <a:off x="468313" y="1700213"/>
            <a:ext cx="8229600" cy="4824412"/>
          </a:xfrm>
        </p:spPr>
        <p:txBody>
          <a:bodyPr/>
          <a:lstStyle/>
          <a:p>
            <a:pPr marL="0" indent="0" algn="just" eaLnBrk="1" hangingPunct="1">
              <a:buFont typeface="Arial" charset="0"/>
              <a:buNone/>
            </a:pPr>
            <a:r>
              <a:rPr lang="es-ES" altLang="es-AR" smtClean="0"/>
              <a:t>En cada </a:t>
            </a:r>
            <a:r>
              <a:rPr lang="es-ES" altLang="es-AR" b="1" smtClean="0"/>
              <a:t>circuito productivo </a:t>
            </a:r>
            <a:r>
              <a:rPr lang="es-ES" altLang="es-AR" smtClean="0"/>
              <a:t>se identificarán los </a:t>
            </a:r>
            <a:r>
              <a:rPr lang="es-ES" altLang="es-AR" u="sng" smtClean="0"/>
              <a:t>principales actores sociales</a:t>
            </a:r>
            <a:r>
              <a:rPr lang="es-ES" altLang="es-AR" smtClean="0"/>
              <a:t> que intervienen y cómo es la participación de cada uno de ellos, en cuanto al </a:t>
            </a:r>
            <a:r>
              <a:rPr lang="es-ES" altLang="es-AR" u="sng" smtClean="0"/>
              <a:t>poder de negociación</a:t>
            </a:r>
            <a:r>
              <a:rPr lang="es-ES" altLang="es-AR" smtClean="0"/>
              <a:t>:</a:t>
            </a:r>
          </a:p>
          <a:p>
            <a:pPr marL="0" indent="0" algn="just" eaLnBrk="1" hangingPunct="1">
              <a:buFont typeface="Arial" charset="0"/>
              <a:buNone/>
            </a:pPr>
            <a:endParaRPr lang="es-ES" altLang="es-AR" smtClean="0"/>
          </a:p>
          <a:p>
            <a:pPr marL="0" indent="0" eaLnBrk="1" hangingPunct="1">
              <a:buFont typeface="Arial" charset="0"/>
              <a:buNone/>
            </a:pPr>
            <a:r>
              <a:rPr lang="es-ES" altLang="es-AR" smtClean="0"/>
              <a:t>*Fijación de precios</a:t>
            </a:r>
          </a:p>
          <a:p>
            <a:pPr marL="0" indent="0" eaLnBrk="1" hangingPunct="1">
              <a:buFont typeface="Arial" charset="0"/>
              <a:buNone/>
            </a:pPr>
            <a:r>
              <a:rPr lang="es-ES" altLang="es-AR" smtClean="0"/>
              <a:t>*Calidad</a:t>
            </a:r>
          </a:p>
          <a:p>
            <a:pPr marL="0" indent="0" eaLnBrk="1" hangingPunct="1">
              <a:buFont typeface="Arial" charset="0"/>
              <a:buNone/>
            </a:pPr>
            <a:r>
              <a:rPr lang="es-ES" altLang="es-AR" smtClean="0"/>
              <a:t>*Volúmenes </a:t>
            </a:r>
            <a:endParaRPr lang="es-AR" altLang="es-AR" smtClean="0"/>
          </a:p>
        </p:txBody>
      </p:sp>
      <p:sp>
        <p:nvSpPr>
          <p:cNvPr id="3" name="1 Título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1143000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>
              <a:defRPr/>
            </a:pPr>
            <a:r>
              <a:rPr lang="es-AR" sz="3600" b="1" dirty="0" smtClean="0"/>
              <a:t>CIRCUITOS PRODUCTIVOS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2 Marcador de contenido"/>
          <p:cNvSpPr>
            <a:spLocks noGrp="1"/>
          </p:cNvSpPr>
          <p:nvPr>
            <p:ph idx="1"/>
          </p:nvPr>
        </p:nvSpPr>
        <p:spPr>
          <a:xfrm>
            <a:off x="468313" y="1773238"/>
            <a:ext cx="8229600" cy="4392612"/>
          </a:xfrm>
        </p:spPr>
        <p:txBody>
          <a:bodyPr/>
          <a:lstStyle/>
          <a:p>
            <a:pPr algn="just" eaLnBrk="1" hangingPunct="1">
              <a:defRPr/>
            </a:pPr>
            <a:r>
              <a:rPr lang="es-ES" altLang="es-AR" sz="3600" dirty="0" smtClean="0"/>
              <a:t>Análisis de las principales problemáticas de cada región</a:t>
            </a:r>
          </a:p>
          <a:p>
            <a:pPr marL="0" indent="0" algn="just" eaLnBrk="1" hangingPunct="1">
              <a:buFont typeface="Arial" charset="0"/>
              <a:buNone/>
              <a:defRPr/>
            </a:pPr>
            <a:endParaRPr lang="es-ES" altLang="es-AR" sz="3600" dirty="0" smtClean="0"/>
          </a:p>
          <a:p>
            <a:pPr algn="just" eaLnBrk="1" hangingPunct="1">
              <a:defRPr/>
            </a:pPr>
            <a:r>
              <a:rPr lang="es-ES" altLang="es-AR" sz="3600" dirty="0" smtClean="0"/>
              <a:t>Diagnósticos//¿Sobre cuáles de esos problemas podemos intervenir como profesionales ? </a:t>
            </a:r>
            <a:endParaRPr lang="es-AR" altLang="es-AR" sz="3600" dirty="0" smtClean="0"/>
          </a:p>
        </p:txBody>
      </p:sp>
      <p:sp>
        <p:nvSpPr>
          <p:cNvPr id="4" name="1 Título"/>
          <p:cNvSpPr txBox="1">
            <a:spLocks/>
          </p:cNvSpPr>
          <p:nvPr/>
        </p:nvSpPr>
        <p:spPr bwMode="auto">
          <a:xfrm>
            <a:off x="468313" y="188913"/>
            <a:ext cx="8229600" cy="1143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xtLst>
            <a:ext uri="{91240B29-F687-4F45-9708-019B960494DF}"/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s-ES" sz="3600" b="1" dirty="0" smtClean="0"/>
              <a:t>4. PROBLEMÁTICAS DE LA REGIÓN</a:t>
            </a:r>
            <a:endParaRPr lang="es-AR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Título"/>
          <p:cNvSpPr>
            <a:spLocks noGrp="1"/>
          </p:cNvSpPr>
          <p:nvPr>
            <p:ph type="title"/>
          </p:nvPr>
        </p:nvSpPr>
        <p:spPr>
          <a:xfrm>
            <a:off x="539750" y="1844675"/>
            <a:ext cx="8229600" cy="3298825"/>
          </a:xfrm>
          <a:solidFill>
            <a:schemeClr val="accent5">
              <a:lumMod val="40000"/>
              <a:lumOff val="60000"/>
            </a:schemeClr>
          </a:solidFill>
          <a:ln w="28575">
            <a:solidFill>
              <a:srgbClr val="3333CC"/>
            </a:solidFill>
            <a:prstDash val="sysDot"/>
          </a:ln>
        </p:spPr>
        <p:txBody>
          <a:bodyPr/>
          <a:lstStyle/>
          <a:p>
            <a:pPr>
              <a:defRPr/>
            </a:pPr>
            <a:r>
              <a:rPr lang="es-AR" dirty="0" smtClean="0"/>
              <a:t>Repasando …</a:t>
            </a:r>
          </a:p>
        </p:txBody>
      </p:sp>
      <p:pic>
        <p:nvPicPr>
          <p:cNvPr id="3" name="Picture 2" descr="Enfocar icono premiu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1772816"/>
            <a:ext cx="1090587" cy="10905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accent2">
                <a:lumMod val="75000"/>
              </a:schemeClr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 sz="3600" dirty="0" smtClean="0"/>
              <a:t>Dimensiones de análisis de la realidad</a:t>
            </a:r>
            <a:endParaRPr lang="es-ES" sz="3600" dirty="0" smtClean="0"/>
          </a:p>
        </p:txBody>
      </p:sp>
      <p:sp>
        <p:nvSpPr>
          <p:cNvPr id="20483" name="3 Marcador de fecha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554039F-84FA-46E5-9A13-F03612A6CC4E}" type="datetime1">
              <a:rPr lang="es-ES" smtClean="0">
                <a:solidFill>
                  <a:schemeClr val="tx1"/>
                </a:solidFill>
              </a:rPr>
              <a:pPr/>
              <a:t>18/10/2019</a:t>
            </a:fld>
            <a:endParaRPr lang="es-MX" smtClean="0">
              <a:solidFill>
                <a:schemeClr val="tx1"/>
              </a:solidFill>
            </a:endParaRPr>
          </a:p>
        </p:txBody>
      </p:sp>
      <p:sp>
        <p:nvSpPr>
          <p:cNvPr id="20484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87C0213-D4C8-4EB5-BC56-90FD8FB0C1DE}" type="slidenum">
              <a:rPr lang="es-MX" smtClean="0">
                <a:solidFill>
                  <a:schemeClr val="tx1"/>
                </a:solidFill>
              </a:rPr>
              <a:pPr/>
              <a:t>3</a:t>
            </a:fld>
            <a:endParaRPr lang="es-MX" smtClean="0">
              <a:solidFill>
                <a:schemeClr val="tx1"/>
              </a:solidFill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2555875" y="4149725"/>
            <a:ext cx="1944688" cy="650875"/>
          </a:xfrm>
          <a:prstGeom prst="rect">
            <a:avLst/>
          </a:prstGeom>
          <a:solidFill>
            <a:srgbClr val="CCFFCC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b="1" dirty="0"/>
              <a:t>SISTEMA DE PRODUCCION</a:t>
            </a:r>
            <a:endParaRPr lang="es-ES" b="1" dirty="0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4284663" y="1981200"/>
            <a:ext cx="3944937" cy="1104900"/>
          </a:xfrm>
          <a:prstGeom prst="rect">
            <a:avLst/>
          </a:prstGeom>
          <a:solidFill>
            <a:srgbClr val="CCFF66"/>
          </a:solidFill>
          <a:ln w="38100">
            <a:solidFill>
              <a:srgbClr val="CCCC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2800" b="1"/>
              <a:t>REGION </a:t>
            </a:r>
          </a:p>
          <a:p>
            <a:pPr algn="ctr">
              <a:spcBef>
                <a:spcPct val="50000"/>
              </a:spcBef>
            </a:pPr>
            <a:r>
              <a:rPr lang="es-ES_tradnl" sz="2400" b="1"/>
              <a:t>(TERRITORIO</a:t>
            </a:r>
            <a:r>
              <a:rPr lang="es-ES_tradnl" sz="2400"/>
              <a:t> )</a:t>
            </a:r>
            <a:endParaRPr lang="es-ES" sz="2400"/>
          </a:p>
        </p:txBody>
      </p:sp>
      <p:sp>
        <p:nvSpPr>
          <p:cNvPr id="20488" name="Line 20"/>
          <p:cNvSpPr>
            <a:spLocks noChangeShapeType="1"/>
          </p:cNvSpPr>
          <p:nvPr/>
        </p:nvSpPr>
        <p:spPr bwMode="auto">
          <a:xfrm flipV="1">
            <a:off x="4572000" y="3141663"/>
            <a:ext cx="1728788" cy="1079500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</p:spPr>
        <p:txBody>
          <a:bodyPr>
            <a:spAutoFit/>
          </a:bodyPr>
          <a:lstStyle/>
          <a:p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 animBg="1"/>
      <p:bldP spid="615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485900" y="2060575"/>
            <a:ext cx="6919913" cy="4141788"/>
          </a:xfrm>
          <a:prstGeom prst="rect">
            <a:avLst/>
          </a:prstGeom>
          <a:solidFill>
            <a:srgbClr val="FFD85B">
              <a:alpha val="4196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46083" name="3 Marcador de fecha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E34822D-EFEF-41A5-B231-F38A91CEFBFF}" type="datetime1">
              <a:rPr lang="es-ES" smtClean="0">
                <a:solidFill>
                  <a:schemeClr val="tx1"/>
                </a:solidFill>
              </a:rPr>
              <a:pPr/>
              <a:t>18/10/2019</a:t>
            </a:fld>
            <a:endParaRPr lang="es-MX" smtClean="0">
              <a:solidFill>
                <a:schemeClr val="tx1"/>
              </a:solidFill>
            </a:endParaRPr>
          </a:p>
        </p:txBody>
      </p:sp>
      <p:sp>
        <p:nvSpPr>
          <p:cNvPr id="46084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9A044CB-2D7E-4512-BD2E-6E1C1751BD07}" type="slidenum">
              <a:rPr lang="es-MX" smtClean="0">
                <a:solidFill>
                  <a:schemeClr val="tx1"/>
                </a:solidFill>
              </a:rPr>
              <a:pPr/>
              <a:t>4</a:t>
            </a:fld>
            <a:endParaRPr lang="es-MX" smtClean="0">
              <a:solidFill>
                <a:schemeClr val="tx1"/>
              </a:solidFill>
            </a:endParaRPr>
          </a:p>
        </p:txBody>
      </p:sp>
      <p:sp>
        <p:nvSpPr>
          <p:cNvPr id="46085" name="Rectangle 3"/>
          <p:cNvSpPr>
            <a:spLocks noChangeArrowheads="1"/>
          </p:cNvSpPr>
          <p:nvPr/>
        </p:nvSpPr>
        <p:spPr bwMode="auto">
          <a:xfrm>
            <a:off x="2514600" y="2209800"/>
            <a:ext cx="4953000" cy="3429000"/>
          </a:xfrm>
          <a:prstGeom prst="rect">
            <a:avLst/>
          </a:prstGeom>
          <a:solidFill>
            <a:srgbClr val="D0E37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46086" name="Rectangle 8"/>
          <p:cNvSpPr>
            <a:spLocks noChangeArrowheads="1"/>
          </p:cNvSpPr>
          <p:nvPr/>
        </p:nvSpPr>
        <p:spPr bwMode="auto">
          <a:xfrm>
            <a:off x="838200" y="2819400"/>
            <a:ext cx="1295400" cy="1981200"/>
          </a:xfrm>
          <a:prstGeom prst="rect">
            <a:avLst/>
          </a:prstGeom>
          <a:solidFill>
            <a:srgbClr val="F1BD4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s-ES" sz="1600" b="1">
                <a:latin typeface="Calibri" pitchFamily="34" charset="0"/>
              </a:rPr>
              <a:t>ENTRADAS</a:t>
            </a:r>
          </a:p>
          <a:p>
            <a:pPr algn="ctr">
              <a:spcBef>
                <a:spcPct val="20000"/>
              </a:spcBef>
            </a:pPr>
            <a:r>
              <a:rPr lang="es-ES" sz="1400">
                <a:latin typeface="Calibri" pitchFamily="34" charset="0"/>
              </a:rPr>
              <a:t>Recursos de</a:t>
            </a:r>
          </a:p>
          <a:p>
            <a:pPr algn="ctr">
              <a:spcBef>
                <a:spcPct val="20000"/>
              </a:spcBef>
            </a:pPr>
            <a:r>
              <a:rPr lang="es-ES" sz="1400">
                <a:latin typeface="Calibri" pitchFamily="34" charset="0"/>
              </a:rPr>
              <a:t>otras ramas</a:t>
            </a:r>
          </a:p>
          <a:p>
            <a:pPr algn="ctr">
              <a:spcBef>
                <a:spcPct val="20000"/>
              </a:spcBef>
            </a:pPr>
            <a:r>
              <a:rPr lang="es-ES" sz="1400">
                <a:latin typeface="Calibri" pitchFamily="34" charset="0"/>
              </a:rPr>
              <a:t>de actividades</a:t>
            </a:r>
          </a:p>
        </p:txBody>
      </p:sp>
      <p:sp>
        <p:nvSpPr>
          <p:cNvPr id="46087" name="Text Box 10"/>
          <p:cNvSpPr txBox="1">
            <a:spLocks noChangeArrowheads="1"/>
          </p:cNvSpPr>
          <p:nvPr/>
        </p:nvSpPr>
        <p:spPr bwMode="auto">
          <a:xfrm>
            <a:off x="2895600" y="2667000"/>
            <a:ext cx="1981200" cy="830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s-ES" sz="1200" b="1">
                <a:latin typeface="Calibri" pitchFamily="34" charset="0"/>
              </a:rPr>
              <a:t>SUBSISTEMA DE ACTIVIDADES DE CONDUCCIÓN Y REGULACIÓN</a:t>
            </a:r>
          </a:p>
        </p:txBody>
      </p:sp>
      <p:sp>
        <p:nvSpPr>
          <p:cNvPr id="46088" name="Text Box 11"/>
          <p:cNvSpPr txBox="1">
            <a:spLocks noChangeArrowheads="1"/>
          </p:cNvSpPr>
          <p:nvPr/>
        </p:nvSpPr>
        <p:spPr bwMode="auto">
          <a:xfrm>
            <a:off x="5715000" y="2784475"/>
            <a:ext cx="1249363" cy="720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s-ES" sz="1200" b="1">
                <a:latin typeface="Calibri" pitchFamily="34" charset="0"/>
              </a:rPr>
              <a:t>SUBSISTEMA</a:t>
            </a:r>
          </a:p>
          <a:p>
            <a:pPr algn="ctr">
              <a:spcBef>
                <a:spcPct val="20000"/>
              </a:spcBef>
            </a:pPr>
            <a:r>
              <a:rPr lang="es-ES" sz="1200" b="1">
                <a:latin typeface="Calibri" pitchFamily="34" charset="0"/>
              </a:rPr>
              <a:t>DE ACTIVIDADES</a:t>
            </a:r>
          </a:p>
          <a:p>
            <a:pPr algn="ctr">
              <a:spcBef>
                <a:spcPct val="20000"/>
              </a:spcBef>
            </a:pPr>
            <a:r>
              <a:rPr lang="es-ES" sz="1200" b="1">
                <a:latin typeface="Calibri" pitchFamily="34" charset="0"/>
              </a:rPr>
              <a:t>PRODUCTIVAS</a:t>
            </a:r>
          </a:p>
        </p:txBody>
      </p:sp>
      <p:sp>
        <p:nvSpPr>
          <p:cNvPr id="46089" name="Text Box 12"/>
          <p:cNvSpPr txBox="1">
            <a:spLocks noChangeArrowheads="1"/>
          </p:cNvSpPr>
          <p:nvPr/>
        </p:nvSpPr>
        <p:spPr bwMode="auto">
          <a:xfrm>
            <a:off x="5486400" y="4076700"/>
            <a:ext cx="1524000" cy="720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s-ES" sz="1200" b="1">
                <a:latin typeface="Calibri" pitchFamily="34" charset="0"/>
              </a:rPr>
              <a:t>SUBSISTEMA DE</a:t>
            </a:r>
          </a:p>
          <a:p>
            <a:pPr algn="ctr">
              <a:spcBef>
                <a:spcPct val="20000"/>
              </a:spcBef>
            </a:pPr>
            <a:r>
              <a:rPr lang="es-ES" sz="1200" b="1">
                <a:latin typeface="Calibri" pitchFamily="34" charset="0"/>
              </a:rPr>
              <a:t>ACTIVIDADES DE</a:t>
            </a:r>
          </a:p>
          <a:p>
            <a:pPr algn="ctr">
              <a:spcBef>
                <a:spcPct val="20000"/>
              </a:spcBef>
            </a:pPr>
            <a:r>
              <a:rPr lang="es-ES" sz="1200" b="1">
                <a:latin typeface="Calibri" pitchFamily="34" charset="0"/>
              </a:rPr>
              <a:t>APOYO</a:t>
            </a:r>
          </a:p>
        </p:txBody>
      </p:sp>
      <p:sp>
        <p:nvSpPr>
          <p:cNvPr id="46090" name="Text Box 13"/>
          <p:cNvSpPr txBox="1">
            <a:spLocks noChangeArrowheads="1"/>
          </p:cNvSpPr>
          <p:nvPr/>
        </p:nvSpPr>
        <p:spPr bwMode="auto">
          <a:xfrm>
            <a:off x="2590800" y="4287838"/>
            <a:ext cx="2362200" cy="1163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20000"/>
              </a:spcBef>
            </a:pPr>
            <a:endParaRPr lang="es-ES" sz="1200" b="1">
              <a:latin typeface="Calibri" pitchFamily="34" charset="0"/>
            </a:endParaRPr>
          </a:p>
          <a:p>
            <a:pPr algn="ctr">
              <a:spcBef>
                <a:spcPct val="20000"/>
              </a:spcBef>
            </a:pPr>
            <a:r>
              <a:rPr lang="es-ES" sz="1200" b="1">
                <a:latin typeface="Calibri" pitchFamily="34" charset="0"/>
              </a:rPr>
              <a:t>SUBSISTEMA DE ACTIVIDADES DE MEJORAMIENTO DE LAS </a:t>
            </a:r>
          </a:p>
          <a:p>
            <a:pPr algn="ctr">
              <a:spcBef>
                <a:spcPct val="20000"/>
              </a:spcBef>
            </a:pPr>
            <a:r>
              <a:rPr lang="es-ES" sz="1200" b="1">
                <a:latin typeface="Calibri" pitchFamily="34" charset="0"/>
              </a:rPr>
              <a:t>CONDICIONES DE VIDA RURAL</a:t>
            </a:r>
          </a:p>
          <a:p>
            <a:pPr>
              <a:spcBef>
                <a:spcPct val="20000"/>
              </a:spcBef>
            </a:pPr>
            <a:endParaRPr lang="es-ES" sz="1400" b="1">
              <a:latin typeface="Comic Sans MS" pitchFamily="66" charset="0"/>
            </a:endParaRPr>
          </a:p>
        </p:txBody>
      </p:sp>
      <p:sp>
        <p:nvSpPr>
          <p:cNvPr id="46091" name="Text Box 14"/>
          <p:cNvSpPr txBox="1">
            <a:spLocks noChangeArrowheads="1"/>
          </p:cNvSpPr>
          <p:nvPr/>
        </p:nvSpPr>
        <p:spPr bwMode="auto">
          <a:xfrm>
            <a:off x="7848600" y="2819400"/>
            <a:ext cx="1116013" cy="1905000"/>
          </a:xfrm>
          <a:prstGeom prst="rect">
            <a:avLst/>
          </a:prstGeom>
          <a:solidFill>
            <a:srgbClr val="F1BD4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s-ES" sz="1600" b="1">
                <a:latin typeface="Calibri" pitchFamily="34" charset="0"/>
              </a:rPr>
              <a:t>SALIDAS</a:t>
            </a:r>
          </a:p>
          <a:p>
            <a:pPr algn="ctr">
              <a:spcBef>
                <a:spcPct val="20000"/>
              </a:spcBef>
            </a:pPr>
            <a:r>
              <a:rPr lang="es-ES" sz="1400" b="1">
                <a:latin typeface="Calibri" pitchFamily="34" charset="0"/>
              </a:rPr>
              <a:t>Producción</a:t>
            </a:r>
          </a:p>
          <a:p>
            <a:pPr algn="ctr">
              <a:spcBef>
                <a:spcPct val="20000"/>
              </a:spcBef>
            </a:pPr>
            <a:r>
              <a:rPr lang="es-ES" sz="1400" b="1">
                <a:latin typeface="Calibri" pitchFamily="34" charset="0"/>
              </a:rPr>
              <a:t>Empleo</a:t>
            </a:r>
          </a:p>
          <a:p>
            <a:pPr algn="ctr">
              <a:spcBef>
                <a:spcPct val="20000"/>
              </a:spcBef>
            </a:pPr>
            <a:r>
              <a:rPr lang="es-ES" sz="1400" b="1">
                <a:latin typeface="Calibri" pitchFamily="34" charset="0"/>
              </a:rPr>
              <a:t>Ingreso</a:t>
            </a:r>
          </a:p>
          <a:p>
            <a:pPr algn="ctr">
              <a:spcBef>
                <a:spcPct val="20000"/>
              </a:spcBef>
            </a:pPr>
            <a:r>
              <a:rPr lang="es-ES" sz="1600" b="1">
                <a:latin typeface="Calibri" pitchFamily="34" charset="0"/>
              </a:rPr>
              <a:t>Impacto ambiental</a:t>
            </a:r>
          </a:p>
        </p:txBody>
      </p:sp>
      <p:sp>
        <p:nvSpPr>
          <p:cNvPr id="46092" name="Line 15"/>
          <p:cNvSpPr>
            <a:spLocks noChangeShapeType="1"/>
          </p:cNvSpPr>
          <p:nvPr/>
        </p:nvSpPr>
        <p:spPr bwMode="auto">
          <a:xfrm>
            <a:off x="2133600" y="38100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s-AR"/>
          </a:p>
        </p:txBody>
      </p:sp>
      <p:sp>
        <p:nvSpPr>
          <p:cNvPr id="46093" name="Line 16"/>
          <p:cNvSpPr>
            <a:spLocks noChangeShapeType="1"/>
          </p:cNvSpPr>
          <p:nvPr/>
        </p:nvSpPr>
        <p:spPr bwMode="auto">
          <a:xfrm>
            <a:off x="7467600" y="37338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s-AR"/>
          </a:p>
        </p:txBody>
      </p:sp>
      <p:sp>
        <p:nvSpPr>
          <p:cNvPr id="46094" name="Line 17"/>
          <p:cNvSpPr>
            <a:spLocks noChangeShapeType="1"/>
          </p:cNvSpPr>
          <p:nvPr/>
        </p:nvSpPr>
        <p:spPr bwMode="auto">
          <a:xfrm flipV="1">
            <a:off x="3200400" y="35814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s-AR"/>
          </a:p>
        </p:txBody>
      </p:sp>
      <p:sp>
        <p:nvSpPr>
          <p:cNvPr id="46095" name="Line 18"/>
          <p:cNvSpPr>
            <a:spLocks noChangeShapeType="1"/>
          </p:cNvSpPr>
          <p:nvPr/>
        </p:nvSpPr>
        <p:spPr bwMode="auto">
          <a:xfrm flipH="1">
            <a:off x="3810000" y="35814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s-AR"/>
          </a:p>
        </p:txBody>
      </p:sp>
      <p:sp>
        <p:nvSpPr>
          <p:cNvPr id="46096" name="Line 19"/>
          <p:cNvSpPr>
            <a:spLocks noChangeShapeType="1"/>
          </p:cNvSpPr>
          <p:nvPr/>
        </p:nvSpPr>
        <p:spPr bwMode="auto">
          <a:xfrm>
            <a:off x="5105400" y="2895600"/>
            <a:ext cx="38100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s-AR"/>
          </a:p>
        </p:txBody>
      </p:sp>
      <p:sp>
        <p:nvSpPr>
          <p:cNvPr id="46097" name="Line 20"/>
          <p:cNvSpPr>
            <a:spLocks noChangeShapeType="1"/>
          </p:cNvSpPr>
          <p:nvPr/>
        </p:nvSpPr>
        <p:spPr bwMode="auto">
          <a:xfrm flipH="1" flipV="1">
            <a:off x="5105400" y="3200400"/>
            <a:ext cx="38100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s-AR"/>
          </a:p>
        </p:txBody>
      </p:sp>
      <p:sp>
        <p:nvSpPr>
          <p:cNvPr id="46098" name="Line 21"/>
          <p:cNvSpPr>
            <a:spLocks noChangeShapeType="1"/>
          </p:cNvSpPr>
          <p:nvPr/>
        </p:nvSpPr>
        <p:spPr bwMode="auto">
          <a:xfrm flipH="1">
            <a:off x="6400800" y="36576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s-AR"/>
          </a:p>
        </p:txBody>
      </p:sp>
      <p:sp>
        <p:nvSpPr>
          <p:cNvPr id="46099" name="Line 22"/>
          <p:cNvSpPr>
            <a:spLocks noChangeShapeType="1"/>
          </p:cNvSpPr>
          <p:nvPr/>
        </p:nvSpPr>
        <p:spPr bwMode="auto">
          <a:xfrm flipV="1">
            <a:off x="5943600" y="35814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s-AR"/>
          </a:p>
        </p:txBody>
      </p:sp>
      <p:sp>
        <p:nvSpPr>
          <p:cNvPr id="46100" name="Line 23"/>
          <p:cNvSpPr>
            <a:spLocks noChangeShapeType="1"/>
          </p:cNvSpPr>
          <p:nvPr/>
        </p:nvSpPr>
        <p:spPr bwMode="auto">
          <a:xfrm flipH="1">
            <a:off x="4953000" y="4572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s-AR"/>
          </a:p>
        </p:txBody>
      </p:sp>
      <p:sp>
        <p:nvSpPr>
          <p:cNvPr id="46101" name="Line 24"/>
          <p:cNvSpPr>
            <a:spLocks noChangeShapeType="1"/>
          </p:cNvSpPr>
          <p:nvPr/>
        </p:nvSpPr>
        <p:spPr bwMode="auto">
          <a:xfrm flipV="1">
            <a:off x="4953000" y="42672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s-AR"/>
          </a:p>
        </p:txBody>
      </p:sp>
      <p:sp>
        <p:nvSpPr>
          <p:cNvPr id="46102" name="Line 25"/>
          <p:cNvSpPr>
            <a:spLocks noChangeShapeType="1"/>
          </p:cNvSpPr>
          <p:nvPr/>
        </p:nvSpPr>
        <p:spPr bwMode="auto">
          <a:xfrm flipV="1">
            <a:off x="4495800" y="3505200"/>
            <a:ext cx="99060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s-AR"/>
          </a:p>
        </p:txBody>
      </p:sp>
      <p:sp>
        <p:nvSpPr>
          <p:cNvPr id="46103" name="Line 26"/>
          <p:cNvSpPr>
            <a:spLocks noChangeShapeType="1"/>
          </p:cNvSpPr>
          <p:nvPr/>
        </p:nvSpPr>
        <p:spPr bwMode="auto">
          <a:xfrm>
            <a:off x="4572000" y="35052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s-AR"/>
          </a:p>
        </p:txBody>
      </p:sp>
      <p:sp>
        <p:nvSpPr>
          <p:cNvPr id="46104" name="Line 27"/>
          <p:cNvSpPr>
            <a:spLocks noChangeShapeType="1"/>
          </p:cNvSpPr>
          <p:nvPr/>
        </p:nvSpPr>
        <p:spPr bwMode="auto">
          <a:xfrm flipH="1">
            <a:off x="4876800" y="3657600"/>
            <a:ext cx="68580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s-AR"/>
          </a:p>
        </p:txBody>
      </p:sp>
      <p:sp>
        <p:nvSpPr>
          <p:cNvPr id="46105" name="Line 28"/>
          <p:cNvSpPr>
            <a:spLocks noChangeShapeType="1"/>
          </p:cNvSpPr>
          <p:nvPr/>
        </p:nvSpPr>
        <p:spPr bwMode="auto">
          <a:xfrm flipH="1" flipV="1">
            <a:off x="5029200" y="35052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s-AR"/>
          </a:p>
        </p:txBody>
      </p:sp>
      <p:sp>
        <p:nvSpPr>
          <p:cNvPr id="46106" name="Text Box 29"/>
          <p:cNvSpPr txBox="1">
            <a:spLocks noChangeArrowheads="1"/>
          </p:cNvSpPr>
          <p:nvPr/>
        </p:nvSpPr>
        <p:spPr bwMode="auto">
          <a:xfrm>
            <a:off x="3667125" y="1771650"/>
            <a:ext cx="2568575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s-ES" sz="1400">
                <a:latin typeface="Calibri" pitchFamily="34" charset="0"/>
              </a:rPr>
              <a:t>Sistema Agropecuario y Forestal</a:t>
            </a:r>
          </a:p>
        </p:txBody>
      </p:sp>
      <p:sp>
        <p:nvSpPr>
          <p:cNvPr id="46107" name="Text Box 30"/>
          <p:cNvSpPr txBox="1">
            <a:spLocks noChangeArrowheads="1"/>
          </p:cNvSpPr>
          <p:nvPr/>
        </p:nvSpPr>
        <p:spPr bwMode="auto">
          <a:xfrm>
            <a:off x="4195763" y="5834063"/>
            <a:ext cx="15113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s-ES" b="1">
                <a:latin typeface="Calibri" pitchFamily="34" charset="0"/>
              </a:rPr>
              <a:t>CONTEXTO</a:t>
            </a:r>
          </a:p>
        </p:txBody>
      </p:sp>
      <p:sp>
        <p:nvSpPr>
          <p:cNvPr id="34" name="Rectangle 2"/>
          <p:cNvSpPr txBox="1">
            <a:spLocks noChangeArrowheads="1"/>
          </p:cNvSpPr>
          <p:nvPr/>
        </p:nvSpPr>
        <p:spPr>
          <a:xfrm>
            <a:off x="747713" y="301625"/>
            <a:ext cx="8137525" cy="10080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ES" sz="3200" b="1" dirty="0" smtClean="0"/>
              <a:t>Sistema </a:t>
            </a:r>
            <a:r>
              <a:rPr lang="es-ES" sz="3200" b="1" dirty="0"/>
              <a:t>agropecuario y </a:t>
            </a:r>
            <a:r>
              <a:rPr lang="es-ES" sz="3200" b="1" dirty="0" smtClean="0"/>
              <a:t>forestal argentino</a:t>
            </a:r>
            <a:r>
              <a:rPr lang="es-ES" sz="3200" dirty="0" smtClean="0"/>
              <a:t> </a:t>
            </a:r>
            <a:endParaRPr lang="es-ES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60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60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60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8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65175"/>
            <a:ext cx="8229600" cy="5360988"/>
          </a:xfrm>
        </p:spPr>
        <p:txBody>
          <a:bodyPr rtlCol="0">
            <a:normAutofit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dirty="0"/>
              <a:t>Las regiones están definidas </a:t>
            </a:r>
            <a:r>
              <a:rPr lang="es-ES" dirty="0" smtClean="0"/>
              <a:t>por</a:t>
            </a:r>
            <a:r>
              <a:rPr lang="es-ES" b="1" dirty="0" smtClean="0">
                <a:solidFill>
                  <a:srgbClr val="3F36F4"/>
                </a:solidFill>
              </a:rPr>
              <a:t> </a:t>
            </a:r>
            <a:r>
              <a:rPr lang="es-ES" b="1" u="sng" dirty="0">
                <a:solidFill>
                  <a:srgbClr val="3F36F4"/>
                </a:solidFill>
              </a:rPr>
              <a:t>factores ecológicos</a:t>
            </a:r>
            <a:r>
              <a:rPr lang="es-ES" b="1" dirty="0">
                <a:solidFill>
                  <a:srgbClr val="3F36F4"/>
                </a:solidFill>
              </a:rPr>
              <a:t>:</a:t>
            </a:r>
            <a:r>
              <a:rPr lang="es-ES" dirty="0"/>
              <a:t> </a:t>
            </a:r>
            <a:endParaRPr lang="es-ES" dirty="0" smtClean="0"/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ES" dirty="0"/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ES" dirty="0"/>
              <a:t>Temperaturas medias anuales 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ES" dirty="0"/>
              <a:t>Precipitaciones medias </a:t>
            </a:r>
            <a:r>
              <a:rPr lang="es-ES" dirty="0" smtClean="0"/>
              <a:t>anuales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ES" dirty="0" smtClean="0"/>
              <a:t>Relieve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ES" dirty="0" smtClean="0"/>
              <a:t>Suelos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s-ES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ES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ES" dirty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7" descr="Resultado de imagen para ecosistemas de argenti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01875" y="0"/>
            <a:ext cx="4286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dirty="0" smtClean="0"/>
              <a:t> Las </a:t>
            </a:r>
            <a:r>
              <a:rPr lang="es-ES" b="1" i="1" dirty="0" smtClean="0"/>
              <a:t>regiones productivas, </a:t>
            </a:r>
            <a:r>
              <a:rPr lang="es-ES" dirty="0" smtClean="0"/>
              <a:t>no solo están </a:t>
            </a:r>
            <a:r>
              <a:rPr lang="es-ES" u="sng" dirty="0" smtClean="0"/>
              <a:t>condicionadas</a:t>
            </a:r>
            <a:r>
              <a:rPr lang="es-ES" dirty="0" smtClean="0"/>
              <a:t> por factores </a:t>
            </a:r>
            <a:r>
              <a:rPr lang="es-ES" u="sng" dirty="0" smtClean="0"/>
              <a:t>ecológicos</a:t>
            </a:r>
            <a:r>
              <a:rPr lang="es-ES" dirty="0" smtClean="0"/>
              <a:t> sino también por aspectos: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ES" b="1" u="sng" dirty="0" smtClean="0">
                <a:solidFill>
                  <a:srgbClr val="3F36F4"/>
                </a:solidFill>
              </a:rPr>
              <a:t>Sociales</a:t>
            </a:r>
            <a:r>
              <a:rPr lang="es-E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s-ES" b="1" dirty="0" smtClean="0">
                <a:solidFill>
                  <a:srgbClr val="3F36F4"/>
                </a:solidFill>
              </a:rPr>
              <a:t>: acceso a la tierra, disponibilidad y tipo de mano de obra, </a:t>
            </a:r>
            <a:r>
              <a:rPr lang="es-ES" b="1" dirty="0" err="1" smtClean="0">
                <a:solidFill>
                  <a:srgbClr val="3F36F4"/>
                </a:solidFill>
              </a:rPr>
              <a:t>cultura,vinculos</a:t>
            </a:r>
            <a:endParaRPr lang="es-ES" b="1" dirty="0" smtClean="0">
              <a:solidFill>
                <a:srgbClr val="3F36F4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ES" b="1" u="sng" dirty="0" smtClean="0">
                <a:solidFill>
                  <a:srgbClr val="3F36F4"/>
                </a:solidFill>
              </a:rPr>
              <a:t>Estructurales</a:t>
            </a:r>
            <a:r>
              <a:rPr lang="es-ES" b="1" dirty="0" smtClean="0">
                <a:solidFill>
                  <a:srgbClr val="3F36F4"/>
                </a:solidFill>
              </a:rPr>
              <a:t>: quienes, cuantos, como es la apropiación del valor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s-ES" b="1" dirty="0" smtClean="0"/>
              <a:t>Algunos autores hablan de territorios</a:t>
            </a:r>
          </a:p>
          <a:p>
            <a:pPr>
              <a:defRPr/>
            </a:pPr>
            <a:endParaRPr lang="es-AR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>
              <a:defRPr/>
            </a:pPr>
            <a:r>
              <a:rPr lang="es-AR" sz="3600" b="1" dirty="0" smtClean="0"/>
              <a:t>REGIÓN-TERRITORIO</a:t>
            </a:r>
            <a:endParaRPr lang="es-AR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charset="0"/>
              <a:buNone/>
            </a:pPr>
            <a:r>
              <a:rPr lang="es-AR" sz="2400" dirty="0" err="1" smtClean="0"/>
              <a:t>Sili</a:t>
            </a:r>
            <a:r>
              <a:rPr lang="es-AR" sz="2400" dirty="0" smtClean="0"/>
              <a:t> ( 2007) plantea :  </a:t>
            </a:r>
          </a:p>
          <a:p>
            <a:pPr algn="just"/>
            <a:r>
              <a:rPr lang="es-AR" sz="2400" dirty="0" smtClean="0"/>
              <a:t>la existencia de una base de recursos naturales específica</a:t>
            </a:r>
          </a:p>
          <a:p>
            <a:pPr algn="just"/>
            <a:r>
              <a:rPr lang="es-AR" sz="2400" dirty="0" smtClean="0"/>
              <a:t>una identidad  particular (entendida como historia y cultura locales) </a:t>
            </a:r>
          </a:p>
          <a:p>
            <a:pPr algn="just"/>
            <a:r>
              <a:rPr lang="es-AR" sz="2400" dirty="0" smtClean="0"/>
              <a:t>relaciones sociales, instituciones y formas de organización propias, conformando un tejido o entramado </a:t>
            </a:r>
            <a:r>
              <a:rPr lang="es-AR" sz="2400" dirty="0" err="1" smtClean="0"/>
              <a:t>socioinstitucional</a:t>
            </a:r>
            <a:r>
              <a:rPr lang="es-AR" sz="2400" dirty="0" smtClean="0"/>
              <a:t>  característico de ese lugar</a:t>
            </a:r>
          </a:p>
          <a:p>
            <a:pPr algn="just"/>
            <a:r>
              <a:rPr lang="es-AR" sz="2400" dirty="0" smtClean="0"/>
              <a:t>determinadas formas de producción, intercambio y distribución del ingreso</a:t>
            </a:r>
          </a:p>
          <a:p>
            <a:endParaRPr lang="es-AR" dirty="0" smtClean="0"/>
          </a:p>
        </p:txBody>
      </p:sp>
      <p:sp>
        <p:nvSpPr>
          <p:cNvPr id="4" name="1 Título"/>
          <p:cNvSpPr txBox="1">
            <a:spLocks/>
          </p:cNvSpPr>
          <p:nvPr/>
        </p:nvSpPr>
        <p:spPr bwMode="auto">
          <a:xfrm>
            <a:off x="468313" y="260350"/>
            <a:ext cx="8229600" cy="1143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xtLst>
            <a:ext uri="{91240B29-F687-4F45-9708-019B960494DF}"/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s-AR" sz="3600" b="1" dirty="0" smtClean="0"/>
              <a:t>Sobre TERRITORIO</a:t>
            </a:r>
            <a:endParaRPr lang="es-AR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>
            <a:spLocks noGrp="1"/>
          </p:cNvSpPr>
          <p:nvPr>
            <p:ph type="title"/>
          </p:nvPr>
        </p:nvSpPr>
        <p:spPr>
          <a:xfrm>
            <a:off x="539750" y="1844675"/>
            <a:ext cx="8229600" cy="3298825"/>
          </a:xfrm>
          <a:solidFill>
            <a:schemeClr val="accent5">
              <a:lumMod val="40000"/>
              <a:lumOff val="60000"/>
            </a:schemeClr>
          </a:solidFill>
          <a:ln w="28575">
            <a:solidFill>
              <a:srgbClr val="3333CC"/>
            </a:solidFill>
            <a:prstDash val="sysDot"/>
          </a:ln>
        </p:spPr>
        <p:txBody>
          <a:bodyPr/>
          <a:lstStyle/>
          <a:p>
            <a:pPr>
              <a:defRPr/>
            </a:pPr>
            <a:r>
              <a:rPr lang="es-AR" altLang="es-AR" dirty="0"/>
              <a:t>Nos </a:t>
            </a:r>
            <a:r>
              <a:rPr lang="es-AR" altLang="es-AR" dirty="0" smtClean="0"/>
              <a:t>aproximamos a las diferentes </a:t>
            </a:r>
            <a:r>
              <a:rPr lang="es-AR" altLang="es-AR" b="1" dirty="0" smtClean="0"/>
              <a:t>REGIONES DE ARGENTINA…</a:t>
            </a:r>
            <a:r>
              <a:rPr lang="es-AR" dirty="0" smtClean="0"/>
              <a:t/>
            </a:r>
            <a:br>
              <a:rPr lang="es-AR" dirty="0" smtClean="0"/>
            </a:br>
            <a:endParaRPr lang="es-A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451</Words>
  <Application>Microsoft Office PowerPoint</Application>
  <PresentationFormat>Presentación en pantalla (4:3)</PresentationFormat>
  <Paragraphs>103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Tema de Office</vt:lpstr>
      <vt:lpstr>ENFOQUE para el estudio de las  Regiones productivas de Argentina</vt:lpstr>
      <vt:lpstr>Repasando …</vt:lpstr>
      <vt:lpstr>Dimensiones de análisis de la realidad</vt:lpstr>
      <vt:lpstr>Diapositiva 4</vt:lpstr>
      <vt:lpstr>Diapositiva 5</vt:lpstr>
      <vt:lpstr>Diapositiva 6</vt:lpstr>
      <vt:lpstr>REGIÓN-TERRITORIO</vt:lpstr>
      <vt:lpstr>Diapositiva 8</vt:lpstr>
      <vt:lpstr>Nos aproximamos a las diferentes REGIONES DE ARGENTINA… </vt:lpstr>
      <vt:lpstr>Diapositiva 10</vt:lpstr>
      <vt:lpstr>Diapositiva 11</vt:lpstr>
      <vt:lpstr>Diapositiva 12</vt:lpstr>
      <vt:lpstr>1.CONDICIONES NATURALES DE PRODUCCIÓN </vt:lpstr>
      <vt:lpstr> Una mirada sobre los cambios  y transformaciones en el tiempo  </vt:lpstr>
      <vt:lpstr>Diapositiva 15</vt:lpstr>
      <vt:lpstr>Diapositiva 16</vt:lpstr>
      <vt:lpstr>CIRCUITOS PRODUCTIVOS</vt:lpstr>
      <vt:lpstr>CIRCUITOS PRODUCTIVOS</vt:lpstr>
      <vt:lpstr>Diapositiva 19</vt:lpstr>
    </vt:vector>
  </TitlesOfParts>
  <Company>Windows XP Titan Ultimate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ENFOQUE para el estudio de las  Regiones productivas de Argentina</dc:title>
  <dc:creator>pepe</dc:creator>
  <cp:lastModifiedBy>pepe</cp:lastModifiedBy>
  <cp:revision>1</cp:revision>
  <dcterms:created xsi:type="dcterms:W3CDTF">2019-10-18T14:44:18Z</dcterms:created>
  <dcterms:modified xsi:type="dcterms:W3CDTF">2019-10-18T14:46:55Z</dcterms:modified>
</cp:coreProperties>
</file>