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7" r:id="rId2"/>
    <p:sldId id="258" r:id="rId3"/>
    <p:sldId id="259" r:id="rId4"/>
    <p:sldId id="301" r:id="rId5"/>
    <p:sldId id="30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297" r:id="rId4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9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D25B-0BFE-4681-BBEB-B7B8DF658D05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A401-6008-4FF6-8128-37ADB9D007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0AD7E-7BE8-4985-A9CD-015B0D348131}" type="slidenum">
              <a:rPr lang="es-ES_tradnl" smtClean="0">
                <a:cs typeface="Arial" charset="0"/>
              </a:rPr>
              <a:pPr/>
              <a:t>39</a:t>
            </a:fld>
            <a:endParaRPr lang="es-ES_tradnl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80CDC-64CF-44AF-8FEE-543C4E19547B}" type="slidenum">
              <a:rPr lang="es-ES_tradnl" smtClean="0">
                <a:cs typeface="Arial" charset="0"/>
              </a:rPr>
              <a:pPr/>
              <a:t>42</a:t>
            </a:fld>
            <a:endParaRPr lang="es-ES_tradnl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8E4490-0373-4702-80E9-E353020CCD19}" type="datetimeFigureOut">
              <a:rPr lang="es-AR" smtClean="0"/>
              <a:pPr/>
              <a:t>29/08/2019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valledelcauca.gov.co/info/home/media/img1471&amp;imgrefurl=http://www.valledelcauca.gov.co/publicaciones.php?id=7846&amp;usg=__zupJ8cqgCscqeqbMeQzqKk1iw2c=&amp;h=224&amp;w=307&amp;sz=60&amp;hl=es&amp;start=23&amp;tbnid=S-Ml5yKeiLbFLM:&amp;tbnh=85&amp;tbnw=117&amp;prev=/images?q=insumos+agropecuarios&amp;ndsp=20&amp;hl=es&amp;sa=N&amp;start=20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://images.google.com.ar/imgres?imgurl=http://www.viarural.com.es/ganaderia/avicultura/equipamiento-instalaciones/avicultura-02.jpg&amp;imgrefurl=http://www.viarural.com.es/ganaderia/avicultura/equipamiento-instalaciones/default.htm&amp;h=149&amp;w=200&amp;sz=30&amp;hl=es&amp;start=59&amp;um=1&amp;tbnid=dE2yqtrfmeqG0M:&amp;tbnh=77&amp;tbnw=104&amp;prev=/images?q=fotos+de+avicultura&amp;start=40&amp;ndsp=20&amp;svnum=10&amp;um=1&amp;hl=es&amp;sa=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http://tbn0.google.com/images?q=tbn:dE2yqtrfmeqG0M:http://www.viarural.com.es/ganaderia/avicultura/equipamiento-instalaciones/avicultura-02.jpg" TargetMode="Externa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tbn0.google.com/images?q=tbn:KE3ENH_HxdhXZM:http://www.cuencarural.com/img/notas/img_t-2198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hyperlink" Target="http://images.google.com.ar/imgres?imgurl=http://www.cuencarural.com/img/notas/img_t-2198.jpg&amp;imgrefurl=http://www.cuencarural.com/ganaderia/porcinos/&amp;h=165&amp;w=220&amp;sz=8&amp;hl=es&amp;start=27&amp;um=1&amp;tbnid=KE3ENH_HxdhXZM:&amp;tbnh=80&amp;tbnw=107&amp;prev=/images?q=fotos+de+porcinos+en+Argentina&amp;start=20&amp;ndsp=20&amp;svnum=10&amp;um=1&amp;hl=es&amp;sa=N" TargetMode="External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hyperlink" Target="http://images.google.com/imgres?imgurl=http://www.bishoparias.com/villaviciosa/84.centeno.Espiga.jpg&amp;imgrefurl=http://www.bishoparias.com/villaviciosa/lugares.htm&amp;usg=__kd7dI0coHa8YGM3nNLn-fZnGbFI=&amp;h=500&amp;w=335&amp;sz=12&amp;hl=es&amp;start=4&amp;tbnid=r9_0ln4S10PzGM:&amp;tbnh=130&amp;tbnw=87&amp;prev=/images?q=centeno&amp;hl=es" TargetMode="External"/><Relationship Id="rId18" Type="http://schemas.openxmlformats.org/officeDocument/2006/relationships/image" Target="../media/image45.jpeg"/><Relationship Id="rId3" Type="http://schemas.openxmlformats.org/officeDocument/2006/relationships/image" Target="../media/image35.jpeg"/><Relationship Id="rId21" Type="http://schemas.openxmlformats.org/officeDocument/2006/relationships/image" Target="../media/image47.jpeg"/><Relationship Id="rId7" Type="http://schemas.openxmlformats.org/officeDocument/2006/relationships/image" Target="../media/image39.jpeg"/><Relationship Id="rId12" Type="http://schemas.openxmlformats.org/officeDocument/2006/relationships/image" Target="../media/image42.jpeg"/><Relationship Id="rId17" Type="http://schemas.openxmlformats.org/officeDocument/2006/relationships/hyperlink" Target="http://images.google.com/imgres?imgurl=http://2.bp.blogspot.com/_du1JwojNVtU/ST1-XJg-OxI/AAAAAAAAACI/I6P6C_Mo9Zo/s320/cebada%5b1%5d.jpg&amp;imgrefurl=http://curamedoctor.blogspot.com/2008/12/la-cebada.html&amp;usg=__Vzw0urSMJ3K9qRvz7KayTHoVVUc=&amp;h=268&amp;w=298&amp;sz=28&amp;hl=es&amp;start=4&amp;tbnid=n-P42MYf70hPbM:&amp;tbnh=104&amp;tbnw=116&amp;prev=/images?q=cebada&amp;hl=es" TargetMode="External"/><Relationship Id="rId2" Type="http://schemas.openxmlformats.org/officeDocument/2006/relationships/image" Target="../media/image34.jpeg"/><Relationship Id="rId16" Type="http://schemas.openxmlformats.org/officeDocument/2006/relationships/image" Target="../media/image44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hyperlink" Target="http://images.google.com/imgres?imgurl=http://www.spaincenter.org/agricultura/fotos/centeno-vargas-1.jpg&amp;imgrefurl=http://www.spaincenter.org/agricultura/centeno.htm&amp;usg=__wA51HzkpJEKC2_EbUlgFxfHZ5_U=&amp;h=900&amp;w=1200&amp;sz=330&amp;hl=es&amp;start=1&amp;tbnid=ETZTvetobnrGmM:&amp;tbnh=113&amp;tbnw=150&amp;prev=/images?q=centeno&amp;hl=es" TargetMode="External"/><Relationship Id="rId5" Type="http://schemas.openxmlformats.org/officeDocument/2006/relationships/image" Target="../media/image37.jpeg"/><Relationship Id="rId15" Type="http://schemas.openxmlformats.org/officeDocument/2006/relationships/hyperlink" Target="http://images.google.com/imgres?imgurl=http://agronomia.uchile.cl/webcursos/cmd/22006/Betzabe/images/cebada4.jpg&amp;imgrefurl=http://agronomia.uchile.cl/webcursos/cmd/22006/Betzabe/Elaboracion-Materias_Primas.html&amp;usg=__LBA2MhNHiFb0YKLWhEfL9fSVA6Q=&amp;h=265&amp;w=280&amp;sz=49&amp;hl=es&amp;start=13&amp;tbnid=syeCZ8G1BPf1AM:&amp;tbnh=108&amp;tbnw=114&amp;prev=/images?q=cebada&amp;hl=es" TargetMode="External"/><Relationship Id="rId10" Type="http://schemas.openxmlformats.org/officeDocument/2006/relationships/image" Target="../media/image10.jpeg"/><Relationship Id="rId19" Type="http://schemas.openxmlformats.org/officeDocument/2006/relationships/hyperlink" Target="http://images.google.com/imgres?imgurl=http://miclubgourmet.com.es/wp-content/uploads/2009/03/cebada.jpg&amp;imgrefurl=http://miclubgourmet.com.es/pollo-y-cebada-perlada/&amp;usg=__hVOxl-YNydkiXTNV6yyrXquPqJ8=&amp;h=480&amp;w=640&amp;sz=70&amp;hl=es&amp;start=1&amp;tbnid=gAYZYHiMTKGsSM:&amp;tbnh=103&amp;tbnw=137&amp;prev=/images?q=cebada&amp;hl=es" TargetMode="External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2" Type="http://schemas.openxmlformats.org/officeDocument/2006/relationships/hyperlink" Target="http://images.google.com.ar/imgres?imgurl=http://www.inta.gov.ar/region/mesa/galeria/fotos/feed_lot.jpg&amp;imgrefurl=http://www.inta.gov.ar/region/mesa/galeria/bovino_06.htm&amp;usg=__V2rPQJzICATVNLFMUHOluScHcDk=&amp;h=369&amp;w=503&amp;sz=18&amp;hl=es&amp;start=1&amp;um=1&amp;tbnid=D18KlJkLjNURFM:&amp;tbnh=95&amp;tbnw=130&amp;prev=/images?q=feed+lot&amp;hl=es&amp;um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ar/imgres?imgurl=http://www.camprusk.com/grass/Feedlot3.JPG&amp;imgrefurl=http://www.camprusk.com/grass/grass.htm&amp;usg=__0bSJgFvJ7i-hXheVL2AGN_zaSos=&amp;h=480&amp;w=640&amp;sz=58&amp;hl=es&amp;start=5&amp;um=1&amp;tbnid=yztgGs3diyXs2M:&amp;tbnh=103&amp;tbnw=137&amp;prev=/images?q=feed+lot&amp;hl=es&amp;um=1" TargetMode="External"/><Relationship Id="rId5" Type="http://schemas.openxmlformats.org/officeDocument/2006/relationships/image" Target="../media/image70.jpeg"/><Relationship Id="rId4" Type="http://schemas.openxmlformats.org/officeDocument/2006/relationships/hyperlink" Target="http://images.google.com.ar/imgres?imgurl=http://www.viarural.com.ar/viarural.com.ar/insumosagropecuarios/ganaderos/alimentosbalanceados/grupo-pilar/feed/ganado-carne/feed-lot-01.jpg&amp;imgrefurl=http://www.viarural.com.ar/viarural.com.ar/insumosagropecuarios/ganaderos/alimentosbalanceados/grupo-pilar/feed/ganado-carne/suplem-minerales-feedlot-2.htm&amp;usg=__dPLpgeaArdv7UQWxq3vomsMeaHQ=&amp;h=127&amp;w=150&amp;sz=6&amp;hl=es&amp;start=20&amp;um=1&amp;tbnid=RCyOYcYmCgUHbM:&amp;tbnh=81&amp;tbnw=96&amp;prev=/images?q=feed+lot&amp;hl=es&amp;um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lecherialatina.com/media/noticias/tambo%20a.JPG&amp;imgrefurl=http://www.mirajunin.com.ar/index.php?option=com_content&amp;task=view&amp;id=4447&amp;Itemid=43&amp;usg=__MCkUDMVfrd4BmiunrPnQsNfV8eU=&amp;h=600&amp;w=800&amp;sz=177&amp;hl=es&amp;start=1&amp;tbnid=fEdZ6xnKvjuDXM:&amp;tbnh=107&amp;tbnw=143&amp;prev=/images?q=tambo&amp;hl=es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hyperlink" Target="http://images.google.com/imgres?imgurl=http://www.inta.gov.ar/rafaela/info/documentos/tambo_experimental/tambo_experimental_vacas.JPG&amp;imgrefurl=http://www.inta.gov.ar/rafaela/actividad/comunicacion/prensa/tambo_experimental.htm&amp;usg=__PeadlzWFxJ2WEMpiwkU5d6-YnZI=&amp;h=277&amp;w=362&amp;sz=31&amp;hl=es&amp;start=6&amp;tbnid=d7ssUNa2binidM:&amp;tbnh=93&amp;tbnw=121&amp;prev=/images?q=tambo&amp;hl=es" TargetMode="External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http://www.papelnet.cl/ayuda/galeria/arbol17.jpg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images.google.com.ar/imgres?imgurl=http://elguasimo.com/imagenes/calidad/1.jpg&amp;imgrefurl=http://elguasimo.com/sistema.html&amp;usg=__li0kaoHsUSbAuyoSiMtSdgRaf7Y=&amp;h=299&amp;w=320&amp;sz=28&amp;hl=es&amp;start=2&amp;um=1&amp;tbnid=g2WLpOjDPTHcMM:&amp;tbnh=110&amp;tbnw=118&amp;prev=/images?q=fotos+vivero+forestal&amp;hl=es&amp;sa=N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tbn3.google.com/images?q=tbn:g2WLpOjDPTHcMM:http://elguasimo.com/imagenes/calidad/1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313" y="1428750"/>
            <a:ext cx="8929687" cy="1428750"/>
          </a:xfrm>
          <a:prstGeom prst="roundRect">
            <a:avLst>
              <a:gd name="adj" fmla="val 50000"/>
            </a:avLst>
          </a:prstGeom>
        </p:spPr>
        <p:txBody>
          <a:bodyPr>
            <a:normAutofit fontScale="90000"/>
          </a:bodyPr>
          <a:lstStyle/>
          <a:p>
            <a:pPr algn="ctr"/>
            <a:r>
              <a:rPr lang="es-ES_tradnl" sz="3600" b="1" dirty="0"/>
              <a:t>CARACTERÍSTICAS DE LAS ACTIVIDADES DE PRODUCCION AGRICOLAS,GANADERAS Y FORESTALES</a:t>
            </a:r>
            <a:endParaRPr lang="es-ES" altLang="es-AR" sz="36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30800" y="3632200"/>
            <a:ext cx="4013200" cy="1117600"/>
          </a:xfrm>
        </p:spPr>
        <p:txBody>
          <a:bodyPr anchor="b"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s-AR" altLang="es-AR" sz="2400" dirty="0">
                <a:solidFill>
                  <a:schemeClr val="tx2"/>
                </a:solidFill>
              </a:rPr>
              <a:t>Curso  Introducción a las Ciencias Agrarias y Forestales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s-AR" altLang="es-AR" sz="2400" dirty="0">
                <a:solidFill>
                  <a:schemeClr val="tx2"/>
                </a:solidFill>
              </a:rPr>
              <a:t>Año </a:t>
            </a:r>
            <a:r>
              <a:rPr lang="es-AR" altLang="es-AR" sz="2400" dirty="0" smtClean="0">
                <a:solidFill>
                  <a:schemeClr val="tx2"/>
                </a:solidFill>
              </a:rPr>
              <a:t>2019</a:t>
            </a:r>
            <a:endParaRPr lang="es-AR" altLang="es-A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etAttachment[10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54300"/>
            <a:ext cx="468153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aere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276475"/>
            <a:ext cx="2016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es-AR" altLang="es-AR" sz="2800" dirty="0">
                <a:solidFill>
                  <a:schemeClr val="tx1"/>
                </a:solidFill>
              </a:rPr>
              <a:t>Unidad de producción</a:t>
            </a:r>
            <a:br>
              <a:rPr lang="es-AR" altLang="es-AR" sz="2800" dirty="0">
                <a:solidFill>
                  <a:schemeClr val="tx1"/>
                </a:solidFill>
              </a:rPr>
            </a:br>
            <a:r>
              <a:rPr lang="es-AR" altLang="es-AR" sz="2800" dirty="0" err="1">
                <a:solidFill>
                  <a:schemeClr val="tx1"/>
                </a:solidFill>
              </a:rPr>
              <a:t>Ej</a:t>
            </a:r>
            <a:r>
              <a:rPr lang="es-AR" altLang="es-AR" sz="2800" dirty="0">
                <a:solidFill>
                  <a:schemeClr val="tx1"/>
                </a:solidFill>
              </a:rPr>
              <a:t>: un establecimiento forestal</a:t>
            </a:r>
            <a:endParaRPr lang="es-ES" altLang="es-AR" sz="2800" dirty="0">
              <a:solidFill>
                <a:schemeClr val="tx1"/>
              </a:solidFill>
            </a:endParaRPr>
          </a:p>
        </p:txBody>
      </p:sp>
      <p:pic>
        <p:nvPicPr>
          <p:cNvPr id="15365" name="Picture 5" descr="nota2_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704138" y="188913"/>
            <a:ext cx="1439862" cy="106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570037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s-AR" altLang="es-AR" sz="2400" dirty="0"/>
              <a:t/>
            </a:r>
            <a:br>
              <a:rPr lang="es-AR" altLang="es-AR" sz="2400" dirty="0"/>
            </a:br>
            <a:r>
              <a:rPr lang="es-AR" altLang="es-AR" dirty="0"/>
              <a:t/>
            </a:r>
            <a:br>
              <a:rPr lang="es-AR" altLang="es-AR" dirty="0"/>
            </a:br>
            <a:r>
              <a:rPr lang="es-AR" altLang="es-AR" dirty="0"/>
              <a:t> </a:t>
            </a:r>
            <a:br>
              <a:rPr lang="es-AR" altLang="es-AR" dirty="0"/>
            </a:br>
            <a:r>
              <a:rPr lang="es-AR" altLang="es-AR" dirty="0"/>
              <a:t/>
            </a:r>
            <a:br>
              <a:rPr lang="es-AR" altLang="es-AR" dirty="0"/>
            </a:br>
            <a:r>
              <a:rPr lang="es-AR" altLang="es-AR" dirty="0"/>
              <a:t/>
            </a:r>
            <a:br>
              <a:rPr lang="es-AR" altLang="es-AR" dirty="0"/>
            </a:br>
            <a:endParaRPr lang="es-ES" altLang="es-AR" sz="24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692150"/>
            <a:ext cx="8780462" cy="6519863"/>
          </a:xfrm>
        </p:spPr>
        <p:txBody>
          <a:bodyPr/>
          <a:lstStyle/>
          <a:p>
            <a:pPr>
              <a:buNone/>
            </a:pPr>
            <a:r>
              <a:rPr lang="es-AR" altLang="es-AR" sz="2800" dirty="0">
                <a:solidFill>
                  <a:schemeClr val="hlink"/>
                </a:solidFill>
              </a:rPr>
              <a:t>-</a:t>
            </a:r>
            <a:r>
              <a:rPr lang="es-AR" altLang="es-AR" sz="2800" b="1" dirty="0"/>
              <a:t>Productos que se obtienen de las Actividades agropecuarias y forestales: </a:t>
            </a:r>
            <a:br>
              <a:rPr lang="es-AR" altLang="es-AR" sz="2800" b="1" dirty="0"/>
            </a:br>
            <a:r>
              <a:rPr lang="es-AR" altLang="es-AR" sz="2800" b="1" dirty="0">
                <a:solidFill>
                  <a:schemeClr val="tx2"/>
                </a:solidFill>
              </a:rPr>
              <a:t>Materias primas</a:t>
            </a:r>
            <a:r>
              <a:rPr lang="es-AR" altLang="es-AR" sz="2800" b="1" dirty="0">
                <a:solidFill>
                  <a:schemeClr val="hlink"/>
                </a:solidFill>
              </a:rPr>
              <a:t/>
            </a:r>
            <a:br>
              <a:rPr lang="es-AR" altLang="es-AR" sz="2800" b="1" dirty="0">
                <a:solidFill>
                  <a:schemeClr val="hlink"/>
                </a:solidFill>
              </a:rPr>
            </a:br>
            <a:r>
              <a:rPr lang="es-AR" altLang="es-AR" sz="2800" b="1" dirty="0" err="1"/>
              <a:t>Ej</a:t>
            </a:r>
            <a:r>
              <a:rPr lang="es-AR" altLang="es-AR" sz="2800" b="1" dirty="0"/>
              <a:t>: granos, rollizos, leche, lana, carne</a:t>
            </a:r>
            <a:endParaRPr lang="es-AR" altLang="es-AR" sz="2800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es-AR" altLang="es-AR" sz="2800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es-AR" altLang="es-AR" sz="2800" dirty="0">
                <a:solidFill>
                  <a:schemeClr val="hlink"/>
                </a:solidFill>
              </a:rPr>
              <a:t> </a:t>
            </a:r>
            <a:endParaRPr lang="es-AR" altLang="es-AR" sz="2600" dirty="0"/>
          </a:p>
          <a:p>
            <a:pPr lvl="1" eaLnBrk="1" hangingPunct="1">
              <a:buFontTx/>
              <a:buNone/>
            </a:pPr>
            <a:endParaRPr lang="es-AR" altLang="es-AR" sz="2400" dirty="0"/>
          </a:p>
          <a:p>
            <a:pPr eaLnBrk="1" hangingPunct="1">
              <a:buFontTx/>
              <a:buNone/>
            </a:pPr>
            <a:endParaRPr lang="es-ES" altLang="es-AR" sz="2400" dirty="0"/>
          </a:p>
        </p:txBody>
      </p:sp>
      <p:pic>
        <p:nvPicPr>
          <p:cNvPr id="9222" name="Picture 6" descr="02vac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36912"/>
            <a:ext cx="19446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941888"/>
            <a:ext cx="1873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GetAttach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9838" y="3213100"/>
            <a:ext cx="23749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9715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56490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/>
              <a:t>Productos </a:t>
            </a:r>
            <a:r>
              <a:rPr lang="es-AR" altLang="es-AR" sz="2800"/>
              <a:t>Actividades agropecuarias y forestales:</a:t>
            </a:r>
            <a:endParaRPr lang="es-ES" altLang="es-AR" sz="28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6950" y="1600200"/>
            <a:ext cx="8147050" cy="4529138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s-AR" altLang="es-AR" sz="2600" dirty="0">
                <a:solidFill>
                  <a:schemeClr val="hlink"/>
                </a:solidFill>
              </a:rPr>
              <a:t>- </a:t>
            </a:r>
            <a:r>
              <a:rPr lang="es-AR" altLang="es-AR" sz="2600" b="1" dirty="0">
                <a:solidFill>
                  <a:schemeClr val="tx2"/>
                </a:solidFill>
              </a:rPr>
              <a:t>Bienes de consumo</a:t>
            </a:r>
          </a:p>
          <a:p>
            <a:pPr lvl="1" eaLnBrk="1" hangingPunct="1">
              <a:buFontTx/>
              <a:buNone/>
            </a:pPr>
            <a:r>
              <a:rPr lang="es-AR" altLang="es-AR" sz="2600" dirty="0" err="1"/>
              <a:t>Ej</a:t>
            </a:r>
            <a:r>
              <a:rPr lang="es-AR" altLang="es-AR" sz="2600" dirty="0"/>
              <a:t>: frutas, verduras, huevos, leña</a:t>
            </a:r>
            <a:endParaRPr lang="es-ES" altLang="es-AR" sz="2600" dirty="0"/>
          </a:p>
        </p:txBody>
      </p:sp>
      <p:pic>
        <p:nvPicPr>
          <p:cNvPr id="10244" name="Picture 4" descr="http://tbn0.google.com/images?q=tbn:dE2yqtrfmeqG0M:http://www.viarural.com.es/ganaderia/avicultura/equipamiento-instalaciones/avicultura-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987824" y="2852936"/>
            <a:ext cx="1944688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tom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508500"/>
            <a:ext cx="15541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anzan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4868863"/>
            <a:ext cx="1454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Troncos de Mezqu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4581525"/>
            <a:ext cx="2592387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img147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2781300"/>
            <a:ext cx="20161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/>
              <a:t>Productos </a:t>
            </a:r>
            <a:r>
              <a:rPr lang="es-AR" altLang="es-AR" sz="2800"/>
              <a:t>Actividades agropecuarias y forestales:</a:t>
            </a:r>
            <a:endParaRPr lang="es-ES" altLang="es-AR" sz="2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6950" y="1600200"/>
            <a:ext cx="8147050" cy="4529138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s-AR" altLang="es-AR" sz="2500" dirty="0">
                <a:solidFill>
                  <a:schemeClr val="hlink"/>
                </a:solidFill>
              </a:rPr>
              <a:t>- </a:t>
            </a:r>
            <a:r>
              <a:rPr lang="es-AR" altLang="es-AR" sz="2500" b="1" dirty="0">
                <a:solidFill>
                  <a:schemeClr val="tx2"/>
                </a:solidFill>
              </a:rPr>
              <a:t>Servicios inmateriales</a:t>
            </a:r>
          </a:p>
          <a:p>
            <a:pPr lvl="1" eaLnBrk="1" hangingPunct="1">
              <a:buFontTx/>
              <a:buNone/>
            </a:pPr>
            <a:r>
              <a:rPr lang="es-AR" altLang="es-AR" sz="2500" dirty="0" err="1"/>
              <a:t>Ej</a:t>
            </a:r>
            <a:r>
              <a:rPr lang="es-AR" altLang="es-AR" sz="2500" dirty="0"/>
              <a:t>: montes de reparo, espacios de recreación, turismo</a:t>
            </a:r>
          </a:p>
          <a:p>
            <a:pPr eaLnBrk="1" hangingPunct="1"/>
            <a:endParaRPr lang="es-ES" altLang="es-AR" dirty="0"/>
          </a:p>
        </p:txBody>
      </p:sp>
      <p:pic>
        <p:nvPicPr>
          <p:cNvPr id="11268" name="Picture 4" descr="monte de reparoDSCN3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898775"/>
            <a:ext cx="5286375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0"/>
            <a:ext cx="8893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s-ES" sz="3600" b="1">
                <a:solidFill>
                  <a:schemeClr val="tx2"/>
                </a:solidFill>
              </a:rPr>
              <a:t>Características de las actividades agropecuarias y forestales</a:t>
            </a:r>
            <a:r>
              <a:rPr lang="es-ES" sz="3600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2910" y="1285861"/>
            <a:ext cx="4649815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ES" sz="2000" b="1" dirty="0"/>
              <a:t>NATURALEZA BIOLOGICA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AR" sz="2000" b="1" dirty="0"/>
              <a:t>CLIMA Y SUELO</a:t>
            </a:r>
            <a:endParaRPr lang="es-ES" sz="2000" b="1" dirty="0"/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ES" sz="2000" b="1" dirty="0"/>
              <a:t>AMPLIA EXTENSION Y DISPERSION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ES" sz="2000" b="1" dirty="0" smtClean="0"/>
              <a:t>PERIODICIDAD</a:t>
            </a:r>
            <a:endParaRPr lang="es-ES" sz="2000" b="1" dirty="0"/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AR" sz="2000" b="1" dirty="0"/>
              <a:t>ESTACIONALIDAD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AR" sz="2000" b="1" dirty="0"/>
              <a:t>ALEATORIEDAD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AR" sz="2000" b="1" dirty="0"/>
              <a:t>PERECEDIBILIDAD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AR" sz="2000" b="1" dirty="0"/>
              <a:t>OFERTA </a:t>
            </a:r>
            <a:r>
              <a:rPr lang="es-AR" sz="2000" b="1" dirty="0" smtClean="0"/>
              <a:t>ATOMIZADA</a:t>
            </a:r>
            <a:endParaRPr lang="es-AR" sz="2000" b="1" dirty="0"/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ES" sz="2000" b="1" dirty="0"/>
              <a:t>CONDICIONES ECOLOGICAS HETEROGENEAS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ES" sz="2000" b="1" dirty="0"/>
              <a:t>TRANSPORTE</a:t>
            </a:r>
          </a:p>
          <a:p>
            <a:pPr>
              <a:spcBef>
                <a:spcPct val="50000"/>
              </a:spcBef>
            </a:pP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s-AR" altLang="es-AR" sz="3900"/>
              <a:t>Clasificación de actividades productivas agropecuarias</a:t>
            </a:r>
            <a:endParaRPr lang="es-ES" altLang="es-AR" sz="39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s-AR" altLang="es-AR" sz="2400"/>
              <a:t>Extensivas</a:t>
            </a:r>
          </a:p>
          <a:p>
            <a:pPr eaLnBrk="1" hangingPunct="1">
              <a:buFontTx/>
              <a:buChar char="-"/>
            </a:pPr>
            <a:r>
              <a:rPr lang="es-AR" altLang="es-AR" sz="2400"/>
              <a:t>Intensivas</a:t>
            </a:r>
          </a:p>
          <a:p>
            <a:pPr eaLnBrk="1" hangingPunct="1">
              <a:buFontTx/>
              <a:buChar char="-"/>
            </a:pPr>
            <a:r>
              <a:rPr lang="es-AR" altLang="es-AR" sz="2400"/>
              <a:t>Semi-intensivas</a:t>
            </a:r>
          </a:p>
          <a:p>
            <a:pPr eaLnBrk="1" hangingPunct="1">
              <a:buFontTx/>
              <a:buNone/>
            </a:pPr>
            <a:endParaRPr lang="es-AR" altLang="es-AR" sz="2400"/>
          </a:p>
          <a:p>
            <a:pPr eaLnBrk="1" hangingPunct="1">
              <a:buFontTx/>
              <a:buNone/>
            </a:pPr>
            <a:endParaRPr lang="es-ES" altLang="es-AR"/>
          </a:p>
        </p:txBody>
      </p:sp>
      <p:pic>
        <p:nvPicPr>
          <p:cNvPr id="18436" name="Picture 4" descr="vaca con tern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071546"/>
            <a:ext cx="28519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guach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359400"/>
            <a:ext cx="16335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http://tbn0.google.com/images?q=tbn:KE3ENH_HxdhXZM:http://www.cuencarural.com/img/notas/img_t-2198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857620" y="3500438"/>
            <a:ext cx="17573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cunicultu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5084763"/>
            <a:ext cx="13541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cereal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1484313"/>
            <a:ext cx="151288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 descr="apicultur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6151563"/>
            <a:ext cx="9366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invernader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3857628"/>
            <a:ext cx="13303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4" descr="foto_avicultur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613" y="587692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Agricultura </a:t>
            </a:r>
            <a:endParaRPr lang="es-ES" altLang="es-AR" sz="39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ES" altLang="es-AR" sz="2800"/>
              <a:t>Clasificación: CEREALES</a:t>
            </a:r>
          </a:p>
          <a:p>
            <a:pPr eaLnBrk="1" hangingPunct="1"/>
            <a:r>
              <a:rPr lang="es-ES" altLang="es-AR" sz="2800"/>
              <a:t>Cereales de invierno: trigo, cebada, centeno, avena</a:t>
            </a:r>
          </a:p>
          <a:p>
            <a:pPr eaLnBrk="1" hangingPunct="1"/>
            <a:r>
              <a:rPr lang="es-ES" altLang="es-AR" sz="2800"/>
              <a:t>Cereales de verano: maíz, sorgo</a:t>
            </a:r>
          </a:p>
          <a:p>
            <a:pPr eaLnBrk="1" hangingPunct="1"/>
            <a:r>
              <a:rPr lang="es-ES" altLang="es-AR" sz="2800"/>
              <a:t>Ciclos: siembra, macollaje (plántula), encañazón, espigazón. Manejo y cosecha. </a:t>
            </a:r>
          </a:p>
          <a:p>
            <a:pPr eaLnBrk="1" hangingPunct="1">
              <a:buFontTx/>
              <a:buNone/>
            </a:pPr>
            <a:endParaRPr lang="es-ES" altLang="es-AR" sz="2800"/>
          </a:p>
          <a:p>
            <a:pPr eaLnBrk="1" hangingPunct="1">
              <a:buFontTx/>
              <a:buNone/>
            </a:pPr>
            <a:endParaRPr lang="es-ES" altLang="es-AR"/>
          </a:p>
        </p:txBody>
      </p:sp>
      <p:pic>
        <p:nvPicPr>
          <p:cNvPr id="19460" name="Picture 4" descr="Plantula t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883027"/>
            <a:ext cx="4558998" cy="29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rigo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613"/>
            <a:ext cx="1247775" cy="1655762"/>
          </a:xfrm>
          <a:noFill/>
        </p:spPr>
      </p:pic>
      <p:pic>
        <p:nvPicPr>
          <p:cNvPr id="20483" name="Picture 3" descr="es-colorear-dibujos-imagenes-foto-trigo-p8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25538"/>
            <a:ext cx="1047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trigo-gr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196975"/>
            <a:ext cx="17287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Avena%2520sativa%25203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2636838"/>
            <a:ext cx="914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ave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2708275"/>
            <a:ext cx="866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2439497725_f6447631d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2565400"/>
            <a:ext cx="1598612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im83214509-Sorgo%252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2420938"/>
            <a:ext cx="117633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im83214509-Ma%C3%ADz%252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4005263"/>
            <a:ext cx="1244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2338934069_4c23d97bb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4221163"/>
            <a:ext cx="15843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centeno-vargas-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2988" y="4221163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84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775" y="4149725"/>
            <a:ext cx="828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cebada4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188" y="5516563"/>
            <a:ext cx="1085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cebada%255B1%255D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35150" y="5516563"/>
            <a:ext cx="1104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cebada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59113" y="5516563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588125" y="17002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s-ES" altLang="es-AR" b="1"/>
              <a:t>Verano</a:t>
            </a:r>
            <a:r>
              <a:rPr lang="es-ES" altLang="es-AR"/>
              <a:t> 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979613" y="26035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s-ES" altLang="es-AR" b="1"/>
              <a:t>Invierno</a:t>
            </a:r>
            <a:r>
              <a:rPr lang="es-ES" altLang="es-AR"/>
              <a:t> </a:t>
            </a:r>
          </a:p>
        </p:txBody>
      </p:sp>
      <p:pic>
        <p:nvPicPr>
          <p:cNvPr id="20498" name="Picture 19" descr="https://encrypted-tbn3.gstatic.com/images?q=tbn:ANd9GcS7gqj0O7ikLPLvEri1dYDBhuSmYFfilvnVTTE-W-QQpmhqByMZ3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72225" y="5589588"/>
            <a:ext cx="20431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Agricultura</a:t>
            </a:r>
            <a:endParaRPr lang="es-ES" altLang="es-AR" sz="3900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ES" altLang="es-AR" sz="2800" dirty="0"/>
              <a:t>Clasificación:</a:t>
            </a:r>
            <a:r>
              <a:rPr lang="es-ES" altLang="es-AR" dirty="0"/>
              <a:t> </a:t>
            </a:r>
            <a:r>
              <a:rPr lang="es-ES" altLang="es-AR" sz="2400" dirty="0"/>
              <a:t>OLEAGINOSAS</a:t>
            </a:r>
          </a:p>
          <a:p>
            <a:pPr eaLnBrk="1" hangingPunct="1"/>
            <a:r>
              <a:rPr lang="es-ES" altLang="es-AR" sz="2800" dirty="0"/>
              <a:t>Girasol, soja, colza, lino</a:t>
            </a:r>
            <a:endParaRPr lang="es-ES" altLang="es-AR" dirty="0"/>
          </a:p>
          <a:p>
            <a:pPr eaLnBrk="1" hangingPunct="1"/>
            <a:r>
              <a:rPr lang="es-ES" altLang="es-AR" sz="2800" dirty="0"/>
              <a:t>Ciclos: siembra,  plántula, floración, fructificación. Manejo y Cosecha.</a:t>
            </a:r>
            <a:r>
              <a:rPr lang="es-ES" altLang="es-AR" dirty="0"/>
              <a:t> </a:t>
            </a:r>
          </a:p>
          <a:p>
            <a:pPr eaLnBrk="1" hangingPunct="1"/>
            <a:endParaRPr lang="es-ES" altLang="es-AR" dirty="0"/>
          </a:p>
          <a:p>
            <a:pPr eaLnBrk="1" hangingPunct="1">
              <a:buFontTx/>
              <a:buNone/>
            </a:pPr>
            <a:endParaRPr lang="es-ES" altLang="es-AR" sz="2800" dirty="0"/>
          </a:p>
          <a:p>
            <a:pPr eaLnBrk="1" hangingPunct="1">
              <a:buFontTx/>
              <a:buNone/>
            </a:pPr>
            <a:endParaRPr lang="es-ES" altLang="es-AR" sz="2800" dirty="0"/>
          </a:p>
          <a:p>
            <a:pPr eaLnBrk="1" hangingPunct="1"/>
            <a:endParaRPr lang="es-ES" altLang="es-AR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121" y="3857628"/>
            <a:ext cx="683710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irasol_00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1871663" cy="1158875"/>
          </a:xfrm>
          <a:noFill/>
        </p:spPr>
      </p:pic>
      <p:pic>
        <p:nvPicPr>
          <p:cNvPr id="22531" name="Picture 3" descr="gira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33375"/>
            <a:ext cx="13636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girasol%2520para%2520cosech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88913"/>
            <a:ext cx="14239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soja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700213"/>
            <a:ext cx="148431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Mildiu_lacruz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2133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Soj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2276475"/>
            <a:ext cx="15113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400px_So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1268413"/>
            <a:ext cx="12414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11551foto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50" y="3744913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colza-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675" y="3500438"/>
            <a:ext cx="15748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s-AR" altLang="es-AR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s-AR" altLang="es-AR"/>
          </a:p>
        </p:txBody>
      </p:sp>
      <p:pic>
        <p:nvPicPr>
          <p:cNvPr id="22541" name="Picture 13" descr="SIS_COLZA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59563" y="32845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colz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263" y="3500438"/>
            <a:ext cx="8905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lino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213" y="5157788"/>
            <a:ext cx="166687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lino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550" y="5167313"/>
            <a:ext cx="16684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linusi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9338" y="5300663"/>
            <a:ext cx="18002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4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501332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es-AR" altLang="es-AR" sz="3500" dirty="0"/>
              <a:t>Objetivos</a:t>
            </a:r>
            <a:endParaRPr lang="es-ES" altLang="es-AR" sz="35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229600" cy="42100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Comprender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la importancia de estas actividades en </a:t>
            </a:r>
            <a:r>
              <a:rPr lang="es-AR" altLang="es-AR" sz="400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 la sociedad 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Conocer los factores de la producción y clasificar las actividades según su uso</a:t>
            </a:r>
            <a:endParaRPr lang="es-AR" altLang="es-AR" sz="4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AR" altLang="es-AR" sz="4000" dirty="0">
                <a:latin typeface="Arial" pitchFamily="34" charset="0"/>
                <a:cs typeface="Arial" pitchFamily="34" charset="0"/>
              </a:rPr>
              <a:t>Comprender 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cuáles </a:t>
            </a:r>
            <a:r>
              <a:rPr lang="es-AR" altLang="es-AR" sz="4000" dirty="0">
                <a:latin typeface="Arial" pitchFamily="34" charset="0"/>
                <a:cs typeface="Arial" pitchFamily="34" charset="0"/>
              </a:rPr>
              <a:t>son las principales características que presentan 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estas actividades, </a:t>
            </a:r>
            <a:r>
              <a:rPr lang="es-AR" altLang="es-AR" sz="4000" dirty="0">
                <a:latin typeface="Arial" pitchFamily="34" charset="0"/>
                <a:cs typeface="Arial" pitchFamily="34" charset="0"/>
              </a:rPr>
              <a:t>que las diferencian de otras  actividades económicas.</a:t>
            </a:r>
          </a:p>
          <a:p>
            <a:pPr algn="just">
              <a:lnSpc>
                <a:spcPct val="90000"/>
              </a:lnSpc>
            </a:pPr>
            <a:r>
              <a:rPr lang="es-ES" altLang="es-AR" sz="4000" dirty="0">
                <a:latin typeface="Arial" pitchFamily="34" charset="0"/>
                <a:cs typeface="Arial" pitchFamily="34" charset="0"/>
              </a:rPr>
              <a:t>Desarrollar ejemplos de estas características en actividades de producción </a:t>
            </a:r>
            <a:r>
              <a:rPr lang="es-ES" altLang="es-AR" sz="4000" dirty="0" smtClean="0">
                <a:latin typeface="Arial" pitchFamily="34" charset="0"/>
                <a:cs typeface="Arial" pitchFamily="34" charset="0"/>
              </a:rPr>
              <a:t>agrícolas, </a:t>
            </a:r>
            <a:r>
              <a:rPr lang="es-ES" altLang="es-AR" sz="4000" dirty="0" smtClean="0">
                <a:latin typeface="Arial" pitchFamily="34" charset="0"/>
                <a:cs typeface="Arial" pitchFamily="34" charset="0"/>
              </a:rPr>
              <a:t>pecuarias y forestales</a:t>
            </a:r>
            <a:endParaRPr lang="es-ES" altLang="es-AR" sz="4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es-ES_tradnl" altLang="es-AR" sz="4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A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8" name="4 CuadroTexto"/>
          <p:cNvSpPr txBox="1">
            <a:spLocks noChangeArrowheads="1"/>
          </p:cNvSpPr>
          <p:nvPr/>
        </p:nvSpPr>
        <p:spPr bwMode="auto">
          <a:xfrm>
            <a:off x="1500188" y="4143375"/>
            <a:ext cx="671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AR" altLang="es-AR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00166" y="5214950"/>
          <a:ext cx="6424612" cy="12793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41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6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6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Cultivo de invierno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Época de siembra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Época de cosecha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Trigo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Junio -Julio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54" y="1000108"/>
            <a:ext cx="7708723" cy="386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AR" altLang="es-AR" b="1" dirty="0"/>
              <a:t>Fruticultura</a:t>
            </a:r>
            <a:endParaRPr lang="es-ES" altLang="es-AR" b="1" dirty="0"/>
          </a:p>
          <a:p>
            <a:pPr eaLnBrk="1" hangingPunct="1"/>
            <a:r>
              <a:rPr lang="es-ES" altLang="es-AR" dirty="0"/>
              <a:t>Actividad que dura más de un año (perenne). Cultivos por semillas / estacas / injertos.</a:t>
            </a:r>
          </a:p>
          <a:p>
            <a:pPr eaLnBrk="1" hangingPunct="1"/>
            <a:r>
              <a:rPr lang="es-ES" altLang="es-AR" dirty="0"/>
              <a:t>Vid, ciruelos, cítricos (naranja, limón, mandarina), durazno, manzano, etc.</a:t>
            </a:r>
          </a:p>
          <a:p>
            <a:pPr eaLnBrk="1" hangingPunct="1"/>
            <a:r>
              <a:rPr lang="es-ES" altLang="es-AR" dirty="0"/>
              <a:t>Distintas etapas: almácigo / </a:t>
            </a:r>
            <a:r>
              <a:rPr lang="es-ES" altLang="es-AR" dirty="0" err="1"/>
              <a:t>transplante</a:t>
            </a:r>
            <a:r>
              <a:rPr lang="es-ES" altLang="es-AR" dirty="0"/>
              <a:t> en vivero / </a:t>
            </a:r>
            <a:r>
              <a:rPr lang="es-ES" altLang="es-AR" dirty="0" err="1"/>
              <a:t>injertación</a:t>
            </a:r>
            <a:r>
              <a:rPr lang="es-ES" altLang="es-AR" dirty="0"/>
              <a:t> / </a:t>
            </a:r>
            <a:r>
              <a:rPr lang="es-ES" altLang="es-AR" dirty="0" err="1"/>
              <a:t>Brotación</a:t>
            </a:r>
            <a:r>
              <a:rPr lang="es-ES" altLang="es-AR" dirty="0"/>
              <a:t> / Floración / manejo fitosanitario / podas / cosecha</a:t>
            </a:r>
          </a:p>
          <a:p>
            <a:pPr eaLnBrk="1" hangingPunct="1">
              <a:buFontTx/>
              <a:buNone/>
            </a:pPr>
            <a:endParaRPr lang="es-ES" altLang="es-AR" dirty="0"/>
          </a:p>
        </p:txBody>
      </p:sp>
      <p:pic>
        <p:nvPicPr>
          <p:cNvPr id="24580" name="Picture 4" descr="manzan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4500570"/>
            <a:ext cx="2159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 dirty="0"/>
              <a:t>Agricultura </a:t>
            </a:r>
            <a:endParaRPr lang="es-ES" altLang="es-AR" sz="39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AR" altLang="es-AR" b="1" dirty="0"/>
              <a:t>Horticultura</a:t>
            </a:r>
            <a:endParaRPr lang="es-ES" altLang="es-AR" b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27088" y="2276475"/>
            <a:ext cx="78486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s-ES" altLang="es-AR" sz="2800" dirty="0"/>
              <a:t> </a:t>
            </a:r>
            <a:r>
              <a:rPr lang="es-ES" altLang="es-AR" sz="2000" b="1" dirty="0"/>
              <a:t>Se realiza todo el año, tanto a campo como  bajo invernáculo. </a:t>
            </a:r>
          </a:p>
          <a:p>
            <a:pPr eaLnBrk="1" hangingPunct="1">
              <a:buFontTx/>
              <a:buChar char="•"/>
            </a:pPr>
            <a:r>
              <a:rPr lang="es-ES" altLang="es-AR" sz="2000" b="1" dirty="0"/>
              <a:t> Cinturones hortícolas/ Zonas Hortícolas especializadas</a:t>
            </a:r>
          </a:p>
          <a:p>
            <a:pPr eaLnBrk="1" hangingPunct="1">
              <a:buFontTx/>
              <a:buChar char="•"/>
            </a:pPr>
            <a:r>
              <a:rPr lang="es-ES" altLang="es-AR" sz="2000" b="1" dirty="0"/>
              <a:t> Tomate y Morrón: Jujuy, Corrientes, Santa Fe, Bs. As.</a:t>
            </a:r>
          </a:p>
          <a:p>
            <a:pPr eaLnBrk="1" hangingPunct="1">
              <a:buFontTx/>
              <a:buChar char="•"/>
            </a:pPr>
            <a:r>
              <a:rPr lang="es-ES" altLang="es-AR" sz="2000" b="1" dirty="0"/>
              <a:t> Papa: Prov. Bs.  As.  </a:t>
            </a:r>
          </a:p>
          <a:p>
            <a:pPr eaLnBrk="1" hangingPunct="1"/>
            <a:r>
              <a:rPr lang="es-ES" altLang="es-AR" sz="2000" b="1" dirty="0"/>
              <a:t>             Santiago del Estero/ Córdoba/ Catamarca</a:t>
            </a:r>
          </a:p>
          <a:p>
            <a:pPr eaLnBrk="1" hangingPunct="1">
              <a:buFontTx/>
              <a:buChar char="•"/>
            </a:pPr>
            <a:r>
              <a:rPr lang="es-ES" altLang="es-AR" sz="2000" b="1" dirty="0"/>
              <a:t> Hoja: lechuga, acelga, espinaca, etc. </a:t>
            </a:r>
          </a:p>
          <a:p>
            <a:pPr eaLnBrk="1" hangingPunct="1">
              <a:buFontTx/>
              <a:buChar char="•"/>
            </a:pPr>
            <a:r>
              <a:rPr lang="es-ES" altLang="es-AR" sz="2000" b="1" dirty="0"/>
              <a:t> Ciclos: a partir de semillas se hacen Almácigos/ </a:t>
            </a:r>
            <a:r>
              <a:rPr lang="es-ES" altLang="es-AR" sz="2000" b="1" dirty="0" err="1"/>
              <a:t>transplante</a:t>
            </a:r>
            <a:r>
              <a:rPr lang="es-ES" altLang="es-AR" sz="2000" b="1" dirty="0"/>
              <a:t>. Siembra definitiva. Desarrollo de la Planta.</a:t>
            </a:r>
          </a:p>
          <a:p>
            <a:pPr eaLnBrk="1" hangingPunct="1"/>
            <a:r>
              <a:rPr lang="es-ES" altLang="es-AR" sz="2000" b="1" dirty="0"/>
              <a:t>Cosecha</a:t>
            </a:r>
            <a:endParaRPr lang="es-AR" altLang="es-AR" sz="2000" b="1" dirty="0"/>
          </a:p>
          <a:p>
            <a:pPr eaLnBrk="1" hangingPunct="1"/>
            <a:endParaRPr lang="es-ES" altLang="es-AR" b="1" dirty="0"/>
          </a:p>
        </p:txBody>
      </p:sp>
      <p:pic>
        <p:nvPicPr>
          <p:cNvPr id="25605" name="Picture 6" descr="alcau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714884"/>
            <a:ext cx="2356990" cy="18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Lechuga-flota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39" y="357166"/>
            <a:ext cx="2631547" cy="19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Ganadería bovina</a:t>
            </a:r>
            <a:endParaRPr lang="es-ES" altLang="es-AR" sz="3900" b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6950" y="1557338"/>
            <a:ext cx="814705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AR" altLang="es-AR" sz="2800" dirty="0"/>
          </a:p>
          <a:p>
            <a:pPr eaLnBrk="1" hangingPunct="1">
              <a:lnSpc>
                <a:spcPct val="80000"/>
              </a:lnSpc>
            </a:pPr>
            <a:r>
              <a:rPr lang="es-AR" altLang="es-AR" sz="2800" dirty="0" smtClean="0"/>
              <a:t>Cría</a:t>
            </a:r>
            <a:r>
              <a:rPr lang="es-AR" altLang="es-AR" sz="2800" dirty="0"/>
              <a:t>: obtención de ternero.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80000"/>
              </a:lnSpc>
            </a:pPr>
            <a:endParaRPr lang="es-ES" altLang="es-AR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AR" sz="2800" dirty="0"/>
          </a:p>
        </p:txBody>
      </p:sp>
      <p:pic>
        <p:nvPicPr>
          <p:cNvPr id="26629" name="Picture 5" descr="lore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86058"/>
            <a:ext cx="4929222" cy="360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Ganadería bovina</a:t>
            </a:r>
            <a:endParaRPr lang="es-ES" altLang="es-AR" sz="3900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AR" altLang="es-AR" sz="2800"/>
              <a:t>Invernada: entran terneros que son engordados, se obtienen novillos. </a:t>
            </a:r>
          </a:p>
          <a:p>
            <a:pPr eaLnBrk="1" hangingPunct="1"/>
            <a:endParaRPr lang="es-AR" altLang="es-AR" sz="2800"/>
          </a:p>
          <a:p>
            <a:pPr eaLnBrk="1" hangingPunct="1">
              <a:buFontTx/>
              <a:buNone/>
            </a:pPr>
            <a:endParaRPr lang="es-AR" altLang="es-AR" sz="2800"/>
          </a:p>
          <a:p>
            <a:pPr eaLnBrk="1" hangingPunct="1">
              <a:buFontTx/>
              <a:buNone/>
            </a:pPr>
            <a:endParaRPr lang="es-ES" altLang="es-AR" sz="2800"/>
          </a:p>
        </p:txBody>
      </p:sp>
      <p:pic>
        <p:nvPicPr>
          <p:cNvPr id="27652" name="Picture 4" descr="Copia de DSCN1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105150"/>
            <a:ext cx="46815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Ganadería bovina</a:t>
            </a:r>
            <a:endParaRPr lang="es-ES" altLang="es-AR" sz="39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AR" altLang="es-AR" sz="2800"/>
              <a:t>Una variante es el feed lot. Intensiva</a:t>
            </a:r>
            <a:endParaRPr lang="es-ES" altLang="es-AR" sz="2800"/>
          </a:p>
        </p:txBody>
      </p:sp>
      <p:pic>
        <p:nvPicPr>
          <p:cNvPr id="28676" name="Picture 4" descr="feed_l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755900"/>
            <a:ext cx="18002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feed-lot-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60350"/>
            <a:ext cx="15843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Feedlot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4365625"/>
            <a:ext cx="19446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DSCN045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2943225"/>
            <a:ext cx="35290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14338"/>
            <a:ext cx="77724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Ganadería bovina</a:t>
            </a:r>
            <a:endParaRPr lang="es-ES" altLang="es-AR" sz="3900" b="1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AR" altLang="es-AR" sz="2800" dirty="0"/>
              <a:t>Tambo</a:t>
            </a:r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r>
              <a:rPr lang="es-AR" altLang="es-AR" sz="2400" dirty="0"/>
              <a:t>Otras: cerdos, pollo, cabras, ovejas</a:t>
            </a:r>
            <a:endParaRPr lang="es-ES" altLang="es-AR" sz="2400" dirty="0"/>
          </a:p>
        </p:txBody>
      </p:sp>
      <p:pic>
        <p:nvPicPr>
          <p:cNvPr id="29700" name="Picture 4" descr="vaca holando ag 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944813"/>
            <a:ext cx="325596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tambo%2520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295525"/>
            <a:ext cx="19383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tambo_experimental_vac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076700"/>
            <a:ext cx="19431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2850" y="404813"/>
            <a:ext cx="7931150" cy="1368425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s-AR" altLang="es-AR" sz="2800" b="1" dirty="0">
                <a:solidFill>
                  <a:schemeClr val="tx1"/>
                </a:solidFill>
              </a:rPr>
              <a:t/>
            </a:r>
            <a:br>
              <a:rPr lang="es-AR" altLang="es-AR" sz="2800" b="1" dirty="0">
                <a:solidFill>
                  <a:schemeClr val="tx1"/>
                </a:solidFill>
              </a:rPr>
            </a:br>
            <a:r>
              <a:rPr lang="es-AR" altLang="es-AR" sz="2800" b="1" dirty="0">
                <a:solidFill>
                  <a:schemeClr val="tx1"/>
                </a:solidFill>
              </a:rPr>
              <a:t> PRODUCCIÓN DE </a:t>
            </a:r>
            <a:r>
              <a:rPr lang="es-AR" altLang="es-AR" sz="2800" b="1" dirty="0" smtClean="0">
                <a:solidFill>
                  <a:schemeClr val="tx1"/>
                </a:solidFill>
              </a:rPr>
              <a:t>PASTURAS NATURALES PARA </a:t>
            </a:r>
            <a:r>
              <a:rPr lang="es-AR" altLang="es-AR" sz="2800" b="1" dirty="0">
                <a:solidFill>
                  <a:schemeClr val="tx1"/>
                </a:solidFill>
              </a:rPr>
              <a:t>LAS PRODUCCIONES ANIMALES </a:t>
            </a:r>
            <a:r>
              <a:rPr lang="es-ES" altLang="es-AR" sz="2800" b="1" dirty="0">
                <a:solidFill>
                  <a:schemeClr val="tx1"/>
                </a:solidFill>
              </a:rPr>
              <a:t/>
            </a:r>
            <a:br>
              <a:rPr lang="es-ES" altLang="es-AR" sz="2800" b="1" dirty="0">
                <a:solidFill>
                  <a:schemeClr val="tx1"/>
                </a:solidFill>
              </a:rPr>
            </a:br>
            <a:endParaRPr lang="es-ES" altLang="es-AR" sz="2800" b="1" dirty="0">
              <a:solidFill>
                <a:schemeClr val="tx1"/>
              </a:solidFill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643050"/>
            <a:ext cx="6532562" cy="4953000"/>
          </a:xfrm>
          <a:noFill/>
        </p:spPr>
      </p:pic>
      <p:sp>
        <p:nvSpPr>
          <p:cNvPr id="16386" name="AutoShape 2" descr="Resultado de imagen para oferta forraj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571480"/>
            <a:ext cx="8229600" cy="1439863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s-AR" altLang="es-AR" sz="2800" b="1" dirty="0">
                <a:solidFill>
                  <a:schemeClr val="tx1"/>
                </a:solidFill>
              </a:rPr>
              <a:t/>
            </a:r>
            <a:br>
              <a:rPr lang="es-AR" altLang="es-AR" sz="2800" b="1" dirty="0">
                <a:solidFill>
                  <a:schemeClr val="tx1"/>
                </a:solidFill>
              </a:rPr>
            </a:br>
            <a:r>
              <a:rPr lang="es-AR" altLang="es-AR" sz="2800" b="1" dirty="0">
                <a:solidFill>
                  <a:schemeClr val="tx1"/>
                </a:solidFill>
              </a:rPr>
              <a:t>RELACIÓN ENTRE LA PRODUCCIÓN DE PASTOS Y LA LLUVIA (EN CICLOS NORMALES)</a:t>
            </a:r>
            <a:r>
              <a:rPr lang="es-ES" altLang="es-AR" sz="4000" b="1" dirty="0">
                <a:solidFill>
                  <a:schemeClr val="tx1"/>
                </a:solidFill>
              </a:rPr>
              <a:t/>
            </a:r>
            <a:br>
              <a:rPr lang="es-ES" altLang="es-AR" sz="4000" b="1" dirty="0">
                <a:solidFill>
                  <a:schemeClr val="tx1"/>
                </a:solidFill>
              </a:rPr>
            </a:br>
            <a:endParaRPr lang="es-ES" altLang="es-AR" sz="4000" b="1" dirty="0">
              <a:solidFill>
                <a:schemeClr val="tx1"/>
              </a:solidFill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571612"/>
            <a:ext cx="7058025" cy="5048250"/>
          </a:xfrm>
          <a:noFill/>
        </p:spPr>
      </p:pic>
      <p:sp>
        <p:nvSpPr>
          <p:cNvPr id="31748" name="Freeform 4"/>
          <p:cNvSpPr>
            <a:spLocks/>
          </p:cNvSpPr>
          <p:nvPr/>
        </p:nvSpPr>
        <p:spPr bwMode="auto">
          <a:xfrm>
            <a:off x="3492500" y="2276475"/>
            <a:ext cx="4318000" cy="1223963"/>
          </a:xfrm>
          <a:custGeom>
            <a:avLst/>
            <a:gdLst>
              <a:gd name="T0" fmla="*/ 0 w 2992"/>
              <a:gd name="T1" fmla="*/ 2147483647 h 768"/>
              <a:gd name="T2" fmla="*/ 2147483647 w 2992"/>
              <a:gd name="T3" fmla="*/ 2147483647 h 768"/>
              <a:gd name="T4" fmla="*/ 2147483647 w 2992"/>
              <a:gd name="T5" fmla="*/ 2147483647 h 768"/>
              <a:gd name="T6" fmla="*/ 2147483647 w 2992"/>
              <a:gd name="T7" fmla="*/ 2147483647 h 768"/>
              <a:gd name="T8" fmla="*/ 2147483647 w 2992"/>
              <a:gd name="T9" fmla="*/ 2147483647 h 768"/>
              <a:gd name="T10" fmla="*/ 2147483647 w 2992"/>
              <a:gd name="T11" fmla="*/ 2147483647 h 768"/>
              <a:gd name="T12" fmla="*/ 2147483647 w 2992"/>
              <a:gd name="T13" fmla="*/ 2147483647 h 768"/>
              <a:gd name="T14" fmla="*/ 2147483647 w 2992"/>
              <a:gd name="T15" fmla="*/ 2147483647 h 768"/>
              <a:gd name="T16" fmla="*/ 2147483647 w 2992"/>
              <a:gd name="T17" fmla="*/ 2147483647 h 768"/>
              <a:gd name="T18" fmla="*/ 2147483647 w 2992"/>
              <a:gd name="T19" fmla="*/ 2147483647 h 768"/>
              <a:gd name="T20" fmla="*/ 2147483647 w 2992"/>
              <a:gd name="T21" fmla="*/ 2147483647 h 768"/>
              <a:gd name="T22" fmla="*/ 2147483647 w 2992"/>
              <a:gd name="T23" fmla="*/ 2147483647 h 768"/>
              <a:gd name="T24" fmla="*/ 2147483647 w 2992"/>
              <a:gd name="T25" fmla="*/ 2147483647 h 768"/>
              <a:gd name="T26" fmla="*/ 2147483647 w 2992"/>
              <a:gd name="T27" fmla="*/ 2147483647 h 768"/>
              <a:gd name="T28" fmla="*/ 2147483647 w 2992"/>
              <a:gd name="T29" fmla="*/ 2147483647 h 768"/>
              <a:gd name="T30" fmla="*/ 2147483647 w 2992"/>
              <a:gd name="T31" fmla="*/ 2147483647 h 768"/>
              <a:gd name="T32" fmla="*/ 2147483647 w 2992"/>
              <a:gd name="T33" fmla="*/ 2147483647 h 768"/>
              <a:gd name="T34" fmla="*/ 2147483647 w 2992"/>
              <a:gd name="T35" fmla="*/ 2147483647 h 768"/>
              <a:gd name="T36" fmla="*/ 2147483647 w 2992"/>
              <a:gd name="T37" fmla="*/ 2147483647 h 768"/>
              <a:gd name="T38" fmla="*/ 2147483647 w 2992"/>
              <a:gd name="T39" fmla="*/ 2147483647 h 768"/>
              <a:gd name="T40" fmla="*/ 2147483647 w 2992"/>
              <a:gd name="T41" fmla="*/ 2147483647 h 768"/>
              <a:gd name="T42" fmla="*/ 2147483647 w 2992"/>
              <a:gd name="T43" fmla="*/ 2147483647 h 768"/>
              <a:gd name="T44" fmla="*/ 2147483647 w 2992"/>
              <a:gd name="T45" fmla="*/ 2147483647 h 768"/>
              <a:gd name="T46" fmla="*/ 2147483647 w 2992"/>
              <a:gd name="T47" fmla="*/ 0 h 768"/>
              <a:gd name="T48" fmla="*/ 2147483647 w 2992"/>
              <a:gd name="T49" fmla="*/ 2147483647 h 768"/>
              <a:gd name="T50" fmla="*/ 2147483647 w 2992"/>
              <a:gd name="T51" fmla="*/ 2147483647 h 768"/>
              <a:gd name="T52" fmla="*/ 2147483647 w 2992"/>
              <a:gd name="T53" fmla="*/ 2147483647 h 768"/>
              <a:gd name="T54" fmla="*/ 2147483647 w 2992"/>
              <a:gd name="T55" fmla="*/ 2147483647 h 768"/>
              <a:gd name="T56" fmla="*/ 2147483647 w 2992"/>
              <a:gd name="T57" fmla="*/ 2147483647 h 768"/>
              <a:gd name="T58" fmla="*/ 2147483647 w 2992"/>
              <a:gd name="T59" fmla="*/ 2147483647 h 768"/>
              <a:gd name="T60" fmla="*/ 2147483647 w 2992"/>
              <a:gd name="T61" fmla="*/ 2147483647 h 768"/>
              <a:gd name="T62" fmla="*/ 2147483647 w 2992"/>
              <a:gd name="T63" fmla="*/ 2147483647 h 768"/>
              <a:gd name="T64" fmla="*/ 2147483647 w 2992"/>
              <a:gd name="T65" fmla="*/ 2147483647 h 768"/>
              <a:gd name="T66" fmla="*/ 2147483647 w 2992"/>
              <a:gd name="T67" fmla="*/ 2147483647 h 7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92"/>
              <a:gd name="T103" fmla="*/ 0 h 768"/>
              <a:gd name="T104" fmla="*/ 2992 w 2992"/>
              <a:gd name="T105" fmla="*/ 768 h 7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92" h="768">
                <a:moveTo>
                  <a:pt x="0" y="744"/>
                </a:moveTo>
                <a:cubicBezTo>
                  <a:pt x="33" y="694"/>
                  <a:pt x="45" y="643"/>
                  <a:pt x="88" y="600"/>
                </a:cubicBezTo>
                <a:cubicBezTo>
                  <a:pt x="91" y="592"/>
                  <a:pt x="92" y="584"/>
                  <a:pt x="96" y="576"/>
                </a:cubicBezTo>
                <a:cubicBezTo>
                  <a:pt x="100" y="567"/>
                  <a:pt x="109" y="561"/>
                  <a:pt x="112" y="552"/>
                </a:cubicBezTo>
                <a:cubicBezTo>
                  <a:pt x="117" y="539"/>
                  <a:pt x="116" y="525"/>
                  <a:pt x="120" y="512"/>
                </a:cubicBezTo>
                <a:cubicBezTo>
                  <a:pt x="135" y="466"/>
                  <a:pt x="156" y="420"/>
                  <a:pt x="176" y="376"/>
                </a:cubicBezTo>
                <a:cubicBezTo>
                  <a:pt x="195" y="332"/>
                  <a:pt x="181" y="310"/>
                  <a:pt x="224" y="296"/>
                </a:cubicBezTo>
                <a:cubicBezTo>
                  <a:pt x="240" y="271"/>
                  <a:pt x="261" y="260"/>
                  <a:pt x="288" y="248"/>
                </a:cubicBezTo>
                <a:cubicBezTo>
                  <a:pt x="303" y="241"/>
                  <a:pt x="336" y="232"/>
                  <a:pt x="336" y="232"/>
                </a:cubicBezTo>
                <a:cubicBezTo>
                  <a:pt x="426" y="238"/>
                  <a:pt x="454" y="241"/>
                  <a:pt x="528" y="256"/>
                </a:cubicBezTo>
                <a:cubicBezTo>
                  <a:pt x="552" y="272"/>
                  <a:pt x="580" y="284"/>
                  <a:pt x="600" y="304"/>
                </a:cubicBezTo>
                <a:cubicBezTo>
                  <a:pt x="633" y="337"/>
                  <a:pt x="673" y="390"/>
                  <a:pt x="712" y="416"/>
                </a:cubicBezTo>
                <a:cubicBezTo>
                  <a:pt x="723" y="448"/>
                  <a:pt x="732" y="461"/>
                  <a:pt x="760" y="480"/>
                </a:cubicBezTo>
                <a:cubicBezTo>
                  <a:pt x="780" y="539"/>
                  <a:pt x="811" y="605"/>
                  <a:pt x="864" y="640"/>
                </a:cubicBezTo>
                <a:cubicBezTo>
                  <a:pt x="904" y="759"/>
                  <a:pt x="993" y="761"/>
                  <a:pt x="1104" y="768"/>
                </a:cubicBezTo>
                <a:cubicBezTo>
                  <a:pt x="1165" y="763"/>
                  <a:pt x="1227" y="761"/>
                  <a:pt x="1288" y="752"/>
                </a:cubicBezTo>
                <a:cubicBezTo>
                  <a:pt x="1300" y="750"/>
                  <a:pt x="1309" y="740"/>
                  <a:pt x="1320" y="736"/>
                </a:cubicBezTo>
                <a:cubicBezTo>
                  <a:pt x="1381" y="716"/>
                  <a:pt x="1448" y="702"/>
                  <a:pt x="1512" y="696"/>
                </a:cubicBezTo>
                <a:cubicBezTo>
                  <a:pt x="1559" y="680"/>
                  <a:pt x="1583" y="628"/>
                  <a:pt x="1624" y="600"/>
                </a:cubicBezTo>
                <a:cubicBezTo>
                  <a:pt x="1634" y="561"/>
                  <a:pt x="1656" y="532"/>
                  <a:pt x="1672" y="496"/>
                </a:cubicBezTo>
                <a:cubicBezTo>
                  <a:pt x="1709" y="413"/>
                  <a:pt x="1734" y="314"/>
                  <a:pt x="1800" y="248"/>
                </a:cubicBezTo>
                <a:cubicBezTo>
                  <a:pt x="1811" y="214"/>
                  <a:pt x="1831" y="193"/>
                  <a:pt x="1856" y="168"/>
                </a:cubicBezTo>
                <a:cubicBezTo>
                  <a:pt x="1866" y="139"/>
                  <a:pt x="1902" y="105"/>
                  <a:pt x="1928" y="88"/>
                </a:cubicBezTo>
                <a:cubicBezTo>
                  <a:pt x="1943" y="43"/>
                  <a:pt x="1996" y="15"/>
                  <a:pt x="2040" y="0"/>
                </a:cubicBezTo>
                <a:cubicBezTo>
                  <a:pt x="2141" y="3"/>
                  <a:pt x="2243" y="1"/>
                  <a:pt x="2344" y="8"/>
                </a:cubicBezTo>
                <a:cubicBezTo>
                  <a:pt x="2363" y="9"/>
                  <a:pt x="2383" y="33"/>
                  <a:pt x="2400" y="40"/>
                </a:cubicBezTo>
                <a:cubicBezTo>
                  <a:pt x="2448" y="61"/>
                  <a:pt x="2485" y="81"/>
                  <a:pt x="2528" y="112"/>
                </a:cubicBezTo>
                <a:cubicBezTo>
                  <a:pt x="2588" y="155"/>
                  <a:pt x="2638" y="211"/>
                  <a:pt x="2696" y="256"/>
                </a:cubicBezTo>
                <a:cubicBezTo>
                  <a:pt x="2711" y="268"/>
                  <a:pt x="2728" y="277"/>
                  <a:pt x="2744" y="288"/>
                </a:cubicBezTo>
                <a:cubicBezTo>
                  <a:pt x="2752" y="293"/>
                  <a:pt x="2768" y="304"/>
                  <a:pt x="2768" y="304"/>
                </a:cubicBezTo>
                <a:cubicBezTo>
                  <a:pt x="2803" y="356"/>
                  <a:pt x="2804" y="354"/>
                  <a:pt x="2856" y="384"/>
                </a:cubicBezTo>
                <a:cubicBezTo>
                  <a:pt x="2884" y="400"/>
                  <a:pt x="2905" y="422"/>
                  <a:pt x="2936" y="432"/>
                </a:cubicBezTo>
                <a:cubicBezTo>
                  <a:pt x="2952" y="448"/>
                  <a:pt x="2968" y="464"/>
                  <a:pt x="2984" y="480"/>
                </a:cubicBezTo>
                <a:cubicBezTo>
                  <a:pt x="2987" y="483"/>
                  <a:pt x="2989" y="485"/>
                  <a:pt x="2992" y="4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2195513" y="3429000"/>
            <a:ext cx="1308100" cy="520700"/>
          </a:xfrm>
          <a:custGeom>
            <a:avLst/>
            <a:gdLst>
              <a:gd name="T0" fmla="*/ 2147483647 w 824"/>
              <a:gd name="T1" fmla="*/ 0 h 280"/>
              <a:gd name="T2" fmla="*/ 2147483647 w 824"/>
              <a:gd name="T3" fmla="*/ 2147483647 h 280"/>
              <a:gd name="T4" fmla="*/ 2147483647 w 824"/>
              <a:gd name="T5" fmla="*/ 2147483647 h 280"/>
              <a:gd name="T6" fmla="*/ 2147483647 w 824"/>
              <a:gd name="T7" fmla="*/ 2147483647 h 280"/>
              <a:gd name="T8" fmla="*/ 0 w 824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"/>
              <a:gd name="T16" fmla="*/ 0 h 280"/>
              <a:gd name="T17" fmla="*/ 824 w 824"/>
              <a:gd name="T18" fmla="*/ 280 h 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" h="280">
                <a:moveTo>
                  <a:pt x="824" y="0"/>
                </a:moveTo>
                <a:cubicBezTo>
                  <a:pt x="786" y="113"/>
                  <a:pt x="652" y="105"/>
                  <a:pt x="560" y="136"/>
                </a:cubicBezTo>
                <a:cubicBezTo>
                  <a:pt x="494" y="158"/>
                  <a:pt x="446" y="175"/>
                  <a:pt x="376" y="184"/>
                </a:cubicBezTo>
                <a:cubicBezTo>
                  <a:pt x="312" y="227"/>
                  <a:pt x="270" y="238"/>
                  <a:pt x="192" y="248"/>
                </a:cubicBezTo>
                <a:cubicBezTo>
                  <a:pt x="130" y="269"/>
                  <a:pt x="65" y="280"/>
                  <a:pt x="0" y="280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643438" y="23495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AR" altLang="es-AR" b="1">
                <a:solidFill>
                  <a:schemeClr val="accent2"/>
                </a:solidFill>
              </a:rPr>
              <a:t>lluvias</a:t>
            </a:r>
            <a:endParaRPr lang="es-ES" altLang="es-AR" b="1">
              <a:solidFill>
                <a:schemeClr val="accent2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300788" y="371633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AR" altLang="es-AR" b="1">
                <a:solidFill>
                  <a:srgbClr val="003300"/>
                </a:solidFill>
              </a:rPr>
              <a:t>  forraje</a:t>
            </a:r>
            <a:endParaRPr lang="es-ES" altLang="es-AR" b="1">
              <a:solidFill>
                <a:srgbClr val="003300"/>
              </a:solidFill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219700" y="27813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 flipV="1">
            <a:off x="6300788" y="3357563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es-AR" altLang="es-AR" dirty="0"/>
              <a:t>Rodeo de </a:t>
            </a:r>
            <a:r>
              <a:rPr lang="es-AR" altLang="es-AR" dirty="0" smtClean="0"/>
              <a:t>cría</a:t>
            </a:r>
            <a:endParaRPr lang="es-ES" altLang="es-A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AR" altLang="es-AR" dirty="0"/>
              <a:t> </a:t>
            </a:r>
            <a:r>
              <a:rPr lang="es-AR" altLang="es-AR" dirty="0" smtClean="0"/>
              <a:t>Vacas</a:t>
            </a:r>
            <a:endParaRPr lang="es-AR" altLang="es-AR" dirty="0"/>
          </a:p>
          <a:p>
            <a:pPr eaLnBrk="1" hangingPunct="1"/>
            <a:r>
              <a:rPr lang="es-AR" altLang="es-AR" dirty="0"/>
              <a:t>Vaquillonas</a:t>
            </a:r>
          </a:p>
          <a:p>
            <a:pPr eaLnBrk="1" hangingPunct="1"/>
            <a:r>
              <a:rPr lang="es-AR" altLang="es-AR" dirty="0"/>
              <a:t>Terneros</a:t>
            </a:r>
          </a:p>
          <a:p>
            <a:pPr eaLnBrk="1" hangingPunct="1"/>
            <a:r>
              <a:rPr lang="es-AR" altLang="es-AR" dirty="0"/>
              <a:t>Toros/toritos</a:t>
            </a:r>
            <a:endParaRPr lang="es-ES" alt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altLang="es-AR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altLang="es-AR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altLang="es-AR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altLang="es-AR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AR" altLang="es-AR" sz="2800" dirty="0" smtClean="0"/>
              <a:t>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AR" altLang="es-AR" sz="2800" dirty="0" smtClean="0"/>
              <a:t>Actividades Agropecuarias y forestales</a:t>
            </a:r>
            <a:endParaRPr lang="es-AR" altLang="es-AR" sz="28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A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AR" altLang="es-AR" sz="2800" dirty="0"/>
          </a:p>
        </p:txBody>
      </p:sp>
      <p:pic>
        <p:nvPicPr>
          <p:cNvPr id="4100" name="Picture 4" descr="granj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357694"/>
            <a:ext cx="211137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54_Zboz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071678"/>
            <a:ext cx="165735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http://www.papelnet.cl/ayuda/galeria/arbol17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0034" y="2500306"/>
            <a:ext cx="15843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/>
          </a:p>
        </p:txBody>
      </p:sp>
      <p:pic>
        <p:nvPicPr>
          <p:cNvPr id="4108" name="Picture 13" descr="7309_6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357298"/>
            <a:ext cx="12493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74638"/>
            <a:ext cx="8572500" cy="1296987"/>
          </a:xfrm>
        </p:spPr>
        <p:txBody>
          <a:bodyPr anchor="b"/>
          <a:lstStyle/>
          <a:p>
            <a:pPr eaLnBrk="1" hangingPunct="1"/>
            <a:r>
              <a:rPr lang="es-ES_tradnl" altLang="es-AR" sz="2900" b="1" dirty="0"/>
              <a:t>MANEJO REPRODUCTIVO DEL RODEO DE CRIA</a:t>
            </a:r>
            <a:endParaRPr lang="es-ES" altLang="es-AR" sz="2900" b="1" dirty="0"/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285720" y="2714620"/>
            <a:ext cx="8640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altLang="es-AR" sz="1600" b="1" u="sng" dirty="0">
                <a:solidFill>
                  <a:schemeClr val="accent2"/>
                </a:solidFill>
              </a:rPr>
              <a:t>O     N     D      </a:t>
            </a:r>
            <a:r>
              <a:rPr lang="es-ES_tradnl" altLang="es-AR" sz="1600" b="1" u="sng" dirty="0"/>
              <a:t> E        F      </a:t>
            </a:r>
            <a:r>
              <a:rPr lang="es-ES_tradnl" altLang="es-AR" sz="1600" b="1" i="1" u="sng" dirty="0"/>
              <a:t>M        A</a:t>
            </a:r>
            <a:r>
              <a:rPr lang="es-ES_tradnl" altLang="es-AR" sz="1600" b="1" u="sng" dirty="0"/>
              <a:t>        M       J </a:t>
            </a:r>
            <a:r>
              <a:rPr lang="es-ES_tradnl" altLang="es-AR" sz="1600" u="sng" dirty="0">
                <a:solidFill>
                  <a:srgbClr val="00B050"/>
                </a:solidFill>
              </a:rPr>
              <a:t>        </a:t>
            </a:r>
            <a:r>
              <a:rPr lang="es-ES_tradnl" altLang="es-AR" sz="1600" i="1" u="sng" dirty="0" err="1">
                <a:solidFill>
                  <a:srgbClr val="00B050"/>
                </a:solidFill>
              </a:rPr>
              <a:t>J</a:t>
            </a:r>
            <a:r>
              <a:rPr lang="es-ES_tradnl" altLang="es-AR" sz="1600" i="1" u="sng" dirty="0">
                <a:solidFill>
                  <a:srgbClr val="00B050"/>
                </a:solidFill>
              </a:rPr>
              <a:t>          A         </a:t>
            </a:r>
            <a:r>
              <a:rPr lang="es-ES_tradnl" altLang="es-AR" sz="1600" b="1" u="sng" dirty="0">
                <a:solidFill>
                  <a:schemeClr val="folHlink"/>
                </a:solidFill>
              </a:rPr>
              <a:t>S  </a:t>
            </a:r>
            <a:r>
              <a:rPr lang="es-ES_tradnl" altLang="es-AR" sz="1600" b="1" u="sng" dirty="0"/>
              <a:t>      </a:t>
            </a:r>
            <a:r>
              <a:rPr lang="es-ES_tradnl" altLang="es-AR" sz="1600" b="1" u="sng" dirty="0">
                <a:solidFill>
                  <a:srgbClr val="000099"/>
                </a:solidFill>
              </a:rPr>
              <a:t>O      N       D</a:t>
            </a:r>
            <a:r>
              <a:rPr lang="es-ES_tradnl" altLang="es-AR" sz="1600" b="1" u="sng" dirty="0"/>
              <a:t>     E    </a:t>
            </a:r>
          </a:p>
          <a:p>
            <a:pPr eaLnBrk="1" hangingPunct="1"/>
            <a:r>
              <a:rPr lang="es-ES_tradnl" altLang="es-AR" sz="1600" b="1" dirty="0">
                <a:solidFill>
                  <a:schemeClr val="accent2"/>
                </a:solidFill>
              </a:rPr>
              <a:t>Servicio 1                                                                 </a:t>
            </a:r>
            <a:r>
              <a:rPr lang="es-ES_tradnl" altLang="es-AR" sz="1600" b="1" dirty="0">
                <a:solidFill>
                  <a:srgbClr val="00B050"/>
                </a:solidFill>
              </a:rPr>
              <a:t>Parición 1</a:t>
            </a:r>
            <a:r>
              <a:rPr lang="es-ES_tradnl" altLang="es-AR" sz="1600" b="1" dirty="0">
                <a:solidFill>
                  <a:schemeClr val="accent2"/>
                </a:solidFill>
              </a:rPr>
              <a:t>                          </a:t>
            </a:r>
            <a:r>
              <a:rPr lang="es-ES_tradnl" altLang="es-AR" sz="1600" b="1" dirty="0">
                <a:solidFill>
                  <a:srgbClr val="000099"/>
                </a:solidFill>
              </a:rPr>
              <a:t>Servicio 2</a:t>
            </a:r>
            <a:endParaRPr lang="es-ES_tradnl" altLang="es-AR" sz="1600" b="1" u="sng" dirty="0"/>
          </a:p>
          <a:p>
            <a:pPr eaLnBrk="1" hangingPunct="1"/>
            <a:endParaRPr lang="es-ES_tradnl" altLang="es-AR" sz="1600" b="1" u="sng" dirty="0"/>
          </a:p>
          <a:p>
            <a:pPr eaLnBrk="1" hangingPunct="1"/>
            <a:r>
              <a:rPr lang="es-ES_tradnl" altLang="es-AR" sz="1600" b="1" u="sng" dirty="0"/>
              <a:t>F   </a:t>
            </a:r>
            <a:r>
              <a:rPr lang="es-ES_tradnl" altLang="es-AR" sz="1600" b="1" u="sng" dirty="0">
                <a:solidFill>
                  <a:srgbClr val="7030A0"/>
                </a:solidFill>
              </a:rPr>
              <a:t>M  A   </a:t>
            </a:r>
          </a:p>
          <a:p>
            <a:pPr eaLnBrk="1" hangingPunct="1"/>
            <a:r>
              <a:rPr lang="es-ES_tradnl" altLang="es-AR" sz="1600" b="1" dirty="0">
                <a:solidFill>
                  <a:srgbClr val="7030A0"/>
                </a:solidFill>
              </a:rPr>
              <a:t>      </a:t>
            </a:r>
            <a:r>
              <a:rPr lang="es-ES_tradnl" altLang="es-AR" sz="1600" b="1" dirty="0" err="1">
                <a:solidFill>
                  <a:srgbClr val="7030A0"/>
                </a:solidFill>
              </a:rPr>
              <a:t>Dest</a:t>
            </a:r>
            <a:r>
              <a:rPr lang="es-ES_tradnl" altLang="es-AR" sz="1600" b="1" dirty="0">
                <a:solidFill>
                  <a:srgbClr val="7030A0"/>
                </a:solidFill>
              </a:rPr>
              <a:t> 1</a:t>
            </a:r>
          </a:p>
          <a:p>
            <a:pPr eaLnBrk="1" hangingPunct="1"/>
            <a:r>
              <a:rPr lang="es-ES_tradnl" altLang="es-AR" sz="1600" b="1" dirty="0"/>
              <a:t>	</a:t>
            </a:r>
            <a:endParaRPr lang="es-ES" altLang="es-AR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es-AR" altLang="es-AR" sz="2400" b="1" dirty="0">
                <a:solidFill>
                  <a:schemeClr val="tx1"/>
                </a:solidFill>
              </a:rPr>
              <a:t>RELACIÓN ENTRE LA PRODUCCIÓN DE PASTO Y EL MANEJO REPRODUCTIVO</a:t>
            </a:r>
            <a:r>
              <a:rPr lang="es-ES" altLang="es-AR" sz="2400" b="1" dirty="0">
                <a:solidFill>
                  <a:schemeClr val="tx1"/>
                </a:solidFill>
              </a:rPr>
              <a:t/>
            </a:r>
            <a:br>
              <a:rPr lang="es-ES" altLang="es-AR" sz="2400" b="1" dirty="0">
                <a:solidFill>
                  <a:schemeClr val="tx1"/>
                </a:solidFill>
              </a:rPr>
            </a:br>
            <a:endParaRPr lang="es-ES" altLang="es-AR" sz="2400" b="1" dirty="0">
              <a:solidFill>
                <a:schemeClr val="tx1"/>
              </a:solidFill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714488"/>
            <a:ext cx="7091363" cy="2949575"/>
          </a:xfr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9750" y="4652963"/>
            <a:ext cx="8424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altLang="es-AR" sz="1400" b="1" u="sng">
                <a:solidFill>
                  <a:schemeClr val="accent2"/>
                </a:solidFill>
              </a:rPr>
              <a:t>O     N     D      </a:t>
            </a:r>
            <a:r>
              <a:rPr lang="es-ES_tradnl" altLang="es-AR" sz="1400" b="1" u="sng"/>
              <a:t> E        F      </a:t>
            </a:r>
            <a:r>
              <a:rPr lang="es-ES_tradnl" altLang="es-AR" sz="1400" b="1" i="1" u="sng"/>
              <a:t>M        A</a:t>
            </a:r>
            <a:r>
              <a:rPr lang="es-ES_tradnl" altLang="es-AR" sz="1400" b="1" u="sng"/>
              <a:t>        M       </a:t>
            </a:r>
            <a:r>
              <a:rPr lang="es-ES_tradnl" altLang="es-AR" sz="1400" b="1" u="sng">
                <a:solidFill>
                  <a:schemeClr val="accent2"/>
                </a:solidFill>
              </a:rPr>
              <a:t>J         </a:t>
            </a:r>
            <a:r>
              <a:rPr lang="es-ES_tradnl" altLang="es-AR" sz="1400" b="1" i="1" u="sng">
                <a:solidFill>
                  <a:schemeClr val="accent2"/>
                </a:solidFill>
              </a:rPr>
              <a:t>J          A</a:t>
            </a:r>
            <a:r>
              <a:rPr lang="es-ES_tradnl" altLang="es-AR" sz="1400" b="1" i="1" u="sng"/>
              <a:t>         </a:t>
            </a:r>
            <a:r>
              <a:rPr lang="es-ES_tradnl" altLang="es-AR" sz="1400" b="1" u="sng"/>
              <a:t>S        </a:t>
            </a:r>
            <a:r>
              <a:rPr lang="es-ES_tradnl" altLang="es-AR" sz="1400" b="1" u="sng">
                <a:solidFill>
                  <a:srgbClr val="000099"/>
                </a:solidFill>
              </a:rPr>
              <a:t>O      N       D</a:t>
            </a:r>
            <a:r>
              <a:rPr lang="es-ES_tradnl" altLang="es-AR" sz="1400" b="1" u="sng"/>
              <a:t>     E     F   </a:t>
            </a:r>
            <a:r>
              <a:rPr lang="es-ES_tradnl" altLang="es-AR" sz="1400" b="1" u="sng">
                <a:solidFill>
                  <a:schemeClr val="accent2"/>
                </a:solidFill>
              </a:rPr>
              <a:t>M     </a:t>
            </a:r>
          </a:p>
          <a:p>
            <a:pPr eaLnBrk="1" hangingPunct="1"/>
            <a:endParaRPr lang="es-ES_tradnl" altLang="es-AR" sz="1400" b="1">
              <a:solidFill>
                <a:schemeClr val="accent2"/>
              </a:solidFill>
            </a:endParaRPr>
          </a:p>
          <a:p>
            <a:pPr eaLnBrk="1" hangingPunct="1"/>
            <a:r>
              <a:rPr lang="es-ES_tradnl" altLang="es-AR" sz="1600" b="1">
                <a:solidFill>
                  <a:schemeClr val="accent2"/>
                </a:solidFill>
              </a:rPr>
              <a:t>Servicio 1</a:t>
            </a:r>
            <a:r>
              <a:rPr lang="es-ES_tradnl" altLang="es-AR" sz="1600" b="1"/>
              <a:t>                         	                   </a:t>
            </a:r>
            <a:r>
              <a:rPr lang="es-ES_tradnl" altLang="es-AR" sz="1600" b="1">
                <a:solidFill>
                  <a:schemeClr val="accent2"/>
                </a:solidFill>
              </a:rPr>
              <a:t>Parición 1   </a:t>
            </a:r>
            <a:r>
              <a:rPr lang="es-ES_tradnl" altLang="es-AR" sz="1600" b="1"/>
              <a:t>                </a:t>
            </a:r>
            <a:r>
              <a:rPr lang="es-ES_tradnl" altLang="es-AR" sz="1600" b="1">
                <a:solidFill>
                  <a:srgbClr val="000099"/>
                </a:solidFill>
              </a:rPr>
              <a:t>Servicio 2</a:t>
            </a:r>
            <a:r>
              <a:rPr lang="es-ES_tradnl" altLang="es-AR" sz="1600" b="1">
                <a:solidFill>
                  <a:schemeClr val="accent2"/>
                </a:solidFill>
              </a:rPr>
              <a:t>             Dest 1</a:t>
            </a:r>
            <a:endParaRPr lang="es-ES" altLang="es-AR" sz="1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4100"/>
            <a:ext cx="76962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476375" y="3429000"/>
            <a:ext cx="6264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132138" y="357346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b="1"/>
              <a:t>RITMO DE ENGORDE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00113" y="476250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AR" altLang="es-AR" b="1"/>
              <a:t>Relación entre la producción de forraje y el ritmo de engorde en invernada</a:t>
            </a:r>
            <a:endParaRPr lang="es-ES" altLang="es-A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38" y="1357313"/>
            <a:ext cx="729456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547813" y="3500438"/>
            <a:ext cx="5976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92275" y="3716338"/>
            <a:ext cx="4175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1200" b="1"/>
              <a:t>PRODUCCION DE LECHE PARA INDUSTRIA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4067175" y="350043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042988" y="188913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AR" altLang="es-AR" b="1"/>
              <a:t>RELACION ENTRE PRODUCCION DE LECHE,OFERTA DE PASTOS, Y DEMANDA DE LA INDUSTRIA</a:t>
            </a:r>
            <a:endParaRPr lang="es-ES" altLang="es-A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274638"/>
            <a:ext cx="6443662" cy="939800"/>
          </a:xfrm>
        </p:spPr>
        <p:txBody>
          <a:bodyPr anchor="b"/>
          <a:lstStyle/>
          <a:p>
            <a:pPr eaLnBrk="1" hangingPunct="1"/>
            <a:r>
              <a:rPr lang="es-ES_tradnl" altLang="es-AR" sz="2800" b="1" dirty="0"/>
              <a:t>MANEJO DE LA BASE FORRAJERA</a:t>
            </a:r>
            <a:endParaRPr lang="es-ES" altLang="es-AR" sz="2800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pPr eaLnBrk="1" hangingPunct="1"/>
            <a:endParaRPr lang="es-ES_tradnl" altLang="es-AR" u="sng" dirty="0">
              <a:cs typeface="Times New Roman" pitchFamily="18" charset="0"/>
            </a:endParaRPr>
          </a:p>
          <a:p>
            <a:pPr algn="ctr" eaLnBrk="1" hangingPunct="1">
              <a:buClr>
                <a:schemeClr val="bg1"/>
              </a:buClr>
              <a:buFontTx/>
              <a:buNone/>
            </a:pPr>
            <a:endParaRPr lang="es-ES_tradnl" altLang="es-AR" sz="2000" b="1" dirty="0">
              <a:solidFill>
                <a:srgbClr val="000099"/>
              </a:solidFill>
            </a:endParaRPr>
          </a:p>
          <a:p>
            <a:pPr algn="ctr" eaLnBrk="1" hangingPunct="1">
              <a:buClr>
                <a:schemeClr val="bg1"/>
              </a:buClr>
              <a:buFontTx/>
              <a:buNone/>
            </a:pPr>
            <a:r>
              <a:rPr lang="es-ES_tradnl" altLang="es-AR" sz="2000" b="1" dirty="0">
                <a:solidFill>
                  <a:srgbClr val="000099"/>
                </a:solidFill>
              </a:rPr>
              <a:t>       Verdeo invierno</a:t>
            </a:r>
            <a:endParaRPr lang="es-ES_tradnl" altLang="es-AR" u="sng" dirty="0">
              <a:solidFill>
                <a:srgbClr val="000099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_tradnl" altLang="es-AR" sz="2400" dirty="0">
                <a:cs typeface="Times New Roman" pitchFamily="18" charset="0"/>
              </a:rPr>
              <a:t> </a:t>
            </a:r>
            <a:r>
              <a:rPr lang="es-ES_tradnl" altLang="es-AR" sz="2000" b="1" dirty="0">
                <a:solidFill>
                  <a:srgbClr val="FF0000"/>
                </a:solidFill>
              </a:rPr>
              <a:t>Verdeo verano</a:t>
            </a:r>
            <a:endParaRPr lang="es-ES_tradnl" altLang="es-AR" sz="2000" dirty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_tradnl" altLang="es-AR" sz="2400" dirty="0">
                <a:cs typeface="Times New Roman" pitchFamily="18" charset="0"/>
              </a:rPr>
              <a:t>   </a:t>
            </a:r>
            <a:r>
              <a:rPr lang="es-ES_tradnl" altLang="es-AR" sz="2400" u="sng" dirty="0">
                <a:cs typeface="Times New Roman" pitchFamily="18" charset="0"/>
              </a:rPr>
              <a:t>D    E     F      </a:t>
            </a:r>
            <a:r>
              <a:rPr lang="es-ES_tradnl" altLang="es-AR" sz="2400" b="1" u="sng" dirty="0">
                <a:cs typeface="Times New Roman" pitchFamily="18" charset="0"/>
              </a:rPr>
              <a:t>M     A</a:t>
            </a:r>
            <a:r>
              <a:rPr lang="es-ES_tradnl" altLang="es-AR" sz="2400" u="sng" dirty="0">
                <a:cs typeface="Times New Roman" pitchFamily="18" charset="0"/>
              </a:rPr>
              <a:t>     M     J    </a:t>
            </a:r>
            <a:r>
              <a:rPr lang="es-ES_tradnl" altLang="es-AR" sz="2400" u="sng" dirty="0" err="1">
                <a:cs typeface="Times New Roman" pitchFamily="18" charset="0"/>
              </a:rPr>
              <a:t>J</a:t>
            </a:r>
            <a:r>
              <a:rPr lang="es-ES_tradnl" altLang="es-AR" sz="2400" u="sng" dirty="0">
                <a:cs typeface="Times New Roman" pitchFamily="18" charset="0"/>
              </a:rPr>
              <a:t>     A     </a:t>
            </a:r>
            <a:r>
              <a:rPr lang="es-ES_tradnl" altLang="es-AR" sz="2400" b="1" u="sng" dirty="0">
                <a:cs typeface="Times New Roman" pitchFamily="18" charset="0"/>
              </a:rPr>
              <a:t>S      O     N</a:t>
            </a:r>
            <a:r>
              <a:rPr lang="es-ES_tradnl" altLang="es-AR" sz="2400" u="sng" dirty="0">
                <a:cs typeface="Times New Roman" pitchFamily="18" charset="0"/>
              </a:rPr>
              <a:t>    D</a:t>
            </a:r>
            <a:endParaRPr lang="es-ES" altLang="es-AR" sz="2400" u="sng" dirty="0">
              <a:cs typeface="Times New Roman" pitchFamily="18" charset="0"/>
            </a:endParaRPr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1476375" y="2133600"/>
            <a:ext cx="6270625" cy="1182688"/>
          </a:xfrm>
          <a:custGeom>
            <a:avLst/>
            <a:gdLst>
              <a:gd name="T0" fmla="*/ 0 w 4087"/>
              <a:gd name="T1" fmla="*/ 2147483647 h 745"/>
              <a:gd name="T2" fmla="*/ 2147483647 w 4087"/>
              <a:gd name="T3" fmla="*/ 2147483647 h 745"/>
              <a:gd name="T4" fmla="*/ 2147483647 w 4087"/>
              <a:gd name="T5" fmla="*/ 2147483647 h 745"/>
              <a:gd name="T6" fmla="*/ 2147483647 w 4087"/>
              <a:gd name="T7" fmla="*/ 2147483647 h 745"/>
              <a:gd name="T8" fmla="*/ 2147483647 w 4087"/>
              <a:gd name="T9" fmla="*/ 2147483647 h 745"/>
              <a:gd name="T10" fmla="*/ 2147483647 w 4087"/>
              <a:gd name="T11" fmla="*/ 2147483647 h 745"/>
              <a:gd name="T12" fmla="*/ 2147483647 w 4087"/>
              <a:gd name="T13" fmla="*/ 2147483647 h 745"/>
              <a:gd name="T14" fmla="*/ 2147483647 w 4087"/>
              <a:gd name="T15" fmla="*/ 2147483647 h 745"/>
              <a:gd name="T16" fmla="*/ 2147483647 w 4087"/>
              <a:gd name="T17" fmla="*/ 2147483647 h 745"/>
              <a:gd name="T18" fmla="*/ 2147483647 w 4087"/>
              <a:gd name="T19" fmla="*/ 2147483647 h 745"/>
              <a:gd name="T20" fmla="*/ 2147483647 w 4087"/>
              <a:gd name="T21" fmla="*/ 2147483647 h 745"/>
              <a:gd name="T22" fmla="*/ 2147483647 w 4087"/>
              <a:gd name="T23" fmla="*/ 2147483647 h 745"/>
              <a:gd name="T24" fmla="*/ 2147483647 w 4087"/>
              <a:gd name="T25" fmla="*/ 2147483647 h 745"/>
              <a:gd name="T26" fmla="*/ 2147483647 w 4087"/>
              <a:gd name="T27" fmla="*/ 2147483647 h 745"/>
              <a:gd name="T28" fmla="*/ 2147483647 w 4087"/>
              <a:gd name="T29" fmla="*/ 2147483647 h 745"/>
              <a:gd name="T30" fmla="*/ 2147483647 w 4087"/>
              <a:gd name="T31" fmla="*/ 2147483647 h 745"/>
              <a:gd name="T32" fmla="*/ 2147483647 w 4087"/>
              <a:gd name="T33" fmla="*/ 2147483647 h 745"/>
              <a:gd name="T34" fmla="*/ 2147483647 w 4087"/>
              <a:gd name="T35" fmla="*/ 2147483647 h 745"/>
              <a:gd name="T36" fmla="*/ 2147483647 w 4087"/>
              <a:gd name="T37" fmla="*/ 2147483647 h 745"/>
              <a:gd name="T38" fmla="*/ 2147483647 w 4087"/>
              <a:gd name="T39" fmla="*/ 2147483647 h 745"/>
              <a:gd name="T40" fmla="*/ 2147483647 w 4087"/>
              <a:gd name="T41" fmla="*/ 2147483647 h 745"/>
              <a:gd name="T42" fmla="*/ 2147483647 w 4087"/>
              <a:gd name="T43" fmla="*/ 2147483647 h 745"/>
              <a:gd name="T44" fmla="*/ 2147483647 w 4087"/>
              <a:gd name="T45" fmla="*/ 0 h 745"/>
              <a:gd name="T46" fmla="*/ 2147483647 w 4087"/>
              <a:gd name="T47" fmla="*/ 2147483647 h 745"/>
              <a:gd name="T48" fmla="*/ 2147483647 w 4087"/>
              <a:gd name="T49" fmla="*/ 2147483647 h 745"/>
              <a:gd name="T50" fmla="*/ 2147483647 w 4087"/>
              <a:gd name="T51" fmla="*/ 2147483647 h 745"/>
              <a:gd name="T52" fmla="*/ 2147483647 w 4087"/>
              <a:gd name="T53" fmla="*/ 2147483647 h 745"/>
              <a:gd name="T54" fmla="*/ 2147483647 w 4087"/>
              <a:gd name="T55" fmla="*/ 2147483647 h 745"/>
              <a:gd name="T56" fmla="*/ 2147483647 w 4087"/>
              <a:gd name="T57" fmla="*/ 2147483647 h 745"/>
              <a:gd name="T58" fmla="*/ 2147483647 w 4087"/>
              <a:gd name="T59" fmla="*/ 2147483647 h 745"/>
              <a:gd name="T60" fmla="*/ 2147483647 w 4087"/>
              <a:gd name="T61" fmla="*/ 2147483647 h 745"/>
              <a:gd name="T62" fmla="*/ 2147483647 w 4087"/>
              <a:gd name="T63" fmla="*/ 2147483647 h 745"/>
              <a:gd name="T64" fmla="*/ 2147483647 w 4087"/>
              <a:gd name="T65" fmla="*/ 2147483647 h 745"/>
              <a:gd name="T66" fmla="*/ 2147483647 w 4087"/>
              <a:gd name="T67" fmla="*/ 2147483647 h 745"/>
              <a:gd name="T68" fmla="*/ 2147483647 w 4087"/>
              <a:gd name="T69" fmla="*/ 2147483647 h 745"/>
              <a:gd name="T70" fmla="*/ 2147483647 w 4087"/>
              <a:gd name="T71" fmla="*/ 2147483647 h 7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87"/>
              <a:gd name="T109" fmla="*/ 0 h 745"/>
              <a:gd name="T110" fmla="*/ 4087 w 4087"/>
              <a:gd name="T111" fmla="*/ 745 h 7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87" h="745">
                <a:moveTo>
                  <a:pt x="0" y="585"/>
                </a:moveTo>
                <a:cubicBezTo>
                  <a:pt x="188" y="652"/>
                  <a:pt x="39" y="603"/>
                  <a:pt x="540" y="585"/>
                </a:cubicBezTo>
                <a:cubicBezTo>
                  <a:pt x="578" y="584"/>
                  <a:pt x="620" y="547"/>
                  <a:pt x="658" y="540"/>
                </a:cubicBezTo>
                <a:cubicBezTo>
                  <a:pt x="717" y="529"/>
                  <a:pt x="799" y="518"/>
                  <a:pt x="850" y="485"/>
                </a:cubicBezTo>
                <a:cubicBezTo>
                  <a:pt x="905" y="449"/>
                  <a:pt x="970" y="437"/>
                  <a:pt x="1033" y="421"/>
                </a:cubicBezTo>
                <a:cubicBezTo>
                  <a:pt x="1112" y="402"/>
                  <a:pt x="1171" y="376"/>
                  <a:pt x="1253" y="366"/>
                </a:cubicBezTo>
                <a:cubicBezTo>
                  <a:pt x="1341" y="344"/>
                  <a:pt x="1311" y="348"/>
                  <a:pt x="1472" y="366"/>
                </a:cubicBezTo>
                <a:cubicBezTo>
                  <a:pt x="1491" y="368"/>
                  <a:pt x="1527" y="384"/>
                  <a:pt x="1527" y="384"/>
                </a:cubicBezTo>
                <a:cubicBezTo>
                  <a:pt x="1557" y="416"/>
                  <a:pt x="1594" y="418"/>
                  <a:pt x="1637" y="430"/>
                </a:cubicBezTo>
                <a:cubicBezTo>
                  <a:pt x="1668" y="451"/>
                  <a:pt x="1709" y="506"/>
                  <a:pt x="1746" y="512"/>
                </a:cubicBezTo>
                <a:cubicBezTo>
                  <a:pt x="1793" y="520"/>
                  <a:pt x="1839" y="526"/>
                  <a:pt x="1884" y="540"/>
                </a:cubicBezTo>
                <a:cubicBezTo>
                  <a:pt x="1954" y="592"/>
                  <a:pt x="2009" y="641"/>
                  <a:pt x="2094" y="668"/>
                </a:cubicBezTo>
                <a:cubicBezTo>
                  <a:pt x="2141" y="699"/>
                  <a:pt x="2194" y="709"/>
                  <a:pt x="2249" y="723"/>
                </a:cubicBezTo>
                <a:cubicBezTo>
                  <a:pt x="2427" y="718"/>
                  <a:pt x="2539" y="745"/>
                  <a:pt x="2679" y="677"/>
                </a:cubicBezTo>
                <a:cubicBezTo>
                  <a:pt x="2691" y="659"/>
                  <a:pt x="2704" y="640"/>
                  <a:pt x="2716" y="622"/>
                </a:cubicBezTo>
                <a:cubicBezTo>
                  <a:pt x="2722" y="613"/>
                  <a:pt x="2734" y="595"/>
                  <a:pt x="2734" y="595"/>
                </a:cubicBezTo>
                <a:cubicBezTo>
                  <a:pt x="2752" y="539"/>
                  <a:pt x="2753" y="532"/>
                  <a:pt x="2798" y="503"/>
                </a:cubicBezTo>
                <a:cubicBezTo>
                  <a:pt x="2808" y="472"/>
                  <a:pt x="2821" y="461"/>
                  <a:pt x="2844" y="439"/>
                </a:cubicBezTo>
                <a:cubicBezTo>
                  <a:pt x="2869" y="364"/>
                  <a:pt x="2834" y="456"/>
                  <a:pt x="2871" y="393"/>
                </a:cubicBezTo>
                <a:cubicBezTo>
                  <a:pt x="2894" y="354"/>
                  <a:pt x="2882" y="308"/>
                  <a:pt x="2917" y="275"/>
                </a:cubicBezTo>
                <a:cubicBezTo>
                  <a:pt x="2933" y="224"/>
                  <a:pt x="2967" y="179"/>
                  <a:pt x="2999" y="137"/>
                </a:cubicBezTo>
                <a:cubicBezTo>
                  <a:pt x="3028" y="98"/>
                  <a:pt x="3055" y="42"/>
                  <a:pt x="3100" y="19"/>
                </a:cubicBezTo>
                <a:cubicBezTo>
                  <a:pt x="3134" y="1"/>
                  <a:pt x="3170" y="4"/>
                  <a:pt x="3209" y="0"/>
                </a:cubicBezTo>
                <a:cubicBezTo>
                  <a:pt x="3276" y="3"/>
                  <a:pt x="3343" y="4"/>
                  <a:pt x="3410" y="9"/>
                </a:cubicBezTo>
                <a:cubicBezTo>
                  <a:pt x="3435" y="11"/>
                  <a:pt x="3465" y="3"/>
                  <a:pt x="3484" y="19"/>
                </a:cubicBezTo>
                <a:cubicBezTo>
                  <a:pt x="3504" y="35"/>
                  <a:pt x="3500" y="68"/>
                  <a:pt x="3511" y="92"/>
                </a:cubicBezTo>
                <a:cubicBezTo>
                  <a:pt x="3527" y="128"/>
                  <a:pt x="3527" y="110"/>
                  <a:pt x="3548" y="137"/>
                </a:cubicBezTo>
                <a:cubicBezTo>
                  <a:pt x="3597" y="197"/>
                  <a:pt x="3541" y="134"/>
                  <a:pt x="3575" y="192"/>
                </a:cubicBezTo>
                <a:cubicBezTo>
                  <a:pt x="3585" y="209"/>
                  <a:pt x="3601" y="222"/>
                  <a:pt x="3612" y="238"/>
                </a:cubicBezTo>
                <a:cubicBezTo>
                  <a:pt x="3628" y="285"/>
                  <a:pt x="3616" y="259"/>
                  <a:pt x="3657" y="320"/>
                </a:cubicBezTo>
                <a:cubicBezTo>
                  <a:pt x="3663" y="329"/>
                  <a:pt x="3676" y="348"/>
                  <a:pt x="3676" y="348"/>
                </a:cubicBezTo>
                <a:cubicBezTo>
                  <a:pt x="3686" y="378"/>
                  <a:pt x="3711" y="400"/>
                  <a:pt x="3721" y="430"/>
                </a:cubicBezTo>
                <a:cubicBezTo>
                  <a:pt x="3724" y="439"/>
                  <a:pt x="3725" y="449"/>
                  <a:pt x="3730" y="457"/>
                </a:cubicBezTo>
                <a:cubicBezTo>
                  <a:pt x="3741" y="476"/>
                  <a:pt x="3767" y="512"/>
                  <a:pt x="3767" y="512"/>
                </a:cubicBezTo>
                <a:cubicBezTo>
                  <a:pt x="3808" y="638"/>
                  <a:pt x="3876" y="610"/>
                  <a:pt x="3996" y="622"/>
                </a:cubicBezTo>
                <a:cubicBezTo>
                  <a:pt x="4075" y="641"/>
                  <a:pt x="4044" y="640"/>
                  <a:pt x="4087" y="64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55875" y="38608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altLang="es-AR" b="1">
                <a:solidFill>
                  <a:srgbClr val="003300"/>
                </a:solidFill>
              </a:rPr>
              <a:t>Pasturas</a:t>
            </a:r>
            <a:endParaRPr lang="es-ES" altLang="es-AR" b="1">
              <a:solidFill>
                <a:srgbClr val="003300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940425" y="38608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altLang="es-AR" b="1">
                <a:solidFill>
                  <a:srgbClr val="003300"/>
                </a:solidFill>
              </a:rPr>
              <a:t>Pasturas</a:t>
            </a:r>
            <a:endParaRPr lang="es-ES" altLang="es-AR" b="1">
              <a:solidFill>
                <a:srgbClr val="003300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356100" y="38608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altLang="es-AR" b="1">
                <a:solidFill>
                  <a:srgbClr val="660066"/>
                </a:solidFill>
              </a:rPr>
              <a:t>Reservas</a:t>
            </a:r>
            <a:endParaRPr lang="es-ES" altLang="es-AR" b="1">
              <a:solidFill>
                <a:srgbClr val="660066"/>
              </a:solidFill>
            </a:endParaRPr>
          </a:p>
        </p:txBody>
      </p:sp>
      <p:pic>
        <p:nvPicPr>
          <p:cNvPr id="37896" name="Picture 8" descr="DSCN1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581525"/>
            <a:ext cx="21002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DSCN1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581525"/>
            <a:ext cx="21002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DSCN0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581525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DSCN05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4581525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274638"/>
            <a:ext cx="7372376" cy="939784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s-AR" altLang="es-AR" sz="3500" b="1" dirty="0"/>
              <a:t>Principales actividades productivas forestales</a:t>
            </a:r>
            <a:endParaRPr lang="es-ES" altLang="es-AR" sz="35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s-AR" altLang="es-AR" b="1" dirty="0">
                <a:latin typeface="Arial" pitchFamily="34" charset="0"/>
                <a:cs typeface="Arial" pitchFamily="34" charset="0"/>
              </a:rPr>
              <a:t>Actividades intensivas: </a:t>
            </a:r>
          </a:p>
          <a:p>
            <a:pPr lvl="1" eaLnBrk="1" hangingPunct="1">
              <a:buFontTx/>
              <a:buChar char="-"/>
            </a:pPr>
            <a:r>
              <a:rPr lang="es-AR" altLang="es-AR" sz="3000" b="1" dirty="0">
                <a:latin typeface="Arial" pitchFamily="34" charset="0"/>
                <a:cs typeface="Arial" pitchFamily="34" charset="0"/>
              </a:rPr>
              <a:t>Vivero forestal : invernáculo, a campo</a:t>
            </a:r>
          </a:p>
          <a:p>
            <a:pPr lvl="1" eaLnBrk="1" hangingPunct="1">
              <a:buNone/>
            </a:pPr>
            <a:endParaRPr lang="es-ES" altLang="es-AR" sz="3000" b="1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None/>
            </a:pPr>
            <a:r>
              <a:rPr lang="es-ES" altLang="es-AR" sz="3000" b="1" dirty="0">
                <a:latin typeface="Arial" pitchFamily="34" charset="0"/>
                <a:cs typeface="Arial" pitchFamily="34" charset="0"/>
              </a:rPr>
              <a:t>Actividades Extensivas : </a:t>
            </a:r>
            <a:endParaRPr lang="es-AR" altLang="es-AR" sz="3000" b="1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s-AR" altLang="es-AR" b="1" dirty="0">
                <a:latin typeface="Arial" pitchFamily="34" charset="0"/>
                <a:cs typeface="Arial" pitchFamily="34" charset="0"/>
              </a:rPr>
              <a:t>Bosque implantado </a:t>
            </a:r>
          </a:p>
          <a:p>
            <a:pPr lvl="1">
              <a:buFontTx/>
              <a:buChar char="-"/>
            </a:pPr>
            <a:r>
              <a:rPr lang="es-AR" altLang="es-AR" b="1" dirty="0">
                <a:latin typeface="Arial" pitchFamily="34" charset="0"/>
                <a:cs typeface="Arial" pitchFamily="34" charset="0"/>
              </a:rPr>
              <a:t>Manejo de bosque nativo </a:t>
            </a:r>
          </a:p>
          <a:p>
            <a:pPr lvl="1">
              <a:buFontTx/>
              <a:buChar char="-"/>
            </a:pPr>
            <a:r>
              <a:rPr lang="es-AR" altLang="es-AR" b="1" dirty="0">
                <a:latin typeface="Arial" pitchFamily="34" charset="0"/>
                <a:cs typeface="Arial" pitchFamily="34" charset="0"/>
              </a:rPr>
              <a:t>Sistemas </a:t>
            </a:r>
            <a:r>
              <a:rPr lang="es-AR" altLang="es-AR" b="1" dirty="0" err="1">
                <a:latin typeface="Arial" pitchFamily="34" charset="0"/>
                <a:cs typeface="Arial" pitchFamily="34" charset="0"/>
              </a:rPr>
              <a:t>silvopastoriles</a:t>
            </a:r>
            <a:r>
              <a:rPr lang="es-AR" altLang="es-AR" b="1" dirty="0">
                <a:latin typeface="Arial" pitchFamily="34" charset="0"/>
                <a:cs typeface="Arial" pitchFamily="34" charset="0"/>
              </a:rPr>
              <a:t> y agroforestales </a:t>
            </a:r>
          </a:p>
          <a:p>
            <a:pPr lvl="1">
              <a:buFontTx/>
              <a:buChar char="-"/>
            </a:pPr>
            <a:r>
              <a:rPr lang="es-AR" altLang="es-AR" b="1" dirty="0">
                <a:latin typeface="Arial" pitchFamily="34" charset="0"/>
                <a:cs typeface="Arial" pitchFamily="34" charset="0"/>
              </a:rPr>
              <a:t>Manejo de productos no maderables del bosque</a:t>
            </a:r>
            <a:endParaRPr lang="es-ES" altLang="es-AR" b="1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Tx/>
              <a:buNone/>
            </a:pPr>
            <a:endParaRPr lang="es-AR" altLang="es-A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1538" y="714356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VIVEROS FORESTALES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785786" y="1714488"/>
            <a:ext cx="535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REPRODUCCION SEXUAL : POR SEMILLAS. Arboles plus ( pinos y eucaliptus)</a:t>
            </a:r>
          </a:p>
          <a:p>
            <a:endParaRPr lang="es-ES" sz="2400" dirty="0"/>
          </a:p>
          <a:p>
            <a:r>
              <a:rPr lang="es-ES" sz="2400" dirty="0"/>
              <a:t>REPRODUCCION ASEXUAL:</a:t>
            </a:r>
          </a:p>
          <a:p>
            <a:r>
              <a:rPr lang="es-ES" sz="2400" dirty="0"/>
              <a:t>ESTACAS ( sauces y álamos)</a:t>
            </a:r>
            <a:endParaRPr lang="es-AR" sz="2400" dirty="0"/>
          </a:p>
        </p:txBody>
      </p:sp>
      <p:sp>
        <p:nvSpPr>
          <p:cNvPr id="1026" name="AutoShape 2" descr="Resultado de imagen para vivero fores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00174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096"/>
            <a:ext cx="2352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</a:pPr>
            <a:r>
              <a:rPr lang="es-ES_tradnl" sz="2800" dirty="0"/>
              <a:t>PLANTAS EN ENVASE, (invernáculo o a campo) Ej.: producción de Eucaliptus </a:t>
            </a:r>
            <a:r>
              <a:rPr lang="es-ES_tradnl" sz="2800" dirty="0" err="1"/>
              <a:t>sp.</a:t>
            </a:r>
            <a:endParaRPr lang="es-ES_tradnl" sz="2800" dirty="0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1219200" y="48006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1981200" y="4648200"/>
            <a:ext cx="625475" cy="238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3" name="Freeform 6"/>
          <p:cNvSpPr>
            <a:spLocks/>
          </p:cNvSpPr>
          <p:nvPr/>
        </p:nvSpPr>
        <p:spPr bwMode="auto">
          <a:xfrm>
            <a:off x="8305800" y="3352800"/>
            <a:ext cx="1588" cy="1447800"/>
          </a:xfrm>
          <a:custGeom>
            <a:avLst/>
            <a:gdLst>
              <a:gd name="T0" fmla="*/ 0 w 1"/>
              <a:gd name="T1" fmla="*/ 2147483647 h 912"/>
              <a:gd name="T2" fmla="*/ 0 w 1"/>
              <a:gd name="T3" fmla="*/ 0 h 912"/>
              <a:gd name="T4" fmla="*/ 0 60000 65536"/>
              <a:gd name="T5" fmla="*/ 0 60000 65536"/>
              <a:gd name="T6" fmla="*/ 0 w 1"/>
              <a:gd name="T7" fmla="*/ 0 h 912"/>
              <a:gd name="T8" fmla="*/ 1 w 1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12">
                <a:moveTo>
                  <a:pt x="0" y="912"/>
                </a:moveTo>
                <a:cubicBezTo>
                  <a:pt x="0" y="532"/>
                  <a:pt x="0" y="152"/>
                  <a:pt x="0" y="0"/>
                </a:cubicBezTo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4" name="Freeform 7"/>
          <p:cNvSpPr>
            <a:spLocks/>
          </p:cNvSpPr>
          <p:nvPr/>
        </p:nvSpPr>
        <p:spPr bwMode="auto">
          <a:xfrm>
            <a:off x="8140700" y="3149600"/>
            <a:ext cx="495300" cy="850900"/>
          </a:xfrm>
          <a:custGeom>
            <a:avLst/>
            <a:gdLst>
              <a:gd name="T0" fmla="*/ 262096247 w 312"/>
              <a:gd name="T1" fmla="*/ 1290319809 h 536"/>
              <a:gd name="T2" fmla="*/ 745966157 w 312"/>
              <a:gd name="T3" fmla="*/ 1048384919 h 536"/>
              <a:gd name="T4" fmla="*/ 504031251 w 312"/>
              <a:gd name="T5" fmla="*/ 564514941 h 536"/>
              <a:gd name="T6" fmla="*/ 504031251 w 312"/>
              <a:gd name="T7" fmla="*/ 201612458 h 536"/>
              <a:gd name="T8" fmla="*/ 262096247 w 312"/>
              <a:gd name="T9" fmla="*/ 80644988 h 536"/>
              <a:gd name="T10" fmla="*/ 20161248 w 312"/>
              <a:gd name="T11" fmla="*/ 685482386 h 536"/>
              <a:gd name="T12" fmla="*/ 262096247 w 312"/>
              <a:gd name="T13" fmla="*/ 1290319809 h 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2"/>
              <a:gd name="T22" fmla="*/ 0 h 536"/>
              <a:gd name="T23" fmla="*/ 312 w 312"/>
              <a:gd name="T24" fmla="*/ 536 h 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2" h="536">
                <a:moveTo>
                  <a:pt x="104" y="512"/>
                </a:moveTo>
                <a:cubicBezTo>
                  <a:pt x="152" y="536"/>
                  <a:pt x="280" y="464"/>
                  <a:pt x="296" y="416"/>
                </a:cubicBezTo>
                <a:cubicBezTo>
                  <a:pt x="312" y="368"/>
                  <a:pt x="216" y="280"/>
                  <a:pt x="200" y="224"/>
                </a:cubicBezTo>
                <a:cubicBezTo>
                  <a:pt x="184" y="168"/>
                  <a:pt x="216" y="112"/>
                  <a:pt x="200" y="80"/>
                </a:cubicBezTo>
                <a:cubicBezTo>
                  <a:pt x="184" y="48"/>
                  <a:pt x="136" y="0"/>
                  <a:pt x="104" y="32"/>
                </a:cubicBezTo>
                <a:cubicBezTo>
                  <a:pt x="72" y="64"/>
                  <a:pt x="16" y="192"/>
                  <a:pt x="8" y="272"/>
                </a:cubicBezTo>
                <a:cubicBezTo>
                  <a:pt x="0" y="352"/>
                  <a:pt x="56" y="488"/>
                  <a:pt x="104" y="5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5" name="Freeform 8"/>
          <p:cNvSpPr>
            <a:spLocks/>
          </p:cNvSpPr>
          <p:nvPr/>
        </p:nvSpPr>
        <p:spPr bwMode="auto">
          <a:xfrm>
            <a:off x="8185150" y="4819650"/>
            <a:ext cx="96838" cy="369888"/>
          </a:xfrm>
          <a:custGeom>
            <a:avLst/>
            <a:gdLst>
              <a:gd name="T0" fmla="*/ 153731130 w 61"/>
              <a:gd name="T1" fmla="*/ 0 h 233"/>
              <a:gd name="T2" fmla="*/ 30242036 w 61"/>
              <a:gd name="T3" fmla="*/ 156249907 h 233"/>
              <a:gd name="T4" fmla="*/ 0 w 61"/>
              <a:gd name="T5" fmla="*/ 587198038 h 233"/>
              <a:gd name="T6" fmla="*/ 0 60000 65536"/>
              <a:gd name="T7" fmla="*/ 0 60000 65536"/>
              <a:gd name="T8" fmla="*/ 0 60000 65536"/>
              <a:gd name="T9" fmla="*/ 0 w 61"/>
              <a:gd name="T10" fmla="*/ 0 h 233"/>
              <a:gd name="T11" fmla="*/ 61 w 61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233">
                <a:moveTo>
                  <a:pt x="61" y="0"/>
                </a:moveTo>
                <a:cubicBezTo>
                  <a:pt x="15" y="16"/>
                  <a:pt x="18" y="3"/>
                  <a:pt x="12" y="62"/>
                </a:cubicBezTo>
                <a:cubicBezTo>
                  <a:pt x="6" y="119"/>
                  <a:pt x="0" y="233"/>
                  <a:pt x="0" y="2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6" name="Freeform 9"/>
          <p:cNvSpPr>
            <a:spLocks/>
          </p:cNvSpPr>
          <p:nvPr/>
        </p:nvSpPr>
        <p:spPr bwMode="auto">
          <a:xfrm>
            <a:off x="8262938" y="4840288"/>
            <a:ext cx="1587" cy="407987"/>
          </a:xfrm>
          <a:custGeom>
            <a:avLst/>
            <a:gdLst>
              <a:gd name="T0" fmla="*/ 0 w 1"/>
              <a:gd name="T1" fmla="*/ 0 h 257"/>
              <a:gd name="T2" fmla="*/ 0 w 1"/>
              <a:gd name="T3" fmla="*/ 647678460 h 257"/>
              <a:gd name="T4" fmla="*/ 0 60000 65536"/>
              <a:gd name="T5" fmla="*/ 0 60000 65536"/>
              <a:gd name="T6" fmla="*/ 0 w 1"/>
              <a:gd name="T7" fmla="*/ 0 h 257"/>
              <a:gd name="T8" fmla="*/ 1 w 1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57">
                <a:moveTo>
                  <a:pt x="0" y="0"/>
                </a:moveTo>
                <a:cubicBezTo>
                  <a:pt x="0" y="86"/>
                  <a:pt x="0" y="171"/>
                  <a:pt x="0" y="25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7" name="Freeform 10"/>
          <p:cNvSpPr>
            <a:spLocks/>
          </p:cNvSpPr>
          <p:nvPr/>
        </p:nvSpPr>
        <p:spPr bwMode="auto">
          <a:xfrm>
            <a:off x="8281988" y="4878388"/>
            <a:ext cx="115887" cy="447675"/>
          </a:xfrm>
          <a:custGeom>
            <a:avLst/>
            <a:gdLst>
              <a:gd name="T0" fmla="*/ 0 w 73"/>
              <a:gd name="T1" fmla="*/ 0 h 282"/>
              <a:gd name="T2" fmla="*/ 93244571 w 73"/>
              <a:gd name="T3" fmla="*/ 710683953 h 282"/>
              <a:gd name="T4" fmla="*/ 0 60000 65536"/>
              <a:gd name="T5" fmla="*/ 0 60000 65536"/>
              <a:gd name="T6" fmla="*/ 0 w 73"/>
              <a:gd name="T7" fmla="*/ 0 h 282"/>
              <a:gd name="T8" fmla="*/ 73 w 73"/>
              <a:gd name="T9" fmla="*/ 282 h 2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" h="282">
                <a:moveTo>
                  <a:pt x="0" y="0"/>
                </a:moveTo>
                <a:cubicBezTo>
                  <a:pt x="73" y="73"/>
                  <a:pt x="37" y="183"/>
                  <a:pt x="37" y="2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8" name="Freeform 11"/>
          <p:cNvSpPr>
            <a:spLocks/>
          </p:cNvSpPr>
          <p:nvPr/>
        </p:nvSpPr>
        <p:spPr bwMode="auto">
          <a:xfrm>
            <a:off x="8321675" y="4819650"/>
            <a:ext cx="123825" cy="428625"/>
          </a:xfrm>
          <a:custGeom>
            <a:avLst/>
            <a:gdLst>
              <a:gd name="T0" fmla="*/ 0 w 78"/>
              <a:gd name="T1" fmla="*/ 0 h 270"/>
              <a:gd name="T2" fmla="*/ 153728727 w 78"/>
              <a:gd name="T3" fmla="*/ 216733439 h 270"/>
              <a:gd name="T4" fmla="*/ 183972178 w 78"/>
              <a:gd name="T5" fmla="*/ 680442078 h 270"/>
              <a:gd name="T6" fmla="*/ 0 60000 65536"/>
              <a:gd name="T7" fmla="*/ 0 60000 65536"/>
              <a:gd name="T8" fmla="*/ 0 60000 65536"/>
              <a:gd name="T9" fmla="*/ 0 w 78"/>
              <a:gd name="T10" fmla="*/ 0 h 270"/>
              <a:gd name="T11" fmla="*/ 78 w 78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270">
                <a:moveTo>
                  <a:pt x="0" y="0"/>
                </a:moveTo>
                <a:cubicBezTo>
                  <a:pt x="58" y="58"/>
                  <a:pt x="42" y="27"/>
                  <a:pt x="61" y="86"/>
                </a:cubicBezTo>
                <a:cubicBezTo>
                  <a:pt x="78" y="204"/>
                  <a:pt x="73" y="143"/>
                  <a:pt x="73" y="2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9" name="Freeform 12"/>
          <p:cNvSpPr>
            <a:spLocks/>
          </p:cNvSpPr>
          <p:nvPr/>
        </p:nvSpPr>
        <p:spPr bwMode="auto">
          <a:xfrm>
            <a:off x="8013700" y="4840288"/>
            <a:ext cx="268288" cy="523875"/>
          </a:xfrm>
          <a:custGeom>
            <a:avLst/>
            <a:gdLst>
              <a:gd name="T0" fmla="*/ 425908038 w 169"/>
              <a:gd name="T1" fmla="*/ 0 h 330"/>
              <a:gd name="T2" fmla="*/ 209174176 w 169"/>
              <a:gd name="T3" fmla="*/ 831651453 h 330"/>
              <a:gd name="T4" fmla="*/ 0 60000 65536"/>
              <a:gd name="T5" fmla="*/ 0 60000 65536"/>
              <a:gd name="T6" fmla="*/ 0 w 169"/>
              <a:gd name="T7" fmla="*/ 0 h 330"/>
              <a:gd name="T8" fmla="*/ 169 w 169"/>
              <a:gd name="T9" fmla="*/ 330 h 3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9" h="330">
                <a:moveTo>
                  <a:pt x="169" y="0"/>
                </a:moveTo>
                <a:cubicBezTo>
                  <a:pt x="0" y="33"/>
                  <a:pt x="83" y="100"/>
                  <a:pt x="83" y="3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40" name="Freeform 13"/>
          <p:cNvSpPr>
            <a:spLocks/>
          </p:cNvSpPr>
          <p:nvPr/>
        </p:nvSpPr>
        <p:spPr bwMode="auto">
          <a:xfrm>
            <a:off x="8243888" y="4897438"/>
            <a:ext cx="1587" cy="563562"/>
          </a:xfrm>
          <a:custGeom>
            <a:avLst/>
            <a:gdLst>
              <a:gd name="T0" fmla="*/ 0 w 1"/>
              <a:gd name="T1" fmla="*/ 0 h 355"/>
              <a:gd name="T2" fmla="*/ 0 w 1"/>
              <a:gd name="T3" fmla="*/ 894653970 h 355"/>
              <a:gd name="T4" fmla="*/ 0 60000 65536"/>
              <a:gd name="T5" fmla="*/ 0 60000 65536"/>
              <a:gd name="T6" fmla="*/ 0 w 1"/>
              <a:gd name="T7" fmla="*/ 0 h 355"/>
              <a:gd name="T8" fmla="*/ 1 w 1"/>
              <a:gd name="T9" fmla="*/ 355 h 3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55">
                <a:moveTo>
                  <a:pt x="0" y="0"/>
                </a:moveTo>
                <a:cubicBezTo>
                  <a:pt x="0" y="118"/>
                  <a:pt x="0" y="237"/>
                  <a:pt x="0" y="3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41" name="Freeform 14"/>
          <p:cNvSpPr>
            <a:spLocks/>
          </p:cNvSpPr>
          <p:nvPr/>
        </p:nvSpPr>
        <p:spPr bwMode="auto">
          <a:xfrm>
            <a:off x="2286000" y="3200400"/>
            <a:ext cx="6096000" cy="1587500"/>
          </a:xfrm>
          <a:custGeom>
            <a:avLst/>
            <a:gdLst>
              <a:gd name="T0" fmla="*/ 0 w 3840"/>
              <a:gd name="T1" fmla="*/ 2147483647 h 1000"/>
              <a:gd name="T2" fmla="*/ 2147483647 w 3840"/>
              <a:gd name="T3" fmla="*/ 2147483647 h 1000"/>
              <a:gd name="T4" fmla="*/ 2147483647 w 3840"/>
              <a:gd name="T5" fmla="*/ 362902511 h 1000"/>
              <a:gd name="T6" fmla="*/ 2147483647 w 384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  <a:gd name="T12" fmla="*/ 0 w 3840"/>
              <a:gd name="T13" fmla="*/ 0 h 1000"/>
              <a:gd name="T14" fmla="*/ 3840 w 3840"/>
              <a:gd name="T15" fmla="*/ 1000 h 1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0" h="1000">
                <a:moveTo>
                  <a:pt x="0" y="960"/>
                </a:moveTo>
                <a:cubicBezTo>
                  <a:pt x="312" y="980"/>
                  <a:pt x="624" y="1000"/>
                  <a:pt x="1104" y="864"/>
                </a:cubicBezTo>
                <a:cubicBezTo>
                  <a:pt x="1584" y="728"/>
                  <a:pt x="2424" y="288"/>
                  <a:pt x="2880" y="144"/>
                </a:cubicBezTo>
                <a:cubicBezTo>
                  <a:pt x="3336" y="0"/>
                  <a:pt x="3680" y="24"/>
                  <a:pt x="3840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2286000" y="39624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3962400" y="4572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4648200" y="40386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6172200" y="4800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46" name="Line 19"/>
          <p:cNvSpPr>
            <a:spLocks noChangeShapeType="1"/>
          </p:cNvSpPr>
          <p:nvPr/>
        </p:nvSpPr>
        <p:spPr bwMode="auto">
          <a:xfrm flipV="1">
            <a:off x="7010400" y="4800600"/>
            <a:ext cx="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1889125" y="3394075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latin typeface="Times New Roman" pitchFamily="18" charset="0"/>
              </a:rPr>
              <a:t>Siembra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2193925" y="5070475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_tradnl" sz="2400">
              <a:latin typeface="Times New Roman" pitchFamily="18" charset="0"/>
            </a:endParaRPr>
          </a:p>
          <a:p>
            <a:pPr eaLnBrk="0" hangingPunct="0"/>
            <a:r>
              <a:rPr lang="es-ES_tradnl" sz="2400" b="1">
                <a:latin typeface="Times New Roman" pitchFamily="18" charset="0"/>
              </a:rPr>
              <a:t>0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7772400" y="5410200"/>
            <a:ext cx="94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latin typeface="Times New Roman" pitchFamily="18" charset="0"/>
              </a:rPr>
              <a:t>4/5</a:t>
            </a:r>
          </a:p>
          <a:p>
            <a:pPr eaLnBrk="0" hangingPunct="0"/>
            <a:r>
              <a:rPr lang="es-ES_tradnl" sz="2400" b="1">
                <a:latin typeface="Times New Roman" pitchFamily="18" charset="0"/>
              </a:rPr>
              <a:t>meses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3565525" y="4841875"/>
            <a:ext cx="189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latin typeface="Times New Roman" pitchFamily="18" charset="0"/>
              </a:rPr>
              <a:t>Germinación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4479925" y="3622675"/>
            <a:ext cx="201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latin typeface="Times New Roman" pitchFamily="18" charset="0"/>
              </a:rPr>
              <a:t>Repique/raleo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22552" name="AutoShape 26"/>
          <p:cNvSpPr>
            <a:spLocks noChangeArrowheads="1"/>
          </p:cNvSpPr>
          <p:nvPr/>
        </p:nvSpPr>
        <p:spPr bwMode="auto">
          <a:xfrm>
            <a:off x="304800" y="35052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53" name="Text Box 27"/>
          <p:cNvSpPr txBox="1">
            <a:spLocks noChangeArrowheads="1"/>
          </p:cNvSpPr>
          <p:nvPr/>
        </p:nvSpPr>
        <p:spPr bwMode="auto">
          <a:xfrm>
            <a:off x="1142976" y="2643182"/>
            <a:ext cx="1192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dirty="0" err="1">
                <a:latin typeface="Times New Roman" pitchFamily="18" charset="0"/>
              </a:rPr>
              <a:t>Prep</a:t>
            </a:r>
            <a:r>
              <a:rPr lang="es-ES_tradnl" sz="2400" dirty="0">
                <a:latin typeface="Times New Roman" pitchFamily="18" charset="0"/>
              </a:rPr>
              <a:t>. de</a:t>
            </a:r>
          </a:p>
          <a:p>
            <a:pPr eaLnBrk="0" hangingPunct="0"/>
            <a:r>
              <a:rPr lang="es-ES_tradnl" sz="2400" dirty="0">
                <a:latin typeface="Times New Roman" pitchFamily="18" charset="0"/>
              </a:rPr>
              <a:t>Sustrato</a:t>
            </a:r>
          </a:p>
        </p:txBody>
      </p:sp>
      <p:sp>
        <p:nvSpPr>
          <p:cNvPr id="22554" name="Oval 28"/>
          <p:cNvSpPr>
            <a:spLocks noChangeArrowheads="1"/>
          </p:cNvSpPr>
          <p:nvPr/>
        </p:nvSpPr>
        <p:spPr bwMode="auto">
          <a:xfrm>
            <a:off x="1000100" y="2643182"/>
            <a:ext cx="1371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55" name="Text Box 29"/>
          <p:cNvSpPr txBox="1">
            <a:spLocks noChangeArrowheads="1"/>
          </p:cNvSpPr>
          <p:nvPr/>
        </p:nvSpPr>
        <p:spPr bwMode="auto">
          <a:xfrm>
            <a:off x="1127125" y="4000500"/>
            <a:ext cx="116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>
                <a:latin typeface="Times New Roman" pitchFamily="18" charset="0"/>
              </a:rPr>
              <a:t>Llenado</a:t>
            </a:r>
          </a:p>
          <a:p>
            <a:pPr eaLnBrk="0" hangingPunct="0"/>
            <a:r>
              <a:rPr lang="es-ES_tradnl">
                <a:latin typeface="Times New Roman" pitchFamily="18" charset="0"/>
              </a:rPr>
              <a:t>de envases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22556" name="Text Box 30"/>
          <p:cNvSpPr txBox="1">
            <a:spLocks noChangeArrowheads="1"/>
          </p:cNvSpPr>
          <p:nvPr/>
        </p:nvSpPr>
        <p:spPr bwMode="auto">
          <a:xfrm>
            <a:off x="365125" y="5146675"/>
            <a:ext cx="1579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Cosecha de</a:t>
            </a:r>
          </a:p>
          <a:p>
            <a:pPr eaLnBrk="0" hangingPunct="0"/>
            <a:r>
              <a:rPr lang="es-ES_tradnl" sz="2400">
                <a:latin typeface="Times New Roman" pitchFamily="18" charset="0"/>
              </a:rPr>
              <a:t>Semillas</a:t>
            </a:r>
          </a:p>
        </p:txBody>
      </p:sp>
      <p:sp>
        <p:nvSpPr>
          <p:cNvPr id="22557" name="Oval 31"/>
          <p:cNvSpPr>
            <a:spLocks noChangeArrowheads="1"/>
          </p:cNvSpPr>
          <p:nvPr/>
        </p:nvSpPr>
        <p:spPr bwMode="auto">
          <a:xfrm>
            <a:off x="250825" y="5084763"/>
            <a:ext cx="1800225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58" name="Freeform 32"/>
          <p:cNvSpPr>
            <a:spLocks/>
          </p:cNvSpPr>
          <p:nvPr/>
        </p:nvSpPr>
        <p:spPr bwMode="auto">
          <a:xfrm>
            <a:off x="2286000" y="2870200"/>
            <a:ext cx="6019800" cy="1752600"/>
          </a:xfrm>
          <a:custGeom>
            <a:avLst/>
            <a:gdLst>
              <a:gd name="T0" fmla="*/ 0 w 3792"/>
              <a:gd name="T1" fmla="*/ 2147483647 h 1104"/>
              <a:gd name="T2" fmla="*/ 1693545358 w 3792"/>
              <a:gd name="T3" fmla="*/ 2147483647 h 1104"/>
              <a:gd name="T4" fmla="*/ 2147483647 w 3792"/>
              <a:gd name="T5" fmla="*/ 1370964791 h 1104"/>
              <a:gd name="T6" fmla="*/ 2147483647 w 3792"/>
              <a:gd name="T7" fmla="*/ 40322495 h 1104"/>
              <a:gd name="T8" fmla="*/ 2147483647 w 3792"/>
              <a:gd name="T9" fmla="*/ 1612899684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92"/>
              <a:gd name="T16" fmla="*/ 0 h 1104"/>
              <a:gd name="T17" fmla="*/ 3792 w 3792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92" h="1104">
                <a:moveTo>
                  <a:pt x="0" y="1024"/>
                </a:moveTo>
                <a:cubicBezTo>
                  <a:pt x="184" y="1064"/>
                  <a:pt x="368" y="1104"/>
                  <a:pt x="672" y="1024"/>
                </a:cubicBezTo>
                <a:cubicBezTo>
                  <a:pt x="976" y="944"/>
                  <a:pt x="1456" y="712"/>
                  <a:pt x="1824" y="544"/>
                </a:cubicBezTo>
                <a:cubicBezTo>
                  <a:pt x="2192" y="376"/>
                  <a:pt x="2552" y="0"/>
                  <a:pt x="2880" y="16"/>
                </a:cubicBezTo>
                <a:cubicBezTo>
                  <a:pt x="3208" y="32"/>
                  <a:pt x="3640" y="536"/>
                  <a:pt x="3792" y="640"/>
                </a:cubicBezTo>
              </a:path>
            </a:pathLst>
          </a:custGeom>
          <a:noFill/>
          <a:ln w="28575">
            <a:solidFill>
              <a:srgbClr val="3366FF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59" name="Line 33"/>
          <p:cNvSpPr>
            <a:spLocks noChangeShapeType="1"/>
          </p:cNvSpPr>
          <p:nvPr/>
        </p:nvSpPr>
        <p:spPr bwMode="auto">
          <a:xfrm>
            <a:off x="1116013" y="6165850"/>
            <a:ext cx="7239000" cy="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60" name="Text Box 34"/>
          <p:cNvSpPr txBox="1">
            <a:spLocks noChangeArrowheads="1"/>
          </p:cNvSpPr>
          <p:nvPr/>
        </p:nvSpPr>
        <p:spPr bwMode="auto">
          <a:xfrm>
            <a:off x="1203325" y="6057900"/>
            <a:ext cx="185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>
                <a:latin typeface="Times New Roman" pitchFamily="18" charset="0"/>
              </a:rPr>
              <a:t>Control de plagas </a:t>
            </a:r>
          </a:p>
          <a:p>
            <a:pPr eaLnBrk="0" hangingPunct="0"/>
            <a:r>
              <a:rPr lang="es-ES_tradnl">
                <a:latin typeface="Times New Roman" pitchFamily="18" charset="0"/>
              </a:rPr>
              <a:t>y enfermedades</a:t>
            </a:r>
            <a:endParaRPr lang="es-ES_tradnl" sz="1600">
              <a:latin typeface="Times New Roman" pitchFamily="18" charset="0"/>
            </a:endParaRPr>
          </a:p>
        </p:txBody>
      </p:sp>
      <p:sp>
        <p:nvSpPr>
          <p:cNvPr id="22561" name="Line 35"/>
          <p:cNvSpPr>
            <a:spLocks noChangeShapeType="1"/>
          </p:cNvSpPr>
          <p:nvPr/>
        </p:nvSpPr>
        <p:spPr bwMode="auto">
          <a:xfrm>
            <a:off x="5364163" y="6524625"/>
            <a:ext cx="2895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62" name="Text Box 36"/>
          <p:cNvSpPr txBox="1">
            <a:spLocks noChangeArrowheads="1"/>
          </p:cNvSpPr>
          <p:nvPr/>
        </p:nvSpPr>
        <p:spPr bwMode="auto">
          <a:xfrm>
            <a:off x="5318125" y="6186488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000">
                <a:latin typeface="Times New Roman" pitchFamily="18" charset="0"/>
              </a:rPr>
              <a:t>Fertilización</a:t>
            </a:r>
            <a:endParaRPr lang="es-ES_tradnl" sz="2400">
              <a:latin typeface="Times New Roman" pitchFamily="18" charset="0"/>
            </a:endParaRPr>
          </a:p>
        </p:txBody>
      </p:sp>
      <p:pic>
        <p:nvPicPr>
          <p:cNvPr id="38" name="Picture 5" descr="http://tbn3.google.com/images?q=tbn:g2WLpOjDPTHcMM:http://elguasimo.com/imagenes/calidad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75588" y="2000240"/>
            <a:ext cx="126841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Plantación a campo</a:t>
            </a:r>
            <a:endParaRPr lang="es-A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457869"/>
            <a:ext cx="3286148" cy="246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Resultado de imagen para vivero forestal cancha de c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184258" cy="2196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652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tx1"/>
                </a:solidFill>
              </a:rPr>
              <a:t/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/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>Actividades Extensivas</a:t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>Plantaciones</a:t>
            </a:r>
          </a:p>
        </p:txBody>
      </p:sp>
      <p:sp>
        <p:nvSpPr>
          <p:cNvPr id="25602" name="Line 5"/>
          <p:cNvSpPr>
            <a:spLocks noChangeShapeType="1"/>
          </p:cNvSpPr>
          <p:nvPr/>
        </p:nvSpPr>
        <p:spPr bwMode="auto">
          <a:xfrm>
            <a:off x="539750" y="4365625"/>
            <a:ext cx="8137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03" name="Freeform 8"/>
          <p:cNvSpPr>
            <a:spLocks/>
          </p:cNvSpPr>
          <p:nvPr/>
        </p:nvSpPr>
        <p:spPr bwMode="auto">
          <a:xfrm>
            <a:off x="539750" y="1123950"/>
            <a:ext cx="8137525" cy="3168650"/>
          </a:xfrm>
          <a:custGeom>
            <a:avLst/>
            <a:gdLst>
              <a:gd name="T0" fmla="*/ 0 w 5126"/>
              <a:gd name="T1" fmla="*/ 2147483647 h 1996"/>
              <a:gd name="T2" fmla="*/ 2147483647 w 5126"/>
              <a:gd name="T3" fmla="*/ 2147483647 h 1996"/>
              <a:gd name="T4" fmla="*/ 2147483647 w 5126"/>
              <a:gd name="T5" fmla="*/ 2147483647 h 1996"/>
              <a:gd name="T6" fmla="*/ 2147483647 w 5126"/>
              <a:gd name="T7" fmla="*/ 1144151054 h 1996"/>
              <a:gd name="T8" fmla="*/ 2147483647 w 5126"/>
              <a:gd name="T9" fmla="*/ 229335056 h 1996"/>
              <a:gd name="T10" fmla="*/ 2147483647 w 5126"/>
              <a:gd name="T11" fmla="*/ 0 h 19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26"/>
              <a:gd name="T19" fmla="*/ 0 h 1996"/>
              <a:gd name="T20" fmla="*/ 5126 w 5126"/>
              <a:gd name="T21" fmla="*/ 1996 h 19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26" h="1996">
                <a:moveTo>
                  <a:pt x="0" y="1996"/>
                </a:moveTo>
                <a:cubicBezTo>
                  <a:pt x="347" y="1924"/>
                  <a:pt x="695" y="1852"/>
                  <a:pt x="998" y="1769"/>
                </a:cubicBezTo>
                <a:cubicBezTo>
                  <a:pt x="1301" y="1686"/>
                  <a:pt x="1354" y="1716"/>
                  <a:pt x="1815" y="1497"/>
                </a:cubicBezTo>
                <a:cubicBezTo>
                  <a:pt x="2276" y="1278"/>
                  <a:pt x="3281" y="688"/>
                  <a:pt x="3765" y="454"/>
                </a:cubicBezTo>
                <a:cubicBezTo>
                  <a:pt x="4249" y="220"/>
                  <a:pt x="4491" y="167"/>
                  <a:pt x="4718" y="91"/>
                </a:cubicBezTo>
                <a:cubicBezTo>
                  <a:pt x="4945" y="15"/>
                  <a:pt x="5051" y="15"/>
                  <a:pt x="5126" y="0"/>
                </a:cubicBezTo>
              </a:path>
            </a:pathLst>
          </a:custGeom>
          <a:noFill/>
          <a:ln w="28575">
            <a:solidFill>
              <a:srgbClr val="33339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395288" y="44370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Arial" charset="0"/>
              </a:rPr>
              <a:t>0</a:t>
            </a:r>
            <a:endParaRPr lang="es-ES">
              <a:latin typeface="Arial" charset="0"/>
            </a:endParaRPr>
          </a:p>
        </p:txBody>
      </p:sp>
      <p:sp>
        <p:nvSpPr>
          <p:cNvPr id="25605" name="Line 11"/>
          <p:cNvSpPr>
            <a:spLocks noChangeShapeType="1"/>
          </p:cNvSpPr>
          <p:nvPr/>
        </p:nvSpPr>
        <p:spPr bwMode="auto">
          <a:xfrm>
            <a:off x="539750" y="42926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06" name="Line 12"/>
          <p:cNvSpPr>
            <a:spLocks noChangeShapeType="1"/>
          </p:cNvSpPr>
          <p:nvPr/>
        </p:nvSpPr>
        <p:spPr bwMode="auto">
          <a:xfrm>
            <a:off x="8675688" y="42211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8567738" y="45085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Arial" charset="0"/>
              </a:rPr>
              <a:t>12</a:t>
            </a:r>
            <a:endParaRPr lang="es-ES">
              <a:latin typeface="Arial" charset="0"/>
            </a:endParaRPr>
          </a:p>
        </p:txBody>
      </p:sp>
      <p:sp>
        <p:nvSpPr>
          <p:cNvPr id="25608" name="Line 17"/>
          <p:cNvSpPr>
            <a:spLocks noChangeShapeType="1"/>
          </p:cNvSpPr>
          <p:nvPr/>
        </p:nvSpPr>
        <p:spPr bwMode="auto">
          <a:xfrm>
            <a:off x="1835150" y="42211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09" name="Text Box 18"/>
          <p:cNvSpPr txBox="1">
            <a:spLocks noChangeArrowheads="1"/>
          </p:cNvSpPr>
          <p:nvPr/>
        </p:nvSpPr>
        <p:spPr bwMode="auto">
          <a:xfrm>
            <a:off x="1692275" y="44370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Arial" charset="0"/>
              </a:rPr>
              <a:t>2</a:t>
            </a:r>
            <a:endParaRPr lang="es-ES">
              <a:latin typeface="Arial" charset="0"/>
            </a:endParaRPr>
          </a:p>
        </p:txBody>
      </p:sp>
      <p:sp>
        <p:nvSpPr>
          <p:cNvPr id="25610" name="Text Box 19"/>
          <p:cNvSpPr txBox="1">
            <a:spLocks noChangeArrowheads="1"/>
          </p:cNvSpPr>
          <p:nvPr/>
        </p:nvSpPr>
        <p:spPr bwMode="auto">
          <a:xfrm>
            <a:off x="395288" y="508476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latin typeface="Arial" charset="0"/>
              </a:rPr>
              <a:t>Cuidados </a:t>
            </a:r>
          </a:p>
          <a:p>
            <a:r>
              <a:rPr lang="es-ES_tradnl" sz="2400">
                <a:latin typeface="Arial" charset="0"/>
              </a:rPr>
              <a:t>culturales</a:t>
            </a:r>
            <a:endParaRPr lang="es-ES" sz="2400">
              <a:latin typeface="Arial" charset="0"/>
            </a:endParaRPr>
          </a:p>
        </p:txBody>
      </p:sp>
      <p:sp>
        <p:nvSpPr>
          <p:cNvPr id="25611" name="Text Box 29"/>
          <p:cNvSpPr txBox="1">
            <a:spLocks noChangeArrowheads="1"/>
          </p:cNvSpPr>
          <p:nvPr/>
        </p:nvSpPr>
        <p:spPr bwMode="auto">
          <a:xfrm>
            <a:off x="7164388" y="4941888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>
                <a:latin typeface="Arial" charset="0"/>
              </a:rPr>
              <a:t>cosecha</a:t>
            </a:r>
            <a:endParaRPr lang="es-ES" sz="2400">
              <a:latin typeface="Arial" charset="0"/>
            </a:endParaRPr>
          </a:p>
        </p:txBody>
      </p:sp>
      <p:sp>
        <p:nvSpPr>
          <p:cNvPr id="25612" name="Freeform 31"/>
          <p:cNvSpPr>
            <a:spLocks/>
          </p:cNvSpPr>
          <p:nvPr/>
        </p:nvSpPr>
        <p:spPr bwMode="auto">
          <a:xfrm>
            <a:off x="7772400" y="1143000"/>
            <a:ext cx="1092200" cy="1879600"/>
          </a:xfrm>
          <a:custGeom>
            <a:avLst/>
            <a:gdLst>
              <a:gd name="T0" fmla="*/ 677729900 w 888"/>
              <a:gd name="T1" fmla="*/ 47751852 h 1088"/>
              <a:gd name="T2" fmla="*/ 1040798974 w 888"/>
              <a:gd name="T3" fmla="*/ 191009136 h 1088"/>
              <a:gd name="T4" fmla="*/ 1113413034 w 888"/>
              <a:gd name="T5" fmla="*/ 1193803305 h 1088"/>
              <a:gd name="T6" fmla="*/ 1331254294 w 888"/>
              <a:gd name="T7" fmla="*/ 2053342012 h 1088"/>
              <a:gd name="T8" fmla="*/ 1040798974 w 888"/>
              <a:gd name="T9" fmla="*/ 2147483647 h 1088"/>
              <a:gd name="T10" fmla="*/ 1113413034 w 888"/>
              <a:gd name="T11" fmla="*/ 2147483647 h 1088"/>
              <a:gd name="T12" fmla="*/ 605115686 w 888"/>
              <a:gd name="T13" fmla="*/ 2147483647 h 1088"/>
              <a:gd name="T14" fmla="*/ 242046536 w 888"/>
              <a:gd name="T15" fmla="*/ 2147483647 h 1088"/>
              <a:gd name="T16" fmla="*/ 24204287 w 888"/>
              <a:gd name="T17" fmla="*/ 2147483647 h 1088"/>
              <a:gd name="T18" fmla="*/ 169432475 w 888"/>
              <a:gd name="T19" fmla="*/ 2147483647 h 1088"/>
              <a:gd name="T20" fmla="*/ 96818376 w 888"/>
              <a:gd name="T21" fmla="*/ 1766828822 h 1088"/>
              <a:gd name="T22" fmla="*/ 24204287 w 888"/>
              <a:gd name="T23" fmla="*/ 1193803305 h 1088"/>
              <a:gd name="T24" fmla="*/ 242046536 w 888"/>
              <a:gd name="T25" fmla="*/ 764034815 h 1088"/>
              <a:gd name="T26" fmla="*/ 459887565 w 888"/>
              <a:gd name="T27" fmla="*/ 191009136 h 1088"/>
              <a:gd name="T28" fmla="*/ 677729900 w 888"/>
              <a:gd name="T29" fmla="*/ 47751852 h 10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88"/>
              <a:gd name="T46" fmla="*/ 0 h 1088"/>
              <a:gd name="T47" fmla="*/ 888 w 888"/>
              <a:gd name="T48" fmla="*/ 1088 h 10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88" h="1088">
                <a:moveTo>
                  <a:pt x="448" y="16"/>
                </a:moveTo>
                <a:cubicBezTo>
                  <a:pt x="512" y="16"/>
                  <a:pt x="640" y="0"/>
                  <a:pt x="688" y="64"/>
                </a:cubicBezTo>
                <a:cubicBezTo>
                  <a:pt x="736" y="128"/>
                  <a:pt x="704" y="296"/>
                  <a:pt x="736" y="400"/>
                </a:cubicBezTo>
                <a:cubicBezTo>
                  <a:pt x="768" y="504"/>
                  <a:pt x="888" y="608"/>
                  <a:pt x="880" y="688"/>
                </a:cubicBezTo>
                <a:cubicBezTo>
                  <a:pt x="872" y="768"/>
                  <a:pt x="712" y="824"/>
                  <a:pt x="688" y="880"/>
                </a:cubicBezTo>
                <a:cubicBezTo>
                  <a:pt x="664" y="936"/>
                  <a:pt x="784" y="1000"/>
                  <a:pt x="736" y="1024"/>
                </a:cubicBezTo>
                <a:cubicBezTo>
                  <a:pt x="688" y="1048"/>
                  <a:pt x="496" y="1016"/>
                  <a:pt x="400" y="1024"/>
                </a:cubicBezTo>
                <a:cubicBezTo>
                  <a:pt x="304" y="1032"/>
                  <a:pt x="224" y="1088"/>
                  <a:pt x="160" y="1072"/>
                </a:cubicBezTo>
                <a:cubicBezTo>
                  <a:pt x="96" y="1056"/>
                  <a:pt x="24" y="976"/>
                  <a:pt x="16" y="928"/>
                </a:cubicBezTo>
                <a:cubicBezTo>
                  <a:pt x="8" y="880"/>
                  <a:pt x="104" y="840"/>
                  <a:pt x="112" y="784"/>
                </a:cubicBezTo>
                <a:cubicBezTo>
                  <a:pt x="120" y="728"/>
                  <a:pt x="80" y="656"/>
                  <a:pt x="64" y="592"/>
                </a:cubicBezTo>
                <a:cubicBezTo>
                  <a:pt x="48" y="528"/>
                  <a:pt x="0" y="456"/>
                  <a:pt x="16" y="400"/>
                </a:cubicBezTo>
                <a:cubicBezTo>
                  <a:pt x="32" y="344"/>
                  <a:pt x="112" y="312"/>
                  <a:pt x="160" y="256"/>
                </a:cubicBezTo>
                <a:cubicBezTo>
                  <a:pt x="208" y="200"/>
                  <a:pt x="256" y="104"/>
                  <a:pt x="304" y="64"/>
                </a:cubicBezTo>
                <a:cubicBezTo>
                  <a:pt x="352" y="24"/>
                  <a:pt x="384" y="16"/>
                  <a:pt x="448" y="16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13" name="Line 32"/>
          <p:cNvSpPr>
            <a:spLocks noChangeShapeType="1"/>
          </p:cNvSpPr>
          <p:nvPr/>
        </p:nvSpPr>
        <p:spPr bwMode="auto">
          <a:xfrm>
            <a:off x="8305800" y="2895600"/>
            <a:ext cx="0" cy="144780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14" name="Line 33"/>
          <p:cNvSpPr>
            <a:spLocks noChangeShapeType="1"/>
          </p:cNvSpPr>
          <p:nvPr/>
        </p:nvSpPr>
        <p:spPr bwMode="auto">
          <a:xfrm>
            <a:off x="5410200" y="3048000"/>
            <a:ext cx="0" cy="129540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15" name="Line 34"/>
          <p:cNvSpPr>
            <a:spLocks noChangeShapeType="1"/>
          </p:cNvSpPr>
          <p:nvPr/>
        </p:nvSpPr>
        <p:spPr bwMode="auto">
          <a:xfrm>
            <a:off x="6781800" y="2971800"/>
            <a:ext cx="0" cy="137160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16" name="Freeform 35"/>
          <p:cNvSpPr>
            <a:spLocks/>
          </p:cNvSpPr>
          <p:nvPr/>
        </p:nvSpPr>
        <p:spPr bwMode="auto">
          <a:xfrm>
            <a:off x="4953000" y="2349500"/>
            <a:ext cx="1092200" cy="1511300"/>
          </a:xfrm>
          <a:custGeom>
            <a:avLst/>
            <a:gdLst>
              <a:gd name="T0" fmla="*/ 677729900 w 888"/>
              <a:gd name="T1" fmla="*/ 30871911 h 1088"/>
              <a:gd name="T2" fmla="*/ 1040798974 w 888"/>
              <a:gd name="T3" fmla="*/ 123487644 h 1088"/>
              <a:gd name="T4" fmla="*/ 1113413034 w 888"/>
              <a:gd name="T5" fmla="*/ 771797852 h 1088"/>
              <a:gd name="T6" fmla="*/ 1331254294 w 888"/>
              <a:gd name="T7" fmla="*/ 1327492056 h 1088"/>
              <a:gd name="T8" fmla="*/ 1040798974 w 888"/>
              <a:gd name="T9" fmla="*/ 1697955206 h 1088"/>
              <a:gd name="T10" fmla="*/ 1113413034 w 888"/>
              <a:gd name="T11" fmla="*/ 1975802308 h 1088"/>
              <a:gd name="T12" fmla="*/ 605115686 w 888"/>
              <a:gd name="T13" fmla="*/ 1975802308 h 1088"/>
              <a:gd name="T14" fmla="*/ 242046536 w 888"/>
              <a:gd name="T15" fmla="*/ 2068418008 h 1088"/>
              <a:gd name="T16" fmla="*/ 24204287 w 888"/>
              <a:gd name="T17" fmla="*/ 1790570907 h 1088"/>
              <a:gd name="T18" fmla="*/ 169432475 w 888"/>
              <a:gd name="T19" fmla="*/ 1512723805 h 1088"/>
              <a:gd name="T20" fmla="*/ 96818376 w 888"/>
              <a:gd name="T21" fmla="*/ 1142260655 h 1088"/>
              <a:gd name="T22" fmla="*/ 24204287 w 888"/>
              <a:gd name="T23" fmla="*/ 771797852 h 1088"/>
              <a:gd name="T24" fmla="*/ 242046536 w 888"/>
              <a:gd name="T25" fmla="*/ 493950577 h 1088"/>
              <a:gd name="T26" fmla="*/ 459887565 w 888"/>
              <a:gd name="T27" fmla="*/ 123487644 h 1088"/>
              <a:gd name="T28" fmla="*/ 677729900 w 888"/>
              <a:gd name="T29" fmla="*/ 30871911 h 10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88"/>
              <a:gd name="T46" fmla="*/ 0 h 1088"/>
              <a:gd name="T47" fmla="*/ 888 w 888"/>
              <a:gd name="T48" fmla="*/ 1088 h 10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88" h="1088">
                <a:moveTo>
                  <a:pt x="448" y="16"/>
                </a:moveTo>
                <a:cubicBezTo>
                  <a:pt x="512" y="16"/>
                  <a:pt x="640" y="0"/>
                  <a:pt x="688" y="64"/>
                </a:cubicBezTo>
                <a:cubicBezTo>
                  <a:pt x="736" y="128"/>
                  <a:pt x="704" y="296"/>
                  <a:pt x="736" y="400"/>
                </a:cubicBezTo>
                <a:cubicBezTo>
                  <a:pt x="768" y="504"/>
                  <a:pt x="888" y="608"/>
                  <a:pt x="880" y="688"/>
                </a:cubicBezTo>
                <a:cubicBezTo>
                  <a:pt x="872" y="768"/>
                  <a:pt x="712" y="824"/>
                  <a:pt x="688" y="880"/>
                </a:cubicBezTo>
                <a:cubicBezTo>
                  <a:pt x="664" y="936"/>
                  <a:pt x="784" y="1000"/>
                  <a:pt x="736" y="1024"/>
                </a:cubicBezTo>
                <a:cubicBezTo>
                  <a:pt x="688" y="1048"/>
                  <a:pt x="496" y="1016"/>
                  <a:pt x="400" y="1024"/>
                </a:cubicBezTo>
                <a:cubicBezTo>
                  <a:pt x="304" y="1032"/>
                  <a:pt x="224" y="1088"/>
                  <a:pt x="160" y="1072"/>
                </a:cubicBezTo>
                <a:cubicBezTo>
                  <a:pt x="96" y="1056"/>
                  <a:pt x="24" y="976"/>
                  <a:pt x="16" y="928"/>
                </a:cubicBezTo>
                <a:cubicBezTo>
                  <a:pt x="8" y="880"/>
                  <a:pt x="104" y="840"/>
                  <a:pt x="112" y="784"/>
                </a:cubicBezTo>
                <a:cubicBezTo>
                  <a:pt x="120" y="728"/>
                  <a:pt x="80" y="656"/>
                  <a:pt x="64" y="592"/>
                </a:cubicBezTo>
                <a:cubicBezTo>
                  <a:pt x="48" y="528"/>
                  <a:pt x="0" y="456"/>
                  <a:pt x="16" y="400"/>
                </a:cubicBezTo>
                <a:cubicBezTo>
                  <a:pt x="32" y="344"/>
                  <a:pt x="112" y="312"/>
                  <a:pt x="160" y="256"/>
                </a:cubicBezTo>
                <a:cubicBezTo>
                  <a:pt x="208" y="200"/>
                  <a:pt x="256" y="104"/>
                  <a:pt x="304" y="64"/>
                </a:cubicBezTo>
                <a:cubicBezTo>
                  <a:pt x="352" y="24"/>
                  <a:pt x="384" y="16"/>
                  <a:pt x="448" y="16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17" name="Freeform 36"/>
          <p:cNvSpPr>
            <a:spLocks/>
          </p:cNvSpPr>
          <p:nvPr/>
        </p:nvSpPr>
        <p:spPr bwMode="auto">
          <a:xfrm>
            <a:off x="6324600" y="1676400"/>
            <a:ext cx="1092200" cy="1879600"/>
          </a:xfrm>
          <a:custGeom>
            <a:avLst/>
            <a:gdLst>
              <a:gd name="T0" fmla="*/ 677729900 w 888"/>
              <a:gd name="T1" fmla="*/ 47751852 h 1088"/>
              <a:gd name="T2" fmla="*/ 1040798974 w 888"/>
              <a:gd name="T3" fmla="*/ 191009136 h 1088"/>
              <a:gd name="T4" fmla="*/ 1113413034 w 888"/>
              <a:gd name="T5" fmla="*/ 1193803305 h 1088"/>
              <a:gd name="T6" fmla="*/ 1331254294 w 888"/>
              <a:gd name="T7" fmla="*/ 2053342012 h 1088"/>
              <a:gd name="T8" fmla="*/ 1040798974 w 888"/>
              <a:gd name="T9" fmla="*/ 2147483647 h 1088"/>
              <a:gd name="T10" fmla="*/ 1113413034 w 888"/>
              <a:gd name="T11" fmla="*/ 2147483647 h 1088"/>
              <a:gd name="T12" fmla="*/ 605115686 w 888"/>
              <a:gd name="T13" fmla="*/ 2147483647 h 1088"/>
              <a:gd name="T14" fmla="*/ 242046536 w 888"/>
              <a:gd name="T15" fmla="*/ 2147483647 h 1088"/>
              <a:gd name="T16" fmla="*/ 24204287 w 888"/>
              <a:gd name="T17" fmla="*/ 2147483647 h 1088"/>
              <a:gd name="T18" fmla="*/ 169432475 w 888"/>
              <a:gd name="T19" fmla="*/ 2147483647 h 1088"/>
              <a:gd name="T20" fmla="*/ 96818376 w 888"/>
              <a:gd name="T21" fmla="*/ 1766828822 h 1088"/>
              <a:gd name="T22" fmla="*/ 24204287 w 888"/>
              <a:gd name="T23" fmla="*/ 1193803305 h 1088"/>
              <a:gd name="T24" fmla="*/ 242046536 w 888"/>
              <a:gd name="T25" fmla="*/ 764034815 h 1088"/>
              <a:gd name="T26" fmla="*/ 459887565 w 888"/>
              <a:gd name="T27" fmla="*/ 191009136 h 1088"/>
              <a:gd name="T28" fmla="*/ 677729900 w 888"/>
              <a:gd name="T29" fmla="*/ 47751852 h 10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88"/>
              <a:gd name="T46" fmla="*/ 0 h 1088"/>
              <a:gd name="T47" fmla="*/ 888 w 888"/>
              <a:gd name="T48" fmla="*/ 1088 h 10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88" h="1088">
                <a:moveTo>
                  <a:pt x="448" y="16"/>
                </a:moveTo>
                <a:cubicBezTo>
                  <a:pt x="512" y="16"/>
                  <a:pt x="640" y="0"/>
                  <a:pt x="688" y="64"/>
                </a:cubicBezTo>
                <a:cubicBezTo>
                  <a:pt x="736" y="128"/>
                  <a:pt x="704" y="296"/>
                  <a:pt x="736" y="400"/>
                </a:cubicBezTo>
                <a:cubicBezTo>
                  <a:pt x="768" y="504"/>
                  <a:pt x="888" y="608"/>
                  <a:pt x="880" y="688"/>
                </a:cubicBezTo>
                <a:cubicBezTo>
                  <a:pt x="872" y="768"/>
                  <a:pt x="712" y="824"/>
                  <a:pt x="688" y="880"/>
                </a:cubicBezTo>
                <a:cubicBezTo>
                  <a:pt x="664" y="936"/>
                  <a:pt x="784" y="1000"/>
                  <a:pt x="736" y="1024"/>
                </a:cubicBezTo>
                <a:cubicBezTo>
                  <a:pt x="688" y="1048"/>
                  <a:pt x="496" y="1016"/>
                  <a:pt x="400" y="1024"/>
                </a:cubicBezTo>
                <a:cubicBezTo>
                  <a:pt x="304" y="1032"/>
                  <a:pt x="224" y="1088"/>
                  <a:pt x="160" y="1072"/>
                </a:cubicBezTo>
                <a:cubicBezTo>
                  <a:pt x="96" y="1056"/>
                  <a:pt x="24" y="976"/>
                  <a:pt x="16" y="928"/>
                </a:cubicBezTo>
                <a:cubicBezTo>
                  <a:pt x="8" y="880"/>
                  <a:pt x="104" y="840"/>
                  <a:pt x="112" y="784"/>
                </a:cubicBezTo>
                <a:cubicBezTo>
                  <a:pt x="120" y="728"/>
                  <a:pt x="80" y="656"/>
                  <a:pt x="64" y="592"/>
                </a:cubicBezTo>
                <a:cubicBezTo>
                  <a:pt x="48" y="528"/>
                  <a:pt x="0" y="456"/>
                  <a:pt x="16" y="400"/>
                </a:cubicBezTo>
                <a:cubicBezTo>
                  <a:pt x="32" y="344"/>
                  <a:pt x="112" y="312"/>
                  <a:pt x="160" y="256"/>
                </a:cubicBezTo>
                <a:cubicBezTo>
                  <a:pt x="208" y="200"/>
                  <a:pt x="256" y="104"/>
                  <a:pt x="304" y="64"/>
                </a:cubicBezTo>
                <a:cubicBezTo>
                  <a:pt x="352" y="24"/>
                  <a:pt x="384" y="16"/>
                  <a:pt x="448" y="16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18" name="Freeform 37"/>
          <p:cNvSpPr>
            <a:spLocks/>
          </p:cNvSpPr>
          <p:nvPr/>
        </p:nvSpPr>
        <p:spPr bwMode="auto">
          <a:xfrm>
            <a:off x="2895600" y="3581400"/>
            <a:ext cx="609600" cy="609600"/>
          </a:xfrm>
          <a:custGeom>
            <a:avLst/>
            <a:gdLst>
              <a:gd name="T0" fmla="*/ 211126201 w 888"/>
              <a:gd name="T1" fmla="*/ 5023037 h 1088"/>
              <a:gd name="T2" fmla="*/ 324229624 w 888"/>
              <a:gd name="T3" fmla="*/ 20091587 h 1088"/>
              <a:gd name="T4" fmla="*/ 346850034 w 888"/>
              <a:gd name="T5" fmla="*/ 125571976 h 1088"/>
              <a:gd name="T6" fmla="*/ 414712036 w 888"/>
              <a:gd name="T7" fmla="*/ 215983270 h 1088"/>
              <a:gd name="T8" fmla="*/ 324229624 w 888"/>
              <a:gd name="T9" fmla="*/ 276258003 h 1088"/>
              <a:gd name="T10" fmla="*/ 346850034 w 888"/>
              <a:gd name="T11" fmla="*/ 321463703 h 1088"/>
              <a:gd name="T12" fmla="*/ 188505791 w 888"/>
              <a:gd name="T13" fmla="*/ 321463703 h 1088"/>
              <a:gd name="T14" fmla="*/ 75402303 w 888"/>
              <a:gd name="T15" fmla="*/ 336532246 h 1088"/>
              <a:gd name="T16" fmla="*/ 7540368 w 888"/>
              <a:gd name="T17" fmla="*/ 291326547 h 1088"/>
              <a:gd name="T18" fmla="*/ 52781207 w 888"/>
              <a:gd name="T19" fmla="*/ 246120917 h 1088"/>
              <a:gd name="T20" fmla="*/ 30160786 w 888"/>
              <a:gd name="T21" fmla="*/ 185846184 h 1088"/>
              <a:gd name="T22" fmla="*/ 7540368 w 888"/>
              <a:gd name="T23" fmla="*/ 125571976 h 1088"/>
              <a:gd name="T24" fmla="*/ 75402303 w 888"/>
              <a:gd name="T25" fmla="*/ 80365786 h 1088"/>
              <a:gd name="T26" fmla="*/ 143264241 w 888"/>
              <a:gd name="T27" fmla="*/ 20091587 h 1088"/>
              <a:gd name="T28" fmla="*/ 211126201 w 888"/>
              <a:gd name="T29" fmla="*/ 5023037 h 10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88"/>
              <a:gd name="T46" fmla="*/ 0 h 1088"/>
              <a:gd name="T47" fmla="*/ 888 w 888"/>
              <a:gd name="T48" fmla="*/ 1088 h 10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88" h="1088">
                <a:moveTo>
                  <a:pt x="448" y="16"/>
                </a:moveTo>
                <a:cubicBezTo>
                  <a:pt x="512" y="16"/>
                  <a:pt x="640" y="0"/>
                  <a:pt x="688" y="64"/>
                </a:cubicBezTo>
                <a:cubicBezTo>
                  <a:pt x="736" y="128"/>
                  <a:pt x="704" y="296"/>
                  <a:pt x="736" y="400"/>
                </a:cubicBezTo>
                <a:cubicBezTo>
                  <a:pt x="768" y="504"/>
                  <a:pt x="888" y="608"/>
                  <a:pt x="880" y="688"/>
                </a:cubicBezTo>
                <a:cubicBezTo>
                  <a:pt x="872" y="768"/>
                  <a:pt x="712" y="824"/>
                  <a:pt x="688" y="880"/>
                </a:cubicBezTo>
                <a:cubicBezTo>
                  <a:pt x="664" y="936"/>
                  <a:pt x="784" y="1000"/>
                  <a:pt x="736" y="1024"/>
                </a:cubicBezTo>
                <a:cubicBezTo>
                  <a:pt x="688" y="1048"/>
                  <a:pt x="496" y="1016"/>
                  <a:pt x="400" y="1024"/>
                </a:cubicBezTo>
                <a:cubicBezTo>
                  <a:pt x="304" y="1032"/>
                  <a:pt x="224" y="1088"/>
                  <a:pt x="160" y="1072"/>
                </a:cubicBezTo>
                <a:cubicBezTo>
                  <a:pt x="96" y="1056"/>
                  <a:pt x="24" y="976"/>
                  <a:pt x="16" y="928"/>
                </a:cubicBezTo>
                <a:cubicBezTo>
                  <a:pt x="8" y="880"/>
                  <a:pt x="104" y="840"/>
                  <a:pt x="112" y="784"/>
                </a:cubicBezTo>
                <a:cubicBezTo>
                  <a:pt x="120" y="728"/>
                  <a:pt x="80" y="656"/>
                  <a:pt x="64" y="592"/>
                </a:cubicBezTo>
                <a:cubicBezTo>
                  <a:pt x="48" y="528"/>
                  <a:pt x="0" y="456"/>
                  <a:pt x="16" y="400"/>
                </a:cubicBezTo>
                <a:cubicBezTo>
                  <a:pt x="32" y="344"/>
                  <a:pt x="112" y="312"/>
                  <a:pt x="160" y="256"/>
                </a:cubicBezTo>
                <a:cubicBezTo>
                  <a:pt x="208" y="200"/>
                  <a:pt x="256" y="104"/>
                  <a:pt x="304" y="64"/>
                </a:cubicBezTo>
                <a:cubicBezTo>
                  <a:pt x="352" y="24"/>
                  <a:pt x="384" y="16"/>
                  <a:pt x="448" y="16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19" name="Freeform 38"/>
          <p:cNvSpPr>
            <a:spLocks/>
          </p:cNvSpPr>
          <p:nvPr/>
        </p:nvSpPr>
        <p:spPr bwMode="auto">
          <a:xfrm>
            <a:off x="3810000" y="3124200"/>
            <a:ext cx="787400" cy="838200"/>
          </a:xfrm>
          <a:custGeom>
            <a:avLst/>
            <a:gdLst>
              <a:gd name="T0" fmla="*/ 352243581 w 888"/>
              <a:gd name="T1" fmla="*/ 9496004 h 1088"/>
              <a:gd name="T2" fmla="*/ 540945646 w 888"/>
              <a:gd name="T3" fmla="*/ 37985555 h 1088"/>
              <a:gd name="T4" fmla="*/ 578685860 w 888"/>
              <a:gd name="T5" fmla="*/ 237409354 h 1088"/>
              <a:gd name="T6" fmla="*/ 691906500 w 888"/>
              <a:gd name="T7" fmla="*/ 408343623 h 1088"/>
              <a:gd name="T8" fmla="*/ 540945646 w 888"/>
              <a:gd name="T9" fmla="*/ 522300252 h 1088"/>
              <a:gd name="T10" fmla="*/ 578685860 w 888"/>
              <a:gd name="T11" fmla="*/ 607767338 h 1088"/>
              <a:gd name="T12" fmla="*/ 314503368 w 888"/>
              <a:gd name="T13" fmla="*/ 607767338 h 1088"/>
              <a:gd name="T14" fmla="*/ 125801358 w 888"/>
              <a:gd name="T15" fmla="*/ 636256880 h 1088"/>
              <a:gd name="T16" fmla="*/ 12579779 w 888"/>
              <a:gd name="T17" fmla="*/ 550789024 h 1088"/>
              <a:gd name="T18" fmla="*/ 88061117 w 888"/>
              <a:gd name="T19" fmla="*/ 465321937 h 1088"/>
              <a:gd name="T20" fmla="*/ 50320890 w 888"/>
              <a:gd name="T21" fmla="*/ 351365212 h 1088"/>
              <a:gd name="T22" fmla="*/ 12579779 w 888"/>
              <a:gd name="T23" fmla="*/ 237409354 h 1088"/>
              <a:gd name="T24" fmla="*/ 125801358 w 888"/>
              <a:gd name="T25" fmla="*/ 151942220 h 1088"/>
              <a:gd name="T26" fmla="*/ 239022054 w 888"/>
              <a:gd name="T27" fmla="*/ 37985555 h 1088"/>
              <a:gd name="T28" fmla="*/ 352243581 w 888"/>
              <a:gd name="T29" fmla="*/ 9496004 h 10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88"/>
              <a:gd name="T46" fmla="*/ 0 h 1088"/>
              <a:gd name="T47" fmla="*/ 888 w 888"/>
              <a:gd name="T48" fmla="*/ 1088 h 10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88" h="1088">
                <a:moveTo>
                  <a:pt x="448" y="16"/>
                </a:moveTo>
                <a:cubicBezTo>
                  <a:pt x="512" y="16"/>
                  <a:pt x="640" y="0"/>
                  <a:pt x="688" y="64"/>
                </a:cubicBezTo>
                <a:cubicBezTo>
                  <a:pt x="736" y="128"/>
                  <a:pt x="704" y="296"/>
                  <a:pt x="736" y="400"/>
                </a:cubicBezTo>
                <a:cubicBezTo>
                  <a:pt x="768" y="504"/>
                  <a:pt x="888" y="608"/>
                  <a:pt x="880" y="688"/>
                </a:cubicBezTo>
                <a:cubicBezTo>
                  <a:pt x="872" y="768"/>
                  <a:pt x="712" y="824"/>
                  <a:pt x="688" y="880"/>
                </a:cubicBezTo>
                <a:cubicBezTo>
                  <a:pt x="664" y="936"/>
                  <a:pt x="784" y="1000"/>
                  <a:pt x="736" y="1024"/>
                </a:cubicBezTo>
                <a:cubicBezTo>
                  <a:pt x="688" y="1048"/>
                  <a:pt x="496" y="1016"/>
                  <a:pt x="400" y="1024"/>
                </a:cubicBezTo>
                <a:cubicBezTo>
                  <a:pt x="304" y="1032"/>
                  <a:pt x="224" y="1088"/>
                  <a:pt x="160" y="1072"/>
                </a:cubicBezTo>
                <a:cubicBezTo>
                  <a:pt x="96" y="1056"/>
                  <a:pt x="24" y="976"/>
                  <a:pt x="16" y="928"/>
                </a:cubicBezTo>
                <a:cubicBezTo>
                  <a:pt x="8" y="880"/>
                  <a:pt x="104" y="840"/>
                  <a:pt x="112" y="784"/>
                </a:cubicBezTo>
                <a:cubicBezTo>
                  <a:pt x="120" y="728"/>
                  <a:pt x="80" y="656"/>
                  <a:pt x="64" y="592"/>
                </a:cubicBezTo>
                <a:cubicBezTo>
                  <a:pt x="48" y="528"/>
                  <a:pt x="0" y="456"/>
                  <a:pt x="16" y="400"/>
                </a:cubicBezTo>
                <a:cubicBezTo>
                  <a:pt x="32" y="344"/>
                  <a:pt x="112" y="312"/>
                  <a:pt x="160" y="256"/>
                </a:cubicBezTo>
                <a:cubicBezTo>
                  <a:pt x="208" y="200"/>
                  <a:pt x="256" y="104"/>
                  <a:pt x="304" y="64"/>
                </a:cubicBezTo>
                <a:cubicBezTo>
                  <a:pt x="352" y="24"/>
                  <a:pt x="384" y="16"/>
                  <a:pt x="448" y="16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20" name="Line 39"/>
          <p:cNvSpPr>
            <a:spLocks noChangeShapeType="1"/>
          </p:cNvSpPr>
          <p:nvPr/>
        </p:nvSpPr>
        <p:spPr bwMode="auto">
          <a:xfrm>
            <a:off x="4191000" y="3886200"/>
            <a:ext cx="0" cy="45720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21" name="Line 40"/>
          <p:cNvSpPr>
            <a:spLocks noChangeShapeType="1"/>
          </p:cNvSpPr>
          <p:nvPr/>
        </p:nvSpPr>
        <p:spPr bwMode="auto">
          <a:xfrm flipH="1">
            <a:off x="2209800" y="4191000"/>
            <a:ext cx="0" cy="15240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22" name="Line 41"/>
          <p:cNvSpPr>
            <a:spLocks noChangeShapeType="1"/>
          </p:cNvSpPr>
          <p:nvPr/>
        </p:nvSpPr>
        <p:spPr bwMode="auto">
          <a:xfrm>
            <a:off x="3200400" y="4114800"/>
            <a:ext cx="0" cy="22860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23" name="Freeform 42"/>
          <p:cNvSpPr>
            <a:spLocks/>
          </p:cNvSpPr>
          <p:nvPr/>
        </p:nvSpPr>
        <p:spPr bwMode="auto">
          <a:xfrm>
            <a:off x="2133600" y="3886200"/>
            <a:ext cx="304800" cy="457200"/>
          </a:xfrm>
          <a:custGeom>
            <a:avLst/>
            <a:gdLst>
              <a:gd name="T0" fmla="*/ 52781550 w 888"/>
              <a:gd name="T1" fmla="*/ 2825563 h 1088"/>
              <a:gd name="T2" fmla="*/ 81057234 w 888"/>
              <a:gd name="T3" fmla="*/ 11301411 h 1088"/>
              <a:gd name="T4" fmla="*/ 86712508 w 888"/>
              <a:gd name="T5" fmla="*/ 70634033 h 1088"/>
              <a:gd name="T6" fmla="*/ 103678009 w 888"/>
              <a:gd name="T7" fmla="*/ 121490813 h 1088"/>
              <a:gd name="T8" fmla="*/ 81057234 w 888"/>
              <a:gd name="T9" fmla="*/ 155395035 h 1088"/>
              <a:gd name="T10" fmla="*/ 86712508 w 888"/>
              <a:gd name="T11" fmla="*/ 180823412 h 1088"/>
              <a:gd name="T12" fmla="*/ 47126276 w 888"/>
              <a:gd name="T13" fmla="*/ 180823412 h 1088"/>
              <a:gd name="T14" fmla="*/ 18850576 w 888"/>
              <a:gd name="T15" fmla="*/ 189299257 h 1088"/>
              <a:gd name="T16" fmla="*/ 1885092 w 888"/>
              <a:gd name="T17" fmla="*/ 163871301 h 1088"/>
              <a:gd name="T18" fmla="*/ 13195302 w 888"/>
              <a:gd name="T19" fmla="*/ 138442924 h 1088"/>
              <a:gd name="T20" fmla="*/ 7540368 w 888"/>
              <a:gd name="T21" fmla="*/ 104538675 h 1088"/>
              <a:gd name="T22" fmla="*/ 1885092 w 888"/>
              <a:gd name="T23" fmla="*/ 70634033 h 1088"/>
              <a:gd name="T24" fmla="*/ 18850576 w 888"/>
              <a:gd name="T25" fmla="*/ 45205643 h 1088"/>
              <a:gd name="T26" fmla="*/ 35816060 w 888"/>
              <a:gd name="T27" fmla="*/ 11301411 h 1088"/>
              <a:gd name="T28" fmla="*/ 52781550 w 888"/>
              <a:gd name="T29" fmla="*/ 2825563 h 10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88"/>
              <a:gd name="T46" fmla="*/ 0 h 1088"/>
              <a:gd name="T47" fmla="*/ 888 w 888"/>
              <a:gd name="T48" fmla="*/ 1088 h 10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88" h="1088">
                <a:moveTo>
                  <a:pt x="448" y="16"/>
                </a:moveTo>
                <a:cubicBezTo>
                  <a:pt x="512" y="16"/>
                  <a:pt x="640" y="0"/>
                  <a:pt x="688" y="64"/>
                </a:cubicBezTo>
                <a:cubicBezTo>
                  <a:pt x="736" y="128"/>
                  <a:pt x="704" y="296"/>
                  <a:pt x="736" y="400"/>
                </a:cubicBezTo>
                <a:cubicBezTo>
                  <a:pt x="768" y="504"/>
                  <a:pt x="888" y="608"/>
                  <a:pt x="880" y="688"/>
                </a:cubicBezTo>
                <a:cubicBezTo>
                  <a:pt x="872" y="768"/>
                  <a:pt x="712" y="824"/>
                  <a:pt x="688" y="880"/>
                </a:cubicBezTo>
                <a:cubicBezTo>
                  <a:pt x="664" y="936"/>
                  <a:pt x="784" y="1000"/>
                  <a:pt x="736" y="1024"/>
                </a:cubicBezTo>
                <a:cubicBezTo>
                  <a:pt x="688" y="1048"/>
                  <a:pt x="496" y="1016"/>
                  <a:pt x="400" y="1024"/>
                </a:cubicBezTo>
                <a:cubicBezTo>
                  <a:pt x="304" y="1032"/>
                  <a:pt x="224" y="1088"/>
                  <a:pt x="160" y="1072"/>
                </a:cubicBezTo>
                <a:cubicBezTo>
                  <a:pt x="96" y="1056"/>
                  <a:pt x="24" y="976"/>
                  <a:pt x="16" y="928"/>
                </a:cubicBezTo>
                <a:cubicBezTo>
                  <a:pt x="8" y="880"/>
                  <a:pt x="104" y="840"/>
                  <a:pt x="112" y="784"/>
                </a:cubicBezTo>
                <a:cubicBezTo>
                  <a:pt x="120" y="728"/>
                  <a:pt x="80" y="656"/>
                  <a:pt x="64" y="592"/>
                </a:cubicBezTo>
                <a:cubicBezTo>
                  <a:pt x="48" y="528"/>
                  <a:pt x="0" y="456"/>
                  <a:pt x="16" y="400"/>
                </a:cubicBezTo>
                <a:cubicBezTo>
                  <a:pt x="32" y="344"/>
                  <a:pt x="112" y="312"/>
                  <a:pt x="160" y="256"/>
                </a:cubicBezTo>
                <a:cubicBezTo>
                  <a:pt x="208" y="200"/>
                  <a:pt x="256" y="104"/>
                  <a:pt x="304" y="64"/>
                </a:cubicBezTo>
                <a:cubicBezTo>
                  <a:pt x="352" y="24"/>
                  <a:pt x="384" y="16"/>
                  <a:pt x="448" y="16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24" name="Line 44"/>
          <p:cNvSpPr>
            <a:spLocks noChangeShapeType="1"/>
          </p:cNvSpPr>
          <p:nvPr/>
        </p:nvSpPr>
        <p:spPr bwMode="auto">
          <a:xfrm>
            <a:off x="2627313" y="4292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25" name="Text Box 45"/>
          <p:cNvSpPr txBox="1">
            <a:spLocks noChangeArrowheads="1"/>
          </p:cNvSpPr>
          <p:nvPr/>
        </p:nvSpPr>
        <p:spPr bwMode="auto">
          <a:xfrm>
            <a:off x="2484438" y="44370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3</a:t>
            </a:r>
          </a:p>
        </p:txBody>
      </p:sp>
      <p:sp>
        <p:nvSpPr>
          <p:cNvPr id="25626" name="Line 48"/>
          <p:cNvSpPr>
            <a:spLocks noChangeShapeType="1"/>
          </p:cNvSpPr>
          <p:nvPr/>
        </p:nvSpPr>
        <p:spPr bwMode="auto">
          <a:xfrm>
            <a:off x="5219700" y="42211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27" name="Text Box 49"/>
          <p:cNvSpPr txBox="1">
            <a:spLocks noChangeArrowheads="1"/>
          </p:cNvSpPr>
          <p:nvPr/>
        </p:nvSpPr>
        <p:spPr bwMode="auto">
          <a:xfrm>
            <a:off x="5076825" y="44370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7</a:t>
            </a:r>
          </a:p>
        </p:txBody>
      </p:sp>
      <p:sp>
        <p:nvSpPr>
          <p:cNvPr id="25628" name="Line 59"/>
          <p:cNvSpPr>
            <a:spLocks noChangeShapeType="1"/>
          </p:cNvSpPr>
          <p:nvPr/>
        </p:nvSpPr>
        <p:spPr bwMode="auto">
          <a:xfrm>
            <a:off x="466725" y="50133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5629" name="Line 64"/>
          <p:cNvSpPr>
            <a:spLocks noChangeShapeType="1"/>
          </p:cNvSpPr>
          <p:nvPr/>
        </p:nvSpPr>
        <p:spPr bwMode="auto">
          <a:xfrm flipH="1">
            <a:off x="8316913" y="4365625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5630" name="Line 68"/>
          <p:cNvSpPr>
            <a:spLocks noChangeShapeType="1"/>
          </p:cNvSpPr>
          <p:nvPr/>
        </p:nvSpPr>
        <p:spPr bwMode="auto">
          <a:xfrm>
            <a:off x="2627313" y="5013325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5631" name="Text Box 69"/>
          <p:cNvSpPr txBox="1">
            <a:spLocks noChangeArrowheads="1"/>
          </p:cNvSpPr>
          <p:nvPr/>
        </p:nvSpPr>
        <p:spPr bwMode="auto">
          <a:xfrm>
            <a:off x="2843213" y="5084763"/>
            <a:ext cx="23764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latin typeface="Arial" charset="0"/>
              </a:rPr>
              <a:t>Tratamientos intermedios</a:t>
            </a:r>
          </a:p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Raleos y podas</a:t>
            </a:r>
          </a:p>
        </p:txBody>
      </p:sp>
      <p:sp>
        <p:nvSpPr>
          <p:cNvPr id="25632" name="AutoShape 70"/>
          <p:cNvSpPr>
            <a:spLocks/>
          </p:cNvSpPr>
          <p:nvPr/>
        </p:nvSpPr>
        <p:spPr bwMode="auto">
          <a:xfrm>
            <a:off x="687388" y="2162175"/>
            <a:ext cx="3092450" cy="906463"/>
          </a:xfrm>
          <a:prstGeom prst="accentCallout1">
            <a:avLst>
              <a:gd name="adj1" fmla="val 12611"/>
              <a:gd name="adj2" fmla="val -2463"/>
              <a:gd name="adj3" fmla="val 250963"/>
              <a:gd name="adj4" fmla="val -11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2400">
                <a:latin typeface="Arial" charset="0"/>
              </a:rPr>
              <a:t>Preparación del</a:t>
            </a:r>
          </a:p>
          <a:p>
            <a:r>
              <a:rPr lang="es-ES" sz="2400">
                <a:latin typeface="Arial" charset="0"/>
              </a:rPr>
              <a:t>Terreno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AR" smtClean="0"/>
              <a:t>Indicadores de importancia en la economía del paìs</a:t>
            </a:r>
            <a:endParaRPr lang="es-AR" altLang="es-AR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Sector agropecuario y forestal  : 12,6% del total del PBI</a:t>
            </a:r>
          </a:p>
          <a:p>
            <a:r>
              <a:rPr lang="es-AR" dirty="0" smtClean="0"/>
              <a:t>10 % del empleo nacional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Fuentes : </a:t>
            </a:r>
          </a:p>
          <a:p>
            <a:pPr>
              <a:buNone/>
            </a:pPr>
            <a:r>
              <a:rPr lang="es-AR" dirty="0" smtClean="0"/>
              <a:t>Trabajo : Cadenas de Valor agroalimentarias ROBERTO BISANG y otros ( 2018). UNLP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5118288" cy="286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429132"/>
            <a:ext cx="3314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Resultado de imagen para sistemas agroforesta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428736"/>
            <a:ext cx="184785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u="sng" dirty="0"/>
              <a:t>Manejo de bosque nativo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571612"/>
            <a:ext cx="6715172" cy="4525963"/>
          </a:xfrm>
        </p:spPr>
        <p:txBody>
          <a:bodyPr/>
          <a:lstStyle/>
          <a:p>
            <a:r>
              <a:rPr lang="es-ES_tradnl" dirty="0"/>
              <a:t>: </a:t>
            </a:r>
          </a:p>
          <a:p>
            <a:r>
              <a:rPr lang="es-ES_tradnl" dirty="0"/>
              <a:t>Tiene por finalidad la producción de madera sostenida en el tiempo a partir de la regeneración de bosque en forma natural. Para realizar esto debe hacerse un uso sustentable de recurso.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tx1"/>
                </a:solidFill>
              </a:rPr>
              <a:t>Manejo de Bosque Nativo</a:t>
            </a:r>
          </a:p>
        </p:txBody>
      </p:sp>
      <p:sp>
        <p:nvSpPr>
          <p:cNvPr id="32770" name="Freeform 3"/>
          <p:cNvSpPr>
            <a:spLocks/>
          </p:cNvSpPr>
          <p:nvPr/>
        </p:nvSpPr>
        <p:spPr bwMode="auto">
          <a:xfrm>
            <a:off x="6477000" y="4114800"/>
            <a:ext cx="669925" cy="1662113"/>
          </a:xfrm>
          <a:custGeom>
            <a:avLst/>
            <a:gdLst>
              <a:gd name="T0" fmla="*/ 291416338 w 634"/>
              <a:gd name="T1" fmla="*/ 1433257155 h 1241"/>
              <a:gd name="T2" fmla="*/ 253454575 w 634"/>
              <a:gd name="T3" fmla="*/ 1393793371 h 1241"/>
              <a:gd name="T4" fmla="*/ 215491820 w 634"/>
              <a:gd name="T5" fmla="*/ 1413526100 h 1241"/>
              <a:gd name="T6" fmla="*/ 101604581 w 634"/>
              <a:gd name="T7" fmla="*/ 1393793371 h 1241"/>
              <a:gd name="T8" fmla="*/ 0 w 634"/>
              <a:gd name="T9" fmla="*/ 1149835191 h 1241"/>
              <a:gd name="T10" fmla="*/ 25680104 w 634"/>
              <a:gd name="T11" fmla="*/ 1088845981 h 1241"/>
              <a:gd name="T12" fmla="*/ 89322980 w 634"/>
              <a:gd name="T13" fmla="*/ 1069113587 h 1241"/>
              <a:gd name="T14" fmla="*/ 75924485 w 634"/>
              <a:gd name="T15" fmla="*/ 864618855 h 1241"/>
              <a:gd name="T16" fmla="*/ 165247465 w 634"/>
              <a:gd name="T17" fmla="*/ 744432463 h 1241"/>
              <a:gd name="T18" fmla="*/ 227773422 w 634"/>
              <a:gd name="T19" fmla="*/ 356968594 h 1241"/>
              <a:gd name="T20" fmla="*/ 265736176 w 634"/>
              <a:gd name="T21" fmla="*/ 378494355 h 1241"/>
              <a:gd name="T22" fmla="*/ 291416338 w 634"/>
              <a:gd name="T23" fmla="*/ 256515851 h 1241"/>
              <a:gd name="T24" fmla="*/ 367340790 w 634"/>
              <a:gd name="T25" fmla="*/ 93277894 h 1241"/>
              <a:gd name="T26" fmla="*/ 391905050 w 634"/>
              <a:gd name="T27" fmla="*/ 32288652 h 1241"/>
              <a:gd name="T28" fmla="*/ 443266299 w 634"/>
              <a:gd name="T29" fmla="*/ 154268443 h 1241"/>
              <a:gd name="T30" fmla="*/ 481227996 w 634"/>
              <a:gd name="T31" fmla="*/ 215257696 h 1241"/>
              <a:gd name="T32" fmla="*/ 505792256 w 634"/>
              <a:gd name="T33" fmla="*/ 356968594 h 1241"/>
              <a:gd name="T34" fmla="*/ 581716840 w 634"/>
              <a:gd name="T35" fmla="*/ 439484905 h 1241"/>
              <a:gd name="T36" fmla="*/ 645359690 w 634"/>
              <a:gd name="T37" fmla="*/ 561463325 h 1241"/>
              <a:gd name="T38" fmla="*/ 631961195 w 634"/>
              <a:gd name="T39" fmla="*/ 744432463 h 1241"/>
              <a:gd name="T40" fmla="*/ 669922893 w 634"/>
              <a:gd name="T41" fmla="*/ 764164857 h 1241"/>
              <a:gd name="T42" fmla="*/ 619679594 w 634"/>
              <a:gd name="T43" fmla="*/ 966866221 h 1241"/>
              <a:gd name="T44" fmla="*/ 707885647 w 634"/>
              <a:gd name="T45" fmla="*/ 1088845981 h 1241"/>
              <a:gd name="T46" fmla="*/ 557152580 w 634"/>
              <a:gd name="T47" fmla="*/ 1291546006 h 1241"/>
              <a:gd name="T48" fmla="*/ 669922893 w 634"/>
              <a:gd name="T49" fmla="*/ 1393793371 h 1241"/>
              <a:gd name="T50" fmla="*/ 557152580 w 634"/>
              <a:gd name="T51" fmla="*/ 1535504521 h 1241"/>
              <a:gd name="T52" fmla="*/ 455547900 w 634"/>
              <a:gd name="T53" fmla="*/ 1515773466 h 1241"/>
              <a:gd name="T54" fmla="*/ 379623448 w 634"/>
              <a:gd name="T55" fmla="*/ 1433257155 h 1241"/>
              <a:gd name="T56" fmla="*/ 405303544 w 634"/>
              <a:gd name="T57" fmla="*/ 1718473491 h 1241"/>
              <a:gd name="T58" fmla="*/ 367340790 w 634"/>
              <a:gd name="T59" fmla="*/ 2147483647 h 1241"/>
              <a:gd name="T60" fmla="*/ 329379092 w 634"/>
              <a:gd name="T61" fmla="*/ 2147483647 h 1241"/>
              <a:gd name="T62" fmla="*/ 341660694 w 634"/>
              <a:gd name="T63" fmla="*/ 2145401980 h 1241"/>
              <a:gd name="T64" fmla="*/ 353943352 w 634"/>
              <a:gd name="T65" fmla="*/ 1940907249 h 1241"/>
              <a:gd name="T66" fmla="*/ 291416338 w 634"/>
              <a:gd name="T67" fmla="*/ 1433257155 h 12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4"/>
              <a:gd name="T103" fmla="*/ 0 h 1241"/>
              <a:gd name="T104" fmla="*/ 634 w 634"/>
              <a:gd name="T105" fmla="*/ 1241 h 12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4" h="1241">
                <a:moveTo>
                  <a:pt x="261" y="799"/>
                </a:moveTo>
                <a:cubicBezTo>
                  <a:pt x="250" y="792"/>
                  <a:pt x="240" y="779"/>
                  <a:pt x="227" y="777"/>
                </a:cubicBezTo>
                <a:cubicBezTo>
                  <a:pt x="215" y="775"/>
                  <a:pt x="205" y="788"/>
                  <a:pt x="193" y="788"/>
                </a:cubicBezTo>
                <a:cubicBezTo>
                  <a:pt x="159" y="788"/>
                  <a:pt x="125" y="781"/>
                  <a:pt x="91" y="777"/>
                </a:cubicBezTo>
                <a:cubicBezTo>
                  <a:pt x="8" y="755"/>
                  <a:pt x="22" y="728"/>
                  <a:pt x="0" y="641"/>
                </a:cubicBezTo>
                <a:cubicBezTo>
                  <a:pt x="8" y="630"/>
                  <a:pt x="11" y="614"/>
                  <a:pt x="23" y="607"/>
                </a:cubicBezTo>
                <a:cubicBezTo>
                  <a:pt x="40" y="598"/>
                  <a:pt x="73" y="614"/>
                  <a:pt x="80" y="596"/>
                </a:cubicBezTo>
                <a:cubicBezTo>
                  <a:pt x="93" y="560"/>
                  <a:pt x="72" y="520"/>
                  <a:pt x="68" y="482"/>
                </a:cubicBezTo>
                <a:cubicBezTo>
                  <a:pt x="81" y="408"/>
                  <a:pt x="72" y="388"/>
                  <a:pt x="148" y="415"/>
                </a:cubicBezTo>
                <a:cubicBezTo>
                  <a:pt x="173" y="338"/>
                  <a:pt x="114" y="260"/>
                  <a:pt x="204" y="199"/>
                </a:cubicBezTo>
                <a:cubicBezTo>
                  <a:pt x="215" y="203"/>
                  <a:pt x="229" y="219"/>
                  <a:pt x="238" y="211"/>
                </a:cubicBezTo>
                <a:cubicBezTo>
                  <a:pt x="255" y="194"/>
                  <a:pt x="248" y="163"/>
                  <a:pt x="261" y="143"/>
                </a:cubicBezTo>
                <a:cubicBezTo>
                  <a:pt x="290" y="99"/>
                  <a:pt x="284" y="83"/>
                  <a:pt x="329" y="52"/>
                </a:cubicBezTo>
                <a:cubicBezTo>
                  <a:pt x="336" y="41"/>
                  <a:pt x="338" y="23"/>
                  <a:pt x="351" y="18"/>
                </a:cubicBezTo>
                <a:cubicBezTo>
                  <a:pt x="397" y="0"/>
                  <a:pt x="392" y="76"/>
                  <a:pt x="397" y="86"/>
                </a:cubicBezTo>
                <a:cubicBezTo>
                  <a:pt x="404" y="100"/>
                  <a:pt x="420" y="109"/>
                  <a:pt x="431" y="120"/>
                </a:cubicBezTo>
                <a:cubicBezTo>
                  <a:pt x="439" y="146"/>
                  <a:pt x="435" y="178"/>
                  <a:pt x="453" y="199"/>
                </a:cubicBezTo>
                <a:cubicBezTo>
                  <a:pt x="471" y="220"/>
                  <a:pt x="498" y="230"/>
                  <a:pt x="521" y="245"/>
                </a:cubicBezTo>
                <a:cubicBezTo>
                  <a:pt x="547" y="263"/>
                  <a:pt x="561" y="288"/>
                  <a:pt x="578" y="313"/>
                </a:cubicBezTo>
                <a:cubicBezTo>
                  <a:pt x="605" y="396"/>
                  <a:pt x="617" y="364"/>
                  <a:pt x="566" y="415"/>
                </a:cubicBezTo>
                <a:cubicBezTo>
                  <a:pt x="577" y="419"/>
                  <a:pt x="597" y="414"/>
                  <a:pt x="600" y="426"/>
                </a:cubicBezTo>
                <a:cubicBezTo>
                  <a:pt x="617" y="491"/>
                  <a:pt x="590" y="504"/>
                  <a:pt x="555" y="539"/>
                </a:cubicBezTo>
                <a:cubicBezTo>
                  <a:pt x="600" y="569"/>
                  <a:pt x="617" y="555"/>
                  <a:pt x="634" y="607"/>
                </a:cubicBezTo>
                <a:cubicBezTo>
                  <a:pt x="614" y="712"/>
                  <a:pt x="600" y="703"/>
                  <a:pt x="499" y="720"/>
                </a:cubicBezTo>
                <a:cubicBezTo>
                  <a:pt x="556" y="734"/>
                  <a:pt x="568" y="727"/>
                  <a:pt x="600" y="777"/>
                </a:cubicBezTo>
                <a:cubicBezTo>
                  <a:pt x="572" y="821"/>
                  <a:pt x="545" y="832"/>
                  <a:pt x="499" y="856"/>
                </a:cubicBezTo>
                <a:cubicBezTo>
                  <a:pt x="469" y="852"/>
                  <a:pt x="437" y="855"/>
                  <a:pt x="408" y="845"/>
                </a:cubicBezTo>
                <a:cubicBezTo>
                  <a:pt x="382" y="836"/>
                  <a:pt x="340" y="799"/>
                  <a:pt x="340" y="799"/>
                </a:cubicBezTo>
                <a:cubicBezTo>
                  <a:pt x="323" y="851"/>
                  <a:pt x="349" y="905"/>
                  <a:pt x="363" y="958"/>
                </a:cubicBezTo>
                <a:cubicBezTo>
                  <a:pt x="372" y="1039"/>
                  <a:pt x="425" y="1207"/>
                  <a:pt x="329" y="1241"/>
                </a:cubicBezTo>
                <a:cubicBezTo>
                  <a:pt x="318" y="1237"/>
                  <a:pt x="300" y="1240"/>
                  <a:pt x="295" y="1229"/>
                </a:cubicBezTo>
                <a:cubicBezTo>
                  <a:pt x="290" y="1219"/>
                  <a:pt x="304" y="1207"/>
                  <a:pt x="306" y="1196"/>
                </a:cubicBezTo>
                <a:cubicBezTo>
                  <a:pt x="312" y="1158"/>
                  <a:pt x="313" y="1120"/>
                  <a:pt x="317" y="1082"/>
                </a:cubicBezTo>
                <a:cubicBezTo>
                  <a:pt x="254" y="985"/>
                  <a:pt x="371" y="799"/>
                  <a:pt x="261" y="799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71" name="Freeform 4"/>
          <p:cNvSpPr>
            <a:spLocks/>
          </p:cNvSpPr>
          <p:nvPr/>
        </p:nvSpPr>
        <p:spPr bwMode="auto">
          <a:xfrm>
            <a:off x="6858000" y="4648200"/>
            <a:ext cx="288925" cy="1128713"/>
          </a:xfrm>
          <a:custGeom>
            <a:avLst/>
            <a:gdLst>
              <a:gd name="T0" fmla="*/ 54203964 w 634"/>
              <a:gd name="T1" fmla="*/ 660952835 h 1241"/>
              <a:gd name="T2" fmla="*/ 47143077 w 634"/>
              <a:gd name="T3" fmla="*/ 642753369 h 1241"/>
              <a:gd name="T4" fmla="*/ 40082190 w 634"/>
              <a:gd name="T5" fmla="*/ 651853102 h 1241"/>
              <a:gd name="T6" fmla="*/ 18898611 w 634"/>
              <a:gd name="T7" fmla="*/ 642753369 h 1241"/>
              <a:gd name="T8" fmla="*/ 0 w 634"/>
              <a:gd name="T9" fmla="*/ 530251378 h 1241"/>
              <a:gd name="T10" fmla="*/ 4776833 w 634"/>
              <a:gd name="T11" fmla="*/ 502125425 h 1241"/>
              <a:gd name="T12" fmla="*/ 16614100 w 634"/>
              <a:gd name="T13" fmla="*/ 493025692 h 1241"/>
              <a:gd name="T14" fmla="*/ 14122233 w 634"/>
              <a:gd name="T15" fmla="*/ 398722144 h 1241"/>
              <a:gd name="T16" fmla="*/ 30736336 w 634"/>
              <a:gd name="T17" fmla="*/ 343297901 h 1241"/>
              <a:gd name="T18" fmla="*/ 42366246 w 634"/>
              <a:gd name="T19" fmla="*/ 164617462 h 1241"/>
              <a:gd name="T20" fmla="*/ 49427589 w 634"/>
              <a:gd name="T21" fmla="*/ 174543948 h 1241"/>
              <a:gd name="T22" fmla="*/ 54203964 w 634"/>
              <a:gd name="T23" fmla="*/ 118292924 h 1241"/>
              <a:gd name="T24" fmla="*/ 68326207 w 634"/>
              <a:gd name="T25" fmla="*/ 43015695 h 1241"/>
              <a:gd name="T26" fmla="*/ 72895231 w 634"/>
              <a:gd name="T27" fmla="*/ 14889732 h 1241"/>
              <a:gd name="T28" fmla="*/ 82448437 w 634"/>
              <a:gd name="T29" fmla="*/ 71141662 h 1241"/>
              <a:gd name="T30" fmla="*/ 89509324 w 634"/>
              <a:gd name="T31" fmla="*/ 99266705 h 1241"/>
              <a:gd name="T32" fmla="*/ 94078347 w 634"/>
              <a:gd name="T33" fmla="*/ 164617462 h 1241"/>
              <a:gd name="T34" fmla="*/ 108200576 w 634"/>
              <a:gd name="T35" fmla="*/ 202669901 h 1241"/>
              <a:gd name="T36" fmla="*/ 120038322 w 634"/>
              <a:gd name="T37" fmla="*/ 258920953 h 1241"/>
              <a:gd name="T38" fmla="*/ 117545975 w 634"/>
              <a:gd name="T39" fmla="*/ 343297901 h 1241"/>
              <a:gd name="T40" fmla="*/ 124607346 w 634"/>
              <a:gd name="T41" fmla="*/ 352397635 h 1241"/>
              <a:gd name="T42" fmla="*/ 115261463 w 634"/>
              <a:gd name="T43" fmla="*/ 445874316 h 1241"/>
              <a:gd name="T44" fmla="*/ 131668233 w 634"/>
              <a:gd name="T45" fmla="*/ 502125425 h 1241"/>
              <a:gd name="T46" fmla="*/ 103631553 w 634"/>
              <a:gd name="T47" fmla="*/ 595602107 h 1241"/>
              <a:gd name="T48" fmla="*/ 124607346 w 634"/>
              <a:gd name="T49" fmla="*/ 642753369 h 1241"/>
              <a:gd name="T50" fmla="*/ 103631553 w 634"/>
              <a:gd name="T51" fmla="*/ 708104098 h 1241"/>
              <a:gd name="T52" fmla="*/ 84732949 w 634"/>
              <a:gd name="T53" fmla="*/ 699004364 h 1241"/>
              <a:gd name="T54" fmla="*/ 70610719 w 634"/>
              <a:gd name="T55" fmla="*/ 660952835 h 1241"/>
              <a:gd name="T56" fmla="*/ 75387550 w 634"/>
              <a:gd name="T57" fmla="*/ 792481046 h 1241"/>
              <a:gd name="T58" fmla="*/ 68326207 w 634"/>
              <a:gd name="T59" fmla="*/ 1026585898 h 1241"/>
              <a:gd name="T60" fmla="*/ 61265321 w 634"/>
              <a:gd name="T61" fmla="*/ 1016659412 h 1241"/>
              <a:gd name="T62" fmla="*/ 63549832 w 634"/>
              <a:gd name="T63" fmla="*/ 989361122 h 1241"/>
              <a:gd name="T64" fmla="*/ 65834344 w 634"/>
              <a:gd name="T65" fmla="*/ 895057460 h 1241"/>
              <a:gd name="T66" fmla="*/ 54203964 w 634"/>
              <a:gd name="T67" fmla="*/ 660952835 h 12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4"/>
              <a:gd name="T103" fmla="*/ 0 h 1241"/>
              <a:gd name="T104" fmla="*/ 634 w 634"/>
              <a:gd name="T105" fmla="*/ 1241 h 12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4" h="1241">
                <a:moveTo>
                  <a:pt x="261" y="799"/>
                </a:moveTo>
                <a:cubicBezTo>
                  <a:pt x="250" y="792"/>
                  <a:pt x="240" y="779"/>
                  <a:pt x="227" y="777"/>
                </a:cubicBezTo>
                <a:cubicBezTo>
                  <a:pt x="215" y="775"/>
                  <a:pt x="205" y="788"/>
                  <a:pt x="193" y="788"/>
                </a:cubicBezTo>
                <a:cubicBezTo>
                  <a:pt x="159" y="788"/>
                  <a:pt x="125" y="781"/>
                  <a:pt x="91" y="777"/>
                </a:cubicBezTo>
                <a:cubicBezTo>
                  <a:pt x="8" y="755"/>
                  <a:pt x="22" y="728"/>
                  <a:pt x="0" y="641"/>
                </a:cubicBezTo>
                <a:cubicBezTo>
                  <a:pt x="8" y="630"/>
                  <a:pt x="11" y="614"/>
                  <a:pt x="23" y="607"/>
                </a:cubicBezTo>
                <a:cubicBezTo>
                  <a:pt x="40" y="598"/>
                  <a:pt x="73" y="614"/>
                  <a:pt x="80" y="596"/>
                </a:cubicBezTo>
                <a:cubicBezTo>
                  <a:pt x="93" y="560"/>
                  <a:pt x="72" y="520"/>
                  <a:pt x="68" y="482"/>
                </a:cubicBezTo>
                <a:cubicBezTo>
                  <a:pt x="81" y="408"/>
                  <a:pt x="72" y="388"/>
                  <a:pt x="148" y="415"/>
                </a:cubicBezTo>
                <a:cubicBezTo>
                  <a:pt x="173" y="338"/>
                  <a:pt x="114" y="260"/>
                  <a:pt x="204" y="199"/>
                </a:cubicBezTo>
                <a:cubicBezTo>
                  <a:pt x="215" y="203"/>
                  <a:pt x="229" y="219"/>
                  <a:pt x="238" y="211"/>
                </a:cubicBezTo>
                <a:cubicBezTo>
                  <a:pt x="255" y="194"/>
                  <a:pt x="248" y="163"/>
                  <a:pt x="261" y="143"/>
                </a:cubicBezTo>
                <a:cubicBezTo>
                  <a:pt x="290" y="99"/>
                  <a:pt x="284" y="83"/>
                  <a:pt x="329" y="52"/>
                </a:cubicBezTo>
                <a:cubicBezTo>
                  <a:pt x="336" y="41"/>
                  <a:pt x="338" y="23"/>
                  <a:pt x="351" y="18"/>
                </a:cubicBezTo>
                <a:cubicBezTo>
                  <a:pt x="397" y="0"/>
                  <a:pt x="392" y="76"/>
                  <a:pt x="397" y="86"/>
                </a:cubicBezTo>
                <a:cubicBezTo>
                  <a:pt x="404" y="100"/>
                  <a:pt x="420" y="109"/>
                  <a:pt x="431" y="120"/>
                </a:cubicBezTo>
                <a:cubicBezTo>
                  <a:pt x="439" y="146"/>
                  <a:pt x="435" y="178"/>
                  <a:pt x="453" y="199"/>
                </a:cubicBezTo>
                <a:cubicBezTo>
                  <a:pt x="471" y="220"/>
                  <a:pt x="498" y="230"/>
                  <a:pt x="521" y="245"/>
                </a:cubicBezTo>
                <a:cubicBezTo>
                  <a:pt x="547" y="263"/>
                  <a:pt x="561" y="288"/>
                  <a:pt x="578" y="313"/>
                </a:cubicBezTo>
                <a:cubicBezTo>
                  <a:pt x="605" y="396"/>
                  <a:pt x="617" y="364"/>
                  <a:pt x="566" y="415"/>
                </a:cubicBezTo>
                <a:cubicBezTo>
                  <a:pt x="577" y="419"/>
                  <a:pt x="597" y="414"/>
                  <a:pt x="600" y="426"/>
                </a:cubicBezTo>
                <a:cubicBezTo>
                  <a:pt x="617" y="491"/>
                  <a:pt x="590" y="504"/>
                  <a:pt x="555" y="539"/>
                </a:cubicBezTo>
                <a:cubicBezTo>
                  <a:pt x="600" y="569"/>
                  <a:pt x="617" y="555"/>
                  <a:pt x="634" y="607"/>
                </a:cubicBezTo>
                <a:cubicBezTo>
                  <a:pt x="614" y="712"/>
                  <a:pt x="600" y="703"/>
                  <a:pt x="499" y="720"/>
                </a:cubicBezTo>
                <a:cubicBezTo>
                  <a:pt x="556" y="734"/>
                  <a:pt x="568" y="727"/>
                  <a:pt x="600" y="777"/>
                </a:cubicBezTo>
                <a:cubicBezTo>
                  <a:pt x="572" y="821"/>
                  <a:pt x="545" y="832"/>
                  <a:pt x="499" y="856"/>
                </a:cubicBezTo>
                <a:cubicBezTo>
                  <a:pt x="469" y="852"/>
                  <a:pt x="437" y="855"/>
                  <a:pt x="408" y="845"/>
                </a:cubicBezTo>
                <a:cubicBezTo>
                  <a:pt x="382" y="836"/>
                  <a:pt x="340" y="799"/>
                  <a:pt x="340" y="799"/>
                </a:cubicBezTo>
                <a:cubicBezTo>
                  <a:pt x="323" y="851"/>
                  <a:pt x="349" y="905"/>
                  <a:pt x="363" y="958"/>
                </a:cubicBezTo>
                <a:cubicBezTo>
                  <a:pt x="372" y="1039"/>
                  <a:pt x="425" y="1207"/>
                  <a:pt x="329" y="1241"/>
                </a:cubicBezTo>
                <a:cubicBezTo>
                  <a:pt x="318" y="1237"/>
                  <a:pt x="300" y="1240"/>
                  <a:pt x="295" y="1229"/>
                </a:cubicBezTo>
                <a:cubicBezTo>
                  <a:pt x="290" y="1219"/>
                  <a:pt x="304" y="1207"/>
                  <a:pt x="306" y="1196"/>
                </a:cubicBezTo>
                <a:cubicBezTo>
                  <a:pt x="312" y="1158"/>
                  <a:pt x="313" y="1120"/>
                  <a:pt x="317" y="1082"/>
                </a:cubicBezTo>
                <a:cubicBezTo>
                  <a:pt x="254" y="985"/>
                  <a:pt x="371" y="799"/>
                  <a:pt x="261" y="799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72" name="Freeform 5"/>
          <p:cNvSpPr>
            <a:spLocks/>
          </p:cNvSpPr>
          <p:nvPr/>
        </p:nvSpPr>
        <p:spPr bwMode="auto">
          <a:xfrm>
            <a:off x="2057400" y="4267200"/>
            <a:ext cx="365125" cy="1433513"/>
          </a:xfrm>
          <a:custGeom>
            <a:avLst/>
            <a:gdLst>
              <a:gd name="T0" fmla="*/ 86565727 w 634"/>
              <a:gd name="T1" fmla="*/ 1066121161 h 1241"/>
              <a:gd name="T2" fmla="*/ 75288879 w 634"/>
              <a:gd name="T3" fmla="*/ 1036765922 h 1241"/>
              <a:gd name="T4" fmla="*/ 64012050 w 634"/>
              <a:gd name="T5" fmla="*/ 1051442964 h 1241"/>
              <a:gd name="T6" fmla="*/ 30182128 w 634"/>
              <a:gd name="T7" fmla="*/ 1036765922 h 1241"/>
              <a:gd name="T8" fmla="*/ 0 w 634"/>
              <a:gd name="T9" fmla="*/ 855298957 h 1241"/>
              <a:gd name="T10" fmla="*/ 7628463 w 634"/>
              <a:gd name="T11" fmla="*/ 809931350 h 1241"/>
              <a:gd name="T12" fmla="*/ 26533759 w 634"/>
              <a:gd name="T13" fmla="*/ 795254308 h 1241"/>
              <a:gd name="T14" fmla="*/ 22553668 w 634"/>
              <a:gd name="T15" fmla="*/ 643141427 h 1241"/>
              <a:gd name="T16" fmla="*/ 49086851 w 634"/>
              <a:gd name="T17" fmla="*/ 553742549 h 1241"/>
              <a:gd name="T18" fmla="*/ 67660419 w 634"/>
              <a:gd name="T19" fmla="*/ 265529084 h 1241"/>
              <a:gd name="T20" fmla="*/ 78937266 w 634"/>
              <a:gd name="T21" fmla="*/ 281541453 h 1241"/>
              <a:gd name="T22" fmla="*/ 86565727 w 634"/>
              <a:gd name="T23" fmla="*/ 190807393 h 1241"/>
              <a:gd name="T24" fmla="*/ 109118810 w 634"/>
              <a:gd name="T25" fmla="*/ 69385023 h 1241"/>
              <a:gd name="T26" fmla="*/ 116415548 w 634"/>
              <a:gd name="T27" fmla="*/ 24017407 h 1241"/>
              <a:gd name="T28" fmla="*/ 131672469 w 634"/>
              <a:gd name="T29" fmla="*/ 114751494 h 1241"/>
              <a:gd name="T30" fmla="*/ 142949298 w 634"/>
              <a:gd name="T31" fmla="*/ 160117982 h 1241"/>
              <a:gd name="T32" fmla="*/ 150246036 w 634"/>
              <a:gd name="T33" fmla="*/ 265529084 h 1241"/>
              <a:gd name="T34" fmla="*/ 172799731 w 634"/>
              <a:gd name="T35" fmla="*/ 326907977 h 1241"/>
              <a:gd name="T36" fmla="*/ 191704445 w 634"/>
              <a:gd name="T37" fmla="*/ 417642037 h 1241"/>
              <a:gd name="T38" fmla="*/ 187724354 w 634"/>
              <a:gd name="T39" fmla="*/ 553742549 h 1241"/>
              <a:gd name="T40" fmla="*/ 199001183 w 634"/>
              <a:gd name="T41" fmla="*/ 568419591 h 1241"/>
              <a:gd name="T42" fmla="*/ 184075985 w 634"/>
              <a:gd name="T43" fmla="*/ 719198445 h 1241"/>
              <a:gd name="T44" fmla="*/ 210278013 w 634"/>
              <a:gd name="T45" fmla="*/ 809931350 h 1241"/>
              <a:gd name="T46" fmla="*/ 165502993 w 634"/>
              <a:gd name="T47" fmla="*/ 960710059 h 1241"/>
              <a:gd name="T48" fmla="*/ 199001183 w 634"/>
              <a:gd name="T49" fmla="*/ 1036765922 h 1241"/>
              <a:gd name="T50" fmla="*/ 165502993 w 634"/>
              <a:gd name="T51" fmla="*/ 1142177024 h 1241"/>
              <a:gd name="T52" fmla="*/ 135320838 w 634"/>
              <a:gd name="T53" fmla="*/ 1127498827 h 1241"/>
              <a:gd name="T54" fmla="*/ 112767179 w 634"/>
              <a:gd name="T55" fmla="*/ 1066121161 h 1241"/>
              <a:gd name="T56" fmla="*/ 120395639 w 634"/>
              <a:gd name="T57" fmla="*/ 1278277825 h 1241"/>
              <a:gd name="T58" fmla="*/ 109118810 w 634"/>
              <a:gd name="T59" fmla="*/ 1655889951 h 1241"/>
              <a:gd name="T60" fmla="*/ 97842556 w 634"/>
              <a:gd name="T61" fmla="*/ 1639877583 h 1241"/>
              <a:gd name="T62" fmla="*/ 101490925 w 634"/>
              <a:gd name="T63" fmla="*/ 1595845302 h 1241"/>
              <a:gd name="T64" fmla="*/ 105139294 w 634"/>
              <a:gd name="T65" fmla="*/ 1443733576 h 1241"/>
              <a:gd name="T66" fmla="*/ 86565727 w 634"/>
              <a:gd name="T67" fmla="*/ 1066121161 h 12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4"/>
              <a:gd name="T103" fmla="*/ 0 h 1241"/>
              <a:gd name="T104" fmla="*/ 634 w 634"/>
              <a:gd name="T105" fmla="*/ 1241 h 12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4" h="1241">
                <a:moveTo>
                  <a:pt x="261" y="799"/>
                </a:moveTo>
                <a:cubicBezTo>
                  <a:pt x="250" y="792"/>
                  <a:pt x="240" y="779"/>
                  <a:pt x="227" y="777"/>
                </a:cubicBezTo>
                <a:cubicBezTo>
                  <a:pt x="215" y="775"/>
                  <a:pt x="205" y="788"/>
                  <a:pt x="193" y="788"/>
                </a:cubicBezTo>
                <a:cubicBezTo>
                  <a:pt x="159" y="788"/>
                  <a:pt x="125" y="781"/>
                  <a:pt x="91" y="777"/>
                </a:cubicBezTo>
                <a:cubicBezTo>
                  <a:pt x="8" y="755"/>
                  <a:pt x="22" y="728"/>
                  <a:pt x="0" y="641"/>
                </a:cubicBezTo>
                <a:cubicBezTo>
                  <a:pt x="8" y="630"/>
                  <a:pt x="11" y="614"/>
                  <a:pt x="23" y="607"/>
                </a:cubicBezTo>
                <a:cubicBezTo>
                  <a:pt x="40" y="598"/>
                  <a:pt x="73" y="614"/>
                  <a:pt x="80" y="596"/>
                </a:cubicBezTo>
                <a:cubicBezTo>
                  <a:pt x="93" y="560"/>
                  <a:pt x="72" y="520"/>
                  <a:pt x="68" y="482"/>
                </a:cubicBezTo>
                <a:cubicBezTo>
                  <a:pt x="81" y="408"/>
                  <a:pt x="72" y="388"/>
                  <a:pt x="148" y="415"/>
                </a:cubicBezTo>
                <a:cubicBezTo>
                  <a:pt x="173" y="338"/>
                  <a:pt x="114" y="260"/>
                  <a:pt x="204" y="199"/>
                </a:cubicBezTo>
                <a:cubicBezTo>
                  <a:pt x="215" y="203"/>
                  <a:pt x="229" y="219"/>
                  <a:pt x="238" y="211"/>
                </a:cubicBezTo>
                <a:cubicBezTo>
                  <a:pt x="255" y="194"/>
                  <a:pt x="248" y="163"/>
                  <a:pt x="261" y="143"/>
                </a:cubicBezTo>
                <a:cubicBezTo>
                  <a:pt x="290" y="99"/>
                  <a:pt x="284" y="83"/>
                  <a:pt x="329" y="52"/>
                </a:cubicBezTo>
                <a:cubicBezTo>
                  <a:pt x="336" y="41"/>
                  <a:pt x="338" y="23"/>
                  <a:pt x="351" y="18"/>
                </a:cubicBezTo>
                <a:cubicBezTo>
                  <a:pt x="397" y="0"/>
                  <a:pt x="392" y="76"/>
                  <a:pt x="397" y="86"/>
                </a:cubicBezTo>
                <a:cubicBezTo>
                  <a:pt x="404" y="100"/>
                  <a:pt x="420" y="109"/>
                  <a:pt x="431" y="120"/>
                </a:cubicBezTo>
                <a:cubicBezTo>
                  <a:pt x="439" y="146"/>
                  <a:pt x="435" y="178"/>
                  <a:pt x="453" y="199"/>
                </a:cubicBezTo>
                <a:cubicBezTo>
                  <a:pt x="471" y="220"/>
                  <a:pt x="498" y="230"/>
                  <a:pt x="521" y="245"/>
                </a:cubicBezTo>
                <a:cubicBezTo>
                  <a:pt x="547" y="263"/>
                  <a:pt x="561" y="288"/>
                  <a:pt x="578" y="313"/>
                </a:cubicBezTo>
                <a:cubicBezTo>
                  <a:pt x="605" y="396"/>
                  <a:pt x="617" y="364"/>
                  <a:pt x="566" y="415"/>
                </a:cubicBezTo>
                <a:cubicBezTo>
                  <a:pt x="577" y="419"/>
                  <a:pt x="597" y="414"/>
                  <a:pt x="600" y="426"/>
                </a:cubicBezTo>
                <a:cubicBezTo>
                  <a:pt x="617" y="491"/>
                  <a:pt x="590" y="504"/>
                  <a:pt x="555" y="539"/>
                </a:cubicBezTo>
                <a:cubicBezTo>
                  <a:pt x="600" y="569"/>
                  <a:pt x="617" y="555"/>
                  <a:pt x="634" y="607"/>
                </a:cubicBezTo>
                <a:cubicBezTo>
                  <a:pt x="614" y="712"/>
                  <a:pt x="600" y="703"/>
                  <a:pt x="499" y="720"/>
                </a:cubicBezTo>
                <a:cubicBezTo>
                  <a:pt x="556" y="734"/>
                  <a:pt x="568" y="727"/>
                  <a:pt x="600" y="777"/>
                </a:cubicBezTo>
                <a:cubicBezTo>
                  <a:pt x="572" y="821"/>
                  <a:pt x="545" y="832"/>
                  <a:pt x="499" y="856"/>
                </a:cubicBezTo>
                <a:cubicBezTo>
                  <a:pt x="469" y="852"/>
                  <a:pt x="437" y="855"/>
                  <a:pt x="408" y="845"/>
                </a:cubicBezTo>
                <a:cubicBezTo>
                  <a:pt x="382" y="836"/>
                  <a:pt x="340" y="799"/>
                  <a:pt x="340" y="799"/>
                </a:cubicBezTo>
                <a:cubicBezTo>
                  <a:pt x="323" y="851"/>
                  <a:pt x="349" y="905"/>
                  <a:pt x="363" y="958"/>
                </a:cubicBezTo>
                <a:cubicBezTo>
                  <a:pt x="372" y="1039"/>
                  <a:pt x="425" y="1207"/>
                  <a:pt x="329" y="1241"/>
                </a:cubicBezTo>
                <a:cubicBezTo>
                  <a:pt x="318" y="1237"/>
                  <a:pt x="300" y="1240"/>
                  <a:pt x="295" y="1229"/>
                </a:cubicBezTo>
                <a:cubicBezTo>
                  <a:pt x="290" y="1219"/>
                  <a:pt x="304" y="1207"/>
                  <a:pt x="306" y="1196"/>
                </a:cubicBezTo>
                <a:cubicBezTo>
                  <a:pt x="312" y="1158"/>
                  <a:pt x="313" y="1120"/>
                  <a:pt x="317" y="1082"/>
                </a:cubicBezTo>
                <a:cubicBezTo>
                  <a:pt x="254" y="985"/>
                  <a:pt x="371" y="799"/>
                  <a:pt x="261" y="799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73" name="Freeform 6"/>
          <p:cNvSpPr>
            <a:spLocks/>
          </p:cNvSpPr>
          <p:nvPr/>
        </p:nvSpPr>
        <p:spPr bwMode="auto">
          <a:xfrm>
            <a:off x="3048000" y="5029200"/>
            <a:ext cx="441325" cy="671513"/>
          </a:xfrm>
          <a:custGeom>
            <a:avLst/>
            <a:gdLst>
              <a:gd name="T0" fmla="*/ 126467451 w 634"/>
              <a:gd name="T1" fmla="*/ 233944066 h 1241"/>
              <a:gd name="T2" fmla="*/ 109992948 w 634"/>
              <a:gd name="T3" fmla="*/ 227502739 h 1241"/>
              <a:gd name="T4" fmla="*/ 93518446 w 634"/>
              <a:gd name="T5" fmla="*/ 230723402 h 1241"/>
              <a:gd name="T6" fmla="*/ 44094209 w 634"/>
              <a:gd name="T7" fmla="*/ 227502739 h 1241"/>
              <a:gd name="T8" fmla="*/ 0 w 634"/>
              <a:gd name="T9" fmla="*/ 187682196 h 1241"/>
              <a:gd name="T10" fmla="*/ 11144499 w 634"/>
              <a:gd name="T11" fmla="*/ 177727466 h 1241"/>
              <a:gd name="T12" fmla="*/ 38764202 w 634"/>
              <a:gd name="T13" fmla="*/ 174506261 h 1241"/>
              <a:gd name="T14" fmla="*/ 32949713 w 634"/>
              <a:gd name="T15" fmla="*/ 141127553 h 1241"/>
              <a:gd name="T16" fmla="*/ 71713218 w 634"/>
              <a:gd name="T17" fmla="*/ 121510290 h 1241"/>
              <a:gd name="T18" fmla="*/ 98848452 w 634"/>
              <a:gd name="T19" fmla="*/ 58266327 h 1241"/>
              <a:gd name="T20" fmla="*/ 115322955 w 634"/>
              <a:gd name="T21" fmla="*/ 61779730 h 1241"/>
              <a:gd name="T22" fmla="*/ 126467451 w 634"/>
              <a:gd name="T23" fmla="*/ 41869729 h 1241"/>
              <a:gd name="T24" fmla="*/ 159417153 w 634"/>
              <a:gd name="T25" fmla="*/ 15225649 h 1241"/>
              <a:gd name="T26" fmla="*/ 170077166 w 634"/>
              <a:gd name="T27" fmla="*/ 5270376 h 1241"/>
              <a:gd name="T28" fmla="*/ 192366202 w 634"/>
              <a:gd name="T29" fmla="*/ 25180383 h 1241"/>
              <a:gd name="T30" fmla="*/ 208840705 w 634"/>
              <a:gd name="T31" fmla="*/ 35135654 h 1241"/>
              <a:gd name="T32" fmla="*/ 219501414 w 634"/>
              <a:gd name="T33" fmla="*/ 58266327 h 1241"/>
              <a:gd name="T34" fmla="*/ 252450420 w 634"/>
              <a:gd name="T35" fmla="*/ 71735018 h 1241"/>
              <a:gd name="T36" fmla="*/ 280070114 w 634"/>
              <a:gd name="T37" fmla="*/ 91645019 h 1241"/>
              <a:gd name="T38" fmla="*/ 274254929 w 634"/>
              <a:gd name="T39" fmla="*/ 121510290 h 1241"/>
              <a:gd name="T40" fmla="*/ 290730128 w 634"/>
              <a:gd name="T41" fmla="*/ 124730954 h 1241"/>
              <a:gd name="T42" fmla="*/ 268924922 w 634"/>
              <a:gd name="T43" fmla="*/ 157816924 h 1241"/>
              <a:gd name="T44" fmla="*/ 307204631 w 634"/>
              <a:gd name="T45" fmla="*/ 177727466 h 1241"/>
              <a:gd name="T46" fmla="*/ 241790406 w 634"/>
              <a:gd name="T47" fmla="*/ 210813402 h 1241"/>
              <a:gd name="T48" fmla="*/ 290730128 w 634"/>
              <a:gd name="T49" fmla="*/ 227502739 h 1241"/>
              <a:gd name="T50" fmla="*/ 241790406 w 634"/>
              <a:gd name="T51" fmla="*/ 250633403 h 1241"/>
              <a:gd name="T52" fmla="*/ 197696208 w 634"/>
              <a:gd name="T53" fmla="*/ 247412739 h 1241"/>
              <a:gd name="T54" fmla="*/ 164747159 w 634"/>
              <a:gd name="T55" fmla="*/ 233944066 h 1241"/>
              <a:gd name="T56" fmla="*/ 175891656 w 634"/>
              <a:gd name="T57" fmla="*/ 280498675 h 1241"/>
              <a:gd name="T58" fmla="*/ 159417153 w 634"/>
              <a:gd name="T59" fmla="*/ 363359951 h 1241"/>
              <a:gd name="T60" fmla="*/ 142941954 w 634"/>
              <a:gd name="T61" fmla="*/ 359846549 h 1241"/>
              <a:gd name="T62" fmla="*/ 148271961 w 634"/>
              <a:gd name="T63" fmla="*/ 350184017 h 1241"/>
              <a:gd name="T64" fmla="*/ 153602663 w 634"/>
              <a:gd name="T65" fmla="*/ 316805342 h 1241"/>
              <a:gd name="T66" fmla="*/ 126467451 w 634"/>
              <a:gd name="T67" fmla="*/ 233944066 h 12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4"/>
              <a:gd name="T103" fmla="*/ 0 h 1241"/>
              <a:gd name="T104" fmla="*/ 634 w 634"/>
              <a:gd name="T105" fmla="*/ 1241 h 12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4" h="1241">
                <a:moveTo>
                  <a:pt x="261" y="799"/>
                </a:moveTo>
                <a:cubicBezTo>
                  <a:pt x="250" y="792"/>
                  <a:pt x="240" y="779"/>
                  <a:pt x="227" y="777"/>
                </a:cubicBezTo>
                <a:cubicBezTo>
                  <a:pt x="215" y="775"/>
                  <a:pt x="205" y="788"/>
                  <a:pt x="193" y="788"/>
                </a:cubicBezTo>
                <a:cubicBezTo>
                  <a:pt x="159" y="788"/>
                  <a:pt x="125" y="781"/>
                  <a:pt x="91" y="777"/>
                </a:cubicBezTo>
                <a:cubicBezTo>
                  <a:pt x="8" y="755"/>
                  <a:pt x="22" y="728"/>
                  <a:pt x="0" y="641"/>
                </a:cubicBezTo>
                <a:cubicBezTo>
                  <a:pt x="8" y="630"/>
                  <a:pt x="11" y="614"/>
                  <a:pt x="23" y="607"/>
                </a:cubicBezTo>
                <a:cubicBezTo>
                  <a:pt x="40" y="598"/>
                  <a:pt x="73" y="614"/>
                  <a:pt x="80" y="596"/>
                </a:cubicBezTo>
                <a:cubicBezTo>
                  <a:pt x="93" y="560"/>
                  <a:pt x="72" y="520"/>
                  <a:pt x="68" y="482"/>
                </a:cubicBezTo>
                <a:cubicBezTo>
                  <a:pt x="81" y="408"/>
                  <a:pt x="72" y="388"/>
                  <a:pt x="148" y="415"/>
                </a:cubicBezTo>
                <a:cubicBezTo>
                  <a:pt x="173" y="338"/>
                  <a:pt x="114" y="260"/>
                  <a:pt x="204" y="199"/>
                </a:cubicBezTo>
                <a:cubicBezTo>
                  <a:pt x="215" y="203"/>
                  <a:pt x="229" y="219"/>
                  <a:pt x="238" y="211"/>
                </a:cubicBezTo>
                <a:cubicBezTo>
                  <a:pt x="255" y="194"/>
                  <a:pt x="248" y="163"/>
                  <a:pt x="261" y="143"/>
                </a:cubicBezTo>
                <a:cubicBezTo>
                  <a:pt x="290" y="99"/>
                  <a:pt x="284" y="83"/>
                  <a:pt x="329" y="52"/>
                </a:cubicBezTo>
                <a:cubicBezTo>
                  <a:pt x="336" y="41"/>
                  <a:pt x="338" y="23"/>
                  <a:pt x="351" y="18"/>
                </a:cubicBezTo>
                <a:cubicBezTo>
                  <a:pt x="397" y="0"/>
                  <a:pt x="392" y="76"/>
                  <a:pt x="397" y="86"/>
                </a:cubicBezTo>
                <a:cubicBezTo>
                  <a:pt x="404" y="100"/>
                  <a:pt x="420" y="109"/>
                  <a:pt x="431" y="120"/>
                </a:cubicBezTo>
                <a:cubicBezTo>
                  <a:pt x="439" y="146"/>
                  <a:pt x="435" y="178"/>
                  <a:pt x="453" y="199"/>
                </a:cubicBezTo>
                <a:cubicBezTo>
                  <a:pt x="471" y="220"/>
                  <a:pt x="498" y="230"/>
                  <a:pt x="521" y="245"/>
                </a:cubicBezTo>
                <a:cubicBezTo>
                  <a:pt x="547" y="263"/>
                  <a:pt x="561" y="288"/>
                  <a:pt x="578" y="313"/>
                </a:cubicBezTo>
                <a:cubicBezTo>
                  <a:pt x="605" y="396"/>
                  <a:pt x="617" y="364"/>
                  <a:pt x="566" y="415"/>
                </a:cubicBezTo>
                <a:cubicBezTo>
                  <a:pt x="577" y="419"/>
                  <a:pt x="597" y="414"/>
                  <a:pt x="600" y="426"/>
                </a:cubicBezTo>
                <a:cubicBezTo>
                  <a:pt x="617" y="491"/>
                  <a:pt x="590" y="504"/>
                  <a:pt x="555" y="539"/>
                </a:cubicBezTo>
                <a:cubicBezTo>
                  <a:pt x="600" y="569"/>
                  <a:pt x="617" y="555"/>
                  <a:pt x="634" y="607"/>
                </a:cubicBezTo>
                <a:cubicBezTo>
                  <a:pt x="614" y="712"/>
                  <a:pt x="600" y="703"/>
                  <a:pt x="499" y="720"/>
                </a:cubicBezTo>
                <a:cubicBezTo>
                  <a:pt x="556" y="734"/>
                  <a:pt x="568" y="727"/>
                  <a:pt x="600" y="777"/>
                </a:cubicBezTo>
                <a:cubicBezTo>
                  <a:pt x="572" y="821"/>
                  <a:pt x="545" y="832"/>
                  <a:pt x="499" y="856"/>
                </a:cubicBezTo>
                <a:cubicBezTo>
                  <a:pt x="469" y="852"/>
                  <a:pt x="437" y="855"/>
                  <a:pt x="408" y="845"/>
                </a:cubicBezTo>
                <a:cubicBezTo>
                  <a:pt x="382" y="836"/>
                  <a:pt x="340" y="799"/>
                  <a:pt x="340" y="799"/>
                </a:cubicBezTo>
                <a:cubicBezTo>
                  <a:pt x="323" y="851"/>
                  <a:pt x="349" y="905"/>
                  <a:pt x="363" y="958"/>
                </a:cubicBezTo>
                <a:cubicBezTo>
                  <a:pt x="372" y="1039"/>
                  <a:pt x="425" y="1207"/>
                  <a:pt x="329" y="1241"/>
                </a:cubicBezTo>
                <a:cubicBezTo>
                  <a:pt x="318" y="1237"/>
                  <a:pt x="300" y="1240"/>
                  <a:pt x="295" y="1229"/>
                </a:cubicBezTo>
                <a:cubicBezTo>
                  <a:pt x="290" y="1219"/>
                  <a:pt x="304" y="1207"/>
                  <a:pt x="306" y="1196"/>
                </a:cubicBezTo>
                <a:cubicBezTo>
                  <a:pt x="312" y="1158"/>
                  <a:pt x="313" y="1120"/>
                  <a:pt x="317" y="1082"/>
                </a:cubicBezTo>
                <a:cubicBezTo>
                  <a:pt x="254" y="985"/>
                  <a:pt x="371" y="799"/>
                  <a:pt x="261" y="799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74" name="Freeform 7"/>
          <p:cNvSpPr>
            <a:spLocks/>
          </p:cNvSpPr>
          <p:nvPr/>
        </p:nvSpPr>
        <p:spPr bwMode="auto">
          <a:xfrm>
            <a:off x="990600" y="4800600"/>
            <a:ext cx="593725" cy="900113"/>
          </a:xfrm>
          <a:custGeom>
            <a:avLst/>
            <a:gdLst>
              <a:gd name="T0" fmla="*/ 228893132 w 634"/>
              <a:gd name="T1" fmla="*/ 420336830 h 1241"/>
              <a:gd name="T2" fmla="*/ 199075787 w 634"/>
              <a:gd name="T3" fmla="*/ 408763021 h 1241"/>
              <a:gd name="T4" fmla="*/ 169258442 w 634"/>
              <a:gd name="T5" fmla="*/ 414549563 h 1241"/>
              <a:gd name="T6" fmla="*/ 79805441 w 634"/>
              <a:gd name="T7" fmla="*/ 408763021 h 1241"/>
              <a:gd name="T8" fmla="*/ 0 w 634"/>
              <a:gd name="T9" fmla="*/ 337215942 h 1241"/>
              <a:gd name="T10" fmla="*/ 20170729 w 634"/>
              <a:gd name="T11" fmla="*/ 319329739 h 1241"/>
              <a:gd name="T12" fmla="*/ 70158819 w 634"/>
              <a:gd name="T13" fmla="*/ 313542472 h 1241"/>
              <a:gd name="T14" fmla="*/ 59634705 w 634"/>
              <a:gd name="T15" fmla="*/ 253570019 h 1241"/>
              <a:gd name="T16" fmla="*/ 129793538 w 634"/>
              <a:gd name="T17" fmla="*/ 218322739 h 1241"/>
              <a:gd name="T18" fmla="*/ 178905065 w 634"/>
              <a:gd name="T19" fmla="*/ 104689456 h 1241"/>
              <a:gd name="T20" fmla="*/ 208722410 w 634"/>
              <a:gd name="T21" fmla="*/ 111002575 h 1241"/>
              <a:gd name="T22" fmla="*/ 228893132 w 634"/>
              <a:gd name="T23" fmla="*/ 75229421 h 1241"/>
              <a:gd name="T24" fmla="*/ 288527881 w 634"/>
              <a:gd name="T25" fmla="*/ 27355893 h 1241"/>
              <a:gd name="T26" fmla="*/ 307822063 w 634"/>
              <a:gd name="T27" fmla="*/ 9469681 h 1241"/>
              <a:gd name="T28" fmla="*/ 348162571 w 634"/>
              <a:gd name="T29" fmla="*/ 45242821 h 1241"/>
              <a:gd name="T30" fmla="*/ 377980852 w 634"/>
              <a:gd name="T31" fmla="*/ 63129760 h 1241"/>
              <a:gd name="T32" fmla="*/ 397274098 w 634"/>
              <a:gd name="T33" fmla="*/ 104689456 h 1241"/>
              <a:gd name="T34" fmla="*/ 456908788 w 634"/>
              <a:gd name="T35" fmla="*/ 128889503 h 1241"/>
              <a:gd name="T36" fmla="*/ 506896972 w 634"/>
              <a:gd name="T37" fmla="*/ 164662635 h 1241"/>
              <a:gd name="T38" fmla="*/ 496373809 w 634"/>
              <a:gd name="T39" fmla="*/ 218322739 h 1241"/>
              <a:gd name="T40" fmla="*/ 526191154 w 634"/>
              <a:gd name="T41" fmla="*/ 224109281 h 1241"/>
              <a:gd name="T42" fmla="*/ 486727069 w 634"/>
              <a:gd name="T43" fmla="*/ 283556608 h 1241"/>
              <a:gd name="T44" fmla="*/ 556008499 w 634"/>
              <a:gd name="T45" fmla="*/ 319329739 h 1241"/>
              <a:gd name="T46" fmla="*/ 437615542 w 634"/>
              <a:gd name="T47" fmla="*/ 378776341 h 1241"/>
              <a:gd name="T48" fmla="*/ 526191154 w 634"/>
              <a:gd name="T49" fmla="*/ 408763021 h 1241"/>
              <a:gd name="T50" fmla="*/ 437615542 w 634"/>
              <a:gd name="T51" fmla="*/ 450323419 h 1241"/>
              <a:gd name="T52" fmla="*/ 357810130 w 634"/>
              <a:gd name="T53" fmla="*/ 444536152 h 1241"/>
              <a:gd name="T54" fmla="*/ 298174503 w 634"/>
              <a:gd name="T55" fmla="*/ 420336830 h 1241"/>
              <a:gd name="T56" fmla="*/ 318345226 w 634"/>
              <a:gd name="T57" fmla="*/ 503982753 h 1241"/>
              <a:gd name="T58" fmla="*/ 288527881 w 634"/>
              <a:gd name="T59" fmla="*/ 652863271 h 1241"/>
              <a:gd name="T60" fmla="*/ 258710536 w 634"/>
              <a:gd name="T61" fmla="*/ 646550152 h 1241"/>
              <a:gd name="T62" fmla="*/ 268357158 w 634"/>
              <a:gd name="T63" fmla="*/ 629189800 h 1241"/>
              <a:gd name="T64" fmla="*/ 278004718 w 634"/>
              <a:gd name="T65" fmla="*/ 569216622 h 1241"/>
              <a:gd name="T66" fmla="*/ 228893132 w 634"/>
              <a:gd name="T67" fmla="*/ 420336830 h 12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4"/>
              <a:gd name="T103" fmla="*/ 0 h 1241"/>
              <a:gd name="T104" fmla="*/ 634 w 634"/>
              <a:gd name="T105" fmla="*/ 1241 h 12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4" h="1241">
                <a:moveTo>
                  <a:pt x="261" y="799"/>
                </a:moveTo>
                <a:cubicBezTo>
                  <a:pt x="250" y="792"/>
                  <a:pt x="240" y="779"/>
                  <a:pt x="227" y="777"/>
                </a:cubicBezTo>
                <a:cubicBezTo>
                  <a:pt x="215" y="775"/>
                  <a:pt x="205" y="788"/>
                  <a:pt x="193" y="788"/>
                </a:cubicBezTo>
                <a:cubicBezTo>
                  <a:pt x="159" y="788"/>
                  <a:pt x="125" y="781"/>
                  <a:pt x="91" y="777"/>
                </a:cubicBezTo>
                <a:cubicBezTo>
                  <a:pt x="8" y="755"/>
                  <a:pt x="22" y="728"/>
                  <a:pt x="0" y="641"/>
                </a:cubicBezTo>
                <a:cubicBezTo>
                  <a:pt x="8" y="630"/>
                  <a:pt x="11" y="614"/>
                  <a:pt x="23" y="607"/>
                </a:cubicBezTo>
                <a:cubicBezTo>
                  <a:pt x="40" y="598"/>
                  <a:pt x="73" y="614"/>
                  <a:pt x="80" y="596"/>
                </a:cubicBezTo>
                <a:cubicBezTo>
                  <a:pt x="93" y="560"/>
                  <a:pt x="72" y="520"/>
                  <a:pt x="68" y="482"/>
                </a:cubicBezTo>
                <a:cubicBezTo>
                  <a:pt x="81" y="408"/>
                  <a:pt x="72" y="388"/>
                  <a:pt x="148" y="415"/>
                </a:cubicBezTo>
                <a:cubicBezTo>
                  <a:pt x="173" y="338"/>
                  <a:pt x="114" y="260"/>
                  <a:pt x="204" y="199"/>
                </a:cubicBezTo>
                <a:cubicBezTo>
                  <a:pt x="215" y="203"/>
                  <a:pt x="229" y="219"/>
                  <a:pt x="238" y="211"/>
                </a:cubicBezTo>
                <a:cubicBezTo>
                  <a:pt x="255" y="194"/>
                  <a:pt x="248" y="163"/>
                  <a:pt x="261" y="143"/>
                </a:cubicBezTo>
                <a:cubicBezTo>
                  <a:pt x="290" y="99"/>
                  <a:pt x="284" y="83"/>
                  <a:pt x="329" y="52"/>
                </a:cubicBezTo>
                <a:cubicBezTo>
                  <a:pt x="336" y="41"/>
                  <a:pt x="338" y="23"/>
                  <a:pt x="351" y="18"/>
                </a:cubicBezTo>
                <a:cubicBezTo>
                  <a:pt x="397" y="0"/>
                  <a:pt x="392" y="76"/>
                  <a:pt x="397" y="86"/>
                </a:cubicBezTo>
                <a:cubicBezTo>
                  <a:pt x="404" y="100"/>
                  <a:pt x="420" y="109"/>
                  <a:pt x="431" y="120"/>
                </a:cubicBezTo>
                <a:cubicBezTo>
                  <a:pt x="439" y="146"/>
                  <a:pt x="435" y="178"/>
                  <a:pt x="453" y="199"/>
                </a:cubicBezTo>
                <a:cubicBezTo>
                  <a:pt x="471" y="220"/>
                  <a:pt x="498" y="230"/>
                  <a:pt x="521" y="245"/>
                </a:cubicBezTo>
                <a:cubicBezTo>
                  <a:pt x="547" y="263"/>
                  <a:pt x="561" y="288"/>
                  <a:pt x="578" y="313"/>
                </a:cubicBezTo>
                <a:cubicBezTo>
                  <a:pt x="605" y="396"/>
                  <a:pt x="617" y="364"/>
                  <a:pt x="566" y="415"/>
                </a:cubicBezTo>
                <a:cubicBezTo>
                  <a:pt x="577" y="419"/>
                  <a:pt x="597" y="414"/>
                  <a:pt x="600" y="426"/>
                </a:cubicBezTo>
                <a:cubicBezTo>
                  <a:pt x="617" y="491"/>
                  <a:pt x="590" y="504"/>
                  <a:pt x="555" y="539"/>
                </a:cubicBezTo>
                <a:cubicBezTo>
                  <a:pt x="600" y="569"/>
                  <a:pt x="617" y="555"/>
                  <a:pt x="634" y="607"/>
                </a:cubicBezTo>
                <a:cubicBezTo>
                  <a:pt x="614" y="712"/>
                  <a:pt x="600" y="703"/>
                  <a:pt x="499" y="720"/>
                </a:cubicBezTo>
                <a:cubicBezTo>
                  <a:pt x="556" y="734"/>
                  <a:pt x="568" y="727"/>
                  <a:pt x="600" y="777"/>
                </a:cubicBezTo>
                <a:cubicBezTo>
                  <a:pt x="572" y="821"/>
                  <a:pt x="545" y="832"/>
                  <a:pt x="499" y="856"/>
                </a:cubicBezTo>
                <a:cubicBezTo>
                  <a:pt x="469" y="852"/>
                  <a:pt x="437" y="855"/>
                  <a:pt x="408" y="845"/>
                </a:cubicBezTo>
                <a:cubicBezTo>
                  <a:pt x="382" y="836"/>
                  <a:pt x="340" y="799"/>
                  <a:pt x="340" y="799"/>
                </a:cubicBezTo>
                <a:cubicBezTo>
                  <a:pt x="323" y="851"/>
                  <a:pt x="349" y="905"/>
                  <a:pt x="363" y="958"/>
                </a:cubicBezTo>
                <a:cubicBezTo>
                  <a:pt x="372" y="1039"/>
                  <a:pt x="425" y="1207"/>
                  <a:pt x="329" y="1241"/>
                </a:cubicBezTo>
                <a:cubicBezTo>
                  <a:pt x="318" y="1237"/>
                  <a:pt x="300" y="1240"/>
                  <a:pt x="295" y="1229"/>
                </a:cubicBezTo>
                <a:cubicBezTo>
                  <a:pt x="290" y="1219"/>
                  <a:pt x="304" y="1207"/>
                  <a:pt x="306" y="1196"/>
                </a:cubicBezTo>
                <a:cubicBezTo>
                  <a:pt x="312" y="1158"/>
                  <a:pt x="313" y="1120"/>
                  <a:pt x="317" y="1082"/>
                </a:cubicBezTo>
                <a:cubicBezTo>
                  <a:pt x="254" y="985"/>
                  <a:pt x="371" y="799"/>
                  <a:pt x="261" y="799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75" name="Freeform 8"/>
          <p:cNvSpPr>
            <a:spLocks/>
          </p:cNvSpPr>
          <p:nvPr/>
        </p:nvSpPr>
        <p:spPr bwMode="auto">
          <a:xfrm>
            <a:off x="1295400" y="3429000"/>
            <a:ext cx="939800" cy="2336800"/>
          </a:xfrm>
          <a:custGeom>
            <a:avLst/>
            <a:gdLst>
              <a:gd name="T0" fmla="*/ 363460939 w 976"/>
              <a:gd name="T1" fmla="*/ 2147483647 h 1664"/>
              <a:gd name="T2" fmla="*/ 363460939 w 976"/>
              <a:gd name="T3" fmla="*/ 1830140076 h 1664"/>
              <a:gd name="T4" fmla="*/ 274449576 w 976"/>
              <a:gd name="T5" fmla="*/ 2114128601 h 1664"/>
              <a:gd name="T6" fmla="*/ 7417294 w 976"/>
              <a:gd name="T7" fmla="*/ 1830140076 h 1664"/>
              <a:gd name="T8" fmla="*/ 229944797 w 976"/>
              <a:gd name="T9" fmla="*/ 1262165485 h 1664"/>
              <a:gd name="T10" fmla="*/ 185439116 w 976"/>
              <a:gd name="T11" fmla="*/ 694191069 h 1664"/>
              <a:gd name="T12" fmla="*/ 229944797 w 976"/>
              <a:gd name="T13" fmla="*/ 315541020 h 1664"/>
              <a:gd name="T14" fmla="*/ 541481860 w 976"/>
              <a:gd name="T15" fmla="*/ 31553823 h 1664"/>
              <a:gd name="T16" fmla="*/ 719503623 w 976"/>
              <a:gd name="T17" fmla="*/ 504866791 h 1664"/>
              <a:gd name="T18" fmla="*/ 764009304 w 976"/>
              <a:gd name="T19" fmla="*/ 978178365 h 1664"/>
              <a:gd name="T20" fmla="*/ 674997941 w 976"/>
              <a:gd name="T21" fmla="*/ 1451491168 h 1664"/>
              <a:gd name="T22" fmla="*/ 897525386 w 976"/>
              <a:gd name="T23" fmla="*/ 1830140076 h 1664"/>
              <a:gd name="T24" fmla="*/ 630493223 w 976"/>
              <a:gd name="T25" fmla="*/ 2147483647 h 1664"/>
              <a:gd name="T26" fmla="*/ 407965658 w 976"/>
              <a:gd name="T27" fmla="*/ 1830140076 h 1664"/>
              <a:gd name="T28" fmla="*/ 496977021 w 976"/>
              <a:gd name="T29" fmla="*/ 2147483647 h 1664"/>
              <a:gd name="T30" fmla="*/ 452471339 w 976"/>
              <a:gd name="T31" fmla="*/ 2147483647 h 1664"/>
              <a:gd name="T32" fmla="*/ 363460939 w 976"/>
              <a:gd name="T33" fmla="*/ 2147483647 h 1664"/>
              <a:gd name="T34" fmla="*/ 363460939 w 976"/>
              <a:gd name="T35" fmla="*/ 2147483647 h 16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76"/>
              <a:gd name="T55" fmla="*/ 0 h 1664"/>
              <a:gd name="T56" fmla="*/ 976 w 976"/>
              <a:gd name="T57" fmla="*/ 1664 h 16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76" h="1664">
                <a:moveTo>
                  <a:pt x="392" y="1312"/>
                </a:moveTo>
                <a:cubicBezTo>
                  <a:pt x="392" y="1200"/>
                  <a:pt x="408" y="968"/>
                  <a:pt x="392" y="928"/>
                </a:cubicBezTo>
                <a:cubicBezTo>
                  <a:pt x="376" y="888"/>
                  <a:pt x="360" y="1072"/>
                  <a:pt x="296" y="1072"/>
                </a:cubicBezTo>
                <a:cubicBezTo>
                  <a:pt x="232" y="1072"/>
                  <a:pt x="16" y="1000"/>
                  <a:pt x="8" y="928"/>
                </a:cubicBezTo>
                <a:cubicBezTo>
                  <a:pt x="0" y="856"/>
                  <a:pt x="216" y="736"/>
                  <a:pt x="248" y="640"/>
                </a:cubicBezTo>
                <a:cubicBezTo>
                  <a:pt x="280" y="544"/>
                  <a:pt x="200" y="432"/>
                  <a:pt x="200" y="352"/>
                </a:cubicBezTo>
                <a:cubicBezTo>
                  <a:pt x="200" y="272"/>
                  <a:pt x="184" y="216"/>
                  <a:pt x="248" y="160"/>
                </a:cubicBezTo>
                <a:cubicBezTo>
                  <a:pt x="312" y="104"/>
                  <a:pt x="496" y="0"/>
                  <a:pt x="584" y="16"/>
                </a:cubicBezTo>
                <a:cubicBezTo>
                  <a:pt x="672" y="32"/>
                  <a:pt x="736" y="176"/>
                  <a:pt x="776" y="256"/>
                </a:cubicBezTo>
                <a:cubicBezTo>
                  <a:pt x="816" y="336"/>
                  <a:pt x="832" y="416"/>
                  <a:pt x="824" y="496"/>
                </a:cubicBezTo>
                <a:cubicBezTo>
                  <a:pt x="816" y="576"/>
                  <a:pt x="704" y="664"/>
                  <a:pt x="728" y="736"/>
                </a:cubicBezTo>
                <a:cubicBezTo>
                  <a:pt x="752" y="808"/>
                  <a:pt x="976" y="864"/>
                  <a:pt x="968" y="928"/>
                </a:cubicBezTo>
                <a:cubicBezTo>
                  <a:pt x="960" y="992"/>
                  <a:pt x="768" y="1120"/>
                  <a:pt x="680" y="1120"/>
                </a:cubicBezTo>
                <a:cubicBezTo>
                  <a:pt x="592" y="1120"/>
                  <a:pt x="464" y="856"/>
                  <a:pt x="440" y="928"/>
                </a:cubicBezTo>
                <a:cubicBezTo>
                  <a:pt x="416" y="1000"/>
                  <a:pt x="528" y="1440"/>
                  <a:pt x="536" y="1552"/>
                </a:cubicBezTo>
                <a:cubicBezTo>
                  <a:pt x="544" y="1664"/>
                  <a:pt x="512" y="1592"/>
                  <a:pt x="488" y="1600"/>
                </a:cubicBezTo>
                <a:cubicBezTo>
                  <a:pt x="464" y="1608"/>
                  <a:pt x="408" y="1648"/>
                  <a:pt x="392" y="1600"/>
                </a:cubicBezTo>
                <a:cubicBezTo>
                  <a:pt x="376" y="1552"/>
                  <a:pt x="392" y="1424"/>
                  <a:pt x="392" y="1312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76" name="Freeform 9"/>
          <p:cNvSpPr>
            <a:spLocks/>
          </p:cNvSpPr>
          <p:nvPr/>
        </p:nvSpPr>
        <p:spPr bwMode="auto">
          <a:xfrm>
            <a:off x="0" y="2286000"/>
            <a:ext cx="1549400" cy="3479800"/>
          </a:xfrm>
          <a:custGeom>
            <a:avLst/>
            <a:gdLst>
              <a:gd name="T0" fmla="*/ 987901400 w 976"/>
              <a:gd name="T1" fmla="*/ 2147483647 h 1664"/>
              <a:gd name="T2" fmla="*/ 987901400 w 976"/>
              <a:gd name="T3" fmla="*/ 2147483647 h 1664"/>
              <a:gd name="T4" fmla="*/ 745966262 w 976"/>
              <a:gd name="T5" fmla="*/ 2147483647 h 1664"/>
              <a:gd name="T6" fmla="*/ 20161251 w 976"/>
              <a:gd name="T7" fmla="*/ 2147483647 h 1664"/>
              <a:gd name="T8" fmla="*/ 624998792 w 976"/>
              <a:gd name="T9" fmla="*/ 2147483647 h 1664"/>
              <a:gd name="T10" fmla="*/ 504031322 w 976"/>
              <a:gd name="T11" fmla="*/ 1539376596 h 1664"/>
              <a:gd name="T12" fmla="*/ 624998792 w 976"/>
              <a:gd name="T13" fmla="*/ 699715898 h 1664"/>
              <a:gd name="T14" fmla="*/ 1471771279 w 976"/>
              <a:gd name="T15" fmla="*/ 69972433 h 1664"/>
              <a:gd name="T16" fmla="*/ 1955641555 w 976"/>
              <a:gd name="T17" fmla="*/ 1119546378 h 1664"/>
              <a:gd name="T18" fmla="*/ 2076609024 w 976"/>
              <a:gd name="T19" fmla="*/ 2147483647 h 1664"/>
              <a:gd name="T20" fmla="*/ 1834674085 w 976"/>
              <a:gd name="T21" fmla="*/ 2147483647 h 1664"/>
              <a:gd name="T22" fmla="*/ 2147483647 w 976"/>
              <a:gd name="T23" fmla="*/ 2147483647 h 1664"/>
              <a:gd name="T24" fmla="*/ 1713706615 w 976"/>
              <a:gd name="T25" fmla="*/ 2147483647 h 1664"/>
              <a:gd name="T26" fmla="*/ 1108868869 w 976"/>
              <a:gd name="T27" fmla="*/ 2147483647 h 1664"/>
              <a:gd name="T28" fmla="*/ 1350803809 w 976"/>
              <a:gd name="T29" fmla="*/ 2147483647 h 1664"/>
              <a:gd name="T30" fmla="*/ 1229836339 w 976"/>
              <a:gd name="T31" fmla="*/ 2147483647 h 1664"/>
              <a:gd name="T32" fmla="*/ 987901400 w 976"/>
              <a:gd name="T33" fmla="*/ 2147483647 h 1664"/>
              <a:gd name="T34" fmla="*/ 987901400 w 976"/>
              <a:gd name="T35" fmla="*/ 2147483647 h 16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76"/>
              <a:gd name="T55" fmla="*/ 0 h 1664"/>
              <a:gd name="T56" fmla="*/ 976 w 976"/>
              <a:gd name="T57" fmla="*/ 1664 h 16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76" h="1664">
                <a:moveTo>
                  <a:pt x="392" y="1312"/>
                </a:moveTo>
                <a:cubicBezTo>
                  <a:pt x="392" y="1200"/>
                  <a:pt x="408" y="968"/>
                  <a:pt x="392" y="928"/>
                </a:cubicBezTo>
                <a:cubicBezTo>
                  <a:pt x="376" y="888"/>
                  <a:pt x="360" y="1072"/>
                  <a:pt x="296" y="1072"/>
                </a:cubicBezTo>
                <a:cubicBezTo>
                  <a:pt x="232" y="1072"/>
                  <a:pt x="16" y="1000"/>
                  <a:pt x="8" y="928"/>
                </a:cubicBezTo>
                <a:cubicBezTo>
                  <a:pt x="0" y="856"/>
                  <a:pt x="216" y="736"/>
                  <a:pt x="248" y="640"/>
                </a:cubicBezTo>
                <a:cubicBezTo>
                  <a:pt x="280" y="544"/>
                  <a:pt x="200" y="432"/>
                  <a:pt x="200" y="352"/>
                </a:cubicBezTo>
                <a:cubicBezTo>
                  <a:pt x="200" y="272"/>
                  <a:pt x="184" y="216"/>
                  <a:pt x="248" y="160"/>
                </a:cubicBezTo>
                <a:cubicBezTo>
                  <a:pt x="312" y="104"/>
                  <a:pt x="496" y="0"/>
                  <a:pt x="584" y="16"/>
                </a:cubicBezTo>
                <a:cubicBezTo>
                  <a:pt x="672" y="32"/>
                  <a:pt x="736" y="176"/>
                  <a:pt x="776" y="256"/>
                </a:cubicBezTo>
                <a:cubicBezTo>
                  <a:pt x="816" y="336"/>
                  <a:pt x="832" y="416"/>
                  <a:pt x="824" y="496"/>
                </a:cubicBezTo>
                <a:cubicBezTo>
                  <a:pt x="816" y="576"/>
                  <a:pt x="704" y="664"/>
                  <a:pt x="728" y="736"/>
                </a:cubicBezTo>
                <a:cubicBezTo>
                  <a:pt x="752" y="808"/>
                  <a:pt x="976" y="864"/>
                  <a:pt x="968" y="928"/>
                </a:cubicBezTo>
                <a:cubicBezTo>
                  <a:pt x="960" y="992"/>
                  <a:pt x="768" y="1120"/>
                  <a:pt x="680" y="1120"/>
                </a:cubicBezTo>
                <a:cubicBezTo>
                  <a:pt x="592" y="1120"/>
                  <a:pt x="464" y="856"/>
                  <a:pt x="440" y="928"/>
                </a:cubicBezTo>
                <a:cubicBezTo>
                  <a:pt x="416" y="1000"/>
                  <a:pt x="528" y="1440"/>
                  <a:pt x="536" y="1552"/>
                </a:cubicBezTo>
                <a:cubicBezTo>
                  <a:pt x="544" y="1664"/>
                  <a:pt x="512" y="1592"/>
                  <a:pt x="488" y="1600"/>
                </a:cubicBezTo>
                <a:cubicBezTo>
                  <a:pt x="464" y="1608"/>
                  <a:pt x="408" y="1648"/>
                  <a:pt x="392" y="1600"/>
                </a:cubicBezTo>
                <a:cubicBezTo>
                  <a:pt x="376" y="1552"/>
                  <a:pt x="392" y="1424"/>
                  <a:pt x="392" y="1312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77" name="Freeform 10"/>
          <p:cNvSpPr>
            <a:spLocks/>
          </p:cNvSpPr>
          <p:nvPr/>
        </p:nvSpPr>
        <p:spPr bwMode="auto">
          <a:xfrm>
            <a:off x="7620000" y="2819400"/>
            <a:ext cx="990600" cy="2921000"/>
          </a:xfrm>
          <a:custGeom>
            <a:avLst/>
            <a:gdLst>
              <a:gd name="T0" fmla="*/ 432277478 w 904"/>
              <a:gd name="T1" fmla="*/ 2147483647 h 1648"/>
              <a:gd name="T2" fmla="*/ 489914165 w 904"/>
              <a:gd name="T3" fmla="*/ 2147483647 h 1648"/>
              <a:gd name="T4" fmla="*/ 317003009 w 904"/>
              <a:gd name="T5" fmla="*/ 2147483647 h 1648"/>
              <a:gd name="T6" fmla="*/ 28818352 w 904"/>
              <a:gd name="T7" fmla="*/ 2147483647 h 1648"/>
              <a:gd name="T8" fmla="*/ 144092881 w 904"/>
              <a:gd name="T9" fmla="*/ 2010614277 h 1648"/>
              <a:gd name="T10" fmla="*/ 432277478 w 904"/>
              <a:gd name="T11" fmla="*/ 1105837896 h 1648"/>
              <a:gd name="T12" fmla="*/ 605187675 w 904"/>
              <a:gd name="T13" fmla="*/ 50264950 h 1648"/>
              <a:gd name="T14" fmla="*/ 778098831 w 904"/>
              <a:gd name="T15" fmla="*/ 804246287 h 1648"/>
              <a:gd name="T16" fmla="*/ 778098831 w 904"/>
              <a:gd name="T17" fmla="*/ 1859817696 h 1648"/>
              <a:gd name="T18" fmla="*/ 1008646673 w 904"/>
              <a:gd name="T19" fmla="*/ 2147483647 h 1648"/>
              <a:gd name="T20" fmla="*/ 1008646673 w 904"/>
              <a:gd name="T21" fmla="*/ 2147483647 h 1648"/>
              <a:gd name="T22" fmla="*/ 547550852 w 904"/>
              <a:gd name="T23" fmla="*/ 2147483647 h 1648"/>
              <a:gd name="T24" fmla="*/ 605187675 w 904"/>
              <a:gd name="T25" fmla="*/ 2147483647 h 1648"/>
              <a:gd name="T26" fmla="*/ 547550852 w 904"/>
              <a:gd name="T27" fmla="*/ 2147483647 h 1648"/>
              <a:gd name="T28" fmla="*/ 432277478 w 904"/>
              <a:gd name="T29" fmla="*/ 2147483647 h 1648"/>
              <a:gd name="T30" fmla="*/ 432277478 w 904"/>
              <a:gd name="T31" fmla="*/ 2147483647 h 16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4"/>
              <a:gd name="T49" fmla="*/ 0 h 1648"/>
              <a:gd name="T50" fmla="*/ 904 w 904"/>
              <a:gd name="T51" fmla="*/ 1648 h 16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4" h="1648">
                <a:moveTo>
                  <a:pt x="360" y="1504"/>
                </a:moveTo>
                <a:cubicBezTo>
                  <a:pt x="368" y="1408"/>
                  <a:pt x="424" y="1104"/>
                  <a:pt x="408" y="1024"/>
                </a:cubicBezTo>
                <a:cubicBezTo>
                  <a:pt x="392" y="944"/>
                  <a:pt x="328" y="1032"/>
                  <a:pt x="264" y="1024"/>
                </a:cubicBezTo>
                <a:cubicBezTo>
                  <a:pt x="200" y="1016"/>
                  <a:pt x="48" y="1040"/>
                  <a:pt x="24" y="976"/>
                </a:cubicBezTo>
                <a:cubicBezTo>
                  <a:pt x="0" y="912"/>
                  <a:pt x="64" y="744"/>
                  <a:pt x="120" y="640"/>
                </a:cubicBezTo>
                <a:cubicBezTo>
                  <a:pt x="176" y="536"/>
                  <a:pt x="296" y="456"/>
                  <a:pt x="360" y="352"/>
                </a:cubicBezTo>
                <a:cubicBezTo>
                  <a:pt x="424" y="248"/>
                  <a:pt x="456" y="32"/>
                  <a:pt x="504" y="16"/>
                </a:cubicBezTo>
                <a:cubicBezTo>
                  <a:pt x="552" y="0"/>
                  <a:pt x="624" y="160"/>
                  <a:pt x="648" y="256"/>
                </a:cubicBezTo>
                <a:cubicBezTo>
                  <a:pt x="672" y="352"/>
                  <a:pt x="616" y="496"/>
                  <a:pt x="648" y="592"/>
                </a:cubicBezTo>
                <a:cubicBezTo>
                  <a:pt x="680" y="688"/>
                  <a:pt x="808" y="752"/>
                  <a:pt x="840" y="832"/>
                </a:cubicBezTo>
                <a:cubicBezTo>
                  <a:pt x="872" y="912"/>
                  <a:pt x="904" y="1040"/>
                  <a:pt x="840" y="1072"/>
                </a:cubicBezTo>
                <a:cubicBezTo>
                  <a:pt x="776" y="1104"/>
                  <a:pt x="512" y="944"/>
                  <a:pt x="456" y="1024"/>
                </a:cubicBezTo>
                <a:cubicBezTo>
                  <a:pt x="400" y="1104"/>
                  <a:pt x="504" y="1456"/>
                  <a:pt x="504" y="1552"/>
                </a:cubicBezTo>
                <a:cubicBezTo>
                  <a:pt x="504" y="1648"/>
                  <a:pt x="480" y="1592"/>
                  <a:pt x="456" y="1600"/>
                </a:cubicBezTo>
                <a:cubicBezTo>
                  <a:pt x="432" y="1608"/>
                  <a:pt x="376" y="1624"/>
                  <a:pt x="360" y="1600"/>
                </a:cubicBezTo>
                <a:cubicBezTo>
                  <a:pt x="344" y="1576"/>
                  <a:pt x="352" y="1600"/>
                  <a:pt x="360" y="1504"/>
                </a:cubicBez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78" name="Freeform 11"/>
          <p:cNvSpPr>
            <a:spLocks/>
          </p:cNvSpPr>
          <p:nvPr/>
        </p:nvSpPr>
        <p:spPr bwMode="auto">
          <a:xfrm>
            <a:off x="3124200" y="3733800"/>
            <a:ext cx="685800" cy="2006600"/>
          </a:xfrm>
          <a:custGeom>
            <a:avLst/>
            <a:gdLst>
              <a:gd name="T0" fmla="*/ 207185984 w 904"/>
              <a:gd name="T1" fmla="*/ 2147483647 h 1648"/>
              <a:gd name="T2" fmla="*/ 234810669 w 904"/>
              <a:gd name="T3" fmla="*/ 1518124559 h 1648"/>
              <a:gd name="T4" fmla="*/ 151936569 w 904"/>
              <a:gd name="T5" fmla="*/ 1518124559 h 1648"/>
              <a:gd name="T6" fmla="*/ 13812348 w 904"/>
              <a:gd name="T7" fmla="*/ 1446962119 h 1648"/>
              <a:gd name="T8" fmla="*/ 69061734 w 904"/>
              <a:gd name="T9" fmla="*/ 948827165 h 1648"/>
              <a:gd name="T10" fmla="*/ 207185984 w 904"/>
              <a:gd name="T11" fmla="*/ 521854804 h 1648"/>
              <a:gd name="T12" fmla="*/ 290060795 w 904"/>
              <a:gd name="T13" fmla="*/ 23721229 h 1648"/>
              <a:gd name="T14" fmla="*/ 372934848 w 904"/>
              <a:gd name="T15" fmla="*/ 379531140 h 1648"/>
              <a:gd name="T16" fmla="*/ 372934848 w 904"/>
              <a:gd name="T17" fmla="*/ 877665942 h 1648"/>
              <a:gd name="T18" fmla="*/ 483434438 w 904"/>
              <a:gd name="T19" fmla="*/ 1233475710 h 1648"/>
              <a:gd name="T20" fmla="*/ 483434438 w 904"/>
              <a:gd name="T21" fmla="*/ 1589285783 h 1648"/>
              <a:gd name="T22" fmla="*/ 262436111 w 904"/>
              <a:gd name="T23" fmla="*/ 1518124559 h 1648"/>
              <a:gd name="T24" fmla="*/ 290060795 w 904"/>
              <a:gd name="T25" fmla="*/ 2147483647 h 1648"/>
              <a:gd name="T26" fmla="*/ 262436111 w 904"/>
              <a:gd name="T27" fmla="*/ 2147483647 h 1648"/>
              <a:gd name="T28" fmla="*/ 207185984 w 904"/>
              <a:gd name="T29" fmla="*/ 2147483647 h 1648"/>
              <a:gd name="T30" fmla="*/ 207185984 w 904"/>
              <a:gd name="T31" fmla="*/ 2147483647 h 16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4"/>
              <a:gd name="T49" fmla="*/ 0 h 1648"/>
              <a:gd name="T50" fmla="*/ 904 w 904"/>
              <a:gd name="T51" fmla="*/ 1648 h 16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4" h="1648">
                <a:moveTo>
                  <a:pt x="360" y="1504"/>
                </a:moveTo>
                <a:cubicBezTo>
                  <a:pt x="368" y="1408"/>
                  <a:pt x="424" y="1104"/>
                  <a:pt x="408" y="1024"/>
                </a:cubicBezTo>
                <a:cubicBezTo>
                  <a:pt x="392" y="944"/>
                  <a:pt x="328" y="1032"/>
                  <a:pt x="264" y="1024"/>
                </a:cubicBezTo>
                <a:cubicBezTo>
                  <a:pt x="200" y="1016"/>
                  <a:pt x="48" y="1040"/>
                  <a:pt x="24" y="976"/>
                </a:cubicBezTo>
                <a:cubicBezTo>
                  <a:pt x="0" y="912"/>
                  <a:pt x="64" y="744"/>
                  <a:pt x="120" y="640"/>
                </a:cubicBezTo>
                <a:cubicBezTo>
                  <a:pt x="176" y="536"/>
                  <a:pt x="296" y="456"/>
                  <a:pt x="360" y="352"/>
                </a:cubicBezTo>
                <a:cubicBezTo>
                  <a:pt x="424" y="248"/>
                  <a:pt x="456" y="32"/>
                  <a:pt x="504" y="16"/>
                </a:cubicBezTo>
                <a:cubicBezTo>
                  <a:pt x="552" y="0"/>
                  <a:pt x="624" y="160"/>
                  <a:pt x="648" y="256"/>
                </a:cubicBezTo>
                <a:cubicBezTo>
                  <a:pt x="672" y="352"/>
                  <a:pt x="616" y="496"/>
                  <a:pt x="648" y="592"/>
                </a:cubicBezTo>
                <a:cubicBezTo>
                  <a:pt x="680" y="688"/>
                  <a:pt x="808" y="752"/>
                  <a:pt x="840" y="832"/>
                </a:cubicBezTo>
                <a:cubicBezTo>
                  <a:pt x="872" y="912"/>
                  <a:pt x="904" y="1040"/>
                  <a:pt x="840" y="1072"/>
                </a:cubicBezTo>
                <a:cubicBezTo>
                  <a:pt x="776" y="1104"/>
                  <a:pt x="512" y="944"/>
                  <a:pt x="456" y="1024"/>
                </a:cubicBezTo>
                <a:cubicBezTo>
                  <a:pt x="400" y="1104"/>
                  <a:pt x="504" y="1456"/>
                  <a:pt x="504" y="1552"/>
                </a:cubicBezTo>
                <a:cubicBezTo>
                  <a:pt x="504" y="1648"/>
                  <a:pt x="480" y="1592"/>
                  <a:pt x="456" y="1600"/>
                </a:cubicBezTo>
                <a:cubicBezTo>
                  <a:pt x="432" y="1608"/>
                  <a:pt x="376" y="1624"/>
                  <a:pt x="360" y="1600"/>
                </a:cubicBezTo>
                <a:cubicBezTo>
                  <a:pt x="344" y="1576"/>
                  <a:pt x="352" y="1600"/>
                  <a:pt x="360" y="1504"/>
                </a:cubicBez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304800" y="5715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80" name="Freeform 13"/>
          <p:cNvSpPr>
            <a:spLocks/>
          </p:cNvSpPr>
          <p:nvPr/>
        </p:nvSpPr>
        <p:spPr bwMode="auto">
          <a:xfrm>
            <a:off x="7086600" y="4724400"/>
            <a:ext cx="517525" cy="976313"/>
          </a:xfrm>
          <a:custGeom>
            <a:avLst/>
            <a:gdLst>
              <a:gd name="T0" fmla="*/ 173910424 w 634"/>
              <a:gd name="T1" fmla="*/ 494517091 h 1241"/>
              <a:gd name="T2" fmla="*/ 151255245 w 634"/>
              <a:gd name="T3" fmla="*/ 480900637 h 1241"/>
              <a:gd name="T4" fmla="*/ 128600066 w 634"/>
              <a:gd name="T5" fmla="*/ 487708864 h 1241"/>
              <a:gd name="T6" fmla="*/ 60635321 w 634"/>
              <a:gd name="T7" fmla="*/ 480900637 h 1241"/>
              <a:gd name="T8" fmla="*/ 0 w 634"/>
              <a:gd name="T9" fmla="*/ 396727601 h 1241"/>
              <a:gd name="T10" fmla="*/ 15325761 w 634"/>
              <a:gd name="T11" fmla="*/ 375684564 h 1241"/>
              <a:gd name="T12" fmla="*/ 53305884 w 634"/>
              <a:gd name="T13" fmla="*/ 368876337 h 1241"/>
              <a:gd name="T14" fmla="*/ 45309554 w 634"/>
              <a:gd name="T15" fmla="*/ 298319066 h 1241"/>
              <a:gd name="T16" fmla="*/ 98615437 w 634"/>
              <a:gd name="T17" fmla="*/ 256852135 h 1241"/>
              <a:gd name="T18" fmla="*/ 135929491 w 634"/>
              <a:gd name="T19" fmla="*/ 123164915 h 1241"/>
              <a:gd name="T20" fmla="*/ 158584670 w 634"/>
              <a:gd name="T21" fmla="*/ 130592286 h 1241"/>
              <a:gd name="T22" fmla="*/ 173910424 w 634"/>
              <a:gd name="T23" fmla="*/ 88505399 h 1241"/>
              <a:gd name="T24" fmla="*/ 219220016 w 634"/>
              <a:gd name="T25" fmla="*/ 32183713 h 1241"/>
              <a:gd name="T26" fmla="*/ 233878865 w 634"/>
              <a:gd name="T27" fmla="*/ 11140666 h 1241"/>
              <a:gd name="T28" fmla="*/ 264529557 w 634"/>
              <a:gd name="T29" fmla="*/ 53226763 h 1241"/>
              <a:gd name="T30" fmla="*/ 287184736 w 634"/>
              <a:gd name="T31" fmla="*/ 74270588 h 1241"/>
              <a:gd name="T32" fmla="*/ 301843585 w 634"/>
              <a:gd name="T33" fmla="*/ 123164915 h 1241"/>
              <a:gd name="T34" fmla="*/ 347153943 w 634"/>
              <a:gd name="T35" fmla="*/ 151635323 h 1241"/>
              <a:gd name="T36" fmla="*/ 385134059 w 634"/>
              <a:gd name="T37" fmla="*/ 193722185 h 1241"/>
              <a:gd name="T38" fmla="*/ 377138546 w 634"/>
              <a:gd name="T39" fmla="*/ 256852135 h 1241"/>
              <a:gd name="T40" fmla="*/ 399792908 w 634"/>
              <a:gd name="T41" fmla="*/ 263659575 h 1241"/>
              <a:gd name="T42" fmla="*/ 369808305 w 634"/>
              <a:gd name="T43" fmla="*/ 333597701 h 1241"/>
              <a:gd name="T44" fmla="*/ 422448087 w 634"/>
              <a:gd name="T45" fmla="*/ 375684564 h 1241"/>
              <a:gd name="T46" fmla="*/ 332494277 w 634"/>
              <a:gd name="T47" fmla="*/ 445622789 h 1241"/>
              <a:gd name="T48" fmla="*/ 399792908 w 634"/>
              <a:gd name="T49" fmla="*/ 480900637 h 1241"/>
              <a:gd name="T50" fmla="*/ 332494277 w 634"/>
              <a:gd name="T51" fmla="*/ 529795726 h 1241"/>
              <a:gd name="T52" fmla="*/ 271858982 w 634"/>
              <a:gd name="T53" fmla="*/ 522987500 h 1241"/>
              <a:gd name="T54" fmla="*/ 226549441 w 634"/>
              <a:gd name="T55" fmla="*/ 494517091 h 1241"/>
              <a:gd name="T56" fmla="*/ 241875195 w 634"/>
              <a:gd name="T57" fmla="*/ 592925626 h 1241"/>
              <a:gd name="T58" fmla="*/ 219220016 w 634"/>
              <a:gd name="T59" fmla="*/ 768079728 h 1241"/>
              <a:gd name="T60" fmla="*/ 196564786 w 634"/>
              <a:gd name="T61" fmla="*/ 760652357 h 1241"/>
              <a:gd name="T62" fmla="*/ 203894211 w 634"/>
              <a:gd name="T63" fmla="*/ 740228464 h 1241"/>
              <a:gd name="T64" fmla="*/ 211224452 w 634"/>
              <a:gd name="T65" fmla="*/ 669671193 h 1241"/>
              <a:gd name="T66" fmla="*/ 173910424 w 634"/>
              <a:gd name="T67" fmla="*/ 494517091 h 12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4"/>
              <a:gd name="T103" fmla="*/ 0 h 1241"/>
              <a:gd name="T104" fmla="*/ 634 w 634"/>
              <a:gd name="T105" fmla="*/ 1241 h 12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4" h="1241">
                <a:moveTo>
                  <a:pt x="261" y="799"/>
                </a:moveTo>
                <a:cubicBezTo>
                  <a:pt x="250" y="792"/>
                  <a:pt x="240" y="779"/>
                  <a:pt x="227" y="777"/>
                </a:cubicBezTo>
                <a:cubicBezTo>
                  <a:pt x="215" y="775"/>
                  <a:pt x="205" y="788"/>
                  <a:pt x="193" y="788"/>
                </a:cubicBezTo>
                <a:cubicBezTo>
                  <a:pt x="159" y="788"/>
                  <a:pt x="125" y="781"/>
                  <a:pt x="91" y="777"/>
                </a:cubicBezTo>
                <a:cubicBezTo>
                  <a:pt x="8" y="755"/>
                  <a:pt x="22" y="728"/>
                  <a:pt x="0" y="641"/>
                </a:cubicBezTo>
                <a:cubicBezTo>
                  <a:pt x="8" y="630"/>
                  <a:pt x="11" y="614"/>
                  <a:pt x="23" y="607"/>
                </a:cubicBezTo>
                <a:cubicBezTo>
                  <a:pt x="40" y="598"/>
                  <a:pt x="73" y="614"/>
                  <a:pt x="80" y="596"/>
                </a:cubicBezTo>
                <a:cubicBezTo>
                  <a:pt x="93" y="560"/>
                  <a:pt x="72" y="520"/>
                  <a:pt x="68" y="482"/>
                </a:cubicBezTo>
                <a:cubicBezTo>
                  <a:pt x="81" y="408"/>
                  <a:pt x="72" y="388"/>
                  <a:pt x="148" y="415"/>
                </a:cubicBezTo>
                <a:cubicBezTo>
                  <a:pt x="173" y="338"/>
                  <a:pt x="114" y="260"/>
                  <a:pt x="204" y="199"/>
                </a:cubicBezTo>
                <a:cubicBezTo>
                  <a:pt x="215" y="203"/>
                  <a:pt x="229" y="219"/>
                  <a:pt x="238" y="211"/>
                </a:cubicBezTo>
                <a:cubicBezTo>
                  <a:pt x="255" y="194"/>
                  <a:pt x="248" y="163"/>
                  <a:pt x="261" y="143"/>
                </a:cubicBezTo>
                <a:cubicBezTo>
                  <a:pt x="290" y="99"/>
                  <a:pt x="284" y="83"/>
                  <a:pt x="329" y="52"/>
                </a:cubicBezTo>
                <a:cubicBezTo>
                  <a:pt x="336" y="41"/>
                  <a:pt x="338" y="23"/>
                  <a:pt x="351" y="18"/>
                </a:cubicBezTo>
                <a:cubicBezTo>
                  <a:pt x="397" y="0"/>
                  <a:pt x="392" y="76"/>
                  <a:pt x="397" y="86"/>
                </a:cubicBezTo>
                <a:cubicBezTo>
                  <a:pt x="404" y="100"/>
                  <a:pt x="420" y="109"/>
                  <a:pt x="431" y="120"/>
                </a:cubicBezTo>
                <a:cubicBezTo>
                  <a:pt x="439" y="146"/>
                  <a:pt x="435" y="178"/>
                  <a:pt x="453" y="199"/>
                </a:cubicBezTo>
                <a:cubicBezTo>
                  <a:pt x="471" y="220"/>
                  <a:pt x="498" y="230"/>
                  <a:pt x="521" y="245"/>
                </a:cubicBezTo>
                <a:cubicBezTo>
                  <a:pt x="547" y="263"/>
                  <a:pt x="561" y="288"/>
                  <a:pt x="578" y="313"/>
                </a:cubicBezTo>
                <a:cubicBezTo>
                  <a:pt x="605" y="396"/>
                  <a:pt x="617" y="364"/>
                  <a:pt x="566" y="415"/>
                </a:cubicBezTo>
                <a:cubicBezTo>
                  <a:pt x="577" y="419"/>
                  <a:pt x="597" y="414"/>
                  <a:pt x="600" y="426"/>
                </a:cubicBezTo>
                <a:cubicBezTo>
                  <a:pt x="617" y="491"/>
                  <a:pt x="590" y="504"/>
                  <a:pt x="555" y="539"/>
                </a:cubicBezTo>
                <a:cubicBezTo>
                  <a:pt x="600" y="569"/>
                  <a:pt x="617" y="555"/>
                  <a:pt x="634" y="607"/>
                </a:cubicBezTo>
                <a:cubicBezTo>
                  <a:pt x="614" y="712"/>
                  <a:pt x="600" y="703"/>
                  <a:pt x="499" y="720"/>
                </a:cubicBezTo>
                <a:cubicBezTo>
                  <a:pt x="556" y="734"/>
                  <a:pt x="568" y="727"/>
                  <a:pt x="600" y="777"/>
                </a:cubicBezTo>
                <a:cubicBezTo>
                  <a:pt x="572" y="821"/>
                  <a:pt x="545" y="832"/>
                  <a:pt x="499" y="856"/>
                </a:cubicBezTo>
                <a:cubicBezTo>
                  <a:pt x="469" y="852"/>
                  <a:pt x="437" y="855"/>
                  <a:pt x="408" y="845"/>
                </a:cubicBezTo>
                <a:cubicBezTo>
                  <a:pt x="382" y="836"/>
                  <a:pt x="340" y="799"/>
                  <a:pt x="340" y="799"/>
                </a:cubicBezTo>
                <a:cubicBezTo>
                  <a:pt x="323" y="851"/>
                  <a:pt x="349" y="905"/>
                  <a:pt x="363" y="958"/>
                </a:cubicBezTo>
                <a:cubicBezTo>
                  <a:pt x="372" y="1039"/>
                  <a:pt x="425" y="1207"/>
                  <a:pt x="329" y="1241"/>
                </a:cubicBezTo>
                <a:cubicBezTo>
                  <a:pt x="318" y="1237"/>
                  <a:pt x="300" y="1240"/>
                  <a:pt x="295" y="1229"/>
                </a:cubicBezTo>
                <a:cubicBezTo>
                  <a:pt x="290" y="1219"/>
                  <a:pt x="304" y="1207"/>
                  <a:pt x="306" y="1196"/>
                </a:cubicBezTo>
                <a:cubicBezTo>
                  <a:pt x="312" y="1158"/>
                  <a:pt x="313" y="1120"/>
                  <a:pt x="317" y="1082"/>
                </a:cubicBezTo>
                <a:cubicBezTo>
                  <a:pt x="254" y="985"/>
                  <a:pt x="371" y="799"/>
                  <a:pt x="261" y="799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81" name="Freeform 14"/>
          <p:cNvSpPr>
            <a:spLocks/>
          </p:cNvSpPr>
          <p:nvPr/>
        </p:nvSpPr>
        <p:spPr bwMode="auto">
          <a:xfrm>
            <a:off x="6324600" y="4495800"/>
            <a:ext cx="593725" cy="1204913"/>
          </a:xfrm>
          <a:custGeom>
            <a:avLst/>
            <a:gdLst>
              <a:gd name="T0" fmla="*/ 228893132 w 634"/>
              <a:gd name="T1" fmla="*/ 753207471 h 1241"/>
              <a:gd name="T2" fmla="*/ 199075787 w 634"/>
              <a:gd name="T3" fmla="*/ 732468606 h 1241"/>
              <a:gd name="T4" fmla="*/ 169258442 w 634"/>
              <a:gd name="T5" fmla="*/ 742838039 h 1241"/>
              <a:gd name="T6" fmla="*/ 79805441 w 634"/>
              <a:gd name="T7" fmla="*/ 732468606 h 1241"/>
              <a:gd name="T8" fmla="*/ 0 w 634"/>
              <a:gd name="T9" fmla="*/ 604262418 h 1241"/>
              <a:gd name="T10" fmla="*/ 20170729 w 634"/>
              <a:gd name="T11" fmla="*/ 572211357 h 1241"/>
              <a:gd name="T12" fmla="*/ 70158819 w 634"/>
              <a:gd name="T13" fmla="*/ 561841924 h 1241"/>
              <a:gd name="T14" fmla="*/ 59634705 w 634"/>
              <a:gd name="T15" fmla="*/ 454375451 h 1241"/>
              <a:gd name="T16" fmla="*/ 129793538 w 634"/>
              <a:gd name="T17" fmla="*/ 391215120 h 1241"/>
              <a:gd name="T18" fmla="*/ 178905065 w 634"/>
              <a:gd name="T19" fmla="*/ 187594552 h 1241"/>
              <a:gd name="T20" fmla="*/ 208722410 w 634"/>
              <a:gd name="T21" fmla="*/ 198906749 h 1241"/>
              <a:gd name="T22" fmla="*/ 228893132 w 634"/>
              <a:gd name="T23" fmla="*/ 134804625 h 1241"/>
              <a:gd name="T24" fmla="*/ 288527881 w 634"/>
              <a:gd name="T25" fmla="*/ 49019857 h 1241"/>
              <a:gd name="T26" fmla="*/ 307822063 w 634"/>
              <a:gd name="T27" fmla="*/ 16968788 h 1241"/>
              <a:gd name="T28" fmla="*/ 348162571 w 634"/>
              <a:gd name="T29" fmla="*/ 81070934 h 1241"/>
              <a:gd name="T30" fmla="*/ 377980852 w 634"/>
              <a:gd name="T31" fmla="*/ 113122966 h 1241"/>
              <a:gd name="T32" fmla="*/ 397274098 w 634"/>
              <a:gd name="T33" fmla="*/ 187594552 h 1241"/>
              <a:gd name="T34" fmla="*/ 456908788 w 634"/>
              <a:gd name="T35" fmla="*/ 230958781 h 1241"/>
              <a:gd name="T36" fmla="*/ 506896972 w 634"/>
              <a:gd name="T37" fmla="*/ 295060965 h 1241"/>
              <a:gd name="T38" fmla="*/ 496373809 w 634"/>
              <a:gd name="T39" fmla="*/ 391215120 h 1241"/>
              <a:gd name="T40" fmla="*/ 526191154 w 634"/>
              <a:gd name="T41" fmla="*/ 401584553 h 1241"/>
              <a:gd name="T42" fmla="*/ 486727069 w 634"/>
              <a:gd name="T43" fmla="*/ 508108141 h 1241"/>
              <a:gd name="T44" fmla="*/ 556008499 w 634"/>
              <a:gd name="T45" fmla="*/ 572211357 h 1241"/>
              <a:gd name="T46" fmla="*/ 437615542 w 634"/>
              <a:gd name="T47" fmla="*/ 678734945 h 1241"/>
              <a:gd name="T48" fmla="*/ 526191154 w 634"/>
              <a:gd name="T49" fmla="*/ 732468606 h 1241"/>
              <a:gd name="T50" fmla="*/ 437615542 w 634"/>
              <a:gd name="T51" fmla="*/ 806940162 h 1241"/>
              <a:gd name="T52" fmla="*/ 357810130 w 634"/>
              <a:gd name="T53" fmla="*/ 796570729 h 1241"/>
              <a:gd name="T54" fmla="*/ 298174503 w 634"/>
              <a:gd name="T55" fmla="*/ 753207471 h 1241"/>
              <a:gd name="T56" fmla="*/ 318345226 w 634"/>
              <a:gd name="T57" fmla="*/ 903094317 h 1241"/>
              <a:gd name="T58" fmla="*/ 288527881 w 634"/>
              <a:gd name="T59" fmla="*/ 1169875398 h 1241"/>
              <a:gd name="T60" fmla="*/ 258710536 w 634"/>
              <a:gd name="T61" fmla="*/ 1158563201 h 1241"/>
              <a:gd name="T62" fmla="*/ 268357158 w 634"/>
              <a:gd name="T63" fmla="*/ 1127454904 h 1241"/>
              <a:gd name="T64" fmla="*/ 278004718 w 634"/>
              <a:gd name="T65" fmla="*/ 1019988552 h 1241"/>
              <a:gd name="T66" fmla="*/ 228893132 w 634"/>
              <a:gd name="T67" fmla="*/ 753207471 h 12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4"/>
              <a:gd name="T103" fmla="*/ 0 h 1241"/>
              <a:gd name="T104" fmla="*/ 634 w 634"/>
              <a:gd name="T105" fmla="*/ 1241 h 12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4" h="1241">
                <a:moveTo>
                  <a:pt x="261" y="799"/>
                </a:moveTo>
                <a:cubicBezTo>
                  <a:pt x="250" y="792"/>
                  <a:pt x="240" y="779"/>
                  <a:pt x="227" y="777"/>
                </a:cubicBezTo>
                <a:cubicBezTo>
                  <a:pt x="215" y="775"/>
                  <a:pt x="205" y="788"/>
                  <a:pt x="193" y="788"/>
                </a:cubicBezTo>
                <a:cubicBezTo>
                  <a:pt x="159" y="788"/>
                  <a:pt x="125" y="781"/>
                  <a:pt x="91" y="777"/>
                </a:cubicBezTo>
                <a:cubicBezTo>
                  <a:pt x="8" y="755"/>
                  <a:pt x="22" y="728"/>
                  <a:pt x="0" y="641"/>
                </a:cubicBezTo>
                <a:cubicBezTo>
                  <a:pt x="8" y="630"/>
                  <a:pt x="11" y="614"/>
                  <a:pt x="23" y="607"/>
                </a:cubicBezTo>
                <a:cubicBezTo>
                  <a:pt x="40" y="598"/>
                  <a:pt x="73" y="614"/>
                  <a:pt x="80" y="596"/>
                </a:cubicBezTo>
                <a:cubicBezTo>
                  <a:pt x="93" y="560"/>
                  <a:pt x="72" y="520"/>
                  <a:pt x="68" y="482"/>
                </a:cubicBezTo>
                <a:cubicBezTo>
                  <a:pt x="81" y="408"/>
                  <a:pt x="72" y="388"/>
                  <a:pt x="148" y="415"/>
                </a:cubicBezTo>
                <a:cubicBezTo>
                  <a:pt x="173" y="338"/>
                  <a:pt x="114" y="260"/>
                  <a:pt x="204" y="199"/>
                </a:cubicBezTo>
                <a:cubicBezTo>
                  <a:pt x="215" y="203"/>
                  <a:pt x="229" y="219"/>
                  <a:pt x="238" y="211"/>
                </a:cubicBezTo>
                <a:cubicBezTo>
                  <a:pt x="255" y="194"/>
                  <a:pt x="248" y="163"/>
                  <a:pt x="261" y="143"/>
                </a:cubicBezTo>
                <a:cubicBezTo>
                  <a:pt x="290" y="99"/>
                  <a:pt x="284" y="83"/>
                  <a:pt x="329" y="52"/>
                </a:cubicBezTo>
                <a:cubicBezTo>
                  <a:pt x="336" y="41"/>
                  <a:pt x="338" y="23"/>
                  <a:pt x="351" y="18"/>
                </a:cubicBezTo>
                <a:cubicBezTo>
                  <a:pt x="397" y="0"/>
                  <a:pt x="392" y="76"/>
                  <a:pt x="397" y="86"/>
                </a:cubicBezTo>
                <a:cubicBezTo>
                  <a:pt x="404" y="100"/>
                  <a:pt x="420" y="109"/>
                  <a:pt x="431" y="120"/>
                </a:cubicBezTo>
                <a:cubicBezTo>
                  <a:pt x="439" y="146"/>
                  <a:pt x="435" y="178"/>
                  <a:pt x="453" y="199"/>
                </a:cubicBezTo>
                <a:cubicBezTo>
                  <a:pt x="471" y="220"/>
                  <a:pt x="498" y="230"/>
                  <a:pt x="521" y="245"/>
                </a:cubicBezTo>
                <a:cubicBezTo>
                  <a:pt x="547" y="263"/>
                  <a:pt x="561" y="288"/>
                  <a:pt x="578" y="313"/>
                </a:cubicBezTo>
                <a:cubicBezTo>
                  <a:pt x="605" y="396"/>
                  <a:pt x="617" y="364"/>
                  <a:pt x="566" y="415"/>
                </a:cubicBezTo>
                <a:cubicBezTo>
                  <a:pt x="577" y="419"/>
                  <a:pt x="597" y="414"/>
                  <a:pt x="600" y="426"/>
                </a:cubicBezTo>
                <a:cubicBezTo>
                  <a:pt x="617" y="491"/>
                  <a:pt x="590" y="504"/>
                  <a:pt x="555" y="539"/>
                </a:cubicBezTo>
                <a:cubicBezTo>
                  <a:pt x="600" y="569"/>
                  <a:pt x="617" y="555"/>
                  <a:pt x="634" y="607"/>
                </a:cubicBezTo>
                <a:cubicBezTo>
                  <a:pt x="614" y="712"/>
                  <a:pt x="600" y="703"/>
                  <a:pt x="499" y="720"/>
                </a:cubicBezTo>
                <a:cubicBezTo>
                  <a:pt x="556" y="734"/>
                  <a:pt x="568" y="727"/>
                  <a:pt x="600" y="777"/>
                </a:cubicBezTo>
                <a:cubicBezTo>
                  <a:pt x="572" y="821"/>
                  <a:pt x="545" y="832"/>
                  <a:pt x="499" y="856"/>
                </a:cubicBezTo>
                <a:cubicBezTo>
                  <a:pt x="469" y="852"/>
                  <a:pt x="437" y="855"/>
                  <a:pt x="408" y="845"/>
                </a:cubicBezTo>
                <a:cubicBezTo>
                  <a:pt x="382" y="836"/>
                  <a:pt x="340" y="799"/>
                  <a:pt x="340" y="799"/>
                </a:cubicBezTo>
                <a:cubicBezTo>
                  <a:pt x="323" y="851"/>
                  <a:pt x="349" y="905"/>
                  <a:pt x="363" y="958"/>
                </a:cubicBezTo>
                <a:cubicBezTo>
                  <a:pt x="372" y="1039"/>
                  <a:pt x="425" y="1207"/>
                  <a:pt x="329" y="1241"/>
                </a:cubicBezTo>
                <a:cubicBezTo>
                  <a:pt x="318" y="1237"/>
                  <a:pt x="300" y="1240"/>
                  <a:pt x="295" y="1229"/>
                </a:cubicBezTo>
                <a:cubicBezTo>
                  <a:pt x="290" y="1219"/>
                  <a:pt x="304" y="1207"/>
                  <a:pt x="306" y="1196"/>
                </a:cubicBezTo>
                <a:cubicBezTo>
                  <a:pt x="312" y="1158"/>
                  <a:pt x="313" y="1120"/>
                  <a:pt x="317" y="1082"/>
                </a:cubicBezTo>
                <a:cubicBezTo>
                  <a:pt x="254" y="985"/>
                  <a:pt x="371" y="799"/>
                  <a:pt x="261" y="799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82" name="Freeform 15"/>
          <p:cNvSpPr>
            <a:spLocks/>
          </p:cNvSpPr>
          <p:nvPr/>
        </p:nvSpPr>
        <p:spPr bwMode="auto">
          <a:xfrm>
            <a:off x="2590800" y="2286000"/>
            <a:ext cx="838200" cy="3414713"/>
          </a:xfrm>
          <a:custGeom>
            <a:avLst/>
            <a:gdLst>
              <a:gd name="T0" fmla="*/ 456201577 w 634"/>
              <a:gd name="T1" fmla="*/ 2147483647 h 1241"/>
              <a:gd name="T2" fmla="*/ 396774013 w 634"/>
              <a:gd name="T3" fmla="*/ 2147483647 h 1241"/>
              <a:gd name="T4" fmla="*/ 337345045 w 634"/>
              <a:gd name="T5" fmla="*/ 2147483647 h 1241"/>
              <a:gd name="T6" fmla="*/ 159058346 w 634"/>
              <a:gd name="T7" fmla="*/ 2147483647 h 1241"/>
              <a:gd name="T8" fmla="*/ 0 w 634"/>
              <a:gd name="T9" fmla="*/ 2147483647 h 1241"/>
              <a:gd name="T10" fmla="*/ 40201865 w 634"/>
              <a:gd name="T11" fmla="*/ 2147483647 h 1241"/>
              <a:gd name="T12" fmla="*/ 139832636 w 634"/>
              <a:gd name="T13" fmla="*/ 2147483647 h 1241"/>
              <a:gd name="T14" fmla="*/ 118857813 w 634"/>
              <a:gd name="T15" fmla="*/ 2147483647 h 1241"/>
              <a:gd name="T16" fmla="*/ 258689127 w 634"/>
              <a:gd name="T17" fmla="*/ 2147483647 h 1241"/>
              <a:gd name="T18" fmla="*/ 356572159 w 634"/>
              <a:gd name="T19" fmla="*/ 1506669977 h 1241"/>
              <a:gd name="T20" fmla="*/ 415999723 w 634"/>
              <a:gd name="T21" fmla="*/ 1597524421 h 1241"/>
              <a:gd name="T22" fmla="*/ 456201577 w 634"/>
              <a:gd name="T23" fmla="*/ 1082681314 h 1241"/>
              <a:gd name="T24" fmla="*/ 575059349 w 634"/>
              <a:gd name="T25" fmla="*/ 393701843 h 1241"/>
              <a:gd name="T26" fmla="*/ 613513412 w 634"/>
              <a:gd name="T27" fmla="*/ 136280332 h 1241"/>
              <a:gd name="T28" fmla="*/ 693917286 w 634"/>
              <a:gd name="T29" fmla="*/ 651123224 h 1241"/>
              <a:gd name="T30" fmla="*/ 753344850 w 634"/>
              <a:gd name="T31" fmla="*/ 908544777 h 1241"/>
              <a:gd name="T32" fmla="*/ 791798913 w 634"/>
              <a:gd name="T33" fmla="*/ 1506669977 h 1241"/>
              <a:gd name="T34" fmla="*/ 910656685 w 634"/>
              <a:gd name="T35" fmla="*/ 1854943050 h 1241"/>
              <a:gd name="T36" fmla="*/ 1010286103 w 634"/>
              <a:gd name="T37" fmla="*/ 2147483647 h 1241"/>
              <a:gd name="T38" fmla="*/ 989311280 w 634"/>
              <a:gd name="T39" fmla="*/ 2147483647 h 1241"/>
              <a:gd name="T40" fmla="*/ 1048740166 w 634"/>
              <a:gd name="T41" fmla="*/ 2147483647 h 1241"/>
              <a:gd name="T42" fmla="*/ 970085571 w 634"/>
              <a:gd name="T43" fmla="*/ 2147483647 h 1241"/>
              <a:gd name="T44" fmla="*/ 1108169052 w 634"/>
              <a:gd name="T45" fmla="*/ 2147483647 h 1241"/>
              <a:gd name="T46" fmla="*/ 872202622 w 634"/>
              <a:gd name="T47" fmla="*/ 2147483647 h 1241"/>
              <a:gd name="T48" fmla="*/ 1048740166 w 634"/>
              <a:gd name="T49" fmla="*/ 2147483647 h 1241"/>
              <a:gd name="T50" fmla="*/ 872202622 w 634"/>
              <a:gd name="T51" fmla="*/ 2147483647 h 1241"/>
              <a:gd name="T52" fmla="*/ 713142996 w 634"/>
              <a:gd name="T53" fmla="*/ 2147483647 h 1241"/>
              <a:gd name="T54" fmla="*/ 594286381 w 634"/>
              <a:gd name="T55" fmla="*/ 2147483647 h 1241"/>
              <a:gd name="T56" fmla="*/ 634488235 w 634"/>
              <a:gd name="T57" fmla="*/ 2147483647 h 1241"/>
              <a:gd name="T58" fmla="*/ 575059349 w 634"/>
              <a:gd name="T59" fmla="*/ 2147483647 h 1241"/>
              <a:gd name="T60" fmla="*/ 515630463 w 634"/>
              <a:gd name="T61" fmla="*/ 2147483647 h 1241"/>
              <a:gd name="T62" fmla="*/ 534857495 w 634"/>
              <a:gd name="T63" fmla="*/ 2147483647 h 1241"/>
              <a:gd name="T64" fmla="*/ 554084526 w 634"/>
              <a:gd name="T65" fmla="*/ 2147483647 h 1241"/>
              <a:gd name="T66" fmla="*/ 456201577 w 634"/>
              <a:gd name="T67" fmla="*/ 2147483647 h 12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4"/>
              <a:gd name="T103" fmla="*/ 0 h 1241"/>
              <a:gd name="T104" fmla="*/ 634 w 634"/>
              <a:gd name="T105" fmla="*/ 1241 h 12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4" h="1241">
                <a:moveTo>
                  <a:pt x="261" y="799"/>
                </a:moveTo>
                <a:cubicBezTo>
                  <a:pt x="250" y="792"/>
                  <a:pt x="240" y="779"/>
                  <a:pt x="227" y="777"/>
                </a:cubicBezTo>
                <a:cubicBezTo>
                  <a:pt x="215" y="775"/>
                  <a:pt x="205" y="788"/>
                  <a:pt x="193" y="788"/>
                </a:cubicBezTo>
                <a:cubicBezTo>
                  <a:pt x="159" y="788"/>
                  <a:pt x="125" y="781"/>
                  <a:pt x="91" y="777"/>
                </a:cubicBezTo>
                <a:cubicBezTo>
                  <a:pt x="8" y="755"/>
                  <a:pt x="22" y="728"/>
                  <a:pt x="0" y="641"/>
                </a:cubicBezTo>
                <a:cubicBezTo>
                  <a:pt x="8" y="630"/>
                  <a:pt x="11" y="614"/>
                  <a:pt x="23" y="607"/>
                </a:cubicBezTo>
                <a:cubicBezTo>
                  <a:pt x="40" y="598"/>
                  <a:pt x="73" y="614"/>
                  <a:pt x="80" y="596"/>
                </a:cubicBezTo>
                <a:cubicBezTo>
                  <a:pt x="93" y="560"/>
                  <a:pt x="72" y="520"/>
                  <a:pt x="68" y="482"/>
                </a:cubicBezTo>
                <a:cubicBezTo>
                  <a:pt x="81" y="408"/>
                  <a:pt x="72" y="388"/>
                  <a:pt x="148" y="415"/>
                </a:cubicBezTo>
                <a:cubicBezTo>
                  <a:pt x="173" y="338"/>
                  <a:pt x="114" y="260"/>
                  <a:pt x="204" y="199"/>
                </a:cubicBezTo>
                <a:cubicBezTo>
                  <a:pt x="215" y="203"/>
                  <a:pt x="229" y="219"/>
                  <a:pt x="238" y="211"/>
                </a:cubicBezTo>
                <a:cubicBezTo>
                  <a:pt x="255" y="194"/>
                  <a:pt x="248" y="163"/>
                  <a:pt x="261" y="143"/>
                </a:cubicBezTo>
                <a:cubicBezTo>
                  <a:pt x="290" y="99"/>
                  <a:pt x="284" y="83"/>
                  <a:pt x="329" y="52"/>
                </a:cubicBezTo>
                <a:cubicBezTo>
                  <a:pt x="336" y="41"/>
                  <a:pt x="338" y="23"/>
                  <a:pt x="351" y="18"/>
                </a:cubicBezTo>
                <a:cubicBezTo>
                  <a:pt x="397" y="0"/>
                  <a:pt x="392" y="76"/>
                  <a:pt x="397" y="86"/>
                </a:cubicBezTo>
                <a:cubicBezTo>
                  <a:pt x="404" y="100"/>
                  <a:pt x="420" y="109"/>
                  <a:pt x="431" y="120"/>
                </a:cubicBezTo>
                <a:cubicBezTo>
                  <a:pt x="439" y="146"/>
                  <a:pt x="435" y="178"/>
                  <a:pt x="453" y="199"/>
                </a:cubicBezTo>
                <a:cubicBezTo>
                  <a:pt x="471" y="220"/>
                  <a:pt x="498" y="230"/>
                  <a:pt x="521" y="245"/>
                </a:cubicBezTo>
                <a:cubicBezTo>
                  <a:pt x="547" y="263"/>
                  <a:pt x="561" y="288"/>
                  <a:pt x="578" y="313"/>
                </a:cubicBezTo>
                <a:cubicBezTo>
                  <a:pt x="605" y="396"/>
                  <a:pt x="617" y="364"/>
                  <a:pt x="566" y="415"/>
                </a:cubicBezTo>
                <a:cubicBezTo>
                  <a:pt x="577" y="419"/>
                  <a:pt x="597" y="414"/>
                  <a:pt x="600" y="426"/>
                </a:cubicBezTo>
                <a:cubicBezTo>
                  <a:pt x="617" y="491"/>
                  <a:pt x="590" y="504"/>
                  <a:pt x="555" y="539"/>
                </a:cubicBezTo>
                <a:cubicBezTo>
                  <a:pt x="600" y="569"/>
                  <a:pt x="617" y="555"/>
                  <a:pt x="634" y="607"/>
                </a:cubicBezTo>
                <a:cubicBezTo>
                  <a:pt x="614" y="712"/>
                  <a:pt x="600" y="703"/>
                  <a:pt x="499" y="720"/>
                </a:cubicBezTo>
                <a:cubicBezTo>
                  <a:pt x="556" y="734"/>
                  <a:pt x="568" y="727"/>
                  <a:pt x="600" y="777"/>
                </a:cubicBezTo>
                <a:cubicBezTo>
                  <a:pt x="572" y="821"/>
                  <a:pt x="545" y="832"/>
                  <a:pt x="499" y="856"/>
                </a:cubicBezTo>
                <a:cubicBezTo>
                  <a:pt x="469" y="852"/>
                  <a:pt x="437" y="855"/>
                  <a:pt x="408" y="845"/>
                </a:cubicBezTo>
                <a:cubicBezTo>
                  <a:pt x="382" y="836"/>
                  <a:pt x="340" y="799"/>
                  <a:pt x="340" y="799"/>
                </a:cubicBezTo>
                <a:cubicBezTo>
                  <a:pt x="323" y="851"/>
                  <a:pt x="349" y="905"/>
                  <a:pt x="363" y="958"/>
                </a:cubicBezTo>
                <a:cubicBezTo>
                  <a:pt x="372" y="1039"/>
                  <a:pt x="425" y="1207"/>
                  <a:pt x="329" y="1241"/>
                </a:cubicBezTo>
                <a:cubicBezTo>
                  <a:pt x="318" y="1237"/>
                  <a:pt x="300" y="1240"/>
                  <a:pt x="295" y="1229"/>
                </a:cubicBezTo>
                <a:cubicBezTo>
                  <a:pt x="290" y="1219"/>
                  <a:pt x="304" y="1207"/>
                  <a:pt x="306" y="1196"/>
                </a:cubicBezTo>
                <a:cubicBezTo>
                  <a:pt x="312" y="1158"/>
                  <a:pt x="313" y="1120"/>
                  <a:pt x="317" y="1082"/>
                </a:cubicBezTo>
                <a:cubicBezTo>
                  <a:pt x="254" y="985"/>
                  <a:pt x="371" y="799"/>
                  <a:pt x="261" y="799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5334000" y="5715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84" name="Freeform 17"/>
          <p:cNvSpPr>
            <a:spLocks/>
          </p:cNvSpPr>
          <p:nvPr/>
        </p:nvSpPr>
        <p:spPr bwMode="auto">
          <a:xfrm>
            <a:off x="7239000" y="3200400"/>
            <a:ext cx="990600" cy="2616200"/>
          </a:xfrm>
          <a:custGeom>
            <a:avLst/>
            <a:gdLst>
              <a:gd name="T0" fmla="*/ 432277478 w 904"/>
              <a:gd name="T1" fmla="*/ 2147483647 h 1648"/>
              <a:gd name="T2" fmla="*/ 489914165 w 904"/>
              <a:gd name="T3" fmla="*/ 2147483647 h 1648"/>
              <a:gd name="T4" fmla="*/ 317003009 w 904"/>
              <a:gd name="T5" fmla="*/ 2147483647 h 1648"/>
              <a:gd name="T6" fmla="*/ 28818352 w 904"/>
              <a:gd name="T7" fmla="*/ 2147483647 h 1648"/>
              <a:gd name="T8" fmla="*/ 144092881 w 904"/>
              <a:gd name="T9" fmla="*/ 1612899919 h 1648"/>
              <a:gd name="T10" fmla="*/ 432277478 w 904"/>
              <a:gd name="T11" fmla="*/ 887095134 h 1648"/>
              <a:gd name="T12" fmla="*/ 605187675 w 904"/>
              <a:gd name="T13" fmla="*/ 40322500 h 1648"/>
              <a:gd name="T14" fmla="*/ 778098831 w 904"/>
              <a:gd name="T15" fmla="*/ 645160007 h 1648"/>
              <a:gd name="T16" fmla="*/ 778098831 w 904"/>
              <a:gd name="T17" fmla="*/ 1491932455 h 1648"/>
              <a:gd name="T18" fmla="*/ 1008646673 w 904"/>
              <a:gd name="T19" fmla="*/ 2096770173 h 1648"/>
              <a:gd name="T20" fmla="*/ 1008646673 w 904"/>
              <a:gd name="T21" fmla="*/ 2147483647 h 1648"/>
              <a:gd name="T22" fmla="*/ 547550852 w 904"/>
              <a:gd name="T23" fmla="*/ 2147483647 h 1648"/>
              <a:gd name="T24" fmla="*/ 605187675 w 904"/>
              <a:gd name="T25" fmla="*/ 2147483647 h 1648"/>
              <a:gd name="T26" fmla="*/ 547550852 w 904"/>
              <a:gd name="T27" fmla="*/ 2147483647 h 1648"/>
              <a:gd name="T28" fmla="*/ 432277478 w 904"/>
              <a:gd name="T29" fmla="*/ 2147483647 h 1648"/>
              <a:gd name="T30" fmla="*/ 432277478 w 904"/>
              <a:gd name="T31" fmla="*/ 2147483647 h 16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4"/>
              <a:gd name="T49" fmla="*/ 0 h 1648"/>
              <a:gd name="T50" fmla="*/ 904 w 904"/>
              <a:gd name="T51" fmla="*/ 1648 h 16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4" h="1648">
                <a:moveTo>
                  <a:pt x="360" y="1504"/>
                </a:moveTo>
                <a:cubicBezTo>
                  <a:pt x="368" y="1408"/>
                  <a:pt x="424" y="1104"/>
                  <a:pt x="408" y="1024"/>
                </a:cubicBezTo>
                <a:cubicBezTo>
                  <a:pt x="392" y="944"/>
                  <a:pt x="328" y="1032"/>
                  <a:pt x="264" y="1024"/>
                </a:cubicBezTo>
                <a:cubicBezTo>
                  <a:pt x="200" y="1016"/>
                  <a:pt x="48" y="1040"/>
                  <a:pt x="24" y="976"/>
                </a:cubicBezTo>
                <a:cubicBezTo>
                  <a:pt x="0" y="912"/>
                  <a:pt x="64" y="744"/>
                  <a:pt x="120" y="640"/>
                </a:cubicBezTo>
                <a:cubicBezTo>
                  <a:pt x="176" y="536"/>
                  <a:pt x="296" y="456"/>
                  <a:pt x="360" y="352"/>
                </a:cubicBezTo>
                <a:cubicBezTo>
                  <a:pt x="424" y="248"/>
                  <a:pt x="456" y="32"/>
                  <a:pt x="504" y="16"/>
                </a:cubicBezTo>
                <a:cubicBezTo>
                  <a:pt x="552" y="0"/>
                  <a:pt x="624" y="160"/>
                  <a:pt x="648" y="256"/>
                </a:cubicBezTo>
                <a:cubicBezTo>
                  <a:pt x="672" y="352"/>
                  <a:pt x="616" y="496"/>
                  <a:pt x="648" y="592"/>
                </a:cubicBezTo>
                <a:cubicBezTo>
                  <a:pt x="680" y="688"/>
                  <a:pt x="808" y="752"/>
                  <a:pt x="840" y="832"/>
                </a:cubicBezTo>
                <a:cubicBezTo>
                  <a:pt x="872" y="912"/>
                  <a:pt x="904" y="1040"/>
                  <a:pt x="840" y="1072"/>
                </a:cubicBezTo>
                <a:cubicBezTo>
                  <a:pt x="776" y="1104"/>
                  <a:pt x="512" y="944"/>
                  <a:pt x="456" y="1024"/>
                </a:cubicBezTo>
                <a:cubicBezTo>
                  <a:pt x="400" y="1104"/>
                  <a:pt x="504" y="1456"/>
                  <a:pt x="504" y="1552"/>
                </a:cubicBezTo>
                <a:cubicBezTo>
                  <a:pt x="504" y="1648"/>
                  <a:pt x="480" y="1592"/>
                  <a:pt x="456" y="1600"/>
                </a:cubicBezTo>
                <a:cubicBezTo>
                  <a:pt x="432" y="1608"/>
                  <a:pt x="376" y="1624"/>
                  <a:pt x="360" y="1600"/>
                </a:cubicBezTo>
                <a:cubicBezTo>
                  <a:pt x="344" y="1576"/>
                  <a:pt x="352" y="1600"/>
                  <a:pt x="360" y="1504"/>
                </a:cubicBez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85" name="Freeform 18"/>
          <p:cNvSpPr>
            <a:spLocks/>
          </p:cNvSpPr>
          <p:nvPr/>
        </p:nvSpPr>
        <p:spPr bwMode="auto">
          <a:xfrm>
            <a:off x="7848600" y="3276600"/>
            <a:ext cx="990600" cy="2463800"/>
          </a:xfrm>
          <a:custGeom>
            <a:avLst/>
            <a:gdLst>
              <a:gd name="T0" fmla="*/ 432277478 w 904"/>
              <a:gd name="T1" fmla="*/ 2147483647 h 1648"/>
              <a:gd name="T2" fmla="*/ 489914165 w 904"/>
              <a:gd name="T3" fmla="*/ 2147483647 h 1648"/>
              <a:gd name="T4" fmla="*/ 317003009 w 904"/>
              <a:gd name="T5" fmla="*/ 2147483647 h 1648"/>
              <a:gd name="T6" fmla="*/ 28818352 w 904"/>
              <a:gd name="T7" fmla="*/ 2147483647 h 1648"/>
              <a:gd name="T8" fmla="*/ 144092881 w 904"/>
              <a:gd name="T9" fmla="*/ 1430463094 h 1648"/>
              <a:gd name="T10" fmla="*/ 432277478 w 904"/>
              <a:gd name="T11" fmla="*/ 786755169 h 1648"/>
              <a:gd name="T12" fmla="*/ 605187675 w 904"/>
              <a:gd name="T13" fmla="*/ 35760982 h 1648"/>
              <a:gd name="T14" fmla="*/ 778098831 w 904"/>
              <a:gd name="T15" fmla="*/ 572184677 h 1648"/>
              <a:gd name="T16" fmla="*/ 778098831 w 904"/>
              <a:gd name="T17" fmla="*/ 1323177194 h 1648"/>
              <a:gd name="T18" fmla="*/ 1008646673 w 904"/>
              <a:gd name="T19" fmla="*/ 1859601087 h 1648"/>
              <a:gd name="T20" fmla="*/ 1008646673 w 904"/>
              <a:gd name="T21" fmla="*/ 2147483647 h 1648"/>
              <a:gd name="T22" fmla="*/ 547550852 w 904"/>
              <a:gd name="T23" fmla="*/ 2147483647 h 1648"/>
              <a:gd name="T24" fmla="*/ 605187675 w 904"/>
              <a:gd name="T25" fmla="*/ 2147483647 h 1648"/>
              <a:gd name="T26" fmla="*/ 547550852 w 904"/>
              <a:gd name="T27" fmla="*/ 2147483647 h 1648"/>
              <a:gd name="T28" fmla="*/ 432277478 w 904"/>
              <a:gd name="T29" fmla="*/ 2147483647 h 1648"/>
              <a:gd name="T30" fmla="*/ 432277478 w 904"/>
              <a:gd name="T31" fmla="*/ 2147483647 h 16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4"/>
              <a:gd name="T49" fmla="*/ 0 h 1648"/>
              <a:gd name="T50" fmla="*/ 904 w 904"/>
              <a:gd name="T51" fmla="*/ 1648 h 16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4" h="1648">
                <a:moveTo>
                  <a:pt x="360" y="1504"/>
                </a:moveTo>
                <a:cubicBezTo>
                  <a:pt x="368" y="1408"/>
                  <a:pt x="424" y="1104"/>
                  <a:pt x="408" y="1024"/>
                </a:cubicBezTo>
                <a:cubicBezTo>
                  <a:pt x="392" y="944"/>
                  <a:pt x="328" y="1032"/>
                  <a:pt x="264" y="1024"/>
                </a:cubicBezTo>
                <a:cubicBezTo>
                  <a:pt x="200" y="1016"/>
                  <a:pt x="48" y="1040"/>
                  <a:pt x="24" y="976"/>
                </a:cubicBezTo>
                <a:cubicBezTo>
                  <a:pt x="0" y="912"/>
                  <a:pt x="64" y="744"/>
                  <a:pt x="120" y="640"/>
                </a:cubicBezTo>
                <a:cubicBezTo>
                  <a:pt x="176" y="536"/>
                  <a:pt x="296" y="456"/>
                  <a:pt x="360" y="352"/>
                </a:cubicBezTo>
                <a:cubicBezTo>
                  <a:pt x="424" y="248"/>
                  <a:pt x="456" y="32"/>
                  <a:pt x="504" y="16"/>
                </a:cubicBezTo>
                <a:cubicBezTo>
                  <a:pt x="552" y="0"/>
                  <a:pt x="624" y="160"/>
                  <a:pt x="648" y="256"/>
                </a:cubicBezTo>
                <a:cubicBezTo>
                  <a:pt x="672" y="352"/>
                  <a:pt x="616" y="496"/>
                  <a:pt x="648" y="592"/>
                </a:cubicBezTo>
                <a:cubicBezTo>
                  <a:pt x="680" y="688"/>
                  <a:pt x="808" y="752"/>
                  <a:pt x="840" y="832"/>
                </a:cubicBezTo>
                <a:cubicBezTo>
                  <a:pt x="872" y="912"/>
                  <a:pt x="904" y="1040"/>
                  <a:pt x="840" y="1072"/>
                </a:cubicBezTo>
                <a:cubicBezTo>
                  <a:pt x="776" y="1104"/>
                  <a:pt x="512" y="944"/>
                  <a:pt x="456" y="1024"/>
                </a:cubicBezTo>
                <a:cubicBezTo>
                  <a:pt x="400" y="1104"/>
                  <a:pt x="504" y="1456"/>
                  <a:pt x="504" y="1552"/>
                </a:cubicBezTo>
                <a:cubicBezTo>
                  <a:pt x="504" y="1648"/>
                  <a:pt x="480" y="1592"/>
                  <a:pt x="456" y="1600"/>
                </a:cubicBezTo>
                <a:cubicBezTo>
                  <a:pt x="432" y="1608"/>
                  <a:pt x="376" y="1624"/>
                  <a:pt x="360" y="1600"/>
                </a:cubicBezTo>
                <a:cubicBezTo>
                  <a:pt x="344" y="1576"/>
                  <a:pt x="352" y="1600"/>
                  <a:pt x="360" y="1504"/>
                </a:cubicBez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86" name="Freeform 19"/>
          <p:cNvSpPr>
            <a:spLocks/>
          </p:cNvSpPr>
          <p:nvPr/>
        </p:nvSpPr>
        <p:spPr bwMode="auto">
          <a:xfrm>
            <a:off x="6019800" y="2667000"/>
            <a:ext cx="635000" cy="3175000"/>
          </a:xfrm>
          <a:custGeom>
            <a:avLst/>
            <a:gdLst>
              <a:gd name="T0" fmla="*/ 165933437 w 976"/>
              <a:gd name="T1" fmla="*/ 2147483647 h 1664"/>
              <a:gd name="T2" fmla="*/ 165933437 w 976"/>
              <a:gd name="T3" fmla="*/ 2147483647 h 1664"/>
              <a:gd name="T4" fmla="*/ 125296700 w 976"/>
              <a:gd name="T5" fmla="*/ 2147483647 h 1664"/>
              <a:gd name="T6" fmla="*/ 3386450 w 976"/>
              <a:gd name="T7" fmla="*/ 2147483647 h 1664"/>
              <a:gd name="T8" fmla="*/ 104978006 w 976"/>
              <a:gd name="T9" fmla="*/ 2147483647 h 1664"/>
              <a:gd name="T10" fmla="*/ 84659943 w 976"/>
              <a:gd name="T11" fmla="*/ 1281515200 h 1664"/>
              <a:gd name="T12" fmla="*/ 104978006 w 976"/>
              <a:gd name="T13" fmla="*/ 582505717 h 1664"/>
              <a:gd name="T14" fmla="*/ 247206951 w 976"/>
              <a:gd name="T15" fmla="*/ 58250944 h 1664"/>
              <a:gd name="T16" fmla="*/ 328480424 w 976"/>
              <a:gd name="T17" fmla="*/ 932011293 h 1664"/>
              <a:gd name="T18" fmla="*/ 348799199 w 976"/>
              <a:gd name="T19" fmla="*/ 1805769749 h 1664"/>
              <a:gd name="T20" fmla="*/ 308162381 w 976"/>
              <a:gd name="T21" fmla="*/ 2147483647 h 1664"/>
              <a:gd name="T22" fmla="*/ 409753979 w 976"/>
              <a:gd name="T23" fmla="*/ 2147483647 h 1664"/>
              <a:gd name="T24" fmla="*/ 287843688 w 976"/>
              <a:gd name="T25" fmla="*/ 2147483647 h 1664"/>
              <a:gd name="T26" fmla="*/ 186251520 w 976"/>
              <a:gd name="T27" fmla="*/ 2147483647 h 1664"/>
              <a:gd name="T28" fmla="*/ 226888908 w 976"/>
              <a:gd name="T29" fmla="*/ 2147483647 h 1664"/>
              <a:gd name="T30" fmla="*/ 206570214 w 976"/>
              <a:gd name="T31" fmla="*/ 2147483647 h 1664"/>
              <a:gd name="T32" fmla="*/ 165933437 w 976"/>
              <a:gd name="T33" fmla="*/ 2147483647 h 1664"/>
              <a:gd name="T34" fmla="*/ 165933437 w 976"/>
              <a:gd name="T35" fmla="*/ 2147483647 h 16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76"/>
              <a:gd name="T55" fmla="*/ 0 h 1664"/>
              <a:gd name="T56" fmla="*/ 976 w 976"/>
              <a:gd name="T57" fmla="*/ 1664 h 16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76" h="1664">
                <a:moveTo>
                  <a:pt x="392" y="1312"/>
                </a:moveTo>
                <a:cubicBezTo>
                  <a:pt x="392" y="1200"/>
                  <a:pt x="408" y="968"/>
                  <a:pt x="392" y="928"/>
                </a:cubicBezTo>
                <a:cubicBezTo>
                  <a:pt x="376" y="888"/>
                  <a:pt x="360" y="1072"/>
                  <a:pt x="296" y="1072"/>
                </a:cubicBezTo>
                <a:cubicBezTo>
                  <a:pt x="232" y="1072"/>
                  <a:pt x="16" y="1000"/>
                  <a:pt x="8" y="928"/>
                </a:cubicBezTo>
                <a:cubicBezTo>
                  <a:pt x="0" y="856"/>
                  <a:pt x="216" y="736"/>
                  <a:pt x="248" y="640"/>
                </a:cubicBezTo>
                <a:cubicBezTo>
                  <a:pt x="280" y="544"/>
                  <a:pt x="200" y="432"/>
                  <a:pt x="200" y="352"/>
                </a:cubicBezTo>
                <a:cubicBezTo>
                  <a:pt x="200" y="272"/>
                  <a:pt x="184" y="216"/>
                  <a:pt x="248" y="160"/>
                </a:cubicBezTo>
                <a:cubicBezTo>
                  <a:pt x="312" y="104"/>
                  <a:pt x="496" y="0"/>
                  <a:pt x="584" y="16"/>
                </a:cubicBezTo>
                <a:cubicBezTo>
                  <a:pt x="672" y="32"/>
                  <a:pt x="736" y="176"/>
                  <a:pt x="776" y="256"/>
                </a:cubicBezTo>
                <a:cubicBezTo>
                  <a:pt x="816" y="336"/>
                  <a:pt x="832" y="416"/>
                  <a:pt x="824" y="496"/>
                </a:cubicBezTo>
                <a:cubicBezTo>
                  <a:pt x="816" y="576"/>
                  <a:pt x="704" y="664"/>
                  <a:pt x="728" y="736"/>
                </a:cubicBezTo>
                <a:cubicBezTo>
                  <a:pt x="752" y="808"/>
                  <a:pt x="976" y="864"/>
                  <a:pt x="968" y="928"/>
                </a:cubicBezTo>
                <a:cubicBezTo>
                  <a:pt x="960" y="992"/>
                  <a:pt x="768" y="1120"/>
                  <a:pt x="680" y="1120"/>
                </a:cubicBezTo>
                <a:cubicBezTo>
                  <a:pt x="592" y="1120"/>
                  <a:pt x="464" y="856"/>
                  <a:pt x="440" y="928"/>
                </a:cubicBezTo>
                <a:cubicBezTo>
                  <a:pt x="416" y="1000"/>
                  <a:pt x="528" y="1440"/>
                  <a:pt x="536" y="1552"/>
                </a:cubicBezTo>
                <a:cubicBezTo>
                  <a:pt x="544" y="1664"/>
                  <a:pt x="512" y="1592"/>
                  <a:pt x="488" y="1600"/>
                </a:cubicBezTo>
                <a:cubicBezTo>
                  <a:pt x="464" y="1608"/>
                  <a:pt x="408" y="1648"/>
                  <a:pt x="392" y="1600"/>
                </a:cubicBezTo>
                <a:cubicBezTo>
                  <a:pt x="376" y="1552"/>
                  <a:pt x="392" y="1424"/>
                  <a:pt x="392" y="1312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87" name="Freeform 20"/>
          <p:cNvSpPr>
            <a:spLocks/>
          </p:cNvSpPr>
          <p:nvPr/>
        </p:nvSpPr>
        <p:spPr bwMode="auto">
          <a:xfrm>
            <a:off x="5334000" y="2667000"/>
            <a:ext cx="863600" cy="3098800"/>
          </a:xfrm>
          <a:custGeom>
            <a:avLst/>
            <a:gdLst>
              <a:gd name="T0" fmla="*/ 306910732 w 976"/>
              <a:gd name="T1" fmla="*/ 2147483647 h 1664"/>
              <a:gd name="T2" fmla="*/ 306910732 w 976"/>
              <a:gd name="T3" fmla="*/ 2147483647 h 1664"/>
              <a:gd name="T4" fmla="*/ 231749181 w 976"/>
              <a:gd name="T5" fmla="*/ 2147483647 h 1664"/>
              <a:gd name="T6" fmla="*/ 6263755 w 976"/>
              <a:gd name="T7" fmla="*/ 2147483647 h 1664"/>
              <a:gd name="T8" fmla="*/ 194167548 w 976"/>
              <a:gd name="T9" fmla="*/ 2147483647 h 1664"/>
              <a:gd name="T10" fmla="*/ 156586800 w 976"/>
              <a:gd name="T11" fmla="*/ 1220739219 h 1664"/>
              <a:gd name="T12" fmla="*/ 194167548 w 976"/>
              <a:gd name="T13" fmla="*/ 554882669 h 1664"/>
              <a:gd name="T14" fmla="*/ 457233724 w 976"/>
              <a:gd name="T15" fmla="*/ 55487886 h 1664"/>
              <a:gd name="T16" fmla="*/ 607557711 w 976"/>
              <a:gd name="T17" fmla="*/ 887811759 h 1664"/>
              <a:gd name="T18" fmla="*/ 645138459 w 976"/>
              <a:gd name="T19" fmla="*/ 1720133785 h 1664"/>
              <a:gd name="T20" fmla="*/ 569976963 w 976"/>
              <a:gd name="T21" fmla="*/ 2147483647 h 1664"/>
              <a:gd name="T22" fmla="*/ 757880703 w 976"/>
              <a:gd name="T23" fmla="*/ 2147483647 h 1664"/>
              <a:gd name="T24" fmla="*/ 532396215 w 976"/>
              <a:gd name="T25" fmla="*/ 2147483647 h 1664"/>
              <a:gd name="T26" fmla="*/ 344491480 w 976"/>
              <a:gd name="T27" fmla="*/ 2147483647 h 1664"/>
              <a:gd name="T28" fmla="*/ 419652976 w 976"/>
              <a:gd name="T29" fmla="*/ 2147483647 h 1664"/>
              <a:gd name="T30" fmla="*/ 382072228 w 976"/>
              <a:gd name="T31" fmla="*/ 2147483647 h 1664"/>
              <a:gd name="T32" fmla="*/ 306910732 w 976"/>
              <a:gd name="T33" fmla="*/ 2147483647 h 1664"/>
              <a:gd name="T34" fmla="*/ 306910732 w 976"/>
              <a:gd name="T35" fmla="*/ 2147483647 h 16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76"/>
              <a:gd name="T55" fmla="*/ 0 h 1664"/>
              <a:gd name="T56" fmla="*/ 976 w 976"/>
              <a:gd name="T57" fmla="*/ 1664 h 16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76" h="1664">
                <a:moveTo>
                  <a:pt x="392" y="1312"/>
                </a:moveTo>
                <a:cubicBezTo>
                  <a:pt x="392" y="1200"/>
                  <a:pt x="408" y="968"/>
                  <a:pt x="392" y="928"/>
                </a:cubicBezTo>
                <a:cubicBezTo>
                  <a:pt x="376" y="888"/>
                  <a:pt x="360" y="1072"/>
                  <a:pt x="296" y="1072"/>
                </a:cubicBezTo>
                <a:cubicBezTo>
                  <a:pt x="232" y="1072"/>
                  <a:pt x="16" y="1000"/>
                  <a:pt x="8" y="928"/>
                </a:cubicBezTo>
                <a:cubicBezTo>
                  <a:pt x="0" y="856"/>
                  <a:pt x="216" y="736"/>
                  <a:pt x="248" y="640"/>
                </a:cubicBezTo>
                <a:cubicBezTo>
                  <a:pt x="280" y="544"/>
                  <a:pt x="200" y="432"/>
                  <a:pt x="200" y="352"/>
                </a:cubicBezTo>
                <a:cubicBezTo>
                  <a:pt x="200" y="272"/>
                  <a:pt x="184" y="216"/>
                  <a:pt x="248" y="160"/>
                </a:cubicBezTo>
                <a:cubicBezTo>
                  <a:pt x="312" y="104"/>
                  <a:pt x="496" y="0"/>
                  <a:pt x="584" y="16"/>
                </a:cubicBezTo>
                <a:cubicBezTo>
                  <a:pt x="672" y="32"/>
                  <a:pt x="736" y="176"/>
                  <a:pt x="776" y="256"/>
                </a:cubicBezTo>
                <a:cubicBezTo>
                  <a:pt x="816" y="336"/>
                  <a:pt x="832" y="416"/>
                  <a:pt x="824" y="496"/>
                </a:cubicBezTo>
                <a:cubicBezTo>
                  <a:pt x="816" y="576"/>
                  <a:pt x="704" y="664"/>
                  <a:pt x="728" y="736"/>
                </a:cubicBezTo>
                <a:cubicBezTo>
                  <a:pt x="752" y="808"/>
                  <a:pt x="976" y="864"/>
                  <a:pt x="968" y="928"/>
                </a:cubicBezTo>
                <a:cubicBezTo>
                  <a:pt x="960" y="992"/>
                  <a:pt x="768" y="1120"/>
                  <a:pt x="680" y="1120"/>
                </a:cubicBezTo>
                <a:cubicBezTo>
                  <a:pt x="592" y="1120"/>
                  <a:pt x="464" y="856"/>
                  <a:pt x="440" y="928"/>
                </a:cubicBezTo>
                <a:cubicBezTo>
                  <a:pt x="416" y="1000"/>
                  <a:pt x="528" y="1440"/>
                  <a:pt x="536" y="1552"/>
                </a:cubicBezTo>
                <a:cubicBezTo>
                  <a:pt x="544" y="1664"/>
                  <a:pt x="512" y="1592"/>
                  <a:pt x="488" y="1600"/>
                </a:cubicBezTo>
                <a:cubicBezTo>
                  <a:pt x="464" y="1608"/>
                  <a:pt x="408" y="1648"/>
                  <a:pt x="392" y="1600"/>
                </a:cubicBezTo>
                <a:cubicBezTo>
                  <a:pt x="376" y="1552"/>
                  <a:pt x="392" y="1424"/>
                  <a:pt x="392" y="1312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88" name="Freeform 21"/>
          <p:cNvSpPr>
            <a:spLocks/>
          </p:cNvSpPr>
          <p:nvPr/>
        </p:nvSpPr>
        <p:spPr bwMode="auto">
          <a:xfrm>
            <a:off x="5791200" y="3276600"/>
            <a:ext cx="635000" cy="2489200"/>
          </a:xfrm>
          <a:custGeom>
            <a:avLst/>
            <a:gdLst>
              <a:gd name="T0" fmla="*/ 165933437 w 976"/>
              <a:gd name="T1" fmla="*/ 2147483647 h 1664"/>
              <a:gd name="T2" fmla="*/ 165933437 w 976"/>
              <a:gd name="T3" fmla="*/ 2076639173 h 1664"/>
              <a:gd name="T4" fmla="*/ 125296700 w 976"/>
              <a:gd name="T5" fmla="*/ 2147483647 h 1664"/>
              <a:gd name="T6" fmla="*/ 3386450 w 976"/>
              <a:gd name="T7" fmla="*/ 2076639173 h 1664"/>
              <a:gd name="T8" fmla="*/ 104978006 w 976"/>
              <a:gd name="T9" fmla="*/ 1432165063 h 1664"/>
              <a:gd name="T10" fmla="*/ 84659943 w 976"/>
              <a:gd name="T11" fmla="*/ 787691327 h 1664"/>
              <a:gd name="T12" fmla="*/ 104978006 w 976"/>
              <a:gd name="T13" fmla="*/ 358040892 h 1664"/>
              <a:gd name="T14" fmla="*/ 247206951 w 976"/>
              <a:gd name="T15" fmla="*/ 35804690 h 1664"/>
              <a:gd name="T16" fmla="*/ 328480424 w 976"/>
              <a:gd name="T17" fmla="*/ 572866063 h 1664"/>
              <a:gd name="T18" fmla="*/ 348799199 w 976"/>
              <a:gd name="T19" fmla="*/ 1109927447 h 1664"/>
              <a:gd name="T20" fmla="*/ 308162381 w 976"/>
              <a:gd name="T21" fmla="*/ 1646989019 h 1664"/>
              <a:gd name="T22" fmla="*/ 409753979 w 976"/>
              <a:gd name="T23" fmla="*/ 2076639173 h 1664"/>
              <a:gd name="T24" fmla="*/ 287843688 w 976"/>
              <a:gd name="T25" fmla="*/ 2147483647 h 1664"/>
              <a:gd name="T26" fmla="*/ 186251520 w 976"/>
              <a:gd name="T27" fmla="*/ 2076639173 h 1664"/>
              <a:gd name="T28" fmla="*/ 226888908 w 976"/>
              <a:gd name="T29" fmla="*/ 2147483647 h 1664"/>
              <a:gd name="T30" fmla="*/ 206570214 w 976"/>
              <a:gd name="T31" fmla="*/ 2147483647 h 1664"/>
              <a:gd name="T32" fmla="*/ 165933437 w 976"/>
              <a:gd name="T33" fmla="*/ 2147483647 h 1664"/>
              <a:gd name="T34" fmla="*/ 165933437 w 976"/>
              <a:gd name="T35" fmla="*/ 2147483647 h 16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76"/>
              <a:gd name="T55" fmla="*/ 0 h 1664"/>
              <a:gd name="T56" fmla="*/ 976 w 976"/>
              <a:gd name="T57" fmla="*/ 1664 h 16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76" h="1664">
                <a:moveTo>
                  <a:pt x="392" y="1312"/>
                </a:moveTo>
                <a:cubicBezTo>
                  <a:pt x="392" y="1200"/>
                  <a:pt x="408" y="968"/>
                  <a:pt x="392" y="928"/>
                </a:cubicBezTo>
                <a:cubicBezTo>
                  <a:pt x="376" y="888"/>
                  <a:pt x="360" y="1072"/>
                  <a:pt x="296" y="1072"/>
                </a:cubicBezTo>
                <a:cubicBezTo>
                  <a:pt x="232" y="1072"/>
                  <a:pt x="16" y="1000"/>
                  <a:pt x="8" y="928"/>
                </a:cubicBezTo>
                <a:cubicBezTo>
                  <a:pt x="0" y="856"/>
                  <a:pt x="216" y="736"/>
                  <a:pt x="248" y="640"/>
                </a:cubicBezTo>
                <a:cubicBezTo>
                  <a:pt x="280" y="544"/>
                  <a:pt x="200" y="432"/>
                  <a:pt x="200" y="352"/>
                </a:cubicBezTo>
                <a:cubicBezTo>
                  <a:pt x="200" y="272"/>
                  <a:pt x="184" y="216"/>
                  <a:pt x="248" y="160"/>
                </a:cubicBezTo>
                <a:cubicBezTo>
                  <a:pt x="312" y="104"/>
                  <a:pt x="496" y="0"/>
                  <a:pt x="584" y="16"/>
                </a:cubicBezTo>
                <a:cubicBezTo>
                  <a:pt x="672" y="32"/>
                  <a:pt x="736" y="176"/>
                  <a:pt x="776" y="256"/>
                </a:cubicBezTo>
                <a:cubicBezTo>
                  <a:pt x="816" y="336"/>
                  <a:pt x="832" y="416"/>
                  <a:pt x="824" y="496"/>
                </a:cubicBezTo>
                <a:cubicBezTo>
                  <a:pt x="816" y="576"/>
                  <a:pt x="704" y="664"/>
                  <a:pt x="728" y="736"/>
                </a:cubicBezTo>
                <a:cubicBezTo>
                  <a:pt x="752" y="808"/>
                  <a:pt x="976" y="864"/>
                  <a:pt x="968" y="928"/>
                </a:cubicBezTo>
                <a:cubicBezTo>
                  <a:pt x="960" y="992"/>
                  <a:pt x="768" y="1120"/>
                  <a:pt x="680" y="1120"/>
                </a:cubicBezTo>
                <a:cubicBezTo>
                  <a:pt x="592" y="1120"/>
                  <a:pt x="464" y="856"/>
                  <a:pt x="440" y="928"/>
                </a:cubicBezTo>
                <a:cubicBezTo>
                  <a:pt x="416" y="1000"/>
                  <a:pt x="528" y="1440"/>
                  <a:pt x="536" y="1552"/>
                </a:cubicBezTo>
                <a:cubicBezTo>
                  <a:pt x="544" y="1664"/>
                  <a:pt x="512" y="1592"/>
                  <a:pt x="488" y="1600"/>
                </a:cubicBezTo>
                <a:cubicBezTo>
                  <a:pt x="464" y="1608"/>
                  <a:pt x="408" y="1648"/>
                  <a:pt x="392" y="1600"/>
                </a:cubicBezTo>
                <a:cubicBezTo>
                  <a:pt x="376" y="1552"/>
                  <a:pt x="392" y="1424"/>
                  <a:pt x="392" y="1312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746125" y="5780088"/>
            <a:ext cx="2619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b="1">
                <a:latin typeface="Arial" charset="0"/>
              </a:rPr>
              <a:t>Bosque actual</a:t>
            </a:r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>
            <a:off x="3886200" y="5029200"/>
            <a:ext cx="16002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3810000" y="4572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b="1">
                <a:latin typeface="Arial" charset="0"/>
              </a:rPr>
              <a:t>Estrategia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5334000" y="5791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800" b="1">
                <a:latin typeface="Arial" charset="0"/>
              </a:rPr>
              <a:t>Bosque ordenado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Características del sector forestal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s-AR" dirty="0" smtClean="0"/>
              <a:t> </a:t>
            </a:r>
            <a:r>
              <a:rPr lang="es-ES" dirty="0" smtClean="0"/>
              <a:t>Gran longitud del ciclo vegetativo de los árboles. </a:t>
            </a:r>
            <a:r>
              <a:rPr lang="en-US" dirty="0" smtClean="0"/>
              <a:t>​</a:t>
            </a:r>
          </a:p>
          <a:p>
            <a:pPr fontAlgn="base"/>
            <a:r>
              <a:rPr lang="es-ES" dirty="0" smtClean="0"/>
              <a:t>Gestión de ecosistemas ( bosques nativos). </a:t>
            </a:r>
            <a:r>
              <a:rPr lang="en-US" dirty="0" smtClean="0"/>
              <a:t>​</a:t>
            </a:r>
          </a:p>
          <a:p>
            <a:pPr fontAlgn="base"/>
            <a:r>
              <a:rPr lang="es-ES" dirty="0" smtClean="0"/>
              <a:t>Variedad de los productos.</a:t>
            </a:r>
            <a:r>
              <a:rPr lang="en-US" dirty="0" smtClean="0"/>
              <a:t>​</a:t>
            </a:r>
          </a:p>
          <a:p>
            <a:pPr fontAlgn="base"/>
            <a:r>
              <a:rPr lang="es-ES" dirty="0" smtClean="0"/>
              <a:t>Existencia de grandes </a:t>
            </a:r>
            <a:r>
              <a:rPr lang="es-ES" dirty="0" smtClean="0"/>
              <a:t>riesgos.</a:t>
            </a:r>
            <a:r>
              <a:rPr lang="es-ES" dirty="0" smtClean="0"/>
              <a:t> </a:t>
            </a:r>
            <a:r>
              <a:rPr lang="en-US" dirty="0" smtClean="0"/>
              <a:t>​</a:t>
            </a:r>
          </a:p>
          <a:p>
            <a:pPr fontAlgn="base"/>
            <a:r>
              <a:rPr lang="es-ES" dirty="0" smtClean="0"/>
              <a:t>Importancia creciente del uso social. </a:t>
            </a:r>
            <a:r>
              <a:rPr lang="en-US" dirty="0" smtClean="0"/>
              <a:t>​</a:t>
            </a:r>
          </a:p>
          <a:p>
            <a:pPr fontAlgn="base"/>
            <a:r>
              <a:rPr lang="es-ES" dirty="0" smtClean="0"/>
              <a:t>Diversidad de beneficios indirectos difícilmente valorables. </a:t>
            </a:r>
            <a:r>
              <a:rPr lang="en-US" dirty="0" smtClean="0"/>
              <a:t>​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Síntesis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Las </a:t>
            </a:r>
            <a:r>
              <a:rPr lang="es-ES" sz="2400" dirty="0"/>
              <a:t>actividades </a:t>
            </a:r>
            <a:r>
              <a:rPr lang="es-ES" sz="2400" dirty="0" smtClean="0"/>
              <a:t>agropecuarias y forestales </a:t>
            </a:r>
            <a:r>
              <a:rPr lang="es-ES" sz="2400" dirty="0" smtClean="0"/>
              <a:t>son parte </a:t>
            </a:r>
            <a:r>
              <a:rPr lang="es-ES" sz="2400" dirty="0"/>
              <a:t>de las actividades </a:t>
            </a:r>
            <a:r>
              <a:rPr lang="es-ES" sz="2400" dirty="0" smtClean="0"/>
              <a:t>económicas </a:t>
            </a:r>
            <a:r>
              <a:rPr lang="es-ES" sz="2400" dirty="0"/>
              <a:t>que se desarrollan en el </a:t>
            </a:r>
            <a:r>
              <a:rPr lang="es-ES" sz="2400" dirty="0" smtClean="0"/>
              <a:t>país</a:t>
            </a:r>
            <a:endParaRPr lang="es-ES" sz="2400" dirty="0"/>
          </a:p>
          <a:p>
            <a:r>
              <a:rPr lang="es-ES" sz="2400" dirty="0" smtClean="0"/>
              <a:t>Tienen características propias, y que las diferencian de otras actividades económicas. </a:t>
            </a:r>
          </a:p>
          <a:p>
            <a:r>
              <a:rPr lang="es-ES" sz="2400" dirty="0" smtClean="0"/>
              <a:t>Analizamos </a:t>
            </a:r>
            <a:r>
              <a:rPr lang="es-ES" sz="2400" dirty="0"/>
              <a:t>esas </a:t>
            </a:r>
            <a:r>
              <a:rPr lang="es-ES" sz="2400" dirty="0" smtClean="0"/>
              <a:t>características </a:t>
            </a:r>
            <a:r>
              <a:rPr lang="es-ES" sz="2400" dirty="0"/>
              <a:t>en  actividades </a:t>
            </a:r>
            <a:r>
              <a:rPr lang="es-ES" sz="2400" dirty="0" err="1" smtClean="0"/>
              <a:t>agrìcolas,pecuarias</a:t>
            </a:r>
            <a:r>
              <a:rPr lang="es-ES" sz="2400" dirty="0" smtClean="0"/>
              <a:t> y forestales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sz="2400" dirty="0" smtClean="0"/>
              <a:t>Complejos Exportadores </a:t>
            </a:r>
          </a:p>
        </p:txBody>
      </p:sp>
      <p:pic>
        <p:nvPicPr>
          <p:cNvPr id="2" name="Picture 2" descr="D:\Users\Administrador\Desktop\so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883632" cy="4545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57290" y="857232"/>
            <a:ext cx="657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FACTORES DE LA PRODUCCION</a:t>
            </a:r>
          </a:p>
          <a:p>
            <a:endParaRPr lang="es-ES" sz="4800" dirty="0"/>
          </a:p>
          <a:p>
            <a:pPr algn="ctr">
              <a:buFont typeface="Arial" pitchFamily="34" charset="0"/>
              <a:buChar char="•"/>
            </a:pPr>
            <a:r>
              <a:rPr lang="es-ES" sz="3600" dirty="0"/>
              <a:t>RECURSOS NATURALES</a:t>
            </a:r>
          </a:p>
          <a:p>
            <a:pPr algn="ctr">
              <a:buFont typeface="Arial" pitchFamily="34" charset="0"/>
              <a:buChar char="•"/>
            </a:pPr>
            <a:r>
              <a:rPr lang="es-ES" sz="3600" dirty="0"/>
              <a:t>CAPITAL</a:t>
            </a:r>
          </a:p>
          <a:p>
            <a:pPr algn="ctr">
              <a:buFont typeface="Arial" pitchFamily="34" charset="0"/>
              <a:buChar char="•"/>
            </a:pPr>
            <a:r>
              <a:rPr lang="es-ES" sz="3600" dirty="0"/>
              <a:t>MANO DE OBRA</a:t>
            </a:r>
            <a:endParaRPr lang="es-A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Sectores de la economía del país</a:t>
            </a:r>
            <a:endParaRPr lang="es-A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88360"/>
            <a:ext cx="6552728" cy="491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AR" altLang="es-AR" sz="2800"/>
          </a:p>
          <a:p>
            <a:pPr eaLnBrk="1" hangingPunct="1">
              <a:buFontTx/>
              <a:buNone/>
            </a:pPr>
            <a:endParaRPr lang="es-AR" altLang="es-AR" sz="2800"/>
          </a:p>
          <a:p>
            <a:pPr eaLnBrk="1" hangingPunct="1">
              <a:buFontTx/>
              <a:buNone/>
            </a:pPr>
            <a:endParaRPr lang="es-AR" altLang="es-AR"/>
          </a:p>
          <a:p>
            <a:pPr eaLnBrk="1" hangingPunct="1">
              <a:buFontTx/>
              <a:buNone/>
            </a:pPr>
            <a:endParaRPr lang="es-AR" altLang="es-AR"/>
          </a:p>
          <a:p>
            <a:pPr eaLnBrk="1" hangingPunct="1">
              <a:buFontTx/>
              <a:buNone/>
            </a:pPr>
            <a:endParaRPr lang="es-AR" altLang="es-AR"/>
          </a:p>
          <a:p>
            <a:pPr eaLnBrk="1" hangingPunct="1">
              <a:buFontTx/>
              <a:buNone/>
            </a:pPr>
            <a:endParaRPr lang="es-AR" altLang="es-AR"/>
          </a:p>
          <a:p>
            <a:pPr eaLnBrk="1" hangingPunct="1">
              <a:buFontTx/>
              <a:buNone/>
            </a:pPr>
            <a:endParaRPr lang="es-AR" altLang="es-AR"/>
          </a:p>
          <a:p>
            <a:pPr eaLnBrk="1" hangingPunct="1">
              <a:buFontTx/>
              <a:buNone/>
            </a:pPr>
            <a:endParaRPr lang="es-AR" altLang="es-AR"/>
          </a:p>
        </p:txBody>
      </p:sp>
      <p:pic>
        <p:nvPicPr>
          <p:cNvPr id="13315" name="Picture 3" descr="vaca holando agos 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461962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86000" y="26035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AR" altLang="es-AR" sz="2400"/>
              <a:t>Unidad de producción</a:t>
            </a:r>
          </a:p>
          <a:p>
            <a:pPr algn="ctr" eaLnBrk="1" hangingPunct="1"/>
            <a:r>
              <a:rPr lang="es-AR" altLang="es-AR" sz="2400"/>
              <a:t>Ej: un tambo</a:t>
            </a:r>
            <a:endParaRPr lang="es-ES" altLang="es-A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izDSCN1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95525"/>
            <a:ext cx="48244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es-AR" altLang="es-AR" sz="2800" dirty="0">
                <a:solidFill>
                  <a:schemeClr val="tx1"/>
                </a:solidFill>
              </a:rPr>
              <a:t>Unidad de producción</a:t>
            </a:r>
            <a:br>
              <a:rPr lang="es-AR" altLang="es-AR" sz="2800" dirty="0">
                <a:solidFill>
                  <a:schemeClr val="tx1"/>
                </a:solidFill>
              </a:rPr>
            </a:br>
            <a:r>
              <a:rPr lang="es-AR" altLang="es-AR" sz="2800" dirty="0" err="1">
                <a:solidFill>
                  <a:schemeClr val="tx1"/>
                </a:solidFill>
              </a:rPr>
              <a:t>Ej</a:t>
            </a:r>
            <a:r>
              <a:rPr lang="es-AR" altLang="es-AR" sz="2800" dirty="0">
                <a:solidFill>
                  <a:schemeClr val="tx1"/>
                </a:solidFill>
              </a:rPr>
              <a:t>: una chacra agrícola</a:t>
            </a:r>
            <a:endParaRPr lang="es-ES" altLang="es-AR" sz="2800" dirty="0">
              <a:solidFill>
                <a:schemeClr val="tx1"/>
              </a:solidFill>
            </a:endParaRPr>
          </a:p>
        </p:txBody>
      </p:sp>
      <p:pic>
        <p:nvPicPr>
          <p:cNvPr id="14340" name="Picture 4" descr="2338934069_4c23d97bb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2425" y="1773238"/>
            <a:ext cx="2441575" cy="1943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1286</TotalTime>
  <Words>862</Words>
  <Application>Microsoft Office PowerPoint</Application>
  <PresentationFormat>Presentación en pantalla (4:3)</PresentationFormat>
  <Paragraphs>220</Paragraphs>
  <Slides>44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Flujo</vt:lpstr>
      <vt:lpstr>CARACTERÍSTICAS DE LAS ACTIVIDADES DE PRODUCCION AGRICOLAS,GANADERAS Y FORESTALES</vt:lpstr>
      <vt:lpstr>Objetivos</vt:lpstr>
      <vt:lpstr>Diapositiva 3</vt:lpstr>
      <vt:lpstr>Indicadores de importancia en la economía del paìs</vt:lpstr>
      <vt:lpstr>Complejos Exportadores </vt:lpstr>
      <vt:lpstr>Diapositiva 6</vt:lpstr>
      <vt:lpstr>Sectores de la economía del país</vt:lpstr>
      <vt:lpstr>Diapositiva 8</vt:lpstr>
      <vt:lpstr>Unidad de producción Ej: una chacra agrícola</vt:lpstr>
      <vt:lpstr>Unidad de producción Ej: un establecimiento forestal</vt:lpstr>
      <vt:lpstr>      </vt:lpstr>
      <vt:lpstr>Productos Actividades agropecuarias y forestales:</vt:lpstr>
      <vt:lpstr>Productos Actividades agropecuarias y forestales:</vt:lpstr>
      <vt:lpstr>Diapositiva 14</vt:lpstr>
      <vt:lpstr>Clasificación de actividades productivas agropecuarias</vt:lpstr>
      <vt:lpstr>Agricultura </vt:lpstr>
      <vt:lpstr>Diapositiva 17</vt:lpstr>
      <vt:lpstr>Agricultura</vt:lpstr>
      <vt:lpstr>Diapositiva 19</vt:lpstr>
      <vt:lpstr>Diapositiva 20</vt:lpstr>
      <vt:lpstr>Diapositiva 21</vt:lpstr>
      <vt:lpstr>Agricultura </vt:lpstr>
      <vt:lpstr>Ganadería bovina</vt:lpstr>
      <vt:lpstr>Ganadería bovina</vt:lpstr>
      <vt:lpstr>Ganadería bovina</vt:lpstr>
      <vt:lpstr>Ganadería bovina</vt:lpstr>
      <vt:lpstr>  PRODUCCIÓN DE PASTURAS NATURALES PARA LAS PRODUCCIONES ANIMALES  </vt:lpstr>
      <vt:lpstr> RELACIÓN ENTRE LA PRODUCCIÓN DE PASTOS Y LA LLUVIA (EN CICLOS NORMALES) </vt:lpstr>
      <vt:lpstr>Rodeo de cría</vt:lpstr>
      <vt:lpstr>MANEJO REPRODUCTIVO DEL RODEO DE CRIA</vt:lpstr>
      <vt:lpstr>RELACIÓN ENTRE LA PRODUCCIÓN DE PASTO Y EL MANEJO REPRODUCTIVO </vt:lpstr>
      <vt:lpstr>Diapositiva 32</vt:lpstr>
      <vt:lpstr>Diapositiva 33</vt:lpstr>
      <vt:lpstr>MANEJO DE LA BASE FORRAJERA</vt:lpstr>
      <vt:lpstr>Principales actividades productivas forestales</vt:lpstr>
      <vt:lpstr>Diapositiva 36</vt:lpstr>
      <vt:lpstr>Diapositiva 37</vt:lpstr>
      <vt:lpstr>Plantación a campo</vt:lpstr>
      <vt:lpstr>  Actividades Extensivas Plantaciones</vt:lpstr>
      <vt:lpstr>Diapositiva 40</vt:lpstr>
      <vt:lpstr>Manejo de bosque nativo</vt:lpstr>
      <vt:lpstr>Manejo de Bosque Nativo</vt:lpstr>
      <vt:lpstr>Características del sector forestal</vt:lpstr>
      <vt:lpstr>Síntesis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 LAS ACTIVIDADES DE PRODUCCION AGRICOLAS,GANADERAS Y FORESTALES</dc:title>
  <dc:creator>pepe</dc:creator>
  <cp:lastModifiedBy>pepe</cp:lastModifiedBy>
  <cp:revision>93</cp:revision>
  <dcterms:created xsi:type="dcterms:W3CDTF">2018-02-20T13:57:05Z</dcterms:created>
  <dcterms:modified xsi:type="dcterms:W3CDTF">2019-08-29T14:34:55Z</dcterms:modified>
</cp:coreProperties>
</file>