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3"/>
  </p:notesMasterIdLst>
  <p:sldIdLst>
    <p:sldId id="354" r:id="rId2"/>
    <p:sldId id="321" r:id="rId3"/>
    <p:sldId id="322" r:id="rId4"/>
    <p:sldId id="325" r:id="rId5"/>
    <p:sldId id="324" r:id="rId6"/>
    <p:sldId id="326" r:id="rId7"/>
    <p:sldId id="327" r:id="rId8"/>
    <p:sldId id="328" r:id="rId9"/>
    <p:sldId id="353" r:id="rId10"/>
    <p:sldId id="329" r:id="rId11"/>
    <p:sldId id="330" r:id="rId12"/>
    <p:sldId id="331" r:id="rId13"/>
    <p:sldId id="332" r:id="rId14"/>
    <p:sldId id="333" r:id="rId15"/>
    <p:sldId id="334" r:id="rId16"/>
    <p:sldId id="351" r:id="rId17"/>
    <p:sldId id="352" r:id="rId18"/>
    <p:sldId id="335" r:id="rId19"/>
    <p:sldId id="337" r:id="rId20"/>
    <p:sldId id="338" r:id="rId21"/>
    <p:sldId id="349" r:id="rId22"/>
    <p:sldId id="350" r:id="rId23"/>
    <p:sldId id="316" r:id="rId24"/>
    <p:sldId id="268" r:id="rId25"/>
    <p:sldId id="269" r:id="rId26"/>
    <p:sldId id="270" r:id="rId27"/>
    <p:sldId id="271" r:id="rId28"/>
    <p:sldId id="272" r:id="rId29"/>
    <p:sldId id="273" r:id="rId30"/>
    <p:sldId id="317" r:id="rId31"/>
    <p:sldId id="275" r:id="rId32"/>
    <p:sldId id="276" r:id="rId33"/>
    <p:sldId id="277" r:id="rId34"/>
    <p:sldId id="279" r:id="rId35"/>
    <p:sldId id="281" r:id="rId36"/>
    <p:sldId id="282" r:id="rId37"/>
    <p:sldId id="319" r:id="rId38"/>
    <p:sldId id="283" r:id="rId39"/>
    <p:sldId id="284" r:id="rId40"/>
    <p:sldId id="286" r:id="rId41"/>
    <p:sldId id="287" r:id="rId4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6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14" y="27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71f29b440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71f29b440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2030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72dbf3efb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72dbf3efbb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0015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72dbf3efbb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72dbf3efbb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2960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72dbf3efbb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72dbf3efbb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2956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65213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72dc1b5ae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72dc1b5ae0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4502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2dc1b5ae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72dc1b5ae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65347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72dc1b5ae0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72dc1b5ae0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39264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72dc1b5ae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72dc1b5ae0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7264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72dc1b5ae0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72dc1b5ae0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28762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1818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71f29b440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71f29b440f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74339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72c10ee13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72c10ee13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43673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72c10ee137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72c10ee137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90838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2c10ee137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72c10ee137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2235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71f29b440f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71f29b440f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7828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71f29b440f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71f29b440f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1124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71f29b440f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71f29b440f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9224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71f29b440f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71f29b440f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3141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5018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72dbf3efb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72dbf3efb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4036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72dbf3efb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72dbf3efb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7029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9207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jp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683479" y="1407695"/>
            <a:ext cx="785343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TEJIDOS I: </a:t>
            </a:r>
            <a:endParaRPr lang="en-US" sz="3600" dirty="0" smtClean="0"/>
          </a:p>
          <a:p>
            <a:pPr algn="ctr"/>
            <a:r>
              <a:rPr lang="en-US" sz="3600" dirty="0" smtClean="0"/>
              <a:t>EPIDERMIS</a:t>
            </a:r>
            <a:r>
              <a:rPr lang="en-US" sz="3600" dirty="0"/>
              <a:t>, PARÉNQUIMA, </a:t>
            </a:r>
            <a:endParaRPr lang="en-US" sz="3600" dirty="0" smtClean="0"/>
          </a:p>
          <a:p>
            <a:pPr algn="ctr"/>
            <a:r>
              <a:rPr lang="en-US" sz="3600" dirty="0" smtClean="0"/>
              <a:t>COLÉNQUIMA </a:t>
            </a:r>
            <a:r>
              <a:rPr lang="en-US" sz="3600" dirty="0"/>
              <a:t>Y ESCLERÉNQUIMA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15299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80" name="Google Shape;80;p16"/>
          <p:cNvPicPr preferRelativeResize="0"/>
          <p:nvPr/>
        </p:nvPicPr>
        <p:blipFill rotWithShape="1">
          <a:blip r:embed="rId3">
            <a:alphaModFix/>
          </a:blip>
          <a:srcRect t="66332"/>
          <a:stretch/>
        </p:blipFill>
        <p:spPr>
          <a:xfrm>
            <a:off x="311700" y="445023"/>
            <a:ext cx="5315475" cy="118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3150" y="104600"/>
            <a:ext cx="2969150" cy="22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 rotWithShape="1">
          <a:blip r:embed="rId5">
            <a:alphaModFix/>
          </a:blip>
          <a:srcRect l="2918" t="15098" r="5313" b="15418"/>
          <a:stretch/>
        </p:blipFill>
        <p:spPr>
          <a:xfrm>
            <a:off x="4226675" y="2483875"/>
            <a:ext cx="4460125" cy="2532899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311700" y="1766373"/>
            <a:ext cx="3853800" cy="32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u="sng" dirty="0"/>
              <a:t>Cutícula</a:t>
            </a:r>
            <a:r>
              <a:rPr lang="es" sz="1800" b="1" dirty="0"/>
              <a:t>:</a:t>
            </a:r>
            <a:r>
              <a:rPr lang="es" sz="1800" dirty="0"/>
              <a:t>  es una capa formada por ceras! no por células </a:t>
            </a:r>
            <a:r>
              <a:rPr lang="es" sz="1800" dirty="0" smtClean="0"/>
              <a:t>(no </a:t>
            </a:r>
            <a:r>
              <a:rPr lang="es" sz="1800" dirty="0"/>
              <a:t>está viva) en el microscopio se puede ver como una capa espesa. </a:t>
            </a:r>
            <a:endParaRPr lang="es" sz="1800" dirty="0" smtClean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/>
              <a:t>Su función es la impermeabilización de la </a:t>
            </a:r>
            <a:r>
              <a:rPr lang="es" sz="1800" dirty="0" smtClean="0"/>
              <a:t>epidermis.</a:t>
            </a: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338597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2264" t="22750" r="11960"/>
          <a:stretch/>
        </p:blipFill>
        <p:spPr>
          <a:xfrm>
            <a:off x="1291772" y="116115"/>
            <a:ext cx="6568912" cy="484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5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/>
        </p:nvSpPr>
        <p:spPr>
          <a:xfrm>
            <a:off x="1560548" y="104308"/>
            <a:ext cx="7334400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/>
              <a:t>Estomas</a:t>
            </a:r>
            <a:endParaRPr sz="2400" dirty="0"/>
          </a:p>
        </p:txBody>
      </p:sp>
      <p:pic>
        <p:nvPicPr>
          <p:cNvPr id="96" name="Google Shape;96;p18"/>
          <p:cNvPicPr preferRelativeResize="0"/>
          <p:nvPr/>
        </p:nvPicPr>
        <p:blipFill rotWithShape="1">
          <a:blip r:embed="rId3">
            <a:alphaModFix/>
          </a:blip>
          <a:srcRect t="-6859" b="6859"/>
          <a:stretch/>
        </p:blipFill>
        <p:spPr>
          <a:xfrm>
            <a:off x="5429479" y="-54215"/>
            <a:ext cx="3465469" cy="281539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 txBox="1"/>
          <p:nvPr/>
        </p:nvSpPr>
        <p:spPr>
          <a:xfrm>
            <a:off x="12097" y="686675"/>
            <a:ext cx="4093500" cy="41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/>
            <a:r>
              <a:rPr lang="es" sz="1600" dirty="0" smtClean="0"/>
              <a:t>Están </a:t>
            </a:r>
            <a:r>
              <a:rPr lang="es" sz="1600" dirty="0"/>
              <a:t>formados por dos células </a:t>
            </a:r>
            <a:r>
              <a:rPr lang="es" sz="1600" dirty="0" smtClean="0"/>
              <a:t>oclusivas</a:t>
            </a:r>
            <a:r>
              <a:rPr lang="es" sz="1600" dirty="0"/>
              <a:t>, estomáticas o de </a:t>
            </a:r>
            <a:r>
              <a:rPr lang="es" sz="1600" dirty="0" smtClean="0"/>
              <a:t>cierre </a:t>
            </a:r>
            <a:r>
              <a:rPr lang="es" sz="1600" dirty="0"/>
              <a:t>que dejan entre sí un orificio llamado </a:t>
            </a:r>
            <a:r>
              <a:rPr lang="es" sz="1600" dirty="0" smtClean="0"/>
              <a:t>ostiolo cuando </a:t>
            </a:r>
            <a:r>
              <a:rPr lang="es" sz="1600" dirty="0"/>
              <a:t>el estoma está </a:t>
            </a:r>
            <a:r>
              <a:rPr lang="es" sz="1600" dirty="0" smtClean="0"/>
              <a:t>abierto.</a:t>
            </a:r>
            <a:endParaRPr sz="1600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/>
              <a:t>Las </a:t>
            </a:r>
            <a:r>
              <a:rPr lang="es" sz="1600" b="1" dirty="0"/>
              <a:t>células oclusiva</a:t>
            </a:r>
            <a:r>
              <a:rPr lang="es" sz="1600" dirty="0"/>
              <a:t>s son vivas con pared primaria delgada excepto donde limitan el ostiolo, poseen núcleo visible y cloroplastos. Su función es realizar el intercambio gaseoso de vapor de agua, </a:t>
            </a:r>
            <a:r>
              <a:rPr lang="es" sz="1600" dirty="0" smtClean="0"/>
              <a:t>dióxido de carbono y </a:t>
            </a:r>
            <a:r>
              <a:rPr lang="es" sz="1600" dirty="0"/>
              <a:t>oxígeno.</a:t>
            </a:r>
            <a:endParaRPr sz="1600" dirty="0"/>
          </a:p>
        </p:txBody>
      </p:sp>
      <p:pic>
        <p:nvPicPr>
          <p:cNvPr id="98" name="Google Shape;98;p18"/>
          <p:cNvPicPr preferRelativeResize="0"/>
          <p:nvPr/>
        </p:nvPicPr>
        <p:blipFill rotWithShape="1">
          <a:blip r:embed="rId4">
            <a:alphaModFix/>
          </a:blip>
          <a:srcRect t="11134"/>
          <a:stretch/>
        </p:blipFill>
        <p:spPr>
          <a:xfrm>
            <a:off x="4706041" y="2250526"/>
            <a:ext cx="1946287" cy="258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12141" y="2911921"/>
            <a:ext cx="2373912" cy="2472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438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757" y="601059"/>
            <a:ext cx="2858815" cy="43972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9" name="Google Shape;109;p19"/>
          <p:cNvSpPr txBox="1"/>
          <p:nvPr/>
        </p:nvSpPr>
        <p:spPr>
          <a:xfrm>
            <a:off x="1065699" y="0"/>
            <a:ext cx="7647377" cy="4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/>
              <a:t>Vista al microscopio óptico de epidermis en </a:t>
            </a:r>
            <a:r>
              <a:rPr lang="es" sz="2400" b="1" dirty="0">
                <a:solidFill>
                  <a:srgbClr val="FF0000"/>
                </a:solidFill>
              </a:rPr>
              <a:t>Dicotiledóneas</a:t>
            </a:r>
            <a:r>
              <a:rPr lang="es" sz="2400" dirty="0">
                <a:solidFill>
                  <a:srgbClr val="FF0000"/>
                </a:solidFill>
              </a:rPr>
              <a:t> </a:t>
            </a:r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625711" y="1005082"/>
            <a:ext cx="492971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1600" dirty="0">
              <a:latin typeface="Arial" panose="020B0604020202020204" pitchFamily="34" charset="0"/>
            </a:endParaRPr>
          </a:p>
          <a:p>
            <a:pPr algn="just"/>
            <a:r>
              <a:rPr lang="en-US" sz="1600" dirty="0" err="1">
                <a:latin typeface="Arial" panose="020B0604020202020204" pitchFamily="34" charset="0"/>
              </a:rPr>
              <a:t>C</a:t>
            </a:r>
            <a:r>
              <a:rPr lang="en-US" sz="1600" dirty="0" err="1" smtClean="0">
                <a:latin typeface="Arial" panose="020B0604020202020204" pitchFamily="34" charset="0"/>
              </a:rPr>
              <a:t>élulas</a:t>
            </a:r>
            <a:r>
              <a:rPr lang="en-US" sz="1600" dirty="0" smtClean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epidérmicas</a:t>
            </a:r>
            <a:r>
              <a:rPr lang="en-US" sz="1600" dirty="0">
                <a:latin typeface="Arial" panose="020B0604020202020204" pitchFamily="34" charset="0"/>
              </a:rPr>
              <a:t> de </a:t>
            </a:r>
            <a:r>
              <a:rPr lang="en-US" sz="1600" dirty="0" err="1">
                <a:latin typeface="Arial" panose="020B0604020202020204" pitchFamily="34" charset="0"/>
              </a:rPr>
              <a:t>ambas</a:t>
            </a:r>
            <a:r>
              <a:rPr lang="en-US" sz="1600" dirty="0">
                <a:latin typeface="Arial" panose="020B0604020202020204" pitchFamily="34" charset="0"/>
              </a:rPr>
              <a:t> epidermis, superior (= </a:t>
            </a:r>
            <a:r>
              <a:rPr lang="en-US" sz="1600" dirty="0" err="1">
                <a:latin typeface="Arial" panose="020B0604020202020204" pitchFamily="34" charset="0"/>
              </a:rPr>
              <a:t>adaxial</a:t>
            </a:r>
            <a:r>
              <a:rPr lang="en-US" sz="1600" dirty="0">
                <a:latin typeface="Arial" panose="020B0604020202020204" pitchFamily="34" charset="0"/>
              </a:rPr>
              <a:t>) e inferior (= </a:t>
            </a:r>
            <a:r>
              <a:rPr lang="en-US" sz="1600" dirty="0" err="1">
                <a:latin typeface="Arial" panose="020B0604020202020204" pitchFamily="34" charset="0"/>
              </a:rPr>
              <a:t>abaxial</a:t>
            </a:r>
            <a:r>
              <a:rPr lang="en-US" sz="1600" dirty="0">
                <a:latin typeface="Arial" panose="020B0604020202020204" pitchFamily="34" charset="0"/>
              </a:rPr>
              <a:t>), </a:t>
            </a:r>
            <a:r>
              <a:rPr lang="en-US" sz="1600" dirty="0" err="1">
                <a:latin typeface="Arial" panose="020B0604020202020204" pitchFamily="34" charset="0"/>
              </a:rPr>
              <a:t>en</a:t>
            </a:r>
            <a:r>
              <a:rPr lang="en-US" sz="1600" dirty="0">
                <a:latin typeface="Arial" panose="020B0604020202020204" pitchFamily="34" charset="0"/>
              </a:rPr>
              <a:t> vista superficial son de forma </a:t>
            </a:r>
            <a:r>
              <a:rPr lang="en-US" sz="1600" dirty="0" err="1">
                <a:latin typeface="Arial" panose="020B0604020202020204" pitchFamily="34" charset="0"/>
              </a:rPr>
              <a:t>poligonal</a:t>
            </a:r>
            <a:r>
              <a:rPr lang="en-US" sz="1600" dirty="0">
                <a:latin typeface="Arial" panose="020B0604020202020204" pitchFamily="34" charset="0"/>
              </a:rPr>
              <a:t> con las </a:t>
            </a:r>
            <a:r>
              <a:rPr lang="en-US" sz="1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paredes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anticlinales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sinuosas</a:t>
            </a:r>
            <a:r>
              <a:rPr lang="en-US" sz="1600" b="1" dirty="0" smtClean="0">
                <a:latin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</a:rPr>
              <a:t>(</a:t>
            </a:r>
            <a:r>
              <a:rPr lang="en-US" sz="1600" dirty="0" err="1">
                <a:latin typeface="Arial" panose="020B0604020202020204" pitchFamily="34" charset="0"/>
              </a:rPr>
              <a:t>irregulares</a:t>
            </a:r>
            <a:r>
              <a:rPr lang="en-US" sz="1600" dirty="0">
                <a:latin typeface="Arial" panose="020B0604020202020204" pitchFamily="34" charset="0"/>
              </a:rPr>
              <a:t>, con </a:t>
            </a:r>
            <a:r>
              <a:rPr lang="en-US" sz="1600" dirty="0" err="1">
                <a:latin typeface="Arial" panose="020B0604020202020204" pitchFamily="34" charset="0"/>
              </a:rPr>
              <a:t>profundos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pliegues</a:t>
            </a:r>
            <a:r>
              <a:rPr lang="en-US" sz="1600" dirty="0">
                <a:latin typeface="Arial" panose="020B0604020202020204" pitchFamily="34" charset="0"/>
              </a:rPr>
              <a:t>). </a:t>
            </a:r>
            <a:r>
              <a:rPr lang="en-US" sz="1600" dirty="0"/>
              <a:t>Los </a:t>
            </a:r>
            <a:r>
              <a:rPr lang="en-US" sz="1600" dirty="0" err="1"/>
              <a:t>estomas</a:t>
            </a:r>
            <a:r>
              <a:rPr lang="en-US" sz="1600" dirty="0"/>
              <a:t> se </a:t>
            </a:r>
            <a:r>
              <a:rPr lang="en-US" sz="1600" dirty="0" err="1"/>
              <a:t>caracterizan</a:t>
            </a:r>
            <a:r>
              <a:rPr lang="en-US" sz="1600" dirty="0"/>
              <a:t> </a:t>
            </a:r>
            <a:r>
              <a:rPr lang="en-US" sz="1600" dirty="0" err="1"/>
              <a:t>por</a:t>
            </a:r>
            <a:r>
              <a:rPr lang="en-US" sz="1600" dirty="0"/>
              <a:t> </a:t>
            </a:r>
            <a:r>
              <a:rPr lang="en-US" sz="1600" dirty="0" err="1"/>
              <a:t>estar</a:t>
            </a:r>
            <a:r>
              <a:rPr lang="en-US" sz="1600" dirty="0"/>
              <a:t> </a:t>
            </a:r>
            <a:r>
              <a:rPr lang="en-US" sz="1600" dirty="0" err="1"/>
              <a:t>formados</a:t>
            </a:r>
            <a:r>
              <a:rPr lang="en-US" sz="1600" dirty="0"/>
              <a:t> </a:t>
            </a:r>
            <a:r>
              <a:rPr lang="en-US" sz="1600" dirty="0" err="1"/>
              <a:t>por</a:t>
            </a:r>
            <a:r>
              <a:rPr lang="en-US" sz="1600" dirty="0"/>
              <a:t> dos </a:t>
            </a:r>
            <a:r>
              <a:rPr lang="en-US" sz="1600" dirty="0" err="1"/>
              <a:t>células</a:t>
            </a:r>
            <a:r>
              <a:rPr lang="en-US" sz="1600" dirty="0"/>
              <a:t> </a:t>
            </a:r>
            <a:r>
              <a:rPr lang="en-US" sz="1600" dirty="0" err="1"/>
              <a:t>oclusivas</a:t>
            </a:r>
            <a:r>
              <a:rPr lang="en-US" sz="1600" dirty="0"/>
              <a:t> con forma de </a:t>
            </a:r>
            <a:r>
              <a:rPr lang="en-US" sz="1600" dirty="0" err="1"/>
              <a:t>riñón</a:t>
            </a:r>
            <a:r>
              <a:rPr lang="en-US" sz="1600" dirty="0"/>
              <a:t> (= </a:t>
            </a:r>
            <a:r>
              <a:rPr lang="en-US" sz="1600" dirty="0" err="1"/>
              <a:t>reniformes</a:t>
            </a:r>
            <a:r>
              <a:rPr lang="en-US" sz="1600" dirty="0"/>
              <a:t>), que </a:t>
            </a:r>
            <a:r>
              <a:rPr lang="en-US" sz="1600" dirty="0" err="1"/>
              <a:t>determinan</a:t>
            </a:r>
            <a:r>
              <a:rPr lang="en-US" sz="1600" dirty="0"/>
              <a:t> entre </a:t>
            </a:r>
            <a:r>
              <a:rPr lang="en-US" sz="1600" dirty="0" err="1"/>
              <a:t>ellas</a:t>
            </a:r>
            <a:r>
              <a:rPr lang="en-US" sz="1600" dirty="0"/>
              <a:t> el </a:t>
            </a:r>
            <a:r>
              <a:rPr lang="en-US" sz="1600" dirty="0" err="1"/>
              <a:t>ostiolo</a:t>
            </a:r>
            <a:r>
              <a:rPr lang="en-US" sz="1600" dirty="0"/>
              <a:t>. </a:t>
            </a:r>
            <a:endParaRPr lang="en-US" sz="1600" dirty="0" smtClean="0"/>
          </a:p>
          <a:p>
            <a:pPr algn="just"/>
            <a:endParaRPr lang="es-MX" sz="1600" dirty="0"/>
          </a:p>
          <a:p>
            <a:pPr algn="ctr"/>
            <a:r>
              <a:rPr lang="es-MX" sz="1600" b="1" dirty="0">
                <a:solidFill>
                  <a:srgbClr val="FF0000"/>
                </a:solidFill>
              </a:rPr>
              <a:t>Los estomas y las células epidérmicas se distribuyen de manera desordenada y pueden encontrarse en la epidermis superior, inferior (más común) o en ambas. 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46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09" y="2188775"/>
            <a:ext cx="8123034" cy="2677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ángulo 3"/>
          <p:cNvSpPr/>
          <p:nvPr/>
        </p:nvSpPr>
        <p:spPr>
          <a:xfrm>
            <a:off x="904009" y="89443"/>
            <a:ext cx="74502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s-MX" sz="1800" dirty="0">
                <a:solidFill>
                  <a:schemeClr val="dk1"/>
                </a:solidFill>
              </a:rPr>
              <a:t>Vista al microscopio óptico de epidermis en </a:t>
            </a:r>
            <a:r>
              <a:rPr lang="es-MX" sz="1800" b="1" dirty="0" smtClean="0">
                <a:solidFill>
                  <a:schemeClr val="dk1"/>
                </a:solidFill>
              </a:rPr>
              <a:t>Monocotiledóneas</a:t>
            </a:r>
            <a:endParaRPr lang="es-MX" sz="1800" b="1" dirty="0"/>
          </a:p>
        </p:txBody>
      </p:sp>
      <p:sp>
        <p:nvSpPr>
          <p:cNvPr id="5" name="Rectángulo 4"/>
          <p:cNvSpPr/>
          <p:nvPr/>
        </p:nvSpPr>
        <p:spPr>
          <a:xfrm>
            <a:off x="446809" y="538945"/>
            <a:ext cx="83646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dirty="0"/>
              <a:t>Las células epidérmicas son generalmente largas y presentan el </a:t>
            </a:r>
            <a:r>
              <a:rPr lang="es-MX" sz="1600" b="1" dirty="0"/>
              <a:t>contorno rectangular </a:t>
            </a:r>
            <a:r>
              <a:rPr lang="es-MX" sz="1600" dirty="0"/>
              <a:t>en vista superficial, con el </a:t>
            </a:r>
            <a:r>
              <a:rPr lang="es-MX" sz="1600" b="1" dirty="0"/>
              <a:t>borde recto</a:t>
            </a:r>
            <a:r>
              <a:rPr lang="es-MX" sz="1600" dirty="0"/>
              <a:t>. Los estomas son iguales en morfología a los de las Dicotiledóneas. </a:t>
            </a:r>
            <a:endParaRPr lang="es-MX" sz="1600" dirty="0" smtClean="0"/>
          </a:p>
          <a:p>
            <a:pPr algn="just"/>
            <a:endParaRPr lang="es-MX" sz="1600" dirty="0"/>
          </a:p>
          <a:p>
            <a:pPr algn="ctr"/>
            <a:r>
              <a:rPr lang="es-MX" sz="1600" b="1" dirty="0" smtClean="0">
                <a:solidFill>
                  <a:srgbClr val="FF0000"/>
                </a:solidFill>
              </a:rPr>
              <a:t>Las </a:t>
            </a:r>
            <a:r>
              <a:rPr lang="es-MX" sz="1600" b="1" dirty="0">
                <a:solidFill>
                  <a:srgbClr val="FF0000"/>
                </a:solidFill>
              </a:rPr>
              <a:t>células epidérmicas y los estomas se disponen en manera ordenada y generalmente se encuentran en ambas epidermis.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07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/>
          <p:nvPr/>
        </p:nvSpPr>
        <p:spPr>
          <a:xfrm>
            <a:off x="584424" y="0"/>
            <a:ext cx="8296817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000" dirty="0">
                <a:solidFill>
                  <a:schemeClr val="dk1"/>
                </a:solidFill>
              </a:rPr>
              <a:t>Vista al microscopio óptico de epidermis en </a:t>
            </a:r>
            <a:r>
              <a:rPr lang="es" sz="2000" b="1" dirty="0" smtClean="0">
                <a:solidFill>
                  <a:schemeClr val="dk1"/>
                </a:solidFill>
              </a:rPr>
              <a:t>Monocotiledóneas GRAMÍNEAS</a:t>
            </a:r>
            <a:endParaRPr sz="2000" b="1" dirty="0"/>
          </a:p>
        </p:txBody>
      </p:sp>
      <p:pic>
        <p:nvPicPr>
          <p:cNvPr id="117" name="Google Shape;11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1755" y="2266843"/>
            <a:ext cx="3800277" cy="24968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8" name="Google Shape;118;p20"/>
          <p:cNvPicPr preferRelativeResize="0"/>
          <p:nvPr/>
        </p:nvPicPr>
        <p:blipFill rotWithShape="1">
          <a:blip r:embed="rId4">
            <a:alphaModFix/>
          </a:blip>
          <a:srcRect b="6907"/>
          <a:stretch/>
        </p:blipFill>
        <p:spPr>
          <a:xfrm>
            <a:off x="848682" y="2150071"/>
            <a:ext cx="2532191" cy="28189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ángulo 1"/>
          <p:cNvSpPr/>
          <p:nvPr/>
        </p:nvSpPr>
        <p:spPr>
          <a:xfrm>
            <a:off x="166254" y="765076"/>
            <a:ext cx="85621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latin typeface="Arial" panose="020B0604020202020204" pitchFamily="34" charset="0"/>
              </a:rPr>
              <a:t>Se encuentran células epidérmicas: </a:t>
            </a:r>
            <a:r>
              <a:rPr lang="es-MX" b="1" dirty="0">
                <a:latin typeface="Arial" panose="020B0604020202020204" pitchFamily="34" charset="0"/>
              </a:rPr>
              <a:t>largas, cortas </a:t>
            </a:r>
            <a:r>
              <a:rPr lang="es-MX" dirty="0">
                <a:latin typeface="Arial" panose="020B0604020202020204" pitchFamily="34" charset="0"/>
              </a:rPr>
              <a:t>y </a:t>
            </a:r>
            <a:r>
              <a:rPr lang="es-MX" b="1" dirty="0">
                <a:latin typeface="Arial" panose="020B0604020202020204" pitchFamily="34" charset="0"/>
              </a:rPr>
              <a:t>células </a:t>
            </a:r>
            <a:r>
              <a:rPr lang="es-MX" b="1" dirty="0" err="1">
                <a:latin typeface="Arial" panose="020B0604020202020204" pitchFamily="34" charset="0"/>
              </a:rPr>
              <a:t>buliformes</a:t>
            </a:r>
            <a:r>
              <a:rPr lang="es-MX" b="1" dirty="0">
                <a:latin typeface="Arial" panose="020B0604020202020204" pitchFamily="34" charset="0"/>
              </a:rPr>
              <a:t> </a:t>
            </a:r>
            <a:r>
              <a:rPr lang="es-MX" dirty="0">
                <a:latin typeface="Arial" panose="020B0604020202020204" pitchFamily="34" charset="0"/>
              </a:rPr>
              <a:t>(= </a:t>
            </a:r>
            <a:r>
              <a:rPr lang="es-MX" dirty="0" err="1">
                <a:latin typeface="Arial" panose="020B0604020202020204" pitchFamily="34" charset="0"/>
              </a:rPr>
              <a:t>bulliformes</a:t>
            </a:r>
            <a:r>
              <a:rPr lang="es-MX" dirty="0">
                <a:latin typeface="Arial" panose="020B0604020202020204" pitchFamily="34" charset="0"/>
              </a:rPr>
              <a:t>). Las células largas son de contorno rectangular, con el borde irregular, las células cortas se clasifican en </a:t>
            </a:r>
            <a:r>
              <a:rPr lang="es-MX" b="1" i="1" dirty="0">
                <a:latin typeface="Arial" panose="020B0604020202020204" pitchFamily="34" charset="0"/>
              </a:rPr>
              <a:t>células suberosas </a:t>
            </a:r>
            <a:r>
              <a:rPr lang="es-MX" dirty="0">
                <a:latin typeface="Arial" panose="020B0604020202020204" pitchFamily="34" charset="0"/>
              </a:rPr>
              <a:t>caracterizadas por tener las paredes impregnadas con </a:t>
            </a:r>
            <a:r>
              <a:rPr lang="es-MX" b="1" dirty="0">
                <a:latin typeface="Arial" panose="020B0604020202020204" pitchFamily="34" charset="0"/>
              </a:rPr>
              <a:t>suberina</a:t>
            </a:r>
            <a:r>
              <a:rPr lang="es-MX" dirty="0">
                <a:latin typeface="Arial" panose="020B0604020202020204" pitchFamily="34" charset="0"/>
              </a:rPr>
              <a:t> y verse más opacas, y las </a:t>
            </a:r>
            <a:r>
              <a:rPr lang="es-MX" b="1" i="1" dirty="0">
                <a:latin typeface="Arial" panose="020B0604020202020204" pitchFamily="34" charset="0"/>
              </a:rPr>
              <a:t>células </a:t>
            </a:r>
            <a:r>
              <a:rPr lang="es-MX" b="1" i="1" dirty="0" err="1">
                <a:latin typeface="Arial" panose="020B0604020202020204" pitchFamily="34" charset="0"/>
              </a:rPr>
              <a:t>silicosas</a:t>
            </a:r>
            <a:r>
              <a:rPr lang="es-MX" b="1" i="1" dirty="0">
                <a:latin typeface="Arial" panose="020B0604020202020204" pitchFamily="34" charset="0"/>
              </a:rPr>
              <a:t> </a:t>
            </a:r>
            <a:r>
              <a:rPr lang="es-MX" dirty="0">
                <a:latin typeface="Arial" panose="020B0604020202020204" pitchFamily="34" charset="0"/>
              </a:rPr>
              <a:t>que contienen sílice y se ven al microscopio óptico como puntos brillantes. A veces pueden llegar a verse las </a:t>
            </a:r>
            <a:r>
              <a:rPr lang="es-MX" b="1" i="1" dirty="0">
                <a:latin typeface="Arial" panose="020B0604020202020204" pitchFamily="34" charset="0"/>
              </a:rPr>
              <a:t>células </a:t>
            </a:r>
            <a:r>
              <a:rPr lang="es-MX" b="1" i="1" dirty="0" err="1" smtClean="0">
                <a:latin typeface="Arial" panose="020B0604020202020204" pitchFamily="34" charset="0"/>
              </a:rPr>
              <a:t>buliformes</a:t>
            </a:r>
            <a:r>
              <a:rPr lang="es-MX" b="1" i="1" dirty="0" smtClean="0">
                <a:latin typeface="Arial" panose="020B0604020202020204" pitchFamily="34" charset="0"/>
              </a:rPr>
              <a:t> </a:t>
            </a:r>
            <a:r>
              <a:rPr lang="es-MX" dirty="0">
                <a:latin typeface="Arial" panose="020B0604020202020204" pitchFamily="34" charset="0"/>
              </a:rPr>
              <a:t>que son cuadrangulares o pentagonales en vista superficial</a:t>
            </a:r>
            <a:r>
              <a:rPr lang="es-MX" dirty="0" smtClean="0">
                <a:latin typeface="Arial" panose="020B0604020202020204" pitchFamily="34" charset="0"/>
              </a:rPr>
              <a:t>.</a:t>
            </a:r>
          </a:p>
          <a:p>
            <a:r>
              <a:rPr lang="es-MX" b="1" dirty="0">
                <a:solidFill>
                  <a:srgbClr val="FF0000"/>
                </a:solidFill>
              </a:rPr>
              <a:t>Las células epidérmicas y los estomas se disponen en forma ordenada siguiendo líneas paralelas</a:t>
            </a:r>
            <a:r>
              <a:rPr lang="es-MX" b="1" dirty="0"/>
              <a:t>. </a:t>
            </a:r>
            <a:r>
              <a:rPr lang="es-MX" b="1" dirty="0" smtClean="0">
                <a:latin typeface="Arial" panose="020B0604020202020204" pitchFamily="34" charset="0"/>
              </a:rPr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73545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17" y="647190"/>
            <a:ext cx="4250985" cy="316882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192535" y="758545"/>
            <a:ext cx="30217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/>
              <a:t>C</a:t>
            </a:r>
            <a:r>
              <a:rPr lang="en-US" sz="2000" dirty="0" err="1" smtClean="0"/>
              <a:t>élulas</a:t>
            </a:r>
            <a:r>
              <a:rPr lang="en-US" sz="2000" dirty="0" smtClean="0"/>
              <a:t> </a:t>
            </a:r>
            <a:r>
              <a:rPr lang="en-US" sz="2000" dirty="0" err="1"/>
              <a:t>epidérmicas</a:t>
            </a:r>
            <a:r>
              <a:rPr lang="en-US" sz="2000" dirty="0"/>
              <a:t> </a:t>
            </a:r>
            <a:r>
              <a:rPr lang="en-US" sz="2000" dirty="0" err="1"/>
              <a:t>largas</a:t>
            </a:r>
            <a:r>
              <a:rPr lang="en-US" sz="2000" dirty="0"/>
              <a:t> de </a:t>
            </a:r>
            <a:r>
              <a:rPr lang="en-US" sz="2000" dirty="0" err="1"/>
              <a:t>contornos</a:t>
            </a:r>
            <a:r>
              <a:rPr lang="en-US" sz="2000" dirty="0"/>
              <a:t> </a:t>
            </a:r>
            <a:r>
              <a:rPr lang="en-US" sz="2000" dirty="0" err="1"/>
              <a:t>regulares</a:t>
            </a:r>
            <a:r>
              <a:rPr lang="en-US" sz="2000" dirty="0"/>
              <a:t> y </a:t>
            </a:r>
            <a:r>
              <a:rPr lang="en-US" sz="2000" dirty="0" err="1"/>
              <a:t>bordes</a:t>
            </a:r>
            <a:r>
              <a:rPr lang="en-US" sz="2000" dirty="0"/>
              <a:t> </a:t>
            </a:r>
            <a:r>
              <a:rPr lang="en-US" sz="2000" dirty="0" err="1"/>
              <a:t>dentados</a:t>
            </a:r>
            <a:r>
              <a:rPr lang="en-US" sz="2000" dirty="0"/>
              <a:t>, </a:t>
            </a:r>
            <a:r>
              <a:rPr lang="en-US" sz="2000" dirty="0" err="1"/>
              <a:t>dispuestas</a:t>
            </a:r>
            <a:r>
              <a:rPr lang="en-US" sz="2000" dirty="0"/>
              <a:t> </a:t>
            </a:r>
            <a:r>
              <a:rPr lang="en-US" sz="2000" dirty="0" err="1"/>
              <a:t>ordenadamente</a:t>
            </a:r>
            <a:r>
              <a:rPr lang="en-US" sz="2000" dirty="0"/>
              <a:t>, </a:t>
            </a:r>
            <a:r>
              <a:rPr lang="en-US" sz="2000" dirty="0" err="1"/>
              <a:t>células</a:t>
            </a:r>
            <a:r>
              <a:rPr lang="en-US" sz="2000" dirty="0"/>
              <a:t> </a:t>
            </a:r>
            <a:r>
              <a:rPr lang="en-US" sz="2000" dirty="0" err="1"/>
              <a:t>cortas</a:t>
            </a:r>
            <a:r>
              <a:rPr lang="en-US" sz="2000" dirty="0"/>
              <a:t> </a:t>
            </a:r>
            <a:r>
              <a:rPr lang="en-US" sz="2000" dirty="0" err="1"/>
              <a:t>silicosas</a:t>
            </a:r>
            <a:r>
              <a:rPr lang="en-US" sz="2000" dirty="0"/>
              <a:t> y </a:t>
            </a:r>
            <a:r>
              <a:rPr lang="en-US" sz="2000" dirty="0" err="1"/>
              <a:t>suberosas</a:t>
            </a:r>
            <a:endParaRPr lang="en-US" sz="2000" dirty="0"/>
          </a:p>
        </p:txBody>
      </p:sp>
      <p:sp>
        <p:nvSpPr>
          <p:cNvPr id="5" name="CuadroTexto 4"/>
          <p:cNvSpPr txBox="1"/>
          <p:nvPr/>
        </p:nvSpPr>
        <p:spPr>
          <a:xfrm>
            <a:off x="3203314" y="4144488"/>
            <a:ext cx="5671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rgbClr val="FF0000"/>
                </a:solidFill>
              </a:rPr>
              <a:t>MONOCOTILEDÓNEAS - GRAMÍNEAS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242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49" y="872358"/>
            <a:ext cx="8244982" cy="418311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720667" y="150929"/>
            <a:ext cx="5671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rgbClr val="FF0000"/>
                </a:solidFill>
              </a:rPr>
              <a:t>MONOCOTILEDÓNEAS - GRAMÍNEAS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168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135" y="1952481"/>
            <a:ext cx="5258214" cy="29492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ángulo 3"/>
          <p:cNvSpPr/>
          <p:nvPr/>
        </p:nvSpPr>
        <p:spPr>
          <a:xfrm>
            <a:off x="118334" y="608979"/>
            <a:ext cx="888581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/>
              <a:t>La epidermis se ve interrumpida por estomas los cuales presentan dos </a:t>
            </a:r>
            <a:r>
              <a:rPr lang="es-MX" b="1" dirty="0" smtClean="0"/>
              <a:t>células oclusivas </a:t>
            </a:r>
            <a:r>
              <a:rPr lang="es-MX" b="1" dirty="0"/>
              <a:t>con forma de pesas</a:t>
            </a:r>
            <a:r>
              <a:rPr lang="es-MX" dirty="0"/>
              <a:t>. Cada célula oclusiva posee paredes engrosadas en </a:t>
            </a:r>
            <a:r>
              <a:rPr lang="es-MX" dirty="0" smtClean="0"/>
              <a:t>su parte </a:t>
            </a:r>
            <a:r>
              <a:rPr lang="es-MX" dirty="0"/>
              <a:t>media y paredes delgadas en los extremos. Estos extremos ensanchados </a:t>
            </a:r>
            <a:r>
              <a:rPr lang="es-MX" dirty="0" smtClean="0"/>
              <a:t>se llaman </a:t>
            </a:r>
            <a:r>
              <a:rPr lang="es-MX" dirty="0"/>
              <a:t>sacos polares y contienen </a:t>
            </a:r>
            <a:r>
              <a:rPr lang="es-MX" dirty="0" smtClean="0"/>
              <a:t>cloroplastos. El </a:t>
            </a:r>
            <a:r>
              <a:rPr lang="es-MX" dirty="0"/>
              <a:t>núcleo es </a:t>
            </a:r>
            <a:r>
              <a:rPr lang="es-MX" dirty="0" smtClean="0"/>
              <a:t>muy delgado </a:t>
            </a:r>
            <a:r>
              <a:rPr lang="es-MX" dirty="0"/>
              <a:t>(denominándose filiforme) y en cada célula oclusiva se extiende desde </a:t>
            </a:r>
            <a:r>
              <a:rPr lang="es-MX" dirty="0" smtClean="0"/>
              <a:t>un extremo </a:t>
            </a:r>
            <a:r>
              <a:rPr lang="es-MX" dirty="0"/>
              <a:t>al otro de la célula. Entre las dos células oclusivas queda definido el ostiolo.</a:t>
            </a: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2735336" y="119274"/>
            <a:ext cx="3350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/>
              <a:t>ESTOMA DE GRAMÍNEAS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45444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504" y="1737912"/>
            <a:ext cx="4877657" cy="3255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ángulo 3"/>
          <p:cNvSpPr/>
          <p:nvPr/>
        </p:nvSpPr>
        <p:spPr>
          <a:xfrm>
            <a:off x="94594" y="20324"/>
            <a:ext cx="39729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  <a:p>
            <a:pPr algn="ctr"/>
            <a:r>
              <a:rPr lang="es-MX" dirty="0" smtClean="0">
                <a:latin typeface="Arial" panose="020B0604020202020204" pitchFamily="34" charset="0"/>
              </a:rPr>
              <a:t>En una hoja de </a:t>
            </a:r>
            <a:r>
              <a:rPr lang="es-MX" dirty="0">
                <a:latin typeface="Arial" panose="020B0604020202020204" pitchFamily="34" charset="0"/>
              </a:rPr>
              <a:t>Dicotiledóneas, los estomas se encuentran en mayor número en la cara inferior (= envés o cara </a:t>
            </a:r>
            <a:r>
              <a:rPr lang="es-MX" dirty="0" err="1">
                <a:latin typeface="Arial" panose="020B0604020202020204" pitchFamily="34" charset="0"/>
              </a:rPr>
              <a:t>abaxial</a:t>
            </a:r>
            <a:r>
              <a:rPr lang="es-MX" dirty="0">
                <a:latin typeface="Arial" panose="020B0604020202020204" pitchFamily="34" charset="0"/>
              </a:rPr>
              <a:t>) de la hoja, por eso la indicación de prestar atención de dónde se extrae la epidermis. </a:t>
            </a:r>
            <a:endParaRPr lang="en-US" dirty="0"/>
          </a:p>
        </p:txBody>
      </p:sp>
      <p:sp>
        <p:nvSpPr>
          <p:cNvPr id="5" name="Rectángulo 4"/>
          <p:cNvSpPr/>
          <p:nvPr/>
        </p:nvSpPr>
        <p:spPr>
          <a:xfrm>
            <a:off x="31531" y="1636152"/>
            <a:ext cx="40044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>
              <a:latin typeface="Arial" panose="020B0604020202020204" pitchFamily="34" charset="0"/>
            </a:endParaRPr>
          </a:p>
          <a:p>
            <a:pPr algn="ctr"/>
            <a:r>
              <a:rPr lang="es-MX" sz="1600" dirty="0">
                <a:latin typeface="Arial" panose="020B0604020202020204" pitchFamily="34" charset="0"/>
              </a:rPr>
              <a:t> </a:t>
            </a:r>
            <a:r>
              <a:rPr lang="es-MX" dirty="0" smtClean="0">
                <a:latin typeface="Arial" panose="020B0604020202020204" pitchFamily="34" charset="0"/>
              </a:rPr>
              <a:t>Observe </a:t>
            </a:r>
            <a:r>
              <a:rPr lang="es-MX" dirty="0">
                <a:latin typeface="Arial" panose="020B0604020202020204" pitchFamily="34" charset="0"/>
              </a:rPr>
              <a:t>las células epidérmicas, sus contornos y disposición. ¿Presentan cloroplastos? ¿Por qué? 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152400" y="2849974"/>
            <a:ext cx="37627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 smtClean="0">
                <a:latin typeface="Arial" panose="020B0604020202020204" pitchFamily="34" charset="0"/>
              </a:rPr>
              <a:t>Las </a:t>
            </a:r>
            <a:r>
              <a:rPr lang="es-MX" b="1" dirty="0">
                <a:solidFill>
                  <a:srgbClr val="FF0000"/>
                </a:solidFill>
                <a:latin typeface="Arial" panose="020B0604020202020204" pitchFamily="34" charset="0"/>
              </a:rPr>
              <a:t>células epidérmicas no presentan cloroplastos</a:t>
            </a:r>
            <a:r>
              <a:rPr lang="es-MX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s-MX" dirty="0">
                <a:latin typeface="Arial" panose="020B0604020202020204" pitchFamily="34" charset="0"/>
              </a:rPr>
              <a:t>salvo excepciones, el color </a:t>
            </a:r>
            <a:r>
              <a:rPr lang="es-MX" dirty="0" smtClean="0">
                <a:latin typeface="Arial" panose="020B0604020202020204" pitchFamily="34" charset="0"/>
              </a:rPr>
              <a:t>verde </a:t>
            </a:r>
            <a:r>
              <a:rPr lang="es-MX" dirty="0">
                <a:latin typeface="Arial" panose="020B0604020202020204" pitchFamily="34" charset="0"/>
              </a:rPr>
              <a:t>que se ve es </a:t>
            </a:r>
            <a:r>
              <a:rPr lang="es-MX" dirty="0" smtClean="0">
                <a:latin typeface="Arial" panose="020B0604020202020204" pitchFamily="34" charset="0"/>
              </a:rPr>
              <a:t>del </a:t>
            </a:r>
            <a:r>
              <a:rPr lang="es-MX" dirty="0">
                <a:latin typeface="Arial" panose="020B0604020202020204" pitchFamily="34" charset="0"/>
              </a:rPr>
              <a:t>arrastre de tejidos </a:t>
            </a:r>
            <a:r>
              <a:rPr lang="es-MX" dirty="0" err="1">
                <a:latin typeface="Arial" panose="020B0604020202020204" pitchFamily="34" charset="0"/>
              </a:rPr>
              <a:t>subepidérmicos</a:t>
            </a:r>
            <a:r>
              <a:rPr lang="es-MX" dirty="0">
                <a:latin typeface="Arial" panose="020B0604020202020204" pitchFamily="34" charset="0"/>
              </a:rPr>
              <a:t> que sí contienen cloroplastos. </a:t>
            </a:r>
          </a:p>
          <a:p>
            <a:pPr algn="ctr"/>
            <a:r>
              <a:rPr lang="es-MX" b="1" dirty="0">
                <a:latin typeface="Arial" panose="020B0604020202020204" pitchFamily="34" charset="0"/>
              </a:rPr>
              <a:t>Las paredes anticlinales (= radiales) son onduladas, sinuosas. </a:t>
            </a:r>
          </a:p>
          <a:p>
            <a:pPr algn="ctr"/>
            <a:r>
              <a:rPr lang="es-MX" b="1" dirty="0">
                <a:latin typeface="Arial" panose="020B0604020202020204" pitchFamily="34" charset="0"/>
              </a:rPr>
              <a:t>Las células epidérmicas se disponen de manera desordenada </a:t>
            </a:r>
            <a:endParaRPr lang="en-US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5054652" y="561301"/>
            <a:ext cx="2903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rgbClr val="FF0000"/>
                </a:solidFill>
              </a:rPr>
              <a:t>DICOTILEDÓNEAS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925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718" y="97276"/>
            <a:ext cx="6473651" cy="49113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029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78677" y="145046"/>
            <a:ext cx="87761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latin typeface="Arial" panose="020B0604020202020204" pitchFamily="34" charset="0"/>
              </a:rPr>
              <a:t>c. Observe los estomas. ¿Qué forma presentan las células oclusivas? ¿Presentan cloroplastos? Dichos estomas ¿cómo están dispuestos en el tejido epidérmico? </a:t>
            </a:r>
            <a:endParaRPr lang="en-U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8" y="987713"/>
            <a:ext cx="4707802" cy="352179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382815" y="94228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800" dirty="0" smtClean="0"/>
              <a:t>Los </a:t>
            </a:r>
            <a:r>
              <a:rPr lang="en-US" sz="1800" dirty="0" err="1"/>
              <a:t>estomas</a:t>
            </a:r>
            <a:r>
              <a:rPr lang="en-US" sz="1800" dirty="0"/>
              <a:t> </a:t>
            </a:r>
            <a:r>
              <a:rPr lang="en-US" sz="1800" dirty="0" err="1"/>
              <a:t>presentan</a:t>
            </a:r>
            <a:r>
              <a:rPr lang="en-US" sz="1800" dirty="0"/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células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oclusivas</a:t>
            </a:r>
            <a:r>
              <a:rPr lang="en-US" sz="1800" b="1" dirty="0">
                <a:solidFill>
                  <a:srgbClr val="FF0000"/>
                </a:solidFill>
              </a:rPr>
              <a:t> de forma </a:t>
            </a:r>
            <a:r>
              <a:rPr lang="en-US" sz="1800" b="1" dirty="0" err="1" smtClean="0">
                <a:solidFill>
                  <a:srgbClr val="FF0000"/>
                </a:solidFill>
              </a:rPr>
              <a:t>arriñonada</a:t>
            </a:r>
            <a:r>
              <a:rPr lang="en-US" sz="1800" dirty="0"/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que </a:t>
            </a:r>
            <a:r>
              <a:rPr lang="en-US" sz="1800" b="1" dirty="0" err="1">
                <a:solidFill>
                  <a:srgbClr val="FF0000"/>
                </a:solidFill>
              </a:rPr>
              <a:t>p</a:t>
            </a:r>
            <a:r>
              <a:rPr lang="en-US" sz="1800" b="1" dirty="0" err="1" smtClean="0">
                <a:solidFill>
                  <a:srgbClr val="FF0000"/>
                </a:solidFill>
              </a:rPr>
              <a:t>resentan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cloroplastos</a:t>
            </a:r>
            <a:r>
              <a:rPr lang="en-US" sz="1800" dirty="0"/>
              <a:t>. Se </a:t>
            </a:r>
            <a:r>
              <a:rPr lang="en-US" sz="1800" dirty="0" err="1"/>
              <a:t>disponen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forma </a:t>
            </a:r>
            <a:r>
              <a:rPr lang="en-US" sz="1800" dirty="0" err="1"/>
              <a:t>desordenada</a:t>
            </a:r>
            <a:r>
              <a:rPr lang="en-US" sz="1800" dirty="0"/>
              <a:t>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745420" y="2416629"/>
            <a:ext cx="400181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d. Observe si la epidermis presenta pelos o, si por el contrario, es glabra. </a:t>
            </a:r>
            <a:endParaRPr lang="es-MX" dirty="0" smtClean="0"/>
          </a:p>
          <a:p>
            <a:r>
              <a:rPr lang="es-MX" dirty="0">
                <a:solidFill>
                  <a:srgbClr val="FF0000"/>
                </a:solidFill>
              </a:rPr>
              <a:t>L</a:t>
            </a:r>
            <a:r>
              <a:rPr lang="es-MX" dirty="0" smtClean="0">
                <a:solidFill>
                  <a:srgbClr val="FF0000"/>
                </a:solidFill>
              </a:rPr>
              <a:t>a </a:t>
            </a:r>
            <a:r>
              <a:rPr lang="es-MX" dirty="0">
                <a:solidFill>
                  <a:srgbClr val="FF0000"/>
                </a:solidFill>
              </a:rPr>
              <a:t>epidermis de la especie observada no presenta pelos, por lo tanto se dice que es GLABRA.</a:t>
            </a:r>
          </a:p>
          <a:p>
            <a:r>
              <a:rPr lang="es-MX" dirty="0"/>
              <a:t>e. La epidermis observada ¿a qué Clase de plantas pertenece? </a:t>
            </a:r>
            <a:r>
              <a:rPr lang="es-MX" dirty="0" smtClean="0"/>
              <a:t>pertenece </a:t>
            </a:r>
            <a:r>
              <a:rPr lang="es-MX" dirty="0"/>
              <a:t>a las plantas de la CLASE DICOTILEDÓNEAS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419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11" y="238047"/>
            <a:ext cx="7397230" cy="473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73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23" y="670522"/>
            <a:ext cx="8763754" cy="380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99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065319" y="1943100"/>
            <a:ext cx="2988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/>
              <a:t>COLÉNQUIMA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63538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0" y="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 </a:t>
            </a:r>
            <a:r>
              <a:rPr lang="es" b="1" dirty="0">
                <a:solidFill>
                  <a:srgbClr val="FF0000"/>
                </a:solidFill>
              </a:rPr>
              <a:t>COLÉNQUIMA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81396" y="317123"/>
            <a:ext cx="9001564" cy="17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 smtClean="0"/>
              <a:t>Tejido vivo de sostén</a:t>
            </a:r>
            <a:r>
              <a:rPr lang="es" dirty="0" smtClean="0"/>
              <a:t>: sus células desarrollan pared primaria,contienen núcleo y organoides.  </a:t>
            </a:r>
            <a:endParaRPr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Las paredes primarias se encuentran parcialmente engrosadas (celulosa). De acuerdo al lugar de engrosamiento hay diferentes tipos de colénquima:</a:t>
            </a:r>
            <a:endParaRPr dirty="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504" y="1937084"/>
            <a:ext cx="4459554" cy="2014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ángulo 2"/>
          <p:cNvSpPr/>
          <p:nvPr/>
        </p:nvSpPr>
        <p:spPr>
          <a:xfrm>
            <a:off x="4744756" y="1781617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r>
              <a:rPr lang="es-MX" dirty="0"/>
              <a:t>ANGULAR: engrosamientos en los ángulos de las </a:t>
            </a:r>
            <a:r>
              <a:rPr lang="es-MX" dirty="0" smtClean="0"/>
              <a:t>células.</a:t>
            </a:r>
            <a:endParaRPr lang="es-MX" dirty="0"/>
          </a:p>
        </p:txBody>
      </p:sp>
      <p:sp>
        <p:nvSpPr>
          <p:cNvPr id="4" name="Rectángulo 3"/>
          <p:cNvSpPr/>
          <p:nvPr/>
        </p:nvSpPr>
        <p:spPr>
          <a:xfrm>
            <a:off x="4744756" y="2520281"/>
            <a:ext cx="412908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s-MX" dirty="0"/>
              <a:t>LAMINAR: engrosamiento en las paredes </a:t>
            </a:r>
            <a:r>
              <a:rPr lang="es-MX" dirty="0" smtClean="0"/>
              <a:t>tangenciales.</a:t>
            </a:r>
          </a:p>
          <a:p>
            <a:endParaRPr lang="en-US" dirty="0"/>
          </a:p>
          <a:p>
            <a:r>
              <a:rPr lang="es-MX" dirty="0"/>
              <a:t>LAGUNAR: engrosamientos en las paredes que limitan los espacios </a:t>
            </a:r>
            <a:r>
              <a:rPr lang="es-MX" dirty="0" smtClean="0"/>
              <a:t>intercelulares.</a:t>
            </a:r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526915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0" y="96550"/>
            <a:ext cx="4572001" cy="21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dirty="0"/>
              <a:t>Colénquima angular</a:t>
            </a: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 smtClean="0"/>
              <a:t>las </a:t>
            </a:r>
            <a:r>
              <a:rPr lang="es" sz="1800" dirty="0"/>
              <a:t>paredes están engrosadas en los ángulos </a:t>
            </a:r>
            <a:r>
              <a:rPr lang="es" sz="1800" dirty="0" smtClean="0"/>
              <a:t>(se </a:t>
            </a:r>
            <a:r>
              <a:rPr lang="es" sz="1800" dirty="0"/>
              <a:t>ven bien teñidas en azul)</a:t>
            </a:r>
            <a:endParaRPr sz="1800" dirty="0"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1" y="86326"/>
            <a:ext cx="4084125" cy="303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1881875"/>
            <a:ext cx="4114800" cy="3138237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/>
          <p:nvPr/>
        </p:nvSpPr>
        <p:spPr>
          <a:xfrm>
            <a:off x="2157601" y="1443088"/>
            <a:ext cx="2300100" cy="320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0183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0626" y="925"/>
            <a:ext cx="698627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65950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/>
        </p:nvSpPr>
        <p:spPr>
          <a:xfrm>
            <a:off x="0" y="0"/>
            <a:ext cx="5589600" cy="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dirty="0"/>
              <a:t>Colénquima lamelar o LAMINAR: engrosamiento en las paredes tangenciales o periclinales,</a:t>
            </a:r>
            <a:endParaRPr sz="1800" b="1" dirty="0"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5674" y="937632"/>
            <a:ext cx="3225537" cy="391109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4753200" y="1113275"/>
            <a:ext cx="3249600" cy="34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/>
              <a:t>Vean cómo los engrosamientos a diferencia del angular se disponen como en capas, esto se debe a que se engrosan solo las paredes tangenciales, las que dan hacia el interior o exterior, paralelas a la epidermis</a:t>
            </a:r>
            <a:endParaRPr sz="18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33687182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303350" y="332575"/>
            <a:ext cx="846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/>
              <a:t>Colénquima lagunar: es un colénquima con espacios intercelulares o lagunas, produciéndose el engrosamiento sobre las paredes que limitan la laguna.</a:t>
            </a:r>
            <a:endParaRPr sz="1800" dirty="0"/>
          </a:p>
        </p:txBody>
      </p:sp>
      <p:pic>
        <p:nvPicPr>
          <p:cNvPr id="84" name="Google Shape;84;p17"/>
          <p:cNvPicPr preferRelativeResize="0"/>
          <p:nvPr/>
        </p:nvPicPr>
        <p:blipFill rotWithShape="1">
          <a:blip r:embed="rId3">
            <a:alphaModFix/>
          </a:blip>
          <a:srcRect l="3435" t="16715" r="1660"/>
          <a:stretch/>
        </p:blipFill>
        <p:spPr>
          <a:xfrm>
            <a:off x="303350" y="1304700"/>
            <a:ext cx="8389025" cy="3129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11847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body" idx="1"/>
          </p:nvPr>
        </p:nvSpPr>
        <p:spPr>
          <a:xfrm>
            <a:off x="144425" y="162800"/>
            <a:ext cx="8520600" cy="45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 dirty="0" smtClean="0">
                <a:solidFill>
                  <a:srgbClr val="000000"/>
                </a:solidFill>
              </a:rPr>
              <a:t>¿Dónde </a:t>
            </a:r>
            <a:r>
              <a:rPr lang="es" sz="2400" b="1" dirty="0">
                <a:solidFill>
                  <a:srgbClr val="000000"/>
                </a:solidFill>
              </a:rPr>
              <a:t>puedo </a:t>
            </a:r>
            <a:r>
              <a:rPr lang="es" sz="2400" b="1" dirty="0" smtClean="0">
                <a:solidFill>
                  <a:srgbClr val="000000"/>
                </a:solidFill>
              </a:rPr>
              <a:t>encontrar COLÉNQUIMA?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" b="1" dirty="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2400" dirty="0">
                <a:solidFill>
                  <a:srgbClr val="000000"/>
                </a:solidFill>
              </a:rPr>
              <a:t>Es el tejido de sostén típico de </a:t>
            </a:r>
            <a:r>
              <a:rPr lang="es" sz="2400" b="1" dirty="0">
                <a:solidFill>
                  <a:srgbClr val="000000"/>
                </a:solidFill>
              </a:rPr>
              <a:t>hojas </a:t>
            </a:r>
            <a:r>
              <a:rPr lang="es" sz="2400" dirty="0">
                <a:solidFill>
                  <a:srgbClr val="000000"/>
                </a:solidFill>
              </a:rPr>
              <a:t>y </a:t>
            </a:r>
            <a:r>
              <a:rPr lang="es" sz="2400" b="1" dirty="0">
                <a:solidFill>
                  <a:srgbClr val="000000"/>
                </a:solidFill>
              </a:rPr>
              <a:t>tallos</a:t>
            </a:r>
            <a:r>
              <a:rPr lang="es" sz="2400" dirty="0">
                <a:solidFill>
                  <a:srgbClr val="000000"/>
                </a:solidFill>
              </a:rPr>
              <a:t> tiernos de </a:t>
            </a:r>
            <a:r>
              <a:rPr lang="es" sz="2400" b="1" dirty="0">
                <a:solidFill>
                  <a:srgbClr val="000000"/>
                </a:solidFill>
              </a:rPr>
              <a:t>Dicotiledóneas</a:t>
            </a:r>
            <a:r>
              <a:rPr lang="es" sz="2400" dirty="0">
                <a:solidFill>
                  <a:srgbClr val="000000"/>
                </a:solidFill>
              </a:rPr>
              <a:t>. </a:t>
            </a:r>
            <a:endParaRPr sz="2400" dirty="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s" sz="2400" dirty="0">
                <a:solidFill>
                  <a:srgbClr val="000000"/>
                </a:solidFill>
              </a:rPr>
              <a:t> Su </a:t>
            </a:r>
            <a:r>
              <a:rPr lang="es" sz="2400" b="1" dirty="0">
                <a:solidFill>
                  <a:srgbClr val="000000"/>
                </a:solidFill>
              </a:rPr>
              <a:t>posición</a:t>
            </a:r>
            <a:r>
              <a:rPr lang="es" sz="2400" dirty="0">
                <a:solidFill>
                  <a:srgbClr val="000000"/>
                </a:solidFill>
              </a:rPr>
              <a:t> siempre es </a:t>
            </a:r>
            <a:r>
              <a:rPr lang="es" sz="2400" b="1" dirty="0">
                <a:solidFill>
                  <a:srgbClr val="000000"/>
                </a:solidFill>
              </a:rPr>
              <a:t>subepidérmica</a:t>
            </a:r>
            <a:r>
              <a:rPr lang="es" sz="2400" dirty="0">
                <a:solidFill>
                  <a:srgbClr val="000000"/>
                </a:solidFill>
              </a:rPr>
              <a:t> </a:t>
            </a:r>
            <a:r>
              <a:rPr lang="es" sz="2400" dirty="0" smtClean="0">
                <a:solidFill>
                  <a:srgbClr val="000000"/>
                </a:solidFill>
              </a:rPr>
              <a:t>(por </a:t>
            </a:r>
            <a:r>
              <a:rPr lang="es" sz="2400" dirty="0">
                <a:solidFill>
                  <a:srgbClr val="000000"/>
                </a:solidFill>
              </a:rPr>
              <a:t>debajo de la epidermis) y se puede encontrar: • formando un anillo continuo, • ubicarse en forma de cordones, • o en tallos poligonales, en los ángulos o costillas de los mismos.</a:t>
            </a:r>
            <a:endParaRPr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470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817" y="176209"/>
            <a:ext cx="6172547" cy="47720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149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899063" y="1995054"/>
            <a:ext cx="3336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/>
              <a:t>ESCLERÉNQUIMA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20991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97575" y="8775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dirty="0">
                <a:solidFill>
                  <a:srgbClr val="FF0000"/>
                </a:solidFill>
              </a:rPr>
              <a:t>ESCLERÉNQUIMA</a:t>
            </a:r>
            <a:endParaRPr sz="18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800" u="sng" dirty="0">
                <a:solidFill>
                  <a:schemeClr val="dk1"/>
                </a:solidFill>
              </a:rPr>
              <a:t>Su </a:t>
            </a:r>
            <a:r>
              <a:rPr lang="es" sz="1800" u="sng" dirty="0" smtClean="0">
                <a:solidFill>
                  <a:schemeClr val="dk1"/>
                </a:solidFill>
              </a:rPr>
              <a:t>función </a:t>
            </a:r>
            <a:r>
              <a:rPr lang="es" sz="1800" u="sng" dirty="0">
                <a:solidFill>
                  <a:schemeClr val="dk1"/>
                </a:solidFill>
              </a:rPr>
              <a:t>es </a:t>
            </a:r>
            <a:r>
              <a:rPr lang="es" sz="1800" b="1" u="sng" dirty="0" smtClean="0">
                <a:solidFill>
                  <a:schemeClr val="dk1"/>
                </a:solidFill>
              </a:rPr>
              <a:t>sostén</a:t>
            </a:r>
            <a:endParaRPr sz="1800" b="1" u="sng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55;p13"/>
          <p:cNvSpPr txBox="1"/>
          <p:nvPr/>
        </p:nvSpPr>
        <p:spPr>
          <a:xfrm>
            <a:off x="97575" y="1158025"/>
            <a:ext cx="40005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/>
              <a:t>Puede derivar de las células meristemáticas (meristema fundamental) o por esclerificación del parénquima o del colénquima, </a:t>
            </a:r>
            <a:r>
              <a:rPr lang="es" sz="1600" dirty="0" smtClean="0"/>
              <a:t>es decir, </a:t>
            </a:r>
            <a:r>
              <a:rPr lang="es" sz="1600" dirty="0"/>
              <a:t>las paredes de algunas células parenquimáticas o del colénquima se engrosan formando pared </a:t>
            </a:r>
            <a:r>
              <a:rPr lang="es" sz="1600" dirty="0" smtClean="0"/>
              <a:t>secundaria </a:t>
            </a:r>
            <a:r>
              <a:rPr lang="es" sz="1600" dirty="0"/>
              <a:t>y se lignifican. </a:t>
            </a:r>
            <a:endParaRPr sz="16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/>
              <a:t>Las punteraduras se pueden ramificar.</a:t>
            </a:r>
            <a:endParaRPr sz="16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dirty="0" smtClean="0"/>
              <a:t>pared </a:t>
            </a:r>
            <a:r>
              <a:rPr lang="es" sz="1600" b="1" dirty="0"/>
              <a:t>secundaria </a:t>
            </a:r>
            <a:r>
              <a:rPr lang="es" sz="1600" dirty="0"/>
              <a:t>y </a:t>
            </a:r>
            <a:r>
              <a:rPr lang="es" sz="1600" dirty="0" smtClean="0"/>
              <a:t>se </a:t>
            </a:r>
            <a:r>
              <a:rPr lang="es" sz="1600" b="1" dirty="0" smtClean="0"/>
              <a:t>lignifican</a:t>
            </a:r>
            <a:r>
              <a:rPr lang="es" sz="1600" dirty="0" smtClean="0"/>
              <a:t> </a:t>
            </a:r>
            <a:r>
              <a:rPr lang="es" sz="1600" dirty="0"/>
              <a:t>pierden el contenido celular quedando una cavidad que se llama lúmen celular. </a:t>
            </a:r>
            <a:r>
              <a:rPr lang="es" sz="1600" b="1" dirty="0">
                <a:solidFill>
                  <a:srgbClr val="FF0000"/>
                </a:solidFill>
              </a:rPr>
              <a:t>El esclerénquima es tejido muerto!</a:t>
            </a:r>
            <a:endParaRPr sz="1600" b="1" dirty="0">
              <a:solidFill>
                <a:srgbClr val="FF0000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6350" y="15325"/>
            <a:ext cx="4419600" cy="290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3100" y="2875000"/>
            <a:ext cx="2751475" cy="2268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900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161039" y="1241900"/>
            <a:ext cx="2620500" cy="13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/>
              <a:t>Este tejido se </a:t>
            </a:r>
            <a:r>
              <a:rPr lang="es" sz="1800" dirty="0" smtClean="0"/>
              <a:t>divide </a:t>
            </a:r>
            <a:r>
              <a:rPr lang="es" sz="1800" dirty="0"/>
              <a:t>en dos tipos celulares según su </a:t>
            </a:r>
            <a:r>
              <a:rPr lang="es" sz="1800" dirty="0" smtClean="0"/>
              <a:t>forma: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" sz="18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 smtClean="0"/>
              <a:t>células largas (fibras) y células cortas (esclereidas)</a:t>
            </a:r>
            <a:endParaRPr sz="18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4" name="Google Shape;64;p14"/>
          <p:cNvSpPr txBox="1"/>
          <p:nvPr/>
        </p:nvSpPr>
        <p:spPr>
          <a:xfrm>
            <a:off x="4267375" y="179825"/>
            <a:ext cx="1045500" cy="4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/>
              <a:t>FIBRAS</a:t>
            </a:r>
            <a:endParaRPr b="1"/>
          </a:p>
        </p:txBody>
      </p:sp>
      <p:sp>
        <p:nvSpPr>
          <p:cNvPr id="65" name="Google Shape;65;p14"/>
          <p:cNvSpPr txBox="1"/>
          <p:nvPr/>
        </p:nvSpPr>
        <p:spPr>
          <a:xfrm>
            <a:off x="7322625" y="560825"/>
            <a:ext cx="15612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/>
              <a:t>ESCLEREIDAS</a:t>
            </a:r>
            <a:endParaRPr b="1"/>
          </a:p>
        </p:txBody>
      </p:sp>
      <p:pic>
        <p:nvPicPr>
          <p:cNvPr id="66" name="Google Shape;66;p14"/>
          <p:cNvPicPr preferRelativeResize="0"/>
          <p:nvPr/>
        </p:nvPicPr>
        <p:blipFill rotWithShape="1">
          <a:blip r:embed="rId3">
            <a:alphaModFix/>
          </a:blip>
          <a:srcRect r="81777"/>
          <a:stretch/>
        </p:blipFill>
        <p:spPr>
          <a:xfrm>
            <a:off x="2941240" y="179100"/>
            <a:ext cx="303750" cy="417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l="20306" t="61624"/>
          <a:stretch/>
        </p:blipFill>
        <p:spPr>
          <a:xfrm>
            <a:off x="7344950" y="1197850"/>
            <a:ext cx="1250025" cy="150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 rotWithShape="1">
          <a:blip r:embed="rId4">
            <a:alphaModFix/>
          </a:blip>
          <a:srcRect r="41558"/>
          <a:stretch/>
        </p:blipFill>
        <p:spPr>
          <a:xfrm>
            <a:off x="3429176" y="1342125"/>
            <a:ext cx="2620500" cy="236725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/>
          <p:nvPr/>
        </p:nvSpPr>
        <p:spPr>
          <a:xfrm>
            <a:off x="4098075" y="2829625"/>
            <a:ext cx="1979100" cy="855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4"/>
          <p:cNvSpPr txBox="1"/>
          <p:nvPr/>
        </p:nvSpPr>
        <p:spPr>
          <a:xfrm>
            <a:off x="4269900" y="2885400"/>
            <a:ext cx="1913400" cy="5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corte transversal (CT)</a:t>
            </a:r>
            <a:endParaRPr/>
          </a:p>
        </p:txBody>
      </p:sp>
      <p:sp>
        <p:nvSpPr>
          <p:cNvPr id="71" name="Google Shape;71;p14"/>
          <p:cNvSpPr/>
          <p:nvPr/>
        </p:nvSpPr>
        <p:spPr>
          <a:xfrm rot="-6031710">
            <a:off x="5963573" y="2203687"/>
            <a:ext cx="625531" cy="678552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4"/>
          <p:cNvSpPr txBox="1"/>
          <p:nvPr/>
        </p:nvSpPr>
        <p:spPr>
          <a:xfrm>
            <a:off x="3345350" y="598025"/>
            <a:ext cx="1979100" cy="4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corte longitudinal (CL)</a:t>
            </a:r>
            <a:endParaRPr/>
          </a:p>
        </p:txBody>
      </p:sp>
      <p:sp>
        <p:nvSpPr>
          <p:cNvPr id="73" name="Google Shape;73;p14"/>
          <p:cNvSpPr/>
          <p:nvPr/>
        </p:nvSpPr>
        <p:spPr>
          <a:xfrm rot="1865977">
            <a:off x="4199778" y="920613"/>
            <a:ext cx="303759" cy="865075"/>
          </a:xfrm>
          <a:prstGeom prst="curvedLeftArrow">
            <a:avLst>
              <a:gd name="adj1" fmla="val 50000"/>
              <a:gd name="adj2" fmla="val 50000"/>
              <a:gd name="adj3" fmla="val 1599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4"/>
          <p:cNvSpPr txBox="1"/>
          <p:nvPr/>
        </p:nvSpPr>
        <p:spPr>
          <a:xfrm>
            <a:off x="7360600" y="2571750"/>
            <a:ext cx="18540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corte transversal (CT)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525741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707775" cy="423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 smtClean="0">
                <a:solidFill>
                  <a:srgbClr val="FF0000"/>
                </a:solidFill>
              </a:rPr>
              <a:t>Fibras</a:t>
            </a:r>
            <a:endParaRPr sz="2800" b="1" dirty="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000000"/>
                </a:solidFill>
              </a:rPr>
              <a:t>Los cortes longitudinales nos muestran que son células largas con extremos aguzados (fusiformes</a:t>
            </a:r>
            <a:r>
              <a:rPr lang="es" dirty="0" smtClean="0">
                <a:solidFill>
                  <a:srgbClr val="000000"/>
                </a:solidFill>
              </a:rPr>
              <a:t>)</a:t>
            </a:r>
            <a:endParaRPr dirty="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000000"/>
                </a:solidFill>
              </a:rPr>
              <a:t>en corte transversal son poligonales. </a:t>
            </a:r>
            <a:endParaRPr dirty="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000000"/>
                </a:solidFill>
              </a:rPr>
              <a:t>Poseen punteaduras simples o areoladas. Las fibras se </a:t>
            </a:r>
            <a:r>
              <a:rPr lang="es" dirty="0" smtClean="0">
                <a:solidFill>
                  <a:srgbClr val="000000"/>
                </a:solidFill>
              </a:rPr>
              <a:t>clasifican </a:t>
            </a:r>
            <a:r>
              <a:rPr lang="es" dirty="0">
                <a:solidFill>
                  <a:srgbClr val="000000"/>
                </a:solidFill>
              </a:rPr>
              <a:t>en xilemáticas y extraxilemáticas:</a:t>
            </a:r>
            <a:endParaRPr dirty="0">
              <a:solidFill>
                <a:srgbClr val="000000"/>
              </a:solidFill>
            </a:endParaRPr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7775" y="168443"/>
            <a:ext cx="5183562" cy="2851484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/>
          <p:nvPr/>
        </p:nvSpPr>
        <p:spPr>
          <a:xfrm>
            <a:off x="3791400" y="3217478"/>
            <a:ext cx="53526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800" b="1" dirty="0">
                <a:solidFill>
                  <a:srgbClr val="FF0000"/>
                </a:solidFill>
              </a:rPr>
              <a:t>Fibras </a:t>
            </a:r>
            <a:r>
              <a:rPr lang="es" sz="1800" b="1" dirty="0" smtClean="0">
                <a:solidFill>
                  <a:srgbClr val="FF0000"/>
                </a:solidFill>
              </a:rPr>
              <a:t>xilemáticas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800" dirty="0">
                <a:solidFill>
                  <a:schemeClr val="dk1"/>
                </a:solidFill>
              </a:rPr>
              <a:t>forman parte del xilema ejerciendo su función de sostén. Podemos distinguir tres tipos de fibras xilemáticas por el grosor de las paredes, longitud y tipo de punteaduras.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55279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/>
        </p:nvSpPr>
        <p:spPr>
          <a:xfrm>
            <a:off x="55775" y="0"/>
            <a:ext cx="9088225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/>
              <a:t>Las fibras extraxilemáticas corresponden al floema o liber (fibras liberianas) o forman grupos o anillos corticales. </a:t>
            </a:r>
            <a:r>
              <a:rPr lang="es" sz="1600" b="1" dirty="0">
                <a:solidFill>
                  <a:srgbClr val="FF0000"/>
                </a:solidFill>
              </a:rPr>
              <a:t>En las monocotiledóneas constituye el principal tejido de sostén</a:t>
            </a:r>
            <a:r>
              <a:rPr lang="es" sz="1600" dirty="0"/>
              <a:t>, y pueden formar anillos y cordones subepidérmicos y/o corticales y también vainas rodeando los haces vasculares (venas).</a:t>
            </a:r>
            <a:endParaRPr sz="16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306" y="1335163"/>
            <a:ext cx="5493686" cy="3448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6" name="Google Shape;96;p17"/>
          <p:cNvSpPr txBox="1"/>
          <p:nvPr/>
        </p:nvSpPr>
        <p:spPr>
          <a:xfrm>
            <a:off x="5641506" y="907213"/>
            <a:ext cx="33873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highlight>
                  <a:srgbClr val="FFFF00"/>
                </a:highlight>
              </a:rPr>
              <a:t>Observen en este corte transversal, el pequeño lumen y el gran espesor que tiene la pared</a:t>
            </a:r>
            <a:endParaRPr sz="1800" dirty="0">
              <a:highlight>
                <a:srgbClr val="FFFF00"/>
              </a:highlight>
            </a:endParaRPr>
          </a:p>
        </p:txBody>
      </p:sp>
      <p:pic>
        <p:nvPicPr>
          <p:cNvPr id="97" name="Google Shape;97;p17"/>
          <p:cNvPicPr preferRelativeResize="0"/>
          <p:nvPr/>
        </p:nvPicPr>
        <p:blipFill rotWithShape="1">
          <a:blip r:embed="rId3">
            <a:alphaModFix/>
          </a:blip>
          <a:srcRect l="35981" t="27525" r="44618" b="35292"/>
          <a:stretch/>
        </p:blipFill>
        <p:spPr>
          <a:xfrm>
            <a:off x="6528975" y="2071350"/>
            <a:ext cx="2238675" cy="2419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8" name="Google Shape;98;p17"/>
          <p:cNvSpPr/>
          <p:nvPr/>
        </p:nvSpPr>
        <p:spPr>
          <a:xfrm>
            <a:off x="3480877" y="3044000"/>
            <a:ext cx="2712900" cy="23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94010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4121" y="0"/>
            <a:ext cx="7166262" cy="3605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19" y="2144008"/>
            <a:ext cx="3165762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069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75" y="140325"/>
            <a:ext cx="3103675" cy="179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127" y="2477046"/>
            <a:ext cx="3103675" cy="1986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356800"/>
            <a:ext cx="3589369" cy="19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 rotWithShape="1">
          <a:blip r:embed="rId6">
            <a:alphaModFix/>
          </a:blip>
          <a:srcRect l="13278" t="69873" r="50872"/>
          <a:stretch/>
        </p:blipFill>
        <p:spPr>
          <a:xfrm>
            <a:off x="4408625" y="3498724"/>
            <a:ext cx="1822124" cy="79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 rotWithShape="1">
          <a:blip r:embed="rId6">
            <a:alphaModFix/>
          </a:blip>
          <a:srcRect l="52783" t="31473"/>
          <a:stretch/>
        </p:blipFill>
        <p:spPr>
          <a:xfrm>
            <a:off x="6230750" y="2571750"/>
            <a:ext cx="2812140" cy="210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0"/>
          <p:cNvSpPr txBox="1"/>
          <p:nvPr/>
        </p:nvSpPr>
        <p:spPr>
          <a:xfrm>
            <a:off x="3106375" y="1887620"/>
            <a:ext cx="34431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Un ejemplo de braquiescleidas, es lo que sucede en las peras, toda esa consistencias arenosa que 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uno siente cuando come 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se debe a estas células</a:t>
            </a:r>
            <a:endParaRPr dirty="0"/>
          </a:p>
        </p:txBody>
      </p:sp>
      <p:sp>
        <p:nvSpPr>
          <p:cNvPr id="123" name="Google Shape;123;p20"/>
          <p:cNvSpPr/>
          <p:nvPr/>
        </p:nvSpPr>
        <p:spPr>
          <a:xfrm rot="718398">
            <a:off x="4138750" y="806152"/>
            <a:ext cx="721599" cy="153396"/>
          </a:xfrm>
          <a:prstGeom prst="rightArrow">
            <a:avLst>
              <a:gd name="adj1" fmla="val 33927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0"/>
          <p:cNvSpPr txBox="1"/>
          <p:nvPr/>
        </p:nvSpPr>
        <p:spPr>
          <a:xfrm>
            <a:off x="3628800" y="497400"/>
            <a:ext cx="7944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pared</a:t>
            </a:r>
            <a:endParaRPr/>
          </a:p>
        </p:txBody>
      </p:sp>
      <p:sp>
        <p:nvSpPr>
          <p:cNvPr id="125" name="Google Shape;125;p20"/>
          <p:cNvSpPr/>
          <p:nvPr/>
        </p:nvSpPr>
        <p:spPr>
          <a:xfrm rot="10376997">
            <a:off x="2507610" y="833369"/>
            <a:ext cx="1165915" cy="153531"/>
          </a:xfrm>
          <a:prstGeom prst="rightArrow">
            <a:avLst>
              <a:gd name="adj1" fmla="val 33927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43576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238813" y="2121298"/>
            <a:ext cx="2638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/>
              <a:t>PARÉNQUIMA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203860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519545" y="0"/>
            <a:ext cx="73374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dirty="0" smtClean="0">
                <a:solidFill>
                  <a:srgbClr val="FF0000"/>
                </a:solidFill>
              </a:rPr>
              <a:t>   PARÉNQUIMA</a:t>
            </a:r>
            <a:endParaRPr sz="1800" b="1" dirty="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 dirty="0" smtClean="0"/>
              <a:t>FUNCIONES</a:t>
            </a:r>
            <a:r>
              <a:rPr lang="es" dirty="0" smtClean="0"/>
              <a:t>: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 dirty="0">
                <a:solidFill>
                  <a:srgbClr val="FF0000"/>
                </a:solidFill>
              </a:rPr>
              <a:t>ELABORACIÓN</a:t>
            </a:r>
            <a:r>
              <a:rPr lang="es" u="sng" dirty="0"/>
              <a:t> </a:t>
            </a:r>
            <a:endParaRPr u="sng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CÉLULAS CON CLOROPLASTOS </a:t>
            </a:r>
            <a:r>
              <a:rPr lang="es" dirty="0" smtClean="0"/>
              <a:t>PRESENTES </a:t>
            </a:r>
            <a:r>
              <a:rPr lang="es" dirty="0"/>
              <a:t>EN ÓRGANOS VERDES, PRINCIPALMENTE </a:t>
            </a:r>
            <a:r>
              <a:rPr lang="es" b="1" dirty="0"/>
              <a:t>HOJAS</a:t>
            </a:r>
            <a:r>
              <a:rPr lang="es" dirty="0"/>
              <a:t>. ES EL TEJIDO QUE REALIZA </a:t>
            </a:r>
            <a:r>
              <a:rPr lang="es" b="1" dirty="0">
                <a:solidFill>
                  <a:srgbClr val="FF0000"/>
                </a:solidFill>
              </a:rPr>
              <a:t>FOTOSINTESIS</a:t>
            </a:r>
            <a:r>
              <a:rPr lang="es" dirty="0"/>
              <a:t>. TAMBIÉN SE LO PUEDE LLAMAR </a:t>
            </a:r>
            <a:r>
              <a:rPr lang="es" b="1" dirty="0" smtClean="0">
                <a:solidFill>
                  <a:srgbClr val="FF0000"/>
                </a:solidFill>
              </a:rPr>
              <a:t>PARÉNQUIMA</a:t>
            </a:r>
            <a:r>
              <a:rPr lang="es" dirty="0" smtClean="0">
                <a:solidFill>
                  <a:srgbClr val="FF0000"/>
                </a:solidFill>
              </a:rPr>
              <a:t> </a:t>
            </a:r>
            <a:r>
              <a:rPr lang="es" b="1" dirty="0" smtClean="0">
                <a:solidFill>
                  <a:srgbClr val="FF0000"/>
                </a:solidFill>
              </a:rPr>
              <a:t>CLOROFILIANO  O CLORÉNQUIMA</a:t>
            </a:r>
            <a:endParaRPr b="1" dirty="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 dirty="0">
                <a:solidFill>
                  <a:srgbClr val="FF0000"/>
                </a:solidFill>
              </a:rPr>
              <a:t>RESERVA</a:t>
            </a:r>
            <a:endParaRPr b="1" u="sng" dirty="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RESERVA ALMIDÓN: </a:t>
            </a:r>
            <a:r>
              <a:rPr lang="es" b="1" dirty="0"/>
              <a:t>AMILÍFERO </a:t>
            </a:r>
            <a:endParaRPr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CRISTALES: </a:t>
            </a:r>
            <a:r>
              <a:rPr lang="es" b="1" dirty="0"/>
              <a:t>CRISTALÍFERO</a:t>
            </a:r>
            <a:r>
              <a:rPr lang="es" dirty="0"/>
              <a:t> 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AIRE: </a:t>
            </a:r>
            <a:r>
              <a:rPr lang="es" b="1" dirty="0"/>
              <a:t>AERÍFERO </a:t>
            </a:r>
            <a:endParaRPr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AGUA: </a:t>
            </a:r>
            <a:r>
              <a:rPr lang="es" b="1" dirty="0"/>
              <a:t>ACUÍFERO </a:t>
            </a:r>
            <a:endParaRPr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TANINOS: </a:t>
            </a:r>
            <a:r>
              <a:rPr lang="es" b="1" dirty="0"/>
              <a:t>TANÍFERO </a:t>
            </a:r>
            <a:endParaRPr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PROTEÍNAS: </a:t>
            </a:r>
            <a:r>
              <a:rPr lang="es" b="1" dirty="0"/>
              <a:t>ALEURONÍFERO</a:t>
            </a:r>
            <a:endParaRPr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 smtClean="0"/>
              <a:t>SUS CÉLULAS SON: </a:t>
            </a:r>
            <a:r>
              <a:rPr lang="es" b="1" dirty="0"/>
              <a:t>vivas, con pared primaria, formas diversas, pueden o no dejar espacios </a:t>
            </a:r>
            <a:r>
              <a:rPr lang="es" b="1" dirty="0" smtClean="0"/>
              <a:t>intercelulares entre ellas.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86946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157392" y="255000"/>
            <a:ext cx="44832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 smtClean="0">
                <a:solidFill>
                  <a:schemeClr val="tx1"/>
                </a:solidFill>
              </a:rPr>
              <a:t>PARÉNQUIMA DE ELABORACIÓN 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 smtClean="0">
                <a:solidFill>
                  <a:schemeClr val="tx1"/>
                </a:solidFill>
              </a:rPr>
              <a:t>CLORÉNQUIMA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427171" y="1400758"/>
            <a:ext cx="3777649" cy="23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 smtClean="0"/>
              <a:t>Las células pueden estar dispuestas de </a:t>
            </a:r>
            <a:r>
              <a:rPr lang="es" sz="2000" dirty="0"/>
              <a:t>manera </a:t>
            </a:r>
            <a:r>
              <a:rPr lang="es" sz="2000" b="1" dirty="0" smtClean="0"/>
              <a:t>compacta (parénquima en empalizada)</a:t>
            </a:r>
            <a:r>
              <a:rPr lang="es" sz="2000" dirty="0" smtClean="0"/>
              <a:t>, </a:t>
            </a:r>
            <a:r>
              <a:rPr lang="es" sz="2000" dirty="0"/>
              <a:t>o en otros casos, dejando  </a:t>
            </a:r>
            <a:r>
              <a:rPr lang="es" sz="2000" b="1" dirty="0"/>
              <a:t>amplios espacios intercelulares </a:t>
            </a:r>
            <a:r>
              <a:rPr lang="es" sz="2000" b="1" dirty="0" smtClean="0"/>
              <a:t>(parénquima esponjoso).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" sz="20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/>
          </a:p>
        </p:txBody>
      </p:sp>
      <p:sp>
        <p:nvSpPr>
          <p:cNvPr id="65" name="Google Shape;65;p14"/>
          <p:cNvSpPr/>
          <p:nvPr/>
        </p:nvSpPr>
        <p:spPr>
          <a:xfrm>
            <a:off x="6593150" y="557550"/>
            <a:ext cx="1686600" cy="34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/>
          <p:nvPr/>
        </p:nvSpPr>
        <p:spPr>
          <a:xfrm>
            <a:off x="6593150" y="272325"/>
            <a:ext cx="2118000" cy="605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4"/>
          <p:cNvSpPr/>
          <p:nvPr/>
        </p:nvSpPr>
        <p:spPr>
          <a:xfrm>
            <a:off x="7177650" y="3993125"/>
            <a:ext cx="2118000" cy="605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4"/>
          <p:cNvSpPr/>
          <p:nvPr/>
        </p:nvSpPr>
        <p:spPr>
          <a:xfrm rot="1111070">
            <a:off x="3303969" y="3796513"/>
            <a:ext cx="2885708" cy="845373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059" y="2702385"/>
            <a:ext cx="3525252" cy="23758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920" y="203165"/>
            <a:ext cx="3223529" cy="23614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004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5261" t="22680" r="6660" b="565"/>
          <a:stretch/>
        </p:blipFill>
        <p:spPr>
          <a:xfrm>
            <a:off x="911201" y="258184"/>
            <a:ext cx="7608856" cy="4572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624552" y="1324304"/>
            <a:ext cx="1596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 smtClean="0">
                <a:solidFill>
                  <a:srgbClr val="FF0000"/>
                </a:solidFill>
              </a:rPr>
              <a:t>EPIDERMIS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624552" y="2033752"/>
            <a:ext cx="4264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 smtClean="0">
                <a:solidFill>
                  <a:srgbClr val="FF0000"/>
                </a:solidFill>
              </a:rPr>
              <a:t>PARÉNQUIMA DE ELABORACIÓN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624552" y="2790534"/>
            <a:ext cx="3639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 smtClean="0">
                <a:solidFill>
                  <a:srgbClr val="FF0000"/>
                </a:solidFill>
              </a:rPr>
              <a:t>PARÉNQUIMA DE RESERVA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624552" y="3499982"/>
            <a:ext cx="4448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 smtClean="0">
                <a:solidFill>
                  <a:srgbClr val="FF0000"/>
                </a:solidFill>
              </a:rPr>
              <a:t>COLÉNQUIMA Y ESCLERÉNQUIMA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624552" y="4209430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 smtClean="0">
                <a:solidFill>
                  <a:srgbClr val="FF0000"/>
                </a:solidFill>
              </a:rPr>
              <a:t>XILEMA Y FLOEMA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11201" y="1072055"/>
            <a:ext cx="8162005" cy="3026979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130500" y="17432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000000"/>
                </a:solidFill>
              </a:rPr>
              <a:t> Parénquima aerífero o aerénquima (aire)</a:t>
            </a:r>
            <a:endParaRPr b="1">
              <a:solidFill>
                <a:srgbClr val="000000"/>
              </a:solidFill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931825"/>
            <a:ext cx="4762500" cy="269557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5447375" y="689525"/>
            <a:ext cx="2913300" cy="3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/>
              <a:t>Muy común en plantas que están en zonas inundadas o </a:t>
            </a:r>
            <a:r>
              <a:rPr lang="es" sz="1800" dirty="0" smtClean="0"/>
              <a:t>acuáticas</a:t>
            </a:r>
            <a:r>
              <a:rPr lang="es" sz="1800" dirty="0"/>
              <a:t>. Sirve para que la planta </a:t>
            </a:r>
            <a:r>
              <a:rPr lang="es" sz="1800" dirty="0" smtClean="0"/>
              <a:t>flote, </a:t>
            </a:r>
            <a:r>
              <a:rPr lang="es" sz="1800" dirty="0"/>
              <a:t>se caracteriza por tener entre las células grandes espacios  de aire para poder realizar el intercambio gaseoso</a:t>
            </a:r>
            <a:r>
              <a:rPr lang="es" sz="1800" dirty="0" smtClean="0"/>
              <a:t>.</a:t>
            </a: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31493625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144425" y="174300"/>
            <a:ext cx="36192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000000"/>
                </a:solidFill>
              </a:rPr>
              <a:t>Parénquima amilífero (almidón)</a:t>
            </a:r>
            <a:endParaRPr b="1">
              <a:solidFill>
                <a:srgbClr val="000000"/>
              </a:solidFill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425" y="991812"/>
            <a:ext cx="7633001" cy="39099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2480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9354" y="1932641"/>
            <a:ext cx="8520600" cy="841800"/>
          </a:xfrm>
        </p:spPr>
        <p:txBody>
          <a:bodyPr/>
          <a:lstStyle/>
          <a:p>
            <a:r>
              <a:rPr lang="es-MX" b="1" dirty="0" smtClean="0"/>
              <a:t>EPIDERMIS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1247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5110" t="22803" r="4501"/>
          <a:stretch/>
        </p:blipFill>
        <p:spPr>
          <a:xfrm>
            <a:off x="275771" y="66826"/>
            <a:ext cx="8635999" cy="504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187375" y="397271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/>
              <a:t>El estudio del tejido epidérmico o epidermis incluye las </a:t>
            </a:r>
            <a:r>
              <a:rPr lang="es" sz="1800" dirty="0">
                <a:solidFill>
                  <a:srgbClr val="FF0000"/>
                </a:solidFill>
              </a:rPr>
              <a:t>células epidérmicas</a:t>
            </a:r>
            <a:r>
              <a:rPr lang="es" sz="1800" dirty="0"/>
              <a:t>, los </a:t>
            </a:r>
            <a:r>
              <a:rPr lang="es" sz="1800" dirty="0">
                <a:solidFill>
                  <a:srgbClr val="FF0000"/>
                </a:solidFill>
              </a:rPr>
              <a:t>estomas</a:t>
            </a:r>
            <a:r>
              <a:rPr lang="es" sz="1800" dirty="0"/>
              <a:t> y los </a:t>
            </a:r>
            <a:r>
              <a:rPr lang="es" sz="1800" dirty="0">
                <a:solidFill>
                  <a:srgbClr val="FF0000"/>
                </a:solidFill>
              </a:rPr>
              <a:t>tricomas o pelos</a:t>
            </a:r>
            <a:r>
              <a:rPr lang="es" sz="1800" dirty="0"/>
              <a:t>. </a:t>
            </a:r>
            <a:endParaRPr sz="1800" dirty="0"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375" y="1298864"/>
            <a:ext cx="2267825" cy="257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5200" y="1397688"/>
            <a:ext cx="3285725" cy="22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95663" y="1433412"/>
            <a:ext cx="2133600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780475" y="0"/>
            <a:ext cx="7334400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/>
              <a:t>La epidermis es el  </a:t>
            </a:r>
            <a:r>
              <a:rPr lang="es" sz="2000" u="sng" dirty="0"/>
              <a:t>tejido primario</a:t>
            </a:r>
            <a:r>
              <a:rPr lang="es" sz="2000" dirty="0"/>
              <a:t> más externo de la planta, cumple funciones </a:t>
            </a:r>
            <a:r>
              <a:rPr lang="es" sz="2000" dirty="0" smtClean="0"/>
              <a:t>de </a:t>
            </a:r>
            <a:r>
              <a:rPr lang="es" sz="2000" b="1" dirty="0" smtClean="0"/>
              <a:t>protección</a:t>
            </a:r>
            <a:r>
              <a:rPr lang="es" sz="2000" b="1" dirty="0"/>
              <a:t>, intercambio gaseoso a través de los </a:t>
            </a:r>
            <a:r>
              <a:rPr lang="es" sz="2000" b="1" dirty="0" smtClean="0"/>
              <a:t>estomas, transpiración.</a:t>
            </a:r>
            <a:r>
              <a:rPr lang="es" sz="2000" dirty="0" smtClean="0"/>
              <a:t> </a:t>
            </a:r>
            <a:r>
              <a:rPr lang="es" sz="2000" dirty="0"/>
              <a:t>En la raíz se denomina </a:t>
            </a:r>
            <a:r>
              <a:rPr lang="es" sz="2000" b="1" dirty="0"/>
              <a:t>rizodermis.</a:t>
            </a:r>
            <a:endParaRPr sz="2000" b="1" dirty="0"/>
          </a:p>
        </p:txBody>
      </p:sp>
    </p:spTree>
    <p:extLst>
      <p:ext uri="{BB962C8B-B14F-4D97-AF65-F5344CB8AC3E}">
        <p14:creationId xmlns:p14="http://schemas.microsoft.com/office/powerpoint/2010/main" val="200951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311700" y="52902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>
                <a:solidFill>
                  <a:srgbClr val="000000"/>
                </a:solidFill>
              </a:rPr>
              <a:t>Es </a:t>
            </a:r>
            <a:r>
              <a:rPr lang="es" sz="2000" b="1" dirty="0">
                <a:solidFill>
                  <a:srgbClr val="000000"/>
                </a:solidFill>
              </a:rPr>
              <a:t>uniestratificado</a:t>
            </a:r>
            <a:r>
              <a:rPr lang="es" sz="2000" dirty="0">
                <a:solidFill>
                  <a:srgbClr val="000000"/>
                </a:solidFill>
              </a:rPr>
              <a:t> </a:t>
            </a:r>
            <a:r>
              <a:rPr lang="es" sz="2000" dirty="0" smtClean="0">
                <a:solidFill>
                  <a:srgbClr val="000000"/>
                </a:solidFill>
              </a:rPr>
              <a:t>(una </a:t>
            </a:r>
            <a:r>
              <a:rPr lang="es" sz="2000" dirty="0">
                <a:solidFill>
                  <a:srgbClr val="000000"/>
                </a:solidFill>
              </a:rPr>
              <a:t>sola de capa de células generalmente) y no posee espacios intercelulares (la células están muy unidas entre </a:t>
            </a:r>
            <a:r>
              <a:rPr lang="es" sz="2000" dirty="0" smtClean="0">
                <a:solidFill>
                  <a:srgbClr val="000000"/>
                </a:solidFill>
              </a:rPr>
              <a:t>sí). </a:t>
            </a:r>
            <a:endParaRPr sz="2000" dirty="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2000" dirty="0">
                <a:solidFill>
                  <a:srgbClr val="000000"/>
                </a:solidFill>
              </a:rPr>
              <a:t>Sus células son vivas, con pared primaria, </a:t>
            </a:r>
            <a:r>
              <a:rPr lang="es" sz="2000" dirty="0" smtClean="0">
                <a:solidFill>
                  <a:srgbClr val="000000"/>
                </a:solidFill>
              </a:rPr>
              <a:t>membrana plasmática, </a:t>
            </a:r>
            <a:r>
              <a:rPr lang="es" sz="2000" dirty="0">
                <a:solidFill>
                  <a:srgbClr val="000000"/>
                </a:solidFill>
              </a:rPr>
              <a:t>citoplasma, núcleo y organoides; generalmente son incoloras dado que no poseen cloroplastos (con excepciones, como algunas plantas acuáticas).</a:t>
            </a:r>
            <a:endParaRPr sz="2000" dirty="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s" sz="2000" dirty="0" smtClean="0">
                <a:solidFill>
                  <a:srgbClr val="000000"/>
                </a:solidFill>
              </a:rPr>
              <a:t>La pared </a:t>
            </a:r>
            <a:r>
              <a:rPr lang="es" sz="2000" b="1" dirty="0" smtClean="0">
                <a:solidFill>
                  <a:srgbClr val="000000"/>
                </a:solidFill>
              </a:rPr>
              <a:t>periclinal </a:t>
            </a:r>
            <a:r>
              <a:rPr lang="es" sz="2000" b="1" dirty="0">
                <a:solidFill>
                  <a:srgbClr val="000000"/>
                </a:solidFill>
              </a:rPr>
              <a:t>externa</a:t>
            </a:r>
            <a:r>
              <a:rPr lang="es" sz="2000" dirty="0">
                <a:solidFill>
                  <a:srgbClr val="000000"/>
                </a:solidFill>
              </a:rPr>
              <a:t> </a:t>
            </a:r>
            <a:r>
              <a:rPr lang="es" sz="2000" dirty="0" smtClean="0">
                <a:solidFill>
                  <a:srgbClr val="000000"/>
                </a:solidFill>
              </a:rPr>
              <a:t>(pared </a:t>
            </a:r>
            <a:r>
              <a:rPr lang="es" sz="2000" dirty="0">
                <a:solidFill>
                  <a:srgbClr val="000000"/>
                </a:solidFill>
              </a:rPr>
              <a:t>expuesta al aire)  suele estar engrosada para brindar mayor protección (aumenta su impermeabilización</a:t>
            </a:r>
            <a:r>
              <a:rPr lang="es" sz="2000" dirty="0" smtClean="0">
                <a:solidFill>
                  <a:srgbClr val="000000"/>
                </a:solidFill>
              </a:rPr>
              <a:t>) con cutina formando la CUTÍCULA. </a:t>
            </a:r>
            <a:endParaRPr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01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12960"/>
          <a:stretch/>
        </p:blipFill>
        <p:spPr>
          <a:xfrm>
            <a:off x="102615" y="337448"/>
            <a:ext cx="9019869" cy="441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8071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1509</Words>
  <Application>Microsoft Office PowerPoint</Application>
  <PresentationFormat>Presentación en pantalla (16:9)</PresentationFormat>
  <Paragraphs>131</Paragraphs>
  <Slides>41</Slides>
  <Notes>22</Notes>
  <HiddenSlides>0</HiddenSlides>
  <MMClips>0</MMClips>
  <ScaleCrop>false</ScaleCrop>
  <HeadingPairs>
    <vt:vector size="6" baseType="variant">
      <vt:variant>
        <vt:lpstr>Fuentes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3" baseType="lpstr">
      <vt:lpstr>Arial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EPIDERMIS</vt:lpstr>
      <vt:lpstr>Presentación de PowerPoint</vt:lpstr>
      <vt:lpstr>El estudio del tejido epidérmico o epidermis incluye las células epidérmicas, los estomas y los tricomas o pelos.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Colénquima angular  las paredes están engrosadas en los ángulos (se ven bien teñidas en azul)</vt:lpstr>
      <vt:lpstr>Presentación de PowerPoint</vt:lpstr>
      <vt:lpstr>Presentación de PowerPoint</vt:lpstr>
      <vt:lpstr>Colénquima lagunar: es un colénquima con espacios intercelulares o lagunas, produciéndose el engrosamiento sobre las paredes que limitan la laguna.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Mariana Grossi</dc:creator>
  <cp:lastModifiedBy>anonymous</cp:lastModifiedBy>
  <cp:revision>49</cp:revision>
  <dcterms:modified xsi:type="dcterms:W3CDTF">2021-03-30T13:38:06Z</dcterms:modified>
</cp:coreProperties>
</file>