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301" r:id="rId3"/>
    <p:sldId id="302" r:id="rId4"/>
    <p:sldId id="306" r:id="rId5"/>
    <p:sldId id="320" r:id="rId6"/>
    <p:sldId id="304" r:id="rId7"/>
    <p:sldId id="319" r:id="rId8"/>
    <p:sldId id="305" r:id="rId9"/>
    <p:sldId id="309" r:id="rId10"/>
    <p:sldId id="310" r:id="rId11"/>
    <p:sldId id="340" r:id="rId12"/>
    <p:sldId id="311" r:id="rId13"/>
    <p:sldId id="312" r:id="rId14"/>
    <p:sldId id="315" r:id="rId15"/>
    <p:sldId id="317" r:id="rId16"/>
    <p:sldId id="314" r:id="rId17"/>
    <p:sldId id="321" r:id="rId18"/>
    <p:sldId id="322" r:id="rId19"/>
    <p:sldId id="329" r:id="rId20"/>
    <p:sldId id="330" r:id="rId21"/>
    <p:sldId id="331" r:id="rId22"/>
    <p:sldId id="341" r:id="rId23"/>
    <p:sldId id="332" r:id="rId24"/>
    <p:sldId id="333" r:id="rId25"/>
    <p:sldId id="334" r:id="rId26"/>
    <p:sldId id="339" r:id="rId27"/>
    <p:sldId id="335" r:id="rId28"/>
    <p:sldId id="342" r:id="rId29"/>
    <p:sldId id="338" r:id="rId30"/>
    <p:sldId id="343" r:id="rId31"/>
    <p:sldId id="292" r:id="rId3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91acb2d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91acb2d4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249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91acb2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f91acb2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04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f91acb2d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f91acb2d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46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9BFA3-8BD6-4477-93FA-67F301B8ADD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969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91acb2d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91acb2d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396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f91acb2d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f91acb2d4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042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f91acb2d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f91acb2d4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9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B32D4-C969-4B8D-8360-B18332579E3A}" type="datetimeFigureOut">
              <a:rPr lang="es-AR" smtClean="0"/>
              <a:t>5/4/2021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59348-4367-4E6C-AA36-54446B1BCBC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99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9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90680" y="1355788"/>
            <a:ext cx="8520600" cy="22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solidFill>
                  <a:srgbClr val="000000"/>
                </a:solidFill>
              </a:rPr>
              <a:t>Tejidos </a:t>
            </a:r>
            <a:r>
              <a:rPr lang="es" sz="3600" b="1" dirty="0">
                <a:solidFill>
                  <a:srgbClr val="000000"/>
                </a:solidFill>
              </a:rPr>
              <a:t>de </a:t>
            </a:r>
            <a:r>
              <a:rPr lang="es" sz="3600" b="1" dirty="0" smtClean="0">
                <a:solidFill>
                  <a:srgbClr val="000000"/>
                </a:solidFill>
              </a:rPr>
              <a:t>conducción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solidFill>
                  <a:srgbClr val="000000"/>
                </a:solidFill>
              </a:rPr>
              <a:t>XILEMA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 dirty="0" smtClean="0">
                <a:solidFill>
                  <a:srgbClr val="000000"/>
                </a:solidFill>
              </a:rPr>
              <a:t>FLOEMA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23" y="0"/>
            <a:ext cx="8520600" cy="572700"/>
          </a:xfrm>
        </p:spPr>
        <p:txBody>
          <a:bodyPr/>
          <a:lstStyle/>
          <a:p>
            <a:r>
              <a:rPr lang="es-AR" dirty="0" smtClean="0"/>
              <a:t>XILEMA - GIMNOSPERMAS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2659" y="590434"/>
            <a:ext cx="60455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u="sng" dirty="0" err="1"/>
              <a:t>Traqueidas</a:t>
            </a:r>
            <a:endParaRPr lang="es-AR" sz="1600" b="1" u="sng" dirty="0"/>
          </a:p>
          <a:p>
            <a:endParaRPr lang="es-AR" sz="1600" b="1" u="sng" dirty="0"/>
          </a:p>
          <a:p>
            <a:pPr marL="214313" indent="-214313">
              <a:buFontTx/>
              <a:buChar char="-"/>
            </a:pPr>
            <a:r>
              <a:rPr lang="es-AR" sz="1600" dirty="0"/>
              <a:t>Forma </a:t>
            </a:r>
            <a:r>
              <a:rPr lang="es-AR" sz="1600" b="1" dirty="0"/>
              <a:t>fusiforme</a:t>
            </a:r>
            <a:r>
              <a:rPr lang="es-AR" sz="1600" dirty="0"/>
              <a:t> (agudas en los extremos)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Con pared secundaria (</a:t>
            </a:r>
            <a:r>
              <a:rPr lang="es-AR" sz="1600" b="1" dirty="0"/>
              <a:t>células muertas</a:t>
            </a:r>
            <a:r>
              <a:rPr lang="es-AR" sz="1600" dirty="0"/>
              <a:t>)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Se conectan por </a:t>
            </a:r>
            <a:r>
              <a:rPr lang="es-AR" sz="1600" b="1" dirty="0" smtClean="0"/>
              <a:t>pares de </a:t>
            </a:r>
            <a:r>
              <a:rPr lang="es-AR" sz="1600" b="1" dirty="0" err="1" smtClean="0"/>
              <a:t>punteaduras</a:t>
            </a:r>
            <a:r>
              <a:rPr lang="es-AR" sz="1600" b="1" dirty="0" smtClean="0"/>
              <a:t> </a:t>
            </a:r>
            <a:r>
              <a:rPr lang="es-AR" sz="1600" b="1" dirty="0" err="1" smtClean="0"/>
              <a:t>areoladas</a:t>
            </a:r>
            <a:r>
              <a:rPr lang="es-AR" sz="1600" b="1" dirty="0" smtClean="0"/>
              <a:t> con </a:t>
            </a:r>
            <a:r>
              <a:rPr lang="es-AR" sz="1600" b="1" dirty="0" err="1" smtClean="0"/>
              <a:t>torus</a:t>
            </a:r>
            <a:endParaRPr lang="es-AR" sz="1600" b="1" dirty="0"/>
          </a:p>
        </p:txBody>
      </p:sp>
      <p:pic>
        <p:nvPicPr>
          <p:cNvPr id="5" name="Picture 4" descr="BOTÂN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5"/>
          <a:stretch/>
        </p:blipFill>
        <p:spPr bwMode="auto">
          <a:xfrm>
            <a:off x="1656071" y="2625757"/>
            <a:ext cx="1766599" cy="23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EJIDOS VASCULARES XILEMA PRIMARI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/>
          <a:stretch/>
        </p:blipFill>
        <p:spPr bwMode="auto">
          <a:xfrm>
            <a:off x="2210665" y="2517744"/>
            <a:ext cx="1226933" cy="24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PT - PARED CELULAR PowerPoint Presentation, free download - ID:552949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t="14390" r="3042" b="6456"/>
          <a:stretch/>
        </p:blipFill>
        <p:spPr bwMode="auto">
          <a:xfrm>
            <a:off x="5545071" y="2655669"/>
            <a:ext cx="3166951" cy="223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036" y="139486"/>
            <a:ext cx="1266987" cy="16893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b="15599"/>
          <a:stretch/>
        </p:blipFill>
        <p:spPr>
          <a:xfrm>
            <a:off x="3526962" y="2633056"/>
            <a:ext cx="1849523" cy="20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95" y="342460"/>
            <a:ext cx="8235557" cy="44340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8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178" y="60838"/>
            <a:ext cx="8520600" cy="572700"/>
          </a:xfrm>
        </p:spPr>
        <p:txBody>
          <a:bodyPr/>
          <a:lstStyle/>
          <a:p>
            <a:r>
              <a:rPr lang="es-AR" dirty="0" smtClean="0"/>
              <a:t>XILEMA - GIMNOSPERMAS</a:t>
            </a:r>
            <a:endParaRPr lang="es-AR" dirty="0"/>
          </a:p>
        </p:txBody>
      </p:sp>
      <p:pic>
        <p:nvPicPr>
          <p:cNvPr id="24" name="Picture 2" descr="Pino de Macedonia - Ec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48" y="201583"/>
            <a:ext cx="1425443" cy="19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EJIDOS VASCULARES XILEMA PRIM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53" y="1356760"/>
            <a:ext cx="3582173" cy="236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Pin en Gimnosperm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37526" b="33169"/>
          <a:stretch/>
        </p:blipFill>
        <p:spPr bwMode="auto">
          <a:xfrm>
            <a:off x="4197766" y="1356760"/>
            <a:ext cx="2856342" cy="21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5036337" y="955263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dirty="0"/>
              <a:t>CT de tronco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78305" y="907414"/>
            <a:ext cx="153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Vista longitudinal</a:t>
            </a:r>
          </a:p>
        </p:txBody>
      </p:sp>
      <p:pic>
        <p:nvPicPr>
          <p:cNvPr id="11278" name="Picture 14" descr="Canal resinífer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2" b="58379"/>
          <a:stretch/>
        </p:blipFill>
        <p:spPr bwMode="auto">
          <a:xfrm>
            <a:off x="6085714" y="3638197"/>
            <a:ext cx="1936788" cy="12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3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303" y="73460"/>
            <a:ext cx="8520600" cy="572700"/>
          </a:xfrm>
        </p:spPr>
        <p:txBody>
          <a:bodyPr/>
          <a:lstStyle/>
          <a:p>
            <a:r>
              <a:rPr lang="es-AR" dirty="0" smtClean="0"/>
              <a:t>XILEMA - ANGIOSPERMAS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249360" y="1153945"/>
            <a:ext cx="41652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u="sng" dirty="0"/>
              <a:t>Elementos de vaso (o de tráquea)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Forma </a:t>
            </a:r>
            <a:r>
              <a:rPr lang="es-AR" sz="1600" b="1" dirty="0"/>
              <a:t>cilíndrica</a:t>
            </a:r>
            <a:endParaRPr lang="es-AR" sz="1600" dirty="0"/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Con pared secundaria (</a:t>
            </a:r>
            <a:r>
              <a:rPr lang="es-AR" sz="1600" b="1" dirty="0"/>
              <a:t>células muertas</a:t>
            </a:r>
            <a:r>
              <a:rPr lang="es-AR" sz="1600" dirty="0"/>
              <a:t>)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Se conectan por </a:t>
            </a:r>
            <a:r>
              <a:rPr lang="es-AR" sz="1600" b="1" dirty="0" err="1"/>
              <a:t>punteaduras</a:t>
            </a:r>
            <a:r>
              <a:rPr lang="es-AR" sz="1600" b="1" dirty="0"/>
              <a:t> simples </a:t>
            </a:r>
          </a:p>
          <a:p>
            <a:r>
              <a:rPr lang="es-AR" sz="1600" b="1" dirty="0"/>
              <a:t>y </a:t>
            </a:r>
            <a:r>
              <a:rPr lang="es-AR" sz="1600" b="1" dirty="0" err="1"/>
              <a:t>areoladas</a:t>
            </a:r>
            <a:r>
              <a:rPr lang="es-AR" sz="1600" b="1" dirty="0"/>
              <a:t> </a:t>
            </a:r>
            <a:r>
              <a:rPr lang="es-AR" sz="1600" dirty="0"/>
              <a:t>lateralmente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Se conectan por </a:t>
            </a:r>
            <a:r>
              <a:rPr lang="es-AR" sz="1600" b="1" dirty="0"/>
              <a:t>placas de perforación </a:t>
            </a:r>
          </a:p>
          <a:p>
            <a:r>
              <a:rPr lang="es-AR" sz="1600" dirty="0"/>
              <a:t>en los extremos</a:t>
            </a:r>
          </a:p>
        </p:txBody>
      </p:sp>
      <p:sp>
        <p:nvSpPr>
          <p:cNvPr id="5" name="Cilindro 4"/>
          <p:cNvSpPr/>
          <p:nvPr/>
        </p:nvSpPr>
        <p:spPr>
          <a:xfrm>
            <a:off x="5226062" y="1582221"/>
            <a:ext cx="540060" cy="97210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6" name="Cilindro 5"/>
          <p:cNvSpPr/>
          <p:nvPr/>
        </p:nvSpPr>
        <p:spPr>
          <a:xfrm>
            <a:off x="5226062" y="2392311"/>
            <a:ext cx="540060" cy="91810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7" name="Cilindro 6"/>
          <p:cNvSpPr/>
          <p:nvPr/>
        </p:nvSpPr>
        <p:spPr>
          <a:xfrm>
            <a:off x="5226062" y="3202401"/>
            <a:ext cx="540060" cy="97210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5070888" y="1937692"/>
            <a:ext cx="415113" cy="35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414603" y="1684085"/>
            <a:ext cx="7553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Elemento</a:t>
            </a:r>
          </a:p>
          <a:p>
            <a:r>
              <a:rPr lang="es-AR" sz="1050" dirty="0"/>
              <a:t>de vaso</a:t>
            </a:r>
          </a:p>
        </p:txBody>
      </p:sp>
      <p:sp>
        <p:nvSpPr>
          <p:cNvPr id="11" name="Cerrar llave 10"/>
          <p:cNvSpPr/>
          <p:nvPr/>
        </p:nvSpPr>
        <p:spPr>
          <a:xfrm>
            <a:off x="6732192" y="1664442"/>
            <a:ext cx="318896" cy="25100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2" name="CuadroTexto 11"/>
          <p:cNvSpPr txBox="1"/>
          <p:nvPr/>
        </p:nvSpPr>
        <p:spPr>
          <a:xfrm>
            <a:off x="7061984" y="2780975"/>
            <a:ext cx="492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Vaso</a:t>
            </a:r>
          </a:p>
        </p:txBody>
      </p:sp>
      <p:sp>
        <p:nvSpPr>
          <p:cNvPr id="13" name="Cilindro 12"/>
          <p:cNvSpPr/>
          <p:nvPr/>
        </p:nvSpPr>
        <p:spPr>
          <a:xfrm>
            <a:off x="5777018" y="1911473"/>
            <a:ext cx="540060" cy="972108"/>
          </a:xfrm>
          <a:prstGeom prst="can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4" name="Cilindro 13"/>
          <p:cNvSpPr/>
          <p:nvPr/>
        </p:nvSpPr>
        <p:spPr>
          <a:xfrm>
            <a:off x="5777018" y="2721563"/>
            <a:ext cx="540060" cy="918102"/>
          </a:xfrm>
          <a:prstGeom prst="can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5" name="Cilindro 14"/>
          <p:cNvSpPr/>
          <p:nvPr/>
        </p:nvSpPr>
        <p:spPr>
          <a:xfrm>
            <a:off x="5777018" y="3531653"/>
            <a:ext cx="540060" cy="972108"/>
          </a:xfrm>
          <a:prstGeom prst="can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7" name="Elipse 16"/>
          <p:cNvSpPr/>
          <p:nvPr/>
        </p:nvSpPr>
        <p:spPr>
          <a:xfrm>
            <a:off x="5671802" y="2921870"/>
            <a:ext cx="188640" cy="102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18" name="Elipse 17"/>
          <p:cNvSpPr/>
          <p:nvPr/>
        </p:nvSpPr>
        <p:spPr>
          <a:xfrm>
            <a:off x="5671802" y="3085642"/>
            <a:ext cx="188640" cy="1027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5496092" y="1400281"/>
            <a:ext cx="466193" cy="264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549846" y="915532"/>
            <a:ext cx="8611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/>
              <a:t>Placa de </a:t>
            </a:r>
          </a:p>
          <a:p>
            <a:r>
              <a:rPr lang="es-AR" sz="1050" dirty="0"/>
              <a:t>perforación</a:t>
            </a:r>
          </a:p>
        </p:txBody>
      </p:sp>
      <p:cxnSp>
        <p:nvCxnSpPr>
          <p:cNvPr id="23" name="Conector recto de flecha 22"/>
          <p:cNvCxnSpPr>
            <a:endCxn id="17" idx="4"/>
          </p:cNvCxnSpPr>
          <p:nvPr/>
        </p:nvCxnSpPr>
        <p:spPr>
          <a:xfrm flipH="1" flipV="1">
            <a:off x="5766122" y="3024665"/>
            <a:ext cx="858648" cy="380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6440043" y="3397861"/>
            <a:ext cx="9509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50" dirty="0" err="1"/>
              <a:t>Punteaduras</a:t>
            </a:r>
            <a:endParaRPr lang="es-AR" sz="1050" dirty="0"/>
          </a:p>
        </p:txBody>
      </p:sp>
      <p:pic>
        <p:nvPicPr>
          <p:cNvPr id="25" name="Picture 8" descr="Tomate Flor De Ligero - Foto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186" y="131022"/>
            <a:ext cx="1550439" cy="11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609" y="1471408"/>
            <a:ext cx="521253" cy="4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6096"/>
            <a:ext cx="8520600" cy="572700"/>
          </a:xfrm>
        </p:spPr>
        <p:txBody>
          <a:bodyPr/>
          <a:lstStyle/>
          <a:p>
            <a:r>
              <a:rPr lang="es-AR" dirty="0" smtClean="0"/>
              <a:t>XILEMA - ANGIOSPERMAS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115394" y="536604"/>
            <a:ext cx="5614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u="sng" dirty="0"/>
              <a:t>Tipos de engrosamientos de la pared </a:t>
            </a:r>
            <a:r>
              <a:rPr lang="es-AR" sz="1600" b="1" u="sng" dirty="0" smtClean="0"/>
              <a:t>secundaria lateral</a:t>
            </a:r>
            <a:endParaRPr lang="es-AR" sz="1600" b="1" u="sng" dirty="0"/>
          </a:p>
        </p:txBody>
      </p:sp>
      <p:grpSp>
        <p:nvGrpSpPr>
          <p:cNvPr id="5" name="Grupo 4"/>
          <p:cNvGrpSpPr/>
          <p:nvPr/>
        </p:nvGrpSpPr>
        <p:grpSpPr>
          <a:xfrm>
            <a:off x="433135" y="1109304"/>
            <a:ext cx="4451685" cy="3656663"/>
            <a:chOff x="3221851" y="1897688"/>
            <a:chExt cx="2665584" cy="2641956"/>
          </a:xfrm>
        </p:grpSpPr>
        <p:sp>
          <p:nvSpPr>
            <p:cNvPr id="7" name="Abrir llave 6"/>
            <p:cNvSpPr/>
            <p:nvPr/>
          </p:nvSpPr>
          <p:spPr>
            <a:xfrm rot="16200000">
              <a:off x="3647648" y="3513623"/>
              <a:ext cx="336538" cy="118813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8" name="Abrir llave 7"/>
            <p:cNvSpPr/>
            <p:nvPr/>
          </p:nvSpPr>
          <p:spPr>
            <a:xfrm rot="16200000">
              <a:off x="4947866" y="3473787"/>
              <a:ext cx="336538" cy="130429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497891" y="4317274"/>
              <a:ext cx="676885" cy="222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err="1"/>
                <a:t>Protoxilema</a:t>
              </a:r>
              <a:endParaRPr lang="es-AR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786811" y="4317165"/>
              <a:ext cx="658648" cy="222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 err="1"/>
                <a:t>Metaxilema</a:t>
              </a:r>
              <a:endParaRPr lang="es-AR" dirty="0"/>
            </a:p>
          </p:txBody>
        </p:sp>
        <p:pic>
          <p:nvPicPr>
            <p:cNvPr id="5124" name="Picture 4" descr="TEJIDOS DE CONDUCCIÓN: XILEMA Y FLOEMA TEJIDOS DE CONDUCCIÓN EN LAS  GIMNOSPERMAS (araucaria, cedro,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153" y="1897688"/>
              <a:ext cx="2538282" cy="199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935" y="875158"/>
            <a:ext cx="2100404" cy="38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289" y="120172"/>
            <a:ext cx="8520600" cy="572700"/>
          </a:xfrm>
        </p:spPr>
        <p:txBody>
          <a:bodyPr/>
          <a:lstStyle/>
          <a:p>
            <a:r>
              <a:rPr lang="es-AR" dirty="0" smtClean="0"/>
              <a:t>XILEMA - ANGIOSPERMAS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358157" y="746147"/>
            <a:ext cx="6266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u="sng" dirty="0"/>
              <a:t>Elementos de vaso vistos con </a:t>
            </a:r>
            <a:r>
              <a:rPr lang="es-AR" sz="2000" b="1" u="sng" dirty="0" smtClean="0"/>
              <a:t>Microscopio óptico</a:t>
            </a:r>
            <a:endParaRPr lang="es-AR" sz="2000" b="1" u="sng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1536" y="1725791"/>
            <a:ext cx="3218975" cy="246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57" y="1351169"/>
            <a:ext cx="4004809" cy="363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250" y="0"/>
            <a:ext cx="8520600" cy="572700"/>
          </a:xfrm>
        </p:spPr>
        <p:txBody>
          <a:bodyPr/>
          <a:lstStyle/>
          <a:p>
            <a:r>
              <a:rPr lang="es-AR" dirty="0" smtClean="0"/>
              <a:t>XILEMA - ANGIOSPERMAS</a:t>
            </a:r>
            <a:endParaRPr lang="es-AR" dirty="0"/>
          </a:p>
        </p:txBody>
      </p:sp>
      <p:sp>
        <p:nvSpPr>
          <p:cNvPr id="3" name="CuadroTexto 2"/>
          <p:cNvSpPr txBox="1"/>
          <p:nvPr/>
        </p:nvSpPr>
        <p:spPr>
          <a:xfrm>
            <a:off x="3178170" y="537411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b="1" u="sng" dirty="0" smtClean="0"/>
              <a:t>Tipos de placas </a:t>
            </a:r>
            <a:r>
              <a:rPr lang="es-AR" sz="1800" b="1" u="sng" dirty="0"/>
              <a:t>de perforación</a:t>
            </a:r>
          </a:p>
        </p:txBody>
      </p:sp>
      <p:pic>
        <p:nvPicPr>
          <p:cNvPr id="8" name="Picture 4" descr="Glosario de Plantas - Laboratorio de Plantas Vasculares, Facultad de  Ciencias U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768" y="1382599"/>
            <a:ext cx="3711561" cy="36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302770" y="1004695"/>
            <a:ext cx="1750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ESCALARIFORME</a:t>
            </a:r>
            <a:endParaRPr lang="en-U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88954" y="1004695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SIMPLE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98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7" y="264694"/>
            <a:ext cx="8872688" cy="4402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071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02198"/>
            <a:ext cx="8473328" cy="4953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58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104" y="-13011"/>
            <a:ext cx="8520600" cy="572700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FLOEMA</a:t>
            </a:r>
            <a:endParaRPr lang="es-AR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09864" y="240632"/>
            <a:ext cx="7919840" cy="4668252"/>
            <a:chOff x="1293471" y="714362"/>
            <a:chExt cx="6419784" cy="3994614"/>
          </a:xfrm>
        </p:grpSpPr>
        <p:sp>
          <p:nvSpPr>
            <p:cNvPr id="5" name="CuadroTexto 4"/>
            <p:cNvSpPr txBox="1"/>
            <p:nvPr/>
          </p:nvSpPr>
          <p:spPr>
            <a:xfrm>
              <a:off x="3671730" y="1267644"/>
              <a:ext cx="1160895" cy="25391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Tipos de células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664453" y="2084896"/>
              <a:ext cx="1099981" cy="2539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Gimnospermas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672254" y="2718630"/>
              <a:ext cx="1048685" cy="25391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Angiospermas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909711" y="2689461"/>
              <a:ext cx="688009" cy="4154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Células</a:t>
              </a:r>
            </a:p>
            <a:p>
              <a:r>
                <a:rPr lang="es-AR" sz="1050" dirty="0"/>
                <a:t>cribosas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958074" y="3174210"/>
              <a:ext cx="822661" cy="57708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Elementos</a:t>
              </a:r>
            </a:p>
            <a:p>
              <a:r>
                <a:rPr lang="es-AR" sz="1050" dirty="0"/>
                <a:t>del tubo</a:t>
              </a:r>
            </a:p>
            <a:p>
              <a:r>
                <a:rPr lang="es-AR" sz="1050" dirty="0"/>
                <a:t>criboso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563849" y="3376993"/>
              <a:ext cx="1109599" cy="25391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Células anexas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843532" y="4131895"/>
              <a:ext cx="950901" cy="57708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Parénquima </a:t>
              </a:r>
            </a:p>
            <a:p>
              <a:r>
                <a:rPr lang="es-AR" sz="1050" dirty="0" err="1"/>
                <a:t>floemático</a:t>
              </a:r>
              <a:r>
                <a:rPr lang="es-AR" sz="1050" dirty="0"/>
                <a:t> o</a:t>
              </a:r>
            </a:p>
            <a:p>
              <a:r>
                <a:rPr lang="es-AR" sz="1050" dirty="0"/>
                <a:t>liberiano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563848" y="4139230"/>
              <a:ext cx="1641796" cy="4154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Fibras </a:t>
              </a:r>
            </a:p>
            <a:p>
              <a:r>
                <a:rPr lang="es-AR" sz="1050" dirty="0" err="1"/>
                <a:t>Floemáticas</a:t>
              </a:r>
              <a:r>
                <a:rPr lang="es-AR" sz="1050" dirty="0"/>
                <a:t> o liberianas</a:t>
              </a:r>
            </a:p>
          </p:txBody>
        </p:sp>
        <p:cxnSp>
          <p:nvCxnSpPr>
            <p:cNvPr id="14" name="Conector angular 13"/>
            <p:cNvCxnSpPr>
              <a:stCxn id="5" idx="3"/>
              <a:endCxn id="7" idx="0"/>
            </p:cNvCxnSpPr>
            <p:nvPr/>
          </p:nvCxnSpPr>
          <p:spPr>
            <a:xfrm>
              <a:off x="4922312" y="1406143"/>
              <a:ext cx="318126" cy="131248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r 15"/>
            <p:cNvCxnSpPr>
              <a:stCxn id="5" idx="1"/>
              <a:endCxn id="6" idx="0"/>
            </p:cNvCxnSpPr>
            <p:nvPr/>
          </p:nvCxnSpPr>
          <p:spPr>
            <a:xfrm rot="10800000" flipV="1">
              <a:off x="3265699" y="1406143"/>
              <a:ext cx="406031" cy="6787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>
              <a:stCxn id="6" idx="2"/>
              <a:endCxn id="8" idx="0"/>
            </p:cNvCxnSpPr>
            <p:nvPr/>
          </p:nvCxnSpPr>
          <p:spPr>
            <a:xfrm flipH="1">
              <a:off x="3265698" y="2361895"/>
              <a:ext cx="1" cy="3275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20"/>
            <p:cNvCxnSpPr>
              <a:stCxn id="7" idx="1"/>
              <a:endCxn id="9" idx="0"/>
            </p:cNvCxnSpPr>
            <p:nvPr/>
          </p:nvCxnSpPr>
          <p:spPr>
            <a:xfrm rot="10800000" flipV="1">
              <a:off x="4398219" y="2857129"/>
              <a:ext cx="274036" cy="31708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r 22"/>
            <p:cNvCxnSpPr>
              <a:stCxn id="7" idx="3"/>
              <a:endCxn id="10" idx="0"/>
            </p:cNvCxnSpPr>
            <p:nvPr/>
          </p:nvCxnSpPr>
          <p:spPr>
            <a:xfrm>
              <a:off x="5808623" y="2857130"/>
              <a:ext cx="334375" cy="51986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r 24"/>
            <p:cNvCxnSpPr>
              <a:stCxn id="7" idx="2"/>
              <a:endCxn id="11" idx="3"/>
            </p:cNvCxnSpPr>
            <p:nvPr/>
          </p:nvCxnSpPr>
          <p:spPr>
            <a:xfrm rot="5400000">
              <a:off x="4324117" y="3561823"/>
              <a:ext cx="1482515" cy="35012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r 27"/>
            <p:cNvCxnSpPr>
              <a:stCxn id="7" idx="2"/>
              <a:endCxn id="12" idx="1"/>
            </p:cNvCxnSpPr>
            <p:nvPr/>
          </p:nvCxnSpPr>
          <p:spPr>
            <a:xfrm rot="16200000" flipH="1">
              <a:off x="4709156" y="3526911"/>
              <a:ext cx="1385975" cy="32341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Lodgepole Pine (Pinus contorta) cones - Stock Image - B500/0503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865" y="1306079"/>
              <a:ext cx="870608" cy="130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 descr="Tomate Flor De Ligero - Foto gratis e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046" y="714362"/>
              <a:ext cx="1241546" cy="9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Pino de Macedonia - Ecu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471" y="2634039"/>
              <a:ext cx="1014994" cy="135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ómo se podan los tomates para que sean más grandes y sabrosos? -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28" y="1577529"/>
              <a:ext cx="1382227" cy="1035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CuadroTexto 25"/>
            <p:cNvSpPr txBox="1"/>
            <p:nvPr/>
          </p:nvSpPr>
          <p:spPr>
            <a:xfrm>
              <a:off x="2553723" y="3381958"/>
              <a:ext cx="944489" cy="415498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Células</a:t>
              </a:r>
            </a:p>
            <a:p>
              <a:r>
                <a:rPr lang="es-AR" sz="1050" dirty="0"/>
                <a:t>albuminosas</a:t>
              </a:r>
            </a:p>
          </p:txBody>
        </p:sp>
        <p:cxnSp>
          <p:nvCxnSpPr>
            <p:cNvPr id="17" name="Conector angular 16"/>
            <p:cNvCxnSpPr>
              <a:stCxn id="6" idx="1"/>
              <a:endCxn id="26" idx="1"/>
            </p:cNvCxnSpPr>
            <p:nvPr/>
          </p:nvCxnSpPr>
          <p:spPr>
            <a:xfrm rot="10800000" flipV="1">
              <a:off x="2553724" y="2223395"/>
              <a:ext cx="110729" cy="1400938"/>
            </a:xfrm>
            <a:prstGeom prst="bentConnector3">
              <a:avLst>
                <a:gd name="adj1" fmla="val 254837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86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7764" y="128767"/>
            <a:ext cx="3773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800" dirty="0"/>
              <a:t>Los tejidos de conducción son dos</a:t>
            </a:r>
            <a:r>
              <a:rPr lang="es-MX" sz="1800" dirty="0" smtClean="0"/>
              <a:t>:</a:t>
            </a:r>
          </a:p>
          <a:p>
            <a:endParaRPr lang="es-MX" sz="1800" dirty="0"/>
          </a:p>
          <a:p>
            <a:endParaRPr lang="es-MX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717290"/>
            <a:ext cx="455097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XILEMA</a:t>
            </a:r>
            <a:r>
              <a:rPr lang="es-MX" sz="1800" dirty="0" smtClean="0"/>
              <a:t>: TRANSPORTA SAVIA BRUTA (AGUA Y SALES MINERALES) DESDE LAS RAICES HACIA EL RESTO DE LA PLATA.</a:t>
            </a:r>
          </a:p>
          <a:p>
            <a:pPr algn="ctr"/>
            <a:endParaRPr lang="es-MX" sz="1800" dirty="0" smtClean="0"/>
          </a:p>
          <a:p>
            <a:pPr algn="ctr"/>
            <a:endParaRPr lang="es-MX" sz="1800" dirty="0"/>
          </a:p>
          <a:p>
            <a:pPr algn="ctr"/>
            <a:r>
              <a:rPr lang="es-MX" sz="1800" b="1" dirty="0" smtClean="0">
                <a:solidFill>
                  <a:srgbClr val="FF0000"/>
                </a:solidFill>
              </a:rPr>
              <a:t>FLOEMA</a:t>
            </a:r>
            <a:r>
              <a:rPr lang="es-MX" sz="1800" dirty="0" smtClean="0"/>
              <a:t>: TRANSPORTA SAVIA ELABORADA (AZUCARES PRODUCTO DE LA FOTOSÍNTESIS) DESDE LAS HOJAS PRINCIPALMENTE HACIA EL RESTO DE LA PLANTA.</a:t>
            </a:r>
            <a:endParaRPr lang="en-US" sz="1800" dirty="0"/>
          </a:p>
        </p:txBody>
      </p:sp>
      <p:grpSp>
        <p:nvGrpSpPr>
          <p:cNvPr id="6" name="3 Grupo"/>
          <p:cNvGrpSpPr>
            <a:grpSpLocks/>
          </p:cNvGrpSpPr>
          <p:nvPr/>
        </p:nvGrpSpPr>
        <p:grpSpPr bwMode="auto">
          <a:xfrm>
            <a:off x="6118144" y="214274"/>
            <a:ext cx="2568811" cy="3343936"/>
            <a:chOff x="7328703" y="0"/>
            <a:chExt cx="4753789" cy="7082305"/>
          </a:xfrm>
        </p:grpSpPr>
        <p:pic>
          <p:nvPicPr>
            <p:cNvPr id="7" name="Picture 2" descr="Resultado de imagen para xilema y floem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703" y="0"/>
              <a:ext cx="4753789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uadroTexto 1"/>
            <p:cNvSpPr txBox="1"/>
            <p:nvPr/>
          </p:nvSpPr>
          <p:spPr>
            <a:xfrm>
              <a:off x="10354499" y="6629942"/>
              <a:ext cx="1572545" cy="4523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AR" sz="788" dirty="0"/>
                <a:t>Inta.gov.ar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458102" y="4155012"/>
            <a:ext cx="772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0000"/>
                </a:solidFill>
              </a:rPr>
              <a:t>Son tejidos complejos. Es decir, están formados por distintos tipos de células </a:t>
            </a:r>
            <a:r>
              <a:rPr lang="es-MX" sz="1600" b="1" dirty="0" smtClean="0">
                <a:solidFill>
                  <a:srgbClr val="FF0000"/>
                </a:solidFill>
              </a:rPr>
              <a:t>las </a:t>
            </a:r>
            <a:r>
              <a:rPr lang="es-MX" sz="1600" b="1" dirty="0">
                <a:solidFill>
                  <a:srgbClr val="FF0000"/>
                </a:solidFill>
              </a:rPr>
              <a:t>cuales poseen diferentes funciones, tales como: conducción o transporte de sustancias, reserva y sostén.</a:t>
            </a:r>
            <a:endParaRPr lang="es-A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218" y="77100"/>
            <a:ext cx="8520600" cy="572700"/>
          </a:xfrm>
        </p:spPr>
        <p:txBody>
          <a:bodyPr/>
          <a:lstStyle/>
          <a:p>
            <a:r>
              <a:rPr lang="es-AR" dirty="0" smtClean="0"/>
              <a:t>FLOEMA</a:t>
            </a:r>
            <a:endParaRPr lang="es-AR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r="52624"/>
          <a:stretch/>
        </p:blipFill>
        <p:spPr>
          <a:xfrm>
            <a:off x="4393518" y="521940"/>
            <a:ext cx="1711947" cy="419171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59659"/>
          <a:stretch/>
        </p:blipFill>
        <p:spPr>
          <a:xfrm>
            <a:off x="2818514" y="593019"/>
            <a:ext cx="1430081" cy="4112129"/>
          </a:xfrm>
          <a:prstGeom prst="rect">
            <a:avLst/>
          </a:prstGeom>
        </p:spPr>
      </p:pic>
      <p:pic>
        <p:nvPicPr>
          <p:cNvPr id="30" name="Picture 2" descr="Pino de Macedonia - Ecu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8" y="755712"/>
            <a:ext cx="1014994" cy="13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Tomate Flor De Ligero - Foto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279" y="1012948"/>
            <a:ext cx="1801574" cy="13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76157" y="2365022"/>
            <a:ext cx="13356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1600" dirty="0" smtClean="0"/>
              <a:t>Área </a:t>
            </a:r>
            <a:r>
              <a:rPr lang="es-AR" sz="1600" dirty="0"/>
              <a:t>cribosa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343528" y="4174018"/>
            <a:ext cx="1229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dirty="0"/>
              <a:t>Célula anexa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678904" y="2692143"/>
            <a:ext cx="12795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Elemento del </a:t>
            </a:r>
          </a:p>
          <a:p>
            <a:pPr algn="ctr"/>
            <a:r>
              <a:rPr lang="es-AR" dirty="0" smtClean="0"/>
              <a:t>tubo criboso</a:t>
            </a:r>
            <a:endParaRPr lang="es-AR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5606716" y="2923674"/>
            <a:ext cx="1094873" cy="601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8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479" y="66660"/>
            <a:ext cx="8520600" cy="572700"/>
          </a:xfrm>
        </p:spPr>
        <p:txBody>
          <a:bodyPr/>
          <a:lstStyle/>
          <a:p>
            <a:r>
              <a:rPr lang="es-AR" dirty="0" smtClean="0"/>
              <a:t>FLOEMA - GIMNOSPERMAS</a:t>
            </a:r>
            <a:endParaRPr lang="es-AR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84406" y="708484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u="sng" dirty="0"/>
              <a:t>Célula cribosa</a:t>
            </a:r>
          </a:p>
        </p:txBody>
      </p:sp>
      <p:pic>
        <p:nvPicPr>
          <p:cNvPr id="29" name="Picture 2" descr="Pino de Macedonia - Ecu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586" y="140142"/>
            <a:ext cx="1014994" cy="13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TEJIDO DE CONDUCCIÓ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15" y="1116162"/>
            <a:ext cx="2399210" cy="354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45" y="1047038"/>
            <a:ext cx="4194221" cy="260483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766" y="2471605"/>
            <a:ext cx="1643547" cy="236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43" y="136359"/>
            <a:ext cx="8219148" cy="491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3611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194" y="-11962"/>
            <a:ext cx="8520600" cy="572700"/>
          </a:xfrm>
        </p:spPr>
        <p:txBody>
          <a:bodyPr/>
          <a:lstStyle/>
          <a:p>
            <a:r>
              <a:rPr lang="es-AR" dirty="0" smtClean="0"/>
              <a:t>FLOEMA - ANGIOSPERMAS</a:t>
            </a:r>
            <a:endParaRPr lang="es-AR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89542" y="734896"/>
            <a:ext cx="427924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u="sng" dirty="0"/>
              <a:t>Elementos del tubo criboso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Forma </a:t>
            </a:r>
            <a:r>
              <a:rPr lang="es-AR" sz="1600" b="1" dirty="0"/>
              <a:t>cilíndrica</a:t>
            </a:r>
            <a:endParaRPr lang="es-AR" sz="1600" dirty="0"/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Sin pared secundaria (</a:t>
            </a:r>
            <a:r>
              <a:rPr lang="es-AR" sz="1600" b="1" dirty="0"/>
              <a:t>células vivas</a:t>
            </a:r>
            <a:r>
              <a:rPr lang="es-AR" sz="1600" dirty="0"/>
              <a:t>)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Se conectan por </a:t>
            </a:r>
            <a:r>
              <a:rPr lang="es-AR" sz="1600" b="1" dirty="0"/>
              <a:t>áreas cribosas </a:t>
            </a:r>
            <a:r>
              <a:rPr lang="es-AR" sz="1600" dirty="0"/>
              <a:t>lateralmente</a:t>
            </a:r>
          </a:p>
          <a:p>
            <a:endParaRPr lang="es-AR" sz="1600" dirty="0"/>
          </a:p>
          <a:p>
            <a:pPr marL="214313" indent="-214313">
              <a:buFontTx/>
              <a:buChar char="-"/>
            </a:pPr>
            <a:r>
              <a:rPr lang="es-AR" sz="1600" dirty="0"/>
              <a:t>Se conectan por </a:t>
            </a:r>
            <a:r>
              <a:rPr lang="es-AR" sz="1600" b="1" dirty="0"/>
              <a:t>placas cribosas </a:t>
            </a:r>
            <a:r>
              <a:rPr lang="es-AR" sz="1600" dirty="0"/>
              <a:t>en los extremos</a:t>
            </a:r>
          </a:p>
        </p:txBody>
      </p:sp>
      <p:pic>
        <p:nvPicPr>
          <p:cNvPr id="47" name="Picture 8" descr="Tomate Flor De Ligero - Foto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95" y="68647"/>
            <a:ext cx="1436388" cy="107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el moderno prometeo: Histología Vegetal: Floema (Líbe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928" y="3709822"/>
            <a:ext cx="3863780" cy="12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4568790" y="808486"/>
            <a:ext cx="3781125" cy="4064765"/>
            <a:chOff x="4292064" y="1078735"/>
            <a:chExt cx="3049159" cy="3447597"/>
          </a:xfrm>
        </p:grpSpPr>
        <p:sp>
          <p:nvSpPr>
            <p:cNvPr id="29" name="Cilindro 28"/>
            <p:cNvSpPr/>
            <p:nvPr/>
          </p:nvSpPr>
          <p:spPr>
            <a:xfrm>
              <a:off x="5376583" y="1528215"/>
              <a:ext cx="389539" cy="972108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30" name="Cilindro 29"/>
            <p:cNvSpPr/>
            <p:nvPr/>
          </p:nvSpPr>
          <p:spPr>
            <a:xfrm>
              <a:off x="5376583" y="2392311"/>
              <a:ext cx="389540" cy="91810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31" name="Cilindro 30"/>
            <p:cNvSpPr/>
            <p:nvPr/>
          </p:nvSpPr>
          <p:spPr>
            <a:xfrm>
              <a:off x="5361905" y="3202401"/>
              <a:ext cx="404217" cy="972108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cxnSp>
          <p:nvCxnSpPr>
            <p:cNvPr id="32" name="Conector recto de flecha 31"/>
            <p:cNvCxnSpPr/>
            <p:nvPr/>
          </p:nvCxnSpPr>
          <p:spPr>
            <a:xfrm>
              <a:off x="4948349" y="1502121"/>
              <a:ext cx="610217" cy="4666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uadroTexto 32"/>
            <p:cNvSpPr txBox="1"/>
            <p:nvPr/>
          </p:nvSpPr>
          <p:spPr>
            <a:xfrm>
              <a:off x="4292064" y="1248514"/>
              <a:ext cx="671163" cy="548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200" dirty="0"/>
                <a:t>Elemento</a:t>
              </a:r>
            </a:p>
            <a:p>
              <a:r>
                <a:rPr lang="es-AR" sz="1200" dirty="0"/>
                <a:t>del tubo</a:t>
              </a:r>
            </a:p>
            <a:p>
              <a:r>
                <a:rPr lang="es-AR" sz="1200" dirty="0"/>
                <a:t>criboso</a:t>
              </a:r>
            </a:p>
          </p:txBody>
        </p:sp>
        <p:sp>
          <p:nvSpPr>
            <p:cNvPr id="36" name="Cerrar llave 35"/>
            <p:cNvSpPr/>
            <p:nvPr/>
          </p:nvSpPr>
          <p:spPr>
            <a:xfrm>
              <a:off x="6238888" y="1530423"/>
              <a:ext cx="318896" cy="251006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6568681" y="2646957"/>
              <a:ext cx="669871" cy="443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>
                  <a:solidFill>
                    <a:srgbClr val="FF0000"/>
                  </a:solidFill>
                </a:rPr>
                <a:t>Tubo</a:t>
              </a:r>
            </a:p>
            <a:p>
              <a:pPr algn="ctr"/>
              <a:r>
                <a:rPr lang="es-AR" b="1" dirty="0">
                  <a:solidFill>
                    <a:srgbClr val="FF0000"/>
                  </a:solidFill>
                </a:rPr>
                <a:t>criboso</a:t>
              </a:r>
            </a:p>
          </p:txBody>
        </p:sp>
        <p:sp>
          <p:nvSpPr>
            <p:cNvPr id="38" name="Cilindro 37"/>
            <p:cNvSpPr/>
            <p:nvPr/>
          </p:nvSpPr>
          <p:spPr>
            <a:xfrm>
              <a:off x="5777018" y="1813349"/>
              <a:ext cx="281252" cy="972108"/>
            </a:xfrm>
            <a:prstGeom prst="can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39" name="Cilindro 38"/>
            <p:cNvSpPr/>
            <p:nvPr/>
          </p:nvSpPr>
          <p:spPr>
            <a:xfrm>
              <a:off x="5777018" y="2721563"/>
              <a:ext cx="281252" cy="918102"/>
            </a:xfrm>
            <a:prstGeom prst="can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40" name="Cilindro 39"/>
            <p:cNvSpPr/>
            <p:nvPr/>
          </p:nvSpPr>
          <p:spPr>
            <a:xfrm>
              <a:off x="5777018" y="3554224"/>
              <a:ext cx="281252" cy="972108"/>
            </a:xfrm>
            <a:prstGeom prst="can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41" name="Elipse 40"/>
            <p:cNvSpPr/>
            <p:nvPr/>
          </p:nvSpPr>
          <p:spPr>
            <a:xfrm>
              <a:off x="5671802" y="2921870"/>
              <a:ext cx="188640" cy="10279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sp>
          <p:nvSpPr>
            <p:cNvPr id="42" name="Elipse 41"/>
            <p:cNvSpPr/>
            <p:nvPr/>
          </p:nvSpPr>
          <p:spPr>
            <a:xfrm>
              <a:off x="5671802" y="3085642"/>
              <a:ext cx="188640" cy="10279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  <p:cxnSp>
          <p:nvCxnSpPr>
            <p:cNvPr id="43" name="Conector recto de flecha 42"/>
            <p:cNvCxnSpPr/>
            <p:nvPr/>
          </p:nvCxnSpPr>
          <p:spPr>
            <a:xfrm flipH="1">
              <a:off x="5529682" y="1314839"/>
              <a:ext cx="466193" cy="2641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43"/>
            <p:cNvSpPr txBox="1"/>
            <p:nvPr/>
          </p:nvSpPr>
          <p:spPr>
            <a:xfrm>
              <a:off x="5347567" y="1078735"/>
              <a:ext cx="1016311" cy="261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Placa cribosa</a:t>
              </a:r>
            </a:p>
          </p:txBody>
        </p:sp>
        <p:cxnSp>
          <p:nvCxnSpPr>
            <p:cNvPr id="45" name="Conector recto de flecha 44"/>
            <p:cNvCxnSpPr>
              <a:endCxn id="41" idx="4"/>
            </p:cNvCxnSpPr>
            <p:nvPr/>
          </p:nvCxnSpPr>
          <p:spPr>
            <a:xfrm flipH="1" flipV="1">
              <a:off x="5766122" y="3024665"/>
              <a:ext cx="858648" cy="38065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45"/>
            <p:cNvSpPr txBox="1"/>
            <p:nvPr/>
          </p:nvSpPr>
          <p:spPr>
            <a:xfrm>
              <a:off x="6398336" y="3434807"/>
              <a:ext cx="9428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Área cribosa</a:t>
              </a:r>
            </a:p>
          </p:txBody>
        </p:sp>
        <p:pic>
          <p:nvPicPr>
            <p:cNvPr id="49" name="Picture 2" descr="Adhesivo ojos para dron | Olhos para artesanato, Os olhos da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6173" y="1985159"/>
              <a:ext cx="521107" cy="52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67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227" y="0"/>
            <a:ext cx="8520600" cy="572700"/>
          </a:xfrm>
        </p:spPr>
        <p:txBody>
          <a:bodyPr/>
          <a:lstStyle/>
          <a:p>
            <a:r>
              <a:rPr lang="es-AR" dirty="0" smtClean="0"/>
              <a:t>FLOEMA - ANGIOSPERMAS</a:t>
            </a:r>
            <a:endParaRPr lang="es-AR" dirty="0"/>
          </a:p>
        </p:txBody>
      </p:sp>
      <p:sp>
        <p:nvSpPr>
          <p:cNvPr id="27" name="CuadroTexto 26"/>
          <p:cNvSpPr txBox="1"/>
          <p:nvPr/>
        </p:nvSpPr>
        <p:spPr>
          <a:xfrm>
            <a:off x="501890" y="622831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u="sng" dirty="0"/>
              <a:t>Elementos del tubo criboso</a:t>
            </a:r>
          </a:p>
        </p:txBody>
      </p:sp>
      <p:pic>
        <p:nvPicPr>
          <p:cNvPr id="47" name="Picture 8" descr="Tomate Flor De Ligero - Foto gratis e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69" y="131453"/>
            <a:ext cx="1835591" cy="13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4704519" y="1640509"/>
            <a:ext cx="3755841" cy="3245500"/>
            <a:chOff x="4895986" y="2355726"/>
            <a:chExt cx="2970330" cy="2530283"/>
          </a:xfrm>
        </p:grpSpPr>
        <p:pic>
          <p:nvPicPr>
            <p:cNvPr id="20482" name="Picture 2" descr="16.6. Parénquima asociado al floem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986" y="2355726"/>
              <a:ext cx="2970330" cy="2530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4895986" y="3844131"/>
              <a:ext cx="1565063" cy="1041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sz="1050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27" y="1256392"/>
            <a:ext cx="2154426" cy="32082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346" y="1256392"/>
            <a:ext cx="1793305" cy="295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49926"/>
            <a:ext cx="8520600" cy="572700"/>
          </a:xfrm>
        </p:spPr>
        <p:txBody>
          <a:bodyPr/>
          <a:lstStyle/>
          <a:p>
            <a:r>
              <a:rPr lang="es-AR" dirty="0" smtClean="0"/>
              <a:t>FLOEMA - ANGIOSPERMAS</a:t>
            </a:r>
            <a:endParaRPr lang="es-AR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33820" y="529931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u="sng" dirty="0" smtClean="0"/>
              <a:t>Placas cribosas</a:t>
            </a:r>
            <a:endParaRPr lang="es-AR" sz="2000" b="1" u="sng" dirty="0"/>
          </a:p>
        </p:txBody>
      </p:sp>
      <p:pic>
        <p:nvPicPr>
          <p:cNvPr id="16388" name="Picture 4" descr="Apellido/s y Nombre/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1" y="970967"/>
            <a:ext cx="4266446" cy="20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Excellante colador de aluminio con asa, Heavy Duty, 12 Quart, 1,8 mm:  Amazon.es: Amazon.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02" y="3127289"/>
            <a:ext cx="1817687" cy="18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Acero Inoxidable Colador verduras ensalada pasta espagueti Escurridor  Colador de menta | e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47" y="3036513"/>
            <a:ext cx="2183236" cy="218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Tomate Flor De Ligero - Foto gratis e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11" y="128425"/>
            <a:ext cx="1640925" cy="123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Floema secundari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0"/>
          <a:stretch/>
        </p:blipFill>
        <p:spPr bwMode="auto">
          <a:xfrm>
            <a:off x="4856517" y="543237"/>
            <a:ext cx="2235521" cy="440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1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43" y="136359"/>
            <a:ext cx="8219148" cy="4910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753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873555" y="543245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b="1" u="sng" dirty="0"/>
              <a:t>Placa cribosa</a:t>
            </a:r>
          </a:p>
        </p:txBody>
      </p:sp>
      <p:pic>
        <p:nvPicPr>
          <p:cNvPr id="16390" name="Picture 6" descr="16.2. Tipos celulares del Flo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3" y="1050860"/>
            <a:ext cx="3211337" cy="34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13" y="555492"/>
            <a:ext cx="2370844" cy="1993444"/>
          </a:xfrm>
          <a:prstGeom prst="rect">
            <a:avLst/>
          </a:prstGeom>
        </p:spPr>
      </p:pic>
      <p:pic>
        <p:nvPicPr>
          <p:cNvPr id="32" name="Picture 8" descr="Tomate Flor De Ligero - Foto gratis e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54" y="27381"/>
            <a:ext cx="1241546" cy="9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369" y="959156"/>
            <a:ext cx="1883399" cy="175406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2237" y="4575098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Microscopio óptico</a:t>
            </a:r>
            <a:endParaRPr lang="es-AR" dirty="0"/>
          </a:p>
        </p:txBody>
      </p:sp>
      <p:sp>
        <p:nvSpPr>
          <p:cNvPr id="7" name="CuadroTexto 6"/>
          <p:cNvSpPr txBox="1"/>
          <p:nvPr/>
        </p:nvSpPr>
        <p:spPr>
          <a:xfrm>
            <a:off x="7034068" y="2709280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Microscopio electrónico</a:t>
            </a:r>
            <a:endParaRPr lang="es-AR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882" y="3149605"/>
            <a:ext cx="4705203" cy="1882082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0" y="-4992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dirty="0" smtClean="0"/>
              <a:t>FLOEMA - ANGIOSPERMAS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183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/>
        </p:nvSpPr>
        <p:spPr>
          <a:xfrm>
            <a:off x="196447" y="407312"/>
            <a:ext cx="2244300" cy="28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0000"/>
                </a:solidFill>
              </a:rPr>
              <a:t>Parénquima </a:t>
            </a:r>
            <a:r>
              <a:rPr lang="es" sz="1800" dirty="0" smtClean="0">
                <a:solidFill>
                  <a:srgbClr val="FF0000"/>
                </a:solidFill>
              </a:rPr>
              <a:t>floemático</a:t>
            </a:r>
            <a:endParaRPr lang="e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/>
              <a:t> </a:t>
            </a:r>
            <a:r>
              <a:rPr lang="es" sz="1800" dirty="0"/>
              <a:t>células vivas con pared primaria celulósica cuya función es </a:t>
            </a:r>
            <a:r>
              <a:rPr lang="es" sz="1800" b="1" dirty="0"/>
              <a:t>reserva</a:t>
            </a:r>
            <a:r>
              <a:rPr lang="es" sz="1800" dirty="0"/>
              <a:t>. </a:t>
            </a: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rgbClr val="FF0000"/>
                </a:solidFill>
              </a:rPr>
              <a:t>Fibras </a:t>
            </a:r>
            <a:r>
              <a:rPr lang="es" sz="1800" dirty="0" smtClean="0">
                <a:solidFill>
                  <a:srgbClr val="FF0000"/>
                </a:solidFill>
              </a:rPr>
              <a:t>floemáticas</a:t>
            </a:r>
            <a:endParaRPr lang="es" sz="1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/>
              <a:t>células </a:t>
            </a:r>
            <a:r>
              <a:rPr lang="es" sz="1800" dirty="0"/>
              <a:t>con pared primaria y secundaria lignificada y lumen pequeño cuya función es el </a:t>
            </a:r>
            <a:r>
              <a:rPr lang="es" sz="1800" b="1" dirty="0"/>
              <a:t>sostén</a:t>
            </a:r>
            <a:r>
              <a:rPr lang="es" sz="1800" dirty="0"/>
              <a:t>.</a:t>
            </a:r>
            <a:endParaRPr sz="1800" dirty="0"/>
          </a:p>
        </p:txBody>
      </p:sp>
      <p:pic>
        <p:nvPicPr>
          <p:cNvPr id="216" name="Google Shape;2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9400" y="597569"/>
            <a:ext cx="6302200" cy="4216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5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Adhesivo ojos para dron | Olhos para artesanato, Os olhos d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58" y="145591"/>
            <a:ext cx="521107" cy="52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n gratis: jardín de flores, lirio, amarillo, flor, naturaleza ...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grpSp>
        <p:nvGrpSpPr>
          <p:cNvPr id="5" name="Grupo 4"/>
          <p:cNvGrpSpPr/>
          <p:nvPr/>
        </p:nvGrpSpPr>
        <p:grpSpPr>
          <a:xfrm>
            <a:off x="613611" y="348915"/>
            <a:ext cx="7614968" cy="4833455"/>
            <a:chOff x="1458539" y="666698"/>
            <a:chExt cx="6452215" cy="4327641"/>
          </a:xfrm>
        </p:grpSpPr>
        <p:sp>
          <p:nvSpPr>
            <p:cNvPr id="13319" name="CuadroTexto 17"/>
            <p:cNvSpPr txBox="1">
              <a:spLocks noChangeArrowheads="1"/>
            </p:cNvSpPr>
            <p:nvPr/>
          </p:nvSpPr>
          <p:spPr bwMode="auto">
            <a:xfrm>
              <a:off x="4794516" y="1052324"/>
              <a:ext cx="1235869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/>
                <a:t>Angiospermas</a:t>
              </a:r>
            </a:p>
          </p:txBody>
        </p:sp>
        <p:sp>
          <p:nvSpPr>
            <p:cNvPr id="13323" name="CuadroTexto 17"/>
            <p:cNvSpPr txBox="1">
              <a:spLocks noChangeArrowheads="1"/>
            </p:cNvSpPr>
            <p:nvPr/>
          </p:nvSpPr>
          <p:spPr bwMode="auto">
            <a:xfrm>
              <a:off x="3722445" y="1525932"/>
              <a:ext cx="1502569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/>
                <a:t>Dicotiledóneas</a:t>
              </a:r>
            </a:p>
          </p:txBody>
        </p:sp>
        <p:sp>
          <p:nvSpPr>
            <p:cNvPr id="13324" name="CuadroTexto 17"/>
            <p:cNvSpPr txBox="1">
              <a:spLocks noChangeArrowheads="1"/>
            </p:cNvSpPr>
            <p:nvPr/>
          </p:nvSpPr>
          <p:spPr bwMode="auto">
            <a:xfrm>
              <a:off x="6130101" y="1445046"/>
              <a:ext cx="1710157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 dirty="0"/>
                <a:t>Monocotiledóneas</a:t>
              </a:r>
            </a:p>
          </p:txBody>
        </p:sp>
        <p:cxnSp>
          <p:nvCxnSpPr>
            <p:cNvPr id="9" name="Conector angular 8"/>
            <p:cNvCxnSpPr>
              <a:stCxn id="13319" idx="1"/>
              <a:endCxn id="13323" idx="0"/>
            </p:cNvCxnSpPr>
            <p:nvPr/>
          </p:nvCxnSpPr>
          <p:spPr>
            <a:xfrm rot="10800000" flipV="1">
              <a:off x="4473731" y="1190437"/>
              <a:ext cx="320786" cy="33549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angular 12"/>
            <p:cNvCxnSpPr>
              <a:stCxn id="13319" idx="3"/>
              <a:endCxn id="13324" idx="0"/>
            </p:cNvCxnSpPr>
            <p:nvPr/>
          </p:nvCxnSpPr>
          <p:spPr>
            <a:xfrm>
              <a:off x="6030385" y="1190437"/>
              <a:ext cx="954795" cy="25460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02" name="Picture 6" descr="20 PLANTAS con FLORES AMARILLAS - Nombres y Fot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818" y="1803348"/>
              <a:ext cx="1809873" cy="120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17"/>
            <p:cNvSpPr txBox="1">
              <a:spLocks noChangeArrowheads="1"/>
            </p:cNvSpPr>
            <p:nvPr/>
          </p:nvSpPr>
          <p:spPr bwMode="auto">
            <a:xfrm>
              <a:off x="1906866" y="1224394"/>
              <a:ext cx="1360369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 dirty="0"/>
                <a:t>Gimnospermas</a:t>
              </a:r>
            </a:p>
          </p:txBody>
        </p:sp>
        <p:sp>
          <p:nvSpPr>
            <p:cNvPr id="25" name="CuadroTexto 17"/>
            <p:cNvSpPr txBox="1">
              <a:spLocks noChangeArrowheads="1"/>
            </p:cNvSpPr>
            <p:nvPr/>
          </p:nvSpPr>
          <p:spPr bwMode="auto">
            <a:xfrm>
              <a:off x="2735796" y="666698"/>
              <a:ext cx="2239662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 dirty="0"/>
                <a:t>Plantas Vasculares</a:t>
              </a:r>
            </a:p>
          </p:txBody>
        </p:sp>
        <p:pic>
          <p:nvPicPr>
            <p:cNvPr id="17" name="Picture 6" descr="Lodgepole Pine (Pinus contorta) cones - Stock Image - B500/0503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082" y="1727169"/>
              <a:ext cx="1546920" cy="232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ector angular 3"/>
            <p:cNvCxnSpPr>
              <a:stCxn id="25" idx="1"/>
              <a:endCxn id="23" idx="0"/>
            </p:cNvCxnSpPr>
            <p:nvPr/>
          </p:nvCxnSpPr>
          <p:spPr>
            <a:xfrm rot="10800000" flipV="1">
              <a:off x="2587050" y="805198"/>
              <a:ext cx="148746" cy="41919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angular 5"/>
            <p:cNvCxnSpPr>
              <a:stCxn id="25" idx="3"/>
              <a:endCxn id="13319" idx="0"/>
            </p:cNvCxnSpPr>
            <p:nvPr/>
          </p:nvCxnSpPr>
          <p:spPr>
            <a:xfrm>
              <a:off x="4975458" y="805198"/>
              <a:ext cx="436993" cy="24712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8" descr="Tomate Flor De Ligero - Foto gratis e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2445" y="1880241"/>
              <a:ext cx="1603713" cy="1203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1458539" y="4140078"/>
              <a:ext cx="1809442" cy="854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/>
                <a:t>Xilema</a:t>
              </a:r>
              <a:r>
                <a:rPr lang="es-AR" dirty="0"/>
                <a:t>: </a:t>
              </a:r>
              <a:r>
                <a:rPr lang="es-AR" dirty="0" err="1"/>
                <a:t>Traqueidas</a:t>
              </a:r>
              <a:r>
                <a:rPr lang="es-AR" dirty="0"/>
                <a:t> </a:t>
              </a:r>
            </a:p>
            <a:p>
              <a:r>
                <a:rPr lang="es-AR" b="1" dirty="0"/>
                <a:t>Floema</a:t>
              </a:r>
              <a:r>
                <a:rPr lang="es-AR" dirty="0"/>
                <a:t>: Célula cribosas</a:t>
              </a:r>
            </a:p>
            <a:p>
              <a:r>
                <a:rPr lang="es-AR" dirty="0"/>
                <a:t>y células </a:t>
              </a:r>
              <a:r>
                <a:rPr lang="es-AR" dirty="0" smtClean="0"/>
                <a:t>albuminosas.</a:t>
              </a:r>
              <a:endParaRPr lang="es-AR" dirty="0"/>
            </a:p>
            <a:p>
              <a:endParaRPr lang="es-AR" dirty="0"/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3717609" y="3819086"/>
              <a:ext cx="4193145" cy="10471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/>
                <a:t>Xilema</a:t>
              </a:r>
              <a:r>
                <a:rPr lang="es-AR" dirty="0"/>
                <a:t>: </a:t>
              </a:r>
              <a:r>
                <a:rPr lang="es-AR" dirty="0" err="1"/>
                <a:t>Traqueidas</a:t>
              </a:r>
              <a:r>
                <a:rPr lang="es-AR" dirty="0"/>
                <a:t> (a veces), vasos (formados por muchos</a:t>
              </a:r>
            </a:p>
            <a:p>
              <a:r>
                <a:rPr lang="es-AR" dirty="0"/>
                <a:t>elementos de vaso), fibras y parénquima </a:t>
              </a:r>
              <a:r>
                <a:rPr lang="es-AR" dirty="0" err="1"/>
                <a:t>xilemáticos</a:t>
              </a:r>
              <a:endParaRPr lang="es-AR" dirty="0"/>
            </a:p>
            <a:p>
              <a:r>
                <a:rPr lang="es-AR" b="1" dirty="0"/>
                <a:t>Floema</a:t>
              </a:r>
              <a:r>
                <a:rPr lang="es-AR" dirty="0"/>
                <a:t>: Tubos criboso (formados por muchos elementos</a:t>
              </a:r>
            </a:p>
            <a:p>
              <a:r>
                <a:rPr lang="es-AR" dirty="0"/>
                <a:t>del tubo criboso, células anexas, fibras y parénquima</a:t>
              </a:r>
            </a:p>
            <a:p>
              <a:r>
                <a:rPr lang="es-AR" dirty="0" err="1"/>
                <a:t>f</a:t>
              </a:r>
              <a:r>
                <a:rPr lang="es-AR" dirty="0" err="1" smtClean="0"/>
                <a:t>loemático</a:t>
              </a:r>
              <a:r>
                <a:rPr lang="es-AR" dirty="0" smtClean="0"/>
                <a:t>).</a:t>
              </a:r>
              <a:endParaRPr lang="es-AR" dirty="0"/>
            </a:p>
          </p:txBody>
        </p:sp>
        <p:pic>
          <p:nvPicPr>
            <p:cNvPr id="13334" name="Picture 20" descr="Comenzó la siembra de trigo 2019/2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000" t="11344" r="37958" b="-11344"/>
            <a:stretch/>
          </p:blipFill>
          <p:spPr bwMode="auto">
            <a:xfrm>
              <a:off x="5981269" y="2777642"/>
              <a:ext cx="1734866" cy="117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265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5" y="0"/>
            <a:ext cx="6779172" cy="50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525380" y="565928"/>
            <a:ext cx="8173452" cy="3524809"/>
            <a:chOff x="585537" y="217012"/>
            <a:chExt cx="7742500" cy="2952843"/>
          </a:xfrm>
        </p:grpSpPr>
        <p:pic>
          <p:nvPicPr>
            <p:cNvPr id="4" name="Google Shape;78;p17"/>
            <p:cNvPicPr preferRelativeResize="0"/>
            <p:nvPr/>
          </p:nvPicPr>
          <p:blipFill rotWithShape="1">
            <a:blip r:embed="rId2">
              <a:alphaModFix/>
            </a:blip>
            <a:srcRect t="26680"/>
            <a:stretch/>
          </p:blipFill>
          <p:spPr>
            <a:xfrm>
              <a:off x="585537" y="217012"/>
              <a:ext cx="7742500" cy="29212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CuadroTexto 5"/>
            <p:cNvSpPr txBox="1"/>
            <p:nvPr/>
          </p:nvSpPr>
          <p:spPr>
            <a:xfrm>
              <a:off x="5230995" y="2554301"/>
              <a:ext cx="10454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RESERVA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262424" y="2862078"/>
              <a:ext cx="9236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SOSTÉN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3745695" y="1163052"/>
              <a:ext cx="1422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CONDUCCIÓN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276474" y="1364549"/>
              <a:ext cx="1422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CONDUCCIÓN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013158" y="1970365"/>
              <a:ext cx="1422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 smtClean="0">
                  <a:solidFill>
                    <a:srgbClr val="FF0000"/>
                  </a:solidFill>
                </a:rPr>
                <a:t>CONDUCCIÓN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100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752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;p13"/>
          <p:cNvSpPr txBox="1"/>
          <p:nvPr/>
        </p:nvSpPr>
        <p:spPr>
          <a:xfrm>
            <a:off x="262759" y="301863"/>
            <a:ext cx="8734096" cy="154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/>
              <a:t>Los términos </a:t>
            </a:r>
            <a:r>
              <a:rPr lang="es" sz="1800" b="1" dirty="0"/>
              <a:t>primario</a:t>
            </a:r>
            <a:r>
              <a:rPr lang="es" sz="1800" dirty="0"/>
              <a:t> o </a:t>
            </a:r>
            <a:r>
              <a:rPr lang="es" sz="1800" b="1" dirty="0"/>
              <a:t>secundario</a:t>
            </a:r>
            <a:r>
              <a:rPr lang="es" sz="1800" dirty="0"/>
              <a:t> </a:t>
            </a:r>
            <a:r>
              <a:rPr lang="es" sz="1800" dirty="0" smtClean="0"/>
              <a:t>hacen </a:t>
            </a:r>
            <a:r>
              <a:rPr lang="es" sz="1800" dirty="0"/>
              <a:t>referencia al origen de los </a:t>
            </a:r>
            <a:r>
              <a:rPr lang="es" sz="1800" dirty="0" smtClean="0"/>
              <a:t>tejidos.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Los primarios son originados por la diferenciación del </a:t>
            </a:r>
            <a:r>
              <a:rPr lang="es" sz="1800" b="1" dirty="0"/>
              <a:t>PROCAMBIUM </a:t>
            </a:r>
            <a:r>
              <a:rPr lang="es" sz="1800" dirty="0" smtClean="0"/>
              <a:t>(MERISTEMA).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Los secundarios por el </a:t>
            </a:r>
            <a:r>
              <a:rPr lang="es" sz="1800" b="1" dirty="0"/>
              <a:t>CAMBIUM</a:t>
            </a:r>
            <a:r>
              <a:rPr lang="es" sz="1800" dirty="0"/>
              <a:t> </a:t>
            </a:r>
            <a:r>
              <a:rPr lang="es" sz="1800" dirty="0" smtClean="0"/>
              <a:t>(meristema </a:t>
            </a:r>
            <a:r>
              <a:rPr lang="es" sz="1800" dirty="0"/>
              <a:t>secundario) y por la </a:t>
            </a:r>
            <a:r>
              <a:rPr lang="es" sz="1800" dirty="0" smtClean="0"/>
              <a:t>DESDIFERENCIACIÓN de </a:t>
            </a:r>
            <a:r>
              <a:rPr lang="es" sz="1800" dirty="0"/>
              <a:t>células parenquimáticas</a:t>
            </a:r>
            <a:r>
              <a:rPr lang="es" sz="1800" dirty="0" smtClean="0"/>
              <a:t>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/>
              <a:t>Los tejidos primarios </a:t>
            </a:r>
            <a:r>
              <a:rPr lang="es" sz="1800" dirty="0"/>
              <a:t>y secundarios no aparecen en todas las plantas. </a:t>
            </a:r>
            <a:endParaRPr lang="es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/>
              <a:t>Por </a:t>
            </a:r>
            <a:r>
              <a:rPr lang="es" sz="1800" dirty="0"/>
              <a:t>ejemplo, en monocotiledóneas vamos a encontrar Xilema y Floema primarios, en cambio en dicotiledóneas podemos encontrar </a:t>
            </a:r>
            <a:r>
              <a:rPr lang="es" sz="1800" dirty="0" smtClean="0"/>
              <a:t>además del primario, también los tejidos secundarios (desarrollo de leño).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141435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026470" y="138580"/>
            <a:ext cx="7337400" cy="431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PROTOXILEMA Y METAXILEMA</a:t>
            </a: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Tanto </a:t>
            </a: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 xilema primario como el floema primario se dividen en protoxilema y metaxilema, protofloema y metafloema.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 protoxilema y protofloema son los primeros en formarse, sus células son de pequeño diámetro y los vasos del xilema se caracterizan por presentar engrosamientos anillados y espiralados.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 metaxilema y el metafloema se forman con posterioridad, sus células tienen mayor diámetro y los vasos del xilema presentan mayores engrosamientos originado tráqueas de tipo escalariformes, reticulados y punteados.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6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n gratis: jardín de flores, lirio, amarillo, flor, naturaleza ...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AR" sz="1050"/>
          </a:p>
        </p:txBody>
      </p:sp>
      <p:grpSp>
        <p:nvGrpSpPr>
          <p:cNvPr id="3" name="Grupo 2"/>
          <p:cNvGrpSpPr/>
          <p:nvPr/>
        </p:nvGrpSpPr>
        <p:grpSpPr>
          <a:xfrm>
            <a:off x="1124607" y="241738"/>
            <a:ext cx="6715651" cy="4508953"/>
            <a:chOff x="1763082" y="580466"/>
            <a:chExt cx="6077176" cy="4170225"/>
          </a:xfrm>
        </p:grpSpPr>
        <p:sp>
          <p:nvSpPr>
            <p:cNvPr id="13319" name="CuadroTexto 17"/>
            <p:cNvSpPr txBox="1">
              <a:spLocks noChangeArrowheads="1"/>
            </p:cNvSpPr>
            <p:nvPr/>
          </p:nvSpPr>
          <p:spPr bwMode="auto">
            <a:xfrm>
              <a:off x="4640903" y="1142628"/>
              <a:ext cx="1235869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/>
                <a:t>Angiospermas</a:t>
              </a:r>
            </a:p>
          </p:txBody>
        </p:sp>
        <p:sp>
          <p:nvSpPr>
            <p:cNvPr id="13323" name="CuadroTexto 17"/>
            <p:cNvSpPr txBox="1">
              <a:spLocks noChangeArrowheads="1"/>
            </p:cNvSpPr>
            <p:nvPr/>
          </p:nvSpPr>
          <p:spPr bwMode="auto">
            <a:xfrm>
              <a:off x="3770682" y="1942056"/>
              <a:ext cx="1502569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/>
                <a:t>Dicotiledóneas</a:t>
              </a:r>
            </a:p>
          </p:txBody>
        </p:sp>
        <p:sp>
          <p:nvSpPr>
            <p:cNvPr id="13324" name="CuadroTexto 17"/>
            <p:cNvSpPr txBox="1">
              <a:spLocks noChangeArrowheads="1"/>
            </p:cNvSpPr>
            <p:nvPr/>
          </p:nvSpPr>
          <p:spPr bwMode="auto">
            <a:xfrm>
              <a:off x="6130101" y="1445046"/>
              <a:ext cx="1710157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 dirty="0"/>
                <a:t>Monocotiledóneas</a:t>
              </a:r>
            </a:p>
          </p:txBody>
        </p:sp>
        <p:cxnSp>
          <p:nvCxnSpPr>
            <p:cNvPr id="9" name="Conector angular 8"/>
            <p:cNvCxnSpPr>
              <a:stCxn id="13319" idx="1"/>
              <a:endCxn id="13323" idx="0"/>
            </p:cNvCxnSpPr>
            <p:nvPr/>
          </p:nvCxnSpPr>
          <p:spPr>
            <a:xfrm rot="10800000" flipV="1">
              <a:off x="4521968" y="1280740"/>
              <a:ext cx="118936" cy="66131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angular 12"/>
            <p:cNvCxnSpPr>
              <a:stCxn id="13319" idx="3"/>
              <a:endCxn id="13324" idx="0"/>
            </p:cNvCxnSpPr>
            <p:nvPr/>
          </p:nvCxnSpPr>
          <p:spPr>
            <a:xfrm>
              <a:off x="5876771" y="1280740"/>
              <a:ext cx="1108409" cy="16430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7" name="CuadroTexto 17"/>
            <p:cNvSpPr txBox="1">
              <a:spLocks noChangeArrowheads="1"/>
            </p:cNvSpPr>
            <p:nvPr/>
          </p:nvSpPr>
          <p:spPr bwMode="auto">
            <a:xfrm>
              <a:off x="6310094" y="1942056"/>
              <a:ext cx="1350169" cy="415498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/>
                <a:t>Poáceas </a:t>
              </a:r>
            </a:p>
            <a:p>
              <a:pPr algn="ctr"/>
              <a:r>
                <a:rPr lang="es-AR" altLang="es-AR" sz="1050"/>
                <a:t>(= Gramíneas)</a:t>
              </a:r>
            </a:p>
          </p:txBody>
        </p:sp>
        <p:cxnSp>
          <p:nvCxnSpPr>
            <p:cNvPr id="15" name="Conector recto de flecha 14"/>
            <p:cNvCxnSpPr>
              <a:stCxn id="13324" idx="2"/>
              <a:endCxn id="13327" idx="0"/>
            </p:cNvCxnSpPr>
            <p:nvPr/>
          </p:nvCxnSpPr>
          <p:spPr>
            <a:xfrm flipH="1">
              <a:off x="6985178" y="1722462"/>
              <a:ext cx="2" cy="2195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334" name="Picture 20" descr="Comenzó la siembra de trigo 2019/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114" y="3575544"/>
              <a:ext cx="2089149" cy="1175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" descr="Adhesivo ojos para dron | Olhos para artesanato, Os olhos da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4153" y="580466"/>
              <a:ext cx="521107" cy="52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20 PLANTAS con FLORES AMARILLAS - Nombres y Fot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385" y="2574419"/>
              <a:ext cx="1809873" cy="1203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CuadroTexto 17"/>
            <p:cNvSpPr txBox="1">
              <a:spLocks noChangeArrowheads="1"/>
            </p:cNvSpPr>
            <p:nvPr/>
          </p:nvSpPr>
          <p:spPr bwMode="auto">
            <a:xfrm>
              <a:off x="1906866" y="1224394"/>
              <a:ext cx="1360369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 dirty="0"/>
                <a:t>Gimnospermas</a:t>
              </a:r>
            </a:p>
          </p:txBody>
        </p:sp>
        <p:sp>
          <p:nvSpPr>
            <p:cNvPr id="25" name="CuadroTexto 17"/>
            <p:cNvSpPr txBox="1">
              <a:spLocks noChangeArrowheads="1"/>
            </p:cNvSpPr>
            <p:nvPr/>
          </p:nvSpPr>
          <p:spPr bwMode="auto">
            <a:xfrm>
              <a:off x="2735796" y="666698"/>
              <a:ext cx="2239662" cy="253916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s-AR" altLang="es-AR" sz="1050" dirty="0"/>
                <a:t>Plantas Vasculares</a:t>
              </a:r>
            </a:p>
          </p:txBody>
        </p:sp>
        <p:pic>
          <p:nvPicPr>
            <p:cNvPr id="17" name="Picture 6" descr="Lodgepole Pine (Pinus contorta) cones - Stock Image - B500/0503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082" y="1727169"/>
              <a:ext cx="1546920" cy="232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Conector angular 3"/>
            <p:cNvCxnSpPr>
              <a:stCxn id="25" idx="1"/>
              <a:endCxn id="23" idx="0"/>
            </p:cNvCxnSpPr>
            <p:nvPr/>
          </p:nvCxnSpPr>
          <p:spPr>
            <a:xfrm rot="10800000" flipV="1">
              <a:off x="2587050" y="805198"/>
              <a:ext cx="148746" cy="41919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angular 5"/>
            <p:cNvCxnSpPr>
              <a:stCxn id="25" idx="3"/>
              <a:endCxn id="13319" idx="0"/>
            </p:cNvCxnSpPr>
            <p:nvPr/>
          </p:nvCxnSpPr>
          <p:spPr>
            <a:xfrm>
              <a:off x="4975459" y="805198"/>
              <a:ext cx="283379" cy="33743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8" descr="Tomate Flor De Ligero - Foto gratis en Pixaba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7766" y="2465260"/>
              <a:ext cx="1603713" cy="1203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17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812150" y="221261"/>
            <a:ext cx="7337400" cy="115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 smtClean="0"/>
              <a:t>Estos tejidos </a:t>
            </a:r>
            <a:r>
              <a:rPr lang="es" sz="2000" dirty="0"/>
              <a:t>comprenden </a:t>
            </a:r>
            <a:r>
              <a:rPr lang="es" sz="2000" b="1" dirty="0">
                <a:solidFill>
                  <a:srgbClr val="FF0000"/>
                </a:solidFill>
              </a:rPr>
              <a:t>distintos tipos de </a:t>
            </a:r>
            <a:r>
              <a:rPr lang="es" sz="2000" b="1" dirty="0" smtClean="0">
                <a:solidFill>
                  <a:srgbClr val="FF0000"/>
                </a:solidFill>
              </a:rPr>
              <a:t>células </a:t>
            </a:r>
            <a:r>
              <a:rPr lang="es" sz="2000" dirty="0"/>
              <a:t>. E</a:t>
            </a:r>
            <a:r>
              <a:rPr lang="es" sz="2000" dirty="0" smtClean="0"/>
              <a:t>n </a:t>
            </a:r>
            <a:r>
              <a:rPr lang="es" sz="2000" dirty="0"/>
              <a:t>GIMNOSPERMAS </a:t>
            </a:r>
            <a:r>
              <a:rPr lang="es" sz="2000" dirty="0" smtClean="0"/>
              <a:t>el </a:t>
            </a:r>
            <a:r>
              <a:rPr lang="es" sz="2000" dirty="0"/>
              <a:t>xilema y el floema son distintos que en </a:t>
            </a:r>
            <a:r>
              <a:rPr lang="es" sz="2000" dirty="0" smtClean="0"/>
              <a:t>ANGIOSPERMAS.</a:t>
            </a:r>
            <a:endParaRPr sz="2000" dirty="0"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t="26680"/>
          <a:stretch/>
        </p:blipFill>
        <p:spPr>
          <a:xfrm>
            <a:off x="609600" y="1612675"/>
            <a:ext cx="7742500" cy="2921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716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986" y="94370"/>
            <a:ext cx="8520600" cy="572700"/>
          </a:xfrm>
        </p:spPr>
        <p:txBody>
          <a:bodyPr/>
          <a:lstStyle/>
          <a:p>
            <a:pPr algn="ctr"/>
            <a:r>
              <a:rPr lang="es-AR" b="1" dirty="0" smtClean="0">
                <a:solidFill>
                  <a:srgbClr val="FF0000"/>
                </a:solidFill>
              </a:rPr>
              <a:t>XILEMA</a:t>
            </a:r>
            <a:endParaRPr lang="es-AR" b="1" dirty="0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84684" y="399393"/>
            <a:ext cx="6938902" cy="4260438"/>
            <a:chOff x="1511415" y="714362"/>
            <a:chExt cx="6201840" cy="3840366"/>
          </a:xfrm>
        </p:grpSpPr>
        <p:sp>
          <p:nvSpPr>
            <p:cNvPr id="5" name="CuadroTexto 4"/>
            <p:cNvSpPr txBox="1"/>
            <p:nvPr/>
          </p:nvSpPr>
          <p:spPr>
            <a:xfrm>
              <a:off x="3671730" y="1267644"/>
              <a:ext cx="1160895" cy="2539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Tipos de células</a:t>
              </a: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2664453" y="2084896"/>
              <a:ext cx="1099981" cy="2539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Gimnospermas</a:t>
              </a: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4672254" y="2718630"/>
              <a:ext cx="1048685" cy="2539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Angiospermas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2814662" y="2674514"/>
              <a:ext cx="861133" cy="2539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 err="1"/>
                <a:t>Traqueidas</a:t>
              </a:r>
              <a:endParaRPr lang="es-AR" sz="1050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3969302" y="3376993"/>
              <a:ext cx="861133" cy="415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 err="1"/>
                <a:t>Traqueidas</a:t>
              </a:r>
              <a:endParaRPr lang="es-AR" sz="1050" dirty="0"/>
            </a:p>
            <a:p>
              <a:r>
                <a:rPr lang="es-AR" sz="1050" dirty="0"/>
                <a:t> a veces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563848" y="3376993"/>
              <a:ext cx="1369286" cy="415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Elementos de vaso </a:t>
              </a:r>
            </a:p>
            <a:p>
              <a:r>
                <a:rPr lang="es-AR" sz="1050" dirty="0"/>
                <a:t>(o tráquea)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3843532" y="4131895"/>
              <a:ext cx="950901" cy="415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Parénquima </a:t>
              </a:r>
            </a:p>
            <a:p>
              <a:r>
                <a:rPr lang="es-AR" sz="1050" dirty="0" err="1"/>
                <a:t>xilemático</a:t>
              </a:r>
              <a:endParaRPr lang="es-AR" sz="105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5563849" y="4139230"/>
              <a:ext cx="853119" cy="415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AR" sz="1050" dirty="0"/>
                <a:t>Fibras </a:t>
              </a:r>
            </a:p>
            <a:p>
              <a:r>
                <a:rPr lang="es-AR" sz="1050" dirty="0" err="1"/>
                <a:t>xilemáticas</a:t>
              </a:r>
              <a:endParaRPr lang="es-AR" sz="1050" dirty="0"/>
            </a:p>
          </p:txBody>
        </p:sp>
        <p:cxnSp>
          <p:nvCxnSpPr>
            <p:cNvPr id="14" name="Conector angular 13"/>
            <p:cNvCxnSpPr>
              <a:stCxn id="5" idx="3"/>
              <a:endCxn id="7" idx="0"/>
            </p:cNvCxnSpPr>
            <p:nvPr/>
          </p:nvCxnSpPr>
          <p:spPr>
            <a:xfrm>
              <a:off x="4922312" y="1406143"/>
              <a:ext cx="318126" cy="1312487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angular 15"/>
            <p:cNvCxnSpPr>
              <a:stCxn id="5" idx="1"/>
              <a:endCxn id="6" idx="0"/>
            </p:cNvCxnSpPr>
            <p:nvPr/>
          </p:nvCxnSpPr>
          <p:spPr>
            <a:xfrm rot="10800000" flipV="1">
              <a:off x="3265699" y="1406143"/>
              <a:ext cx="406031" cy="67875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de flecha 17"/>
            <p:cNvCxnSpPr>
              <a:stCxn id="6" idx="2"/>
              <a:endCxn id="8" idx="0"/>
            </p:cNvCxnSpPr>
            <p:nvPr/>
          </p:nvCxnSpPr>
          <p:spPr>
            <a:xfrm>
              <a:off x="3265699" y="2361895"/>
              <a:ext cx="0" cy="3126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20"/>
            <p:cNvCxnSpPr>
              <a:stCxn id="7" idx="1"/>
              <a:endCxn id="9" idx="0"/>
            </p:cNvCxnSpPr>
            <p:nvPr/>
          </p:nvCxnSpPr>
          <p:spPr>
            <a:xfrm rot="10800000" flipV="1">
              <a:off x="4420340" y="2857130"/>
              <a:ext cx="251915" cy="51986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angular 22"/>
            <p:cNvCxnSpPr>
              <a:stCxn id="7" idx="3"/>
              <a:endCxn id="10" idx="0"/>
            </p:cNvCxnSpPr>
            <p:nvPr/>
          </p:nvCxnSpPr>
          <p:spPr>
            <a:xfrm>
              <a:off x="5808622" y="2857130"/>
              <a:ext cx="501440" cy="51986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r 24"/>
            <p:cNvCxnSpPr>
              <a:stCxn id="7" idx="2"/>
              <a:endCxn id="11" idx="3"/>
            </p:cNvCxnSpPr>
            <p:nvPr/>
          </p:nvCxnSpPr>
          <p:spPr>
            <a:xfrm rot="5400000">
              <a:off x="4365571" y="3499402"/>
              <a:ext cx="1378640" cy="371096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angular 27"/>
            <p:cNvCxnSpPr>
              <a:stCxn id="7" idx="2"/>
              <a:endCxn id="12" idx="1"/>
            </p:cNvCxnSpPr>
            <p:nvPr/>
          </p:nvCxnSpPr>
          <p:spPr>
            <a:xfrm rot="16200000" flipH="1">
              <a:off x="4709156" y="3526911"/>
              <a:ext cx="1385975" cy="323410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6" descr="Lodgepole Pine (Pinus contorta) cones - Stock Image - B500/0503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415" y="1332235"/>
              <a:ext cx="870608" cy="1306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8" descr="Tomate Flor De Ligero - Foto gratis en Pixab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046" y="714362"/>
              <a:ext cx="1241546" cy="9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Pino de Macedonia - EcuR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081" y="2718630"/>
              <a:ext cx="1014994" cy="135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ómo se podan los tomates para que sean más grandes y sabrosos? -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1028" y="1577529"/>
              <a:ext cx="1382227" cy="1035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51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761" y="78444"/>
            <a:ext cx="8520600" cy="572700"/>
          </a:xfrm>
        </p:spPr>
        <p:txBody>
          <a:bodyPr/>
          <a:lstStyle/>
          <a:p>
            <a:r>
              <a:rPr lang="es-AR" dirty="0" smtClean="0"/>
              <a:t>XILEMA</a:t>
            </a:r>
            <a:endParaRPr lang="es-AR" dirty="0"/>
          </a:p>
        </p:txBody>
      </p:sp>
      <p:grpSp>
        <p:nvGrpSpPr>
          <p:cNvPr id="16" name="Grupo 15"/>
          <p:cNvGrpSpPr/>
          <p:nvPr/>
        </p:nvGrpSpPr>
        <p:grpSpPr>
          <a:xfrm>
            <a:off x="895306" y="625215"/>
            <a:ext cx="7093662" cy="4247574"/>
            <a:chOff x="895306" y="625215"/>
            <a:chExt cx="5951285" cy="3698239"/>
          </a:xfrm>
        </p:grpSpPr>
        <p:pic>
          <p:nvPicPr>
            <p:cNvPr id="5" name="Picture 2" descr="I.E.S &quot;POETA CLAUDIO RODRÍGUEZ&quot;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83" r="20437"/>
            <a:stretch/>
          </p:blipFill>
          <p:spPr bwMode="auto">
            <a:xfrm>
              <a:off x="2574870" y="775880"/>
              <a:ext cx="2766600" cy="354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5306" y="961343"/>
              <a:ext cx="1015072" cy="1353429"/>
            </a:xfrm>
            <a:prstGeom prst="rect">
              <a:avLst/>
            </a:prstGeom>
          </p:spPr>
        </p:pic>
        <p:pic>
          <p:nvPicPr>
            <p:cNvPr id="8" name="Picture 8" descr="Tomate Flor De Ligero - Foto gratis en Pixab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688" y="625215"/>
              <a:ext cx="1241546" cy="9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0" descr="Comenzó la siembra de trigo 2019/2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139"/>
            <a:stretch/>
          </p:blipFill>
          <p:spPr bwMode="auto">
            <a:xfrm>
              <a:off x="5591428" y="1609505"/>
              <a:ext cx="1255163" cy="98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ángulo 10"/>
            <p:cNvSpPr/>
            <p:nvPr/>
          </p:nvSpPr>
          <p:spPr>
            <a:xfrm>
              <a:off x="2472856" y="3180522"/>
              <a:ext cx="469127" cy="190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224501" y="3060493"/>
              <a:ext cx="17764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b="1" dirty="0" err="1" smtClean="0"/>
                <a:t>Punteaduras</a:t>
              </a:r>
              <a:r>
                <a:rPr lang="es-MX" sz="1100" b="1" dirty="0" smtClean="0"/>
                <a:t> </a:t>
              </a:r>
              <a:r>
                <a:rPr lang="es-MX" sz="1100" b="1" dirty="0" err="1" smtClean="0"/>
                <a:t>areoladas</a:t>
              </a:r>
              <a:r>
                <a:rPr lang="es-MX" sz="1100" b="1" dirty="0" smtClean="0"/>
                <a:t> </a:t>
              </a:r>
            </a:p>
            <a:p>
              <a:r>
                <a:rPr lang="es-MX" sz="1100" b="1" dirty="0" smtClean="0"/>
                <a:t>con </a:t>
              </a:r>
              <a:r>
                <a:rPr lang="es-MX" sz="1100" b="1" dirty="0" err="1" smtClean="0"/>
                <a:t>torus</a:t>
              </a:r>
              <a:endParaRPr lang="en-US" sz="1100" b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260275" y="736047"/>
              <a:ext cx="108914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 smtClean="0"/>
                <a:t> = VASOS</a:t>
              </a:r>
              <a:endParaRPr lang="en-US" sz="1000" b="1" dirty="0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4466896" y="1306195"/>
              <a:ext cx="882525" cy="317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351319" y="1737082"/>
              <a:ext cx="1092166" cy="25863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502282" y="1207170"/>
              <a:ext cx="10891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100" b="1" dirty="0" smtClean="0"/>
                <a:t>Placa de perforación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5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634</Words>
  <Application>Microsoft Office PowerPoint</Application>
  <PresentationFormat>Presentación en pantalla (16:9)</PresentationFormat>
  <Paragraphs>165</Paragraphs>
  <Slides>31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3" baseType="lpstr"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XILEMA</vt:lpstr>
      <vt:lpstr>XILEMA</vt:lpstr>
      <vt:lpstr>XILEMA - GIMNOSPERMAS</vt:lpstr>
      <vt:lpstr>Presentación de PowerPoint</vt:lpstr>
      <vt:lpstr>XILEMA - GIMNOSPERMAS</vt:lpstr>
      <vt:lpstr>XILEMA - ANGIOSPERMAS</vt:lpstr>
      <vt:lpstr>XILEMA - ANGIOSPERMAS</vt:lpstr>
      <vt:lpstr>XILEMA - ANGIOSPERMAS</vt:lpstr>
      <vt:lpstr>XILEMA - ANGIOSPERMAS</vt:lpstr>
      <vt:lpstr>Presentación de PowerPoint</vt:lpstr>
      <vt:lpstr>Presentación de PowerPoint</vt:lpstr>
      <vt:lpstr>FLOEMA</vt:lpstr>
      <vt:lpstr>FLOEMA</vt:lpstr>
      <vt:lpstr>FLOEMA - GIMNOSPERMAS</vt:lpstr>
      <vt:lpstr>Presentación de PowerPoint</vt:lpstr>
      <vt:lpstr>FLOEMA - ANGIOSPERMAS</vt:lpstr>
      <vt:lpstr>FLOEMA - ANGIOSPERMAS</vt:lpstr>
      <vt:lpstr>FLOEMA - ANGIOSPERMAS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anonymous</cp:lastModifiedBy>
  <cp:revision>56</cp:revision>
  <dcterms:modified xsi:type="dcterms:W3CDTF">2021-04-06T01:40:33Z</dcterms:modified>
</cp:coreProperties>
</file>