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360" r:id="rId2"/>
    <p:sldId id="259" r:id="rId3"/>
    <p:sldId id="261" r:id="rId4"/>
    <p:sldId id="262" r:id="rId5"/>
    <p:sldId id="377" r:id="rId6"/>
    <p:sldId id="263" r:id="rId7"/>
    <p:sldId id="264" r:id="rId8"/>
    <p:sldId id="265" r:id="rId9"/>
    <p:sldId id="312" r:id="rId10"/>
    <p:sldId id="313" r:id="rId11"/>
    <p:sldId id="314" r:id="rId12"/>
    <p:sldId id="315" r:id="rId13"/>
    <p:sldId id="266" r:id="rId14"/>
    <p:sldId id="267" r:id="rId15"/>
    <p:sldId id="272" r:id="rId16"/>
    <p:sldId id="273" r:id="rId17"/>
    <p:sldId id="274" r:id="rId18"/>
    <p:sldId id="275" r:id="rId19"/>
    <p:sldId id="361" r:id="rId20"/>
    <p:sldId id="362" r:id="rId21"/>
    <p:sldId id="363" r:id="rId22"/>
    <p:sldId id="364" r:id="rId23"/>
    <p:sldId id="365" r:id="rId24"/>
    <p:sldId id="366" r:id="rId25"/>
    <p:sldId id="367" r:id="rId26"/>
    <p:sldId id="368" r:id="rId27"/>
    <p:sldId id="369" r:id="rId28"/>
    <p:sldId id="370" r:id="rId29"/>
    <p:sldId id="373" r:id="rId30"/>
    <p:sldId id="371" r:id="rId31"/>
    <p:sldId id="376" r:id="rId32"/>
    <p:sldId id="372"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onymous" initials="AN" lastIdx="1" clrIdx="0">
    <p:extLst>
      <p:ext uri="{19B8F6BF-5375-455C-9EA6-DF929625EA0E}">
        <p15:presenceInfo xmlns:p15="http://schemas.microsoft.com/office/powerpoint/2012/main" userId="Anonymo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f91acb2d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f91acb2d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92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54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1d3833e7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1d3833e7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37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1d3833e7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1d3833e7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03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1d3833e7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1d3833e7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16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3833e7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3833e7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864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1d3833e7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1d3833e7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06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1d3833e7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1d3833e7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10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1d11e050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1d11e050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1d11e050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1d11e050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1d11e050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1d11e050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1d11e050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1d11e050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11e050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11e050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f91acb2d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f91acb2d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77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f91acb2d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f91acb2d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18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f91acb2d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f91acb2d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99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80692" y="840827"/>
            <a:ext cx="7446269" cy="3046988"/>
          </a:xfrm>
          <a:prstGeom prst="rect">
            <a:avLst/>
          </a:prstGeom>
          <a:noFill/>
        </p:spPr>
        <p:txBody>
          <a:bodyPr wrap="none" rtlCol="0">
            <a:spAutoFit/>
          </a:bodyPr>
          <a:lstStyle/>
          <a:p>
            <a:pPr algn="ctr"/>
            <a:r>
              <a:rPr lang="es-MX" sz="4800" b="1" dirty="0" smtClean="0"/>
              <a:t>LA CÉLULA</a:t>
            </a:r>
          </a:p>
          <a:p>
            <a:pPr algn="ctr"/>
            <a:endParaRPr lang="es-MX" sz="4800" b="1" dirty="0"/>
          </a:p>
          <a:p>
            <a:pPr algn="ctr"/>
            <a:r>
              <a:rPr lang="es-MX" sz="4800" b="1" dirty="0" smtClean="0"/>
              <a:t>Docente: Mariana Grossi</a:t>
            </a:r>
          </a:p>
          <a:p>
            <a:pPr algn="ctr"/>
            <a:endParaRPr lang="es-MX" sz="4800" b="1" dirty="0" smtClean="0"/>
          </a:p>
        </p:txBody>
      </p:sp>
    </p:spTree>
    <p:extLst>
      <p:ext uri="{BB962C8B-B14F-4D97-AF65-F5344CB8AC3E}">
        <p14:creationId xmlns:p14="http://schemas.microsoft.com/office/powerpoint/2010/main" val="1528265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1479330" y="126400"/>
            <a:ext cx="3145221" cy="5017100"/>
          </a:xfrm>
          <a:prstGeom prst="rect">
            <a:avLst/>
          </a:prstGeom>
          <a:noFill/>
          <a:ln>
            <a:noFill/>
          </a:ln>
        </p:spPr>
      </p:pic>
      <p:pic>
        <p:nvPicPr>
          <p:cNvPr id="112" name="Google Shape;112;p22"/>
          <p:cNvPicPr preferRelativeResize="0"/>
          <p:nvPr/>
        </p:nvPicPr>
        <p:blipFill>
          <a:blip r:embed="rId4">
            <a:alphaModFix/>
          </a:blip>
          <a:stretch>
            <a:fillRect/>
          </a:stretch>
        </p:blipFill>
        <p:spPr>
          <a:xfrm>
            <a:off x="4467925" y="152400"/>
            <a:ext cx="4516300" cy="4586875"/>
          </a:xfrm>
          <a:prstGeom prst="rect">
            <a:avLst/>
          </a:prstGeom>
          <a:noFill/>
          <a:ln>
            <a:noFill/>
          </a:ln>
        </p:spPr>
      </p:pic>
      <p:sp>
        <p:nvSpPr>
          <p:cNvPr id="113" name="Google Shape;113;p22"/>
          <p:cNvSpPr txBox="1"/>
          <p:nvPr/>
        </p:nvSpPr>
        <p:spPr>
          <a:xfrm>
            <a:off x="108251" y="811673"/>
            <a:ext cx="1477500" cy="10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t>Campos de puntuaciones primarias</a:t>
            </a:r>
            <a:endParaRPr b="1"/>
          </a:p>
        </p:txBody>
      </p:sp>
      <p:sp>
        <p:nvSpPr>
          <p:cNvPr id="114" name="Google Shape;114;p22"/>
          <p:cNvSpPr txBox="1"/>
          <p:nvPr/>
        </p:nvSpPr>
        <p:spPr>
          <a:xfrm>
            <a:off x="7596775" y="278800"/>
            <a:ext cx="13242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t>Punteaduras</a:t>
            </a:r>
            <a:endParaRPr b="1"/>
          </a:p>
        </p:txBody>
      </p:sp>
    </p:spTree>
    <p:extLst>
      <p:ext uri="{BB962C8B-B14F-4D97-AF65-F5344CB8AC3E}">
        <p14:creationId xmlns:p14="http://schemas.microsoft.com/office/powerpoint/2010/main" val="2088283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762000" y="152400"/>
            <a:ext cx="7607588" cy="4838700"/>
          </a:xfrm>
          <a:prstGeom prst="rect">
            <a:avLst/>
          </a:prstGeom>
          <a:noFill/>
          <a:ln>
            <a:noFill/>
          </a:ln>
        </p:spPr>
      </p:pic>
    </p:spTree>
    <p:extLst>
      <p:ext uri="{BB962C8B-B14F-4D97-AF65-F5344CB8AC3E}">
        <p14:creationId xmlns:p14="http://schemas.microsoft.com/office/powerpoint/2010/main" val="136430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p:nvPr/>
        </p:nvSpPr>
        <p:spPr>
          <a:xfrm>
            <a:off x="69700" y="484673"/>
            <a:ext cx="3000000" cy="22548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dirty="0"/>
              <a:t>EN LAS </a:t>
            </a:r>
            <a:r>
              <a:rPr lang="es" b="1" dirty="0"/>
              <a:t>GIMNOSPERMAS</a:t>
            </a:r>
            <a:r>
              <a:rPr lang="es" dirty="0"/>
              <a:t> (araucaria, cedro, ciprés, pino). </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s" dirty="0"/>
              <a:t>Los elementos conductores del xilema son las </a:t>
            </a:r>
            <a:r>
              <a:rPr lang="es" b="1" dirty="0" smtClean="0"/>
              <a:t>traqueidas que se</a:t>
            </a:r>
          </a:p>
          <a:p>
            <a:pPr marL="0" lvl="0" indent="0" algn="ctr" rtl="0">
              <a:spcBef>
                <a:spcPts val="0"/>
              </a:spcBef>
              <a:spcAft>
                <a:spcPts val="0"/>
              </a:spcAft>
              <a:buNone/>
            </a:pPr>
            <a:r>
              <a:rPr lang="en-US" b="1" dirty="0" smtClean="0"/>
              <a:t>c</a:t>
            </a:r>
            <a:r>
              <a:rPr lang="es" b="1" dirty="0" smtClean="0"/>
              <a:t>omunican por</a:t>
            </a:r>
            <a:r>
              <a:rPr lang="es" dirty="0"/>
              <a:t> </a:t>
            </a:r>
            <a:r>
              <a:rPr lang="es" b="1" dirty="0" smtClean="0">
                <a:solidFill>
                  <a:srgbClr val="FF0000"/>
                </a:solidFill>
              </a:rPr>
              <a:t>pares de punteaduras areoladas CON TORUS</a:t>
            </a:r>
            <a:endParaRPr b="1" dirty="0">
              <a:solidFill>
                <a:srgbClr val="FF0000"/>
              </a:solidFill>
            </a:endParaRPr>
          </a:p>
          <a:p>
            <a:pPr marL="0" lvl="0" indent="0" algn="ctr" rtl="0">
              <a:spcBef>
                <a:spcPts val="0"/>
              </a:spcBef>
              <a:spcAft>
                <a:spcPts val="0"/>
              </a:spcAft>
              <a:buNone/>
            </a:pPr>
            <a:endParaRPr dirty="0"/>
          </a:p>
        </p:txBody>
      </p:sp>
      <p:sp>
        <p:nvSpPr>
          <p:cNvPr id="132" name="Google Shape;132;p25"/>
          <p:cNvSpPr txBox="1"/>
          <p:nvPr/>
        </p:nvSpPr>
        <p:spPr>
          <a:xfrm>
            <a:off x="5384561" y="756186"/>
            <a:ext cx="39588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dirty="0"/>
              <a:t>TORUS</a:t>
            </a:r>
            <a:r>
              <a:rPr lang="es" dirty="0"/>
              <a:t> : </a:t>
            </a:r>
            <a:r>
              <a:rPr lang="es" sz="1800" b="1" dirty="0">
                <a:solidFill>
                  <a:schemeClr val="dk1"/>
                </a:solidFill>
              </a:rPr>
              <a:t>Membrana engrosada</a:t>
            </a:r>
            <a:r>
              <a:rPr lang="es" sz="1800" dirty="0">
                <a:solidFill>
                  <a:schemeClr val="dk1"/>
                </a:solidFill>
              </a:rPr>
              <a:t> (laminilla media + pared </a:t>
            </a:r>
            <a:r>
              <a:rPr lang="es" sz="1800" dirty="0" smtClean="0">
                <a:solidFill>
                  <a:schemeClr val="dk1"/>
                </a:solidFill>
              </a:rPr>
              <a:t>primaria</a:t>
            </a:r>
            <a:endParaRPr dirty="0"/>
          </a:p>
        </p:txBody>
      </p:sp>
      <p:pic>
        <p:nvPicPr>
          <p:cNvPr id="133" name="Google Shape;133;p25"/>
          <p:cNvPicPr preferRelativeResize="0"/>
          <p:nvPr/>
        </p:nvPicPr>
        <p:blipFill>
          <a:blip r:embed="rId3">
            <a:alphaModFix/>
          </a:blip>
          <a:stretch>
            <a:fillRect/>
          </a:stretch>
        </p:blipFill>
        <p:spPr>
          <a:xfrm>
            <a:off x="3152400" y="152400"/>
            <a:ext cx="2045124" cy="253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4" name="Google Shape;134;p25"/>
          <p:cNvPicPr preferRelativeResize="0"/>
          <p:nvPr/>
        </p:nvPicPr>
        <p:blipFill>
          <a:blip r:embed="rId4">
            <a:alphaModFix/>
          </a:blip>
          <a:stretch>
            <a:fillRect/>
          </a:stretch>
        </p:blipFill>
        <p:spPr>
          <a:xfrm>
            <a:off x="5384561" y="2739500"/>
            <a:ext cx="3416539" cy="2268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5" name="Google Shape;135;p25"/>
          <p:cNvSpPr txBox="1"/>
          <p:nvPr/>
        </p:nvSpPr>
        <p:spPr>
          <a:xfrm>
            <a:off x="342969" y="2739500"/>
            <a:ext cx="4502400" cy="247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dirty="0"/>
              <a:t>LA FUNCIÓN DEL TORUS ES EL DE ACTUAR COMO TAPÓN. IMAGINEN QUE POR TODAS ESTAS CÉLULAS TRANSITA EL AGUA Y QUE POR LAS PUNTEADURAS PASA DE CÉLULA A CÉLULA.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s" dirty="0"/>
              <a:t>Sucede a veces que puede producirse una embolia </a:t>
            </a:r>
            <a:r>
              <a:rPr lang="es" dirty="0" smtClean="0"/>
              <a:t>(</a:t>
            </a:r>
            <a:r>
              <a:rPr lang="es" dirty="0"/>
              <a:t>entrada de aire) que podría perjudicar el traslado de agua y el torus puede dejar atrapada la burbuja de aire dentro de una sola célula sin afectar el tránsito general.</a:t>
            </a:r>
            <a:endParaRPr dirty="0"/>
          </a:p>
        </p:txBody>
      </p:sp>
    </p:spTree>
    <p:extLst>
      <p:ext uri="{BB962C8B-B14F-4D97-AF65-F5344CB8AC3E}">
        <p14:creationId xmlns:p14="http://schemas.microsoft.com/office/powerpoint/2010/main" val="744244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415636" y="0"/>
            <a:ext cx="8728364" cy="39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s" sz="2400" b="1" dirty="0">
                <a:solidFill>
                  <a:schemeClr val="dk1"/>
                </a:solidFill>
              </a:rPr>
              <a:t>Membrana </a:t>
            </a:r>
            <a:r>
              <a:rPr lang="es" sz="2400" b="1" dirty="0" smtClean="0">
                <a:solidFill>
                  <a:schemeClr val="dk1"/>
                </a:solidFill>
              </a:rPr>
              <a:t>plasmática</a:t>
            </a:r>
            <a:endParaRPr sz="2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 sz="2400" dirty="0">
                <a:solidFill>
                  <a:schemeClr val="dk1"/>
                </a:solidFill>
              </a:rPr>
              <a:t>Todas las células están rodeadas por una membrana , denominada </a:t>
            </a:r>
            <a:r>
              <a:rPr lang="es" sz="2400" b="1" dirty="0">
                <a:solidFill>
                  <a:schemeClr val="dk1"/>
                </a:solidFill>
              </a:rPr>
              <a:t>MEMBRANA PLASMÁTICA </a:t>
            </a:r>
            <a:r>
              <a:rPr lang="es" sz="2400" dirty="0" smtClean="0">
                <a:solidFill>
                  <a:schemeClr val="dk1"/>
                </a:solidFill>
              </a:rPr>
              <a:t>(recuerden </a:t>
            </a:r>
            <a:r>
              <a:rPr lang="es" sz="2400" dirty="0">
                <a:solidFill>
                  <a:schemeClr val="dk1"/>
                </a:solidFill>
              </a:rPr>
              <a:t>que las células vegetales por fuera de esta membrana poseen pared!)</a:t>
            </a:r>
            <a:endParaRPr sz="2400" dirty="0">
              <a:solidFill>
                <a:schemeClr val="dk1"/>
              </a:solidFill>
            </a:endParaRPr>
          </a:p>
          <a:p>
            <a:pPr marL="0" lvl="0" indent="0" algn="l" rtl="0">
              <a:lnSpc>
                <a:spcPct val="115000"/>
              </a:lnSpc>
              <a:spcBef>
                <a:spcPts val="1200"/>
              </a:spcBef>
              <a:spcAft>
                <a:spcPts val="0"/>
              </a:spcAft>
              <a:buNone/>
            </a:pPr>
            <a:r>
              <a:rPr lang="es" sz="2400" dirty="0">
                <a:solidFill>
                  <a:schemeClr val="dk1"/>
                </a:solidFill>
              </a:rPr>
              <a:t>L</a:t>
            </a:r>
            <a:r>
              <a:rPr lang="es" sz="2400" dirty="0" smtClean="0">
                <a:solidFill>
                  <a:schemeClr val="dk1"/>
                </a:solidFill>
              </a:rPr>
              <a:t>as principales funciones </a:t>
            </a:r>
            <a:r>
              <a:rPr lang="es" sz="2400" dirty="0">
                <a:solidFill>
                  <a:schemeClr val="dk1"/>
                </a:solidFill>
              </a:rPr>
              <a:t>de la membrana  </a:t>
            </a:r>
            <a:r>
              <a:rPr lang="es" sz="2400" dirty="0" smtClean="0">
                <a:solidFill>
                  <a:schemeClr val="dk1"/>
                </a:solidFill>
              </a:rPr>
              <a:t>plasmática son</a:t>
            </a:r>
            <a:r>
              <a:rPr lang="es" sz="2400" dirty="0">
                <a:solidFill>
                  <a:schemeClr val="dk1"/>
                </a:solidFill>
              </a:rPr>
              <a:t>:</a:t>
            </a:r>
            <a:endParaRPr sz="2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 sz="2400" b="1" dirty="0">
                <a:solidFill>
                  <a:schemeClr val="dk1"/>
                </a:solidFill>
              </a:rPr>
              <a:t>Delimitar</a:t>
            </a:r>
            <a:r>
              <a:rPr lang="es" sz="2400" dirty="0">
                <a:solidFill>
                  <a:schemeClr val="dk1"/>
                </a:solidFill>
              </a:rPr>
              <a:t> a la célula, como una unidad diferente de su </a:t>
            </a:r>
            <a:r>
              <a:rPr lang="es" sz="2400" dirty="0" smtClean="0">
                <a:solidFill>
                  <a:schemeClr val="dk1"/>
                </a:solidFill>
              </a:rPr>
              <a:t>entorno.</a:t>
            </a:r>
            <a:endParaRPr sz="2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s" sz="2400" b="1" dirty="0">
                <a:solidFill>
                  <a:schemeClr val="dk1"/>
                </a:solidFill>
              </a:rPr>
              <a:t>Regular</a:t>
            </a:r>
            <a:r>
              <a:rPr lang="es" sz="2400" dirty="0">
                <a:solidFill>
                  <a:schemeClr val="dk1"/>
                </a:solidFill>
              </a:rPr>
              <a:t> el tránsito de sustancias hacia fuera y hacia adentro de la </a:t>
            </a:r>
            <a:r>
              <a:rPr lang="es" sz="2400" dirty="0" smtClean="0">
                <a:solidFill>
                  <a:schemeClr val="dk1"/>
                </a:solidFill>
              </a:rPr>
              <a:t>célula: SELECTIVAMENTE PERMEABLE.</a:t>
            </a:r>
            <a:endParaRPr sz="2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2400" dirty="0">
              <a:solidFill>
                <a:schemeClr val="dk1"/>
              </a:solidFill>
            </a:endParaRPr>
          </a:p>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036944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4343400" y="3884825"/>
            <a:ext cx="46599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los fosfolípidos son los color marrón y las violetas son proteínas</a:t>
            </a:r>
            <a:endParaRPr dirty="0"/>
          </a:p>
        </p:txBody>
      </p:sp>
      <p:sp>
        <p:nvSpPr>
          <p:cNvPr id="61" name="Google Shape;61;p14"/>
          <p:cNvSpPr txBox="1"/>
          <p:nvPr/>
        </p:nvSpPr>
        <p:spPr>
          <a:xfrm>
            <a:off x="311848" y="-178514"/>
            <a:ext cx="3522518" cy="1091045"/>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s" dirty="0">
                <a:solidFill>
                  <a:schemeClr val="dk1"/>
                </a:solidFill>
              </a:rPr>
              <a:t>La membrana </a:t>
            </a:r>
            <a:r>
              <a:rPr lang="es" dirty="0" smtClean="0">
                <a:solidFill>
                  <a:schemeClr val="dk1"/>
                </a:solidFill>
              </a:rPr>
              <a:t>plasmática consiste </a:t>
            </a:r>
            <a:r>
              <a:rPr lang="es" dirty="0">
                <a:solidFill>
                  <a:schemeClr val="dk1"/>
                </a:solidFill>
              </a:rPr>
              <a:t>en una </a:t>
            </a:r>
            <a:r>
              <a:rPr lang="es" dirty="0" smtClean="0">
                <a:solidFill>
                  <a:schemeClr val="dk1"/>
                </a:solidFill>
              </a:rPr>
              <a:t>DOBLE CAPA DE FOSFOLÍPIDOS y PROTEÍNAS. </a:t>
            </a:r>
            <a:endParaRPr lang="es"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s" dirty="0" smtClean="0">
                <a:solidFill>
                  <a:schemeClr val="dk1"/>
                </a:solidFill>
              </a:rPr>
              <a:t>Los fosfolípidos poseen un cabeza hidrofílica (afín al agua) y una “cola” hidrofóbica (repele el agua)</a:t>
            </a:r>
            <a:endParaRPr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s" dirty="0" smtClean="0">
                <a:solidFill>
                  <a:schemeClr val="dk1"/>
                </a:solidFill>
              </a:rPr>
              <a:t>Existe </a:t>
            </a:r>
            <a:r>
              <a:rPr lang="es" dirty="0">
                <a:solidFill>
                  <a:schemeClr val="dk1"/>
                </a:solidFill>
              </a:rPr>
              <a:t>un </a:t>
            </a:r>
            <a:r>
              <a:rPr lang="es" b="1" dirty="0">
                <a:solidFill>
                  <a:schemeClr val="dk1"/>
                </a:solidFill>
              </a:rPr>
              <a:t>modelo</a:t>
            </a:r>
            <a:r>
              <a:rPr lang="es" dirty="0">
                <a:solidFill>
                  <a:schemeClr val="dk1"/>
                </a:solidFill>
              </a:rPr>
              <a:t> de explicación de la membrana, basado en la disposición de los fosfolípidos y proteínas y teniendo en cuenta </a:t>
            </a:r>
            <a:r>
              <a:rPr lang="es" dirty="0" smtClean="0">
                <a:solidFill>
                  <a:schemeClr val="dk1"/>
                </a:solidFill>
              </a:rPr>
              <a:t>cómo </a:t>
            </a:r>
            <a:r>
              <a:rPr lang="es" dirty="0">
                <a:solidFill>
                  <a:schemeClr val="dk1"/>
                </a:solidFill>
              </a:rPr>
              <a:t>se comportan. Este modelo se denomina, </a:t>
            </a:r>
            <a:r>
              <a:rPr lang="es" b="1" dirty="0">
                <a:solidFill>
                  <a:schemeClr val="dk1"/>
                </a:solidFill>
              </a:rPr>
              <a:t>MODELO DE MOSAICO </a:t>
            </a:r>
            <a:r>
              <a:rPr lang="es" b="1" dirty="0" smtClean="0">
                <a:solidFill>
                  <a:schemeClr val="dk1"/>
                </a:solidFill>
              </a:rPr>
              <a:t>FLUÍDO (las proteínas son el mosaico y los fosfolípidos son el fluido)</a:t>
            </a:r>
            <a:r>
              <a:rPr lang="es" dirty="0" smtClean="0">
                <a:solidFill>
                  <a:schemeClr val="dk1"/>
                </a:solidFill>
              </a:rPr>
              <a:t>. </a:t>
            </a:r>
            <a:r>
              <a:rPr lang="es" dirty="0">
                <a:solidFill>
                  <a:schemeClr val="dk1"/>
                </a:solidFill>
              </a:rPr>
              <a:t>Si uno pudiera observar desde arriba a una membrana, vería una disposición en baldosa, </a:t>
            </a:r>
            <a:r>
              <a:rPr lang="es" dirty="0" smtClean="0">
                <a:solidFill>
                  <a:schemeClr val="dk1"/>
                </a:solidFill>
              </a:rPr>
              <a:t>de las </a:t>
            </a:r>
            <a:r>
              <a:rPr lang="es" dirty="0">
                <a:solidFill>
                  <a:schemeClr val="dk1"/>
                </a:solidFill>
              </a:rPr>
              <a:t>cuales algunas </a:t>
            </a:r>
            <a:r>
              <a:rPr lang="es" dirty="0" smtClean="0">
                <a:solidFill>
                  <a:schemeClr val="dk1"/>
                </a:solidFill>
              </a:rPr>
              <a:t>serían </a:t>
            </a:r>
            <a:r>
              <a:rPr lang="es" dirty="0">
                <a:solidFill>
                  <a:schemeClr val="dk1"/>
                </a:solidFill>
              </a:rPr>
              <a:t>fosfolípidos y otras proteínas. </a:t>
            </a:r>
            <a:r>
              <a:rPr lang="es" dirty="0" smtClean="0">
                <a:solidFill>
                  <a:schemeClr val="dk1"/>
                </a:solidFill>
              </a:rPr>
              <a:t>Las proteínas </a:t>
            </a:r>
            <a:r>
              <a:rPr lang="es" dirty="0">
                <a:solidFill>
                  <a:schemeClr val="dk1"/>
                </a:solidFill>
              </a:rPr>
              <a:t>pueden desplazarse lateralmente.</a:t>
            </a:r>
            <a:endParaRPr dirty="0">
              <a:solidFill>
                <a:schemeClr val="dk1"/>
              </a:solidFill>
            </a:endParaRPr>
          </a:p>
          <a:p>
            <a:pPr marL="0" lvl="0" indent="0" algn="just" rtl="0">
              <a:spcBef>
                <a:spcPts val="0"/>
              </a:spcBef>
              <a:spcAft>
                <a:spcPts val="0"/>
              </a:spcAft>
              <a:buNone/>
            </a:pPr>
            <a:endParaRPr dirty="0"/>
          </a:p>
        </p:txBody>
      </p:sp>
      <p:pic>
        <p:nvPicPr>
          <p:cNvPr id="62" name="Google Shape;62;p14"/>
          <p:cNvPicPr preferRelativeResize="0"/>
          <p:nvPr/>
        </p:nvPicPr>
        <p:blipFill>
          <a:blip r:embed="rId3">
            <a:alphaModFix/>
          </a:blip>
          <a:stretch>
            <a:fillRect/>
          </a:stretch>
        </p:blipFill>
        <p:spPr>
          <a:xfrm>
            <a:off x="4343400" y="464336"/>
            <a:ext cx="4603173" cy="3001866"/>
          </a:xfrm>
          <a:prstGeom prst="rect">
            <a:avLst/>
          </a:prstGeom>
          <a:noFill/>
          <a:ln>
            <a:noFill/>
          </a:ln>
        </p:spPr>
      </p:pic>
    </p:spTree>
    <p:extLst>
      <p:ext uri="{BB962C8B-B14F-4D97-AF65-F5344CB8AC3E}">
        <p14:creationId xmlns:p14="http://schemas.microsoft.com/office/powerpoint/2010/main" val="233311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p:nvPr/>
        </p:nvSpPr>
        <p:spPr>
          <a:xfrm>
            <a:off x="539245" y="290429"/>
            <a:ext cx="3496200" cy="1969774"/>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s" sz="2000" dirty="0">
                <a:solidFill>
                  <a:schemeClr val="dk1"/>
                </a:solidFill>
              </a:rPr>
              <a:t>Las </a:t>
            </a:r>
            <a:r>
              <a:rPr lang="es" sz="2000" b="1" dirty="0">
                <a:solidFill>
                  <a:schemeClr val="dk1"/>
                </a:solidFill>
              </a:rPr>
              <a:t>mitocondrias </a:t>
            </a:r>
            <a:r>
              <a:rPr lang="es" sz="2000" dirty="0">
                <a:solidFill>
                  <a:schemeClr val="dk1"/>
                </a:solidFill>
              </a:rPr>
              <a:t>son organelas limitadas por </a:t>
            </a:r>
            <a:r>
              <a:rPr lang="es" sz="2000" dirty="0" smtClean="0">
                <a:solidFill>
                  <a:schemeClr val="dk1"/>
                </a:solidFill>
              </a:rPr>
              <a:t>una doble membrana (la más interna se pliega en crestas) </a:t>
            </a:r>
            <a:r>
              <a:rPr lang="es" sz="2000" dirty="0">
                <a:solidFill>
                  <a:schemeClr val="dk1"/>
                </a:solidFill>
              </a:rPr>
              <a:t>en las cuales las moléculas orgánicas que almacenan energía química son degradadas y la energía </a:t>
            </a:r>
            <a:r>
              <a:rPr lang="es" sz="2000" dirty="0" smtClean="0">
                <a:solidFill>
                  <a:schemeClr val="dk1"/>
                </a:solidFill>
              </a:rPr>
              <a:t>contenida en ellas se libera y se almacena en moléculas de ATP.</a:t>
            </a:r>
          </a:p>
          <a:p>
            <a:pPr marL="0" lvl="0" indent="0" algn="just" rtl="0">
              <a:lnSpc>
                <a:spcPct val="115000"/>
              </a:lnSpc>
              <a:spcBef>
                <a:spcPts val="1200"/>
              </a:spcBef>
              <a:spcAft>
                <a:spcPts val="0"/>
              </a:spcAft>
              <a:buClr>
                <a:schemeClr val="dk1"/>
              </a:buClr>
              <a:buSzPts val="1100"/>
              <a:buFont typeface="Arial"/>
              <a:buNone/>
            </a:pPr>
            <a:endParaRPr lang="es" sz="2000"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lang="es" sz="2000" dirty="0" smtClean="0">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lang="es" sz="2000" dirty="0" smtClean="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s" sz="2000" b="1" dirty="0" smtClean="0">
                <a:solidFill>
                  <a:schemeClr val="dk1"/>
                </a:solidFill>
              </a:rPr>
              <a:t>Este proceso se denomina RESPIRACIÓN CELULAR.</a:t>
            </a:r>
          </a:p>
          <a:p>
            <a:pPr marL="0" lvl="0" indent="0" algn="just" rtl="0">
              <a:lnSpc>
                <a:spcPct val="115000"/>
              </a:lnSpc>
              <a:spcBef>
                <a:spcPts val="1200"/>
              </a:spcBef>
              <a:spcAft>
                <a:spcPts val="0"/>
              </a:spcAft>
              <a:buClr>
                <a:schemeClr val="dk1"/>
              </a:buClr>
              <a:buSzPts val="1100"/>
              <a:buFont typeface="Arial"/>
              <a:buNone/>
            </a:pPr>
            <a:endParaRPr lang="es" sz="2000" dirty="0">
              <a:solidFill>
                <a:schemeClr val="dk1"/>
              </a:solidFill>
            </a:endParaRPr>
          </a:p>
        </p:txBody>
      </p:sp>
      <p:pic>
        <p:nvPicPr>
          <p:cNvPr id="97" name="Google Shape;97;p19"/>
          <p:cNvPicPr preferRelativeResize="0"/>
          <p:nvPr/>
        </p:nvPicPr>
        <p:blipFill>
          <a:blip r:embed="rId3">
            <a:alphaModFix/>
          </a:blip>
          <a:stretch>
            <a:fillRect/>
          </a:stretch>
        </p:blipFill>
        <p:spPr>
          <a:xfrm>
            <a:off x="4572000" y="494250"/>
            <a:ext cx="3831556" cy="3925775"/>
          </a:xfrm>
          <a:prstGeom prst="rect">
            <a:avLst/>
          </a:prstGeom>
          <a:noFill/>
          <a:ln>
            <a:noFill/>
          </a:ln>
        </p:spPr>
      </p:pic>
    </p:spTree>
    <p:extLst>
      <p:ext uri="{BB962C8B-B14F-4D97-AF65-F5344CB8AC3E}">
        <p14:creationId xmlns:p14="http://schemas.microsoft.com/office/powerpoint/2010/main" val="1353051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0"/>
          <p:cNvSpPr txBox="1"/>
          <p:nvPr/>
        </p:nvSpPr>
        <p:spPr>
          <a:xfrm>
            <a:off x="171837" y="0"/>
            <a:ext cx="4149000" cy="14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dirty="0"/>
              <a:t>Los </a:t>
            </a:r>
            <a:r>
              <a:rPr lang="es" b="1" dirty="0"/>
              <a:t>plástidos</a:t>
            </a:r>
            <a:r>
              <a:rPr lang="es" dirty="0"/>
              <a:t> son organoides rodeados por dos membranas (externa e interna) que encierran una matriz o estroma. </a:t>
            </a:r>
            <a:endParaRPr lang="es" dirty="0" smtClean="0"/>
          </a:p>
          <a:p>
            <a:pPr marL="0" lvl="0" indent="0" algn="l" rtl="0">
              <a:spcBef>
                <a:spcPts val="0"/>
              </a:spcBef>
              <a:spcAft>
                <a:spcPts val="0"/>
              </a:spcAft>
              <a:buNone/>
            </a:pPr>
            <a:endParaRPr dirty="0"/>
          </a:p>
          <a:p>
            <a:pPr marL="0" lvl="0" indent="0" algn="l" rtl="0">
              <a:spcBef>
                <a:spcPts val="0"/>
              </a:spcBef>
              <a:spcAft>
                <a:spcPts val="0"/>
              </a:spcAft>
              <a:buNone/>
            </a:pPr>
            <a:r>
              <a:rPr lang="es" dirty="0"/>
              <a:t>Hay distintos tipos de plástidos, según el tipo de sustancia que contienen y ello está relacionado con la función que desempeñan. </a:t>
            </a:r>
            <a:endParaRPr lang="es" dirty="0" smtClean="0"/>
          </a:p>
          <a:p>
            <a:pPr marL="0" lvl="0" indent="0" algn="l" rtl="0">
              <a:spcBef>
                <a:spcPts val="0"/>
              </a:spcBef>
              <a:spcAft>
                <a:spcPts val="0"/>
              </a:spcAft>
              <a:buNone/>
            </a:pPr>
            <a:endParaRPr dirty="0"/>
          </a:p>
          <a:p>
            <a:pPr marL="0" lvl="0" indent="0" algn="l" rtl="0">
              <a:spcBef>
                <a:spcPts val="0"/>
              </a:spcBef>
              <a:spcAft>
                <a:spcPts val="0"/>
              </a:spcAft>
              <a:buNone/>
            </a:pPr>
            <a:r>
              <a:rPr lang="es" dirty="0"/>
              <a:t>Algunos de estos tipos son los </a:t>
            </a:r>
            <a:r>
              <a:rPr lang="es" b="1" dirty="0"/>
              <a:t>cloroplastos </a:t>
            </a:r>
            <a:r>
              <a:rPr lang="es" dirty="0"/>
              <a:t>y los </a:t>
            </a:r>
            <a:r>
              <a:rPr lang="es" b="1" dirty="0"/>
              <a:t>amiloplastos</a:t>
            </a:r>
            <a:r>
              <a:rPr lang="es" dirty="0"/>
              <a:t>. </a:t>
            </a:r>
            <a:endParaRPr lang="es" dirty="0" smtClean="0"/>
          </a:p>
          <a:p>
            <a:pPr marL="0" lvl="0" indent="0" algn="l" rtl="0">
              <a:spcBef>
                <a:spcPts val="0"/>
              </a:spcBef>
              <a:spcAft>
                <a:spcPts val="0"/>
              </a:spcAft>
              <a:buNone/>
            </a:pPr>
            <a:endParaRPr dirty="0"/>
          </a:p>
          <a:p>
            <a:pPr marL="0" lvl="0" indent="0" algn="just" rtl="0">
              <a:spcBef>
                <a:spcPts val="0"/>
              </a:spcBef>
              <a:spcAft>
                <a:spcPts val="0"/>
              </a:spcAft>
              <a:buNone/>
            </a:pPr>
            <a:r>
              <a:rPr lang="es" dirty="0"/>
              <a:t>Los </a:t>
            </a:r>
            <a:r>
              <a:rPr lang="es" b="1" dirty="0"/>
              <a:t>cloroplastos</a:t>
            </a:r>
            <a:r>
              <a:rPr lang="es" dirty="0"/>
              <a:t> son los que dan el color verde a las plantas, ya que contienen principalmente un pigmento llamado </a:t>
            </a:r>
            <a:r>
              <a:rPr lang="es" b="1" dirty="0"/>
              <a:t>clorofila</a:t>
            </a:r>
            <a:r>
              <a:rPr lang="es" dirty="0"/>
              <a:t>. Allí tiene lugar la </a:t>
            </a:r>
            <a:r>
              <a:rPr lang="es" b="1" dirty="0"/>
              <a:t>fotosíntesis</a:t>
            </a:r>
            <a:r>
              <a:rPr lang="es" dirty="0"/>
              <a:t>, que es el proceso por el cual las plantas elaboran su propio alimento (glucosa: hidrato de carbono). Para que la fotosíntesis se realice de manera óptima, la membrana interna del cloroplasto se halla muy replegada (forman estructuras llamadas tilacoides, que en conjunto constituyen los grana), aumentando así la superficie utilizable por las enzimas que actúan en este </a:t>
            </a:r>
            <a:r>
              <a:rPr lang="es" dirty="0" smtClean="0"/>
              <a:t>proceso.</a:t>
            </a:r>
            <a:endParaRPr dirty="0"/>
          </a:p>
        </p:txBody>
      </p:sp>
      <p:pic>
        <p:nvPicPr>
          <p:cNvPr id="104" name="Google Shape;104;p20"/>
          <p:cNvPicPr preferRelativeResize="0"/>
          <p:nvPr/>
        </p:nvPicPr>
        <p:blipFill>
          <a:blip r:embed="rId3">
            <a:alphaModFix/>
          </a:blip>
          <a:stretch>
            <a:fillRect/>
          </a:stretch>
        </p:blipFill>
        <p:spPr>
          <a:xfrm>
            <a:off x="4782208" y="399392"/>
            <a:ext cx="3859122" cy="3847503"/>
          </a:xfrm>
          <a:prstGeom prst="rect">
            <a:avLst/>
          </a:prstGeom>
          <a:noFill/>
          <a:ln>
            <a:noFill/>
          </a:ln>
        </p:spPr>
      </p:pic>
    </p:spTree>
    <p:extLst>
      <p:ext uri="{BB962C8B-B14F-4D97-AF65-F5344CB8AC3E}">
        <p14:creationId xmlns:p14="http://schemas.microsoft.com/office/powerpoint/2010/main" val="2891356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1"/>
          <p:cNvSpPr txBox="1"/>
          <p:nvPr/>
        </p:nvSpPr>
        <p:spPr>
          <a:xfrm>
            <a:off x="301309" y="253618"/>
            <a:ext cx="3821700" cy="3876947"/>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dirty="0"/>
              <a:t>Los </a:t>
            </a:r>
            <a:r>
              <a:rPr lang="es" b="1" dirty="0"/>
              <a:t>amiloplastos</a:t>
            </a:r>
            <a:r>
              <a:rPr lang="es" dirty="0"/>
              <a:t> almacenan </a:t>
            </a:r>
            <a:r>
              <a:rPr lang="es" b="1" dirty="0"/>
              <a:t>almidón</a:t>
            </a:r>
            <a:r>
              <a:rPr lang="es" dirty="0"/>
              <a:t> que es una macromolécula de hidrato de carbono (macro = grande) constituyendo un polisacárido. </a:t>
            </a:r>
            <a:endParaRPr lang="es" dirty="0" smtClean="0"/>
          </a:p>
          <a:p>
            <a:pPr marL="0" lvl="0" indent="0" algn="just" rtl="0">
              <a:spcBef>
                <a:spcPts val="0"/>
              </a:spcBef>
              <a:spcAft>
                <a:spcPts val="0"/>
              </a:spcAft>
              <a:buNone/>
            </a:pPr>
            <a:endParaRPr lang="es" dirty="0"/>
          </a:p>
          <a:p>
            <a:pPr marL="0" lvl="0" indent="0" algn="just" rtl="0">
              <a:spcBef>
                <a:spcPts val="0"/>
              </a:spcBef>
              <a:spcAft>
                <a:spcPts val="0"/>
              </a:spcAft>
              <a:buNone/>
            </a:pPr>
            <a:r>
              <a:rPr lang="es" dirty="0" smtClean="0"/>
              <a:t>Se </a:t>
            </a:r>
            <a:r>
              <a:rPr lang="es" dirty="0"/>
              <a:t>encuentran en varias partes de la planta como tallos (tubérculo de la papa) y dentro de las semillas. Constituyen una forma de guardar el alimento y cuando éste se necesita, el almidón se rompe en unidades más pequeñas (glucosa) que pueden ser utilizadas por las células. El almidón se deposita en capas alrededor de un lugar que se denomina </a:t>
            </a:r>
            <a:r>
              <a:rPr lang="es" b="1" dirty="0"/>
              <a:t>hilo</a:t>
            </a:r>
            <a:r>
              <a:rPr lang="es" dirty="0"/>
              <a:t>. Puede haber más de un hilo (grano de almidón simple o compuesto), y éste puede ubicarse en distintas partes del amiloplasto (céntrico o excéntrico). </a:t>
            </a:r>
            <a:endParaRPr dirty="0"/>
          </a:p>
        </p:txBody>
      </p:sp>
      <p:pic>
        <p:nvPicPr>
          <p:cNvPr id="111" name="Google Shape;111;p21"/>
          <p:cNvPicPr preferRelativeResize="0"/>
          <p:nvPr/>
        </p:nvPicPr>
        <p:blipFill>
          <a:blip r:embed="rId3">
            <a:alphaModFix/>
          </a:blip>
          <a:stretch>
            <a:fillRect/>
          </a:stretch>
        </p:blipFill>
        <p:spPr>
          <a:xfrm>
            <a:off x="4590599" y="609600"/>
            <a:ext cx="4227579" cy="3373821"/>
          </a:xfrm>
          <a:prstGeom prst="rect">
            <a:avLst/>
          </a:prstGeom>
          <a:noFill/>
          <a:ln>
            <a:noFill/>
          </a:ln>
        </p:spPr>
      </p:pic>
    </p:spTree>
    <p:extLst>
      <p:ext uri="{BB962C8B-B14F-4D97-AF65-F5344CB8AC3E}">
        <p14:creationId xmlns:p14="http://schemas.microsoft.com/office/powerpoint/2010/main" val="1528540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218450" y="21327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dirty="0" smtClean="0">
                <a:solidFill>
                  <a:schemeClr val="tx1"/>
                </a:solidFill>
              </a:rPr>
              <a:t>Distintos </a:t>
            </a:r>
            <a:r>
              <a:rPr lang="es" b="1" dirty="0">
                <a:solidFill>
                  <a:schemeClr val="tx1"/>
                </a:solidFill>
              </a:rPr>
              <a:t>tipos de amiloplastos</a:t>
            </a:r>
            <a:endParaRPr b="1" dirty="0">
              <a:solidFill>
                <a:schemeClr val="tx1"/>
              </a:solidFill>
            </a:endParaRPr>
          </a:p>
        </p:txBody>
      </p:sp>
      <p:pic>
        <p:nvPicPr>
          <p:cNvPr id="117" name="Google Shape;117;p22"/>
          <p:cNvPicPr preferRelativeResize="0"/>
          <p:nvPr/>
        </p:nvPicPr>
        <p:blipFill>
          <a:blip r:embed="rId3">
            <a:alphaModFix/>
          </a:blip>
          <a:stretch>
            <a:fillRect/>
          </a:stretch>
        </p:blipFill>
        <p:spPr>
          <a:xfrm>
            <a:off x="4062300" y="472963"/>
            <a:ext cx="4136450" cy="419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2110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48430" y="546538"/>
            <a:ext cx="346842" cy="39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1497725" y="1690784"/>
            <a:ext cx="6006662" cy="830997"/>
          </a:xfrm>
          <a:prstGeom prst="rect">
            <a:avLst/>
          </a:prstGeom>
        </p:spPr>
        <p:txBody>
          <a:bodyPr wrap="square">
            <a:spAutoFit/>
          </a:bodyPr>
          <a:lstStyle/>
          <a:p>
            <a:endParaRPr lang="en-US" sz="2400" dirty="0">
              <a:latin typeface="Arial" panose="020B0604020202020204" pitchFamily="34" charset="0"/>
            </a:endParaRPr>
          </a:p>
          <a:p>
            <a:r>
              <a:rPr lang="en-US" sz="2400" dirty="0">
                <a:latin typeface="Arial" panose="020B0604020202020204" pitchFamily="34" charset="0"/>
              </a:rPr>
              <a:t> </a:t>
            </a:r>
            <a:r>
              <a:rPr lang="en-US" sz="2400" b="1" dirty="0">
                <a:latin typeface="Arial" panose="020B0604020202020204" pitchFamily="34" charset="0"/>
              </a:rPr>
              <a:t>ACTIVIDADES DE EXPERIMENTACION </a:t>
            </a:r>
            <a:endParaRPr lang="en-US" sz="2400" dirty="0"/>
          </a:p>
        </p:txBody>
      </p:sp>
    </p:spTree>
    <p:extLst>
      <p:ext uri="{BB962C8B-B14F-4D97-AF65-F5344CB8AC3E}">
        <p14:creationId xmlns:p14="http://schemas.microsoft.com/office/powerpoint/2010/main" val="368808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2964175" y="130009"/>
            <a:ext cx="3270600" cy="7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600" b="1" dirty="0"/>
              <a:t>Célula vegetal</a:t>
            </a:r>
            <a:endParaRPr sz="3600" b="1" dirty="0"/>
          </a:p>
        </p:txBody>
      </p:sp>
      <p:sp>
        <p:nvSpPr>
          <p:cNvPr id="72" name="Google Shape;72;p16"/>
          <p:cNvSpPr txBox="1">
            <a:spLocks noGrp="1"/>
          </p:cNvSpPr>
          <p:nvPr>
            <p:ph type="subTitle" idx="1"/>
          </p:nvPr>
        </p:nvSpPr>
        <p:spPr>
          <a:xfrm>
            <a:off x="265603" y="1065301"/>
            <a:ext cx="8520600" cy="1370100"/>
          </a:xfrm>
          <a:prstGeom prst="rect">
            <a:avLst/>
          </a:prstGeom>
        </p:spPr>
        <p:txBody>
          <a:bodyPr spcFirstLastPara="1" wrap="square" lIns="91425" tIns="91425" rIns="91425" bIns="91425" anchor="t" anchorCtr="0">
            <a:noAutofit/>
          </a:bodyPr>
          <a:lstStyle/>
          <a:p>
            <a:pPr marL="0" lvl="0" indent="0" rtl="0">
              <a:lnSpc>
                <a:spcPct val="115000"/>
              </a:lnSpc>
              <a:spcBef>
                <a:spcPts val="1200"/>
              </a:spcBef>
              <a:spcAft>
                <a:spcPts val="0"/>
              </a:spcAft>
              <a:buNone/>
            </a:pPr>
            <a:r>
              <a:rPr lang="es" sz="3600" dirty="0" smtClean="0">
                <a:solidFill>
                  <a:schemeClr val="dk1"/>
                </a:solidFill>
              </a:rPr>
              <a:t>La célula se define </a:t>
            </a:r>
            <a:r>
              <a:rPr lang="es" sz="3600" dirty="0">
                <a:solidFill>
                  <a:schemeClr val="dk1"/>
                </a:solidFill>
              </a:rPr>
              <a:t>como la unidad fundamental, funcional y estructural de los seres vivos. Es la unidad básica con la cual están constituidos todos los sistemas vivos.</a:t>
            </a:r>
            <a:endParaRPr sz="3600" dirty="0">
              <a:solidFill>
                <a:schemeClr val="dk1"/>
              </a:solidFill>
            </a:endParaRPr>
          </a:p>
          <a:p>
            <a:pPr marL="0" lvl="0" indent="0" rtl="0">
              <a:lnSpc>
                <a:spcPct val="115000"/>
              </a:lnSpc>
              <a:spcBef>
                <a:spcPts val="1200"/>
              </a:spcBef>
              <a:spcAft>
                <a:spcPts val="0"/>
              </a:spcAft>
              <a:buNone/>
            </a:pPr>
            <a:endParaRPr sz="3600" dirty="0">
              <a:solidFill>
                <a:schemeClr val="dk1"/>
              </a:solidFill>
            </a:endParaRPr>
          </a:p>
          <a:p>
            <a:pPr marL="0" lvl="0" indent="0" rtl="0">
              <a:lnSpc>
                <a:spcPct val="115000"/>
              </a:lnSpc>
              <a:spcBef>
                <a:spcPts val="1200"/>
              </a:spcBef>
              <a:spcAft>
                <a:spcPts val="0"/>
              </a:spcAft>
              <a:buNone/>
            </a:pPr>
            <a:endParaRPr sz="3600" dirty="0">
              <a:solidFill>
                <a:schemeClr val="dk1"/>
              </a:solidFill>
            </a:endParaRPr>
          </a:p>
          <a:p>
            <a:pPr marL="0" lvl="0" indent="0" rtl="0">
              <a:lnSpc>
                <a:spcPct val="115000"/>
              </a:lnSpc>
              <a:spcBef>
                <a:spcPts val="1200"/>
              </a:spcBef>
              <a:spcAft>
                <a:spcPts val="0"/>
              </a:spcAft>
              <a:buClr>
                <a:schemeClr val="dk1"/>
              </a:buClr>
              <a:buSzPts val="1100"/>
              <a:buFont typeface="Arial"/>
              <a:buNone/>
            </a:pPr>
            <a:endParaRPr sz="3600" dirty="0">
              <a:solidFill>
                <a:schemeClr val="dk1"/>
              </a:solidFill>
            </a:endParaRPr>
          </a:p>
          <a:p>
            <a:pPr marL="0" lvl="0" indent="0" rtl="0">
              <a:spcBef>
                <a:spcPts val="0"/>
              </a:spcBef>
              <a:spcAft>
                <a:spcPts val="0"/>
              </a:spcAft>
              <a:buNone/>
            </a:pPr>
            <a:endParaRPr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395" t="17465" r="18710" b="5542"/>
          <a:stretch/>
        </p:blipFill>
        <p:spPr>
          <a:xfrm>
            <a:off x="1647873" y="273644"/>
            <a:ext cx="6413562" cy="4545552"/>
          </a:xfrm>
          <a:prstGeom prst="rect">
            <a:avLst/>
          </a:prstGeom>
        </p:spPr>
      </p:pic>
    </p:spTree>
    <p:extLst>
      <p:ext uri="{BB962C8B-B14F-4D97-AF65-F5344CB8AC3E}">
        <p14:creationId xmlns:p14="http://schemas.microsoft.com/office/powerpoint/2010/main" val="90970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188217" y="249172"/>
            <a:ext cx="4635374" cy="4182701"/>
          </a:xfrm>
          <a:prstGeom prst="rect">
            <a:avLst/>
          </a:prstGeom>
        </p:spPr>
      </p:pic>
      <p:sp>
        <p:nvSpPr>
          <p:cNvPr id="3" name="Rectángulo 2"/>
          <p:cNvSpPr/>
          <p:nvPr/>
        </p:nvSpPr>
        <p:spPr>
          <a:xfrm>
            <a:off x="273269" y="175600"/>
            <a:ext cx="3174124" cy="4247317"/>
          </a:xfrm>
          <a:prstGeom prst="rect">
            <a:avLst/>
          </a:prstGeom>
        </p:spPr>
        <p:txBody>
          <a:bodyPr wrap="square">
            <a:spAutoFit/>
          </a:bodyPr>
          <a:lstStyle/>
          <a:p>
            <a:pPr algn="just"/>
            <a:endParaRPr lang="en-US" sz="1600" dirty="0">
              <a:latin typeface="Arial" panose="020B0604020202020204" pitchFamily="34" charset="0"/>
            </a:endParaRPr>
          </a:p>
          <a:p>
            <a:pPr algn="just"/>
            <a:r>
              <a:rPr lang="es-MX" sz="1600" dirty="0">
                <a:latin typeface="Arial" panose="020B0604020202020204" pitchFamily="34" charset="0"/>
              </a:rPr>
              <a:t> </a:t>
            </a:r>
            <a:r>
              <a:rPr lang="es-MX" dirty="0">
                <a:latin typeface="Arial" panose="020B0604020202020204" pitchFamily="34" charset="0"/>
              </a:rPr>
              <a:t>Primero hay que observar con el menor aumento del microscopio, por ejemplo 40X (este valor sale de multiplicar el aumento del lente ocular, generalmente el ocular de menor aumento es de 4X, por el aumento del lente objetivo, ej. 10X) y luego se pasa a mayores aumentos girando el revolver donde están ubicados los objetivos de mayor aumento. </a:t>
            </a:r>
            <a:endParaRPr lang="es-MX" dirty="0" smtClean="0">
              <a:latin typeface="Arial" panose="020B0604020202020204" pitchFamily="34" charset="0"/>
            </a:endParaRPr>
          </a:p>
          <a:p>
            <a:pPr algn="just"/>
            <a:endParaRPr lang="es-MX" dirty="0">
              <a:latin typeface="Arial" panose="020B0604020202020204" pitchFamily="34" charset="0"/>
            </a:endParaRPr>
          </a:p>
          <a:p>
            <a:pPr algn="just"/>
            <a:r>
              <a:rPr lang="es-MX" dirty="0">
                <a:latin typeface="Arial" panose="020B0604020202020204" pitchFamily="34" charset="0"/>
              </a:rPr>
              <a:t>En la siguiente imagen se muestra una porción de tejido compuesto por muchas células iguales. </a:t>
            </a:r>
            <a:r>
              <a:rPr lang="es-MX" dirty="0" err="1">
                <a:latin typeface="Arial" panose="020B0604020202020204" pitchFamily="34" charset="0"/>
              </a:rPr>
              <a:t>Observá</a:t>
            </a:r>
            <a:r>
              <a:rPr lang="es-MX" dirty="0">
                <a:latin typeface="Arial" panose="020B0604020202020204" pitchFamily="34" charset="0"/>
              </a:rPr>
              <a:t> que cada célula tiene una sección rectangular y se puede observar el núcleo de cada una. </a:t>
            </a:r>
            <a:endParaRPr lang="en-US" dirty="0"/>
          </a:p>
        </p:txBody>
      </p:sp>
    </p:spTree>
    <p:extLst>
      <p:ext uri="{BB962C8B-B14F-4D97-AF65-F5344CB8AC3E}">
        <p14:creationId xmlns:p14="http://schemas.microsoft.com/office/powerpoint/2010/main" val="2339250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63441" y="515007"/>
            <a:ext cx="8430396" cy="3656969"/>
          </a:xfrm>
          <a:prstGeom prst="rect">
            <a:avLst/>
          </a:prstGeom>
        </p:spPr>
      </p:pic>
    </p:spTree>
    <p:extLst>
      <p:ext uri="{BB962C8B-B14F-4D97-AF65-F5344CB8AC3E}">
        <p14:creationId xmlns:p14="http://schemas.microsoft.com/office/powerpoint/2010/main" val="2170333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53749" y="173206"/>
            <a:ext cx="6699564" cy="887240"/>
          </a:xfrm>
          <a:prstGeom prst="rect">
            <a:avLst/>
          </a:prstGeom>
        </p:spPr>
      </p:pic>
      <p:pic>
        <p:nvPicPr>
          <p:cNvPr id="3" name="Imagen 2"/>
          <p:cNvPicPr>
            <a:picLocks noChangeAspect="1"/>
          </p:cNvPicPr>
          <p:nvPr/>
        </p:nvPicPr>
        <p:blipFill>
          <a:blip r:embed="rId3"/>
          <a:stretch>
            <a:fillRect/>
          </a:stretch>
        </p:blipFill>
        <p:spPr>
          <a:xfrm>
            <a:off x="1072679" y="986145"/>
            <a:ext cx="7061703" cy="3675707"/>
          </a:xfrm>
          <a:prstGeom prst="rect">
            <a:avLst/>
          </a:prstGeom>
        </p:spPr>
      </p:pic>
    </p:spTree>
    <p:extLst>
      <p:ext uri="{BB962C8B-B14F-4D97-AF65-F5344CB8AC3E}">
        <p14:creationId xmlns:p14="http://schemas.microsoft.com/office/powerpoint/2010/main" val="153107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02645" y="263741"/>
            <a:ext cx="6844420" cy="4363770"/>
          </a:xfrm>
          <a:prstGeom prst="rect">
            <a:avLst/>
          </a:prstGeom>
        </p:spPr>
      </p:pic>
    </p:spTree>
    <p:extLst>
      <p:ext uri="{BB962C8B-B14F-4D97-AF65-F5344CB8AC3E}">
        <p14:creationId xmlns:p14="http://schemas.microsoft.com/office/powerpoint/2010/main" val="305842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91429" y="869178"/>
            <a:ext cx="6518495" cy="1176950"/>
          </a:xfrm>
          <a:prstGeom prst="rect">
            <a:avLst/>
          </a:prstGeom>
        </p:spPr>
      </p:pic>
      <p:pic>
        <p:nvPicPr>
          <p:cNvPr id="3" name="Imagen 2"/>
          <p:cNvPicPr>
            <a:picLocks noChangeAspect="1"/>
          </p:cNvPicPr>
          <p:nvPr/>
        </p:nvPicPr>
        <p:blipFill>
          <a:blip r:embed="rId3"/>
          <a:stretch>
            <a:fillRect/>
          </a:stretch>
        </p:blipFill>
        <p:spPr>
          <a:xfrm>
            <a:off x="1274145" y="1807408"/>
            <a:ext cx="6953061" cy="1865014"/>
          </a:xfrm>
          <a:prstGeom prst="rect">
            <a:avLst/>
          </a:prstGeom>
        </p:spPr>
      </p:pic>
    </p:spTree>
    <p:extLst>
      <p:ext uri="{BB962C8B-B14F-4D97-AF65-F5344CB8AC3E}">
        <p14:creationId xmlns:p14="http://schemas.microsoft.com/office/powerpoint/2010/main" val="1296144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86981" y="136635"/>
            <a:ext cx="4713212" cy="4915930"/>
          </a:xfrm>
          <a:prstGeom prst="rect">
            <a:avLst/>
          </a:prstGeom>
        </p:spPr>
      </p:pic>
    </p:spTree>
    <p:extLst>
      <p:ext uri="{BB962C8B-B14F-4D97-AF65-F5344CB8AC3E}">
        <p14:creationId xmlns:p14="http://schemas.microsoft.com/office/powerpoint/2010/main" val="3852856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592430" y="216703"/>
            <a:ext cx="5142368" cy="4562947"/>
          </a:xfrm>
          <a:prstGeom prst="rect">
            <a:avLst/>
          </a:prstGeom>
        </p:spPr>
      </p:pic>
      <p:pic>
        <p:nvPicPr>
          <p:cNvPr id="3" name="y2mate.com - Elodea Ciclosis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4798" y="941529"/>
            <a:ext cx="2806261" cy="2104695"/>
          </a:xfrm>
          <a:prstGeom prst="rect">
            <a:avLst/>
          </a:prstGeom>
        </p:spPr>
      </p:pic>
    </p:spTree>
    <p:extLst>
      <p:ext uri="{BB962C8B-B14F-4D97-AF65-F5344CB8AC3E}">
        <p14:creationId xmlns:p14="http://schemas.microsoft.com/office/powerpoint/2010/main" val="1250139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5022" y="285637"/>
            <a:ext cx="7953526" cy="3157430"/>
          </a:xfrm>
          <a:prstGeom prst="rect">
            <a:avLst/>
          </a:prstGeom>
        </p:spPr>
      </p:pic>
      <p:pic>
        <p:nvPicPr>
          <p:cNvPr id="3" name="Imagen 2"/>
          <p:cNvPicPr>
            <a:picLocks noChangeAspect="1"/>
          </p:cNvPicPr>
          <p:nvPr/>
        </p:nvPicPr>
        <p:blipFill>
          <a:blip r:embed="rId3"/>
          <a:stretch>
            <a:fillRect/>
          </a:stretch>
        </p:blipFill>
        <p:spPr>
          <a:xfrm>
            <a:off x="815277" y="3055055"/>
            <a:ext cx="7313016" cy="847738"/>
          </a:xfrm>
          <a:prstGeom prst="rect">
            <a:avLst/>
          </a:prstGeom>
        </p:spPr>
      </p:pic>
    </p:spTree>
    <p:extLst>
      <p:ext uri="{BB962C8B-B14F-4D97-AF65-F5344CB8AC3E}">
        <p14:creationId xmlns:p14="http://schemas.microsoft.com/office/powerpoint/2010/main" val="761269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9819" y="147144"/>
            <a:ext cx="4808213" cy="4878406"/>
          </a:xfrm>
          <a:prstGeom prst="rect">
            <a:avLst/>
          </a:prstGeom>
        </p:spPr>
      </p:pic>
    </p:spTree>
    <p:extLst>
      <p:ext uri="{BB962C8B-B14F-4D97-AF65-F5344CB8AC3E}">
        <p14:creationId xmlns:p14="http://schemas.microsoft.com/office/powerpoint/2010/main" val="2291406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p:nvPr/>
        </p:nvSpPr>
        <p:spPr>
          <a:xfrm>
            <a:off x="168166" y="1967106"/>
            <a:ext cx="73344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b="1" dirty="0" smtClean="0"/>
              <a:t>CÉLULA VEGETAL</a:t>
            </a:r>
            <a:endParaRPr sz="1800" b="1" dirty="0"/>
          </a:p>
        </p:txBody>
      </p:sp>
      <p:pic>
        <p:nvPicPr>
          <p:cNvPr id="2" name="Imagen 1"/>
          <p:cNvPicPr>
            <a:picLocks noChangeAspect="1"/>
          </p:cNvPicPr>
          <p:nvPr/>
        </p:nvPicPr>
        <p:blipFill>
          <a:blip r:embed="rId3"/>
          <a:stretch>
            <a:fillRect/>
          </a:stretch>
        </p:blipFill>
        <p:spPr>
          <a:xfrm>
            <a:off x="2761620" y="0"/>
            <a:ext cx="5972478" cy="499737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4799" y="0"/>
            <a:ext cx="7161291" cy="888901"/>
          </a:xfrm>
          <a:prstGeom prst="rect">
            <a:avLst/>
          </a:prstGeom>
        </p:spPr>
      </p:pic>
      <p:pic>
        <p:nvPicPr>
          <p:cNvPr id="3" name="Imagen 2"/>
          <p:cNvPicPr>
            <a:picLocks noChangeAspect="1"/>
          </p:cNvPicPr>
          <p:nvPr/>
        </p:nvPicPr>
        <p:blipFill>
          <a:blip r:embed="rId3"/>
          <a:stretch>
            <a:fillRect/>
          </a:stretch>
        </p:blipFill>
        <p:spPr>
          <a:xfrm>
            <a:off x="2722179" y="332372"/>
            <a:ext cx="5770180" cy="4617903"/>
          </a:xfrm>
          <a:prstGeom prst="rect">
            <a:avLst/>
          </a:prstGeom>
        </p:spPr>
      </p:pic>
    </p:spTree>
    <p:extLst>
      <p:ext uri="{BB962C8B-B14F-4D97-AF65-F5344CB8AC3E}">
        <p14:creationId xmlns:p14="http://schemas.microsoft.com/office/powerpoint/2010/main" val="2697530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218450" y="21327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dirty="0" smtClean="0">
                <a:solidFill>
                  <a:schemeClr val="tx1"/>
                </a:solidFill>
              </a:rPr>
              <a:t>Distintos </a:t>
            </a:r>
            <a:r>
              <a:rPr lang="es" b="1" dirty="0">
                <a:solidFill>
                  <a:schemeClr val="tx1"/>
                </a:solidFill>
              </a:rPr>
              <a:t>tipos de amiloplastos</a:t>
            </a:r>
            <a:endParaRPr b="1" dirty="0">
              <a:solidFill>
                <a:schemeClr val="tx1"/>
              </a:solidFill>
            </a:endParaRPr>
          </a:p>
        </p:txBody>
      </p:sp>
      <p:pic>
        <p:nvPicPr>
          <p:cNvPr id="117" name="Google Shape;117;p22"/>
          <p:cNvPicPr preferRelativeResize="0"/>
          <p:nvPr/>
        </p:nvPicPr>
        <p:blipFill>
          <a:blip r:embed="rId3">
            <a:alphaModFix/>
          </a:blip>
          <a:stretch>
            <a:fillRect/>
          </a:stretch>
        </p:blipFill>
        <p:spPr>
          <a:xfrm>
            <a:off x="4062300" y="472963"/>
            <a:ext cx="4136450" cy="419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9341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833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p:nvPr/>
        </p:nvSpPr>
        <p:spPr>
          <a:xfrm>
            <a:off x="300264" y="578069"/>
            <a:ext cx="8344852" cy="855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800" b="1" u="sng" dirty="0"/>
              <a:t>Laminilla media</a:t>
            </a:r>
            <a:r>
              <a:rPr lang="es" sz="1800" dirty="0"/>
              <a:t>: las plantas son organismos pluricelulares, esto quiere decir que </a:t>
            </a:r>
            <a:r>
              <a:rPr lang="es" sz="1800" dirty="0" smtClean="0"/>
              <a:t>están compuestas </a:t>
            </a:r>
            <a:r>
              <a:rPr lang="es" sz="1800" dirty="0"/>
              <a:t>por varias células. </a:t>
            </a:r>
            <a:r>
              <a:rPr lang="es" sz="1800" dirty="0" smtClean="0"/>
              <a:t>Las </a:t>
            </a:r>
            <a:r>
              <a:rPr lang="es" sz="1800" dirty="0"/>
              <a:t>células  vegetales se mantienen unidas </a:t>
            </a:r>
            <a:r>
              <a:rPr lang="es" sz="1800" dirty="0" smtClean="0"/>
              <a:t>entre sí </a:t>
            </a:r>
            <a:r>
              <a:rPr lang="es" sz="1800" dirty="0"/>
              <a:t>por medio de </a:t>
            </a:r>
            <a:r>
              <a:rPr lang="es" sz="1800" dirty="0" smtClean="0"/>
              <a:t>la </a:t>
            </a:r>
            <a:r>
              <a:rPr lang="es" sz="1800" b="1" dirty="0"/>
              <a:t>laminilla media</a:t>
            </a:r>
            <a:r>
              <a:rPr lang="es" sz="1800" dirty="0"/>
              <a:t>.</a:t>
            </a:r>
            <a:endParaRPr sz="1800" dirty="0"/>
          </a:p>
          <a:p>
            <a:pPr marL="0" lvl="0" indent="0" algn="just" rtl="0">
              <a:spcBef>
                <a:spcPts val="0"/>
              </a:spcBef>
              <a:spcAft>
                <a:spcPts val="0"/>
              </a:spcAft>
              <a:buNone/>
            </a:pPr>
            <a:endParaRPr sz="1800" dirty="0"/>
          </a:p>
          <a:p>
            <a:pPr marL="0" lvl="0" indent="0" algn="just" rtl="0">
              <a:spcBef>
                <a:spcPts val="0"/>
              </a:spcBef>
              <a:spcAft>
                <a:spcPts val="0"/>
              </a:spcAft>
              <a:buNone/>
            </a:pPr>
            <a:endParaRPr sz="1800" dirty="0"/>
          </a:p>
          <a:p>
            <a:pPr marL="0" lvl="0" indent="0" algn="just" rtl="0">
              <a:spcBef>
                <a:spcPts val="0"/>
              </a:spcBef>
              <a:spcAft>
                <a:spcPts val="0"/>
              </a:spcAft>
              <a:buNone/>
            </a:pPr>
            <a:endParaRPr sz="1800" dirty="0"/>
          </a:p>
          <a:p>
            <a:pPr marL="0" lvl="0" indent="0" algn="just" rtl="0">
              <a:spcBef>
                <a:spcPts val="0"/>
              </a:spcBef>
              <a:spcAft>
                <a:spcPts val="0"/>
              </a:spcAft>
              <a:buNone/>
            </a:pPr>
            <a:endParaRPr sz="1800" dirty="0"/>
          </a:p>
          <a:p>
            <a:pPr marL="0" lvl="0" indent="0" algn="just" rtl="0">
              <a:spcBef>
                <a:spcPts val="0"/>
              </a:spcBef>
              <a:spcAft>
                <a:spcPts val="0"/>
              </a:spcAft>
              <a:buNone/>
            </a:pPr>
            <a:r>
              <a:rPr lang="es" sz="1800" b="1" u="sng" dirty="0"/>
              <a:t>Pared celular</a:t>
            </a:r>
            <a:r>
              <a:rPr lang="es" sz="1800" dirty="0"/>
              <a:t>: las </a:t>
            </a:r>
            <a:r>
              <a:rPr lang="es" sz="1800" dirty="0" smtClean="0"/>
              <a:t>células vegetales </a:t>
            </a:r>
            <a:r>
              <a:rPr lang="es" sz="1800" dirty="0"/>
              <a:t>por fuera de la membrana plasmática poseen una pared. Existen dos tipos de pared </a:t>
            </a:r>
            <a:r>
              <a:rPr lang="es" sz="1800" dirty="0" smtClean="0"/>
              <a:t>celular: </a:t>
            </a:r>
            <a:r>
              <a:rPr lang="es" sz="1800" dirty="0"/>
              <a:t>la </a:t>
            </a:r>
            <a:r>
              <a:rPr lang="es" sz="1800" dirty="0" smtClean="0"/>
              <a:t>pared primaria (más </a:t>
            </a:r>
            <a:r>
              <a:rPr lang="es" sz="1800" dirty="0"/>
              <a:t>externa) y la pared secundaria </a:t>
            </a:r>
            <a:r>
              <a:rPr lang="es" sz="1800" dirty="0" smtClean="0"/>
              <a:t>(más </a:t>
            </a:r>
            <a:r>
              <a:rPr lang="es" sz="1800" dirty="0"/>
              <a:t>interna</a:t>
            </a:r>
            <a:r>
              <a:rPr lang="es" sz="1800" dirty="0" smtClean="0"/>
              <a:t>) que no se presenta en todas las células. </a:t>
            </a:r>
            <a:endParaRPr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635" y="136634"/>
            <a:ext cx="8854966" cy="2092881"/>
          </a:xfrm>
          <a:prstGeom prst="rect">
            <a:avLst/>
          </a:prstGeom>
        </p:spPr>
        <p:txBody>
          <a:bodyPr wrap="square">
            <a:spAutoFit/>
          </a:bodyPr>
          <a:lstStyle/>
          <a:p>
            <a:pPr algn="just"/>
            <a:endParaRPr lang="en-US" sz="1600" dirty="0">
              <a:latin typeface="Arial" panose="020B0604020202020204" pitchFamily="34" charset="0"/>
            </a:endParaRPr>
          </a:p>
          <a:p>
            <a:pPr algn="just"/>
            <a:r>
              <a:rPr lang="es-MX" sz="1600" dirty="0">
                <a:latin typeface="Arial" panose="020B0604020202020204" pitchFamily="34" charset="0"/>
              </a:rPr>
              <a:t> </a:t>
            </a:r>
            <a:r>
              <a:rPr lang="es-MX" dirty="0">
                <a:latin typeface="Arial" panose="020B0604020202020204" pitchFamily="34" charset="0"/>
              </a:rPr>
              <a:t>La </a:t>
            </a:r>
            <a:r>
              <a:rPr lang="es-MX" b="1" dirty="0">
                <a:latin typeface="Arial" panose="020B0604020202020204" pitchFamily="34" charset="0"/>
              </a:rPr>
              <a:t>pared celular primaria </a:t>
            </a:r>
            <a:r>
              <a:rPr lang="es-MX" dirty="0">
                <a:latin typeface="Arial" panose="020B0604020202020204" pitchFamily="34" charset="0"/>
              </a:rPr>
              <a:t>se encuentra por fuera de la membrana plasmática. </a:t>
            </a:r>
            <a:r>
              <a:rPr lang="es-MX" dirty="0">
                <a:solidFill>
                  <a:srgbClr val="FF0000"/>
                </a:solidFill>
                <a:latin typeface="Arial" panose="020B0604020202020204" pitchFamily="34" charset="0"/>
              </a:rPr>
              <a:t>Todas las células vegetales tienen pared primaria y es la única que tienen las células vivas y que tienen la potencialidad de dividirse</a:t>
            </a:r>
            <a:r>
              <a:rPr lang="es-MX" dirty="0">
                <a:latin typeface="Arial" panose="020B0604020202020204" pitchFamily="34" charset="0"/>
              </a:rPr>
              <a:t>. Su componente es un hidrato de carbono: la </a:t>
            </a:r>
            <a:r>
              <a:rPr lang="es-MX" dirty="0"/>
              <a:t>celulosa. La celulosa se dispone en forma de </a:t>
            </a:r>
            <a:r>
              <a:rPr lang="es-MX" dirty="0" err="1"/>
              <a:t>microfibrillas</a:t>
            </a:r>
            <a:r>
              <a:rPr lang="es-MX" dirty="0"/>
              <a:t> desordenadas (se orientan en todas direcciones), las cuales dejan entre sí, espacios que son ocupados por la matriz que contiene agua, </a:t>
            </a:r>
            <a:r>
              <a:rPr lang="es-MX" dirty="0" err="1"/>
              <a:t>hemicelulosa</a:t>
            </a:r>
            <a:r>
              <a:rPr lang="es-MX" dirty="0"/>
              <a:t>, proteínas y sustancias </a:t>
            </a:r>
            <a:r>
              <a:rPr lang="es-MX" dirty="0" err="1"/>
              <a:t>pécticas</a:t>
            </a:r>
            <a:r>
              <a:rPr lang="es-MX" dirty="0"/>
              <a:t>. Esta pared permite el pasaje de sustancias entre células vecinas a través de zonas más delgadas y porosas llamadas campos de puntuaciones primarias por donde las células vecinas conectan sus citoplasmas (plasmodesmos). De esta manera, las células se comunican entre sí y con el medio externo. </a:t>
            </a:r>
            <a:endParaRPr lang="en-US" dirty="0"/>
          </a:p>
        </p:txBody>
      </p:sp>
      <p:sp>
        <p:nvSpPr>
          <p:cNvPr id="3" name="Rectángulo 2"/>
          <p:cNvSpPr/>
          <p:nvPr/>
        </p:nvSpPr>
        <p:spPr>
          <a:xfrm>
            <a:off x="60435" y="2628217"/>
            <a:ext cx="9007365" cy="1815882"/>
          </a:xfrm>
          <a:prstGeom prst="rect">
            <a:avLst/>
          </a:prstGeom>
        </p:spPr>
        <p:txBody>
          <a:bodyPr wrap="square">
            <a:spAutoFit/>
          </a:bodyPr>
          <a:lstStyle/>
          <a:p>
            <a:pPr algn="just"/>
            <a:r>
              <a:rPr lang="es-MX" dirty="0">
                <a:latin typeface="Arial" panose="020B0604020202020204" pitchFamily="34" charset="0"/>
              </a:rPr>
              <a:t>La </a:t>
            </a:r>
            <a:r>
              <a:rPr lang="es-MX" b="1" dirty="0">
                <a:latin typeface="Arial" panose="020B0604020202020204" pitchFamily="34" charset="0"/>
              </a:rPr>
              <a:t>pared celular secundaria </a:t>
            </a:r>
            <a:r>
              <a:rPr lang="es-MX" dirty="0">
                <a:latin typeface="Arial" panose="020B0604020202020204" pitchFamily="34" charset="0"/>
              </a:rPr>
              <a:t>se desarrolla en las células de algunos tejidos por dentro de la pared celular primaria. También está formada por celulosa, pero las </a:t>
            </a:r>
            <a:r>
              <a:rPr lang="es-MX" dirty="0" err="1">
                <a:latin typeface="Arial" panose="020B0604020202020204" pitchFamily="34" charset="0"/>
              </a:rPr>
              <a:t>microfibrillas</a:t>
            </a:r>
            <a:r>
              <a:rPr lang="es-MX" dirty="0">
                <a:latin typeface="Arial" panose="020B0604020202020204" pitchFamily="34" charset="0"/>
              </a:rPr>
              <a:t> se encuentran ordenadas (orientadas paralelamente) y en varias capas y la matriz es reemplazada por sustancias como la lignina. Todos estos factores le dan una gran rigidez a la célula y así puede llevar a cabo otras funciones como el sostén de la planta y la conducción del agua. Las células con pared secundaria ya no pueden crecer ni dividirse, pierden su citoplasma y mueren quedando un hueco llamado lumen. En los lugares donde hay </a:t>
            </a:r>
            <a:r>
              <a:rPr lang="es-MX" smtClean="0">
                <a:latin typeface="Arial" panose="020B0604020202020204" pitchFamily="34" charset="0"/>
              </a:rPr>
              <a:t>campos de puntuaciones </a:t>
            </a:r>
            <a:r>
              <a:rPr lang="es-MX" dirty="0">
                <a:latin typeface="Arial" panose="020B0604020202020204" pitchFamily="34" charset="0"/>
              </a:rPr>
              <a:t>primarias no se deposita pared secundaria, estas áreas se denominan </a:t>
            </a:r>
            <a:r>
              <a:rPr lang="es-MX" dirty="0" err="1">
                <a:latin typeface="Arial" panose="020B0604020202020204" pitchFamily="34" charset="0"/>
              </a:rPr>
              <a:t>punteaduras</a:t>
            </a:r>
            <a:r>
              <a:rPr lang="es-MX" dirty="0">
                <a:latin typeface="Arial" panose="020B0604020202020204" pitchFamily="34" charset="0"/>
              </a:rPr>
              <a:t>. Por su forma, puede haber distintos tipos de </a:t>
            </a:r>
            <a:r>
              <a:rPr lang="es-MX" dirty="0" err="1">
                <a:latin typeface="Arial" panose="020B0604020202020204" pitchFamily="34" charset="0"/>
              </a:rPr>
              <a:t>punteaduras</a:t>
            </a:r>
            <a:r>
              <a:rPr lang="es-MX" dirty="0">
                <a:latin typeface="Arial" panose="020B0604020202020204" pitchFamily="34" charset="0"/>
              </a:rPr>
              <a:t> (por ej., simple, </a:t>
            </a:r>
            <a:r>
              <a:rPr lang="es-MX" dirty="0" err="1">
                <a:latin typeface="Arial" panose="020B0604020202020204" pitchFamily="34" charset="0"/>
              </a:rPr>
              <a:t>areolada</a:t>
            </a:r>
            <a:r>
              <a:rPr lang="es-MX" dirty="0">
                <a:latin typeface="Arial" panose="020B0604020202020204" pitchFamily="34" charset="0"/>
              </a:rPr>
              <a:t>, </a:t>
            </a:r>
            <a:r>
              <a:rPr lang="es-MX" dirty="0" err="1">
                <a:latin typeface="Arial" panose="020B0604020202020204" pitchFamily="34" charset="0"/>
              </a:rPr>
              <a:t>areolada</a:t>
            </a:r>
            <a:r>
              <a:rPr lang="es-MX" dirty="0">
                <a:latin typeface="Arial" panose="020B0604020202020204" pitchFamily="34" charset="0"/>
              </a:rPr>
              <a:t> con </a:t>
            </a:r>
            <a:r>
              <a:rPr lang="es-MX" dirty="0" err="1">
                <a:latin typeface="Arial" panose="020B0604020202020204" pitchFamily="34" charset="0"/>
              </a:rPr>
              <a:t>torus</a:t>
            </a:r>
            <a:r>
              <a:rPr lang="es-MX" dirty="0">
                <a:latin typeface="Arial" panose="020B0604020202020204" pitchFamily="34" charset="0"/>
              </a:rPr>
              <a:t>). </a:t>
            </a:r>
            <a:endParaRPr lang="en-US" dirty="0"/>
          </a:p>
        </p:txBody>
      </p:sp>
    </p:spTree>
    <p:extLst>
      <p:ext uri="{BB962C8B-B14F-4D97-AF65-F5344CB8AC3E}">
        <p14:creationId xmlns:p14="http://schemas.microsoft.com/office/powerpoint/2010/main" val="138518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0"/>
          <p:cNvSpPr txBox="1"/>
          <p:nvPr/>
        </p:nvSpPr>
        <p:spPr>
          <a:xfrm>
            <a:off x="103223" y="152400"/>
            <a:ext cx="3195600" cy="4991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dirty="0">
                <a:solidFill>
                  <a:schemeClr val="dk1"/>
                </a:solidFill>
              </a:rPr>
              <a:t>La pared celular </a:t>
            </a:r>
            <a:r>
              <a:rPr lang="es" b="1" dirty="0">
                <a:solidFill>
                  <a:schemeClr val="dk1"/>
                </a:solidFill>
              </a:rPr>
              <a:t>primaria</a:t>
            </a:r>
            <a:r>
              <a:rPr lang="es" dirty="0">
                <a:solidFill>
                  <a:schemeClr val="dk1"/>
                </a:solidFill>
              </a:rPr>
              <a:t> se encuentra por fuera de la membrana plasmática. </a:t>
            </a:r>
            <a:r>
              <a:rPr lang="es" b="1" dirty="0">
                <a:solidFill>
                  <a:schemeClr val="dk1"/>
                </a:solidFill>
              </a:rPr>
              <a:t>Todas las células vegetales tienen pared primaria </a:t>
            </a:r>
            <a:r>
              <a:rPr lang="es" dirty="0">
                <a:solidFill>
                  <a:schemeClr val="dk1"/>
                </a:solidFill>
              </a:rPr>
              <a:t>y es la única que tienen las células vivas y que tienen la potencialidad de dividirse. Su componente es un hidrato de carbono: </a:t>
            </a:r>
            <a:r>
              <a:rPr lang="es" b="1" dirty="0">
                <a:solidFill>
                  <a:schemeClr val="dk1"/>
                </a:solidFill>
              </a:rPr>
              <a:t>la celulosa</a:t>
            </a:r>
            <a:r>
              <a:rPr lang="es" dirty="0">
                <a:solidFill>
                  <a:schemeClr val="dk1"/>
                </a:solidFill>
              </a:rPr>
              <a:t>. La celulosa se dispone en forma de microfibrillas desordenadas (se orientan en todas direcciones), las cuales dejan entre sí, espacios que son ocupados por la matriz que contiene agua, hemicelulosa, proteínas y sustancias pécticas. Esta pared permite el pasaje de sustancias entre células vecinas a través de zonas más delgadas y porosas llamadas </a:t>
            </a:r>
            <a:r>
              <a:rPr lang="es" b="1" dirty="0">
                <a:solidFill>
                  <a:schemeClr val="dk1"/>
                </a:solidFill>
              </a:rPr>
              <a:t>campos de puntuaciones primarias</a:t>
            </a:r>
            <a:r>
              <a:rPr lang="es" dirty="0">
                <a:solidFill>
                  <a:schemeClr val="dk1"/>
                </a:solidFill>
              </a:rPr>
              <a:t> por donde las células vecinas conectan sus </a:t>
            </a:r>
            <a:r>
              <a:rPr lang="es" dirty="0" smtClean="0">
                <a:solidFill>
                  <a:schemeClr val="dk1"/>
                </a:solidFill>
              </a:rPr>
              <a:t>citoplasmas.</a:t>
            </a:r>
            <a:endParaRPr dirty="0"/>
          </a:p>
        </p:txBody>
      </p:sp>
      <p:pic>
        <p:nvPicPr>
          <p:cNvPr id="98" name="Google Shape;98;p20"/>
          <p:cNvPicPr preferRelativeResize="0"/>
          <p:nvPr/>
        </p:nvPicPr>
        <p:blipFill>
          <a:blip r:embed="rId3">
            <a:alphaModFix/>
          </a:blip>
          <a:stretch>
            <a:fillRect/>
          </a:stretch>
        </p:blipFill>
        <p:spPr>
          <a:xfrm>
            <a:off x="3298823" y="152400"/>
            <a:ext cx="5613949" cy="4738853"/>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4" name="Google Shape;104;p21"/>
          <p:cNvPicPr preferRelativeResize="0"/>
          <p:nvPr/>
        </p:nvPicPr>
        <p:blipFill rotWithShape="1">
          <a:blip r:embed="rId3">
            <a:alphaModFix/>
          </a:blip>
          <a:srcRect l="380" t="-214" r="31546" b="214"/>
          <a:stretch/>
        </p:blipFill>
        <p:spPr>
          <a:xfrm>
            <a:off x="1669472" y="90055"/>
            <a:ext cx="5583383" cy="48664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2"/>
          <p:cNvSpPr txBox="1"/>
          <p:nvPr/>
        </p:nvSpPr>
        <p:spPr>
          <a:xfrm>
            <a:off x="0" y="-1"/>
            <a:ext cx="3000000" cy="5094201"/>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dirty="0"/>
              <a:t>La </a:t>
            </a:r>
            <a:r>
              <a:rPr lang="es" b="1" dirty="0"/>
              <a:t>pared celular secundaria </a:t>
            </a:r>
            <a:r>
              <a:rPr lang="es" dirty="0"/>
              <a:t>se desarrolla en las células de algunos tejidos por dentro de la pared celular primaria. También está formada por celulosa, pero las microfibrillas se encuentran </a:t>
            </a:r>
            <a:r>
              <a:rPr lang="es" b="1" dirty="0"/>
              <a:t>ordenadas</a:t>
            </a:r>
            <a:r>
              <a:rPr lang="es" dirty="0"/>
              <a:t> (orientadas paralelamente) y en varias capas y la matriz es reemplazada por sustancias como la </a:t>
            </a:r>
            <a:r>
              <a:rPr lang="es" b="1" dirty="0"/>
              <a:t>lignina</a:t>
            </a:r>
            <a:r>
              <a:rPr lang="es" dirty="0"/>
              <a:t>. Todos estos factores le dan una gran </a:t>
            </a:r>
            <a:r>
              <a:rPr lang="es" b="1" dirty="0"/>
              <a:t>rigidez</a:t>
            </a:r>
            <a:r>
              <a:rPr lang="es" dirty="0"/>
              <a:t> a la célula y así puede llevar a cabo otras funciones como el </a:t>
            </a:r>
            <a:r>
              <a:rPr lang="es" b="1" dirty="0"/>
              <a:t>sostén</a:t>
            </a:r>
            <a:r>
              <a:rPr lang="es" dirty="0"/>
              <a:t> de la planta y la </a:t>
            </a:r>
            <a:r>
              <a:rPr lang="es" b="1" dirty="0"/>
              <a:t>conducción del agua</a:t>
            </a:r>
            <a:r>
              <a:rPr lang="es" dirty="0"/>
              <a:t>. Las células con pared secundaria ya </a:t>
            </a:r>
            <a:r>
              <a:rPr lang="es" b="1" dirty="0"/>
              <a:t>no pueden crecer</a:t>
            </a:r>
            <a:r>
              <a:rPr lang="es" dirty="0"/>
              <a:t> ni dividirse, pierden su citoplasma y mueren quedando un hueco llamado </a:t>
            </a:r>
            <a:r>
              <a:rPr lang="es" b="1" dirty="0"/>
              <a:t>lumen</a:t>
            </a:r>
            <a:r>
              <a:rPr lang="es" dirty="0"/>
              <a:t>. En los lugares donde hay </a:t>
            </a:r>
            <a:r>
              <a:rPr lang="es" dirty="0" smtClean="0"/>
              <a:t>campos de puntuación </a:t>
            </a:r>
            <a:r>
              <a:rPr lang="es" dirty="0"/>
              <a:t>primarias no se deposita pared secundaria, estas áreas se denominan </a:t>
            </a:r>
            <a:r>
              <a:rPr lang="es" b="1" dirty="0"/>
              <a:t>punteaduras</a:t>
            </a:r>
            <a:r>
              <a:rPr lang="es" dirty="0"/>
              <a:t>. </a:t>
            </a:r>
            <a:endParaRPr dirty="0"/>
          </a:p>
        </p:txBody>
      </p:sp>
      <p:pic>
        <p:nvPicPr>
          <p:cNvPr id="111" name="Google Shape;111;p22"/>
          <p:cNvPicPr preferRelativeResize="0"/>
          <p:nvPr/>
        </p:nvPicPr>
        <p:blipFill rotWithShape="1">
          <a:blip r:embed="rId3">
            <a:alphaModFix/>
          </a:blip>
          <a:srcRect t="2056" r="27065"/>
          <a:stretch/>
        </p:blipFill>
        <p:spPr>
          <a:xfrm>
            <a:off x="3381000" y="59680"/>
            <a:ext cx="5534050" cy="5013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body" idx="1"/>
          </p:nvPr>
        </p:nvSpPr>
        <p:spPr>
          <a:xfrm>
            <a:off x="132925" y="974733"/>
            <a:ext cx="4335000" cy="230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b="1" dirty="0" smtClean="0">
                <a:solidFill>
                  <a:schemeClr val="tx1"/>
                </a:solidFill>
              </a:rPr>
              <a:t>Punteadura</a:t>
            </a:r>
            <a:r>
              <a:rPr lang="es" b="1" dirty="0" smtClean="0"/>
              <a:t>:</a:t>
            </a:r>
            <a:r>
              <a:rPr lang="es" dirty="0" smtClean="0"/>
              <a:t> </a:t>
            </a:r>
            <a:r>
              <a:rPr lang="es" dirty="0">
                <a:solidFill>
                  <a:schemeClr val="dk1"/>
                </a:solidFill>
              </a:rPr>
              <a:t>regiones donde la pared secundaria está interrumpida permitiendo la comunicación entre células vecinas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ctr" rtl="0">
              <a:spcBef>
                <a:spcPts val="0"/>
              </a:spcBef>
              <a:spcAft>
                <a:spcPts val="0"/>
              </a:spcAft>
              <a:buNone/>
            </a:pPr>
            <a:r>
              <a:rPr lang="es" dirty="0">
                <a:solidFill>
                  <a:schemeClr val="dk1"/>
                </a:solidFill>
              </a:rPr>
              <a:t>Está compuesta por lo que se denomina membrana de la punteadura, esta membrana está formada por la laminilla media que está entre las células y las paredes de cada una de las células.</a:t>
            </a:r>
            <a:endParaRPr dirty="0">
              <a:solidFill>
                <a:schemeClr val="dk1"/>
              </a:solidFill>
            </a:endParaRPr>
          </a:p>
          <a:p>
            <a:pPr marL="0" lvl="0" indent="0" algn="l" rtl="0">
              <a:spcBef>
                <a:spcPts val="0"/>
              </a:spcBef>
              <a:spcAft>
                <a:spcPts val="0"/>
              </a:spcAft>
              <a:buNone/>
            </a:pPr>
            <a:endParaRPr dirty="0"/>
          </a:p>
        </p:txBody>
      </p:sp>
      <p:pic>
        <p:nvPicPr>
          <p:cNvPr id="105" name="Google Shape;105;p21"/>
          <p:cNvPicPr preferRelativeResize="0"/>
          <p:nvPr/>
        </p:nvPicPr>
        <p:blipFill>
          <a:blip r:embed="rId3">
            <a:alphaModFix/>
          </a:blip>
          <a:stretch>
            <a:fillRect/>
          </a:stretch>
        </p:blipFill>
        <p:spPr>
          <a:xfrm>
            <a:off x="4467925" y="246994"/>
            <a:ext cx="4516300" cy="4586875"/>
          </a:xfrm>
          <a:prstGeom prst="rect">
            <a:avLst/>
          </a:prstGeom>
          <a:noFill/>
          <a:ln>
            <a:noFill/>
          </a:ln>
        </p:spPr>
      </p:pic>
    </p:spTree>
    <p:extLst>
      <p:ext uri="{BB962C8B-B14F-4D97-AF65-F5344CB8AC3E}">
        <p14:creationId xmlns:p14="http://schemas.microsoft.com/office/powerpoint/2010/main" val="1488176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TotalTime>
  <Words>1448</Words>
  <Application>Microsoft Office PowerPoint</Application>
  <PresentationFormat>Presentación en pantalla (16:9)</PresentationFormat>
  <Paragraphs>65</Paragraphs>
  <Slides>32</Slides>
  <Notes>17</Notes>
  <HiddenSlides>0</HiddenSlides>
  <MMClips>1</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32</vt:i4>
      </vt:variant>
    </vt:vector>
  </HeadingPairs>
  <TitlesOfParts>
    <vt:vector size="34" baseType="lpstr">
      <vt:lpstr>Arial</vt:lpstr>
      <vt:lpstr>Simple Light</vt:lpstr>
      <vt:lpstr>Presentación de PowerPoint</vt:lpstr>
      <vt:lpstr>Célula vegetal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Célula vegetal</dc:title>
  <dc:creator>Mariana Grossi</dc:creator>
  <cp:lastModifiedBy>anonymous</cp:lastModifiedBy>
  <cp:revision>49</cp:revision>
  <dcterms:modified xsi:type="dcterms:W3CDTF">2021-03-16T17:13:02Z</dcterms:modified>
</cp:coreProperties>
</file>