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5"/>
  </p:notesMasterIdLst>
  <p:sldIdLst>
    <p:sldId id="256" r:id="rId2"/>
    <p:sldId id="423" r:id="rId3"/>
    <p:sldId id="517" r:id="rId4"/>
    <p:sldId id="518" r:id="rId5"/>
    <p:sldId id="519" r:id="rId6"/>
    <p:sldId id="523" r:id="rId7"/>
    <p:sldId id="554" r:id="rId8"/>
    <p:sldId id="520" r:id="rId9"/>
    <p:sldId id="553" r:id="rId10"/>
    <p:sldId id="532" r:id="rId11"/>
    <p:sldId id="542" r:id="rId12"/>
    <p:sldId id="543" r:id="rId13"/>
    <p:sldId id="539" r:id="rId14"/>
    <p:sldId id="541" r:id="rId15"/>
    <p:sldId id="546" r:id="rId16"/>
    <p:sldId id="557" r:id="rId17"/>
    <p:sldId id="558" r:id="rId18"/>
    <p:sldId id="556" r:id="rId19"/>
    <p:sldId id="559" r:id="rId20"/>
    <p:sldId id="512" r:id="rId21"/>
    <p:sldId id="550" r:id="rId22"/>
    <p:sldId id="534" r:id="rId23"/>
    <p:sldId id="561" r:id="rId24"/>
    <p:sldId id="513" r:id="rId25"/>
    <p:sldId id="529" r:id="rId26"/>
    <p:sldId id="560" r:id="rId27"/>
    <p:sldId id="549" r:id="rId28"/>
    <p:sldId id="552" r:id="rId29"/>
    <p:sldId id="515" r:id="rId30"/>
    <p:sldId id="551" r:id="rId31"/>
    <p:sldId id="516" r:id="rId32"/>
    <p:sldId id="562" r:id="rId33"/>
    <p:sldId id="442" r:id="rId34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3CC"/>
    <a:srgbClr val="FFFF99"/>
    <a:srgbClr val="FFCC99"/>
    <a:srgbClr val="FFFF00"/>
    <a:srgbClr val="CCFFFF"/>
    <a:srgbClr val="0099CC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52" y="-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44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4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38F2276-DB0C-43C8-94DF-D27BF3DD26E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CE025-CF69-4825-A6D1-8BE8DC7A22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1A6F1-7744-45D7-893C-03DBBEB296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0844A-2D4C-4488-B747-31B88FA38F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8D173-E41F-43AA-972E-69C57A23AA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BEFE6-6448-4A49-A019-56CDAFCE2F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0D09B-C348-4783-A155-46DB7E7C99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825E8-42DE-4321-A66E-A696655BD7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70392-0D2B-40D6-A495-F542772401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10961-B966-4E48-9266-84D0285F15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28202-3A97-468A-9285-7BA42BA8E70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A5AA2-08F3-454F-852A-ACDEBC00E8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BD4F6-80B3-4211-8618-F0747E0868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94371-036D-4F20-B1E8-C64ED2A188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F3E42-6B1F-44EA-B5A9-845ECB67D4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65A9DDF-554F-4042-8D0C-99613A03F8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768475" y="2168525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187450" y="6021388"/>
            <a:ext cx="6913563" cy="609600"/>
          </a:xfrm>
          <a:prstGeom prst="rect">
            <a:avLst/>
          </a:prstGeom>
          <a:solidFill>
            <a:schemeClr val="tx1">
              <a:lumMod val="8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s-ES_tradnl" sz="2400" dirty="0">
                <a:solidFill>
                  <a:srgbClr val="000000"/>
                </a:solidFill>
                <a:latin typeface="Times New Roman" pitchFamily="18" charset="0"/>
              </a:rPr>
              <a:t>Facultad de Ciencias Agrarias y Forestales (UNLP)</a:t>
            </a:r>
          </a:p>
          <a:p>
            <a:pPr algn="ctr" eaLnBrk="0" hangingPunct="0">
              <a:defRPr/>
            </a:pPr>
            <a:r>
              <a:rPr lang="es-ES_tradnl" sz="2400" dirty="0">
                <a:solidFill>
                  <a:srgbClr val="000000"/>
                </a:solidFill>
                <a:latin typeface="Times New Roman" pitchFamily="18" charset="0"/>
              </a:rPr>
              <a:t>Curso de </a:t>
            </a:r>
            <a:r>
              <a:rPr lang="es-ES_tradnl" sz="2400" dirty="0" smtClean="0">
                <a:solidFill>
                  <a:srgbClr val="000000"/>
                </a:solidFill>
                <a:latin typeface="Times New Roman" pitchFamily="18" charset="0"/>
              </a:rPr>
              <a:t>Silvicultura 2020</a:t>
            </a:r>
            <a:endParaRPr lang="es-ES_tradnl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827584" y="981075"/>
            <a:ext cx="7089279" cy="34163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_tradnl" sz="7200" dirty="0">
                <a:solidFill>
                  <a:srgbClr val="000000"/>
                </a:solidFill>
                <a:latin typeface="Times New Roman" pitchFamily="18" charset="0"/>
              </a:rPr>
              <a:t>Manejo de la Densidad</a:t>
            </a:r>
          </a:p>
          <a:p>
            <a:pPr algn="ctr" eaLnBrk="0" hangingPunct="0">
              <a:defRPr/>
            </a:pPr>
            <a:endParaRPr lang="es-ES_tradnl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981200"/>
            <a:ext cx="8569325" cy="4114800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Regla del auto raleo o Regla de los -3/2. Yoda </a:t>
            </a:r>
            <a:r>
              <a:rPr lang="es-ES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et al. </a:t>
            </a:r>
            <a:r>
              <a:rPr lang="es-ES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(1963)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s-ES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El tamaño medio máximo por árbol de un rodal denso es proporcional al nº </a:t>
            </a:r>
            <a:r>
              <a:rPr lang="es-ES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arb</a:t>
            </a:r>
            <a:r>
              <a:rPr lang="es-ES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/ha y esa relación posee una pendiente de  -3/2. </a:t>
            </a:r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362950" cy="1752600"/>
          </a:xfrm>
        </p:spPr>
        <p:txBody>
          <a:bodyPr/>
          <a:lstStyle/>
          <a:p>
            <a:pPr eaLnBrk="1" hangingPunct="1">
              <a:defRPr/>
            </a:pPr>
            <a:r>
              <a:rPr lang="es-ES" sz="36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Autorraleo</a:t>
            </a:r>
            <a:r>
              <a:rPr lang="es-ES" sz="3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o mortalidad denso-dependiente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Concepto</a:t>
            </a:r>
            <a:endParaRPr lang="en-US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38400" y="2057400"/>
            <a:ext cx="4495800" cy="3581400"/>
            <a:chOff x="1056" y="1584"/>
            <a:chExt cx="2832" cy="2256"/>
          </a:xfrm>
        </p:grpSpPr>
        <p:sp>
          <p:nvSpPr>
            <p:cNvPr id="68616" name="Line 4"/>
            <p:cNvSpPr>
              <a:spLocks noChangeShapeType="1"/>
            </p:cNvSpPr>
            <p:nvPr/>
          </p:nvSpPr>
          <p:spPr bwMode="auto">
            <a:xfrm>
              <a:off x="1056" y="1584"/>
              <a:ext cx="0" cy="2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68617" name="Line 5"/>
            <p:cNvSpPr>
              <a:spLocks noChangeShapeType="1"/>
            </p:cNvSpPr>
            <p:nvPr/>
          </p:nvSpPr>
          <p:spPr bwMode="auto">
            <a:xfrm>
              <a:off x="1056" y="3840"/>
              <a:ext cx="28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676400" y="2819400"/>
            <a:ext cx="4681538" cy="3586163"/>
            <a:chOff x="1056" y="1776"/>
            <a:chExt cx="2949" cy="2259"/>
          </a:xfrm>
        </p:grpSpPr>
        <p:sp>
          <p:nvSpPr>
            <p:cNvPr id="68614" name="Text Box 7"/>
            <p:cNvSpPr txBox="1">
              <a:spLocks noChangeArrowheads="1"/>
            </p:cNvSpPr>
            <p:nvPr/>
          </p:nvSpPr>
          <p:spPr bwMode="auto">
            <a:xfrm>
              <a:off x="1056" y="1776"/>
              <a:ext cx="192" cy="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 err="1" smtClean="0">
                  <a:solidFill>
                    <a:srgbClr val="000000"/>
                  </a:solidFill>
                </a:rPr>
                <a:t>Tamaño</a:t>
              </a:r>
              <a:r>
                <a:rPr lang="en-US" b="1" dirty="0" smtClean="0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68615" name="Text Box 8"/>
            <p:cNvSpPr txBox="1">
              <a:spLocks noChangeArrowheads="1"/>
            </p:cNvSpPr>
            <p:nvPr/>
          </p:nvSpPr>
          <p:spPr bwMode="auto">
            <a:xfrm>
              <a:off x="2304" y="3744"/>
              <a:ext cx="170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 err="1" smtClean="0">
                  <a:solidFill>
                    <a:srgbClr val="000000"/>
                  </a:solidFill>
                </a:rPr>
                <a:t>Número</a:t>
              </a:r>
              <a:r>
                <a:rPr lang="en-US" b="1" dirty="0" smtClean="0">
                  <a:solidFill>
                    <a:srgbClr val="000000"/>
                  </a:solidFill>
                </a:rPr>
                <a:t> de </a:t>
              </a:r>
              <a:r>
                <a:rPr lang="en-US" b="1" dirty="0" err="1" smtClean="0">
                  <a:solidFill>
                    <a:srgbClr val="000000"/>
                  </a:solidFill>
                </a:rPr>
                <a:t>árboles</a:t>
              </a:r>
              <a:endParaRPr lang="en-US" b="1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8613" name="Arc 9"/>
          <p:cNvSpPr>
            <a:spLocks/>
          </p:cNvSpPr>
          <p:nvPr/>
        </p:nvSpPr>
        <p:spPr bwMode="auto">
          <a:xfrm rot="129227" flipH="1" flipV="1">
            <a:off x="2743200" y="2352675"/>
            <a:ext cx="3505200" cy="2652713"/>
          </a:xfrm>
          <a:custGeom>
            <a:avLst/>
            <a:gdLst>
              <a:gd name="T0" fmla="*/ 0 w 23707"/>
              <a:gd name="T1" fmla="*/ 190793427 h 21600"/>
              <a:gd name="T2" fmla="*/ 2147483647 w 23707"/>
              <a:gd name="T3" fmla="*/ 2147483647 h 21600"/>
              <a:gd name="T4" fmla="*/ 2147483647 w 23707"/>
              <a:gd name="T5" fmla="*/ 2147483647 h 21600"/>
              <a:gd name="T6" fmla="*/ 0 60000 65536"/>
              <a:gd name="T7" fmla="*/ 0 60000 65536"/>
              <a:gd name="T8" fmla="*/ 0 60000 65536"/>
              <a:gd name="T9" fmla="*/ 0 w 23707"/>
              <a:gd name="T10" fmla="*/ 0 h 21600"/>
              <a:gd name="T11" fmla="*/ 23707 w 2370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707" h="21600" fill="none" extrusionOk="0">
                <a:moveTo>
                  <a:pt x="0" y="103"/>
                </a:moveTo>
                <a:cubicBezTo>
                  <a:pt x="700" y="34"/>
                  <a:pt x="1403" y="-1"/>
                  <a:pt x="2107" y="0"/>
                </a:cubicBezTo>
                <a:cubicBezTo>
                  <a:pt x="14036" y="0"/>
                  <a:pt x="23707" y="9670"/>
                  <a:pt x="23707" y="21600"/>
                </a:cubicBezTo>
              </a:path>
              <a:path w="23707" h="21600" stroke="0" extrusionOk="0">
                <a:moveTo>
                  <a:pt x="0" y="103"/>
                </a:moveTo>
                <a:cubicBezTo>
                  <a:pt x="700" y="34"/>
                  <a:pt x="1403" y="-1"/>
                  <a:pt x="2107" y="0"/>
                </a:cubicBezTo>
                <a:cubicBezTo>
                  <a:pt x="14036" y="0"/>
                  <a:pt x="23707" y="9670"/>
                  <a:pt x="23707" y="21600"/>
                </a:cubicBezTo>
                <a:lnTo>
                  <a:pt x="2107" y="2160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084168" y="2276872"/>
            <a:ext cx="2097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E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IDR = N * (</a:t>
            </a:r>
            <a:r>
              <a:rPr lang="es-E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s-E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s-E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Dq</a:t>
            </a:r>
            <a:r>
              <a:rPr lang="es-E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ES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-b</a:t>
            </a:r>
          </a:p>
        </p:txBody>
      </p:sp>
    </p:spTree>
    <p:extLst>
      <p:ext uri="{BB962C8B-B14F-4D97-AF65-F5344CB8AC3E}">
        <p14:creationId xmlns="" xmlns:p14="http://schemas.microsoft.com/office/powerpoint/2010/main" val="132068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Concepto</a:t>
            </a:r>
            <a:endParaRPr lang="en-US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38400" y="2057400"/>
            <a:ext cx="4495800" cy="3581400"/>
            <a:chOff x="1056" y="1584"/>
            <a:chExt cx="2832" cy="2256"/>
          </a:xfrm>
        </p:grpSpPr>
        <p:sp>
          <p:nvSpPr>
            <p:cNvPr id="69640" name="Line 4"/>
            <p:cNvSpPr>
              <a:spLocks noChangeShapeType="1"/>
            </p:cNvSpPr>
            <p:nvPr/>
          </p:nvSpPr>
          <p:spPr bwMode="auto">
            <a:xfrm>
              <a:off x="1056" y="1584"/>
              <a:ext cx="0" cy="2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69641" name="Line 5"/>
            <p:cNvSpPr>
              <a:spLocks noChangeShapeType="1"/>
            </p:cNvSpPr>
            <p:nvPr/>
          </p:nvSpPr>
          <p:spPr bwMode="auto">
            <a:xfrm>
              <a:off x="1056" y="3840"/>
              <a:ext cx="28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56326" name="Text Box 6"/>
          <p:cNvSpPr txBox="1">
            <a:spLocks noChangeArrowheads="1"/>
          </p:cNvSpPr>
          <p:nvPr/>
        </p:nvSpPr>
        <p:spPr bwMode="auto">
          <a:xfrm rot="16200000">
            <a:off x="148027" y="3244462"/>
            <a:ext cx="3096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000000"/>
                </a:solidFill>
              </a:rPr>
              <a:t>Ln</a:t>
            </a:r>
            <a:r>
              <a:rPr lang="en-US" sz="3200" dirty="0" smtClean="0">
                <a:solidFill>
                  <a:srgbClr val="000000"/>
                </a:solidFill>
              </a:rPr>
              <a:t>  (</a:t>
            </a:r>
            <a:r>
              <a:rPr lang="en-US" sz="3200" dirty="0" err="1" smtClean="0">
                <a:solidFill>
                  <a:srgbClr val="000000"/>
                </a:solidFill>
              </a:rPr>
              <a:t>tamaño</a:t>
            </a:r>
            <a:r>
              <a:rPr lang="en-US" sz="3200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69637" name="Text Box 7"/>
          <p:cNvSpPr txBox="1">
            <a:spLocks noChangeArrowheads="1"/>
          </p:cNvSpPr>
          <p:nvPr/>
        </p:nvSpPr>
        <p:spPr bwMode="auto">
          <a:xfrm>
            <a:off x="-8229600" y="5943600"/>
            <a:ext cx="137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number</a:t>
            </a:r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>
            <a:off x="3048000" y="2514600"/>
            <a:ext cx="2971800" cy="2438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3276600" y="57912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000000"/>
                </a:solidFill>
              </a:rPr>
              <a:t>Ln</a:t>
            </a:r>
            <a:r>
              <a:rPr lang="en-US" sz="3200" dirty="0" smtClean="0">
                <a:solidFill>
                  <a:srgbClr val="000000"/>
                </a:solidFill>
              </a:rPr>
              <a:t>  (</a:t>
            </a:r>
            <a:r>
              <a:rPr lang="en-US" sz="3200" dirty="0" err="1" smtClean="0">
                <a:solidFill>
                  <a:srgbClr val="000000"/>
                </a:solidFill>
              </a:rPr>
              <a:t>número</a:t>
            </a:r>
            <a:r>
              <a:rPr lang="en-US" sz="3200" dirty="0" smtClean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9189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CA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Concepto</a:t>
            </a:r>
            <a:endParaRPr lang="en-US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38400" y="2057400"/>
            <a:ext cx="4495800" cy="3581400"/>
            <a:chOff x="1056" y="1584"/>
            <a:chExt cx="2832" cy="2256"/>
          </a:xfrm>
        </p:grpSpPr>
        <p:sp>
          <p:nvSpPr>
            <p:cNvPr id="64521" name="Line 4"/>
            <p:cNvSpPr>
              <a:spLocks noChangeShapeType="1"/>
            </p:cNvSpPr>
            <p:nvPr/>
          </p:nvSpPr>
          <p:spPr bwMode="auto">
            <a:xfrm>
              <a:off x="1056" y="1584"/>
              <a:ext cx="0" cy="2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64522" name="Line 5"/>
            <p:cNvSpPr>
              <a:spLocks noChangeShapeType="1"/>
            </p:cNvSpPr>
            <p:nvPr/>
          </p:nvSpPr>
          <p:spPr bwMode="auto">
            <a:xfrm>
              <a:off x="1056" y="3840"/>
              <a:ext cx="28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676400" y="2819400"/>
            <a:ext cx="304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</a:rPr>
              <a:t>Tamaño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3657600" y="5943600"/>
            <a:ext cx="2914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</a:rPr>
              <a:t>Número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árboles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2819400" y="2209800"/>
            <a:ext cx="3276600" cy="2895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3048000" y="3962400"/>
            <a:ext cx="13811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Area de </a:t>
            </a:r>
            <a:r>
              <a:rPr lang="en-US" dirty="0" err="1" smtClean="0">
                <a:solidFill>
                  <a:srgbClr val="000000"/>
                </a:solidFill>
              </a:rPr>
              <a:t>manejo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5105400" y="2895600"/>
            <a:ext cx="22526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</a:rPr>
              <a:t>Fuera</a:t>
            </a:r>
            <a:r>
              <a:rPr lang="en-US" dirty="0" smtClean="0">
                <a:solidFill>
                  <a:srgbClr val="000000"/>
                </a:solidFill>
              </a:rPr>
              <a:t> del </a:t>
            </a:r>
            <a:r>
              <a:rPr lang="en-US" dirty="0" err="1" smtClean="0">
                <a:solidFill>
                  <a:srgbClr val="000000"/>
                </a:solidFill>
              </a:rPr>
              <a:t>área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manejo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269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 autoUpdateAnimBg="0"/>
      <p:bldP spid="5121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Concepto</a:t>
            </a:r>
            <a:endParaRPr lang="en-US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38400" y="2057400"/>
            <a:ext cx="4495800" cy="3581400"/>
            <a:chOff x="1056" y="1584"/>
            <a:chExt cx="2832" cy="2256"/>
          </a:xfrm>
        </p:grpSpPr>
        <p:sp>
          <p:nvSpPr>
            <p:cNvPr id="66574" name="Line 4"/>
            <p:cNvSpPr>
              <a:spLocks noChangeShapeType="1"/>
            </p:cNvSpPr>
            <p:nvPr/>
          </p:nvSpPr>
          <p:spPr bwMode="auto">
            <a:xfrm>
              <a:off x="1056" y="1584"/>
              <a:ext cx="0" cy="2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66575" name="Line 5"/>
            <p:cNvSpPr>
              <a:spLocks noChangeShapeType="1"/>
            </p:cNvSpPr>
            <p:nvPr/>
          </p:nvSpPr>
          <p:spPr bwMode="auto">
            <a:xfrm>
              <a:off x="1056" y="3840"/>
              <a:ext cx="28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676400" y="2819400"/>
            <a:ext cx="4895850" cy="3586163"/>
            <a:chOff x="1056" y="1776"/>
            <a:chExt cx="3084" cy="2259"/>
          </a:xfrm>
        </p:grpSpPr>
        <p:sp>
          <p:nvSpPr>
            <p:cNvPr id="66572" name="Text Box 7"/>
            <p:cNvSpPr txBox="1">
              <a:spLocks noChangeArrowheads="1"/>
            </p:cNvSpPr>
            <p:nvPr/>
          </p:nvSpPr>
          <p:spPr bwMode="auto">
            <a:xfrm>
              <a:off x="1056" y="1776"/>
              <a:ext cx="192" cy="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 err="1" smtClean="0">
                  <a:solidFill>
                    <a:srgbClr val="000000"/>
                  </a:solidFill>
                </a:rPr>
                <a:t>Tamaño</a:t>
              </a:r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66573" name="Text Box 8"/>
            <p:cNvSpPr txBox="1">
              <a:spLocks noChangeArrowheads="1"/>
            </p:cNvSpPr>
            <p:nvPr/>
          </p:nvSpPr>
          <p:spPr bwMode="auto">
            <a:xfrm>
              <a:off x="2304" y="3744"/>
              <a:ext cx="183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 err="1" smtClean="0">
                  <a:solidFill>
                    <a:srgbClr val="000000"/>
                  </a:solidFill>
                </a:rPr>
                <a:t>Número</a:t>
              </a:r>
              <a:r>
                <a:rPr lang="en-US" dirty="0" smtClean="0">
                  <a:solidFill>
                    <a:srgbClr val="000000"/>
                  </a:solidFill>
                </a:rPr>
                <a:t> de </a:t>
              </a:r>
              <a:r>
                <a:rPr lang="en-US" dirty="0" err="1" smtClean="0">
                  <a:solidFill>
                    <a:srgbClr val="000000"/>
                  </a:solidFill>
                </a:rPr>
                <a:t>árboles</a:t>
              </a:r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2819400" y="2209800"/>
            <a:ext cx="3276600" cy="2895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46482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FF6699"/>
                </a:solidFill>
              </a:rPr>
              <a:t>X</a:t>
            </a:r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 flipV="1">
            <a:off x="4876800" y="4495800"/>
            <a:ext cx="0" cy="1066800"/>
          </a:xfrm>
          <a:prstGeom prst="line">
            <a:avLst/>
          </a:prstGeom>
          <a:noFill/>
          <a:ln w="38100">
            <a:solidFill>
              <a:srgbClr val="FF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0" name="Freeform 12"/>
          <p:cNvSpPr>
            <a:spLocks/>
          </p:cNvSpPr>
          <p:nvPr/>
        </p:nvSpPr>
        <p:spPr bwMode="auto">
          <a:xfrm>
            <a:off x="4419600" y="3886200"/>
            <a:ext cx="457200" cy="685800"/>
          </a:xfrm>
          <a:custGeom>
            <a:avLst/>
            <a:gdLst>
              <a:gd name="T0" fmla="*/ 725804891 w 288"/>
              <a:gd name="T1" fmla="*/ 1088707589 h 432"/>
              <a:gd name="T2" fmla="*/ 604837442 w 288"/>
              <a:gd name="T3" fmla="*/ 362902497 h 432"/>
              <a:gd name="T4" fmla="*/ 0 w 288"/>
              <a:gd name="T5" fmla="*/ 0 h 432"/>
              <a:gd name="T6" fmla="*/ 0 60000 65536"/>
              <a:gd name="T7" fmla="*/ 0 60000 65536"/>
              <a:gd name="T8" fmla="*/ 0 60000 65536"/>
              <a:gd name="T9" fmla="*/ 0 w 288"/>
              <a:gd name="T10" fmla="*/ 0 h 432"/>
              <a:gd name="T11" fmla="*/ 288 w 288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32">
                <a:moveTo>
                  <a:pt x="288" y="432"/>
                </a:moveTo>
                <a:cubicBezTo>
                  <a:pt x="288" y="324"/>
                  <a:pt x="288" y="216"/>
                  <a:pt x="240" y="144"/>
                </a:cubicBezTo>
                <a:cubicBezTo>
                  <a:pt x="192" y="72"/>
                  <a:pt x="32" y="24"/>
                  <a:pt x="0" y="0"/>
                </a:cubicBezTo>
              </a:path>
            </a:pathLst>
          </a:custGeom>
          <a:noFill/>
          <a:ln w="38100" cmpd="sng">
            <a:solidFill>
              <a:srgbClr val="FF66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1" name="Freeform 13"/>
          <p:cNvSpPr>
            <a:spLocks/>
          </p:cNvSpPr>
          <p:nvPr/>
        </p:nvSpPr>
        <p:spPr bwMode="auto">
          <a:xfrm>
            <a:off x="2871788" y="2586038"/>
            <a:ext cx="1557337" cy="1300162"/>
          </a:xfrm>
          <a:custGeom>
            <a:avLst/>
            <a:gdLst>
              <a:gd name="T0" fmla="*/ 2147483647 w 981"/>
              <a:gd name="T1" fmla="*/ 2064006560 h 819"/>
              <a:gd name="T2" fmla="*/ 1973281219 w 981"/>
              <a:gd name="T3" fmla="*/ 1859874837 h 819"/>
              <a:gd name="T4" fmla="*/ 1905237833 w 981"/>
              <a:gd name="T5" fmla="*/ 1542334969 h 819"/>
              <a:gd name="T6" fmla="*/ 1701104499 w 981"/>
              <a:gd name="T7" fmla="*/ 1451609406 h 819"/>
              <a:gd name="T8" fmla="*/ 1565015742 w 981"/>
              <a:gd name="T9" fmla="*/ 1360883843 h 819"/>
              <a:gd name="T10" fmla="*/ 1383564596 w 981"/>
              <a:gd name="T11" fmla="*/ 1202113314 h 819"/>
              <a:gd name="T12" fmla="*/ 1043344490 w 981"/>
              <a:gd name="T13" fmla="*/ 1020662188 h 819"/>
              <a:gd name="T14" fmla="*/ 929936729 w 981"/>
              <a:gd name="T15" fmla="*/ 771167484 h 819"/>
              <a:gd name="T16" fmla="*/ 793848171 w 981"/>
              <a:gd name="T17" fmla="*/ 725804703 h 819"/>
              <a:gd name="T18" fmla="*/ 725804785 w 981"/>
              <a:gd name="T19" fmla="*/ 703122518 h 819"/>
              <a:gd name="T20" fmla="*/ 589716425 w 981"/>
              <a:gd name="T21" fmla="*/ 612396955 h 819"/>
              <a:gd name="T22" fmla="*/ 453628065 w 981"/>
              <a:gd name="T23" fmla="*/ 521671392 h 819"/>
              <a:gd name="T24" fmla="*/ 272176819 w 981"/>
              <a:gd name="T25" fmla="*/ 340220167 h 819"/>
              <a:gd name="T26" fmla="*/ 136088410 w 981"/>
              <a:gd name="T27" fmla="*/ 113406210 h 819"/>
              <a:gd name="T28" fmla="*/ 90725598 w 981"/>
              <a:gd name="T29" fmla="*/ 45362794 h 819"/>
              <a:gd name="T30" fmla="*/ 22680606 w 981"/>
              <a:gd name="T31" fmla="*/ 22680603 h 819"/>
              <a:gd name="T32" fmla="*/ 0 w 981"/>
              <a:gd name="T33" fmla="*/ 0 h 8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1"/>
              <a:gd name="T52" fmla="*/ 0 h 819"/>
              <a:gd name="T53" fmla="*/ 981 w 981"/>
              <a:gd name="T54" fmla="*/ 819 h 81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1" h="819">
                <a:moveTo>
                  <a:pt x="981" y="819"/>
                </a:moveTo>
                <a:cubicBezTo>
                  <a:pt x="953" y="736"/>
                  <a:pt x="852" y="744"/>
                  <a:pt x="783" y="738"/>
                </a:cubicBezTo>
                <a:cubicBezTo>
                  <a:pt x="779" y="690"/>
                  <a:pt x="791" y="647"/>
                  <a:pt x="756" y="612"/>
                </a:cubicBezTo>
                <a:cubicBezTo>
                  <a:pt x="719" y="575"/>
                  <a:pt x="728" y="612"/>
                  <a:pt x="675" y="576"/>
                </a:cubicBezTo>
                <a:cubicBezTo>
                  <a:pt x="657" y="564"/>
                  <a:pt x="621" y="540"/>
                  <a:pt x="621" y="540"/>
                </a:cubicBezTo>
                <a:cubicBezTo>
                  <a:pt x="599" y="508"/>
                  <a:pt x="577" y="505"/>
                  <a:pt x="549" y="477"/>
                </a:cubicBezTo>
                <a:cubicBezTo>
                  <a:pt x="530" y="400"/>
                  <a:pt x="482" y="422"/>
                  <a:pt x="414" y="405"/>
                </a:cubicBezTo>
                <a:cubicBezTo>
                  <a:pt x="407" y="369"/>
                  <a:pt x="406" y="326"/>
                  <a:pt x="369" y="306"/>
                </a:cubicBezTo>
                <a:cubicBezTo>
                  <a:pt x="352" y="297"/>
                  <a:pt x="333" y="294"/>
                  <a:pt x="315" y="288"/>
                </a:cubicBezTo>
                <a:cubicBezTo>
                  <a:pt x="306" y="285"/>
                  <a:pt x="288" y="279"/>
                  <a:pt x="288" y="279"/>
                </a:cubicBezTo>
                <a:cubicBezTo>
                  <a:pt x="228" y="219"/>
                  <a:pt x="293" y="276"/>
                  <a:pt x="234" y="243"/>
                </a:cubicBezTo>
                <a:cubicBezTo>
                  <a:pt x="215" y="232"/>
                  <a:pt x="180" y="207"/>
                  <a:pt x="180" y="207"/>
                </a:cubicBezTo>
                <a:cubicBezTo>
                  <a:pt x="159" y="176"/>
                  <a:pt x="139" y="156"/>
                  <a:pt x="108" y="135"/>
                </a:cubicBezTo>
                <a:cubicBezTo>
                  <a:pt x="81" y="94"/>
                  <a:pt x="97" y="73"/>
                  <a:pt x="54" y="45"/>
                </a:cubicBezTo>
                <a:cubicBezTo>
                  <a:pt x="48" y="36"/>
                  <a:pt x="44" y="25"/>
                  <a:pt x="36" y="18"/>
                </a:cubicBezTo>
                <a:cubicBezTo>
                  <a:pt x="29" y="12"/>
                  <a:pt x="17" y="13"/>
                  <a:pt x="9" y="9"/>
                </a:cubicBezTo>
                <a:cubicBezTo>
                  <a:pt x="5" y="7"/>
                  <a:pt x="3" y="3"/>
                  <a:pt x="0" y="0"/>
                </a:cubicBezTo>
              </a:path>
            </a:pathLst>
          </a:custGeom>
          <a:noFill/>
          <a:ln w="38100" cmpd="sng">
            <a:solidFill>
              <a:srgbClr val="FF66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 flipV="1">
            <a:off x="1143000" y="2286000"/>
            <a:ext cx="0" cy="23622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 flipH="1">
            <a:off x="2971800" y="4648200"/>
            <a:ext cx="16002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15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7" grpId="0" animBg="1"/>
      <p:bldP spid="53258" grpId="0" autoUpdateAnimBg="0"/>
      <p:bldP spid="53259" grpId="0" animBg="1"/>
      <p:bldP spid="53260" grpId="0" animBg="1"/>
      <p:bldP spid="53261" grpId="0" animBg="1"/>
      <p:bldP spid="53262" grpId="0" animBg="1"/>
      <p:bldP spid="532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Concepto</a:t>
            </a:r>
            <a:endParaRPr lang="en-US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28860" y="2071678"/>
            <a:ext cx="4495800" cy="3581400"/>
            <a:chOff x="1056" y="1584"/>
            <a:chExt cx="2832" cy="2256"/>
          </a:xfrm>
        </p:grpSpPr>
        <p:sp>
          <p:nvSpPr>
            <p:cNvPr id="66574" name="Line 4"/>
            <p:cNvSpPr>
              <a:spLocks noChangeShapeType="1"/>
            </p:cNvSpPr>
            <p:nvPr/>
          </p:nvSpPr>
          <p:spPr bwMode="auto">
            <a:xfrm>
              <a:off x="1056" y="1584"/>
              <a:ext cx="0" cy="2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66575" name="Line 5"/>
            <p:cNvSpPr>
              <a:spLocks noChangeShapeType="1"/>
            </p:cNvSpPr>
            <p:nvPr/>
          </p:nvSpPr>
          <p:spPr bwMode="auto">
            <a:xfrm>
              <a:off x="1056" y="3840"/>
              <a:ext cx="28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6573" name="Text Box 8"/>
          <p:cNvSpPr txBox="1">
            <a:spLocks noChangeArrowheads="1"/>
          </p:cNvSpPr>
          <p:nvPr/>
        </p:nvSpPr>
        <p:spPr bwMode="auto">
          <a:xfrm rot="16200000">
            <a:off x="345260" y="3583774"/>
            <a:ext cx="2914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Número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árboles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2857488" y="2143116"/>
            <a:ext cx="3276600" cy="2895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2143108" y="2857496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6699"/>
                </a:solidFill>
              </a:rPr>
              <a:t>X</a:t>
            </a:r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 flipV="1">
            <a:off x="2571736" y="3000371"/>
            <a:ext cx="1000132" cy="45719"/>
          </a:xfrm>
          <a:prstGeom prst="line">
            <a:avLst/>
          </a:prstGeom>
          <a:noFill/>
          <a:ln w="38100">
            <a:solidFill>
              <a:srgbClr val="FF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0" name="Freeform 12"/>
          <p:cNvSpPr>
            <a:spLocks/>
          </p:cNvSpPr>
          <p:nvPr/>
        </p:nvSpPr>
        <p:spPr bwMode="auto">
          <a:xfrm>
            <a:off x="3500430" y="3000372"/>
            <a:ext cx="357190" cy="214314"/>
          </a:xfrm>
          <a:custGeom>
            <a:avLst/>
            <a:gdLst>
              <a:gd name="T0" fmla="*/ 725804891 w 288"/>
              <a:gd name="T1" fmla="*/ 1088707589 h 432"/>
              <a:gd name="T2" fmla="*/ 604837442 w 288"/>
              <a:gd name="T3" fmla="*/ 362902497 h 432"/>
              <a:gd name="T4" fmla="*/ 0 w 288"/>
              <a:gd name="T5" fmla="*/ 0 h 432"/>
              <a:gd name="T6" fmla="*/ 0 60000 65536"/>
              <a:gd name="T7" fmla="*/ 0 60000 65536"/>
              <a:gd name="T8" fmla="*/ 0 60000 65536"/>
              <a:gd name="T9" fmla="*/ 0 w 288"/>
              <a:gd name="T10" fmla="*/ 0 h 432"/>
              <a:gd name="T11" fmla="*/ 288 w 288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32">
                <a:moveTo>
                  <a:pt x="288" y="432"/>
                </a:moveTo>
                <a:cubicBezTo>
                  <a:pt x="288" y="324"/>
                  <a:pt x="288" y="216"/>
                  <a:pt x="240" y="144"/>
                </a:cubicBezTo>
                <a:cubicBezTo>
                  <a:pt x="192" y="72"/>
                  <a:pt x="32" y="24"/>
                  <a:pt x="0" y="0"/>
                </a:cubicBezTo>
              </a:path>
            </a:pathLst>
          </a:custGeom>
          <a:noFill/>
          <a:ln w="38100" cmpd="sng">
            <a:solidFill>
              <a:srgbClr val="FF66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 flipH="1">
            <a:off x="1142975" y="2214554"/>
            <a:ext cx="45719" cy="3000396"/>
          </a:xfrm>
          <a:prstGeom prst="line">
            <a:avLst/>
          </a:prstGeom>
          <a:noFill/>
          <a:ln w="76200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2928926" y="4903478"/>
            <a:ext cx="2357454" cy="45719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786182" y="5715016"/>
            <a:ext cx="1428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Tamaño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>
            <a:off x="3857620" y="3214686"/>
            <a:ext cx="1557337" cy="1300162"/>
          </a:xfrm>
          <a:custGeom>
            <a:avLst/>
            <a:gdLst>
              <a:gd name="T0" fmla="*/ 2147483647 w 981"/>
              <a:gd name="T1" fmla="*/ 2064006560 h 819"/>
              <a:gd name="T2" fmla="*/ 1973281219 w 981"/>
              <a:gd name="T3" fmla="*/ 1859874837 h 819"/>
              <a:gd name="T4" fmla="*/ 1905237833 w 981"/>
              <a:gd name="T5" fmla="*/ 1542334969 h 819"/>
              <a:gd name="T6" fmla="*/ 1701104499 w 981"/>
              <a:gd name="T7" fmla="*/ 1451609406 h 819"/>
              <a:gd name="T8" fmla="*/ 1565015742 w 981"/>
              <a:gd name="T9" fmla="*/ 1360883843 h 819"/>
              <a:gd name="T10" fmla="*/ 1383564596 w 981"/>
              <a:gd name="T11" fmla="*/ 1202113314 h 819"/>
              <a:gd name="T12" fmla="*/ 1043344490 w 981"/>
              <a:gd name="T13" fmla="*/ 1020662188 h 819"/>
              <a:gd name="T14" fmla="*/ 929936729 w 981"/>
              <a:gd name="T15" fmla="*/ 771167484 h 819"/>
              <a:gd name="T16" fmla="*/ 793848171 w 981"/>
              <a:gd name="T17" fmla="*/ 725804703 h 819"/>
              <a:gd name="T18" fmla="*/ 725804785 w 981"/>
              <a:gd name="T19" fmla="*/ 703122518 h 819"/>
              <a:gd name="T20" fmla="*/ 589716425 w 981"/>
              <a:gd name="T21" fmla="*/ 612396955 h 819"/>
              <a:gd name="T22" fmla="*/ 453628065 w 981"/>
              <a:gd name="T23" fmla="*/ 521671392 h 819"/>
              <a:gd name="T24" fmla="*/ 272176819 w 981"/>
              <a:gd name="T25" fmla="*/ 340220167 h 819"/>
              <a:gd name="T26" fmla="*/ 136088410 w 981"/>
              <a:gd name="T27" fmla="*/ 113406210 h 819"/>
              <a:gd name="T28" fmla="*/ 90725598 w 981"/>
              <a:gd name="T29" fmla="*/ 45362794 h 819"/>
              <a:gd name="T30" fmla="*/ 22680606 w 981"/>
              <a:gd name="T31" fmla="*/ 22680603 h 819"/>
              <a:gd name="T32" fmla="*/ 0 w 981"/>
              <a:gd name="T33" fmla="*/ 0 h 8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1"/>
              <a:gd name="T52" fmla="*/ 0 h 819"/>
              <a:gd name="T53" fmla="*/ 981 w 981"/>
              <a:gd name="T54" fmla="*/ 819 h 81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1" h="819">
                <a:moveTo>
                  <a:pt x="981" y="819"/>
                </a:moveTo>
                <a:cubicBezTo>
                  <a:pt x="953" y="736"/>
                  <a:pt x="852" y="744"/>
                  <a:pt x="783" y="738"/>
                </a:cubicBezTo>
                <a:cubicBezTo>
                  <a:pt x="779" y="690"/>
                  <a:pt x="791" y="647"/>
                  <a:pt x="756" y="612"/>
                </a:cubicBezTo>
                <a:cubicBezTo>
                  <a:pt x="719" y="575"/>
                  <a:pt x="728" y="612"/>
                  <a:pt x="675" y="576"/>
                </a:cubicBezTo>
                <a:cubicBezTo>
                  <a:pt x="657" y="564"/>
                  <a:pt x="621" y="540"/>
                  <a:pt x="621" y="540"/>
                </a:cubicBezTo>
                <a:cubicBezTo>
                  <a:pt x="599" y="508"/>
                  <a:pt x="577" y="505"/>
                  <a:pt x="549" y="477"/>
                </a:cubicBezTo>
                <a:cubicBezTo>
                  <a:pt x="530" y="400"/>
                  <a:pt x="482" y="422"/>
                  <a:pt x="414" y="405"/>
                </a:cubicBezTo>
                <a:cubicBezTo>
                  <a:pt x="407" y="369"/>
                  <a:pt x="406" y="326"/>
                  <a:pt x="369" y="306"/>
                </a:cubicBezTo>
                <a:cubicBezTo>
                  <a:pt x="352" y="297"/>
                  <a:pt x="333" y="294"/>
                  <a:pt x="315" y="288"/>
                </a:cubicBezTo>
                <a:cubicBezTo>
                  <a:pt x="306" y="285"/>
                  <a:pt x="288" y="279"/>
                  <a:pt x="288" y="279"/>
                </a:cubicBezTo>
                <a:cubicBezTo>
                  <a:pt x="228" y="219"/>
                  <a:pt x="293" y="276"/>
                  <a:pt x="234" y="243"/>
                </a:cubicBezTo>
                <a:cubicBezTo>
                  <a:pt x="215" y="232"/>
                  <a:pt x="180" y="207"/>
                  <a:pt x="180" y="207"/>
                </a:cubicBezTo>
                <a:cubicBezTo>
                  <a:pt x="159" y="176"/>
                  <a:pt x="139" y="156"/>
                  <a:pt x="108" y="135"/>
                </a:cubicBezTo>
                <a:cubicBezTo>
                  <a:pt x="81" y="94"/>
                  <a:pt x="97" y="73"/>
                  <a:pt x="54" y="45"/>
                </a:cubicBezTo>
                <a:cubicBezTo>
                  <a:pt x="48" y="36"/>
                  <a:pt x="44" y="25"/>
                  <a:pt x="36" y="18"/>
                </a:cubicBezTo>
                <a:cubicBezTo>
                  <a:pt x="29" y="12"/>
                  <a:pt x="17" y="13"/>
                  <a:pt x="9" y="9"/>
                </a:cubicBezTo>
                <a:cubicBezTo>
                  <a:pt x="5" y="7"/>
                  <a:pt x="3" y="3"/>
                  <a:pt x="0" y="0"/>
                </a:cubicBezTo>
              </a:path>
            </a:pathLst>
          </a:custGeom>
          <a:noFill/>
          <a:ln w="38100" cmpd="sng">
            <a:solidFill>
              <a:srgbClr val="FF66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364088" y="2060848"/>
            <a:ext cx="2892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E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IDRmax</a:t>
            </a:r>
            <a:r>
              <a:rPr lang="es-E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s-E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Nmax</a:t>
            </a:r>
            <a:r>
              <a:rPr lang="es-E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* (</a:t>
            </a:r>
            <a:r>
              <a:rPr lang="es-E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s-E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s-E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Dq</a:t>
            </a:r>
            <a:r>
              <a:rPr lang="es-E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ES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-b</a:t>
            </a:r>
          </a:p>
        </p:txBody>
      </p:sp>
    </p:spTree>
    <p:extLst>
      <p:ext uri="{BB962C8B-B14F-4D97-AF65-F5344CB8AC3E}">
        <p14:creationId xmlns="" xmlns:p14="http://schemas.microsoft.com/office/powerpoint/2010/main" val="11315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8" grpId="0" autoUpdateAnimBg="0"/>
      <p:bldP spid="53259" grpId="0" animBg="1"/>
      <p:bldP spid="53260" grpId="0" animBg="1"/>
      <p:bldP spid="53262" grpId="0" animBg="1"/>
      <p:bldP spid="53263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263" y="85725"/>
            <a:ext cx="5705475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6438" y="1604963"/>
            <a:ext cx="519112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4644008" y="587727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Chauchard</a:t>
            </a:r>
            <a:r>
              <a:rPr lang="es-A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s-AR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Olalde</a:t>
            </a:r>
            <a:r>
              <a:rPr lang="es-A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Fernandez</a:t>
            </a:r>
            <a:r>
              <a:rPr lang="es-A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2004</a:t>
            </a:r>
            <a:endParaRPr lang="es-E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16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0"/>
            <a:ext cx="5761037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087760"/>
          </a:xfrm>
        </p:spPr>
        <p:txBody>
          <a:bodyPr/>
          <a:lstStyle/>
          <a:p>
            <a:r>
              <a:rPr lang="es-AR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Modelo conceptual de </a:t>
            </a:r>
            <a:r>
              <a:rPr lang="es-AR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Langsaeter</a:t>
            </a:r>
            <a:r>
              <a:rPr lang="es-AR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1941 (Daniel et al 1982, Long 1985)</a:t>
            </a:r>
            <a:endParaRPr lang="es-ES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3608388"/>
          </a:xfrm>
        </p:spPr>
        <p:txBody>
          <a:bodyPr/>
          <a:lstStyle/>
          <a:p>
            <a:pPr algn="just" eaLnBrk="1" hangingPunct="1">
              <a:buFontTx/>
              <a:buChar char="•"/>
              <a:defRPr/>
            </a:pPr>
            <a:r>
              <a:rPr lang="es-ES_tradnl" sz="4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Manejo del crecimiento y la producción mediante la aplicación de cortas (</a:t>
            </a:r>
            <a:r>
              <a:rPr lang="es-ES_tradnl" sz="40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raleos</a:t>
            </a:r>
            <a:r>
              <a:rPr lang="es-ES_tradnl" sz="4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Tx/>
              <a:buNone/>
              <a:defRPr/>
            </a:pPr>
            <a:endParaRPr lang="es-ES" sz="40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0" y="188913"/>
          <a:ext cx="9144000" cy="6453187"/>
        </p:xfrm>
        <a:graphic>
          <a:graphicData uri="http://schemas.openxmlformats.org/presentationml/2006/ole">
            <p:oleObj spid="_x0000_s1026" name="PHOTO-PAINT" r:id="rId3" imgW="5600000" imgH="2933333" progId="">
              <p:embed/>
            </p:oleObj>
          </a:graphicData>
        </a:graphic>
      </p:graphicFrame>
      <p:sp>
        <p:nvSpPr>
          <p:cNvPr id="414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052513"/>
            <a:ext cx="699452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Zona 1</a:t>
            </a:r>
            <a:r>
              <a:rPr lang="es-E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Subutilización del sitio: El crecimiento por superficie no es máximo y, si bien el crecimiento individual es máximo, árboles de crecimiento libre.</a:t>
            </a:r>
          </a:p>
          <a:p>
            <a:pPr eaLnBrk="1" hangingPunct="1">
              <a:lnSpc>
                <a:spcPct val="80000"/>
              </a:lnSpc>
              <a:defRPr/>
            </a:pPr>
            <a:endParaRPr lang="es-ES" sz="16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Zona 2</a:t>
            </a:r>
            <a:r>
              <a:rPr lang="es-E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Transición: Mejor utilización del sitio, sin alcanzar el crecimiento máximo. Menor crecimiento individual, comienzo de la competencia.</a:t>
            </a:r>
          </a:p>
          <a:p>
            <a:pPr eaLnBrk="1" hangingPunct="1">
              <a:lnSpc>
                <a:spcPct val="80000"/>
              </a:lnSpc>
              <a:defRPr/>
            </a:pPr>
            <a:endParaRPr lang="es-ES" sz="16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Zona 3</a:t>
            </a:r>
            <a:r>
              <a:rPr lang="es-E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Máximo crecimiento por superficie, menor crecimiento de árboles individuales.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Zona 4</a:t>
            </a:r>
            <a:r>
              <a:rPr lang="es-E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  <a:r>
              <a:rPr lang="es-ES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Autoraleo</a:t>
            </a:r>
            <a:r>
              <a:rPr lang="es-E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los procesos de competencia son extremos, y comienza la mortalidad y el </a:t>
            </a:r>
            <a:r>
              <a:rPr lang="es-ES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autoraleo</a:t>
            </a:r>
            <a:r>
              <a:rPr lang="es-E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Estos procesos afectan incluso al crecimiento por superficie.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101249"/>
            <a:ext cx="5286381" cy="375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3" y="571480"/>
            <a:ext cx="522183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948" y="3000372"/>
            <a:ext cx="5055466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4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4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773" y="1162012"/>
            <a:ext cx="7869755" cy="498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357166"/>
            <a:ext cx="6472254" cy="571504"/>
          </a:xfrm>
        </p:spPr>
        <p:txBody>
          <a:bodyPr/>
          <a:lstStyle/>
          <a:p>
            <a:pPr eaLnBrk="1" hangingPunct="1">
              <a:defRPr/>
            </a:pPr>
            <a:r>
              <a:rPr lang="es-ES" sz="2400" dirty="0" smtClean="0"/>
              <a:t>Tendencia del crecimiento individual en relación al % IDR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Diagramas de Manejo de la Densidad (DMD) (</a:t>
            </a:r>
            <a:r>
              <a:rPr lang="es-ES" sz="40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Drew</a:t>
            </a:r>
            <a:r>
              <a:rPr lang="es-ES" sz="4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s-ES" sz="40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Flewling</a:t>
            </a:r>
            <a:r>
              <a:rPr lang="es-ES" sz="4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1979) 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Representaciones gráficas que relacionan un parámetro del tamaño del rodal (</a:t>
            </a:r>
            <a:r>
              <a:rPr lang="es-ES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Dq</a:t>
            </a:r>
            <a:r>
              <a:rPr lang="es-ES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 con un parámetro de densidad (</a:t>
            </a:r>
            <a:r>
              <a:rPr lang="es-ES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arb</a:t>
            </a:r>
            <a:r>
              <a:rPr lang="es-ES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/ha).</a:t>
            </a:r>
          </a:p>
          <a:p>
            <a:pPr eaLnBrk="1" hangingPunct="1">
              <a:defRPr/>
            </a:pPr>
            <a:endParaRPr lang="es-ES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s-ES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Su importancia radica en que es un método idóneo para planificar el manejo de la densidad del rodal. Para definir el Rodal Objetivo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4824536" cy="659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731224" y="6165304"/>
            <a:ext cx="241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Vacchiano</a:t>
            </a:r>
            <a:r>
              <a:rPr lang="es-E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et al,. 2014</a:t>
            </a:r>
            <a:endParaRPr lang="es-E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772275"/>
          </a:xfrm>
          <a:noFill/>
        </p:spPr>
      </p:pic>
      <p:sp>
        <p:nvSpPr>
          <p:cNvPr id="415748" name="Text Box 4"/>
          <p:cNvSpPr txBox="1">
            <a:spLocks noChangeArrowheads="1"/>
          </p:cNvSpPr>
          <p:nvPr/>
        </p:nvSpPr>
        <p:spPr bwMode="auto">
          <a:xfrm>
            <a:off x="5651500" y="2420938"/>
            <a:ext cx="2376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000000"/>
                </a:solidFill>
              </a:rPr>
              <a:t>Línea de autoraleo</a:t>
            </a:r>
          </a:p>
        </p:txBody>
      </p:sp>
      <p:sp>
        <p:nvSpPr>
          <p:cNvPr id="415749" name="Line 5"/>
          <p:cNvSpPr>
            <a:spLocks noChangeShapeType="1"/>
          </p:cNvSpPr>
          <p:nvPr/>
        </p:nvSpPr>
        <p:spPr bwMode="auto">
          <a:xfrm flipV="1">
            <a:off x="5220072" y="2636837"/>
            <a:ext cx="504453" cy="28810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415750" name="Line 6"/>
          <p:cNvSpPr>
            <a:spLocks noChangeShapeType="1"/>
          </p:cNvSpPr>
          <p:nvPr/>
        </p:nvSpPr>
        <p:spPr bwMode="auto">
          <a:xfrm flipV="1">
            <a:off x="3203575" y="1628775"/>
            <a:ext cx="1368425" cy="10795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415751" name="Line 7"/>
          <p:cNvSpPr>
            <a:spLocks noChangeShapeType="1"/>
          </p:cNvSpPr>
          <p:nvPr/>
        </p:nvSpPr>
        <p:spPr bwMode="auto">
          <a:xfrm flipV="1">
            <a:off x="2627785" y="1052513"/>
            <a:ext cx="1367954" cy="64829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415752" name="Text Box 8"/>
          <p:cNvSpPr txBox="1">
            <a:spLocks noChangeArrowheads="1"/>
          </p:cNvSpPr>
          <p:nvPr/>
        </p:nvSpPr>
        <p:spPr bwMode="auto">
          <a:xfrm>
            <a:off x="4716463" y="1412875"/>
            <a:ext cx="1150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000000"/>
                </a:solidFill>
              </a:rPr>
              <a:t>Zona 2</a:t>
            </a:r>
          </a:p>
        </p:txBody>
      </p:sp>
      <p:sp>
        <p:nvSpPr>
          <p:cNvPr id="415753" name="Text Box 9"/>
          <p:cNvSpPr txBox="1">
            <a:spLocks noChangeArrowheads="1"/>
          </p:cNvSpPr>
          <p:nvPr/>
        </p:nvSpPr>
        <p:spPr bwMode="auto">
          <a:xfrm>
            <a:off x="4067175" y="765175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000000"/>
                </a:solidFill>
              </a:rPr>
              <a:t>Zona 3</a:t>
            </a:r>
          </a:p>
        </p:txBody>
      </p:sp>
      <p:sp>
        <p:nvSpPr>
          <p:cNvPr id="415754" name="Line 10"/>
          <p:cNvSpPr>
            <a:spLocks noChangeShapeType="1"/>
          </p:cNvSpPr>
          <p:nvPr/>
        </p:nvSpPr>
        <p:spPr bwMode="auto">
          <a:xfrm flipV="1">
            <a:off x="4500563" y="1844675"/>
            <a:ext cx="1584325" cy="9366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415755" name="Text Box 11"/>
          <p:cNvSpPr txBox="1">
            <a:spLocks noChangeArrowheads="1"/>
          </p:cNvSpPr>
          <p:nvPr/>
        </p:nvSpPr>
        <p:spPr bwMode="auto">
          <a:xfrm>
            <a:off x="6156325" y="1628775"/>
            <a:ext cx="1150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000000"/>
                </a:solidFill>
              </a:rPr>
              <a:t>Raleo</a:t>
            </a:r>
          </a:p>
        </p:txBody>
      </p:sp>
      <p:sp>
        <p:nvSpPr>
          <p:cNvPr id="12" name="11 Conector"/>
          <p:cNvSpPr/>
          <p:nvPr/>
        </p:nvSpPr>
        <p:spPr>
          <a:xfrm>
            <a:off x="2411760" y="1628800"/>
            <a:ext cx="216024" cy="2411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onector"/>
          <p:cNvSpPr/>
          <p:nvPr/>
        </p:nvSpPr>
        <p:spPr>
          <a:xfrm>
            <a:off x="3059832" y="2564904"/>
            <a:ext cx="216024" cy="2411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onector"/>
          <p:cNvSpPr/>
          <p:nvPr/>
        </p:nvSpPr>
        <p:spPr>
          <a:xfrm>
            <a:off x="5148064" y="2780928"/>
            <a:ext cx="216024" cy="2411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onector"/>
          <p:cNvSpPr/>
          <p:nvPr/>
        </p:nvSpPr>
        <p:spPr>
          <a:xfrm>
            <a:off x="4355976" y="2708920"/>
            <a:ext cx="216024" cy="2411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5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5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5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5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5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5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8" grpId="0"/>
      <p:bldP spid="415749" grpId="0" animBg="1"/>
      <p:bldP spid="415750" grpId="0" animBg="1"/>
      <p:bldP spid="415751" grpId="0" animBg="1"/>
      <p:bldP spid="415752" grpId="0"/>
      <p:bldP spid="415753" grpId="0"/>
      <p:bldP spid="415754" grpId="0" animBg="1"/>
      <p:bldP spid="41575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252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0"/>
            <a:ext cx="6488112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0879"/>
            <a:ext cx="7560839" cy="546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3491880" y="594928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Valbuena</a:t>
            </a:r>
            <a:r>
              <a:rPr lang="es-E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del Peso &amp; Bravo, 2008</a:t>
            </a:r>
            <a:endParaRPr lang="es-E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:\JFGoya\Pia 2014\Globulus\Datos\2018\Datos\DMD E globulus 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2" y="34652"/>
            <a:ext cx="7483498" cy="6839589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4143372" y="928670"/>
            <a:ext cx="31649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50" b="1" dirty="0" smtClean="0">
                <a:solidFill>
                  <a:srgbClr val="FF0000"/>
                </a:solidFill>
              </a:rPr>
              <a:t>Roja </a:t>
            </a:r>
            <a:r>
              <a:rPr lang="es-AR" sz="1050" b="1" dirty="0" err="1" smtClean="0">
                <a:solidFill>
                  <a:srgbClr val="FF0000"/>
                </a:solidFill>
              </a:rPr>
              <a:t>isolínea</a:t>
            </a:r>
            <a:r>
              <a:rPr lang="es-AR" sz="1050" b="1" dirty="0" smtClean="0">
                <a:solidFill>
                  <a:srgbClr val="FF0000"/>
                </a:solidFill>
              </a:rPr>
              <a:t> de AMD: 15, 20, 25, 30 y 35 m </a:t>
            </a:r>
            <a:endParaRPr lang="es-AR" sz="1050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143372" y="1214422"/>
            <a:ext cx="29489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5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Azul </a:t>
            </a:r>
            <a:r>
              <a:rPr lang="es-AR" sz="105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isolínea</a:t>
            </a:r>
            <a:r>
              <a:rPr lang="es-AR" sz="105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de VT: 100, 200..700 m3/ha</a:t>
            </a:r>
            <a:endParaRPr lang="es-AR" sz="105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1547664" y="2636912"/>
            <a:ext cx="25202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4067944" y="2636912"/>
            <a:ext cx="0" cy="7200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V="1">
            <a:off x="4067944" y="3356992"/>
            <a:ext cx="1143744" cy="83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5220072" y="3356992"/>
            <a:ext cx="0" cy="25922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:\JFGoya\Pia 2014\Globulus\Datos\2018\Datos\DMD E globulus 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6632"/>
            <a:ext cx="7483498" cy="6839589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4143372" y="928670"/>
            <a:ext cx="29289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50" dirty="0" smtClean="0">
                <a:solidFill>
                  <a:srgbClr val="FF0000"/>
                </a:solidFill>
              </a:rPr>
              <a:t>Roja </a:t>
            </a:r>
            <a:r>
              <a:rPr lang="es-AR" sz="1050" dirty="0" err="1" smtClean="0">
                <a:solidFill>
                  <a:srgbClr val="FF0000"/>
                </a:solidFill>
              </a:rPr>
              <a:t>isolínea</a:t>
            </a:r>
            <a:r>
              <a:rPr lang="es-AR" sz="1050" dirty="0" smtClean="0">
                <a:solidFill>
                  <a:srgbClr val="FF0000"/>
                </a:solidFill>
              </a:rPr>
              <a:t> de AMD: 15, 20, 25, 30 y 35 m </a:t>
            </a:r>
            <a:endParaRPr lang="es-AR" sz="1050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143372" y="1214422"/>
            <a:ext cx="27146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5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Azul </a:t>
            </a:r>
            <a:r>
              <a:rPr lang="es-AR" sz="105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isolínea</a:t>
            </a:r>
            <a:r>
              <a:rPr lang="es-AR" sz="105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de VT: 100, 200..700 m3/ha</a:t>
            </a:r>
            <a:endParaRPr lang="es-AR" sz="105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1547664" y="2636912"/>
            <a:ext cx="23762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3923928" y="2636912"/>
            <a:ext cx="0" cy="11521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3923928" y="3789040"/>
            <a:ext cx="18722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5796136" y="3789040"/>
            <a:ext cx="0" cy="22322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7794" name="Group 2"/>
          <p:cNvGraphicFramePr>
            <a:graphicFrameLocks noGrp="1"/>
          </p:cNvGraphicFramePr>
          <p:nvPr>
            <p:ph/>
          </p:nvPr>
        </p:nvGraphicFramePr>
        <p:xfrm>
          <a:off x="395288" y="908050"/>
          <a:ext cx="8229600" cy="4812349"/>
        </p:xfrm>
        <a:graphic>
          <a:graphicData uri="http://schemas.openxmlformats.org/drawingml/2006/table">
            <a:tbl>
              <a:tblPr/>
              <a:tblGrid>
                <a:gridCol w="3260725"/>
                <a:gridCol w="2224087"/>
                <a:gridCol w="2744788"/>
              </a:tblGrid>
              <a:tr h="8175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Zona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Límite inferior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Límite superior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 del IDR max)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175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Zona 1</a:t>
                      </a: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(subutilización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a 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Zona 2</a:t>
                      </a: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(transición)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a 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a 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5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Zona 3</a:t>
                      </a: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(máximo crec./ha)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a 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a 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5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Zona 4</a:t>
                      </a: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s-ES_tradn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autoraleo</a:t>
                      </a: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a 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332656"/>
            <a:ext cx="8229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4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Densidad del rodal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400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Medida cuantitativa de la población de árboles expresada en términos de variables por unidad de superficie tales como: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s-AR" sz="280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s-ES" sz="280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s-ES" sz="2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Numero de árboles: (</a:t>
            </a:r>
            <a:r>
              <a:rPr lang="es-ES" sz="28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arb</a:t>
            </a:r>
            <a:r>
              <a:rPr lang="es-ES" sz="2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/ha)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s-ES" sz="28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es-ES" sz="2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basal: (m2/ha)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s-ES" sz="2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Volumen o biomasa: (m3/ha o Mg/ha)</a:t>
            </a:r>
          </a:p>
          <a:p>
            <a:pPr eaLnBrk="1" hangingPunct="1">
              <a:lnSpc>
                <a:spcPct val="80000"/>
              </a:lnSpc>
              <a:defRPr/>
            </a:pPr>
            <a:endParaRPr lang="es-E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9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528050"/>
            <a:ext cx="9174419" cy="285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Text Box 2"/>
          <p:cNvSpPr txBox="1">
            <a:spLocks noChangeArrowheads="1"/>
          </p:cNvSpPr>
          <p:nvPr/>
        </p:nvSpPr>
        <p:spPr bwMode="auto">
          <a:xfrm>
            <a:off x="683568" y="0"/>
            <a:ext cx="7777163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s-E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Pasos para el diseño de un diagrama de manejo de densidad:</a:t>
            </a:r>
          </a:p>
          <a:p>
            <a:pPr marL="457200" indent="-457200"/>
            <a:endParaRPr lang="es-E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•"/>
            </a:pPr>
            <a:r>
              <a:rPr lang="es-E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Calcular </a:t>
            </a:r>
            <a:r>
              <a:rPr lang="es-E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 IDR </a:t>
            </a:r>
            <a:r>
              <a:rPr lang="es-E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máximo </a:t>
            </a:r>
            <a:r>
              <a:rPr lang="es-E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para la especie en </a:t>
            </a:r>
            <a:r>
              <a:rPr lang="es-E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cuestión</a:t>
            </a:r>
          </a:p>
          <a:p>
            <a:pPr marL="457200" indent="-457200"/>
            <a:endParaRPr lang="es-E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•"/>
            </a:pPr>
            <a:r>
              <a:rPr lang="es-AR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Determinar la pendiente de la curva de IDR máximo (zona de </a:t>
            </a:r>
            <a:r>
              <a:rPr lang="es-AR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autoraleo</a:t>
            </a:r>
            <a:r>
              <a:rPr lang="es-AR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1,605 según </a:t>
            </a:r>
            <a:r>
              <a:rPr lang="es-AR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Reineke</a:t>
            </a:r>
            <a:endParaRPr lang="es-E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es-E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•"/>
            </a:pPr>
            <a:r>
              <a:rPr lang="es-E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Determinar </a:t>
            </a:r>
            <a:r>
              <a:rPr lang="es-E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los límites de las zonas de </a:t>
            </a:r>
            <a:r>
              <a:rPr lang="es-E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densidad de acuerdo con los objetivos de la planificación silvícola (Modelo de </a:t>
            </a:r>
            <a:r>
              <a:rPr lang="es-E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Langsaeter</a:t>
            </a:r>
            <a:r>
              <a:rPr lang="es-E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s-E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•"/>
            </a:pPr>
            <a:endParaRPr lang="es-E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•"/>
            </a:pPr>
            <a:r>
              <a:rPr lang="es-E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Diseñar </a:t>
            </a:r>
            <a:r>
              <a:rPr lang="es-E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 programa de </a:t>
            </a:r>
            <a:r>
              <a:rPr lang="es-E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raleos</a:t>
            </a:r>
            <a:r>
              <a:rPr lang="es-E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en función del objetivo de manejo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8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8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8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8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8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8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8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8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0212" y="0"/>
            <a:ext cx="49826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788024" y="616530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Fangxing</a:t>
            </a:r>
            <a:r>
              <a:rPr lang="es-E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Ge et al,. 2017</a:t>
            </a:r>
            <a:endParaRPr lang="es-E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Bibliografía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6815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es-ES_tradnl" sz="1600" dirty="0" smtClean="0"/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s-ES_tradn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CHAUCHARD L, R SBRANCIA, M GONZALEZ, L MARESCA, A RABINO 1999. Aplicación de leyes fundamentales de la densidad a bosques de </a:t>
            </a:r>
            <a:r>
              <a:rPr lang="es-ES_tradnl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Nothofagus</a:t>
            </a:r>
            <a:r>
              <a:rPr lang="es-ES_tradn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 I. Regla de los -3/2 o ley del </a:t>
            </a:r>
            <a:r>
              <a:rPr lang="es-ES_tradnl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autorraleo</a:t>
            </a:r>
            <a:r>
              <a:rPr lang="es-ES_tradn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BOSQUE 20(2): 79-94, 1999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ES_tradnl" sz="180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s-ES_tradn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Daniel, W.; Helms, E. &amp; Baker 1982. Principios de Silvicultura.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180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s-ES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Jerez M, L </a:t>
            </a:r>
            <a:r>
              <a:rPr lang="es-ES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Vincent</a:t>
            </a:r>
            <a:r>
              <a:rPr lang="es-ES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Y </a:t>
            </a:r>
            <a:r>
              <a:rPr lang="es-ES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Moret</a:t>
            </a:r>
            <a:r>
              <a:rPr lang="es-ES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 R  González. Regímenes de Espaciamiento Inicial y Aclareo en Plantaciones de Teca (</a:t>
            </a:r>
            <a:r>
              <a:rPr lang="es-ES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Tectona</a:t>
            </a:r>
            <a:r>
              <a:rPr lang="es-ES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grandis</a:t>
            </a:r>
            <a:r>
              <a:rPr lang="es-ES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L.f.</a:t>
            </a:r>
            <a:r>
              <a:rPr lang="es-ES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 en Venezuela.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es-AR" sz="180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Long, J.N., 1985. A practical approach to density management. For. Chron. 61, 23–27.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es-ES" sz="180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s-ES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Ortiz, Edgar. 1990. Utilización del </a:t>
            </a:r>
            <a:r>
              <a:rPr lang="es-ES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indice</a:t>
            </a:r>
            <a:r>
              <a:rPr lang="es-ES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de densidad de rodal (IDR) en la planificación y ejecución de aclareos en plantaciones forestales con especies de uso </a:t>
            </a:r>
            <a:r>
              <a:rPr lang="es-ES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multiple</a:t>
            </a:r>
            <a:r>
              <a:rPr lang="es-ES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En: Salazar, Rodolfo, ed. Manejo y aprovechamiento de plantaciones forestales con especies de uso </a:t>
            </a:r>
            <a:r>
              <a:rPr lang="es-ES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multiple</a:t>
            </a:r>
            <a:r>
              <a:rPr lang="es-ES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 Turrialba, Costa Rica: Centro Agronómico Tropical de Investigación y Enseñanza: 329-349.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s-E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s-ES_tradnl" sz="1600" dirty="0" smtClean="0"/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En términos relativos o cualitativos:</a:t>
            </a:r>
          </a:p>
          <a:p>
            <a:pPr eaLnBrk="1" hangingPunct="1">
              <a:defRPr/>
            </a:pPr>
            <a:endParaRPr lang="es-ES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s-ES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Sub-poblado</a:t>
            </a:r>
          </a:p>
          <a:p>
            <a:pPr eaLnBrk="1" hangingPunct="1">
              <a:defRPr/>
            </a:pPr>
            <a:r>
              <a:rPr lang="es-ES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Bien poblado</a:t>
            </a:r>
          </a:p>
          <a:p>
            <a:pPr eaLnBrk="1" hangingPunct="1">
              <a:defRPr/>
            </a:pPr>
            <a:r>
              <a:rPr lang="es-ES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Sobre poblado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Indice</a:t>
            </a:r>
            <a:r>
              <a:rPr lang="es-ES" sz="3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de densidad de rodales</a:t>
            </a:r>
            <a:br>
              <a:rPr lang="es-ES" sz="3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Reineke</a:t>
            </a:r>
            <a:r>
              <a:rPr lang="es-ES" sz="3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1933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1200"/>
            <a:ext cx="8713788" cy="4184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Definición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" sz="280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Cualquier rodal puro, bien poblado, coetáneo y que presente un diámetro promedio cuadrático (</a:t>
            </a:r>
            <a:r>
              <a:rPr lang="es-ES" sz="28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Dq</a:t>
            </a:r>
            <a:r>
              <a:rPr lang="es-ES" sz="2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 tiene aproximadamente el mismo numero de árboles que otro rodal puro de la misma especie, bien poblado, coetáneo y con el mismo </a:t>
            </a:r>
            <a:r>
              <a:rPr lang="es-ES" sz="28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Dq</a:t>
            </a:r>
            <a:endParaRPr lang="es-ES" sz="280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" sz="280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Característica independiente de la CS y de la edad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1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362950" cy="1752600"/>
          </a:xfrm>
        </p:spPr>
        <p:txBody>
          <a:bodyPr/>
          <a:lstStyle/>
          <a:p>
            <a:pPr eaLnBrk="1" hangingPunct="1"/>
            <a:r>
              <a:rPr lang="es-ES" sz="2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El IDR expresa en forma matemática la relación entre el tamaño de los árboles y la densidad</a:t>
            </a:r>
            <a:br>
              <a:rPr lang="es-ES" sz="2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s-ES" sz="2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del rodal, a través de la siguiente ecuación: </a:t>
            </a:r>
            <a:endParaRPr lang="es-ES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35280" cy="4616152"/>
          </a:xfrm>
        </p:spPr>
        <p:txBody>
          <a:bodyPr/>
          <a:lstStyle/>
          <a:p>
            <a:pPr eaLnBrk="1" hangingPunct="1">
              <a:defRPr/>
            </a:pPr>
            <a:r>
              <a:rPr lang="es-ES" sz="2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IDR = N * (</a:t>
            </a:r>
            <a:r>
              <a:rPr lang="es-ES" sz="28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s-ES" sz="2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s-ES" sz="28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Dq</a:t>
            </a:r>
            <a:r>
              <a:rPr lang="es-ES" sz="2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ES" sz="2800" baseline="30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-b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sz="280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s-ES" sz="2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N: es el número de árboles por ha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sz="280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s-ES" sz="28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s-ES" sz="2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aseline="-25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(25)</a:t>
            </a:r>
            <a:r>
              <a:rPr lang="es-ES" sz="2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ES" sz="28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Dq</a:t>
            </a:r>
            <a:r>
              <a:rPr lang="es-ES" sz="2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 diámetro cuadrático medio del rodal (cm)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sz="280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s-ES" sz="2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b: pendiente de la curva cuyo valor general, según </a:t>
            </a:r>
            <a:r>
              <a:rPr lang="es-ES" sz="28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Raineke</a:t>
            </a:r>
            <a:r>
              <a:rPr lang="es-ES" sz="2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era de  -1,605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Los índices de densidad permiten  comparar diferentes rodales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Rodal A con 1600 </a:t>
            </a:r>
            <a:r>
              <a:rPr lang="es-ES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arb</a:t>
            </a:r>
            <a:r>
              <a:rPr lang="es-ES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/ha y </a:t>
            </a:r>
            <a:r>
              <a:rPr lang="es-ES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Dq</a:t>
            </a:r>
            <a:r>
              <a:rPr lang="es-ES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de 12,5 tendrá un IDR de 503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s-ES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Rodal B con 800 </a:t>
            </a:r>
            <a:r>
              <a:rPr lang="es-ES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arb</a:t>
            </a:r>
            <a:r>
              <a:rPr lang="es-ES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/ha y </a:t>
            </a:r>
            <a:r>
              <a:rPr lang="es-ES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Dq</a:t>
            </a:r>
            <a:r>
              <a:rPr lang="es-ES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de 18,9 tendrá un IDR de 501.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s-ES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En términos de IDR son semejantes</a:t>
            </a:r>
          </a:p>
          <a:p>
            <a:pPr eaLnBrk="1" hangingPunct="1">
              <a:defRPr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49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Rodales de abeto </a:t>
            </a:r>
          </a:p>
        </p:txBody>
      </p:sp>
      <p:graphicFrame>
        <p:nvGraphicFramePr>
          <p:cNvPr id="422953" name="Group 41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4114801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Edad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Dq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Ind/ha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6228184" y="62373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Daniel et al., 1982</a:t>
            </a:r>
            <a:endParaRPr lang="es-E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49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Rodales de </a:t>
            </a:r>
            <a:r>
              <a:rPr lang="es-ES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s-ES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globulus</a:t>
            </a:r>
            <a:endParaRPr lang="es-ES" i="1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22953" name="Group 41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3536032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Edad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Dq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</a:t>
                      </a: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4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25,4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1063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25,8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913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868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4644008" y="587727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Datos propios Curso de Silvicultura</a:t>
            </a:r>
            <a:endParaRPr lang="es-E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a">
  <a:themeElements>
    <a:clrScheme name="Textura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a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a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xtura 5">
    <a:dk1>
      <a:srgbClr val="003366"/>
    </a:dk1>
    <a:lt1>
      <a:srgbClr val="FFFFFF"/>
    </a:lt1>
    <a:dk2>
      <a:srgbClr val="2B5481"/>
    </a:dk2>
    <a:lt2>
      <a:srgbClr val="E5FFFF"/>
    </a:lt2>
    <a:accent1>
      <a:srgbClr val="009999"/>
    </a:accent1>
    <a:accent2>
      <a:srgbClr val="336699"/>
    </a:accent2>
    <a:accent3>
      <a:srgbClr val="ACB3C1"/>
    </a:accent3>
    <a:accent4>
      <a:srgbClr val="DADADA"/>
    </a:accent4>
    <a:accent5>
      <a:srgbClr val="AACACA"/>
    </a:accent5>
    <a:accent6>
      <a:srgbClr val="2D5C8A"/>
    </a:accent6>
    <a:hlink>
      <a:srgbClr val="00CCFF"/>
    </a:hlink>
    <a:folHlink>
      <a:srgbClr val="FF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9369</TotalTime>
  <Words>983</Words>
  <Application>Microsoft Office PowerPoint</Application>
  <PresentationFormat>Presentación en pantalla (4:3)</PresentationFormat>
  <Paragraphs>173</Paragraphs>
  <Slides>33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5" baseType="lpstr">
      <vt:lpstr>Textura</vt:lpstr>
      <vt:lpstr>PHOTO-PAINT</vt:lpstr>
      <vt:lpstr>Diapositiva 1</vt:lpstr>
      <vt:lpstr>Diapositiva 2</vt:lpstr>
      <vt:lpstr>Diapositiva 3</vt:lpstr>
      <vt:lpstr>Diapositiva 4</vt:lpstr>
      <vt:lpstr>Indice de densidad de rodales Reineke, 1933</vt:lpstr>
      <vt:lpstr>El IDR expresa en forma matemática la relación entre el tamaño de los árboles y la densidad del rodal, a través de la siguiente ecuación: </vt:lpstr>
      <vt:lpstr>Los índices de densidad permiten  comparar diferentes rodales</vt:lpstr>
      <vt:lpstr>Rodales de abeto </vt:lpstr>
      <vt:lpstr>Rodales de E. globulus</vt:lpstr>
      <vt:lpstr>Autorraleo o mortalidad denso-dependiente</vt:lpstr>
      <vt:lpstr>Concepto</vt:lpstr>
      <vt:lpstr>Concepto</vt:lpstr>
      <vt:lpstr>Concepto</vt:lpstr>
      <vt:lpstr>Concepto</vt:lpstr>
      <vt:lpstr>Concepto</vt:lpstr>
      <vt:lpstr>Diapositiva 16</vt:lpstr>
      <vt:lpstr>Diapositiva 17</vt:lpstr>
      <vt:lpstr>Diapositiva 18</vt:lpstr>
      <vt:lpstr>Diapositiva 19</vt:lpstr>
      <vt:lpstr>Diapositiva 20</vt:lpstr>
      <vt:lpstr>Tendencia del crecimiento individual en relación al % IDR </vt:lpstr>
      <vt:lpstr>Diagramas de Manejo de la Densidad (DMD) (Drew &amp; Flewling 1979) 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Bibliografía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m</dc:creator>
  <cp:lastModifiedBy>acer</cp:lastModifiedBy>
  <cp:revision>535</cp:revision>
  <dcterms:created xsi:type="dcterms:W3CDTF">2002-09-14T15:55:28Z</dcterms:created>
  <dcterms:modified xsi:type="dcterms:W3CDTF">2020-09-02T23:49:29Z</dcterms:modified>
</cp:coreProperties>
</file>