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6" r:id="rId2"/>
    <p:sldId id="321" r:id="rId3"/>
    <p:sldId id="322" r:id="rId4"/>
    <p:sldId id="300" r:id="rId5"/>
    <p:sldId id="301" r:id="rId6"/>
    <p:sldId id="315" r:id="rId7"/>
    <p:sldId id="323" r:id="rId8"/>
    <p:sldId id="302" r:id="rId9"/>
    <p:sldId id="320" r:id="rId10"/>
    <p:sldId id="304" r:id="rId11"/>
    <p:sldId id="318" r:id="rId12"/>
    <p:sldId id="271" r:id="rId13"/>
    <p:sldId id="324" r:id="rId14"/>
    <p:sldId id="317" r:id="rId15"/>
    <p:sldId id="294" r:id="rId16"/>
    <p:sldId id="306" r:id="rId17"/>
    <p:sldId id="305" r:id="rId18"/>
    <p:sldId id="325" r:id="rId19"/>
    <p:sldId id="274" r:id="rId20"/>
    <p:sldId id="326" r:id="rId21"/>
    <p:sldId id="327" r:id="rId22"/>
    <p:sldId id="329" r:id="rId23"/>
    <p:sldId id="328" r:id="rId24"/>
    <p:sldId id="330" r:id="rId25"/>
    <p:sldId id="287" r:id="rId26"/>
    <p:sldId id="277" r:id="rId27"/>
    <p:sldId id="261" r:id="rId28"/>
    <p:sldId id="335" r:id="rId29"/>
    <p:sldId id="313" r:id="rId30"/>
    <p:sldId id="279" r:id="rId31"/>
    <p:sldId id="331" r:id="rId32"/>
    <p:sldId id="311" r:id="rId33"/>
    <p:sldId id="310" r:id="rId34"/>
    <p:sldId id="280" r:id="rId35"/>
    <p:sldId id="275" r:id="rId36"/>
    <p:sldId id="276" r:id="rId37"/>
    <p:sldId id="264" r:id="rId38"/>
    <p:sldId id="297" r:id="rId39"/>
    <p:sldId id="282" r:id="rId40"/>
    <p:sldId id="332" r:id="rId41"/>
    <p:sldId id="295" r:id="rId42"/>
    <p:sldId id="296" r:id="rId43"/>
    <p:sldId id="262" r:id="rId44"/>
    <p:sldId id="333" r:id="rId45"/>
    <p:sldId id="266" r:id="rId46"/>
    <p:sldId id="267" r:id="rId47"/>
    <p:sldId id="281" r:id="rId48"/>
    <p:sldId id="286" r:id="rId49"/>
    <p:sldId id="292" r:id="rId50"/>
    <p:sldId id="293" r:id="rId51"/>
    <p:sldId id="316" r:id="rId52"/>
    <p:sldId id="334" r:id="rId5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255" autoAdjust="0"/>
  </p:normalViewPr>
  <p:slideViewPr>
    <p:cSldViewPr>
      <p:cViewPr>
        <p:scale>
          <a:sx n="72" d="100"/>
          <a:sy n="72" d="100"/>
        </p:scale>
        <p:origin x="-1326"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AA068A-CBBE-4D42-84F6-C1DB6F60D308}" type="datetimeFigureOut">
              <a:rPr lang="es-AR" smtClean="0"/>
              <a:pPr/>
              <a:t>10/4/2020</a:t>
            </a:fld>
            <a:endParaRPr lang="es-A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3F4A96-297B-42A8-91E1-7893AAE00B15}" type="slidenum">
              <a:rPr lang="es-AR" smtClean="0"/>
              <a:pPr/>
              <a:t>‹Nº›</a:t>
            </a:fld>
            <a:endParaRPr lang="es-AR"/>
          </a:p>
        </p:txBody>
      </p:sp>
    </p:spTree>
    <p:extLst>
      <p:ext uri="{BB962C8B-B14F-4D97-AF65-F5344CB8AC3E}">
        <p14:creationId xmlns="" xmlns:p14="http://schemas.microsoft.com/office/powerpoint/2010/main" val="1536213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A224C-8190-4241-A96F-E617514057A2}" type="datetimeFigureOut">
              <a:rPr lang="es-AR" smtClean="0"/>
              <a:pPr/>
              <a:t>10/4/2020</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BD103-A4DE-4D08-B4FD-5681862B23C3}" type="slidenum">
              <a:rPr lang="es-AR" smtClean="0"/>
              <a:pPr/>
              <a:t>‹Nº›</a:t>
            </a:fld>
            <a:endParaRPr lang="es-AR"/>
          </a:p>
        </p:txBody>
      </p:sp>
    </p:spTree>
    <p:extLst>
      <p:ext uri="{BB962C8B-B14F-4D97-AF65-F5344CB8AC3E}">
        <p14:creationId xmlns="" xmlns:p14="http://schemas.microsoft.com/office/powerpoint/2010/main" val="264755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1</a:t>
            </a:fld>
            <a:endParaRPr lang="es-AR"/>
          </a:p>
        </p:txBody>
      </p:sp>
    </p:spTree>
    <p:extLst>
      <p:ext uri="{BB962C8B-B14F-4D97-AF65-F5344CB8AC3E}">
        <p14:creationId xmlns="" xmlns:p14="http://schemas.microsoft.com/office/powerpoint/2010/main" val="3838078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14</a:t>
            </a:fld>
            <a:endParaRPr lang="es-AR"/>
          </a:p>
        </p:txBody>
      </p:sp>
    </p:spTree>
    <p:extLst>
      <p:ext uri="{BB962C8B-B14F-4D97-AF65-F5344CB8AC3E}">
        <p14:creationId xmlns="" xmlns:p14="http://schemas.microsoft.com/office/powerpoint/2010/main" val="743357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También se sabe que aumentos de la temperatura cambian las propiedades cinéticas de la RUBISCO, </a:t>
            </a:r>
            <a:r>
              <a:rPr lang="es-AR" baseline="0" dirty="0" smtClean="0"/>
              <a:t> de manera que aumentos de la temperatura favorecen en términos relativos a la actividad </a:t>
            </a:r>
            <a:r>
              <a:rPr lang="es-AR" baseline="0" dirty="0" err="1" smtClean="0"/>
              <a:t>oxigenasa</a:t>
            </a:r>
            <a:r>
              <a:rPr lang="es-AR" baseline="0" dirty="0" smtClean="0"/>
              <a:t>. </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15</a:t>
            </a:fld>
            <a:endParaRPr lang="es-AR"/>
          </a:p>
        </p:txBody>
      </p:sp>
    </p:spTree>
    <p:extLst>
      <p:ext uri="{BB962C8B-B14F-4D97-AF65-F5344CB8AC3E}">
        <p14:creationId xmlns="" xmlns:p14="http://schemas.microsoft.com/office/powerpoint/2010/main" val="3360128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b="0" dirty="0" smtClean="0"/>
              <a:t>El efecto </a:t>
            </a:r>
            <a:r>
              <a:rPr lang="es-AR" b="0" dirty="0" err="1" smtClean="0"/>
              <a:t>Warburg</a:t>
            </a:r>
            <a:r>
              <a:rPr lang="es-AR" b="0" dirty="0" smtClean="0"/>
              <a:t>, llamado</a:t>
            </a:r>
            <a:r>
              <a:rPr lang="es-AR" b="0" baseline="0" dirty="0" smtClean="0"/>
              <a:t> así  por el investigador que lo describió, describe el descenso de la fotosíntesis neta  cuando la concentración de oxígeno se aumenta artificialmente (aumento de la FR). En el gráfico esa respuesta se  analizó a dos niveles de CO2 (las dos curvas del gráfico). </a:t>
            </a:r>
          </a:p>
          <a:p>
            <a:pPr marL="0" marR="0" indent="0" algn="l" defTabSz="914400" rtl="0" eaLnBrk="1" fontAlgn="auto" latinLnBrk="0" hangingPunct="1">
              <a:lnSpc>
                <a:spcPct val="100000"/>
              </a:lnSpc>
              <a:spcBef>
                <a:spcPts val="0"/>
              </a:spcBef>
              <a:spcAft>
                <a:spcPts val="0"/>
              </a:spcAft>
              <a:buClrTx/>
              <a:buSzTx/>
              <a:buFontTx/>
              <a:buNone/>
              <a:tabLst/>
              <a:defRPr/>
            </a:pPr>
            <a:r>
              <a:rPr lang="es-AR" b="0" baseline="0" dirty="0" smtClean="0"/>
              <a:t>Para pensar: ¿por qué la curva realizada a 275 ppm de CO2 está siempre por arriba de la curva a 73 ppm? (recuerden la naturaleza competitiva entre el oxígeno y el dióxido de carbono por el sitio activo de la RUBISCO)</a:t>
            </a:r>
          </a:p>
          <a:p>
            <a:pPr marL="0" marR="0" indent="0" algn="l" defTabSz="914400" rtl="0" eaLnBrk="1" fontAlgn="auto" latinLnBrk="0" hangingPunct="1">
              <a:lnSpc>
                <a:spcPct val="100000"/>
              </a:lnSpc>
              <a:spcBef>
                <a:spcPts val="0"/>
              </a:spcBef>
              <a:spcAft>
                <a:spcPts val="0"/>
              </a:spcAft>
              <a:buClrTx/>
              <a:buSzTx/>
              <a:buFontTx/>
              <a:buNone/>
              <a:tabLst/>
              <a:defRPr/>
            </a:pPr>
            <a:r>
              <a:rPr lang="es-AR" b="0" baseline="0" dirty="0" smtClean="0"/>
              <a:t>Si consideramos que el experimento de </a:t>
            </a:r>
            <a:r>
              <a:rPr lang="es-AR" b="0" baseline="0" dirty="0" err="1" smtClean="0"/>
              <a:t>Warburg</a:t>
            </a:r>
            <a:r>
              <a:rPr lang="es-AR" b="0" baseline="0" dirty="0" smtClean="0"/>
              <a:t> fue realizado en soja, otra  pregunta para pensar:  ¿Qué hubiera hallado el investigador  si hubiera utilizado caña de azúcar? Cómo serían las curvas?</a:t>
            </a:r>
            <a:endParaRPr lang="es-AR" b="0" dirty="0" smtClean="0"/>
          </a:p>
          <a:p>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16</a:t>
            </a:fld>
            <a:endParaRPr lang="es-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17</a:t>
            </a:fld>
            <a:endParaRPr lang="es-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18</a:t>
            </a:fld>
            <a:endParaRPr lang="es-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Descripción general</a:t>
            </a:r>
            <a:r>
              <a:rPr lang="es-AR" baseline="0" dirty="0" smtClean="0"/>
              <a:t> de la respuesta de la fotosíntesis neta (</a:t>
            </a:r>
            <a:r>
              <a:rPr lang="es-AR" baseline="0" dirty="0" err="1" smtClean="0"/>
              <a:t>An</a:t>
            </a:r>
            <a:r>
              <a:rPr lang="es-AR" baseline="0" dirty="0" smtClean="0"/>
              <a:t>) a la irradiancia: en una primera parte se observa un aumento lineal (recta con pendiente que representa el rendimiento cuántico).  En esta parte de la respuesta el factor limitante de la fotosíntesis es claramente la luz.</a:t>
            </a:r>
          </a:p>
          <a:p>
            <a:endParaRPr lang="es-AR" baseline="0" dirty="0" smtClean="0"/>
          </a:p>
          <a:p>
            <a:r>
              <a:rPr lang="es-AR" baseline="0" dirty="0" smtClean="0"/>
              <a:t>Aquella irradiancia en la cual la asimilación neta es cero, es el </a:t>
            </a:r>
            <a:r>
              <a:rPr lang="es-AR" baseline="0" dirty="0" err="1" smtClean="0"/>
              <a:t>PC</a:t>
            </a:r>
            <a:r>
              <a:rPr lang="es-AR" baseline="-25000" dirty="0" err="1" smtClean="0"/>
              <a:t>lumínico</a:t>
            </a:r>
            <a:r>
              <a:rPr lang="es-AR" baseline="0" dirty="0" smtClean="0"/>
              <a:t> (ver en las </a:t>
            </a:r>
            <a:r>
              <a:rPr lang="es-AR" baseline="0" dirty="0" err="1" smtClean="0"/>
              <a:t>diapos</a:t>
            </a:r>
            <a:r>
              <a:rPr lang="es-AR" baseline="0" dirty="0" smtClean="0"/>
              <a:t> siguientes)</a:t>
            </a:r>
          </a:p>
          <a:p>
            <a:r>
              <a:rPr lang="es-AR" baseline="0" dirty="0" smtClean="0"/>
              <a:t>Luego de la parte lineal, a determinada irradiancia se llega a la saturación donde la </a:t>
            </a:r>
            <a:r>
              <a:rPr lang="es-AR" baseline="0" dirty="0" err="1" smtClean="0"/>
              <a:t>An</a:t>
            </a:r>
            <a:r>
              <a:rPr lang="es-AR" baseline="0" dirty="0" smtClean="0"/>
              <a:t> ya no aumenta (la curva se aplana y se  llega a un ‘</a:t>
            </a:r>
            <a:r>
              <a:rPr lang="es-AR" baseline="0" dirty="0" err="1" smtClean="0"/>
              <a:t>plateau</a:t>
            </a:r>
            <a:r>
              <a:rPr lang="es-AR" baseline="0" dirty="0" smtClean="0"/>
              <a:t>’). Llegamos a la irradiancia de saturación, y la </a:t>
            </a:r>
            <a:r>
              <a:rPr lang="es-AR" baseline="0" dirty="0" err="1" smtClean="0"/>
              <a:t>An</a:t>
            </a:r>
            <a:r>
              <a:rPr lang="es-AR" baseline="0" dirty="0" smtClean="0"/>
              <a:t>  a este nivel es la ‘capacidad fotosintética</a:t>
            </a:r>
            <a:r>
              <a:rPr lang="es-AR" baseline="0" dirty="0" smtClean="0"/>
              <a:t>’ </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19</a:t>
            </a:fld>
            <a:endParaRPr lang="es-AR"/>
          </a:p>
        </p:txBody>
      </p:sp>
    </p:spTree>
    <p:extLst>
      <p:ext uri="{BB962C8B-B14F-4D97-AF65-F5344CB8AC3E}">
        <p14:creationId xmlns="" xmlns:p14="http://schemas.microsoft.com/office/powerpoint/2010/main" val="2469025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Significado biológico del PC</a:t>
            </a:r>
            <a:r>
              <a:rPr lang="es-AR" baseline="0" dirty="0" smtClean="0"/>
              <a:t> </a:t>
            </a:r>
            <a:r>
              <a:rPr lang="es-AR" dirty="0" smtClean="0"/>
              <a:t>lumínico:</a:t>
            </a:r>
            <a:r>
              <a:rPr lang="es-AR" baseline="0" dirty="0" smtClean="0"/>
              <a:t>   tal como hemos visto en el TP de IRGA, PC lumínico representa aquella irradiancia en la cual el balance de carbono es cero. Qué pasa si una hoja en la base de un canopeo (‘follaje’) está siempre a </a:t>
            </a:r>
            <a:r>
              <a:rPr lang="es-AR" baseline="0" dirty="0" err="1" smtClean="0"/>
              <a:t>irradiancias</a:t>
            </a:r>
            <a:r>
              <a:rPr lang="es-AR" baseline="0" dirty="0" smtClean="0"/>
              <a:t> menores al PC lumínico?  Para la planta, esa hoja será una hoja parásita, con balance negativo de carbono y en general se producirá senescencia (desmantelamiento de cloroplastos, degradación de componentes) y muerte de la misma.  </a:t>
            </a:r>
          </a:p>
          <a:p>
            <a:endParaRPr lang="es-AR" baseline="0" dirty="0" smtClean="0"/>
          </a:p>
          <a:p>
            <a:r>
              <a:rPr lang="es-AR" baseline="0" dirty="0" smtClean="0"/>
              <a:t>Tener en cuenta un cosa:  el </a:t>
            </a:r>
            <a:r>
              <a:rPr lang="es-AR" baseline="0" dirty="0" err="1" smtClean="0"/>
              <a:t>PClumínico</a:t>
            </a:r>
            <a:r>
              <a:rPr lang="es-AR" baseline="0" dirty="0" smtClean="0"/>
              <a:t> de una planta entera será diferente al de una  hoja individual, ya que en planta entera se incluyen órganos totalmente heterotróficos (v.g. raíces, tronco  en una leñosa </a:t>
            </a:r>
            <a:r>
              <a:rPr lang="es-AR" baseline="0" dirty="0" err="1" smtClean="0"/>
              <a:t>etc</a:t>
            </a:r>
            <a:r>
              <a:rPr lang="es-AR" baseline="0" dirty="0" smtClean="0"/>
              <a:t>) que modifican el balance de Carbono</a:t>
            </a:r>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21</a:t>
            </a:fld>
            <a:endParaRPr lang="es-AR"/>
          </a:p>
        </p:txBody>
      </p:sp>
    </p:spTree>
    <p:extLst>
      <p:ext uri="{BB962C8B-B14F-4D97-AF65-F5344CB8AC3E}">
        <p14:creationId xmlns="" xmlns:p14="http://schemas.microsoft.com/office/powerpoint/2010/main" val="699494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PAR: Radiación Fotosintéticamente Activa, en inglés</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22</a:t>
            </a:fld>
            <a:endParaRPr lang="es-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Para pensar: Si asumimos que esta curva fue realizada a niveles atmosféricos normales de CO</a:t>
            </a:r>
            <a:r>
              <a:rPr lang="es-AR" baseline="-25000" dirty="0" smtClean="0"/>
              <a:t>2</a:t>
            </a:r>
            <a:r>
              <a:rPr lang="es-AR" dirty="0" smtClean="0"/>
              <a:t> (380 ppm), ¿cómo sería</a:t>
            </a:r>
            <a:r>
              <a:rPr lang="es-AR" baseline="0" dirty="0" smtClean="0"/>
              <a:t> la curva de una hoja medida a 700 ppm de CO</a:t>
            </a:r>
            <a:r>
              <a:rPr lang="es-AR" baseline="-25000" dirty="0" smtClean="0"/>
              <a:t>2</a:t>
            </a:r>
            <a:r>
              <a:rPr lang="es-AR" baseline="0" dirty="0" smtClean="0"/>
              <a:t>?</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23</a:t>
            </a:fld>
            <a:endParaRPr lang="es-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Recordar el coste extra de ATP que implica la regeneración del PEP en las especies C4 (este concepto</a:t>
            </a:r>
            <a:r>
              <a:rPr lang="es-AR" baseline="0" dirty="0" smtClean="0"/>
              <a:t> nos sirve para explicar el mayor PC lumínico en las C4)</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25</a:t>
            </a:fld>
            <a:endParaRPr lang="es-AR"/>
          </a:p>
        </p:txBody>
      </p:sp>
    </p:spTree>
    <p:extLst>
      <p:ext uri="{BB962C8B-B14F-4D97-AF65-F5344CB8AC3E}">
        <p14:creationId xmlns="" xmlns:p14="http://schemas.microsoft.com/office/powerpoint/2010/main" val="43499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baseline="0" dirty="0" smtClean="0"/>
              <a:t>.  </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3</a:t>
            </a:fld>
            <a:endParaRPr lang="es-AR"/>
          </a:p>
        </p:txBody>
      </p:sp>
    </p:spTree>
    <p:extLst>
      <p:ext uri="{BB962C8B-B14F-4D97-AF65-F5344CB8AC3E}">
        <p14:creationId xmlns="" xmlns:p14="http://schemas.microsoft.com/office/powerpoint/2010/main" val="1319557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26</a:t>
            </a:fld>
            <a:endParaRPr lang="es-AR"/>
          </a:p>
        </p:txBody>
      </p:sp>
    </p:spTree>
    <p:extLst>
      <p:ext uri="{BB962C8B-B14F-4D97-AF65-F5344CB8AC3E}">
        <p14:creationId xmlns="" xmlns:p14="http://schemas.microsoft.com/office/powerpoint/2010/main" val="912811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En este gráfico podemos observar la respuesta de la fotosíntesis neta a la irradiancia (rotulado</a:t>
            </a:r>
            <a:r>
              <a:rPr lang="es-AR" baseline="0" dirty="0" smtClean="0"/>
              <a:t> como PAR, ‘radiación fotosintéticamente activa’) de tres especies: una especie C3 de sombra (</a:t>
            </a:r>
            <a:r>
              <a:rPr lang="es-AR" baseline="0" dirty="0" err="1" smtClean="0"/>
              <a:t>Alocasia</a:t>
            </a:r>
            <a:r>
              <a:rPr lang="es-AR" baseline="0" dirty="0" smtClean="0"/>
              <a:t>), una C3 de ‘sol’ (</a:t>
            </a:r>
            <a:r>
              <a:rPr lang="es-AR" baseline="0" dirty="0" err="1" smtClean="0"/>
              <a:t>Atriplex</a:t>
            </a:r>
            <a:r>
              <a:rPr lang="es-AR" baseline="0" dirty="0" smtClean="0"/>
              <a:t> </a:t>
            </a:r>
            <a:r>
              <a:rPr lang="es-AR" baseline="0" dirty="0" err="1" smtClean="0"/>
              <a:t>hastata</a:t>
            </a:r>
            <a:r>
              <a:rPr lang="es-AR" baseline="0" dirty="0" smtClean="0"/>
              <a:t>) y una especie C4 (</a:t>
            </a:r>
            <a:r>
              <a:rPr lang="es-AR" baseline="0" dirty="0" err="1" smtClean="0"/>
              <a:t>Tidestromia</a:t>
            </a:r>
            <a:r>
              <a:rPr lang="es-AR" baseline="0" dirty="0" smtClean="0"/>
              <a:t>).  Observar las diferencias en respiración, PC de luz y tasas máximas a saturación de luz entre las tres curvas (especies). Las flechas indican la irradiancia normal en la que vive cada especie normalmente.</a:t>
            </a:r>
          </a:p>
          <a:p>
            <a:r>
              <a:rPr lang="es-AR" sz="1000" baseline="0" dirty="0" smtClean="0"/>
              <a:t>Nota:  dado que ese gráfico fue extraído de una publicación antigua, las unidades  de irradiancia (PAR) que utiliza son Watt m</a:t>
            </a:r>
            <a:r>
              <a:rPr lang="es-AR" sz="1000" baseline="30000" dirty="0" smtClean="0"/>
              <a:t>-2, </a:t>
            </a:r>
            <a:r>
              <a:rPr lang="es-AR" sz="1000" baseline="0" dirty="0" smtClean="0"/>
              <a:t>ya en desuso</a:t>
            </a:r>
            <a:endParaRPr lang="es-AR" sz="1000" baseline="0"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27</a:t>
            </a:fld>
            <a:endParaRPr lang="es-AR"/>
          </a:p>
        </p:txBody>
      </p:sp>
    </p:spTree>
    <p:extLst>
      <p:ext uri="{BB962C8B-B14F-4D97-AF65-F5344CB8AC3E}">
        <p14:creationId xmlns="" xmlns:p14="http://schemas.microsoft.com/office/powerpoint/2010/main" val="2104346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29</a:t>
            </a:fld>
            <a:endParaRPr lang="es-AR"/>
          </a:p>
        </p:txBody>
      </p:sp>
    </p:spTree>
    <p:extLst>
      <p:ext uri="{BB962C8B-B14F-4D97-AF65-F5344CB8AC3E}">
        <p14:creationId xmlns="" xmlns:p14="http://schemas.microsoft.com/office/powerpoint/2010/main" val="912811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32</a:t>
            </a:fld>
            <a:endParaRPr lang="es-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Estos rasgos morfo</a:t>
            </a:r>
            <a:r>
              <a:rPr lang="es-AR" baseline="0" dirty="0" smtClean="0"/>
              <a:t> fisiológicos y bioquímicos de las hojas de ‘sombra’ y ‘de sol’  explican las diferencias entre las curvas de respuesta de la fotosíntesis a la irradiancia.  Por ejemplo, las hojas de sombra al tener mayor contenido de clorofila (por peso) y mayores complejo ‘antena’ en los fotosistemas, son más eficientes para captar fotones a baja irradiancia y por ende, poseen PC lumínicos menores que las hojas de sol (además de las diferencias en respiración)</a:t>
            </a:r>
          </a:p>
          <a:p>
            <a:r>
              <a:rPr lang="es-AR" baseline="0" dirty="0" smtClean="0"/>
              <a:t>Por otra parte,  al tener menor contenido de proteínas (ejemplo, RUBISCO) la capacidad fotosintética (</a:t>
            </a:r>
            <a:r>
              <a:rPr lang="es-AR" baseline="0" dirty="0" err="1" smtClean="0"/>
              <a:t>Asat</a:t>
            </a:r>
            <a:r>
              <a:rPr lang="es-AR" baseline="0" dirty="0" smtClean="0"/>
              <a:t>) de las hojas de sombra es menor. </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33</a:t>
            </a:fld>
            <a:endParaRPr lang="es-AR"/>
          </a:p>
        </p:txBody>
      </p:sp>
    </p:spTree>
    <p:extLst>
      <p:ext uri="{BB962C8B-B14F-4D97-AF65-F5344CB8AC3E}">
        <p14:creationId xmlns="" xmlns:p14="http://schemas.microsoft.com/office/powerpoint/2010/main" val="3365558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Los movimientos foliares </a:t>
            </a:r>
            <a:r>
              <a:rPr lang="es-AR" dirty="0" err="1" smtClean="0"/>
              <a:t>paraheliotrópicos</a:t>
            </a:r>
            <a:r>
              <a:rPr lang="es-AR" dirty="0" smtClean="0"/>
              <a:t> son muy relevantes en algunos cultivos, por ejemplo especies como la soja o el poroto ,</a:t>
            </a:r>
            <a:r>
              <a:rPr lang="es-AR" baseline="0" dirty="0" smtClean="0"/>
              <a:t> los cuales poseen </a:t>
            </a:r>
            <a:r>
              <a:rPr lang="es-AR" baseline="0" dirty="0" err="1" smtClean="0"/>
              <a:t>pulvínulos</a:t>
            </a:r>
            <a:r>
              <a:rPr lang="es-AR" baseline="0" dirty="0" smtClean="0"/>
              <a:t> en sus pecíolos (estructuras que por cambios de turgencia modifican el ángulo foliar o de folíolos).  Estos cambios en el ángulo foliar, no solo tienen impacto en proteger del exceso de irradiancia, sino de regular la ‘carga energética’ y por ende, la temperatura de la hoja. Por ejemplo, en soja y poroto es frecuente que al mediodía las hojas estén paralelas a los rayos solares, y en posición más perpendicular a menores irradiancia (temprano o tarde en la hora del día).</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35</a:t>
            </a:fld>
            <a:endParaRPr lang="es-AR"/>
          </a:p>
        </p:txBody>
      </p:sp>
    </p:spTree>
    <p:extLst>
      <p:ext uri="{BB962C8B-B14F-4D97-AF65-F5344CB8AC3E}">
        <p14:creationId xmlns="" xmlns:p14="http://schemas.microsoft.com/office/powerpoint/2010/main" val="3872477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Este gráfico muestra los cambios en fotosíntesis neta </a:t>
            </a:r>
            <a:r>
              <a:rPr lang="es-AR" baseline="0" dirty="0" smtClean="0"/>
              <a:t> a lo largo del tiempo en un experimento donde se modificaba artificialmente el nivel de oxígeno. </a:t>
            </a:r>
            <a:r>
              <a:rPr lang="es-AR" dirty="0" smtClean="0"/>
              <a:t>Relacionar con el Efecto </a:t>
            </a:r>
            <a:r>
              <a:rPr lang="es-AR" dirty="0" err="1" smtClean="0"/>
              <a:t>Warburg</a:t>
            </a:r>
            <a:r>
              <a:rPr lang="es-AR" dirty="0" smtClean="0"/>
              <a:t> estudiado anteriormente.  Observar el diferente comportamiento</a:t>
            </a:r>
            <a:r>
              <a:rPr lang="es-AR" baseline="0" dirty="0" smtClean="0"/>
              <a:t> de la especie C4 comparado a la especie C3 (en la que hay caídas de la fotosíntesis neta cuando el nivel de oxígeno se incrementa experimentalmente)</a:t>
            </a:r>
            <a:r>
              <a:rPr lang="es-AR" dirty="0" smtClean="0"/>
              <a:t> </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37</a:t>
            </a:fld>
            <a:endParaRPr lang="es-AR"/>
          </a:p>
        </p:txBody>
      </p:sp>
    </p:spTree>
    <p:extLst>
      <p:ext uri="{BB962C8B-B14F-4D97-AF65-F5344CB8AC3E}">
        <p14:creationId xmlns="" xmlns:p14="http://schemas.microsoft.com/office/powerpoint/2010/main" val="2073003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Como</a:t>
            </a:r>
            <a:r>
              <a:rPr lang="es-AR" baseline="0" dirty="0" smtClean="0"/>
              <a:t> pueden ver en esta gráfica (respuesta de la fotosíntesis neta al CO</a:t>
            </a:r>
            <a:r>
              <a:rPr lang="es-AR" baseline="-25000" dirty="0" smtClean="0"/>
              <a:t>2</a:t>
            </a:r>
            <a:r>
              <a:rPr lang="es-AR" baseline="0" dirty="0" smtClean="0"/>
              <a:t> en especies  C3 versus C4) la fotosíntesis inicialmente (primer parte de las curvas) aumenta linealmente respecto a los niveles de CO</a:t>
            </a:r>
            <a:r>
              <a:rPr lang="es-AR" baseline="-25000" dirty="0" smtClean="0"/>
              <a:t>2</a:t>
            </a:r>
            <a:r>
              <a:rPr lang="es-AR" baseline="0" dirty="0" smtClean="0"/>
              <a:t>. A determinado nivel  de CO</a:t>
            </a:r>
            <a:r>
              <a:rPr lang="es-AR" baseline="-25000" dirty="0" smtClean="0"/>
              <a:t>2</a:t>
            </a:r>
            <a:r>
              <a:rPr lang="es-AR" baseline="0" dirty="0" smtClean="0"/>
              <a:t> la </a:t>
            </a:r>
            <a:r>
              <a:rPr lang="es-AR" baseline="0" dirty="0" err="1" smtClean="0"/>
              <a:t>An</a:t>
            </a:r>
            <a:r>
              <a:rPr lang="es-AR" baseline="0" dirty="0" smtClean="0"/>
              <a:t> llega a un máximo y ya no cambia (decimos que la fotosíntesis se ‘satura’ respecto del CO</a:t>
            </a:r>
            <a:r>
              <a:rPr lang="es-AR" baseline="-25000" dirty="0" smtClean="0"/>
              <a:t>2</a:t>
            </a:r>
            <a:r>
              <a:rPr lang="es-AR" baseline="0" dirty="0" smtClean="0"/>
              <a:t>).  Entre ambas curvas, se observan claras diferencias a nivel del PC CO</a:t>
            </a:r>
            <a:r>
              <a:rPr lang="es-AR" baseline="-25000" dirty="0" smtClean="0"/>
              <a:t>2</a:t>
            </a:r>
            <a:r>
              <a:rPr lang="es-AR" baseline="0" dirty="0" smtClean="0"/>
              <a:t> (concentración de CO</a:t>
            </a:r>
            <a:r>
              <a:rPr lang="es-AR" baseline="-25000" dirty="0" smtClean="0"/>
              <a:t>2</a:t>
            </a:r>
            <a:r>
              <a:rPr lang="es-AR" baseline="0" dirty="0" smtClean="0"/>
              <a:t> a la cual la </a:t>
            </a:r>
            <a:r>
              <a:rPr lang="es-AR" baseline="0" dirty="0" smtClean="0"/>
              <a:t>asimilación </a:t>
            </a:r>
            <a:r>
              <a:rPr lang="es-AR" baseline="0" dirty="0" smtClean="0"/>
              <a:t>neta es cero, nula):  las C4 poseen PC CO</a:t>
            </a:r>
            <a:r>
              <a:rPr lang="es-AR" baseline="-25000" dirty="0" smtClean="0"/>
              <a:t>2</a:t>
            </a:r>
            <a:r>
              <a:rPr lang="es-AR" baseline="0" dirty="0" smtClean="0"/>
              <a:t> más bajos, entre 1-5 ppm ya compensan. Las C3, en cambio tienen PC CO</a:t>
            </a:r>
            <a:r>
              <a:rPr lang="es-AR" baseline="-25000" dirty="0" smtClean="0"/>
              <a:t>2</a:t>
            </a:r>
            <a:r>
              <a:rPr lang="es-AR" baseline="0" dirty="0" smtClean="0"/>
              <a:t> del orden de 40-50 ppm</a:t>
            </a:r>
          </a:p>
          <a:p>
            <a:r>
              <a:rPr lang="es-AR" baseline="0" dirty="0" smtClean="0"/>
              <a:t>Otra diferencia entre las curvas es que las C4 saturan a niveles de aprox. 400 ppm (las C3 requieren mayores niveles de CO2 para saturar, 700- 800 ppm)</a:t>
            </a:r>
          </a:p>
          <a:p>
            <a:r>
              <a:rPr lang="es-AR" baseline="0" dirty="0" smtClean="0"/>
              <a:t>Observen además que en la zona de saturación (máximos de </a:t>
            </a:r>
            <a:r>
              <a:rPr lang="es-AR" baseline="0" dirty="0" err="1" smtClean="0"/>
              <a:t>An</a:t>
            </a:r>
            <a:r>
              <a:rPr lang="es-AR" baseline="0" dirty="0" smtClean="0"/>
              <a:t>) las tasas de ambos tipos fotosintéticos se asemejan, incluso la C3 puede llegar a superar a la C4 . Para pensar:  cómo explicar esto?</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38</a:t>
            </a:fld>
            <a:endParaRPr lang="es-AR"/>
          </a:p>
        </p:txBody>
      </p:sp>
    </p:spTree>
    <p:extLst>
      <p:ext uri="{BB962C8B-B14F-4D97-AF65-F5344CB8AC3E}">
        <p14:creationId xmlns="" xmlns:p14="http://schemas.microsoft.com/office/powerpoint/2010/main" val="566645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Los cambios en los niveles de CO2 atmosféricos relacionados al cambio climático tendrán impacto en los cultivos (ver pregunta insertada en la diapositiva). Por esta razón, en la actualidad existen numerosos estudios eco fisiológicos donde se manipula</a:t>
            </a:r>
            <a:r>
              <a:rPr lang="es-AR" baseline="0" dirty="0" smtClean="0"/>
              <a:t> experimentalmente el nivel de CO</a:t>
            </a:r>
            <a:r>
              <a:rPr lang="es-AR" baseline="-25000" dirty="0" smtClean="0"/>
              <a:t>2</a:t>
            </a:r>
            <a:r>
              <a:rPr lang="es-AR" baseline="0" dirty="0" smtClean="0"/>
              <a:t> en el que crece un cultivo para analizar cómo repercute en el crecimiento y el rendimiento (ver diapositiva más adelante).</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39</a:t>
            </a:fld>
            <a:endParaRPr lang="es-AR"/>
          </a:p>
        </p:txBody>
      </p:sp>
    </p:spTree>
    <p:extLst>
      <p:ext uri="{BB962C8B-B14F-4D97-AF65-F5344CB8AC3E}">
        <p14:creationId xmlns="" xmlns:p14="http://schemas.microsoft.com/office/powerpoint/2010/main" val="1857363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Esta experiencia es analizada en una de las preguntas de la guía adjuntada en el Aula Virtual.</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40</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En el gráfico de esta diapositiva</a:t>
            </a:r>
            <a:r>
              <a:rPr lang="es-AR" baseline="0" dirty="0" smtClean="0"/>
              <a:t> se muestra el cambio de la Respiración en función de la tasa de crecimiento relativa (que es una medida de cuántos gramos crece la planta por cada gramo de biomasa y tiempo). Puede observarse que cuando no hay crecimiento (tasa de crecimiento cero) la recta corta en el eje de  ordenadas en el valor que corresponde a la respiración de mantenimiento.  Intuitivamente esto nos indica que cuando no hay crecimiento, toda la respiración es destinada al mantenimiento  y renovación de estructuras. Por ejemplo, una raíz de un cultivo  de trigo cuando está llenando los granos en la espiga,  tendrá nulo o escaso crecimiento. Pero aún en ese estado requerirá energía (respiración) para mantener la integridad de sus células, absorber nutrientes, etc.  Por otro lado, los granos en la espiga  tendrán una activa respiración de crecimiento que aportará energía para el mismo. </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5</a:t>
            </a:fld>
            <a:endParaRPr lang="es-AR"/>
          </a:p>
        </p:txBody>
      </p:sp>
    </p:spTree>
    <p:extLst>
      <p:ext uri="{BB962C8B-B14F-4D97-AF65-F5344CB8AC3E}">
        <p14:creationId xmlns="" xmlns:p14="http://schemas.microsoft.com/office/powerpoint/2010/main" val="1216858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Tal</a:t>
            </a:r>
            <a:r>
              <a:rPr lang="es-AR" baseline="0" dirty="0" smtClean="0"/>
              <a:t> como explicábamos en </a:t>
            </a:r>
            <a:r>
              <a:rPr lang="es-AR" baseline="0" dirty="0" err="1" smtClean="0"/>
              <a:t>diapos</a:t>
            </a:r>
            <a:r>
              <a:rPr lang="es-AR" baseline="0" dirty="0" smtClean="0"/>
              <a:t> anteriores, en ciertos experimentos se analiza la respuesta de cultivos manipulando los niveles CO2 en el campo (círculos que vemos en la foto, con inyectores de dióxido de carbono llamados FACE)</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41</a:t>
            </a:fld>
            <a:endParaRPr lang="es-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Una</a:t>
            </a:r>
            <a:r>
              <a:rPr lang="es-AR" baseline="0" dirty="0" smtClean="0"/>
              <a:t> vista de un experimento FACE en cultivos. La fotografía de la derecha muestra una imagen </a:t>
            </a:r>
            <a:r>
              <a:rPr lang="es-AR" baseline="0" dirty="0" err="1" smtClean="0"/>
              <a:t>termográfica</a:t>
            </a:r>
            <a:r>
              <a:rPr lang="es-AR" baseline="0" dirty="0" smtClean="0"/>
              <a:t>, donde se observa que las plantas que están dentro del círculo donde se inyecta CO</a:t>
            </a:r>
            <a:r>
              <a:rPr lang="es-AR" baseline="-25000" dirty="0" smtClean="0"/>
              <a:t>2</a:t>
            </a:r>
            <a:r>
              <a:rPr lang="es-AR" baseline="0" dirty="0" smtClean="0"/>
              <a:t>,  posee temperaturas mayores que el entorno.    Pregunta para pensar:  cómo explicarían este fenómeno?  </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42</a:t>
            </a:fld>
            <a:endParaRPr lang="es-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Temperatura, grafico en la </a:t>
            </a:r>
            <a:r>
              <a:rPr lang="es-AR" dirty="0" err="1" smtClean="0"/>
              <a:t>guia</a:t>
            </a:r>
            <a:endParaRPr lang="es-AR" dirty="0" smtClean="0"/>
          </a:p>
          <a:p>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43</a:t>
            </a:fld>
            <a:endParaRPr lang="es-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La temperatura</a:t>
            </a:r>
            <a:r>
              <a:rPr lang="es-AR" baseline="0" dirty="0" smtClean="0"/>
              <a:t> afecta todos los procesos</a:t>
            </a:r>
            <a:r>
              <a:rPr lang="es-AR" dirty="0" smtClean="0"/>
              <a:t> (grafico en la </a:t>
            </a:r>
            <a:r>
              <a:rPr lang="es-AR" dirty="0" err="1" smtClean="0"/>
              <a:t>carpatula</a:t>
            </a:r>
            <a:r>
              <a:rPr lang="es-AR" dirty="0" smtClean="0"/>
              <a:t> de la </a:t>
            </a:r>
            <a:r>
              <a:rPr lang="es-AR" dirty="0" err="1" smtClean="0"/>
              <a:t>guia</a:t>
            </a:r>
            <a:r>
              <a:rPr lang="es-AR" dirty="0" smtClean="0"/>
              <a:t>).</a:t>
            </a:r>
            <a:r>
              <a:rPr lang="es-AR" baseline="0" dirty="0" smtClean="0"/>
              <a:t> El efecto sobre la fotosíntesis depende de la especie. En general las plantas C4 presentan temperaturas óptimas mayores. En las C3 la </a:t>
            </a:r>
            <a:r>
              <a:rPr lang="es-AR" baseline="0" dirty="0" err="1" smtClean="0"/>
              <a:t>fotorrespiración</a:t>
            </a:r>
            <a:r>
              <a:rPr lang="es-AR" baseline="0" dirty="0" smtClean="0"/>
              <a:t> aumenta a temperaturas elevadas.</a:t>
            </a:r>
          </a:p>
          <a:p>
            <a:pPr marL="0" marR="0" indent="0" algn="l" defTabSz="914400" rtl="0" eaLnBrk="1" fontAlgn="auto" latinLnBrk="0" hangingPunct="1">
              <a:lnSpc>
                <a:spcPct val="100000"/>
              </a:lnSpc>
              <a:spcBef>
                <a:spcPts val="0"/>
              </a:spcBef>
              <a:spcAft>
                <a:spcPts val="0"/>
              </a:spcAft>
              <a:buClrTx/>
              <a:buSzTx/>
              <a:buFontTx/>
              <a:buNone/>
              <a:tabLst/>
              <a:defRPr/>
            </a:pPr>
            <a:r>
              <a:rPr lang="es-AR" baseline="0" dirty="0" smtClean="0"/>
              <a:t>A temperaturas muy altas ocurre desnaturalización de proteínas.</a:t>
            </a:r>
            <a:endParaRPr lang="es-AR" dirty="0" smtClean="0"/>
          </a:p>
          <a:p>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44</a:t>
            </a:fld>
            <a:endParaRPr lang="es-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El rendimiento cuántico de la fotosíntesis</a:t>
            </a:r>
            <a:r>
              <a:rPr lang="es-AR" baseline="0" dirty="0" smtClean="0"/>
              <a:t> representa cuánto CO</a:t>
            </a:r>
            <a:r>
              <a:rPr lang="es-AR" baseline="-25000" dirty="0" smtClean="0"/>
              <a:t>2</a:t>
            </a:r>
            <a:r>
              <a:rPr lang="es-AR" baseline="0" dirty="0" smtClean="0"/>
              <a:t> es asimilado por  cada fotón (o ‘cuanto de luz’)   absorbido (se calcula a partir de la pendiente inicial de las curvas de luz que hemos visto anteriormente).  Observamos en el gráfico que el rendimiento cuántico respecto de la temperatura es constante en las C4 (recta plana negra). En cambio, en las pantas C3 (curva roja) el rendimiento cuántico va disminuyendo con la temperatura, básicamente por el aumento que la temperatura produce en la FR (tal como hemos visto anteriormente).  Observen además que a bajas temperaturas , el rendimiento cuántico de las especies C3 es superior a la C4: recordar el coste energético extra en ATP del metabolismo C4,  y consideren que a bajas temperaturas la magnitud de la FR en C3 decrece (comparado a temperaturas mayores).</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45</a:t>
            </a:fld>
            <a:endParaRPr lang="es-AR"/>
          </a:p>
        </p:txBody>
      </p:sp>
    </p:spTree>
    <p:extLst>
      <p:ext uri="{BB962C8B-B14F-4D97-AF65-F5344CB8AC3E}">
        <p14:creationId xmlns="" xmlns:p14="http://schemas.microsoft.com/office/powerpoint/2010/main" val="4177714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ver la portada de</a:t>
            </a:r>
            <a:r>
              <a:rPr lang="es-AR" baseline="0" dirty="0" smtClean="0"/>
              <a:t> la guía de carbono</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46</a:t>
            </a:fld>
            <a:endParaRPr lang="es-AR"/>
          </a:p>
        </p:txBody>
      </p:sp>
    </p:spTree>
    <p:extLst>
      <p:ext uri="{BB962C8B-B14F-4D97-AF65-F5344CB8AC3E}">
        <p14:creationId xmlns="" xmlns:p14="http://schemas.microsoft.com/office/powerpoint/2010/main" val="2823206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En este gráfico se muestra la fotosíntesis</a:t>
            </a:r>
            <a:r>
              <a:rPr lang="es-AR" baseline="0" dirty="0" smtClean="0"/>
              <a:t> (en términos relativos) en relación a la latitud en especies  de pastizal tipo C3 (curva color celeste) versus especies C4 (curva roja).  Podemos observar que a latitudes bajas ( o sea, más cerca del ecuador y trópicos, con temperaturas mayores) predomina la fotosíntesis  de especies C4 (competitivamente las C4 sobrepasan a las C3 en pastizales de  climas muy cálidos, debido  a que en estas últimas se ve incrementada la </a:t>
            </a:r>
            <a:r>
              <a:rPr lang="es-AR" baseline="0" dirty="0" err="1" smtClean="0"/>
              <a:t>fotorrespiración</a:t>
            </a:r>
            <a:r>
              <a:rPr lang="es-AR" baseline="0" dirty="0" smtClean="0"/>
              <a:t>). A medida que nos movemos a mayores latitudes (climas más fríos) la fotosíntesis en especies C4 se ve disminuida (son sensibles al frío) y aumenta en las C3 (disminuye la FR al haber menos temperatura)</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47</a:t>
            </a:fld>
            <a:endParaRPr lang="es-AR"/>
          </a:p>
        </p:txBody>
      </p:sp>
    </p:spTree>
    <p:extLst>
      <p:ext uri="{BB962C8B-B14F-4D97-AF65-F5344CB8AC3E}">
        <p14:creationId xmlns="" xmlns:p14="http://schemas.microsoft.com/office/powerpoint/2010/main" val="1376075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Para las plantas C3, por cada molécula de CO</a:t>
            </a:r>
            <a:r>
              <a:rPr lang="es-AR" baseline="-25000" dirty="0" smtClean="0"/>
              <a:t>2</a:t>
            </a:r>
            <a:r>
              <a:rPr lang="es-AR" dirty="0" smtClean="0"/>
              <a:t> que se fija se pierden aproximadamente 400 moléculas de agua. </a:t>
            </a:r>
          </a:p>
          <a:p>
            <a:r>
              <a:rPr lang="es-AR" dirty="0" smtClean="0"/>
              <a:t>Las plantas C4</a:t>
            </a:r>
            <a:r>
              <a:rPr lang="es-AR" baseline="0" dirty="0" smtClean="0"/>
              <a:t>, por el mecanismo de concentración de </a:t>
            </a:r>
            <a:r>
              <a:rPr lang="es-AR" dirty="0" smtClean="0"/>
              <a:t>CO</a:t>
            </a:r>
            <a:r>
              <a:rPr lang="es-AR" baseline="-25000" dirty="0" smtClean="0"/>
              <a:t>2</a:t>
            </a:r>
            <a:r>
              <a:rPr lang="es-AR" dirty="0" smtClean="0"/>
              <a:t> </a:t>
            </a:r>
            <a:r>
              <a:rPr lang="es-AR" baseline="0" dirty="0" smtClean="0"/>
              <a:t>, logran que se establezcan gradientes mayores con la atmósfera lo que les permite tener los estomas con menor apertura y así perder menos agua por transpiración.</a:t>
            </a:r>
          </a:p>
          <a:p>
            <a:r>
              <a:rPr lang="es-AR" baseline="0" dirty="0" smtClean="0"/>
              <a:t>Las CAM, adaptadas a condiciones desérticas tienen la mayor eficiencia de uso de agua, ya que tienen los estomas abiertos solo durante </a:t>
            </a:r>
            <a:r>
              <a:rPr lang="es-AR" baseline="0" smtClean="0"/>
              <a:t>la noche.</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49</a:t>
            </a:fld>
            <a:endParaRPr lang="es-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Remarcar que a mayor conductancia estomática la EUA</a:t>
            </a:r>
            <a:r>
              <a:rPr lang="es-AR" baseline="0" dirty="0" smtClean="0"/>
              <a:t> instantánea disminuye.  Ver gráfico siguiente</a:t>
            </a:r>
          </a:p>
          <a:p>
            <a:r>
              <a:rPr lang="es-AR" baseline="0" dirty="0" smtClean="0"/>
              <a:t>El gradiente de agua es alto (en el interior de la hoja hay alta concentración de vapor de agua), y el gradiente de CO</a:t>
            </a:r>
            <a:r>
              <a:rPr lang="es-AR" baseline="-25000" dirty="0" smtClean="0"/>
              <a:t>2</a:t>
            </a:r>
            <a:r>
              <a:rPr lang="es-AR" baseline="0" dirty="0" smtClean="0"/>
              <a:t> es bajo (por su baja concentración atmosférica 0,04%).</a:t>
            </a:r>
          </a:p>
          <a:p>
            <a:r>
              <a:rPr lang="es-AR" baseline="0" dirty="0" smtClean="0"/>
              <a:t>La molécula de CO</a:t>
            </a:r>
            <a:r>
              <a:rPr lang="es-AR" baseline="-25000" dirty="0" smtClean="0"/>
              <a:t>2</a:t>
            </a:r>
            <a:r>
              <a:rPr lang="es-AR" baseline="0" dirty="0" smtClean="0"/>
              <a:t> es de mayor tamaño (menor coeficiente de difusión) </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50</a:t>
            </a:fld>
            <a:endParaRPr lang="es-AR"/>
          </a:p>
        </p:txBody>
      </p:sp>
    </p:spTree>
    <p:extLst>
      <p:ext uri="{BB962C8B-B14F-4D97-AF65-F5344CB8AC3E}">
        <p14:creationId xmlns="" xmlns:p14="http://schemas.microsoft.com/office/powerpoint/2010/main" val="1560993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Gs = conductancia estomática</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51</a:t>
            </a:fld>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6</a:t>
            </a:fld>
            <a:endParaRPr lang="es-AR"/>
          </a:p>
        </p:txBody>
      </p:sp>
    </p:spTree>
    <p:extLst>
      <p:ext uri="{BB962C8B-B14F-4D97-AF65-F5344CB8AC3E}">
        <p14:creationId xmlns="" xmlns:p14="http://schemas.microsoft.com/office/powerpoint/2010/main" val="39384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Recordar</a:t>
            </a:r>
            <a:r>
              <a:rPr lang="es-AR" baseline="0" dirty="0" smtClean="0"/>
              <a:t> que en el TP de IRGA Respiración se midió la tasa respiratoria de frutos climatéricos (banana) versus NO climatéricos (mandarina)</a:t>
            </a:r>
          </a:p>
          <a:p>
            <a:endParaRPr lang="es-AR" baseline="0" dirty="0" smtClean="0"/>
          </a:p>
          <a:p>
            <a:r>
              <a:rPr lang="es-AR" baseline="0" dirty="0" smtClean="0"/>
              <a:t>Nota: el gráfico está en idioma portugués. ‘Mudanza’ (rótulo de eje de ordenadas) significa ‘cambio’  en español</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7</a:t>
            </a:fld>
            <a:endParaRPr lang="es-AR"/>
          </a:p>
        </p:txBody>
      </p:sp>
    </p:spTree>
    <p:extLst>
      <p:ext uri="{BB962C8B-B14F-4D97-AF65-F5344CB8AC3E}">
        <p14:creationId xmlns="" xmlns:p14="http://schemas.microsoft.com/office/powerpoint/2010/main" val="273605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F748EAA6-AB08-473A-912C-A08E90085A20}" type="slidenum">
              <a:rPr lang="es-AR" smtClean="0"/>
              <a:pPr/>
              <a:t>9</a:t>
            </a:fld>
            <a:endParaRPr lang="es-AR"/>
          </a:p>
        </p:txBody>
      </p:sp>
    </p:spTree>
    <p:extLst>
      <p:ext uri="{BB962C8B-B14F-4D97-AF65-F5344CB8AC3E}">
        <p14:creationId xmlns="" xmlns:p14="http://schemas.microsoft.com/office/powerpoint/2010/main" val="220594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Intuitivamente, un Q10  de 2 en un proceso (por ejemplo) significa que la</a:t>
            </a:r>
            <a:r>
              <a:rPr lang="es-AR" baseline="0" dirty="0" smtClean="0"/>
              <a:t> intensidad de ese proceso se duplicará con un aumento de 10 grados en la temperatura.  Un Q10 de 1 significaría que ese proceso no es modificado por la temperatura</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10</a:t>
            </a:fld>
            <a:endParaRPr lang="es-AR"/>
          </a:p>
        </p:txBody>
      </p:sp>
    </p:spTree>
    <p:extLst>
      <p:ext uri="{BB962C8B-B14F-4D97-AF65-F5344CB8AC3E}">
        <p14:creationId xmlns="" xmlns:p14="http://schemas.microsoft.com/office/powerpoint/2010/main" val="312084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Recordar que el nivel atmosférico de oxígeno es del 21% (comparado</a:t>
            </a:r>
            <a:r>
              <a:rPr lang="es-AR" baseline="0" dirty="0" smtClean="0"/>
              <a:t> con el 2% de la saturación que señalamos en la diapositiva, observamos que hay un margen grande), y por esa razón la respiración no suele ser limitada por oxígeno (excepto en raíces en condiciones de inundación) y los casos que se enumeran. En la Unidad de Estrés, entre otros temas estudiaremos las respuestas de las plantas al estrés por inundación, rol de los  </a:t>
            </a:r>
            <a:r>
              <a:rPr lang="es-AR" baseline="0" dirty="0" err="1" smtClean="0"/>
              <a:t>aerénquimas</a:t>
            </a:r>
            <a:r>
              <a:rPr lang="es-AR" baseline="0" dirty="0" smtClean="0"/>
              <a:t>, </a:t>
            </a:r>
            <a:r>
              <a:rPr lang="es-AR" baseline="0" dirty="0" err="1" smtClean="0"/>
              <a:t>etc</a:t>
            </a:r>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11</a:t>
            </a:fld>
            <a:endParaRPr lang="es-AR"/>
          </a:p>
        </p:txBody>
      </p:sp>
    </p:spTree>
    <p:extLst>
      <p:ext uri="{BB962C8B-B14F-4D97-AF65-F5344CB8AC3E}">
        <p14:creationId xmlns="" xmlns:p14="http://schemas.microsoft.com/office/powerpoint/2010/main" val="1905692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45BD103-A4DE-4D08-B4FD-5681862B23C3}" type="slidenum">
              <a:rPr lang="es-AR" smtClean="0"/>
              <a:pPr/>
              <a:t>12</a:t>
            </a:fld>
            <a:endParaRPr lang="es-AR"/>
          </a:p>
        </p:txBody>
      </p:sp>
    </p:spTree>
    <p:extLst>
      <p:ext uri="{BB962C8B-B14F-4D97-AF65-F5344CB8AC3E}">
        <p14:creationId xmlns="" xmlns:p14="http://schemas.microsoft.com/office/powerpoint/2010/main" val="2806298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7A847CFC-816F-41D0-AAC0-9BF4FEBC753E}" type="datetimeFigureOut">
              <a:rPr lang="es-ES" smtClean="0"/>
              <a:pPr/>
              <a:t>10/04/2020</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132FADFE-3B8F-471C-ABF0-DBC7717ECBBC}" type="slidenum">
              <a:rPr lang="es-ES" smtClean="0"/>
              <a:pPr/>
              <a:t>‹Nº›</a:t>
            </a:fld>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10/04/2020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10/04/2020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10/04/2020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10/04/2020</a:t>
            </a:fld>
            <a:endParaRPr lang="es-ES"/>
          </a:p>
        </p:txBody>
      </p:sp>
      <p:sp>
        <p:nvSpPr>
          <p:cNvPr id="5" name="4 Marcador de pie de página"/>
          <p:cNvSpPr>
            <a:spLocks noGrp="1"/>
          </p:cNvSpPr>
          <p:nvPr>
            <p:ph type="ftr" sz="quarter" idx="11"/>
          </p:nvPr>
        </p:nvSpPr>
        <p:spPr>
          <a:xfrm>
            <a:off x="800100" y="6172200"/>
            <a:ext cx="4000500" cy="457200"/>
          </a:xfrm>
        </p:spPr>
        <p:txBody>
          <a:bodyPr/>
          <a:lstStyle/>
          <a:p>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10/04/2020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7A847CFC-816F-41D0-AAC0-9BF4FEBC753E}" type="datetimeFigureOut">
              <a:rPr lang="es-ES" smtClean="0"/>
              <a:pPr/>
              <a:t>10/04/2020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10/04/2020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10/04/2020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10/04/2020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10/04/2020</a:t>
            </a:fld>
            <a:endParaRPr lang="es-ES"/>
          </a:p>
        </p:txBody>
      </p:sp>
      <p:sp>
        <p:nvSpPr>
          <p:cNvPr id="6" name="5 Marcador de pie de página"/>
          <p:cNvSpPr>
            <a:spLocks noGrp="1"/>
          </p:cNvSpPr>
          <p:nvPr>
            <p:ph type="ftr" sz="quarter" idx="11"/>
          </p:nvPr>
        </p:nvSpPr>
        <p:spPr>
          <a:xfrm>
            <a:off x="914400" y="6172200"/>
            <a:ext cx="3886200" cy="457200"/>
          </a:xfrm>
        </p:spPr>
        <p:txBody>
          <a:bodyPr/>
          <a:lstStyle/>
          <a:p>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fld id="{132FADFE-3B8F-471C-ABF0-DBC7717ECBBC}" type="slidenum">
              <a:rPr lang="es-ES" smtClean="0"/>
              <a:pPr/>
              <a:t>‹Nº›</a:t>
            </a:fld>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A847CFC-816F-41D0-AAC0-9BF4FEBC753E}" type="datetimeFigureOut">
              <a:rPr lang="es-ES" smtClean="0"/>
              <a:pPr/>
              <a:t>10/04/2020</a:t>
            </a:fld>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marcelasimontacchi@gmail.com" TargetMode="External"/><Relationship Id="rId2" Type="http://schemas.openxmlformats.org/officeDocument/2006/relationships/hyperlink" Target="mailto:tambussi35@yahoo.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AR" dirty="0" smtClean="0"/>
              <a:t>Factores que afectan la fotosíntesis, la </a:t>
            </a:r>
            <a:r>
              <a:rPr lang="es-AR" dirty="0" err="1" smtClean="0"/>
              <a:t>fotorrespiración</a:t>
            </a:r>
            <a:r>
              <a:rPr lang="es-AR" dirty="0" smtClean="0"/>
              <a:t> y  la </a:t>
            </a:r>
            <a:r>
              <a:rPr lang="es-AR" dirty="0" err="1" smtClean="0"/>
              <a:t>escotorrespiración</a:t>
            </a:r>
            <a:r>
              <a:rPr lang="es-AR" dirty="0" smtClean="0"/>
              <a:t>*</a:t>
            </a:r>
            <a:endParaRPr lang="es-AR" dirty="0"/>
          </a:p>
        </p:txBody>
      </p:sp>
      <p:sp>
        <p:nvSpPr>
          <p:cNvPr id="3" name="2 CuadroTexto"/>
          <p:cNvSpPr txBox="1"/>
          <p:nvPr/>
        </p:nvSpPr>
        <p:spPr>
          <a:xfrm>
            <a:off x="357158" y="5702874"/>
            <a:ext cx="8421088" cy="369332"/>
          </a:xfrm>
          <a:prstGeom prst="rect">
            <a:avLst/>
          </a:prstGeom>
          <a:noFill/>
        </p:spPr>
        <p:txBody>
          <a:bodyPr wrap="none" rtlCol="0">
            <a:spAutoFit/>
          </a:bodyPr>
          <a:lstStyle/>
          <a:p>
            <a:r>
              <a:rPr lang="es-AR" dirty="0" smtClean="0"/>
              <a:t>* </a:t>
            </a:r>
            <a:r>
              <a:rPr lang="es-AR" dirty="0" err="1" smtClean="0"/>
              <a:t>Escotorrespiración</a:t>
            </a:r>
            <a:r>
              <a:rPr lang="es-AR" dirty="0" smtClean="0"/>
              <a:t>: respiración “oscura” (</a:t>
            </a:r>
            <a:r>
              <a:rPr lang="es-AR" dirty="0" err="1" smtClean="0"/>
              <a:t>Rd</a:t>
            </a:r>
            <a:r>
              <a:rPr lang="es-AR" dirty="0" smtClean="0"/>
              <a:t>), respiración mitocondrial o simplemente respiración</a:t>
            </a:r>
            <a:endParaRPr lang="es-AR" dirty="0"/>
          </a:p>
        </p:txBody>
      </p:sp>
    </p:spTree>
    <p:extLst>
      <p:ext uri="{BB962C8B-B14F-4D97-AF65-F5344CB8AC3E}">
        <p14:creationId xmlns="" xmlns:p14="http://schemas.microsoft.com/office/powerpoint/2010/main" val="50228730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785786" y="785794"/>
            <a:ext cx="2505472" cy="757064"/>
          </a:xfrm>
        </p:spPr>
        <p:txBody>
          <a:bodyPr/>
          <a:lstStyle/>
          <a:p>
            <a:r>
              <a:rPr lang="es-AR" b="1" dirty="0" smtClean="0"/>
              <a:t>Temperatura</a:t>
            </a:r>
          </a:p>
          <a:p>
            <a:endParaRPr lang="es-AR" dirty="0" smtClean="0"/>
          </a:p>
          <a:p>
            <a:endParaRPr lang="es-AR" dirty="0"/>
          </a:p>
        </p:txBody>
      </p:sp>
      <p:sp>
        <p:nvSpPr>
          <p:cNvPr id="4" name="2 Marcador de contenido"/>
          <p:cNvSpPr txBox="1">
            <a:spLocks/>
          </p:cNvSpPr>
          <p:nvPr/>
        </p:nvSpPr>
        <p:spPr>
          <a:xfrm>
            <a:off x="642910" y="1357298"/>
            <a:ext cx="7992888" cy="1944216"/>
          </a:xfrm>
          <a:prstGeom prst="rect">
            <a:avLst/>
          </a:prstGeom>
          <a:ln>
            <a:solidFill>
              <a:srgbClr val="FF0000"/>
            </a:solidFill>
          </a:ln>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es-AR" b="1" u="sng" dirty="0" smtClean="0"/>
              <a:t>Concepto del coeficiente  Q</a:t>
            </a:r>
            <a:r>
              <a:rPr lang="es-AR" b="1" u="sng" baseline="-25000" dirty="0" smtClean="0"/>
              <a:t>10</a:t>
            </a:r>
          </a:p>
          <a:p>
            <a:pPr marL="0" indent="0">
              <a:buNone/>
            </a:pPr>
            <a:r>
              <a:rPr lang="es-AR" b="1" dirty="0" smtClean="0"/>
              <a:t>Es la medida de la tasa de variación de  un proceso cuando se aumenta 10 </a:t>
            </a:r>
            <a:r>
              <a:rPr lang="es-AR" b="1" dirty="0" err="1" smtClean="0"/>
              <a:t>ºC</a:t>
            </a:r>
            <a:r>
              <a:rPr lang="es-AR" b="1" smtClean="0"/>
              <a:t>  </a:t>
            </a:r>
            <a:r>
              <a:rPr lang="es-AR" b="1" dirty="0" smtClean="0"/>
              <a:t>la temperatura </a:t>
            </a:r>
            <a:r>
              <a:rPr lang="es-AR" sz="2000" dirty="0" smtClean="0"/>
              <a:t>(debe especificarse el rango de </a:t>
            </a:r>
            <a:r>
              <a:rPr lang="es-AR" sz="2000" dirty="0" err="1" smtClean="0"/>
              <a:t>Tº</a:t>
            </a:r>
            <a:r>
              <a:rPr lang="es-AR" sz="2000" dirty="0" smtClean="0"/>
              <a:t>)</a:t>
            </a:r>
          </a:p>
          <a:p>
            <a:endParaRPr lang="es-AR" dirty="0" smtClean="0"/>
          </a:p>
          <a:p>
            <a:endParaRPr lang="es-AR" dirty="0"/>
          </a:p>
        </p:txBody>
      </p:sp>
      <p:sp>
        <p:nvSpPr>
          <p:cNvPr id="5" name="2 Marcador de contenido"/>
          <p:cNvSpPr txBox="1">
            <a:spLocks/>
          </p:cNvSpPr>
          <p:nvPr/>
        </p:nvSpPr>
        <p:spPr>
          <a:xfrm>
            <a:off x="2143108" y="2857496"/>
            <a:ext cx="5616624" cy="1944216"/>
          </a:xfrm>
          <a:prstGeom prst="rect">
            <a:avLst/>
          </a:prstGeom>
          <a:solidFill>
            <a:schemeClr val="bg1"/>
          </a:solidFill>
          <a:ln>
            <a:solidFill>
              <a:srgbClr val="FF0000"/>
            </a:solidFill>
          </a:ln>
        </p:spPr>
        <p:txBody>
          <a:bodyPr vert="horz">
            <a:normAutofit fontScale="77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s-AR" b="1" dirty="0" smtClean="0"/>
          </a:p>
          <a:p>
            <a:pPr marL="0" indent="0">
              <a:buNone/>
            </a:pPr>
            <a:r>
              <a:rPr lang="es-AR" b="1" dirty="0" smtClean="0"/>
              <a:t>Q</a:t>
            </a:r>
            <a:r>
              <a:rPr lang="es-AR" b="1" baseline="-25000" dirty="0" smtClean="0"/>
              <a:t>10 </a:t>
            </a:r>
            <a:r>
              <a:rPr lang="es-AR" b="1" dirty="0" smtClean="0"/>
              <a:t> =  Tasa  de un proceso a </a:t>
            </a:r>
            <a:r>
              <a:rPr lang="es-AR" b="1" dirty="0"/>
              <a:t>t</a:t>
            </a:r>
            <a:r>
              <a:rPr lang="es-AR" b="1" dirty="0" smtClean="0"/>
              <a:t>emperatura x </a:t>
            </a:r>
            <a:r>
              <a:rPr lang="es-AR" b="1" dirty="0"/>
              <a:t>+ </a:t>
            </a:r>
            <a:r>
              <a:rPr lang="es-AR" b="1" dirty="0" smtClean="0"/>
              <a:t>10ºC ______________________________________</a:t>
            </a:r>
          </a:p>
          <a:p>
            <a:pPr marL="0" indent="0">
              <a:buNone/>
            </a:pPr>
            <a:endParaRPr lang="es-AR" b="1" dirty="0"/>
          </a:p>
          <a:p>
            <a:pPr marL="0" indent="0">
              <a:buNone/>
            </a:pPr>
            <a:r>
              <a:rPr lang="es-AR" b="1" dirty="0" smtClean="0"/>
              <a:t>           </a:t>
            </a:r>
            <a:r>
              <a:rPr lang="es-AR" b="1" dirty="0"/>
              <a:t>Tasa </a:t>
            </a:r>
            <a:r>
              <a:rPr lang="es-AR" b="1" dirty="0" smtClean="0"/>
              <a:t> de ese proceso a  temperatura x  </a:t>
            </a:r>
            <a:r>
              <a:rPr lang="es-AR" b="1" dirty="0" err="1" smtClean="0"/>
              <a:t>ºC</a:t>
            </a:r>
            <a:endParaRPr lang="es-AR" b="1" dirty="0"/>
          </a:p>
          <a:p>
            <a:pPr marL="0" indent="0">
              <a:buNone/>
            </a:pPr>
            <a:endParaRPr lang="es-AR" b="1" dirty="0"/>
          </a:p>
          <a:p>
            <a:pPr marL="0" indent="0">
              <a:buNone/>
            </a:pPr>
            <a:endParaRPr lang="es-AR" b="1" dirty="0" smtClean="0"/>
          </a:p>
          <a:p>
            <a:endParaRPr lang="es-AR" dirty="0" smtClean="0"/>
          </a:p>
          <a:p>
            <a:endParaRPr lang="es-AR" dirty="0"/>
          </a:p>
        </p:txBody>
      </p:sp>
      <p:sp>
        <p:nvSpPr>
          <p:cNvPr id="7" name="6 CuadroTexto"/>
          <p:cNvSpPr txBox="1"/>
          <p:nvPr/>
        </p:nvSpPr>
        <p:spPr>
          <a:xfrm>
            <a:off x="2435467" y="142852"/>
            <a:ext cx="4493987"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s-AR" b="1" dirty="0" smtClean="0"/>
              <a:t>Factores externos que afectan la respiración</a:t>
            </a:r>
            <a:endParaRPr lang="es-AR" dirty="0"/>
          </a:p>
        </p:txBody>
      </p:sp>
      <p:sp>
        <p:nvSpPr>
          <p:cNvPr id="8" name="7 CuadroTexto"/>
          <p:cNvSpPr txBox="1"/>
          <p:nvPr/>
        </p:nvSpPr>
        <p:spPr>
          <a:xfrm>
            <a:off x="1142976" y="5143512"/>
            <a:ext cx="7143799" cy="1323439"/>
          </a:xfrm>
          <a:prstGeom prst="rect">
            <a:avLst/>
          </a:prstGeom>
          <a:noFill/>
        </p:spPr>
        <p:txBody>
          <a:bodyPr wrap="square" rtlCol="0">
            <a:spAutoFit/>
          </a:bodyPr>
          <a:lstStyle/>
          <a:p>
            <a:r>
              <a:rPr lang="es-AR" sz="2000" dirty="0" smtClean="0"/>
              <a:t>Lo más común es que la respiración aumente cuando la temperatura va desde 0 hasta 30 </a:t>
            </a:r>
            <a:r>
              <a:rPr lang="es-AR" sz="2000" baseline="30000" dirty="0" err="1" smtClean="0"/>
              <a:t>o</a:t>
            </a:r>
            <a:r>
              <a:rPr lang="es-AR" sz="2000" dirty="0" err="1" smtClean="0"/>
              <a:t>C</a:t>
            </a:r>
            <a:r>
              <a:rPr lang="es-AR" sz="2000" dirty="0" smtClean="0"/>
              <a:t> (Q</a:t>
            </a:r>
            <a:r>
              <a:rPr lang="es-AR" sz="2000" baseline="-25000" dirty="0" smtClean="0"/>
              <a:t>10</a:t>
            </a:r>
            <a:r>
              <a:rPr lang="es-AR" sz="2000" dirty="0" smtClean="0"/>
              <a:t> entre 2 -4), a temperaturas mayores ocurren procesos de inactivación de componentes celulares, y la respiración disminuye.</a:t>
            </a:r>
            <a:endParaRPr lang="es-AR" sz="2000" dirty="0"/>
          </a:p>
        </p:txBody>
      </p:sp>
    </p:spTree>
    <p:extLst>
      <p:ext uri="{BB962C8B-B14F-4D97-AF65-F5344CB8AC3E}">
        <p14:creationId xmlns="" xmlns:p14="http://schemas.microsoft.com/office/powerpoint/2010/main" val="173125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714348" y="1071546"/>
            <a:ext cx="7772400" cy="5429288"/>
          </a:xfrm>
        </p:spPr>
        <p:txBody>
          <a:bodyPr>
            <a:normAutofit fontScale="92500" lnSpcReduction="20000"/>
          </a:bodyPr>
          <a:lstStyle/>
          <a:p>
            <a:pPr algn="ctr"/>
            <a:r>
              <a:rPr lang="es-AR" b="1" dirty="0" smtClean="0"/>
              <a:t>Disponibilidad de O</a:t>
            </a:r>
            <a:r>
              <a:rPr lang="es-AR" b="1" baseline="-25000" dirty="0" smtClean="0"/>
              <a:t>2</a:t>
            </a:r>
            <a:r>
              <a:rPr lang="es-AR" b="1" dirty="0" smtClean="0"/>
              <a:t> </a:t>
            </a:r>
          </a:p>
          <a:p>
            <a:endParaRPr lang="es-AR" b="1" dirty="0"/>
          </a:p>
          <a:p>
            <a:pPr marL="0" indent="0" algn="just">
              <a:buFontTx/>
              <a:buChar char="-"/>
            </a:pPr>
            <a:r>
              <a:rPr lang="es-AR" b="1" dirty="0" smtClean="0"/>
              <a:t>La </a:t>
            </a:r>
            <a:r>
              <a:rPr lang="es-AR" b="1" dirty="0"/>
              <a:t>respiración (</a:t>
            </a:r>
            <a:r>
              <a:rPr lang="es-AR" b="1" dirty="0" err="1"/>
              <a:t>Krebbs</a:t>
            </a:r>
            <a:r>
              <a:rPr lang="es-AR" b="1" dirty="0"/>
              <a:t> </a:t>
            </a:r>
            <a:r>
              <a:rPr lang="es-AR" b="1" dirty="0" smtClean="0"/>
              <a:t> y </a:t>
            </a:r>
            <a:r>
              <a:rPr lang="es-AR" b="1" dirty="0" err="1" smtClean="0"/>
              <a:t>fosforilación</a:t>
            </a:r>
            <a:r>
              <a:rPr lang="es-AR" b="1" dirty="0" smtClean="0"/>
              <a:t> oxidativa) es nula en ausencia de O</a:t>
            </a:r>
            <a:r>
              <a:rPr lang="es-AR" b="1" baseline="-25000" dirty="0" smtClean="0"/>
              <a:t>2</a:t>
            </a:r>
          </a:p>
          <a:p>
            <a:pPr marL="0" indent="0" algn="just">
              <a:buFontTx/>
              <a:buChar char="-"/>
            </a:pPr>
            <a:endParaRPr lang="es-AR" b="1" dirty="0" smtClean="0"/>
          </a:p>
          <a:p>
            <a:pPr marL="0" indent="0" algn="just">
              <a:buNone/>
            </a:pPr>
            <a:r>
              <a:rPr lang="es-AR" b="1" dirty="0" smtClean="0"/>
              <a:t>- La respiración es poco afectada por los cambios atmosféricos de O</a:t>
            </a:r>
            <a:r>
              <a:rPr lang="es-AR" b="1" baseline="-25000" dirty="0" smtClean="0"/>
              <a:t>2</a:t>
            </a:r>
            <a:r>
              <a:rPr lang="es-AR" b="1" dirty="0" smtClean="0"/>
              <a:t> </a:t>
            </a:r>
            <a:r>
              <a:rPr lang="es-AR" dirty="0" smtClean="0"/>
              <a:t>  Con valores de 2% de O</a:t>
            </a:r>
            <a:r>
              <a:rPr lang="es-AR" baseline="-25000" dirty="0" smtClean="0"/>
              <a:t>2 </a:t>
            </a:r>
            <a:r>
              <a:rPr lang="es-AR" dirty="0" smtClean="0"/>
              <a:t> se alcanza el máximo de tasa respiratoria y se satura en ese valor</a:t>
            </a:r>
          </a:p>
          <a:p>
            <a:pPr algn="just">
              <a:buNone/>
            </a:pPr>
            <a:endParaRPr lang="es-AR" b="1" dirty="0"/>
          </a:p>
          <a:p>
            <a:pPr marL="0" indent="0" algn="just">
              <a:buNone/>
            </a:pPr>
            <a:r>
              <a:rPr lang="es-AR" b="1" dirty="0" smtClean="0"/>
              <a:t>- La disponibilidad puede verse restringida en órganos  con baja relación superficie/volumen (bulbos, tubérculos, semillas)</a:t>
            </a:r>
          </a:p>
          <a:p>
            <a:pPr algn="just">
              <a:buFontTx/>
              <a:buChar char="-"/>
            </a:pPr>
            <a:endParaRPr lang="es-AR" b="1" dirty="0"/>
          </a:p>
          <a:p>
            <a:pPr marL="0" indent="0" algn="just">
              <a:buNone/>
            </a:pPr>
            <a:r>
              <a:rPr lang="es-AR" b="1" dirty="0" smtClean="0"/>
              <a:t>- Restringida en raíces en suelos inundados </a:t>
            </a:r>
            <a:r>
              <a:rPr lang="es-AR" dirty="0" smtClean="0"/>
              <a:t>(formación de </a:t>
            </a:r>
            <a:r>
              <a:rPr lang="es-AR" dirty="0" err="1" smtClean="0"/>
              <a:t>aerénquimas</a:t>
            </a:r>
            <a:r>
              <a:rPr lang="es-AR" dirty="0" smtClean="0"/>
              <a:t> -espacios en las raíces que permiten la difusión de oxígeno -,  fermentación alcohólica, neumatóforos en algunas </a:t>
            </a:r>
            <a:r>
              <a:rPr lang="es-AR" dirty="0" err="1" smtClean="0"/>
              <a:t>spp</a:t>
            </a:r>
            <a:r>
              <a:rPr lang="es-AR" dirty="0" smtClean="0"/>
              <a:t>.)</a:t>
            </a:r>
            <a:endParaRPr lang="es-AR" dirty="0"/>
          </a:p>
        </p:txBody>
      </p:sp>
      <p:sp>
        <p:nvSpPr>
          <p:cNvPr id="6" name="5 CuadroTexto"/>
          <p:cNvSpPr txBox="1"/>
          <p:nvPr/>
        </p:nvSpPr>
        <p:spPr>
          <a:xfrm>
            <a:off x="2435467" y="142852"/>
            <a:ext cx="4493987"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s-AR" b="1" dirty="0" smtClean="0"/>
              <a:t>Factores externos que afectan la respiración</a:t>
            </a:r>
            <a:endParaRPr lang="es-AR" dirty="0"/>
          </a:p>
        </p:txBody>
      </p:sp>
    </p:spTree>
    <p:extLst>
      <p:ext uri="{BB962C8B-B14F-4D97-AF65-F5344CB8AC3E}">
        <p14:creationId xmlns="" xmlns:p14="http://schemas.microsoft.com/office/powerpoint/2010/main" val="136657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3224" y="274638"/>
            <a:ext cx="8147248" cy="1143000"/>
          </a:xfrm>
        </p:spPr>
        <p:txBody>
          <a:bodyPr>
            <a:normAutofit fontScale="90000"/>
          </a:bodyPr>
          <a:lstStyle/>
          <a:p>
            <a:r>
              <a:rPr lang="es-AR" b="1" dirty="0" smtClean="0">
                <a:solidFill>
                  <a:srgbClr val="C00000"/>
                </a:solidFill>
              </a:rPr>
              <a:t>Factores que afectan la </a:t>
            </a:r>
            <a:r>
              <a:rPr lang="es-AR" b="1" dirty="0" err="1" smtClean="0">
                <a:solidFill>
                  <a:srgbClr val="C00000"/>
                </a:solidFill>
              </a:rPr>
              <a:t>fotorrespiración</a:t>
            </a:r>
            <a:endParaRPr lang="es-AR" b="1" dirty="0">
              <a:solidFill>
                <a:srgbClr val="C00000"/>
              </a:solidFill>
            </a:endParaRPr>
          </a:p>
        </p:txBody>
      </p:sp>
      <p:sp>
        <p:nvSpPr>
          <p:cNvPr id="3" name="2 Marcador de contenido"/>
          <p:cNvSpPr>
            <a:spLocks noGrp="1"/>
          </p:cNvSpPr>
          <p:nvPr>
            <p:ph sz="quarter" idx="1"/>
          </p:nvPr>
        </p:nvSpPr>
        <p:spPr>
          <a:xfrm>
            <a:off x="1071538" y="1643050"/>
            <a:ext cx="6858048" cy="3714776"/>
          </a:xfrm>
        </p:spPr>
        <p:txBody>
          <a:bodyPr>
            <a:normAutofit lnSpcReduction="10000"/>
          </a:bodyPr>
          <a:lstStyle/>
          <a:p>
            <a:pPr algn="just"/>
            <a:r>
              <a:rPr lang="es-AR" dirty="0" smtClean="0"/>
              <a:t>Recordemos que la competencia entre el O</a:t>
            </a:r>
            <a:r>
              <a:rPr lang="es-AR" baseline="-25000" dirty="0" smtClean="0"/>
              <a:t>2</a:t>
            </a:r>
            <a:r>
              <a:rPr lang="es-AR" dirty="0" smtClean="0"/>
              <a:t> y el CO</a:t>
            </a:r>
            <a:r>
              <a:rPr lang="es-AR" baseline="-25000" dirty="0" smtClean="0"/>
              <a:t>2</a:t>
            </a:r>
            <a:r>
              <a:rPr lang="es-AR" dirty="0" smtClean="0"/>
              <a:t> por el sitio activo de la </a:t>
            </a:r>
            <a:r>
              <a:rPr lang="es-AR" dirty="0" err="1" smtClean="0"/>
              <a:t>Rubisco</a:t>
            </a:r>
            <a:r>
              <a:rPr lang="es-AR" dirty="0" smtClean="0"/>
              <a:t> da inicio a la </a:t>
            </a:r>
            <a:r>
              <a:rPr lang="es-AR" dirty="0" err="1" smtClean="0"/>
              <a:t>fotorrespiración</a:t>
            </a:r>
            <a:endParaRPr lang="es-AR" dirty="0" smtClean="0"/>
          </a:p>
          <a:p>
            <a:endParaRPr lang="es-AR" dirty="0" smtClean="0"/>
          </a:p>
          <a:p>
            <a:pPr algn="just"/>
            <a:r>
              <a:rPr lang="es-AR" dirty="0" smtClean="0"/>
              <a:t>La enzima Rubisco tiene mayor afinidad por el CO</a:t>
            </a:r>
            <a:r>
              <a:rPr lang="es-AR" baseline="-25000" dirty="0" smtClean="0"/>
              <a:t>2</a:t>
            </a:r>
            <a:r>
              <a:rPr lang="es-AR" dirty="0" smtClean="0"/>
              <a:t> (menor Km) que por el O</a:t>
            </a:r>
            <a:r>
              <a:rPr lang="es-AR" baseline="-25000" dirty="0" smtClean="0"/>
              <a:t>2 </a:t>
            </a:r>
            <a:r>
              <a:rPr lang="es-AR" dirty="0" smtClean="0"/>
              <a:t>… sin embargo hay que tener en cuenta las concentraciones de ambas especies químicas en la atmósfera (0,038 % para el CO</a:t>
            </a:r>
            <a:r>
              <a:rPr lang="es-AR" baseline="-25000" dirty="0" smtClean="0"/>
              <a:t>2</a:t>
            </a:r>
            <a:r>
              <a:rPr lang="es-AR" dirty="0" smtClean="0"/>
              <a:t>, </a:t>
            </a:r>
            <a:r>
              <a:rPr lang="es-AR" i="1" dirty="0" smtClean="0"/>
              <a:t>versus</a:t>
            </a:r>
            <a:r>
              <a:rPr lang="es-AR" dirty="0" smtClean="0"/>
              <a:t> 21 % para el O</a:t>
            </a:r>
            <a:r>
              <a:rPr lang="es-AR" baseline="-25000" dirty="0" smtClean="0"/>
              <a:t>2</a:t>
            </a:r>
            <a:r>
              <a:rPr lang="es-AR" dirty="0" smtClean="0"/>
              <a:t>)</a:t>
            </a:r>
          </a:p>
          <a:p>
            <a:pPr marL="0" indent="0">
              <a:buNone/>
            </a:pPr>
            <a:endParaRPr lang="es-AR" dirty="0" smtClean="0"/>
          </a:p>
        </p:txBody>
      </p:sp>
    </p:spTree>
    <p:extLst>
      <p:ext uri="{BB962C8B-B14F-4D97-AF65-F5344CB8AC3E}">
        <p14:creationId xmlns="" xmlns:p14="http://schemas.microsoft.com/office/powerpoint/2010/main" val="234227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3224" y="274638"/>
            <a:ext cx="8147248" cy="1143000"/>
          </a:xfrm>
        </p:spPr>
        <p:txBody>
          <a:bodyPr>
            <a:normAutofit fontScale="90000"/>
          </a:bodyPr>
          <a:lstStyle/>
          <a:p>
            <a:r>
              <a:rPr lang="es-AR" b="1" dirty="0" smtClean="0">
                <a:solidFill>
                  <a:srgbClr val="C00000"/>
                </a:solidFill>
              </a:rPr>
              <a:t>Factores que afectan la </a:t>
            </a:r>
            <a:r>
              <a:rPr lang="es-AR" b="1" dirty="0" err="1" smtClean="0">
                <a:solidFill>
                  <a:srgbClr val="C00000"/>
                </a:solidFill>
              </a:rPr>
              <a:t>fotorrespiración</a:t>
            </a:r>
            <a:endParaRPr lang="es-AR" b="1" dirty="0">
              <a:solidFill>
                <a:srgbClr val="C00000"/>
              </a:solidFill>
            </a:endParaRPr>
          </a:p>
        </p:txBody>
      </p:sp>
      <p:sp>
        <p:nvSpPr>
          <p:cNvPr id="3" name="2 Marcador de contenido"/>
          <p:cNvSpPr>
            <a:spLocks noGrp="1"/>
          </p:cNvSpPr>
          <p:nvPr>
            <p:ph sz="quarter" idx="1"/>
          </p:nvPr>
        </p:nvSpPr>
        <p:spPr>
          <a:xfrm>
            <a:off x="1691680" y="2492896"/>
            <a:ext cx="5760640" cy="1981200"/>
          </a:xfrm>
        </p:spPr>
        <p:txBody>
          <a:bodyPr>
            <a:normAutofit fontScale="92500" lnSpcReduction="20000"/>
          </a:bodyPr>
          <a:lstStyle/>
          <a:p>
            <a:r>
              <a:rPr lang="es-AR" dirty="0" err="1" smtClean="0"/>
              <a:t>Irradiancia</a:t>
            </a:r>
            <a:r>
              <a:rPr lang="es-AR" dirty="0" smtClean="0"/>
              <a:t> </a:t>
            </a:r>
          </a:p>
          <a:p>
            <a:pPr marL="0" indent="0">
              <a:buNone/>
            </a:pPr>
            <a:endParaRPr lang="es-AR" dirty="0" smtClean="0"/>
          </a:p>
          <a:p>
            <a:r>
              <a:rPr lang="es-AR" dirty="0" smtClean="0"/>
              <a:t>Temperatura</a:t>
            </a:r>
          </a:p>
          <a:p>
            <a:endParaRPr lang="es-AR" dirty="0" smtClean="0"/>
          </a:p>
          <a:p>
            <a:r>
              <a:rPr lang="es-AR" dirty="0" smtClean="0"/>
              <a:t>Cociente [CO</a:t>
            </a:r>
            <a:r>
              <a:rPr lang="es-AR" baseline="-25000" dirty="0" smtClean="0"/>
              <a:t>2</a:t>
            </a:r>
            <a:r>
              <a:rPr lang="es-AR" dirty="0" smtClean="0"/>
              <a:t>] / [O</a:t>
            </a:r>
            <a:r>
              <a:rPr lang="es-AR" baseline="-25000" dirty="0" smtClean="0"/>
              <a:t>2</a:t>
            </a:r>
            <a:r>
              <a:rPr lang="es-AR" dirty="0" smtClean="0"/>
              <a:t>]</a:t>
            </a:r>
          </a:p>
          <a:p>
            <a:pPr marL="0" indent="0">
              <a:buNone/>
            </a:pPr>
            <a:endParaRPr lang="es-AR" dirty="0" smtClean="0"/>
          </a:p>
        </p:txBody>
      </p:sp>
    </p:spTree>
    <p:extLst>
      <p:ext uri="{BB962C8B-B14F-4D97-AF65-F5344CB8AC3E}">
        <p14:creationId xmlns="" xmlns:p14="http://schemas.microsoft.com/office/powerpoint/2010/main" val="234227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3224" y="274638"/>
            <a:ext cx="8147248" cy="1143000"/>
          </a:xfrm>
        </p:spPr>
        <p:txBody>
          <a:bodyPr>
            <a:normAutofit fontScale="90000"/>
          </a:bodyPr>
          <a:lstStyle/>
          <a:p>
            <a:r>
              <a:rPr lang="es-AR" b="1" dirty="0" smtClean="0">
                <a:solidFill>
                  <a:srgbClr val="C00000"/>
                </a:solidFill>
              </a:rPr>
              <a:t>Factores que afectan la </a:t>
            </a:r>
            <a:r>
              <a:rPr lang="es-AR" b="1" dirty="0" err="1" smtClean="0">
                <a:solidFill>
                  <a:srgbClr val="C00000"/>
                </a:solidFill>
              </a:rPr>
              <a:t>fotorrespiración</a:t>
            </a:r>
            <a:endParaRPr lang="es-AR" b="1" dirty="0">
              <a:solidFill>
                <a:srgbClr val="C00000"/>
              </a:solidFill>
            </a:endParaRPr>
          </a:p>
        </p:txBody>
      </p:sp>
      <p:sp>
        <p:nvSpPr>
          <p:cNvPr id="3" name="2 Marcador de contenido"/>
          <p:cNvSpPr>
            <a:spLocks noGrp="1"/>
          </p:cNvSpPr>
          <p:nvPr>
            <p:ph sz="quarter" idx="1"/>
          </p:nvPr>
        </p:nvSpPr>
        <p:spPr>
          <a:xfrm>
            <a:off x="1547664" y="1916832"/>
            <a:ext cx="6667674" cy="4369688"/>
          </a:xfrm>
        </p:spPr>
        <p:txBody>
          <a:bodyPr>
            <a:noAutofit/>
          </a:bodyPr>
          <a:lstStyle/>
          <a:p>
            <a:r>
              <a:rPr lang="es-AR" sz="2400" b="1" dirty="0" err="1" smtClean="0"/>
              <a:t>Irradiancia</a:t>
            </a:r>
            <a:endParaRPr lang="es-AR" sz="2400" b="1" dirty="0" smtClean="0"/>
          </a:p>
          <a:p>
            <a:pPr>
              <a:buNone/>
            </a:pPr>
            <a:r>
              <a:rPr lang="es-AR" sz="2400" b="1" dirty="0" smtClean="0"/>
              <a:t>La FR es dependiente de la luz porque …</a:t>
            </a:r>
          </a:p>
          <a:p>
            <a:endParaRPr lang="es-AR" sz="2400" b="1" dirty="0"/>
          </a:p>
          <a:p>
            <a:pPr algn="just"/>
            <a:r>
              <a:rPr lang="es-AR" sz="2400" dirty="0" smtClean="0"/>
              <a:t>Solamente en  condiciones de iluminación la RUBISCO se encuentra activada</a:t>
            </a:r>
          </a:p>
          <a:p>
            <a:pPr algn="just"/>
            <a:r>
              <a:rPr lang="es-AR" sz="2400" dirty="0" smtClean="0"/>
              <a:t>Otras enzimas del Ciclo de Calvin se encuentran activadas y entonces se regenera el azúcar de 5 carbonos (</a:t>
            </a:r>
            <a:r>
              <a:rPr lang="es-AR" sz="2400" dirty="0" err="1" smtClean="0"/>
              <a:t>RuBP</a:t>
            </a:r>
            <a:r>
              <a:rPr lang="es-AR" sz="2400" dirty="0" smtClean="0"/>
              <a:t>) que también es el sustrato de la </a:t>
            </a:r>
            <a:r>
              <a:rPr lang="es-AR" sz="2400" dirty="0" err="1" smtClean="0"/>
              <a:t>Rubisco</a:t>
            </a:r>
            <a:endParaRPr lang="es-AR" sz="2400" dirty="0" smtClean="0"/>
          </a:p>
          <a:p>
            <a:pPr algn="just"/>
            <a:r>
              <a:rPr lang="es-AR" sz="2400" dirty="0" smtClean="0"/>
              <a:t>Los niveles de O</a:t>
            </a:r>
            <a:r>
              <a:rPr lang="es-AR" sz="2400" baseline="-25000" dirty="0" smtClean="0"/>
              <a:t>2 </a:t>
            </a:r>
            <a:r>
              <a:rPr lang="es-AR" sz="2400" dirty="0" smtClean="0"/>
              <a:t> son elevados, porque se genera en la etapa fotoquímica (foto-oxidación del agua)</a:t>
            </a:r>
            <a:endParaRPr lang="es-AR" sz="2400" dirty="0"/>
          </a:p>
          <a:p>
            <a:endParaRPr lang="es-AR" sz="2400" dirty="0" smtClean="0"/>
          </a:p>
        </p:txBody>
      </p:sp>
    </p:spTree>
    <p:extLst>
      <p:ext uri="{BB962C8B-B14F-4D97-AF65-F5344CB8AC3E}">
        <p14:creationId xmlns="" xmlns:p14="http://schemas.microsoft.com/office/powerpoint/2010/main" val="3567934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3224" y="274638"/>
            <a:ext cx="8147248" cy="1143000"/>
          </a:xfrm>
        </p:spPr>
        <p:txBody>
          <a:bodyPr>
            <a:normAutofit fontScale="90000"/>
          </a:bodyPr>
          <a:lstStyle/>
          <a:p>
            <a:r>
              <a:rPr lang="es-AR" b="1" dirty="0" smtClean="0">
                <a:solidFill>
                  <a:srgbClr val="C00000"/>
                </a:solidFill>
              </a:rPr>
              <a:t>Factores que afectan la </a:t>
            </a:r>
            <a:r>
              <a:rPr lang="es-AR" b="1" dirty="0" err="1" smtClean="0">
                <a:solidFill>
                  <a:srgbClr val="C00000"/>
                </a:solidFill>
              </a:rPr>
              <a:t>fotorrespiración</a:t>
            </a:r>
            <a:endParaRPr lang="es-AR" b="1" dirty="0">
              <a:solidFill>
                <a:srgbClr val="C00000"/>
              </a:solidFill>
            </a:endParaRPr>
          </a:p>
        </p:txBody>
      </p:sp>
      <p:sp>
        <p:nvSpPr>
          <p:cNvPr id="3" name="2 Marcador de contenido"/>
          <p:cNvSpPr>
            <a:spLocks noGrp="1"/>
          </p:cNvSpPr>
          <p:nvPr>
            <p:ph sz="quarter" idx="1"/>
          </p:nvPr>
        </p:nvSpPr>
        <p:spPr>
          <a:xfrm>
            <a:off x="1000100" y="1428736"/>
            <a:ext cx="7314036" cy="4370258"/>
          </a:xfrm>
        </p:spPr>
        <p:txBody>
          <a:bodyPr>
            <a:normAutofit lnSpcReduction="10000"/>
          </a:bodyPr>
          <a:lstStyle/>
          <a:p>
            <a:pPr marL="0" indent="0">
              <a:buNone/>
            </a:pPr>
            <a:endParaRPr lang="es-AR" dirty="0" smtClean="0"/>
          </a:p>
          <a:p>
            <a:r>
              <a:rPr lang="es-AR" sz="3300" b="1" dirty="0" smtClean="0"/>
              <a:t>Aumentos de Temperatura determinan aumentos en la FR porque …</a:t>
            </a:r>
          </a:p>
          <a:p>
            <a:endParaRPr lang="es-AR" dirty="0" smtClean="0"/>
          </a:p>
          <a:p>
            <a:pPr algn="just"/>
            <a:r>
              <a:rPr lang="es-AR" dirty="0" smtClean="0"/>
              <a:t>En solución acuosa los gases son menos solubles a medida que aumenta la temperatura. Sin embargo, no todos  son afectados de la misma forma: por ejemplo cuando aumenta la temperatura disminuye el cociente [CO</a:t>
            </a:r>
            <a:r>
              <a:rPr lang="es-AR" baseline="-25000" dirty="0" smtClean="0"/>
              <a:t>2</a:t>
            </a:r>
            <a:r>
              <a:rPr lang="es-AR" dirty="0" smtClean="0"/>
              <a:t>] /[O</a:t>
            </a:r>
            <a:r>
              <a:rPr lang="es-AR" baseline="-25000" dirty="0" smtClean="0"/>
              <a:t>2</a:t>
            </a:r>
            <a:r>
              <a:rPr lang="es-AR" dirty="0" smtClean="0"/>
              <a:t>] en la fase soluble. No significa que haya menos CO</a:t>
            </a:r>
            <a:r>
              <a:rPr lang="es-AR" baseline="-25000" dirty="0" smtClean="0"/>
              <a:t>2</a:t>
            </a:r>
            <a:r>
              <a:rPr lang="es-AR" dirty="0" smtClean="0"/>
              <a:t>, sólo que “empeora” su situación relativa al O</a:t>
            </a:r>
            <a:r>
              <a:rPr lang="es-AR" baseline="-25000" dirty="0" smtClean="0"/>
              <a:t>2</a:t>
            </a:r>
            <a:r>
              <a:rPr lang="es-AR" dirty="0" smtClean="0"/>
              <a:t>.</a:t>
            </a:r>
          </a:p>
          <a:p>
            <a:pPr marL="0" indent="0">
              <a:buNone/>
            </a:pPr>
            <a:endParaRPr lang="es-AR" dirty="0" smtClean="0"/>
          </a:p>
        </p:txBody>
      </p:sp>
    </p:spTree>
    <p:extLst>
      <p:ext uri="{BB962C8B-B14F-4D97-AF65-F5344CB8AC3E}">
        <p14:creationId xmlns="" xmlns:p14="http://schemas.microsoft.com/office/powerpoint/2010/main" val="2935511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344"/>
            <a:ext cx="8147248" cy="1143000"/>
          </a:xfrm>
        </p:spPr>
        <p:txBody>
          <a:bodyPr>
            <a:normAutofit fontScale="90000"/>
          </a:bodyPr>
          <a:lstStyle/>
          <a:p>
            <a:r>
              <a:rPr lang="es-AR" b="1" dirty="0" smtClean="0">
                <a:solidFill>
                  <a:srgbClr val="C00000"/>
                </a:solidFill>
              </a:rPr>
              <a:t>Factores que afectan la </a:t>
            </a:r>
            <a:r>
              <a:rPr lang="es-AR" b="1" dirty="0" err="1" smtClean="0">
                <a:solidFill>
                  <a:srgbClr val="C00000"/>
                </a:solidFill>
              </a:rPr>
              <a:t>fotorrespiración</a:t>
            </a:r>
            <a:endParaRPr lang="es-AR" b="1" dirty="0">
              <a:solidFill>
                <a:srgbClr val="C00000"/>
              </a:solidFill>
            </a:endParaRPr>
          </a:p>
        </p:txBody>
      </p:sp>
      <p:sp>
        <p:nvSpPr>
          <p:cNvPr id="3" name="2 Marcador de contenido"/>
          <p:cNvSpPr>
            <a:spLocks noGrp="1"/>
          </p:cNvSpPr>
          <p:nvPr>
            <p:ph sz="quarter" idx="1"/>
          </p:nvPr>
        </p:nvSpPr>
        <p:spPr>
          <a:xfrm>
            <a:off x="395536" y="1196752"/>
            <a:ext cx="5760640" cy="1080120"/>
          </a:xfrm>
        </p:spPr>
        <p:txBody>
          <a:bodyPr>
            <a:normAutofit/>
          </a:bodyPr>
          <a:lstStyle/>
          <a:p>
            <a:r>
              <a:rPr lang="es-AR" dirty="0" smtClean="0"/>
              <a:t>[CO</a:t>
            </a:r>
            <a:r>
              <a:rPr lang="es-AR" baseline="-25000" dirty="0" smtClean="0"/>
              <a:t>2</a:t>
            </a:r>
            <a:r>
              <a:rPr lang="es-AR" dirty="0" smtClean="0"/>
              <a:t>] / [O</a:t>
            </a:r>
            <a:r>
              <a:rPr lang="es-AR" baseline="-25000" dirty="0" smtClean="0"/>
              <a:t>2</a:t>
            </a:r>
            <a:r>
              <a:rPr lang="es-AR" dirty="0" smtClean="0"/>
              <a:t>] </a:t>
            </a:r>
          </a:p>
        </p:txBody>
      </p:sp>
      <p:pic>
        <p:nvPicPr>
          <p:cNvPr id="6146" name="Picture 2" descr="D:\Downloads\20190408_17055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79912" y="1457400"/>
            <a:ext cx="3888432" cy="518457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2 Marcador de contenido"/>
          <p:cNvSpPr txBox="1">
            <a:spLocks/>
          </p:cNvSpPr>
          <p:nvPr/>
        </p:nvSpPr>
        <p:spPr>
          <a:xfrm>
            <a:off x="357158" y="2000240"/>
            <a:ext cx="2880320" cy="54006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s-AR" sz="2000" b="1" dirty="0" smtClean="0"/>
              <a:t>Efecto </a:t>
            </a:r>
            <a:r>
              <a:rPr lang="es-AR" sz="2000" b="1" dirty="0" err="1" smtClean="0"/>
              <a:t>Warburg</a:t>
            </a:r>
            <a:endParaRPr lang="es-AR" sz="2000" b="1" dirty="0" smtClean="0"/>
          </a:p>
          <a:p>
            <a:pPr algn="just"/>
            <a:r>
              <a:rPr lang="es-AR" sz="2000" dirty="0" smtClean="0"/>
              <a:t>A medida que aumenta la concentración de oxígeno se observa un efecto inhibitorio sobre la fotosíntesis (debido a la </a:t>
            </a:r>
            <a:r>
              <a:rPr lang="es-AR" sz="2000" dirty="0" err="1" smtClean="0"/>
              <a:t>fotorrespiración</a:t>
            </a:r>
            <a:r>
              <a:rPr lang="es-AR" sz="2000" dirty="0" smtClean="0"/>
              <a:t>)</a:t>
            </a:r>
          </a:p>
        </p:txBody>
      </p:sp>
    </p:spTree>
    <p:extLst>
      <p:ext uri="{BB962C8B-B14F-4D97-AF65-F5344CB8AC3E}">
        <p14:creationId xmlns="" xmlns:p14="http://schemas.microsoft.com/office/powerpoint/2010/main" val="9043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dirty="0" smtClean="0">
                <a:solidFill>
                  <a:srgbClr val="C00000"/>
                </a:solidFill>
              </a:rPr>
              <a:t>Factores que afectan la fotosíntesis</a:t>
            </a:r>
            <a:endParaRPr lang="es-AR" b="1" dirty="0">
              <a:solidFill>
                <a:srgbClr val="C00000"/>
              </a:solidFill>
            </a:endParaRPr>
          </a:p>
        </p:txBody>
      </p:sp>
      <p:sp>
        <p:nvSpPr>
          <p:cNvPr id="3" name="2 Marcador de contenido"/>
          <p:cNvSpPr>
            <a:spLocks noGrp="1"/>
          </p:cNvSpPr>
          <p:nvPr>
            <p:ph type="body" idx="1"/>
          </p:nvPr>
        </p:nvSpPr>
        <p:spPr>
          <a:xfrm>
            <a:off x="714348" y="2714620"/>
            <a:ext cx="7772400" cy="1338262"/>
          </a:xfrm>
        </p:spPr>
        <p:txBody>
          <a:bodyPr>
            <a:noAutofit/>
          </a:bodyPr>
          <a:lstStyle/>
          <a:p>
            <a:r>
              <a:rPr lang="es-AR" sz="2800" dirty="0" err="1" smtClean="0"/>
              <a:t>Irradiancia</a:t>
            </a:r>
            <a:endParaRPr lang="es-AR" sz="2800" dirty="0" smtClean="0"/>
          </a:p>
          <a:p>
            <a:endParaRPr lang="es-AR" sz="2800" dirty="0" smtClean="0"/>
          </a:p>
          <a:p>
            <a:r>
              <a:rPr lang="es-AR" sz="2800" dirty="0" smtClean="0"/>
              <a:t>Disponibilidad de CO</a:t>
            </a:r>
            <a:r>
              <a:rPr lang="es-AR" sz="2800" baseline="-25000" dirty="0" smtClean="0"/>
              <a:t>2</a:t>
            </a:r>
          </a:p>
          <a:p>
            <a:endParaRPr lang="es-AR" sz="2800" dirty="0" smtClean="0"/>
          </a:p>
          <a:p>
            <a:r>
              <a:rPr lang="es-AR" sz="2800" dirty="0" smtClean="0"/>
              <a:t>Temperatura </a:t>
            </a:r>
          </a:p>
          <a:p>
            <a:endParaRPr lang="es-AR" sz="2800" dirty="0" smtClean="0"/>
          </a:p>
          <a:p>
            <a:r>
              <a:rPr lang="es-AR" sz="2800" dirty="0" smtClean="0"/>
              <a:t>Edad de las hojas, anatomía, orientación</a:t>
            </a:r>
            <a:endParaRPr lang="es-AR" sz="2800" dirty="0"/>
          </a:p>
        </p:txBody>
      </p:sp>
    </p:spTree>
    <p:extLst>
      <p:ext uri="{BB962C8B-B14F-4D97-AF65-F5344CB8AC3E}">
        <p14:creationId xmlns="" xmlns:p14="http://schemas.microsoft.com/office/powerpoint/2010/main" val="3132674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357166"/>
            <a:ext cx="7772400" cy="631844"/>
          </a:xfrm>
        </p:spPr>
        <p:txBody>
          <a:bodyPr>
            <a:normAutofit fontScale="90000"/>
          </a:bodyPr>
          <a:lstStyle/>
          <a:p>
            <a:r>
              <a:rPr lang="es-AR" b="1" dirty="0" smtClean="0">
                <a:solidFill>
                  <a:srgbClr val="C00000"/>
                </a:solidFill>
              </a:rPr>
              <a:t>Factores que afectan la fotosíntesis</a:t>
            </a:r>
            <a:endParaRPr lang="es-AR" b="1" dirty="0">
              <a:solidFill>
                <a:srgbClr val="C00000"/>
              </a:solidFill>
            </a:endParaRPr>
          </a:p>
        </p:txBody>
      </p:sp>
      <p:sp>
        <p:nvSpPr>
          <p:cNvPr id="3" name="2 Marcador de contenido"/>
          <p:cNvSpPr>
            <a:spLocks noGrp="1"/>
          </p:cNvSpPr>
          <p:nvPr>
            <p:ph sz="quarter" idx="1"/>
          </p:nvPr>
        </p:nvSpPr>
        <p:spPr/>
        <p:txBody>
          <a:bodyPr>
            <a:normAutofit/>
          </a:bodyPr>
          <a:lstStyle/>
          <a:p>
            <a:r>
              <a:rPr lang="es-AR" b="1" dirty="0" err="1" smtClean="0"/>
              <a:t>Irradiancia</a:t>
            </a:r>
            <a:endParaRPr lang="es-AR" b="1" dirty="0" smtClean="0"/>
          </a:p>
          <a:p>
            <a:pPr algn="just">
              <a:buNone/>
            </a:pPr>
            <a:r>
              <a:rPr lang="es-AR" dirty="0" smtClean="0"/>
              <a:t>Midiendo la fijación neta de carbono (INC) o Asimilación fotosintética (</a:t>
            </a:r>
            <a:r>
              <a:rPr lang="es-AR" dirty="0" err="1" smtClean="0"/>
              <a:t>An</a:t>
            </a:r>
            <a:r>
              <a:rPr lang="es-AR" dirty="0" smtClean="0"/>
              <a:t>) en función de la Densidad de Flujo </a:t>
            </a:r>
            <a:r>
              <a:rPr lang="es-AR" dirty="0" err="1" smtClean="0"/>
              <a:t>Fotónico</a:t>
            </a:r>
            <a:r>
              <a:rPr lang="es-AR" dirty="0" smtClean="0"/>
              <a:t> Fotosintético (</a:t>
            </a:r>
            <a:r>
              <a:rPr lang="es-AR" dirty="0" err="1" smtClean="0"/>
              <a:t>Irradiancia</a:t>
            </a:r>
            <a:r>
              <a:rPr lang="es-AR" dirty="0" smtClean="0"/>
              <a:t>) se obtienen las </a:t>
            </a:r>
            <a:r>
              <a:rPr lang="es-AR" b="1" dirty="0" smtClean="0"/>
              <a:t>curvas de respuesta a la luz</a:t>
            </a:r>
            <a:r>
              <a:rPr lang="es-AR" dirty="0" smtClean="0"/>
              <a:t>. </a:t>
            </a:r>
          </a:p>
          <a:p>
            <a:pPr algn="just">
              <a:buNone/>
            </a:pPr>
            <a:r>
              <a:rPr lang="es-AR" dirty="0" smtClean="0"/>
              <a:t>Estas curvas reflejan propiedades fotosintéticas de las distintas hojas</a:t>
            </a:r>
          </a:p>
          <a:p>
            <a:pPr algn="just">
              <a:buNone/>
            </a:pPr>
            <a:r>
              <a:rPr lang="es-AR" dirty="0" smtClean="0"/>
              <a:t>Las curvas de </a:t>
            </a:r>
            <a:r>
              <a:rPr lang="es-AR" dirty="0" err="1" smtClean="0"/>
              <a:t>An</a:t>
            </a:r>
            <a:r>
              <a:rPr lang="es-AR" dirty="0" smtClean="0"/>
              <a:t>- Irradiancia se hacen manteniendo concentraciones constantes  de CO</a:t>
            </a:r>
            <a:r>
              <a:rPr lang="es-AR" baseline="-25000" dirty="0" smtClean="0"/>
              <a:t>2</a:t>
            </a:r>
            <a:r>
              <a:rPr lang="es-AR" dirty="0" smtClean="0"/>
              <a:t> (en general las atmosféricas), Temperatura, etc.</a:t>
            </a:r>
          </a:p>
          <a:p>
            <a:pPr>
              <a:buNone/>
            </a:pPr>
            <a:endParaRPr lang="es-AR" dirty="0" smtClean="0"/>
          </a:p>
        </p:txBody>
      </p:sp>
    </p:spTree>
    <p:extLst>
      <p:ext uri="{BB962C8B-B14F-4D97-AF65-F5344CB8AC3E}">
        <p14:creationId xmlns="" xmlns:p14="http://schemas.microsoft.com/office/powerpoint/2010/main" val="3132674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71400"/>
            <a:ext cx="7772400" cy="1143000"/>
          </a:xfrm>
        </p:spPr>
        <p:txBody>
          <a:bodyPr>
            <a:normAutofit fontScale="90000"/>
          </a:bodyPr>
          <a:lstStyle/>
          <a:p>
            <a:r>
              <a:rPr lang="es-AR" b="1" dirty="0" smtClean="0"/>
              <a:t>Respuesta de la fotosíntesis a la luz</a:t>
            </a:r>
            <a:endParaRPr lang="es-AR" b="1" dirty="0"/>
          </a:p>
        </p:txBody>
      </p:sp>
      <p:pic>
        <p:nvPicPr>
          <p:cNvPr id="4" name="3 Marcador de contenido" descr="cap9.pdf - Adobe Reader"/>
          <p:cNvPicPr>
            <a:picLocks noGrp="1" noChangeAspect="1"/>
          </p:cNvPicPr>
          <p:nvPr>
            <p:ph sz="quarter" idx="1"/>
          </p:nvPr>
        </p:nvPicPr>
        <p:blipFill rotWithShape="1">
          <a:blip r:embed="rId3">
            <a:extLst>
              <a:ext uri="{28A0092B-C50C-407E-A947-70E740481C1C}">
                <a14:useLocalDpi xmlns="" xmlns:a14="http://schemas.microsoft.com/office/drawing/2010/main" val="0"/>
              </a:ext>
            </a:extLst>
          </a:blip>
          <a:srcRect l="38775" t="17018" r="22949" b="14341"/>
          <a:stretch/>
        </p:blipFill>
        <p:spPr>
          <a:xfrm>
            <a:off x="2263515" y="980728"/>
            <a:ext cx="4824536" cy="4908077"/>
          </a:xfrm>
        </p:spPr>
      </p:pic>
      <p:sp>
        <p:nvSpPr>
          <p:cNvPr id="5" name="4 CuadroTexto"/>
          <p:cNvSpPr txBox="1"/>
          <p:nvPr/>
        </p:nvSpPr>
        <p:spPr>
          <a:xfrm>
            <a:off x="7344126" y="4420269"/>
            <a:ext cx="1440160" cy="923330"/>
          </a:xfrm>
          <a:prstGeom prst="rect">
            <a:avLst/>
          </a:prstGeom>
          <a:noFill/>
        </p:spPr>
        <p:txBody>
          <a:bodyPr wrap="square" rtlCol="0">
            <a:spAutoFit/>
          </a:bodyPr>
          <a:lstStyle/>
          <a:p>
            <a:pPr algn="ctr"/>
            <a:r>
              <a:rPr lang="es-AR" b="1" dirty="0" smtClean="0"/>
              <a:t>Irradiancia de saturación</a:t>
            </a:r>
            <a:endParaRPr lang="es-AR" b="1" dirty="0"/>
          </a:p>
        </p:txBody>
      </p:sp>
      <p:cxnSp>
        <p:nvCxnSpPr>
          <p:cNvPr id="9" name="8 Conector recto de flecha"/>
          <p:cNvCxnSpPr/>
          <p:nvPr/>
        </p:nvCxnSpPr>
        <p:spPr>
          <a:xfrm rot="10800000" flipV="1">
            <a:off x="4067944" y="4857759"/>
            <a:ext cx="3504452" cy="485839"/>
          </a:xfrm>
          <a:prstGeom prst="straightConnector1">
            <a:avLst/>
          </a:prstGeom>
          <a:ln w="381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214282" y="1142984"/>
            <a:ext cx="1944216" cy="861774"/>
          </a:xfrm>
          <a:prstGeom prst="rect">
            <a:avLst/>
          </a:prstGeom>
          <a:noFill/>
        </p:spPr>
        <p:txBody>
          <a:bodyPr wrap="square" rtlCol="0">
            <a:spAutoFit/>
          </a:bodyPr>
          <a:lstStyle/>
          <a:p>
            <a:pPr algn="ctr"/>
            <a:r>
              <a:rPr lang="es-AR" b="1" dirty="0" err="1" smtClean="0"/>
              <a:t>Asat</a:t>
            </a:r>
            <a:r>
              <a:rPr lang="es-AR" b="1" dirty="0" smtClean="0"/>
              <a:t> (= </a:t>
            </a:r>
            <a:r>
              <a:rPr lang="es-AR" b="1" dirty="0" err="1" smtClean="0"/>
              <a:t>Pmax</a:t>
            </a:r>
            <a:r>
              <a:rPr lang="es-AR" b="1" dirty="0" smtClean="0"/>
              <a:t>)  </a:t>
            </a:r>
            <a:r>
              <a:rPr lang="es-AR" sz="1600" b="1" dirty="0" smtClean="0"/>
              <a:t>‘Capacidad fotosintética’</a:t>
            </a:r>
            <a:endParaRPr lang="es-AR" sz="1600" b="1" dirty="0"/>
          </a:p>
        </p:txBody>
      </p:sp>
      <p:sp>
        <p:nvSpPr>
          <p:cNvPr id="10" name="9 CuadroTexto"/>
          <p:cNvSpPr txBox="1"/>
          <p:nvPr/>
        </p:nvSpPr>
        <p:spPr>
          <a:xfrm>
            <a:off x="7181117" y="2746085"/>
            <a:ext cx="1944216" cy="923330"/>
          </a:xfrm>
          <a:prstGeom prst="rect">
            <a:avLst/>
          </a:prstGeom>
          <a:noFill/>
        </p:spPr>
        <p:txBody>
          <a:bodyPr wrap="square" rtlCol="0">
            <a:spAutoFit/>
          </a:bodyPr>
          <a:lstStyle/>
          <a:p>
            <a:pPr algn="ctr"/>
            <a:r>
              <a:rPr lang="es-AR" b="1" u="sng" dirty="0" smtClean="0"/>
              <a:t>Pendiente</a:t>
            </a:r>
            <a:r>
              <a:rPr lang="es-AR" b="1" dirty="0" smtClean="0"/>
              <a:t>: rendimiento cuántico</a:t>
            </a:r>
            <a:endParaRPr lang="es-AR" sz="1600" b="1" dirty="0"/>
          </a:p>
        </p:txBody>
      </p:sp>
      <p:cxnSp>
        <p:nvCxnSpPr>
          <p:cNvPr id="12" name="11 Conector recto de flecha"/>
          <p:cNvCxnSpPr/>
          <p:nvPr/>
        </p:nvCxnSpPr>
        <p:spPr>
          <a:xfrm rot="10800000" flipV="1">
            <a:off x="3500430" y="3000372"/>
            <a:ext cx="3786214" cy="485840"/>
          </a:xfrm>
          <a:prstGeom prst="straightConnector1">
            <a:avLst/>
          </a:prstGeom>
          <a:ln w="381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1928794" y="1500174"/>
            <a:ext cx="857256" cy="142876"/>
          </a:xfrm>
          <a:prstGeom prst="straightConnector1">
            <a:avLst/>
          </a:prstGeom>
          <a:ln w="381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2892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pPr algn="just"/>
            <a:r>
              <a:rPr lang="es-AR" dirty="0" smtClean="0"/>
              <a:t>Hasta el momento vimos los procesos básicos que participan en el balance de carbono en una planta. Los mecanismos que fijan o asimilan carbono y los que producen una pérdida de CO</a:t>
            </a:r>
            <a:r>
              <a:rPr lang="es-AR" baseline="-25000" dirty="0" smtClean="0"/>
              <a:t>2</a:t>
            </a:r>
            <a:r>
              <a:rPr lang="es-AR" dirty="0" smtClean="0"/>
              <a:t>.</a:t>
            </a:r>
          </a:p>
          <a:p>
            <a:pPr algn="just"/>
            <a:r>
              <a:rPr lang="es-AR" dirty="0" smtClean="0"/>
              <a:t>En esta clase vamos a analizar que factores, ambientales o internos, afectan el balance entre la ganancia y la pérdida de carbono, esto es de </a:t>
            </a:r>
            <a:r>
              <a:rPr lang="es-AR" u="sng" dirty="0" smtClean="0"/>
              <a:t>suma importancia para la productividad</a:t>
            </a:r>
            <a:r>
              <a:rPr lang="es-AR" dirty="0" smtClean="0"/>
              <a:t> y para el análisis del comportamiento de los cultivos en otros escenarios climáticos.</a:t>
            </a:r>
            <a:endParaRPr lang="es-A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71400"/>
            <a:ext cx="7772400" cy="1143000"/>
          </a:xfrm>
        </p:spPr>
        <p:txBody>
          <a:bodyPr>
            <a:normAutofit fontScale="90000"/>
          </a:bodyPr>
          <a:lstStyle/>
          <a:p>
            <a:r>
              <a:rPr lang="es-AR" b="1" dirty="0" smtClean="0"/>
              <a:t>Respuesta de la fotosíntesis a la luz</a:t>
            </a:r>
            <a:endParaRPr lang="es-AR" b="1" dirty="0"/>
          </a:p>
        </p:txBody>
      </p:sp>
      <p:pic>
        <p:nvPicPr>
          <p:cNvPr id="4" name="3 Marcador de contenido" descr="cap9.pdf - Adobe Reader"/>
          <p:cNvPicPr>
            <a:picLocks noGrp="1" noChangeAspect="1"/>
          </p:cNvPicPr>
          <p:nvPr>
            <p:ph sz="quarter" idx="1"/>
          </p:nvPr>
        </p:nvPicPr>
        <p:blipFill rotWithShape="1">
          <a:blip r:embed="rId2">
            <a:extLst>
              <a:ext uri="{28A0092B-C50C-407E-A947-70E740481C1C}">
                <a14:useLocalDpi xmlns="" xmlns:a14="http://schemas.microsoft.com/office/drawing/2010/main" val="0"/>
              </a:ext>
            </a:extLst>
          </a:blip>
          <a:srcRect l="38775" t="17018" r="22949" b="14341"/>
          <a:stretch/>
        </p:blipFill>
        <p:spPr>
          <a:xfrm>
            <a:off x="2263515" y="980728"/>
            <a:ext cx="4824536" cy="4908077"/>
          </a:xfrm>
        </p:spPr>
      </p:pic>
      <p:sp>
        <p:nvSpPr>
          <p:cNvPr id="11" name="10 CuadroTexto"/>
          <p:cNvSpPr txBox="1"/>
          <p:nvPr/>
        </p:nvSpPr>
        <p:spPr>
          <a:xfrm>
            <a:off x="500034" y="6143644"/>
            <a:ext cx="723198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AR" dirty="0" smtClean="0"/>
              <a:t>En ausencia de luz, sólo se registra actividad de pérdida de CO</a:t>
            </a:r>
            <a:r>
              <a:rPr lang="es-AR" baseline="-25000" dirty="0" smtClean="0"/>
              <a:t>2</a:t>
            </a:r>
            <a:r>
              <a:rPr lang="es-AR" dirty="0" smtClean="0"/>
              <a:t> por respiración (</a:t>
            </a:r>
            <a:r>
              <a:rPr lang="es-AR" dirty="0" err="1" smtClean="0"/>
              <a:t>Rd</a:t>
            </a:r>
            <a:r>
              <a:rPr lang="es-AR" dirty="0" smtClean="0"/>
              <a:t>)</a:t>
            </a:r>
            <a:endParaRPr lang="es-AR" dirty="0"/>
          </a:p>
        </p:txBody>
      </p:sp>
      <p:sp>
        <p:nvSpPr>
          <p:cNvPr id="12" name="11 Flecha derecha"/>
          <p:cNvSpPr/>
          <p:nvPr/>
        </p:nvSpPr>
        <p:spPr>
          <a:xfrm rot="16200000">
            <a:off x="2714612" y="4940598"/>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4228927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71400"/>
            <a:ext cx="7772400" cy="1143000"/>
          </a:xfrm>
        </p:spPr>
        <p:txBody>
          <a:bodyPr>
            <a:normAutofit fontScale="90000"/>
          </a:bodyPr>
          <a:lstStyle/>
          <a:p>
            <a:r>
              <a:rPr lang="es-AR" b="1" dirty="0" smtClean="0"/>
              <a:t>Respuesta de la fotosíntesis a la luz</a:t>
            </a:r>
            <a:endParaRPr lang="es-AR" b="1" dirty="0"/>
          </a:p>
        </p:txBody>
      </p:sp>
      <p:pic>
        <p:nvPicPr>
          <p:cNvPr id="4" name="3 Marcador de contenido" descr="cap9.pdf - Adobe Reader"/>
          <p:cNvPicPr>
            <a:picLocks noGrp="1" noChangeAspect="1"/>
          </p:cNvPicPr>
          <p:nvPr>
            <p:ph sz="quarter" idx="1"/>
          </p:nvPr>
        </p:nvPicPr>
        <p:blipFill rotWithShape="1">
          <a:blip r:embed="rId3">
            <a:extLst>
              <a:ext uri="{28A0092B-C50C-407E-A947-70E740481C1C}">
                <a14:useLocalDpi xmlns="" xmlns:a14="http://schemas.microsoft.com/office/drawing/2010/main" val="0"/>
              </a:ext>
            </a:extLst>
          </a:blip>
          <a:srcRect l="38775" t="17018" r="22949" b="14341"/>
          <a:stretch/>
        </p:blipFill>
        <p:spPr>
          <a:xfrm>
            <a:off x="2263515" y="980728"/>
            <a:ext cx="4824536" cy="4908077"/>
          </a:xfrm>
        </p:spPr>
      </p:pic>
      <p:sp>
        <p:nvSpPr>
          <p:cNvPr id="11" name="10 CuadroTexto"/>
          <p:cNvSpPr txBox="1"/>
          <p:nvPr/>
        </p:nvSpPr>
        <p:spPr>
          <a:xfrm>
            <a:off x="1428729" y="4857760"/>
            <a:ext cx="714380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AR" sz="2000" dirty="0" smtClean="0"/>
              <a:t>Al aumentar la </a:t>
            </a:r>
            <a:r>
              <a:rPr lang="es-AR" sz="2000" dirty="0" err="1" smtClean="0"/>
              <a:t>irradiancia</a:t>
            </a:r>
            <a:r>
              <a:rPr lang="es-AR" sz="2000" dirty="0" smtClean="0"/>
              <a:t> aumentan la fotosíntesis y la </a:t>
            </a:r>
            <a:r>
              <a:rPr lang="es-AR" sz="2000" dirty="0" err="1" smtClean="0"/>
              <a:t>fotorrespiración</a:t>
            </a:r>
            <a:r>
              <a:rPr lang="es-AR" sz="2000" dirty="0" smtClean="0"/>
              <a:t> (la </a:t>
            </a:r>
            <a:r>
              <a:rPr lang="es-AR" sz="2000" dirty="0" err="1" smtClean="0"/>
              <a:t>Rd</a:t>
            </a:r>
            <a:r>
              <a:rPr lang="es-AR" sz="2000" dirty="0" smtClean="0"/>
              <a:t> continúa). Para una determinada irradiancia (o en este caso luz absorbida) no hay intercambio neto de carbono (pérdida = ganancia). </a:t>
            </a:r>
            <a:r>
              <a:rPr lang="es-AR" sz="2000" b="1" dirty="0" smtClean="0"/>
              <a:t>Es el Punto de Compensación Lumínica.</a:t>
            </a:r>
            <a:endParaRPr lang="es-AR" sz="2000" b="1" dirty="0"/>
          </a:p>
        </p:txBody>
      </p:sp>
      <p:sp>
        <p:nvSpPr>
          <p:cNvPr id="12" name="11 Flecha derecha"/>
          <p:cNvSpPr/>
          <p:nvPr/>
        </p:nvSpPr>
        <p:spPr>
          <a:xfrm rot="16200000">
            <a:off x="3000364" y="4357694"/>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4228927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Punto de compensación lumínico</a:t>
            </a:r>
            <a:endParaRPr lang="es-AR" dirty="0"/>
          </a:p>
        </p:txBody>
      </p:sp>
      <p:sp>
        <p:nvSpPr>
          <p:cNvPr id="3" name="2 Marcador de contenido"/>
          <p:cNvSpPr>
            <a:spLocks noGrp="1"/>
          </p:cNvSpPr>
          <p:nvPr>
            <p:ph sz="quarter" idx="1"/>
          </p:nvPr>
        </p:nvSpPr>
        <p:spPr/>
        <p:txBody>
          <a:bodyPr>
            <a:normAutofit fontScale="85000" lnSpcReduction="20000"/>
          </a:bodyPr>
          <a:lstStyle/>
          <a:p>
            <a:pPr algn="just"/>
            <a:r>
              <a:rPr lang="es-AR" dirty="0" smtClean="0"/>
              <a:t>El valor del punto de compensación lumínico en hojas de plantas de sol esta entre 20-30 </a:t>
            </a:r>
            <a:r>
              <a:rPr lang="el-GR" dirty="0" smtClean="0"/>
              <a:t>μ</a:t>
            </a:r>
            <a:r>
              <a:rPr lang="es-AR" dirty="0" smtClean="0"/>
              <a:t>mol de fotones∙m</a:t>
            </a:r>
            <a:r>
              <a:rPr lang="es-AR" baseline="30000" dirty="0" smtClean="0"/>
              <a:t>–2</a:t>
            </a:r>
            <a:r>
              <a:rPr lang="es-AR" dirty="0" smtClean="0"/>
              <a:t>∙s</a:t>
            </a:r>
            <a:r>
              <a:rPr lang="es-AR" baseline="30000" dirty="0" smtClean="0"/>
              <a:t>–1</a:t>
            </a:r>
            <a:r>
              <a:rPr lang="es-AR" dirty="0" smtClean="0"/>
              <a:t>, mientras que las hojas de plantas de sombra presentan valores inferiores </a:t>
            </a:r>
            <a:r>
              <a:rPr lang="el-GR" dirty="0" smtClean="0"/>
              <a:t>(1-10 μ</a:t>
            </a:r>
            <a:r>
              <a:rPr lang="es-AR" dirty="0" smtClean="0"/>
              <a:t>mol de fotones∙m</a:t>
            </a:r>
            <a:r>
              <a:rPr lang="es-AR" baseline="30000" dirty="0" smtClean="0"/>
              <a:t>–2</a:t>
            </a:r>
            <a:r>
              <a:rPr lang="es-AR" dirty="0" smtClean="0"/>
              <a:t>∙s</a:t>
            </a:r>
            <a:r>
              <a:rPr lang="es-AR" baseline="30000" dirty="0" smtClean="0"/>
              <a:t>–1</a:t>
            </a:r>
            <a:r>
              <a:rPr lang="es-AR" dirty="0" smtClean="0"/>
              <a:t>). Estas últimas están aclimatadas a recibir bajas </a:t>
            </a:r>
            <a:r>
              <a:rPr lang="es-AR" dirty="0" err="1" smtClean="0"/>
              <a:t>irradiancias</a:t>
            </a:r>
            <a:r>
              <a:rPr lang="es-AR" dirty="0"/>
              <a:t> </a:t>
            </a:r>
            <a:r>
              <a:rPr lang="es-AR" dirty="0" smtClean="0"/>
              <a:t>(mayores complejo antena en los fotosistemas, mayores contenidos de </a:t>
            </a:r>
            <a:r>
              <a:rPr lang="es-AR" dirty="0"/>
              <a:t>c</a:t>
            </a:r>
            <a:r>
              <a:rPr lang="es-AR" dirty="0" smtClean="0"/>
              <a:t>lorofila, además de sus menores tasas respiratorias)</a:t>
            </a:r>
          </a:p>
          <a:p>
            <a:endParaRPr lang="es-AR" dirty="0" smtClean="0"/>
          </a:p>
          <a:p>
            <a:pPr algn="just"/>
            <a:r>
              <a:rPr lang="es-AR" dirty="0" smtClean="0"/>
              <a:t>Los valores típicos de punto de compensación lumínico para una planta C4  son mayores que los de una C3 de sol. Las plantas C4 tienen mayor requerimiento energético, debido al ciclo extra de regeneración del PEP.</a:t>
            </a:r>
          </a:p>
          <a:p>
            <a:endParaRPr lang="es-AR" dirty="0" smtClean="0"/>
          </a:p>
          <a:p>
            <a:pPr algn="just"/>
            <a:r>
              <a:rPr lang="es-AR" dirty="0" smtClean="0"/>
              <a:t>Tener en cuenta que los valores máximos de PAR (≈ irradiancia) que se pueden medir en un día soleado en latitudes medias oscilan entre 2000 y 2300 </a:t>
            </a:r>
            <a:r>
              <a:rPr lang="es-AR" dirty="0" err="1" smtClean="0"/>
              <a:t>μmol</a:t>
            </a:r>
            <a:r>
              <a:rPr lang="es-AR" dirty="0" smtClean="0"/>
              <a:t> de fotones∙ m</a:t>
            </a:r>
            <a:r>
              <a:rPr lang="es-AR" baseline="30000" dirty="0" smtClean="0"/>
              <a:t>–2</a:t>
            </a:r>
            <a:r>
              <a:rPr lang="es-AR" dirty="0" smtClean="0"/>
              <a:t>∙s</a:t>
            </a:r>
            <a:r>
              <a:rPr lang="es-AR" baseline="30000" dirty="0" smtClean="0"/>
              <a:t>–1</a:t>
            </a:r>
            <a:endParaRPr lang="es-A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71400"/>
            <a:ext cx="7772400" cy="1143000"/>
          </a:xfrm>
        </p:spPr>
        <p:txBody>
          <a:bodyPr>
            <a:normAutofit fontScale="90000"/>
          </a:bodyPr>
          <a:lstStyle/>
          <a:p>
            <a:r>
              <a:rPr lang="es-AR" b="1" dirty="0" smtClean="0"/>
              <a:t>Respuesta de la fotosíntesis a la luz</a:t>
            </a:r>
            <a:endParaRPr lang="es-AR" b="1" dirty="0"/>
          </a:p>
        </p:txBody>
      </p:sp>
      <p:pic>
        <p:nvPicPr>
          <p:cNvPr id="4" name="3 Marcador de contenido" descr="cap9.pdf - Adobe Reader"/>
          <p:cNvPicPr>
            <a:picLocks noGrp="1" noChangeAspect="1"/>
          </p:cNvPicPr>
          <p:nvPr>
            <p:ph sz="quarter" idx="1"/>
          </p:nvPr>
        </p:nvPicPr>
        <p:blipFill rotWithShape="1">
          <a:blip r:embed="rId3">
            <a:extLst>
              <a:ext uri="{28A0092B-C50C-407E-A947-70E740481C1C}">
                <a14:useLocalDpi xmlns="" xmlns:a14="http://schemas.microsoft.com/office/drawing/2010/main" val="0"/>
              </a:ext>
            </a:extLst>
          </a:blip>
          <a:srcRect l="38775" t="17018" r="22949" b="14341"/>
          <a:stretch/>
        </p:blipFill>
        <p:spPr>
          <a:xfrm>
            <a:off x="2263515" y="980728"/>
            <a:ext cx="4824536" cy="4908077"/>
          </a:xfrm>
        </p:spPr>
      </p:pic>
      <p:sp>
        <p:nvSpPr>
          <p:cNvPr id="11" name="10 CuadroTexto"/>
          <p:cNvSpPr txBox="1"/>
          <p:nvPr/>
        </p:nvSpPr>
        <p:spPr>
          <a:xfrm>
            <a:off x="1357290" y="2928934"/>
            <a:ext cx="714380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AR" sz="2000" dirty="0" smtClean="0"/>
              <a:t>Hay una respuesta lineal al principio (a mayor </a:t>
            </a:r>
            <a:r>
              <a:rPr lang="es-AR" sz="2000" dirty="0" err="1" smtClean="0"/>
              <a:t>irradiancia</a:t>
            </a:r>
            <a:r>
              <a:rPr lang="es-AR" sz="2000" dirty="0" smtClean="0"/>
              <a:t> mayor </a:t>
            </a:r>
            <a:r>
              <a:rPr lang="es-AR" sz="2000" dirty="0" err="1" smtClean="0"/>
              <a:t>An</a:t>
            </a:r>
            <a:r>
              <a:rPr lang="es-AR" sz="2000" dirty="0" smtClean="0"/>
              <a:t>), luego se llega a la zona de saturación, donde otros factores como la disponibilidad de CO</a:t>
            </a:r>
            <a:r>
              <a:rPr lang="es-AR" sz="2000" baseline="-25000" dirty="0" smtClean="0"/>
              <a:t>2</a:t>
            </a:r>
            <a:r>
              <a:rPr lang="es-AR" sz="2000" dirty="0" smtClean="0"/>
              <a:t> pasan a ser limitantes.</a:t>
            </a:r>
          </a:p>
          <a:p>
            <a:endParaRPr lang="es-AR" sz="2000" b="1" dirty="0"/>
          </a:p>
        </p:txBody>
      </p:sp>
      <p:sp>
        <p:nvSpPr>
          <p:cNvPr id="12" name="11 Flecha derecha"/>
          <p:cNvSpPr/>
          <p:nvPr/>
        </p:nvSpPr>
        <p:spPr>
          <a:xfrm rot="16200000">
            <a:off x="3857620" y="2500306"/>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4228927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pPr algn="just"/>
            <a:r>
              <a:rPr lang="es-AR" dirty="0" smtClean="0"/>
              <a:t>La </a:t>
            </a:r>
            <a:r>
              <a:rPr lang="es-AR" dirty="0" err="1" smtClean="0"/>
              <a:t>irradiancia</a:t>
            </a:r>
            <a:r>
              <a:rPr lang="es-AR" dirty="0" smtClean="0"/>
              <a:t> de saturación es menor en las plantas de sombra (entre 60 y 200 </a:t>
            </a:r>
            <a:r>
              <a:rPr lang="es-AR" dirty="0" err="1" smtClean="0"/>
              <a:t>μmol</a:t>
            </a:r>
            <a:r>
              <a:rPr lang="es-AR" dirty="0" smtClean="0"/>
              <a:t> de fotones ∙m</a:t>
            </a:r>
            <a:r>
              <a:rPr lang="es-AR" baseline="30000" dirty="0" smtClean="0"/>
              <a:t>–2</a:t>
            </a:r>
            <a:r>
              <a:rPr lang="es-AR" dirty="0" smtClean="0"/>
              <a:t> ∙s</a:t>
            </a:r>
            <a:r>
              <a:rPr lang="es-AR" baseline="30000" dirty="0" smtClean="0"/>
              <a:t>–1</a:t>
            </a:r>
            <a:r>
              <a:rPr lang="es-AR" dirty="0" smtClean="0"/>
              <a:t>) que en</a:t>
            </a:r>
          </a:p>
          <a:p>
            <a:pPr>
              <a:buNone/>
            </a:pPr>
            <a:r>
              <a:rPr lang="es-AR" dirty="0" smtClean="0"/>
              <a:t>plantas de sol. </a:t>
            </a:r>
          </a:p>
          <a:p>
            <a:pPr>
              <a:buNone/>
            </a:pPr>
            <a:endParaRPr lang="es-AR" dirty="0" smtClean="0"/>
          </a:p>
          <a:p>
            <a:pPr algn="just"/>
            <a:r>
              <a:rPr lang="es-AR" dirty="0" smtClean="0"/>
              <a:t>En las plantas C3 de sol, la saturación luminosa se encuentra entre 600 y 800 (hasta 1000 en algún caso)  </a:t>
            </a:r>
            <a:r>
              <a:rPr lang="es-AR" dirty="0" err="1" smtClean="0"/>
              <a:t>μmol</a:t>
            </a:r>
            <a:r>
              <a:rPr lang="es-AR" dirty="0" smtClean="0"/>
              <a:t> de fotones ∙ m</a:t>
            </a:r>
            <a:r>
              <a:rPr lang="es-AR" baseline="30000" dirty="0" smtClean="0"/>
              <a:t>–2</a:t>
            </a:r>
            <a:r>
              <a:rPr lang="es-AR" dirty="0" smtClean="0"/>
              <a:t> ∙s</a:t>
            </a:r>
            <a:r>
              <a:rPr lang="es-AR" baseline="30000" dirty="0" smtClean="0"/>
              <a:t>–1</a:t>
            </a:r>
            <a:r>
              <a:rPr lang="es-AR" dirty="0" smtClean="0"/>
              <a:t>, correspondiente aproximadamente al 25% de la radiación luminosa solar máxima, mientras que en algunas plantas C4 no se observa la saturación aún </a:t>
            </a:r>
            <a:r>
              <a:rPr lang="es-AR" dirty="0"/>
              <a:t>a 2000 </a:t>
            </a:r>
            <a:r>
              <a:rPr lang="es-AR" dirty="0" err="1"/>
              <a:t>μmol</a:t>
            </a:r>
            <a:r>
              <a:rPr lang="es-AR" dirty="0"/>
              <a:t> de fotones ∙ m</a:t>
            </a:r>
            <a:r>
              <a:rPr lang="es-AR" baseline="30000" dirty="0"/>
              <a:t>–2</a:t>
            </a:r>
            <a:r>
              <a:rPr lang="es-AR" dirty="0"/>
              <a:t> ∙s</a:t>
            </a:r>
            <a:r>
              <a:rPr lang="es-AR" baseline="30000" dirty="0"/>
              <a:t>–1</a:t>
            </a:r>
            <a:endParaRPr lang="es-A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7158" y="1292795"/>
            <a:ext cx="7313617" cy="5565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2 Imagen" descr="cap8.pdf - Adobe Reader"/>
          <p:cNvPicPr>
            <a:picLocks noChangeAspect="1"/>
          </p:cNvPicPr>
          <p:nvPr/>
        </p:nvPicPr>
        <p:blipFill rotWithShape="1">
          <a:blip r:embed="rId4">
            <a:extLst>
              <a:ext uri="{28A0092B-C50C-407E-A947-70E740481C1C}">
                <a14:useLocalDpi xmlns="" xmlns:a14="http://schemas.microsoft.com/office/drawing/2010/main" val="0"/>
              </a:ext>
            </a:extLst>
          </a:blip>
          <a:srcRect l="28319" t="26291" r="3423" b="23568"/>
          <a:stretch/>
        </p:blipFill>
        <p:spPr>
          <a:xfrm>
            <a:off x="5580112" y="4539222"/>
            <a:ext cx="3118732" cy="1959297"/>
          </a:xfrm>
          <a:prstGeom prst="rect">
            <a:avLst/>
          </a:prstGeom>
        </p:spPr>
      </p:pic>
      <p:sp>
        <p:nvSpPr>
          <p:cNvPr id="2" name="1 CuadroTexto"/>
          <p:cNvSpPr txBox="1"/>
          <p:nvPr/>
        </p:nvSpPr>
        <p:spPr>
          <a:xfrm>
            <a:off x="1214414" y="285728"/>
            <a:ext cx="6576480" cy="707886"/>
          </a:xfrm>
          <a:prstGeom prst="rect">
            <a:avLst/>
          </a:prstGeom>
          <a:noFill/>
        </p:spPr>
        <p:txBody>
          <a:bodyPr wrap="none" rtlCol="0">
            <a:spAutoFit/>
          </a:bodyPr>
          <a:lstStyle/>
          <a:p>
            <a:r>
              <a:rPr lang="es-AR" sz="2000" b="1" dirty="0" smtClean="0"/>
              <a:t>Respuesta de la fotosíntesis a la irradiancia en C</a:t>
            </a:r>
            <a:r>
              <a:rPr lang="es-AR" sz="2000" b="1" baseline="-25000" dirty="0" smtClean="0"/>
              <a:t>3</a:t>
            </a:r>
            <a:r>
              <a:rPr lang="es-AR" sz="2000" b="1" dirty="0" smtClean="0"/>
              <a:t> y C</a:t>
            </a:r>
            <a:r>
              <a:rPr lang="es-AR" sz="2000" b="1" baseline="-25000" dirty="0" smtClean="0"/>
              <a:t>4</a:t>
            </a:r>
          </a:p>
          <a:p>
            <a:r>
              <a:rPr lang="es-AR" sz="2000" dirty="0" smtClean="0"/>
              <a:t>Comparar los puntos de compensación lumínicos y las A de saturación</a:t>
            </a:r>
            <a:endParaRPr lang="es-AR" sz="2000" dirty="0"/>
          </a:p>
        </p:txBody>
      </p:sp>
    </p:spTree>
    <p:extLst>
      <p:ext uri="{BB962C8B-B14F-4D97-AF65-F5344CB8AC3E}">
        <p14:creationId xmlns="" xmlns:p14="http://schemas.microsoft.com/office/powerpoint/2010/main" val="191939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8596" y="428604"/>
            <a:ext cx="5792137" cy="6077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971600" y="173831"/>
            <a:ext cx="7830605" cy="400110"/>
          </a:xfrm>
          <a:prstGeom prst="rect">
            <a:avLst/>
          </a:prstGeom>
          <a:noFill/>
        </p:spPr>
        <p:txBody>
          <a:bodyPr wrap="none" rtlCol="0">
            <a:spAutoFit/>
          </a:bodyPr>
          <a:lstStyle/>
          <a:p>
            <a:r>
              <a:rPr lang="es-AR" sz="2000" b="1" dirty="0" smtClean="0"/>
              <a:t>Respuesta de la fotosíntesis a la irradiancia en especies de sol y sombra</a:t>
            </a:r>
            <a:endParaRPr lang="es-AR" sz="2000" b="1" baseline="-25000" dirty="0"/>
          </a:p>
        </p:txBody>
      </p:sp>
      <p:sp>
        <p:nvSpPr>
          <p:cNvPr id="5" name="4 Flecha abajo"/>
          <p:cNvSpPr/>
          <p:nvPr/>
        </p:nvSpPr>
        <p:spPr>
          <a:xfrm rot="5400000">
            <a:off x="5429256" y="3786190"/>
            <a:ext cx="357190" cy="928694"/>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3 CuadroTexto"/>
          <p:cNvSpPr txBox="1"/>
          <p:nvPr/>
        </p:nvSpPr>
        <p:spPr>
          <a:xfrm>
            <a:off x="6000760" y="2857496"/>
            <a:ext cx="2928957"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AR" dirty="0" smtClean="0"/>
              <a:t>La especie de sombra presenta bajos valores de tasa respiratoria, menor punto de compensación  lumínico (relacionado con la menor respiración). Tienen mayor eficiencia en la absorción de fotones, mayor contenido de clorofila por unidad de peso y </a:t>
            </a:r>
            <a:r>
              <a:rPr lang="es-AR" dirty="0" smtClean="0">
                <a:solidFill>
                  <a:schemeClr val="tx1"/>
                </a:solidFill>
              </a:rPr>
              <a:t>‘antenas’ más grandes.</a:t>
            </a:r>
            <a:endParaRPr lang="es-AR" dirty="0">
              <a:solidFill>
                <a:schemeClr val="tx1"/>
              </a:solidFill>
            </a:endParaRPr>
          </a:p>
        </p:txBody>
      </p:sp>
      <p:sp>
        <p:nvSpPr>
          <p:cNvPr id="6" name="5 CuadroTexto"/>
          <p:cNvSpPr txBox="1"/>
          <p:nvPr/>
        </p:nvSpPr>
        <p:spPr>
          <a:xfrm>
            <a:off x="6053702" y="682295"/>
            <a:ext cx="2928957"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AR" dirty="0" smtClean="0">
                <a:solidFill>
                  <a:schemeClr val="tx1"/>
                </a:solidFill>
              </a:rPr>
              <a:t>Las hojas de sol poseen mayores tasas fotosintéticas a saturación lumínica (‘capacidad fotosintética’) que las de sombra (mayores niveles de proteínas fotosintéticas como la RUBISCO, en las hojas de sol.)</a:t>
            </a:r>
            <a:endParaRPr lang="es-AR" dirty="0">
              <a:solidFill>
                <a:schemeClr val="tx1"/>
              </a:solidFill>
            </a:endParaRPr>
          </a:p>
        </p:txBody>
      </p:sp>
      <p:sp>
        <p:nvSpPr>
          <p:cNvPr id="7" name="6 Flecha abajo"/>
          <p:cNvSpPr/>
          <p:nvPr/>
        </p:nvSpPr>
        <p:spPr>
          <a:xfrm rot="5400000">
            <a:off x="5289800" y="983008"/>
            <a:ext cx="357190" cy="928694"/>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1099794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5300674" cy="78581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s-AR" sz="2800" dirty="0" smtClean="0"/>
              <a:t>Influencia de la luz sobre la fotosíntesis de tres especies nativas de diferentes ambientes</a:t>
            </a:r>
            <a:endParaRPr lang="es-AR" sz="2800" dirty="0"/>
          </a:p>
        </p:txBody>
      </p:sp>
      <p:pic>
        <p:nvPicPr>
          <p:cNvPr id="4" name="3 Marcador de contenido" descr="4._Fotosintesis_2.pdf - Adobe Reader"/>
          <p:cNvPicPr>
            <a:picLocks noGrp="1" noChangeAspect="1"/>
          </p:cNvPicPr>
          <p:nvPr>
            <p:ph sz="quarter" idx="1"/>
          </p:nvPr>
        </p:nvPicPr>
        <p:blipFill rotWithShape="1">
          <a:blip r:embed="rId3">
            <a:extLst>
              <a:ext uri="{28A0092B-C50C-407E-A947-70E740481C1C}">
                <a14:useLocalDpi xmlns="" xmlns:a14="http://schemas.microsoft.com/office/drawing/2010/main" val="0"/>
              </a:ext>
            </a:extLst>
          </a:blip>
          <a:srcRect l="35460" t="20524" r="32560" b="26608"/>
          <a:stretch/>
        </p:blipFill>
        <p:spPr>
          <a:xfrm rot="60000">
            <a:off x="1936585" y="1520663"/>
            <a:ext cx="5040560" cy="4727156"/>
          </a:xfrm>
        </p:spPr>
      </p:pic>
      <p:sp>
        <p:nvSpPr>
          <p:cNvPr id="5" name="4 Elipse"/>
          <p:cNvSpPr/>
          <p:nvPr/>
        </p:nvSpPr>
        <p:spPr>
          <a:xfrm>
            <a:off x="5868144" y="2492896"/>
            <a:ext cx="288032" cy="576064"/>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Elipse"/>
          <p:cNvSpPr/>
          <p:nvPr/>
        </p:nvSpPr>
        <p:spPr>
          <a:xfrm>
            <a:off x="5524176" y="3861048"/>
            <a:ext cx="288032" cy="576064"/>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Elipse"/>
          <p:cNvSpPr/>
          <p:nvPr/>
        </p:nvSpPr>
        <p:spPr>
          <a:xfrm>
            <a:off x="2915816" y="4869160"/>
            <a:ext cx="288032" cy="576064"/>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CuadroTexto"/>
          <p:cNvSpPr txBox="1"/>
          <p:nvPr/>
        </p:nvSpPr>
        <p:spPr>
          <a:xfrm>
            <a:off x="285720" y="2285992"/>
            <a:ext cx="1857388" cy="1477328"/>
          </a:xfrm>
          <a:prstGeom prst="rect">
            <a:avLst/>
          </a:prstGeom>
          <a:noFill/>
        </p:spPr>
        <p:txBody>
          <a:bodyPr wrap="square" rtlCol="0">
            <a:spAutoFit/>
          </a:bodyPr>
          <a:lstStyle/>
          <a:p>
            <a:pPr algn="just"/>
            <a:r>
              <a:rPr lang="es-AR" dirty="0" smtClean="0"/>
              <a:t>Las C3 saturan a un 25% de luz solar plena.</a:t>
            </a:r>
          </a:p>
          <a:p>
            <a:r>
              <a:rPr lang="es-AR" dirty="0" smtClean="0"/>
              <a:t>Hay excepciones, como el girasol.</a:t>
            </a:r>
            <a:endParaRPr lang="es-AR" dirty="0"/>
          </a:p>
        </p:txBody>
      </p:sp>
      <p:sp>
        <p:nvSpPr>
          <p:cNvPr id="14" name="13 CuadroTexto"/>
          <p:cNvSpPr txBox="1"/>
          <p:nvPr/>
        </p:nvSpPr>
        <p:spPr>
          <a:xfrm>
            <a:off x="214282" y="6143644"/>
            <a:ext cx="651973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AR" dirty="0" smtClean="0"/>
              <a:t>¿Que sucedería en la planta C3 si se encuentra expuesta a 600 ppm de CO2?</a:t>
            </a:r>
            <a:endParaRPr lang="es-AR" dirty="0"/>
          </a:p>
        </p:txBody>
      </p:sp>
      <p:pic>
        <p:nvPicPr>
          <p:cNvPr id="3074" name="Picture 2"/>
          <p:cNvPicPr>
            <a:picLocks noChangeAspect="1" noChangeArrowheads="1"/>
          </p:cNvPicPr>
          <p:nvPr/>
        </p:nvPicPr>
        <p:blipFill>
          <a:blip r:embed="rId4"/>
          <a:srcRect t="8789" r="68155" b="52148"/>
          <a:stretch>
            <a:fillRect/>
          </a:stretch>
        </p:blipFill>
        <p:spPr bwMode="auto">
          <a:xfrm>
            <a:off x="6572264" y="714356"/>
            <a:ext cx="2214546" cy="1527285"/>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cstate="print"/>
          <a:srcRect l="5527" t="9961" r="47255" b="11914"/>
          <a:stretch>
            <a:fillRect/>
          </a:stretch>
        </p:blipFill>
        <p:spPr bwMode="auto">
          <a:xfrm>
            <a:off x="6715140" y="2285992"/>
            <a:ext cx="1928794" cy="1794226"/>
          </a:xfrm>
          <a:prstGeom prst="rect">
            <a:avLst/>
          </a:prstGeom>
          <a:noFill/>
          <a:ln w="9525">
            <a:noFill/>
            <a:miter lim="800000"/>
            <a:headEnd/>
            <a:tailEnd/>
          </a:ln>
          <a:effectLst/>
        </p:spPr>
      </p:pic>
      <p:pic>
        <p:nvPicPr>
          <p:cNvPr id="3076" name="Picture 4"/>
          <p:cNvPicPr>
            <a:picLocks noChangeAspect="1" noChangeArrowheads="1"/>
          </p:cNvPicPr>
          <p:nvPr/>
        </p:nvPicPr>
        <p:blipFill>
          <a:blip r:embed="rId6"/>
          <a:srcRect l="22547" t="21679" r="56040" b="28516"/>
          <a:stretch>
            <a:fillRect/>
          </a:stretch>
        </p:blipFill>
        <p:spPr bwMode="auto">
          <a:xfrm>
            <a:off x="6858016" y="4143380"/>
            <a:ext cx="1802740" cy="2357430"/>
          </a:xfrm>
          <a:prstGeom prst="rect">
            <a:avLst/>
          </a:prstGeom>
          <a:noFill/>
          <a:ln w="9525">
            <a:noFill/>
            <a:miter lim="800000"/>
            <a:headEnd/>
            <a:tailEnd/>
          </a:ln>
          <a:effectLst/>
        </p:spPr>
      </p:pic>
      <p:cxnSp>
        <p:nvCxnSpPr>
          <p:cNvPr id="17" name="16 Conector recto de flecha"/>
          <p:cNvCxnSpPr>
            <a:stCxn id="11" idx="3"/>
          </p:cNvCxnSpPr>
          <p:nvPr/>
        </p:nvCxnSpPr>
        <p:spPr>
          <a:xfrm>
            <a:off x="2143108" y="3024656"/>
            <a:ext cx="2357454" cy="975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57554" y="1285860"/>
            <a:ext cx="433132"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s-AR" dirty="0" smtClean="0"/>
              <a:t>C4</a:t>
            </a:r>
            <a:endParaRPr lang="es-AR" dirty="0"/>
          </a:p>
        </p:txBody>
      </p:sp>
      <p:cxnSp>
        <p:nvCxnSpPr>
          <p:cNvPr id="18" name="17 Conector recto de flecha"/>
          <p:cNvCxnSpPr>
            <a:stCxn id="15" idx="2"/>
          </p:cNvCxnSpPr>
          <p:nvPr/>
        </p:nvCxnSpPr>
        <p:spPr>
          <a:xfrm rot="16200000" flipH="1">
            <a:off x="3579065" y="1650247"/>
            <a:ext cx="1273742" cy="1283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58476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071670" y="1500174"/>
            <a:ext cx="5214974" cy="2677656"/>
          </a:xfrm>
          <a:prstGeom prst="rect">
            <a:avLst/>
          </a:prstGeom>
          <a:solidFill>
            <a:srgbClr val="FFC000"/>
          </a:solidFill>
        </p:spPr>
        <p:txBody>
          <a:bodyPr wrap="square" rtlCol="0">
            <a:spAutoFit/>
          </a:bodyPr>
          <a:lstStyle/>
          <a:p>
            <a:pPr algn="ctr"/>
            <a:r>
              <a:rPr lang="es-AR" sz="2400" b="1" dirty="0" smtClean="0"/>
              <a:t>Rangos de </a:t>
            </a:r>
            <a:r>
              <a:rPr lang="es-AR" sz="2400" b="1" dirty="0" err="1" smtClean="0"/>
              <a:t>Asat</a:t>
            </a:r>
            <a:r>
              <a:rPr lang="es-AR" sz="2400" b="1" dirty="0" smtClean="0"/>
              <a:t> para distintas especies</a:t>
            </a:r>
          </a:p>
          <a:p>
            <a:pPr algn="ctr"/>
            <a:r>
              <a:rPr lang="es-AR" sz="2400" b="1" dirty="0" smtClean="0"/>
              <a:t>(fotosíntesis a saturación lumínica)</a:t>
            </a:r>
            <a:endParaRPr lang="es-AR" sz="2400" dirty="0" smtClean="0"/>
          </a:p>
          <a:p>
            <a:pPr algn="ctr"/>
            <a:r>
              <a:rPr lang="es-AR" sz="2400" dirty="0" smtClean="0"/>
              <a:t>(</a:t>
            </a:r>
            <a:r>
              <a:rPr lang="es-AR" sz="2400" dirty="0" err="1">
                <a:latin typeface="Comic Sans MS"/>
              </a:rPr>
              <a:t>μ</a:t>
            </a:r>
            <a:r>
              <a:rPr lang="es-AR" sz="2400" dirty="0" err="1" smtClean="0"/>
              <a:t>mol</a:t>
            </a:r>
            <a:r>
              <a:rPr lang="es-AR" sz="2400" dirty="0" smtClean="0"/>
              <a:t> </a:t>
            </a:r>
            <a:r>
              <a:rPr lang="es-AR" sz="2400" dirty="0" smtClean="0"/>
              <a:t>CO</a:t>
            </a:r>
            <a:r>
              <a:rPr lang="es-AR" sz="2400" baseline="-25000" dirty="0" smtClean="0"/>
              <a:t>2</a:t>
            </a:r>
            <a:r>
              <a:rPr lang="es-AR" sz="2400" dirty="0" smtClean="0"/>
              <a:t> m</a:t>
            </a:r>
            <a:r>
              <a:rPr lang="es-AR" sz="2400" baseline="30000" dirty="0" smtClean="0"/>
              <a:t>-2</a:t>
            </a:r>
            <a:r>
              <a:rPr lang="es-AR" sz="2400" dirty="0" smtClean="0"/>
              <a:t> </a:t>
            </a:r>
            <a:r>
              <a:rPr lang="es-AR" sz="2400" dirty="0" smtClean="0"/>
              <a:t>s</a:t>
            </a:r>
            <a:r>
              <a:rPr lang="es-AR" sz="2400" baseline="30000" dirty="0" smtClean="0"/>
              <a:t>-1¨</a:t>
            </a:r>
            <a:r>
              <a:rPr lang="es-AR" sz="2400" dirty="0" smtClean="0"/>
              <a:t>)</a:t>
            </a:r>
          </a:p>
          <a:p>
            <a:pPr algn="ctr"/>
            <a:endParaRPr lang="es-AR" sz="2400" dirty="0" smtClean="0"/>
          </a:p>
          <a:p>
            <a:r>
              <a:rPr lang="es-AR" sz="2400" b="1" dirty="0" smtClean="0"/>
              <a:t>C3 sombra</a:t>
            </a:r>
            <a:r>
              <a:rPr lang="es-AR" sz="2400" dirty="0" smtClean="0"/>
              <a:t>       1-10</a:t>
            </a:r>
          </a:p>
          <a:p>
            <a:r>
              <a:rPr lang="es-AR" sz="2400" b="1" dirty="0" smtClean="0"/>
              <a:t> C3 sol        </a:t>
            </a:r>
            <a:r>
              <a:rPr lang="es-AR" sz="2400" dirty="0" smtClean="0"/>
              <a:t>     20-30</a:t>
            </a:r>
          </a:p>
          <a:p>
            <a:r>
              <a:rPr lang="es-AR" sz="2400" b="1" dirty="0" smtClean="0"/>
              <a:t>C4   </a:t>
            </a:r>
            <a:r>
              <a:rPr lang="es-AR" sz="2400" dirty="0" smtClean="0"/>
              <a:t>                 40-70</a:t>
            </a:r>
            <a:endParaRPr lang="es-A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99213" y="373886"/>
            <a:ext cx="5792137" cy="6077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971600" y="173831"/>
            <a:ext cx="7830605" cy="400110"/>
          </a:xfrm>
          <a:prstGeom prst="rect">
            <a:avLst/>
          </a:prstGeom>
          <a:noFill/>
        </p:spPr>
        <p:txBody>
          <a:bodyPr wrap="none" rtlCol="0">
            <a:spAutoFit/>
          </a:bodyPr>
          <a:lstStyle/>
          <a:p>
            <a:r>
              <a:rPr lang="es-AR" sz="2000" b="1" dirty="0" smtClean="0"/>
              <a:t>Respuesta de la fotosíntesis a la irradiancia en especies de sol y sombra</a:t>
            </a:r>
            <a:endParaRPr lang="es-AR" sz="2000" b="1" baseline="-25000" dirty="0"/>
          </a:p>
        </p:txBody>
      </p:sp>
    </p:spTree>
    <p:extLst>
      <p:ext uri="{BB962C8B-B14F-4D97-AF65-F5344CB8AC3E}">
        <p14:creationId xmlns="" xmlns:p14="http://schemas.microsoft.com/office/powerpoint/2010/main" val="254195583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dirty="0" smtClean="0">
                <a:solidFill>
                  <a:srgbClr val="C00000"/>
                </a:solidFill>
              </a:rPr>
              <a:t>Respiración</a:t>
            </a:r>
            <a:endParaRPr lang="es-AR" b="1" dirty="0">
              <a:solidFill>
                <a:srgbClr val="C00000"/>
              </a:solidFill>
            </a:endParaRPr>
          </a:p>
        </p:txBody>
      </p:sp>
      <p:sp>
        <p:nvSpPr>
          <p:cNvPr id="3" name="2 Marcador de contenido"/>
          <p:cNvSpPr>
            <a:spLocks noGrp="1"/>
          </p:cNvSpPr>
          <p:nvPr>
            <p:ph type="body" idx="1"/>
          </p:nvPr>
        </p:nvSpPr>
        <p:spPr/>
        <p:txBody>
          <a:bodyPr>
            <a:noAutofit/>
          </a:bodyPr>
          <a:lstStyle/>
          <a:p>
            <a:pPr algn="just"/>
            <a:r>
              <a:rPr lang="es-AR" sz="2800" dirty="0" smtClean="0"/>
              <a:t>Primero tengamos en cuenta que mientras que sólo algunos tejidos vegetales hacen fotosíntesis, todos respiran y lo hacen todo el tiempo.</a:t>
            </a:r>
          </a:p>
          <a:p>
            <a:pPr algn="just"/>
            <a:r>
              <a:rPr lang="es-AR" sz="2800" dirty="0" smtClean="0"/>
              <a:t>Las mitocondrias participan de la </a:t>
            </a:r>
            <a:r>
              <a:rPr lang="es-AR" sz="2800" dirty="0" err="1" smtClean="0"/>
              <a:t>fotorrespiración</a:t>
            </a:r>
            <a:r>
              <a:rPr lang="es-AR" sz="2800" dirty="0" smtClean="0"/>
              <a:t> y de la respiración en tejidos que están haciendo fotosíntesis.</a:t>
            </a:r>
          </a:p>
          <a:p>
            <a:pPr algn="just"/>
            <a:r>
              <a:rPr lang="es-AR" sz="2800" dirty="0" smtClean="0"/>
              <a:t>La tasa de respiración mitocondrial es baja en tejidos con fotosíntesis activa (con luz).</a:t>
            </a:r>
            <a:endParaRPr lang="es-AR" sz="2800" dirty="0"/>
          </a:p>
          <a:p>
            <a:endParaRPr lang="es-AR" sz="2800" dirty="0" smtClean="0"/>
          </a:p>
          <a:p>
            <a:endParaRPr lang="es-AR" sz="2800" dirty="0"/>
          </a:p>
        </p:txBody>
      </p:sp>
    </p:spTree>
    <p:extLst>
      <p:ext uri="{BB962C8B-B14F-4D97-AF65-F5344CB8AC3E}">
        <p14:creationId xmlns="" xmlns:p14="http://schemas.microsoft.com/office/powerpoint/2010/main" val="1491037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19673" y="871538"/>
            <a:ext cx="5481216" cy="5543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971600" y="173831"/>
            <a:ext cx="8057014" cy="707886"/>
          </a:xfrm>
          <a:prstGeom prst="rect">
            <a:avLst/>
          </a:prstGeom>
          <a:noFill/>
        </p:spPr>
        <p:txBody>
          <a:bodyPr wrap="none" rtlCol="0">
            <a:spAutoFit/>
          </a:bodyPr>
          <a:lstStyle/>
          <a:p>
            <a:r>
              <a:rPr lang="es-AR" sz="2000" b="1" dirty="0" smtClean="0"/>
              <a:t>Respuesta de la fotosíntesis a la luz en una misma especie </a:t>
            </a:r>
            <a:r>
              <a:rPr lang="es-AR" sz="2000" dirty="0" smtClean="0"/>
              <a:t>(con diferentes</a:t>
            </a:r>
          </a:p>
          <a:p>
            <a:r>
              <a:rPr lang="es-AR" sz="2000" dirty="0"/>
              <a:t>i</a:t>
            </a:r>
            <a:r>
              <a:rPr lang="es-AR" sz="2000" dirty="0" smtClean="0"/>
              <a:t>rradiancia de crecimiento; hojas de sol y hojas de sombra)</a:t>
            </a:r>
            <a:endParaRPr lang="es-AR" sz="2000" baseline="-25000" dirty="0"/>
          </a:p>
        </p:txBody>
      </p:sp>
      <p:sp>
        <p:nvSpPr>
          <p:cNvPr id="4" name="3 CuadroTexto"/>
          <p:cNvSpPr txBox="1"/>
          <p:nvPr/>
        </p:nvSpPr>
        <p:spPr>
          <a:xfrm>
            <a:off x="6929454" y="1357298"/>
            <a:ext cx="1785950" cy="23083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AR" dirty="0" smtClean="0"/>
              <a:t>En este caso las hojas pertenecen a la misma especie,  pero están aclimatadas a distintos ambientes lumínicos durante su crecimiento.</a:t>
            </a:r>
            <a:endParaRPr lang="es-AR" dirty="0"/>
          </a:p>
        </p:txBody>
      </p:sp>
    </p:spTree>
    <p:extLst>
      <p:ext uri="{BB962C8B-B14F-4D97-AF65-F5344CB8AC3E}">
        <p14:creationId xmlns="" xmlns:p14="http://schemas.microsoft.com/office/powerpoint/2010/main" val="306769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l="36786" t="25390" r="31918" b="6250"/>
          <a:stretch>
            <a:fillRect/>
          </a:stretch>
        </p:blipFill>
        <p:spPr bwMode="auto">
          <a:xfrm>
            <a:off x="1785918" y="110267"/>
            <a:ext cx="5357850" cy="6579784"/>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dirty="0" smtClean="0"/>
              <a:t>Hojas aclimatadas a diferentes ambientes lumínicos</a:t>
            </a:r>
            <a:endParaRPr lang="es-AR" dirty="0"/>
          </a:p>
        </p:txBody>
      </p:sp>
      <p:pic>
        <p:nvPicPr>
          <p:cNvPr id="4" name="3 Marcador de contenido" descr="cap9.pdf - Adobe Reader"/>
          <p:cNvPicPr>
            <a:picLocks noGrp="1" noChangeAspect="1"/>
          </p:cNvPicPr>
          <p:nvPr>
            <p:ph sz="quarter" idx="1"/>
          </p:nvPr>
        </p:nvPicPr>
        <p:blipFill rotWithShape="1">
          <a:blip r:embed="rId3">
            <a:extLst>
              <a:ext uri="{28A0092B-C50C-407E-A947-70E740481C1C}">
                <a14:useLocalDpi xmlns="" xmlns:a14="http://schemas.microsoft.com/office/drawing/2010/main" val="0"/>
              </a:ext>
            </a:extLst>
          </a:blip>
          <a:srcRect l="24524" t="22568" r="7871" b="22519"/>
          <a:stretch/>
        </p:blipFill>
        <p:spPr>
          <a:xfrm>
            <a:off x="1502227" y="1916832"/>
            <a:ext cx="6719728" cy="3096344"/>
          </a:xfrm>
        </p:spPr>
      </p:pic>
      <p:sp>
        <p:nvSpPr>
          <p:cNvPr id="5" name="4 CuadroTexto"/>
          <p:cNvSpPr txBox="1"/>
          <p:nvPr/>
        </p:nvSpPr>
        <p:spPr>
          <a:xfrm>
            <a:off x="24856" y="5013176"/>
            <a:ext cx="9119144" cy="1354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AR" sz="1600" b="1" dirty="0" smtClean="0"/>
              <a:t>Algunas especies  tienen capacidad para aclimatarse  a distintos ambientes lumínicos.</a:t>
            </a:r>
          </a:p>
          <a:p>
            <a:r>
              <a:rPr lang="es-AR" sz="1600" b="1" dirty="0" smtClean="0"/>
              <a:t>Las hojas de sol tienen más Rubisco, y son hojas mas gruesas y con más tejido en empalizada.</a:t>
            </a:r>
          </a:p>
          <a:p>
            <a:pPr algn="just"/>
            <a:r>
              <a:rPr lang="es-AR" sz="1600" b="1" dirty="0" smtClean="0"/>
              <a:t>Las hojas de sombra son finas y tienen mas clorofila (por unidad de peso) y con predominio de </a:t>
            </a:r>
            <a:r>
              <a:rPr lang="es-AR" sz="1600" b="1" dirty="0" err="1" smtClean="0"/>
              <a:t>mesófilo</a:t>
            </a:r>
            <a:r>
              <a:rPr lang="es-AR" sz="1600" b="1" dirty="0" smtClean="0"/>
              <a:t> </a:t>
            </a:r>
          </a:p>
          <a:p>
            <a:r>
              <a:rPr lang="es-AR" sz="1600" b="1" dirty="0" smtClean="0"/>
              <a:t>esponjoso.</a:t>
            </a:r>
          </a:p>
          <a:p>
            <a:endParaRPr lang="es-AR" dirty="0"/>
          </a:p>
        </p:txBody>
      </p:sp>
    </p:spTree>
    <p:extLst>
      <p:ext uri="{BB962C8B-B14F-4D97-AF65-F5344CB8AC3E}">
        <p14:creationId xmlns="" xmlns:p14="http://schemas.microsoft.com/office/powerpoint/2010/main" val="1251037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816222" y="476672"/>
            <a:ext cx="5756041" cy="888733"/>
          </a:xfrm>
          <a:prstGeom prst="rect">
            <a:avLst/>
          </a:prstGeom>
        </p:spPr>
        <p:txBody>
          <a:bodyPr bIns="91440" anchor="b" anchorCtr="0">
            <a:normAutofit fontScale="77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AR" sz="3800" b="1" dirty="0" smtClean="0">
                <a:latin typeface="Times New Roman" pitchFamily="18" charset="0"/>
                <a:cs typeface="Times New Roman" pitchFamily="18" charset="0"/>
              </a:rPr>
              <a:t>Hojas de ‘sol’ y hojas ‘de sombra’: </a:t>
            </a:r>
          </a:p>
          <a:p>
            <a:pPr algn="ctr"/>
            <a:r>
              <a:rPr lang="es-AR" sz="2600" b="1" dirty="0" smtClean="0">
                <a:latin typeface="Times New Roman" pitchFamily="18" charset="0"/>
                <a:cs typeface="Times New Roman" pitchFamily="18" charset="0"/>
              </a:rPr>
              <a:t>Aspectos fisiológicos y bioquímicos</a:t>
            </a:r>
            <a:r>
              <a:rPr lang="es-AR" sz="2400" dirty="0" smtClean="0">
                <a:latin typeface="Times New Roman" pitchFamily="18" charset="0"/>
                <a:cs typeface="Times New Roman" pitchFamily="18" charset="0"/>
              </a:rPr>
              <a:t>’</a:t>
            </a:r>
            <a:endParaRPr lang="es-AR" sz="2400" dirty="0">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59632" y="1556792"/>
            <a:ext cx="2152650" cy="209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1560" y="4022696"/>
            <a:ext cx="3409950" cy="2152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3851920" y="1856982"/>
            <a:ext cx="4926349" cy="2031325"/>
          </a:xfrm>
          <a:prstGeom prst="rect">
            <a:avLst/>
          </a:prstGeom>
          <a:noFill/>
        </p:spPr>
        <p:txBody>
          <a:bodyPr wrap="none" rtlCol="0">
            <a:spAutoFit/>
          </a:bodyPr>
          <a:lstStyle/>
          <a:p>
            <a:pPr marL="285750" indent="-285750">
              <a:buFontTx/>
              <a:buChar char="-"/>
            </a:pPr>
            <a:r>
              <a:rPr lang="es-AR" b="1" dirty="0" smtClean="0"/>
              <a:t>Mayor contenido de proteínas (ej. RUBISCO)</a:t>
            </a:r>
          </a:p>
          <a:p>
            <a:pPr marL="285750" indent="-285750">
              <a:buFontTx/>
              <a:buChar char="-"/>
            </a:pPr>
            <a:r>
              <a:rPr lang="es-AR" b="1" dirty="0" err="1" smtClean="0"/>
              <a:t>Asat</a:t>
            </a:r>
            <a:r>
              <a:rPr lang="es-AR" b="1" dirty="0" smtClean="0"/>
              <a:t> mayores (= &gt; capacidad fotosintética) y</a:t>
            </a:r>
          </a:p>
          <a:p>
            <a:r>
              <a:rPr lang="es-AR" b="1" dirty="0" smtClean="0"/>
              <a:t>      mayor irradiancia de saturación</a:t>
            </a:r>
          </a:p>
          <a:p>
            <a:pPr marL="285750" indent="-285750">
              <a:buFontTx/>
              <a:buChar char="-"/>
            </a:pPr>
            <a:r>
              <a:rPr lang="es-AR" b="1" dirty="0" smtClean="0"/>
              <a:t>Menor complejo antena y </a:t>
            </a:r>
            <a:r>
              <a:rPr lang="es-AR" b="1" dirty="0" err="1" smtClean="0"/>
              <a:t>chl</a:t>
            </a:r>
            <a:r>
              <a:rPr lang="es-AR" b="1" dirty="0" smtClean="0"/>
              <a:t> total (por peso)</a:t>
            </a:r>
          </a:p>
          <a:p>
            <a:pPr marL="285750" indent="-285750">
              <a:buFontTx/>
              <a:buChar char="-"/>
            </a:pPr>
            <a:r>
              <a:rPr lang="es-AR" b="1" dirty="0" smtClean="0"/>
              <a:t>-</a:t>
            </a:r>
            <a:r>
              <a:rPr lang="es-AR" b="1" dirty="0" err="1" smtClean="0"/>
              <a:t>Rd</a:t>
            </a:r>
            <a:r>
              <a:rPr lang="es-AR" b="1" dirty="0" smtClean="0"/>
              <a:t> mayor</a:t>
            </a:r>
          </a:p>
          <a:p>
            <a:pPr marL="285750" indent="-285750">
              <a:buFontTx/>
              <a:buChar char="-"/>
            </a:pPr>
            <a:r>
              <a:rPr lang="es-AR" b="1" dirty="0" smtClean="0"/>
              <a:t>PC luz mayor</a:t>
            </a:r>
          </a:p>
          <a:p>
            <a:pPr marL="285750" indent="-285750">
              <a:buFontTx/>
              <a:buChar char="-"/>
            </a:pPr>
            <a:endParaRPr lang="es-AR" b="1" dirty="0"/>
          </a:p>
        </p:txBody>
      </p:sp>
      <p:sp>
        <p:nvSpPr>
          <p:cNvPr id="10" name="9 CuadroTexto"/>
          <p:cNvSpPr txBox="1"/>
          <p:nvPr/>
        </p:nvSpPr>
        <p:spPr>
          <a:xfrm>
            <a:off x="4139952" y="4421020"/>
            <a:ext cx="5031474" cy="2585323"/>
          </a:xfrm>
          <a:prstGeom prst="rect">
            <a:avLst/>
          </a:prstGeom>
          <a:noFill/>
        </p:spPr>
        <p:txBody>
          <a:bodyPr wrap="square" rtlCol="0">
            <a:spAutoFit/>
          </a:bodyPr>
          <a:lstStyle/>
          <a:p>
            <a:pPr marL="285750" indent="-285750">
              <a:buFontTx/>
              <a:buChar char="-"/>
            </a:pPr>
            <a:r>
              <a:rPr lang="es-AR" b="1" dirty="0" smtClean="0"/>
              <a:t>Menor contenido de proteínas </a:t>
            </a:r>
          </a:p>
          <a:p>
            <a:pPr marL="285750" indent="-285750">
              <a:buFontTx/>
              <a:buChar char="-"/>
            </a:pPr>
            <a:r>
              <a:rPr lang="es-AR" b="1" dirty="0" err="1" smtClean="0"/>
              <a:t>Asat</a:t>
            </a:r>
            <a:r>
              <a:rPr lang="es-AR" b="1" dirty="0" smtClean="0"/>
              <a:t> menores y menor </a:t>
            </a:r>
            <a:r>
              <a:rPr lang="es-AR" b="1" dirty="0"/>
              <a:t>irradiancia </a:t>
            </a:r>
            <a:endParaRPr lang="es-AR" b="1" dirty="0" smtClean="0"/>
          </a:p>
          <a:p>
            <a:pPr marL="285750" indent="-285750">
              <a:buFontTx/>
              <a:buChar char="-"/>
            </a:pPr>
            <a:r>
              <a:rPr lang="es-AR" b="1" dirty="0" smtClean="0"/>
              <a:t>de </a:t>
            </a:r>
            <a:r>
              <a:rPr lang="es-AR" b="1" dirty="0"/>
              <a:t>saturación</a:t>
            </a:r>
            <a:r>
              <a:rPr lang="es-AR" b="1" dirty="0" smtClean="0"/>
              <a:t> </a:t>
            </a:r>
          </a:p>
          <a:p>
            <a:pPr marL="285750" indent="-285750">
              <a:buFontTx/>
              <a:buChar char="-"/>
            </a:pPr>
            <a:r>
              <a:rPr lang="es-AR" b="1" dirty="0" smtClean="0"/>
              <a:t>Mayor complejo antena y </a:t>
            </a:r>
            <a:r>
              <a:rPr lang="es-AR" b="1" dirty="0" err="1" smtClean="0"/>
              <a:t>chl</a:t>
            </a:r>
            <a:r>
              <a:rPr lang="es-AR" b="1" dirty="0" smtClean="0"/>
              <a:t> total (por peso)</a:t>
            </a:r>
          </a:p>
          <a:p>
            <a:pPr marL="285750" indent="-285750">
              <a:buFontTx/>
              <a:buChar char="-"/>
            </a:pPr>
            <a:r>
              <a:rPr lang="es-AR" b="1" dirty="0" smtClean="0"/>
              <a:t>Granas (</a:t>
            </a:r>
            <a:r>
              <a:rPr lang="es-AR" b="1" dirty="0" err="1" smtClean="0"/>
              <a:t>tilacoides</a:t>
            </a:r>
            <a:r>
              <a:rPr lang="es-AR" b="1" dirty="0" smtClean="0"/>
              <a:t>) abundantes</a:t>
            </a:r>
          </a:p>
          <a:p>
            <a:pPr marL="285750" indent="-285750">
              <a:buFontTx/>
              <a:buChar char="-"/>
            </a:pPr>
            <a:r>
              <a:rPr lang="es-AR" b="1" dirty="0" err="1" smtClean="0"/>
              <a:t>Rd</a:t>
            </a:r>
            <a:r>
              <a:rPr lang="es-AR" b="1" dirty="0" smtClean="0"/>
              <a:t> menor</a:t>
            </a:r>
          </a:p>
          <a:p>
            <a:pPr marL="285750" indent="-285750">
              <a:buFontTx/>
              <a:buChar char="-"/>
            </a:pPr>
            <a:r>
              <a:rPr lang="es-AR" b="1" dirty="0" smtClean="0"/>
              <a:t>PC luz menor</a:t>
            </a:r>
          </a:p>
          <a:p>
            <a:pPr marL="285750" indent="-285750">
              <a:buFontTx/>
              <a:buChar char="-"/>
            </a:pPr>
            <a:endParaRPr lang="es-AR" b="1" dirty="0" smtClean="0"/>
          </a:p>
          <a:p>
            <a:pPr marL="285750" indent="-285750">
              <a:buFontTx/>
              <a:buChar char="-"/>
            </a:pPr>
            <a:endParaRPr lang="es-AR" b="1" dirty="0"/>
          </a:p>
        </p:txBody>
      </p:sp>
      <p:sp>
        <p:nvSpPr>
          <p:cNvPr id="7" name="6 CuadroTexto"/>
          <p:cNvSpPr txBox="1"/>
          <p:nvPr/>
        </p:nvSpPr>
        <p:spPr>
          <a:xfrm>
            <a:off x="357158" y="1643050"/>
            <a:ext cx="418704" cy="369332"/>
          </a:xfrm>
          <a:prstGeom prst="rect">
            <a:avLst/>
          </a:prstGeom>
          <a:solidFill>
            <a:srgbClr val="FFFF00"/>
          </a:solidFill>
        </p:spPr>
        <p:txBody>
          <a:bodyPr wrap="none" rtlCol="0">
            <a:spAutoFit/>
          </a:bodyPr>
          <a:lstStyle/>
          <a:p>
            <a:r>
              <a:rPr lang="es-AR" dirty="0" smtClean="0"/>
              <a:t>sol</a:t>
            </a:r>
            <a:endParaRPr lang="es-AR" dirty="0"/>
          </a:p>
        </p:txBody>
      </p:sp>
      <p:sp>
        <p:nvSpPr>
          <p:cNvPr id="8" name="7 CuadroTexto"/>
          <p:cNvSpPr txBox="1"/>
          <p:nvPr/>
        </p:nvSpPr>
        <p:spPr>
          <a:xfrm>
            <a:off x="214282" y="3786190"/>
            <a:ext cx="797013" cy="369332"/>
          </a:xfrm>
          <a:prstGeom prst="rect">
            <a:avLst/>
          </a:prstGeom>
          <a:solidFill>
            <a:srgbClr val="92D050"/>
          </a:solidFill>
        </p:spPr>
        <p:txBody>
          <a:bodyPr wrap="none" rtlCol="0">
            <a:spAutoFit/>
          </a:bodyPr>
          <a:lstStyle/>
          <a:p>
            <a:r>
              <a:rPr lang="es-AR" dirty="0" smtClean="0"/>
              <a:t>sombra</a:t>
            </a:r>
            <a:endParaRPr lang="es-AR" dirty="0"/>
          </a:p>
        </p:txBody>
      </p:sp>
    </p:spTree>
    <p:extLst>
      <p:ext uri="{BB962C8B-B14F-4D97-AF65-F5344CB8AC3E}">
        <p14:creationId xmlns="" xmlns:p14="http://schemas.microsoft.com/office/powerpoint/2010/main" val="2430920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99592" y="1340768"/>
            <a:ext cx="5048250" cy="5219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67544" y="389423"/>
            <a:ext cx="8638519" cy="646331"/>
          </a:xfrm>
          <a:prstGeom prst="rect">
            <a:avLst/>
          </a:prstGeom>
          <a:noFill/>
        </p:spPr>
        <p:txBody>
          <a:bodyPr wrap="none" rtlCol="0">
            <a:spAutoFit/>
          </a:bodyPr>
          <a:lstStyle/>
          <a:p>
            <a:r>
              <a:rPr lang="es-AR" b="1" dirty="0"/>
              <a:t>S</a:t>
            </a:r>
            <a:r>
              <a:rPr lang="es-AR" b="1" dirty="0" smtClean="0"/>
              <a:t>aturación lumínica de la fotosíntesis: a nivel de canopeo ocurre a mayores </a:t>
            </a:r>
            <a:r>
              <a:rPr lang="es-AR" b="1" dirty="0" err="1" smtClean="0"/>
              <a:t>irradiancias</a:t>
            </a:r>
            <a:endParaRPr lang="es-AR" b="1" dirty="0" smtClean="0"/>
          </a:p>
          <a:p>
            <a:r>
              <a:rPr lang="es-AR" b="1" dirty="0"/>
              <a:t>q</a:t>
            </a:r>
            <a:r>
              <a:rPr lang="es-AR" b="1" dirty="0" smtClean="0"/>
              <a:t>ue a nivel de hoja individual</a:t>
            </a:r>
            <a:endParaRPr lang="es-AR" b="1" dirty="0"/>
          </a:p>
        </p:txBody>
      </p:sp>
    </p:spTree>
    <p:extLst>
      <p:ext uri="{BB962C8B-B14F-4D97-AF65-F5344CB8AC3E}">
        <p14:creationId xmlns="" xmlns:p14="http://schemas.microsoft.com/office/powerpoint/2010/main" val="2605090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496" y="1628800"/>
            <a:ext cx="9036496" cy="3290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1 Título"/>
          <p:cNvSpPr>
            <a:spLocks noGrp="1"/>
          </p:cNvSpPr>
          <p:nvPr>
            <p:ph type="title"/>
          </p:nvPr>
        </p:nvSpPr>
        <p:spPr>
          <a:xfrm>
            <a:off x="914400" y="274638"/>
            <a:ext cx="7772400" cy="1143000"/>
          </a:xfrm>
        </p:spPr>
        <p:txBody>
          <a:bodyPr>
            <a:normAutofit/>
          </a:bodyPr>
          <a:lstStyle/>
          <a:p>
            <a:r>
              <a:rPr lang="es-AR" sz="2400" b="1" dirty="0" smtClean="0"/>
              <a:t>Movimientos foliares (</a:t>
            </a:r>
            <a:r>
              <a:rPr lang="es-AR" sz="2400" b="1" dirty="0" err="1" smtClean="0"/>
              <a:t>paraheliotropismo</a:t>
            </a:r>
            <a:r>
              <a:rPr lang="es-AR" sz="2400" b="1" dirty="0" smtClean="0"/>
              <a:t>)</a:t>
            </a:r>
            <a:endParaRPr lang="es-AR" sz="2400" b="1" dirty="0"/>
          </a:p>
        </p:txBody>
      </p:sp>
      <p:sp>
        <p:nvSpPr>
          <p:cNvPr id="4" name="3 CuadroTexto"/>
          <p:cNvSpPr txBox="1"/>
          <p:nvPr/>
        </p:nvSpPr>
        <p:spPr>
          <a:xfrm>
            <a:off x="1285852" y="5357826"/>
            <a:ext cx="692948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AR" b="1" dirty="0" smtClean="0"/>
              <a:t>La orientación de la hoja determina la cantidad de luz que recibe. Es máxima cuando la radiación incide en forma perpendicular</a:t>
            </a:r>
            <a:r>
              <a:rPr lang="es-AR" dirty="0" smtClean="0"/>
              <a:t>.</a:t>
            </a:r>
            <a:endParaRPr lang="es-AR" dirty="0"/>
          </a:p>
        </p:txBody>
      </p:sp>
    </p:spTree>
    <p:extLst>
      <p:ext uri="{BB962C8B-B14F-4D97-AF65-F5344CB8AC3E}">
        <p14:creationId xmlns="" xmlns:p14="http://schemas.microsoft.com/office/powerpoint/2010/main" val="32127705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582594"/>
          </a:xfrm>
        </p:spPr>
        <p:txBody>
          <a:bodyPr>
            <a:normAutofit/>
          </a:bodyPr>
          <a:lstStyle/>
          <a:p>
            <a:r>
              <a:rPr lang="es-AR" sz="2400" b="1" dirty="0" smtClean="0"/>
              <a:t>Movimientos </a:t>
            </a:r>
            <a:r>
              <a:rPr lang="es-AR" sz="2400" b="1" dirty="0" err="1" smtClean="0"/>
              <a:t>fototáxicos</a:t>
            </a:r>
            <a:r>
              <a:rPr lang="es-AR" sz="2400" b="1" dirty="0" smtClean="0"/>
              <a:t> de cloroplastos</a:t>
            </a:r>
            <a:endParaRPr lang="es-AR" sz="2400" b="1"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1011" y="1533140"/>
            <a:ext cx="8362794" cy="33960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3702308" y="1094750"/>
            <a:ext cx="1800200" cy="571500"/>
          </a:xfrm>
          <a:prstGeom prst="rect">
            <a:avLst/>
          </a:prstGeom>
        </p:spPr>
        <p:txBody>
          <a:bodyPr bIns="91440" anchor="b" anchorCtr="0">
            <a:normAutofit fontScale="70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AR" sz="2400" b="1" dirty="0" smtClean="0"/>
              <a:t>Luz azul (baja irradiancia)</a:t>
            </a:r>
            <a:endParaRPr lang="es-AR" sz="2400" b="1" dirty="0"/>
          </a:p>
        </p:txBody>
      </p:sp>
      <p:sp>
        <p:nvSpPr>
          <p:cNvPr id="7" name="1 Título"/>
          <p:cNvSpPr txBox="1">
            <a:spLocks/>
          </p:cNvSpPr>
          <p:nvPr/>
        </p:nvSpPr>
        <p:spPr>
          <a:xfrm>
            <a:off x="1051992" y="1094750"/>
            <a:ext cx="1800200" cy="5715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AR" sz="2400" b="1" dirty="0"/>
              <a:t>O</a:t>
            </a:r>
            <a:r>
              <a:rPr lang="es-AR" sz="2400" b="1" dirty="0" smtClean="0"/>
              <a:t>scuridad</a:t>
            </a:r>
            <a:endParaRPr lang="es-AR" sz="2400" b="1" dirty="0"/>
          </a:p>
        </p:txBody>
      </p:sp>
      <p:sp>
        <p:nvSpPr>
          <p:cNvPr id="8" name="1 Título"/>
          <p:cNvSpPr txBox="1">
            <a:spLocks/>
          </p:cNvSpPr>
          <p:nvPr/>
        </p:nvSpPr>
        <p:spPr>
          <a:xfrm>
            <a:off x="6588224" y="1033648"/>
            <a:ext cx="1800200" cy="571500"/>
          </a:xfrm>
          <a:prstGeom prst="rect">
            <a:avLst/>
          </a:prstGeom>
        </p:spPr>
        <p:txBody>
          <a:bodyPr bIns="91440" anchor="b" anchorCtr="0">
            <a:normAutofit fontScale="70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AR" sz="2400" b="1" dirty="0" smtClean="0"/>
              <a:t>Luz azul </a:t>
            </a:r>
            <a:r>
              <a:rPr lang="es-AR" sz="2400" b="1" dirty="0"/>
              <a:t>(</a:t>
            </a:r>
            <a:r>
              <a:rPr lang="es-AR" sz="2400" b="1" dirty="0" smtClean="0"/>
              <a:t>alta irradiancia)  </a:t>
            </a:r>
            <a:endParaRPr lang="es-AR" sz="2400" b="1" dirty="0"/>
          </a:p>
        </p:txBody>
      </p:sp>
      <p:sp>
        <p:nvSpPr>
          <p:cNvPr id="9" name="8 CuadroTexto"/>
          <p:cNvSpPr txBox="1"/>
          <p:nvPr/>
        </p:nvSpPr>
        <p:spPr>
          <a:xfrm>
            <a:off x="357158" y="5000636"/>
            <a:ext cx="8429684" cy="1754326"/>
          </a:xfrm>
          <a:prstGeom prst="rect">
            <a:avLst/>
          </a:prstGeom>
          <a:noFill/>
          <a:ln>
            <a:solidFill>
              <a:srgbClr val="0070C0"/>
            </a:solidFill>
          </a:ln>
        </p:spPr>
        <p:txBody>
          <a:bodyPr wrap="square" rtlCol="0">
            <a:spAutoFit/>
          </a:bodyPr>
          <a:lstStyle/>
          <a:p>
            <a:pPr algn="just"/>
            <a:r>
              <a:rPr lang="es-AR" b="1" dirty="0" smtClean="0"/>
              <a:t>Estas fotografías muestran la distribución de los cloroplastos en hojas de</a:t>
            </a:r>
            <a:r>
              <a:rPr lang="es-AR" b="1" i="1" dirty="0" smtClean="0"/>
              <a:t> </a:t>
            </a:r>
            <a:r>
              <a:rPr lang="es-AR" b="1" i="1" dirty="0" err="1" smtClean="0"/>
              <a:t>Lemna</a:t>
            </a:r>
            <a:r>
              <a:rPr lang="es-AR" b="1" i="1" dirty="0" smtClean="0"/>
              <a:t> </a:t>
            </a:r>
            <a:r>
              <a:rPr lang="es-AR" b="1" dirty="0" err="1" smtClean="0"/>
              <a:t>sp.</a:t>
            </a:r>
            <a:r>
              <a:rPr lang="es-AR" b="1" dirty="0" smtClean="0"/>
              <a:t> En oscuridad o a baja irradiancia, se ubican cerca de la superficie de la célula, optimizando la captación de la luz. Cuando son iluminados con una alta irradiancia, los cloroplastos se ubican contra los bordes celulares protegiéndose entre ellos del exceso de luz, que produce </a:t>
            </a:r>
            <a:r>
              <a:rPr lang="es-AR" b="1" dirty="0" err="1" smtClean="0"/>
              <a:t>fotoinhibición</a:t>
            </a:r>
            <a:r>
              <a:rPr lang="es-AR" b="1" dirty="0" smtClean="0"/>
              <a:t> por inactivación y daño en los fotosistemas.</a:t>
            </a:r>
            <a:endParaRPr lang="es-AR" b="1" dirty="0"/>
          </a:p>
        </p:txBody>
      </p:sp>
    </p:spTree>
    <p:extLst>
      <p:ext uri="{BB962C8B-B14F-4D97-AF65-F5344CB8AC3E}">
        <p14:creationId xmlns="" xmlns:p14="http://schemas.microsoft.com/office/powerpoint/2010/main" val="4643648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214290"/>
            <a:ext cx="7772400" cy="1143000"/>
          </a:xfrm>
        </p:spPr>
        <p:txBody>
          <a:bodyPr>
            <a:normAutofit/>
          </a:bodyPr>
          <a:lstStyle/>
          <a:p>
            <a:pPr algn="ctr"/>
            <a:r>
              <a:rPr lang="es-AR" sz="2800" b="1" dirty="0" smtClean="0"/>
              <a:t>Influencia de la concentración de oxígeno en la fotosíntesis neta (plantas C</a:t>
            </a:r>
            <a:r>
              <a:rPr lang="es-AR" sz="2800" b="1" baseline="-25000" dirty="0" smtClean="0"/>
              <a:t>3</a:t>
            </a:r>
            <a:r>
              <a:rPr lang="es-AR" sz="2800" b="1" dirty="0" smtClean="0"/>
              <a:t> y C</a:t>
            </a:r>
            <a:r>
              <a:rPr lang="es-AR" sz="2800" b="1" baseline="-25000" dirty="0" smtClean="0"/>
              <a:t>4</a:t>
            </a:r>
            <a:r>
              <a:rPr lang="es-AR" sz="2800" b="1" dirty="0" smtClean="0"/>
              <a:t>)</a:t>
            </a:r>
            <a:endParaRPr lang="es-AR" sz="2800" b="1" dirty="0"/>
          </a:p>
        </p:txBody>
      </p:sp>
      <p:pic>
        <p:nvPicPr>
          <p:cNvPr id="4" name="3 Marcador de contenido" descr="4._Fotosintesis_2.pdf - Adobe Reader"/>
          <p:cNvPicPr>
            <a:picLocks noGrp="1" noChangeAspect="1"/>
          </p:cNvPicPr>
          <p:nvPr>
            <p:ph sz="quarter" idx="1"/>
          </p:nvPr>
        </p:nvPicPr>
        <p:blipFill rotWithShape="1">
          <a:blip r:embed="rId3">
            <a:extLst>
              <a:ext uri="{28A0092B-C50C-407E-A947-70E740481C1C}">
                <a14:useLocalDpi xmlns="" xmlns:a14="http://schemas.microsoft.com/office/drawing/2010/main" val="0"/>
              </a:ext>
            </a:extLst>
          </a:blip>
          <a:srcRect l="27009" t="26950" r="25434" b="21351"/>
          <a:stretch/>
        </p:blipFill>
        <p:spPr>
          <a:xfrm>
            <a:off x="1214414" y="1772817"/>
            <a:ext cx="6813970" cy="4202347"/>
          </a:xfrm>
        </p:spPr>
      </p:pic>
      <p:sp>
        <p:nvSpPr>
          <p:cNvPr id="5" name="4 CuadroTexto"/>
          <p:cNvSpPr txBox="1"/>
          <p:nvPr/>
        </p:nvSpPr>
        <p:spPr>
          <a:xfrm>
            <a:off x="8001024" y="1857364"/>
            <a:ext cx="514885" cy="46166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s-AR" sz="2400" dirty="0" smtClean="0"/>
              <a:t>C4</a:t>
            </a:r>
            <a:endParaRPr lang="es-AR" sz="2400" dirty="0"/>
          </a:p>
        </p:txBody>
      </p:sp>
      <p:sp>
        <p:nvSpPr>
          <p:cNvPr id="7" name="6 Flecha izquierda"/>
          <p:cNvSpPr/>
          <p:nvPr/>
        </p:nvSpPr>
        <p:spPr>
          <a:xfrm>
            <a:off x="7572396" y="2000240"/>
            <a:ext cx="428628"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CuadroTexto"/>
          <p:cNvSpPr txBox="1"/>
          <p:nvPr/>
        </p:nvSpPr>
        <p:spPr>
          <a:xfrm>
            <a:off x="8057643" y="2824459"/>
            <a:ext cx="514885" cy="46166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s-AR" sz="2400" dirty="0" smtClean="0"/>
              <a:t>C3</a:t>
            </a:r>
            <a:endParaRPr lang="es-AR" sz="2400" dirty="0"/>
          </a:p>
        </p:txBody>
      </p:sp>
      <p:sp>
        <p:nvSpPr>
          <p:cNvPr id="9" name="8 Flecha izquierda"/>
          <p:cNvSpPr/>
          <p:nvPr/>
        </p:nvSpPr>
        <p:spPr>
          <a:xfrm>
            <a:off x="7572396" y="2967335"/>
            <a:ext cx="428628" cy="214314"/>
          </a:xfrm>
          <a:prstGeom prst="lef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CuadroTexto"/>
          <p:cNvSpPr txBox="1"/>
          <p:nvPr/>
        </p:nvSpPr>
        <p:spPr>
          <a:xfrm>
            <a:off x="1214414" y="6202940"/>
            <a:ext cx="7246343" cy="369332"/>
          </a:xfrm>
          <a:prstGeom prst="rect">
            <a:avLst/>
          </a:prstGeom>
          <a:noFill/>
        </p:spPr>
        <p:txBody>
          <a:bodyPr wrap="none" rtlCol="0">
            <a:spAutoFit/>
          </a:bodyPr>
          <a:lstStyle/>
          <a:p>
            <a:r>
              <a:rPr lang="es-AR" b="1" dirty="0" smtClean="0"/>
              <a:t>Fotosíntesis neta (A n) = Fotosíntesis – (Respiración + </a:t>
            </a:r>
            <a:r>
              <a:rPr lang="es-AR" b="1" dirty="0" err="1" smtClean="0"/>
              <a:t>Fotorrespiración</a:t>
            </a:r>
            <a:r>
              <a:rPr lang="es-AR" b="1" dirty="0" smtClean="0"/>
              <a:t>)</a:t>
            </a:r>
            <a:endParaRPr lang="es-AR" b="1" dirty="0"/>
          </a:p>
        </p:txBody>
      </p:sp>
    </p:spTree>
    <p:extLst>
      <p:ext uri="{BB962C8B-B14F-4D97-AF65-F5344CB8AC3E}">
        <p14:creationId xmlns="" xmlns:p14="http://schemas.microsoft.com/office/powerpoint/2010/main" val="1246461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25585" y="980728"/>
            <a:ext cx="6594407" cy="48245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3" name="2 Conector recto de flecha"/>
          <p:cNvCxnSpPr/>
          <p:nvPr/>
        </p:nvCxnSpPr>
        <p:spPr>
          <a:xfrm flipV="1">
            <a:off x="3635896" y="3079730"/>
            <a:ext cx="3456384"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7077108" y="2756855"/>
            <a:ext cx="1944216" cy="861774"/>
          </a:xfrm>
          <a:prstGeom prst="rect">
            <a:avLst/>
          </a:prstGeom>
          <a:noFill/>
        </p:spPr>
        <p:txBody>
          <a:bodyPr wrap="square" rtlCol="0">
            <a:spAutoFit/>
          </a:bodyPr>
          <a:lstStyle/>
          <a:p>
            <a:pPr algn="ctr"/>
            <a:r>
              <a:rPr lang="es-AR" b="1" u="sng" dirty="0" smtClean="0"/>
              <a:t>Pendiente</a:t>
            </a:r>
            <a:r>
              <a:rPr lang="es-AR" b="1" dirty="0" smtClean="0"/>
              <a:t>:</a:t>
            </a:r>
          </a:p>
          <a:p>
            <a:pPr algn="ctr"/>
            <a:r>
              <a:rPr lang="es-AR" sz="1600" b="1" dirty="0" smtClean="0"/>
              <a:t>Eficiencia de </a:t>
            </a:r>
            <a:r>
              <a:rPr lang="es-AR" sz="1600" b="1" dirty="0" err="1" smtClean="0"/>
              <a:t>carboxilación</a:t>
            </a:r>
            <a:endParaRPr lang="es-AR" sz="1600" b="1" dirty="0"/>
          </a:p>
        </p:txBody>
      </p:sp>
      <p:cxnSp>
        <p:nvCxnSpPr>
          <p:cNvPr id="5" name="4 Conector recto de flecha"/>
          <p:cNvCxnSpPr/>
          <p:nvPr/>
        </p:nvCxnSpPr>
        <p:spPr>
          <a:xfrm>
            <a:off x="2627784" y="2963108"/>
            <a:ext cx="42484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428596" y="5857892"/>
            <a:ext cx="8496172" cy="646331"/>
          </a:xfrm>
          <a:prstGeom prst="rect">
            <a:avLst/>
          </a:prstGeom>
          <a:noFill/>
        </p:spPr>
        <p:txBody>
          <a:bodyPr wrap="none" rtlCol="0">
            <a:spAutoFit/>
          </a:bodyPr>
          <a:lstStyle/>
          <a:p>
            <a:r>
              <a:rPr lang="es-AR" b="1" dirty="0" smtClean="0"/>
              <a:t>Las curvas de </a:t>
            </a:r>
            <a:r>
              <a:rPr lang="es-AR" b="1" dirty="0" err="1" smtClean="0"/>
              <a:t>An</a:t>
            </a:r>
            <a:r>
              <a:rPr lang="es-AR" b="1" dirty="0" smtClean="0"/>
              <a:t> en función de  [CO</a:t>
            </a:r>
            <a:r>
              <a:rPr lang="es-AR" b="1" baseline="-25000" dirty="0" smtClean="0"/>
              <a:t>2</a:t>
            </a:r>
            <a:r>
              <a:rPr lang="es-AR" b="1" dirty="0" smtClean="0"/>
              <a:t> ] se hacen manteniendo </a:t>
            </a:r>
            <a:r>
              <a:rPr lang="es-AR" b="1" dirty="0"/>
              <a:t>constante </a:t>
            </a:r>
            <a:r>
              <a:rPr lang="es-AR" b="1" dirty="0" smtClean="0"/>
              <a:t>la irradiancia</a:t>
            </a:r>
          </a:p>
          <a:p>
            <a:r>
              <a:rPr lang="es-AR" b="1" dirty="0" smtClean="0"/>
              <a:t> (en </a:t>
            </a:r>
            <a:r>
              <a:rPr lang="es-AR" b="1" dirty="0" err="1" smtClean="0"/>
              <a:t>gral</a:t>
            </a:r>
            <a:r>
              <a:rPr lang="es-AR" b="1" dirty="0" smtClean="0"/>
              <a:t>.,  </a:t>
            </a:r>
            <a:r>
              <a:rPr lang="es-AR" b="1" dirty="0" err="1" smtClean="0"/>
              <a:t>irradiancias</a:t>
            </a:r>
            <a:r>
              <a:rPr lang="es-AR" b="1" dirty="0" smtClean="0"/>
              <a:t> de saturación), </a:t>
            </a:r>
            <a:r>
              <a:rPr lang="es-AR" b="1" dirty="0" err="1" smtClean="0"/>
              <a:t>Temp</a:t>
            </a:r>
            <a:r>
              <a:rPr lang="es-AR" b="1" dirty="0" smtClean="0"/>
              <a:t> (v.g. 25 </a:t>
            </a:r>
            <a:r>
              <a:rPr lang="es-AR" b="1" dirty="0" err="1" smtClean="0"/>
              <a:t>ºC</a:t>
            </a:r>
            <a:r>
              <a:rPr lang="es-AR" b="1" dirty="0" smtClean="0"/>
              <a:t>) , etc.</a:t>
            </a:r>
            <a:endParaRPr lang="es-AR" b="1" dirty="0"/>
          </a:p>
        </p:txBody>
      </p:sp>
      <p:sp>
        <p:nvSpPr>
          <p:cNvPr id="8" name="1 Título"/>
          <p:cNvSpPr>
            <a:spLocks noGrp="1"/>
          </p:cNvSpPr>
          <p:nvPr>
            <p:ph type="title"/>
          </p:nvPr>
        </p:nvSpPr>
        <p:spPr>
          <a:xfrm>
            <a:off x="865820" y="0"/>
            <a:ext cx="7772400" cy="1143000"/>
          </a:xfrm>
        </p:spPr>
        <p:txBody>
          <a:bodyPr>
            <a:normAutofit/>
          </a:bodyPr>
          <a:lstStyle/>
          <a:p>
            <a:r>
              <a:rPr lang="es-AR" sz="2400" b="1" dirty="0" smtClean="0">
                <a:solidFill>
                  <a:schemeClr val="tx1"/>
                </a:solidFill>
              </a:rPr>
              <a:t>Respuesta de la fotosíntesis  en plantas C3 y C4  a cambios  en el CO</a:t>
            </a:r>
            <a:r>
              <a:rPr lang="es-AR" sz="2400" b="1" baseline="-25000" dirty="0" smtClean="0">
                <a:solidFill>
                  <a:schemeClr val="tx1"/>
                </a:solidFill>
              </a:rPr>
              <a:t>2</a:t>
            </a:r>
            <a:endParaRPr lang="es-AR" sz="2400" b="1" baseline="-25000" dirty="0">
              <a:solidFill>
                <a:schemeClr val="tx1"/>
              </a:solidFill>
            </a:endParaRPr>
          </a:p>
        </p:txBody>
      </p:sp>
    </p:spTree>
    <p:extLst>
      <p:ext uri="{BB962C8B-B14F-4D97-AF65-F5344CB8AC3E}">
        <p14:creationId xmlns="" xmlns:p14="http://schemas.microsoft.com/office/powerpoint/2010/main" val="310385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51920" y="733346"/>
            <a:ext cx="4759226" cy="558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395536" y="188640"/>
            <a:ext cx="6548972" cy="461665"/>
          </a:xfrm>
          <a:prstGeom prst="rect">
            <a:avLst/>
          </a:prstGeom>
          <a:noFill/>
        </p:spPr>
        <p:txBody>
          <a:bodyPr wrap="none" rtlCol="0">
            <a:spAutoFit/>
          </a:bodyPr>
          <a:lstStyle/>
          <a:p>
            <a:r>
              <a:rPr lang="es-AR" sz="2400" b="1" dirty="0" smtClean="0"/>
              <a:t>Cambios en los niveles de CO</a:t>
            </a:r>
            <a:r>
              <a:rPr lang="es-AR" sz="2400" b="1" baseline="-25000" dirty="0" smtClean="0"/>
              <a:t>2 </a:t>
            </a:r>
            <a:r>
              <a:rPr lang="es-AR" sz="2400" b="1" dirty="0" smtClean="0"/>
              <a:t>en últimas décadas</a:t>
            </a:r>
            <a:endParaRPr lang="es-AR" sz="2400" b="1" dirty="0"/>
          </a:p>
        </p:txBody>
      </p:sp>
      <p:sp>
        <p:nvSpPr>
          <p:cNvPr id="7" name="6 CuadroTexto"/>
          <p:cNvSpPr txBox="1"/>
          <p:nvPr/>
        </p:nvSpPr>
        <p:spPr>
          <a:xfrm>
            <a:off x="395536" y="5672568"/>
            <a:ext cx="3273653" cy="646331"/>
          </a:xfrm>
          <a:prstGeom prst="rect">
            <a:avLst/>
          </a:prstGeom>
          <a:noFill/>
        </p:spPr>
        <p:txBody>
          <a:bodyPr wrap="none" rtlCol="0">
            <a:spAutoFit/>
          </a:bodyPr>
          <a:lstStyle/>
          <a:p>
            <a:r>
              <a:rPr lang="es-AR" b="1" dirty="0"/>
              <a:t> </a:t>
            </a:r>
            <a:r>
              <a:rPr lang="es-AR" b="1" dirty="0" smtClean="0"/>
              <a:t>¿Qué cultivos serán</a:t>
            </a:r>
          </a:p>
          <a:p>
            <a:pPr algn="ctr"/>
            <a:r>
              <a:rPr lang="es-AR" b="1" dirty="0"/>
              <a:t>b</a:t>
            </a:r>
            <a:r>
              <a:rPr lang="es-AR" b="1" dirty="0" smtClean="0"/>
              <a:t>eneficiados por este aumento?</a:t>
            </a:r>
            <a:endParaRPr lang="es-AR" b="1" dirty="0"/>
          </a:p>
        </p:txBody>
      </p:sp>
      <p:sp>
        <p:nvSpPr>
          <p:cNvPr id="8" name="7 CuadroTexto"/>
          <p:cNvSpPr txBox="1"/>
          <p:nvPr/>
        </p:nvSpPr>
        <p:spPr>
          <a:xfrm>
            <a:off x="981594" y="1324421"/>
            <a:ext cx="2881686" cy="646331"/>
          </a:xfrm>
          <a:prstGeom prst="rect">
            <a:avLst/>
          </a:prstGeom>
          <a:noFill/>
        </p:spPr>
        <p:txBody>
          <a:bodyPr wrap="none" rtlCol="0">
            <a:spAutoFit/>
          </a:bodyPr>
          <a:lstStyle/>
          <a:p>
            <a:r>
              <a:rPr lang="es-AR" b="1" dirty="0"/>
              <a:t> </a:t>
            </a:r>
            <a:r>
              <a:rPr lang="es-AR" b="1" dirty="0" smtClean="0"/>
              <a:t>Concentración atmosférica</a:t>
            </a:r>
          </a:p>
          <a:p>
            <a:r>
              <a:rPr lang="es-AR" b="1" dirty="0"/>
              <a:t>d</a:t>
            </a:r>
            <a:r>
              <a:rPr lang="es-AR" b="1" dirty="0" smtClean="0"/>
              <a:t>e CO</a:t>
            </a:r>
            <a:r>
              <a:rPr lang="es-AR" b="1" baseline="-25000" dirty="0" smtClean="0"/>
              <a:t>2 </a:t>
            </a:r>
            <a:r>
              <a:rPr lang="es-AR" b="1" dirty="0" smtClean="0"/>
              <a:t> (ppm)</a:t>
            </a:r>
          </a:p>
        </p:txBody>
      </p:sp>
      <p:sp>
        <p:nvSpPr>
          <p:cNvPr id="9" name="8 CuadroTexto"/>
          <p:cNvSpPr txBox="1"/>
          <p:nvPr/>
        </p:nvSpPr>
        <p:spPr>
          <a:xfrm>
            <a:off x="5723754" y="6011996"/>
            <a:ext cx="720454" cy="369332"/>
          </a:xfrm>
          <a:prstGeom prst="rect">
            <a:avLst/>
          </a:prstGeom>
          <a:solidFill>
            <a:schemeClr val="bg1"/>
          </a:solidFill>
        </p:spPr>
        <p:txBody>
          <a:bodyPr wrap="none" rtlCol="0">
            <a:spAutoFit/>
          </a:bodyPr>
          <a:lstStyle/>
          <a:p>
            <a:r>
              <a:rPr lang="es-AR" b="1" dirty="0"/>
              <a:t> </a:t>
            </a:r>
            <a:r>
              <a:rPr lang="es-AR" b="1" dirty="0" smtClean="0"/>
              <a:t>Años</a:t>
            </a:r>
          </a:p>
        </p:txBody>
      </p:sp>
    </p:spTree>
    <p:extLst>
      <p:ext uri="{BB962C8B-B14F-4D97-AF65-F5344CB8AC3E}">
        <p14:creationId xmlns="" xmlns:p14="http://schemas.microsoft.com/office/powerpoint/2010/main" val="9193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3922" y="115814"/>
            <a:ext cx="7772400" cy="1143000"/>
          </a:xfrm>
        </p:spPr>
        <p:txBody>
          <a:bodyPr>
            <a:normAutofit/>
          </a:bodyPr>
          <a:lstStyle/>
          <a:p>
            <a:r>
              <a:rPr lang="es-AR" b="1" dirty="0" smtClean="0">
                <a:solidFill>
                  <a:srgbClr val="C00000"/>
                </a:solidFill>
              </a:rPr>
              <a:t>Factores que afectan la respiración</a:t>
            </a:r>
            <a:endParaRPr lang="es-AR" b="1" dirty="0">
              <a:solidFill>
                <a:srgbClr val="C00000"/>
              </a:solidFill>
            </a:endParaRPr>
          </a:p>
        </p:txBody>
      </p:sp>
      <p:sp>
        <p:nvSpPr>
          <p:cNvPr id="3" name="2 Marcador de contenido"/>
          <p:cNvSpPr>
            <a:spLocks noGrp="1"/>
          </p:cNvSpPr>
          <p:nvPr>
            <p:ph sz="quarter" idx="1"/>
          </p:nvPr>
        </p:nvSpPr>
        <p:spPr>
          <a:xfrm>
            <a:off x="914400" y="1500174"/>
            <a:ext cx="7772400" cy="4449106"/>
          </a:xfrm>
        </p:spPr>
        <p:txBody>
          <a:bodyPr>
            <a:normAutofit fontScale="92500" lnSpcReduction="20000"/>
          </a:bodyPr>
          <a:lstStyle/>
          <a:p>
            <a:r>
              <a:rPr lang="es-AR" b="1" dirty="0" smtClean="0"/>
              <a:t>Factores endógenos </a:t>
            </a:r>
            <a:r>
              <a:rPr lang="es-AR" sz="2400" dirty="0" smtClean="0"/>
              <a:t>(hábito de crecimiento de la planta, tasa metabólica, edad, órgano, ontogenia). Por ejemplo yemas en desarrollo presentan altas tasas de respiración, y cuando un órgano alcanza la madurez  tiene valores mínimos. Hay casos particulares como los frutos climatéricos (ver TP de respiración).</a:t>
            </a:r>
          </a:p>
          <a:p>
            <a:r>
              <a:rPr lang="es-AR" b="1" dirty="0" smtClean="0"/>
              <a:t>Disponibilidad de ADP</a:t>
            </a:r>
          </a:p>
          <a:p>
            <a:r>
              <a:rPr lang="es-AR" b="1" dirty="0" smtClean="0"/>
              <a:t>Disponibilidad de sustratos </a:t>
            </a:r>
            <a:r>
              <a:rPr lang="es-AR" sz="2400" dirty="0" smtClean="0"/>
              <a:t>(por ejemplo azúcares, ácidos orgánicos, lípidos)</a:t>
            </a:r>
          </a:p>
          <a:p>
            <a:r>
              <a:rPr lang="es-AR" b="1" dirty="0" smtClean="0"/>
              <a:t>Temperatura</a:t>
            </a:r>
          </a:p>
          <a:p>
            <a:r>
              <a:rPr lang="es-AR" b="1" dirty="0" smtClean="0"/>
              <a:t>Luz</a:t>
            </a:r>
            <a:r>
              <a:rPr lang="es-AR" dirty="0" smtClean="0"/>
              <a:t> (en órganos </a:t>
            </a:r>
            <a:r>
              <a:rPr lang="es-AR" dirty="0" err="1" smtClean="0"/>
              <a:t>fotosintetizantes</a:t>
            </a:r>
            <a:r>
              <a:rPr lang="es-AR" dirty="0" smtClean="0"/>
              <a:t>)</a:t>
            </a:r>
          </a:p>
          <a:p>
            <a:r>
              <a:rPr lang="es-AR" b="1" dirty="0" smtClean="0"/>
              <a:t>Disponibilidad de O</a:t>
            </a:r>
            <a:r>
              <a:rPr lang="es-AR" b="1" baseline="-25000" dirty="0" smtClean="0"/>
              <a:t>2</a:t>
            </a:r>
            <a:r>
              <a:rPr lang="es-AR" b="1" dirty="0" smtClean="0"/>
              <a:t> </a:t>
            </a:r>
          </a:p>
          <a:p>
            <a:r>
              <a:rPr lang="es-AR" b="1" dirty="0" smtClean="0"/>
              <a:t>Niveles de CO</a:t>
            </a:r>
            <a:r>
              <a:rPr lang="es-AR" b="1" baseline="-25000" dirty="0" smtClean="0"/>
              <a:t>2</a:t>
            </a:r>
            <a:r>
              <a:rPr lang="es-AR" b="1" dirty="0" smtClean="0"/>
              <a:t> </a:t>
            </a:r>
            <a:r>
              <a:rPr lang="es-AR" dirty="0"/>
              <a:t>(en frutos </a:t>
            </a:r>
            <a:r>
              <a:rPr lang="es-AR" dirty="0" smtClean="0"/>
              <a:t>climatéricos y </a:t>
            </a:r>
            <a:r>
              <a:rPr lang="es-AR" dirty="0"/>
              <a:t>semillas</a:t>
            </a:r>
            <a:r>
              <a:rPr lang="es-AR" dirty="0" smtClean="0"/>
              <a:t>)</a:t>
            </a:r>
          </a:p>
          <a:p>
            <a:r>
              <a:rPr lang="es-AR" b="1" dirty="0" err="1" smtClean="0"/>
              <a:t>Desacoplantes</a:t>
            </a:r>
            <a:endParaRPr lang="es-AR" b="1" dirty="0"/>
          </a:p>
          <a:p>
            <a:endParaRPr lang="es-AR" dirty="0" smtClean="0"/>
          </a:p>
          <a:p>
            <a:endParaRPr lang="es-AR" dirty="0"/>
          </a:p>
        </p:txBody>
      </p:sp>
    </p:spTree>
    <p:extLst>
      <p:ext uri="{BB962C8B-B14F-4D97-AF65-F5344CB8AC3E}">
        <p14:creationId xmlns="" xmlns:p14="http://schemas.microsoft.com/office/powerpoint/2010/main" val="1491037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714356"/>
            <a:ext cx="7772400" cy="1143000"/>
          </a:xfrm>
        </p:spPr>
        <p:txBody>
          <a:bodyPr>
            <a:normAutofit fontScale="90000"/>
          </a:bodyPr>
          <a:lstStyle/>
          <a:p>
            <a:pPr algn="just"/>
            <a:r>
              <a:rPr lang="es-AR" dirty="0" smtClean="0"/>
              <a:t>¿Qué sucede si se colocan en una campana cerrada una planta de maíz y una de trigo?</a:t>
            </a:r>
            <a:endParaRPr lang="es-AR" dirty="0"/>
          </a:p>
        </p:txBody>
      </p:sp>
      <p:sp>
        <p:nvSpPr>
          <p:cNvPr id="4" name="3 CuadroTexto"/>
          <p:cNvSpPr txBox="1"/>
          <p:nvPr/>
        </p:nvSpPr>
        <p:spPr>
          <a:xfrm>
            <a:off x="814003" y="6009333"/>
            <a:ext cx="7476470" cy="369332"/>
          </a:xfrm>
          <a:prstGeom prst="rect">
            <a:avLst/>
          </a:prstGeom>
          <a:noFill/>
        </p:spPr>
        <p:txBody>
          <a:bodyPr wrap="none" rtlCol="0">
            <a:spAutoFit/>
          </a:bodyPr>
          <a:lstStyle/>
          <a:p>
            <a:r>
              <a:rPr lang="es-AR" dirty="0" smtClean="0"/>
              <a:t>Niveles  iniciales de O</a:t>
            </a:r>
            <a:r>
              <a:rPr lang="es-AR" baseline="-25000" dirty="0" smtClean="0"/>
              <a:t>2</a:t>
            </a:r>
            <a:r>
              <a:rPr lang="es-AR" dirty="0" smtClean="0"/>
              <a:t> y CO</a:t>
            </a:r>
            <a:r>
              <a:rPr lang="es-AR" baseline="-25000" dirty="0" smtClean="0"/>
              <a:t>2</a:t>
            </a:r>
            <a:r>
              <a:rPr lang="es-AR" dirty="0" smtClean="0"/>
              <a:t> atmosféricos, iluminación 1500  </a:t>
            </a:r>
            <a:r>
              <a:rPr lang="es-AR" dirty="0" err="1" smtClean="0"/>
              <a:t>μmol</a:t>
            </a:r>
            <a:r>
              <a:rPr lang="es-AR" dirty="0" smtClean="0"/>
              <a:t> de fotones∙ m</a:t>
            </a:r>
            <a:r>
              <a:rPr lang="es-AR" baseline="30000" dirty="0" smtClean="0"/>
              <a:t>–2</a:t>
            </a:r>
            <a:r>
              <a:rPr lang="es-AR" dirty="0" smtClean="0"/>
              <a:t>∙s</a:t>
            </a:r>
            <a:r>
              <a:rPr lang="es-AR" baseline="30000" dirty="0" smtClean="0"/>
              <a:t>–1</a:t>
            </a:r>
            <a:endParaRPr lang="es-AR" dirty="0"/>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11960" y="1657788"/>
            <a:ext cx="2880319" cy="4237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5536" y="188640"/>
            <a:ext cx="6990440" cy="54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691680" y="5949280"/>
            <a:ext cx="4281365" cy="369332"/>
          </a:xfrm>
          <a:prstGeom prst="rect">
            <a:avLst/>
          </a:prstGeom>
          <a:noFill/>
        </p:spPr>
        <p:txBody>
          <a:bodyPr wrap="none" rtlCol="0">
            <a:spAutoFit/>
          </a:bodyPr>
          <a:lstStyle/>
          <a:p>
            <a:r>
              <a:rPr lang="es-AR" b="1" dirty="0" smtClean="0"/>
              <a:t>Experimentos FACE</a:t>
            </a:r>
            <a:r>
              <a:rPr lang="es-AR" dirty="0" smtClean="0"/>
              <a:t> (</a:t>
            </a:r>
            <a:r>
              <a:rPr lang="es-AR" i="1" dirty="0" smtClean="0"/>
              <a:t>‘Free air CO</a:t>
            </a:r>
            <a:r>
              <a:rPr lang="es-AR" i="1" baseline="-25000" dirty="0" smtClean="0"/>
              <a:t>2</a:t>
            </a:r>
            <a:r>
              <a:rPr lang="es-AR" i="1" dirty="0" smtClean="0"/>
              <a:t> </a:t>
            </a:r>
            <a:r>
              <a:rPr lang="es-AR" i="1" dirty="0" err="1" smtClean="0"/>
              <a:t>Enrichment</a:t>
            </a:r>
            <a:r>
              <a:rPr lang="es-AR" i="1" dirty="0" smtClean="0"/>
              <a:t>’</a:t>
            </a:r>
            <a:r>
              <a:rPr lang="es-AR" dirty="0" smtClean="0"/>
              <a:t>)</a:t>
            </a:r>
            <a:endParaRPr lang="es-AR" dirty="0"/>
          </a:p>
        </p:txBody>
      </p:sp>
    </p:spTree>
    <p:extLst>
      <p:ext uri="{BB962C8B-B14F-4D97-AF65-F5344CB8AC3E}">
        <p14:creationId xmlns="" xmlns:p14="http://schemas.microsoft.com/office/powerpoint/2010/main" val="28869066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1675711"/>
            <a:ext cx="8892480" cy="3896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08236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dirty="0" smtClean="0"/>
              <a:t>Efecto de la temperatura sobre la fotosíntesis y respiración</a:t>
            </a:r>
            <a:endParaRPr lang="es-AR" dirty="0"/>
          </a:p>
        </p:txBody>
      </p:sp>
      <p:sp>
        <p:nvSpPr>
          <p:cNvPr id="5" name="4 Marcador de contenido"/>
          <p:cNvSpPr>
            <a:spLocks noGrp="1"/>
          </p:cNvSpPr>
          <p:nvPr>
            <p:ph sz="quarter" idx="1"/>
          </p:nvPr>
        </p:nvSpPr>
        <p:spPr>
          <a:xfrm>
            <a:off x="928662" y="2214554"/>
            <a:ext cx="7772400" cy="2481266"/>
          </a:xfrm>
        </p:spPr>
        <p:txBody>
          <a:bodyPr/>
          <a:lstStyle/>
          <a:p>
            <a:r>
              <a:rPr lang="es-AR" dirty="0" smtClean="0"/>
              <a:t>Hay una temperatura óptima para la fotosíntesis, que está relacionada con el hábitat de las especies.</a:t>
            </a:r>
          </a:p>
          <a:p>
            <a:r>
              <a:rPr lang="es-AR" dirty="0" smtClean="0"/>
              <a:t>Altas temperaturas favorecen la respiración y la </a:t>
            </a:r>
            <a:r>
              <a:rPr lang="es-AR" dirty="0" err="1" smtClean="0"/>
              <a:t>fotorrespiración</a:t>
            </a:r>
            <a:r>
              <a:rPr lang="es-AR" dirty="0" smtClean="0"/>
              <a:t> (dentro de ciertos límites). </a:t>
            </a:r>
            <a:endParaRPr lang="es-AR" dirty="0"/>
          </a:p>
        </p:txBody>
      </p:sp>
    </p:spTree>
    <p:extLst>
      <p:ext uri="{BB962C8B-B14F-4D97-AF65-F5344CB8AC3E}">
        <p14:creationId xmlns="" xmlns:p14="http://schemas.microsoft.com/office/powerpoint/2010/main" val="4041580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dirty="0" smtClean="0"/>
              <a:t>Efecto de la temperatura sobre la fotosíntesis y respiración</a:t>
            </a:r>
            <a:endParaRPr lang="es-AR" dirty="0"/>
          </a:p>
        </p:txBody>
      </p:sp>
      <p:pic>
        <p:nvPicPr>
          <p:cNvPr id="4" name="3 Marcador de contenido" descr="4._Fotosintesis_2.pdf - Adobe Reader"/>
          <p:cNvPicPr>
            <a:picLocks noGrp="1" noChangeAspect="1"/>
          </p:cNvPicPr>
          <p:nvPr>
            <p:ph sz="quarter" idx="1"/>
          </p:nvPr>
        </p:nvPicPr>
        <p:blipFill rotWithShape="1">
          <a:blip r:embed="rId3">
            <a:extLst>
              <a:ext uri="{28A0092B-C50C-407E-A947-70E740481C1C}">
                <a14:useLocalDpi xmlns="" xmlns:a14="http://schemas.microsoft.com/office/drawing/2010/main" val="0"/>
              </a:ext>
            </a:extLst>
          </a:blip>
          <a:srcRect l="35626" t="22568" r="28583" b="21643"/>
          <a:stretch/>
        </p:blipFill>
        <p:spPr>
          <a:xfrm rot="-60000">
            <a:off x="2195735" y="1628801"/>
            <a:ext cx="5282123" cy="4670768"/>
          </a:xfrm>
        </p:spPr>
      </p:pic>
    </p:spTree>
    <p:extLst>
      <p:ext uri="{BB962C8B-B14F-4D97-AF65-F5344CB8AC3E}">
        <p14:creationId xmlns="" xmlns:p14="http://schemas.microsoft.com/office/powerpoint/2010/main" val="4041580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dirty="0" smtClean="0"/>
              <a:t>Fijación de carbono en plantas C</a:t>
            </a:r>
            <a:r>
              <a:rPr lang="es-AR" baseline="-25000" dirty="0" smtClean="0"/>
              <a:t>3</a:t>
            </a:r>
            <a:r>
              <a:rPr lang="es-AR" dirty="0" smtClean="0"/>
              <a:t> y C</a:t>
            </a:r>
            <a:r>
              <a:rPr lang="es-AR" baseline="-25000" dirty="0" smtClean="0"/>
              <a:t>4</a:t>
            </a:r>
            <a:r>
              <a:rPr lang="es-AR" dirty="0" smtClean="0"/>
              <a:t> en función de la temperatura</a:t>
            </a:r>
            <a:endParaRPr lang="es-AR" dirty="0"/>
          </a:p>
        </p:txBody>
      </p:sp>
      <p:pic>
        <p:nvPicPr>
          <p:cNvPr id="4" name="3 Marcador de contenido" descr="cap9.pdf - Adobe Reader"/>
          <p:cNvPicPr>
            <a:picLocks noGrp="1" noChangeAspect="1"/>
          </p:cNvPicPr>
          <p:nvPr>
            <p:ph sz="quarter" idx="1"/>
          </p:nvPr>
        </p:nvPicPr>
        <p:blipFill rotWithShape="1">
          <a:blip r:embed="rId3">
            <a:extLst>
              <a:ext uri="{28A0092B-C50C-407E-A947-70E740481C1C}">
                <a14:useLocalDpi xmlns="" xmlns:a14="http://schemas.microsoft.com/office/drawing/2010/main" val="0"/>
              </a:ext>
            </a:extLst>
          </a:blip>
          <a:srcRect l="38276" t="38632" r="22453" b="2074"/>
          <a:stretch/>
        </p:blipFill>
        <p:spPr>
          <a:xfrm>
            <a:off x="785786" y="1500174"/>
            <a:ext cx="5477623" cy="4691803"/>
          </a:xfrm>
        </p:spPr>
      </p:pic>
      <p:pic>
        <p:nvPicPr>
          <p:cNvPr id="2051" name="Picture 3"/>
          <p:cNvPicPr>
            <a:picLocks noChangeAspect="1" noChangeArrowheads="1"/>
          </p:cNvPicPr>
          <p:nvPr/>
        </p:nvPicPr>
        <p:blipFill>
          <a:blip r:embed="rId4"/>
          <a:srcRect l="29685" t="11914" r="24744" b="19726"/>
          <a:stretch>
            <a:fillRect/>
          </a:stretch>
        </p:blipFill>
        <p:spPr bwMode="auto">
          <a:xfrm>
            <a:off x="6000760" y="1357298"/>
            <a:ext cx="2710562" cy="2286016"/>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l="12664" t="39258" r="61530" b="13867"/>
          <a:stretch>
            <a:fillRect/>
          </a:stretch>
        </p:blipFill>
        <p:spPr bwMode="auto">
          <a:xfrm>
            <a:off x="6286512" y="3714752"/>
            <a:ext cx="2357454" cy="2407613"/>
          </a:xfrm>
          <a:prstGeom prst="rect">
            <a:avLst/>
          </a:prstGeom>
          <a:noFill/>
          <a:ln w="9525">
            <a:noFill/>
            <a:miter lim="800000"/>
            <a:headEnd/>
            <a:tailEnd/>
          </a:ln>
          <a:effectLst/>
        </p:spPr>
      </p:pic>
    </p:spTree>
    <p:extLst>
      <p:ext uri="{BB962C8B-B14F-4D97-AF65-F5344CB8AC3E}">
        <p14:creationId xmlns="" xmlns:p14="http://schemas.microsoft.com/office/powerpoint/2010/main" val="1861190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868346"/>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s-AR" dirty="0" smtClean="0"/>
              <a:t>Respuestas a la temperatura en dos especies</a:t>
            </a:r>
            <a:endParaRPr lang="es-AR" dirty="0"/>
          </a:p>
        </p:txBody>
      </p:sp>
      <p:pic>
        <p:nvPicPr>
          <p:cNvPr id="4" name="3 Imagen" descr="4._Fotosintesis_2.pdf - Adobe Reader"/>
          <p:cNvPicPr>
            <a:picLocks noChangeAspect="1"/>
          </p:cNvPicPr>
          <p:nvPr/>
        </p:nvPicPr>
        <p:blipFill rotWithShape="1">
          <a:blip r:embed="rId3">
            <a:extLst>
              <a:ext uri="{28A0092B-C50C-407E-A947-70E740481C1C}">
                <a14:useLocalDpi xmlns="" xmlns:a14="http://schemas.microsoft.com/office/drawing/2010/main" val="0"/>
              </a:ext>
            </a:extLst>
          </a:blip>
          <a:srcRect l="54085" t="23373" r="24366" b="34917"/>
          <a:stretch/>
        </p:blipFill>
        <p:spPr>
          <a:xfrm>
            <a:off x="1142976" y="1484784"/>
            <a:ext cx="4144155" cy="4550444"/>
          </a:xfrm>
          <a:prstGeom prst="rect">
            <a:avLst/>
          </a:prstGeom>
        </p:spPr>
      </p:pic>
      <p:pic>
        <p:nvPicPr>
          <p:cNvPr id="4098" name="Picture 2"/>
          <p:cNvPicPr>
            <a:picLocks noChangeAspect="1" noChangeArrowheads="1"/>
          </p:cNvPicPr>
          <p:nvPr/>
        </p:nvPicPr>
        <p:blipFill>
          <a:blip r:embed="rId4"/>
          <a:srcRect l="26755" t="41016" r="59919" b="29687"/>
          <a:stretch>
            <a:fillRect/>
          </a:stretch>
        </p:blipFill>
        <p:spPr bwMode="auto">
          <a:xfrm>
            <a:off x="5857884" y="1571612"/>
            <a:ext cx="1852625" cy="2289994"/>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srcRect l="24744" t="32422" r="57686" b="25586"/>
          <a:stretch>
            <a:fillRect/>
          </a:stretch>
        </p:blipFill>
        <p:spPr bwMode="auto">
          <a:xfrm>
            <a:off x="5857884" y="4071942"/>
            <a:ext cx="1857388" cy="2495865"/>
          </a:xfrm>
          <a:prstGeom prst="rect">
            <a:avLst/>
          </a:prstGeom>
          <a:noFill/>
          <a:ln w="9525">
            <a:noFill/>
            <a:miter lim="800000"/>
            <a:headEnd/>
            <a:tailEnd/>
          </a:ln>
          <a:effectLst/>
        </p:spPr>
      </p:pic>
    </p:spTree>
    <p:extLst>
      <p:ext uri="{BB962C8B-B14F-4D97-AF65-F5344CB8AC3E}">
        <p14:creationId xmlns="" xmlns:p14="http://schemas.microsoft.com/office/powerpoint/2010/main" val="3109222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59722"/>
            <a:ext cx="6934522" cy="6676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899592" y="159722"/>
            <a:ext cx="7848872" cy="400110"/>
          </a:xfrm>
          <a:prstGeom prst="rect">
            <a:avLst/>
          </a:prstGeom>
          <a:noFill/>
        </p:spPr>
        <p:txBody>
          <a:bodyPr wrap="square" rtlCol="0">
            <a:spAutoFit/>
          </a:bodyPr>
          <a:lstStyle/>
          <a:p>
            <a:r>
              <a:rPr lang="es-AR" sz="2000" b="1" dirty="0" smtClean="0"/>
              <a:t>Variación </a:t>
            </a:r>
            <a:r>
              <a:rPr lang="es-AR" sz="2000" b="1" u="sng" dirty="0" smtClean="0"/>
              <a:t>latitudinal</a:t>
            </a:r>
            <a:r>
              <a:rPr lang="es-AR" sz="2000" b="1" dirty="0" smtClean="0"/>
              <a:t>  de la fotosíntesis de </a:t>
            </a:r>
            <a:r>
              <a:rPr lang="es-AR" sz="2000" b="1" dirty="0" err="1" smtClean="0"/>
              <a:t>spp</a:t>
            </a:r>
            <a:r>
              <a:rPr lang="es-AR" sz="2000" b="1" dirty="0" smtClean="0"/>
              <a:t> C3 y C4 </a:t>
            </a:r>
            <a:r>
              <a:rPr lang="es-AR" sz="2000" dirty="0" smtClean="0"/>
              <a:t>(gramíneas)</a:t>
            </a:r>
            <a:endParaRPr lang="es-AR" sz="2000" dirty="0"/>
          </a:p>
        </p:txBody>
      </p:sp>
    </p:spTree>
    <p:extLst>
      <p:ext uri="{BB962C8B-B14F-4D97-AF65-F5344CB8AC3E}">
        <p14:creationId xmlns="" xmlns:p14="http://schemas.microsoft.com/office/powerpoint/2010/main" val="118741275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4350" y="390525"/>
            <a:ext cx="8115300" cy="6076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11560" y="2780928"/>
            <a:ext cx="1877630" cy="338554"/>
          </a:xfrm>
          <a:prstGeom prst="rect">
            <a:avLst/>
          </a:prstGeom>
          <a:solidFill>
            <a:schemeClr val="accent1">
              <a:lumMod val="40000"/>
              <a:lumOff val="60000"/>
            </a:schemeClr>
          </a:solidFill>
        </p:spPr>
        <p:txBody>
          <a:bodyPr wrap="none" rtlCol="0">
            <a:spAutoFit/>
          </a:bodyPr>
          <a:lstStyle/>
          <a:p>
            <a:r>
              <a:rPr lang="es-AR" sz="1600" dirty="0" smtClean="0"/>
              <a:t>Requerimiento hídrico</a:t>
            </a:r>
            <a:endParaRPr lang="es-AR" sz="1600" dirty="0"/>
          </a:p>
        </p:txBody>
      </p:sp>
      <p:sp>
        <p:nvSpPr>
          <p:cNvPr id="6" name="5 CuadroTexto"/>
          <p:cNvSpPr txBox="1"/>
          <p:nvPr/>
        </p:nvSpPr>
        <p:spPr>
          <a:xfrm>
            <a:off x="514350" y="6450960"/>
            <a:ext cx="6091476" cy="338554"/>
          </a:xfrm>
          <a:prstGeom prst="rect">
            <a:avLst/>
          </a:prstGeom>
          <a:solidFill>
            <a:schemeClr val="accent1">
              <a:lumMod val="40000"/>
              <a:lumOff val="60000"/>
            </a:schemeClr>
          </a:solidFill>
        </p:spPr>
        <p:txBody>
          <a:bodyPr wrap="none" rtlCol="0">
            <a:spAutoFit/>
          </a:bodyPr>
          <a:lstStyle/>
          <a:p>
            <a:r>
              <a:rPr lang="es-AR" sz="1600" dirty="0" smtClean="0"/>
              <a:t>Requerimiento hídrico :  Litros H</a:t>
            </a:r>
            <a:r>
              <a:rPr lang="es-AR" sz="1600" baseline="-25000" dirty="0" smtClean="0"/>
              <a:t>2</a:t>
            </a:r>
            <a:r>
              <a:rPr lang="es-AR" sz="1600" dirty="0" smtClean="0"/>
              <a:t>O transpiración /Kg  materia seca producida</a:t>
            </a:r>
            <a:endParaRPr lang="es-AR" sz="1600" dirty="0"/>
          </a:p>
        </p:txBody>
      </p:sp>
    </p:spTree>
    <p:extLst>
      <p:ext uri="{BB962C8B-B14F-4D97-AF65-F5344CB8AC3E}">
        <p14:creationId xmlns="" xmlns:p14="http://schemas.microsoft.com/office/powerpoint/2010/main" val="28183375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476672"/>
            <a:ext cx="6525441" cy="400110"/>
          </a:xfrm>
          <a:prstGeom prst="rect">
            <a:avLst/>
          </a:prstGeom>
          <a:noFill/>
        </p:spPr>
        <p:txBody>
          <a:bodyPr wrap="none" rtlCol="0">
            <a:spAutoFit/>
          </a:bodyPr>
          <a:lstStyle/>
          <a:p>
            <a:r>
              <a:rPr lang="es-AR" sz="2000" b="1" dirty="0" smtClean="0"/>
              <a:t>Eficiencia del uso del agua  </a:t>
            </a:r>
            <a:r>
              <a:rPr lang="es-AR" sz="2000" dirty="0" smtClean="0"/>
              <a:t>(</a:t>
            </a:r>
            <a:r>
              <a:rPr lang="es-AR" sz="2000" b="1" dirty="0" smtClean="0"/>
              <a:t>EUA</a:t>
            </a:r>
            <a:r>
              <a:rPr lang="es-AR" sz="2000" dirty="0" smtClean="0"/>
              <a:t> o WUE </a:t>
            </a:r>
            <a:r>
              <a:rPr lang="es-AR" sz="2000" i="1" dirty="0" smtClean="0"/>
              <a:t>‘</a:t>
            </a:r>
            <a:r>
              <a:rPr lang="es-AR" sz="2000" i="1" dirty="0" err="1" smtClean="0"/>
              <a:t>water</a:t>
            </a:r>
            <a:r>
              <a:rPr lang="es-AR" sz="2000" i="1" dirty="0" smtClean="0"/>
              <a:t> use </a:t>
            </a:r>
            <a:r>
              <a:rPr lang="es-AR" sz="2000" i="1" dirty="0" err="1" smtClean="0"/>
              <a:t>efficiency</a:t>
            </a:r>
            <a:r>
              <a:rPr lang="es-AR" sz="2000" dirty="0" smtClean="0"/>
              <a:t>’)</a:t>
            </a:r>
            <a:endParaRPr lang="es-AR" sz="2000" dirty="0"/>
          </a:p>
        </p:txBody>
      </p:sp>
      <p:sp>
        <p:nvSpPr>
          <p:cNvPr id="5" name="4 CuadroTexto"/>
          <p:cNvSpPr txBox="1"/>
          <p:nvPr/>
        </p:nvSpPr>
        <p:spPr>
          <a:xfrm>
            <a:off x="474362" y="1412776"/>
            <a:ext cx="5434501" cy="1323439"/>
          </a:xfrm>
          <a:prstGeom prst="rect">
            <a:avLst/>
          </a:prstGeom>
          <a:noFill/>
        </p:spPr>
        <p:txBody>
          <a:bodyPr wrap="none" rtlCol="0">
            <a:spAutoFit/>
          </a:bodyPr>
          <a:lstStyle/>
          <a:p>
            <a:r>
              <a:rPr lang="es-AR" sz="2000" b="1" dirty="0" smtClean="0"/>
              <a:t>  EUA instantánea</a:t>
            </a:r>
            <a:r>
              <a:rPr lang="es-AR" sz="2000" dirty="0" smtClean="0"/>
              <a:t> =  Tasa fotosintética neta         </a:t>
            </a:r>
            <a:r>
              <a:rPr lang="es-AR" sz="2000" dirty="0" err="1" smtClean="0"/>
              <a:t>An</a:t>
            </a:r>
            <a:endParaRPr lang="es-AR" sz="2000" dirty="0" smtClean="0"/>
          </a:p>
          <a:p>
            <a:r>
              <a:rPr lang="es-AR" sz="2000" dirty="0"/>
              <a:t> </a:t>
            </a:r>
            <a:r>
              <a:rPr lang="es-AR" sz="2000" dirty="0" smtClean="0"/>
              <a:t>                                   _______________     =     ___  </a:t>
            </a:r>
          </a:p>
          <a:p>
            <a:r>
              <a:rPr lang="es-AR" sz="2000" dirty="0" smtClean="0"/>
              <a:t>                                      </a:t>
            </a:r>
            <a:r>
              <a:rPr lang="es-AR" sz="2000" dirty="0"/>
              <a:t> </a:t>
            </a:r>
            <a:r>
              <a:rPr lang="es-AR" sz="2000" dirty="0" smtClean="0"/>
              <a:t> Tasa </a:t>
            </a:r>
            <a:r>
              <a:rPr lang="es-AR" sz="2000" dirty="0" err="1" smtClean="0"/>
              <a:t>transpiratoria</a:t>
            </a:r>
            <a:r>
              <a:rPr lang="es-AR" sz="2000" dirty="0" smtClean="0"/>
              <a:t>               E</a:t>
            </a:r>
            <a:endParaRPr lang="es-AR" sz="2000" dirty="0"/>
          </a:p>
          <a:p>
            <a:r>
              <a:rPr lang="es-AR" sz="2000" dirty="0" smtClean="0"/>
              <a:t>                                     </a:t>
            </a:r>
            <a:endParaRPr lang="es-AR" sz="2000" dirty="0"/>
          </a:p>
        </p:txBody>
      </p:sp>
      <p:sp>
        <p:nvSpPr>
          <p:cNvPr id="6" name="5 CuadroTexto"/>
          <p:cNvSpPr txBox="1"/>
          <p:nvPr/>
        </p:nvSpPr>
        <p:spPr>
          <a:xfrm>
            <a:off x="6228184" y="1412776"/>
            <a:ext cx="2744662" cy="1015663"/>
          </a:xfrm>
          <a:prstGeom prst="rect">
            <a:avLst/>
          </a:prstGeom>
          <a:noFill/>
        </p:spPr>
        <p:txBody>
          <a:bodyPr wrap="none" rtlCol="0">
            <a:spAutoFit/>
          </a:bodyPr>
          <a:lstStyle/>
          <a:p>
            <a:pPr algn="ctr"/>
            <a:r>
              <a:rPr lang="es-AR" sz="2000" b="1" dirty="0" smtClean="0"/>
              <a:t>  Unidades : </a:t>
            </a:r>
          </a:p>
          <a:p>
            <a:r>
              <a:rPr lang="es-AR" sz="2000" b="1" dirty="0" smtClean="0"/>
              <a:t> </a:t>
            </a:r>
            <a:r>
              <a:rPr lang="es-AR" sz="2000" b="1" dirty="0" err="1" smtClean="0">
                <a:latin typeface="Symbol" pitchFamily="18" charset="2"/>
              </a:rPr>
              <a:t>m</a:t>
            </a:r>
            <a:r>
              <a:rPr lang="es-AR" sz="2000" b="1" dirty="0" err="1" smtClean="0"/>
              <a:t>mol</a:t>
            </a:r>
            <a:r>
              <a:rPr lang="es-AR" sz="2000" b="1" dirty="0" smtClean="0"/>
              <a:t> CO</a:t>
            </a:r>
            <a:r>
              <a:rPr lang="es-AR" sz="2000" b="1" baseline="-25000" dirty="0" smtClean="0"/>
              <a:t>2</a:t>
            </a:r>
            <a:r>
              <a:rPr lang="es-AR" sz="2000" b="1" dirty="0" smtClean="0"/>
              <a:t>  </a:t>
            </a:r>
            <a:r>
              <a:rPr lang="es-AR" sz="2000" b="1" dirty="0" err="1" smtClean="0"/>
              <a:t>mmol</a:t>
            </a:r>
            <a:r>
              <a:rPr lang="es-AR" sz="2000" b="1" dirty="0" smtClean="0"/>
              <a:t> </a:t>
            </a:r>
            <a:r>
              <a:rPr lang="es-AR" sz="2000" b="1" baseline="30000" dirty="0" smtClean="0"/>
              <a:t>-1</a:t>
            </a:r>
            <a:r>
              <a:rPr lang="es-AR" sz="2000" b="1" dirty="0" smtClean="0"/>
              <a:t> H</a:t>
            </a:r>
            <a:r>
              <a:rPr lang="es-AR" sz="2000" b="1" baseline="-25000" dirty="0" smtClean="0"/>
              <a:t>2</a:t>
            </a:r>
            <a:r>
              <a:rPr lang="es-AR" sz="2000" b="1" dirty="0" smtClean="0"/>
              <a:t>O</a:t>
            </a:r>
            <a:endParaRPr lang="es-AR" sz="2000" dirty="0"/>
          </a:p>
          <a:p>
            <a:r>
              <a:rPr lang="es-AR" sz="2000" dirty="0" smtClean="0"/>
              <a:t>                                     </a:t>
            </a:r>
            <a:endParaRPr lang="es-AR" sz="2000" dirty="0"/>
          </a:p>
        </p:txBody>
      </p:sp>
      <p:sp>
        <p:nvSpPr>
          <p:cNvPr id="7" name="6 CuadroTexto"/>
          <p:cNvSpPr txBox="1"/>
          <p:nvPr/>
        </p:nvSpPr>
        <p:spPr>
          <a:xfrm>
            <a:off x="323527" y="3020003"/>
            <a:ext cx="6228949" cy="1323439"/>
          </a:xfrm>
          <a:prstGeom prst="rect">
            <a:avLst/>
          </a:prstGeom>
          <a:noFill/>
        </p:spPr>
        <p:txBody>
          <a:bodyPr wrap="none" rtlCol="0">
            <a:spAutoFit/>
          </a:bodyPr>
          <a:lstStyle/>
          <a:p>
            <a:r>
              <a:rPr lang="es-AR" sz="2000" b="1" dirty="0" smtClean="0"/>
              <a:t>  EUA integrada</a:t>
            </a:r>
            <a:r>
              <a:rPr lang="es-AR" sz="2000" dirty="0" smtClean="0"/>
              <a:t>=   </a:t>
            </a:r>
            <a:r>
              <a:rPr lang="es-AR" sz="2000" dirty="0"/>
              <a:t>= </a:t>
            </a:r>
            <a:r>
              <a:rPr lang="es-AR" sz="2000" dirty="0" smtClean="0"/>
              <a:t>           </a:t>
            </a:r>
            <a:r>
              <a:rPr lang="es-AR" sz="2000" b="1" dirty="0" smtClean="0"/>
              <a:t>Materia seca acumulada</a:t>
            </a:r>
            <a:endParaRPr lang="es-AR" sz="2000" dirty="0"/>
          </a:p>
          <a:p>
            <a:r>
              <a:rPr lang="es-AR" sz="2000" dirty="0" smtClean="0"/>
              <a:t>                                        _____________________________</a:t>
            </a:r>
          </a:p>
          <a:p>
            <a:r>
              <a:rPr lang="es-AR" sz="2000" dirty="0"/>
              <a:t> </a:t>
            </a:r>
            <a:r>
              <a:rPr lang="es-AR" sz="2000" dirty="0" smtClean="0"/>
              <a:t>                                           </a:t>
            </a:r>
            <a:r>
              <a:rPr lang="es-AR" sz="2000" b="1" dirty="0" smtClean="0"/>
              <a:t> Agua perdida por transpiración</a:t>
            </a:r>
            <a:endParaRPr lang="es-AR" sz="2000" b="1" dirty="0"/>
          </a:p>
          <a:p>
            <a:r>
              <a:rPr lang="es-AR" sz="2000" dirty="0" smtClean="0"/>
              <a:t>                                     </a:t>
            </a:r>
            <a:endParaRPr lang="es-AR" sz="2000" dirty="0"/>
          </a:p>
        </p:txBody>
      </p:sp>
      <p:sp>
        <p:nvSpPr>
          <p:cNvPr id="8" name="7 CuadroTexto"/>
          <p:cNvSpPr txBox="1"/>
          <p:nvPr/>
        </p:nvSpPr>
        <p:spPr>
          <a:xfrm>
            <a:off x="6687586" y="2990580"/>
            <a:ext cx="2319866" cy="1323439"/>
          </a:xfrm>
          <a:prstGeom prst="rect">
            <a:avLst/>
          </a:prstGeom>
          <a:noFill/>
        </p:spPr>
        <p:txBody>
          <a:bodyPr wrap="none" rtlCol="0">
            <a:spAutoFit/>
          </a:bodyPr>
          <a:lstStyle/>
          <a:p>
            <a:pPr algn="ctr"/>
            <a:r>
              <a:rPr lang="es-AR" sz="2000" b="1" dirty="0" smtClean="0"/>
              <a:t>  Unidades : </a:t>
            </a:r>
          </a:p>
          <a:p>
            <a:r>
              <a:rPr lang="es-AR" sz="2000" b="1" dirty="0" smtClean="0"/>
              <a:t> </a:t>
            </a:r>
            <a:r>
              <a:rPr lang="es-AR" sz="2000" b="1" dirty="0" smtClean="0">
                <a:latin typeface="Times New Roman" pitchFamily="18" charset="0"/>
                <a:cs typeface="Times New Roman" pitchFamily="18" charset="0"/>
              </a:rPr>
              <a:t>   Kg  PS    L</a:t>
            </a:r>
            <a:r>
              <a:rPr lang="es-AR" sz="2000" b="1" baseline="30000" dirty="0" smtClean="0">
                <a:latin typeface="Times New Roman" pitchFamily="18" charset="0"/>
                <a:cs typeface="Times New Roman" pitchFamily="18" charset="0"/>
              </a:rPr>
              <a:t>-1</a:t>
            </a:r>
            <a:r>
              <a:rPr lang="es-AR" sz="2000" b="1" dirty="0" smtClean="0">
                <a:latin typeface="Times New Roman" pitchFamily="18" charset="0"/>
                <a:cs typeface="Times New Roman" pitchFamily="18" charset="0"/>
              </a:rPr>
              <a:t> </a:t>
            </a:r>
            <a:r>
              <a:rPr lang="es-AR" sz="2000" b="1" dirty="0"/>
              <a:t>H</a:t>
            </a:r>
            <a:r>
              <a:rPr lang="es-AR" sz="2000" b="1" baseline="-25000" dirty="0"/>
              <a:t>2</a:t>
            </a:r>
            <a:r>
              <a:rPr lang="es-AR" sz="2000" b="1" dirty="0"/>
              <a:t>O</a:t>
            </a:r>
            <a:endParaRPr lang="es-AR" sz="2000" dirty="0"/>
          </a:p>
          <a:p>
            <a:r>
              <a:rPr lang="es-AR" sz="2000" b="1" dirty="0" smtClean="0">
                <a:latin typeface="Times New Roman" pitchFamily="18" charset="0"/>
                <a:cs typeface="Times New Roman" pitchFamily="18" charset="0"/>
              </a:rPr>
              <a:t> </a:t>
            </a:r>
            <a:endParaRPr lang="es-AR" sz="2000" dirty="0">
              <a:latin typeface="Times New Roman" pitchFamily="18" charset="0"/>
              <a:cs typeface="Times New Roman" pitchFamily="18" charset="0"/>
            </a:endParaRPr>
          </a:p>
          <a:p>
            <a:r>
              <a:rPr lang="es-AR" sz="2000" dirty="0" smtClean="0"/>
              <a:t>                                     </a:t>
            </a:r>
            <a:endParaRPr lang="es-AR" sz="2000" dirty="0"/>
          </a:p>
        </p:txBody>
      </p:sp>
      <p:sp>
        <p:nvSpPr>
          <p:cNvPr id="9" name="8 CuadroTexto"/>
          <p:cNvSpPr txBox="1"/>
          <p:nvPr/>
        </p:nvSpPr>
        <p:spPr>
          <a:xfrm>
            <a:off x="1619672" y="4509120"/>
            <a:ext cx="3150221" cy="1815882"/>
          </a:xfrm>
          <a:prstGeom prst="rect">
            <a:avLst/>
          </a:prstGeom>
          <a:noFill/>
          <a:ln w="34925">
            <a:solidFill>
              <a:srgbClr val="FF0000"/>
            </a:solidFill>
          </a:ln>
        </p:spPr>
        <p:txBody>
          <a:bodyPr wrap="none" rtlCol="0">
            <a:spAutoFit/>
          </a:bodyPr>
          <a:lstStyle/>
          <a:p>
            <a:pPr algn="ctr"/>
            <a:r>
              <a:rPr lang="es-AR" sz="2000" b="1" dirty="0" smtClean="0"/>
              <a:t>  </a:t>
            </a:r>
            <a:r>
              <a:rPr lang="es-AR" sz="2800" b="1" dirty="0" smtClean="0"/>
              <a:t>EUA</a:t>
            </a:r>
          </a:p>
          <a:p>
            <a:endParaRPr lang="es-AR" sz="2800" b="1" dirty="0"/>
          </a:p>
          <a:p>
            <a:pPr algn="ctr"/>
            <a:r>
              <a:rPr lang="es-AR" sz="2800" b="1" dirty="0" smtClean="0"/>
              <a:t>CAM &gt;  C4 </a:t>
            </a:r>
            <a:r>
              <a:rPr lang="es-AR" sz="2800" b="1" dirty="0"/>
              <a:t>&gt;</a:t>
            </a:r>
            <a:r>
              <a:rPr lang="es-AR" sz="2800" b="1" dirty="0" smtClean="0"/>
              <a:t>  C3</a:t>
            </a:r>
            <a:endParaRPr lang="es-AR" sz="2800" b="1" dirty="0"/>
          </a:p>
          <a:p>
            <a:r>
              <a:rPr lang="es-AR" sz="2800" dirty="0" smtClean="0"/>
              <a:t>                                     </a:t>
            </a:r>
            <a:endParaRPr lang="es-AR" sz="2800" dirty="0"/>
          </a:p>
        </p:txBody>
      </p:sp>
    </p:spTree>
    <p:extLst>
      <p:ext uri="{BB962C8B-B14F-4D97-AF65-F5344CB8AC3E}">
        <p14:creationId xmlns="" xmlns:p14="http://schemas.microsoft.com/office/powerpoint/2010/main" val="238653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 xmlns:p14="http://schemas.microsoft.com/office/powerpoint/2010/main" val="2429221046"/>
              </p:ext>
            </p:extLst>
          </p:nvPr>
        </p:nvGraphicFramePr>
        <p:xfrm>
          <a:off x="467544" y="1203333"/>
          <a:ext cx="8088313" cy="3368675"/>
        </p:xfrm>
        <a:graphic>
          <a:graphicData uri="http://schemas.openxmlformats.org/presentationml/2006/ole">
            <p:oleObj spid="_x0000_s5340" name="Fotografía de Photo Editor" r:id="rId4" imgW="10821911" imgH="4505954" progId="">
              <p:embed/>
            </p:oleObj>
          </a:graphicData>
        </a:graphic>
      </p:graphicFrame>
      <p:sp>
        <p:nvSpPr>
          <p:cNvPr id="2" name="1 CuadroTexto"/>
          <p:cNvSpPr txBox="1"/>
          <p:nvPr/>
        </p:nvSpPr>
        <p:spPr>
          <a:xfrm>
            <a:off x="1259632" y="742874"/>
            <a:ext cx="6777817" cy="400110"/>
          </a:xfrm>
          <a:prstGeom prst="rect">
            <a:avLst/>
          </a:prstGeom>
          <a:noFill/>
        </p:spPr>
        <p:txBody>
          <a:bodyPr wrap="none" rtlCol="0">
            <a:spAutoFit/>
          </a:bodyPr>
          <a:lstStyle/>
          <a:p>
            <a:r>
              <a:rPr lang="es-AR" sz="2000" b="1" dirty="0" smtClean="0"/>
              <a:t>Respiración de </a:t>
            </a:r>
            <a:r>
              <a:rPr lang="es-AR" sz="2000" b="1" u="sng" dirty="0" smtClean="0"/>
              <a:t>mantenimiento</a:t>
            </a:r>
            <a:r>
              <a:rPr lang="es-AR" sz="2000" b="1" dirty="0" smtClean="0"/>
              <a:t>  y </a:t>
            </a:r>
            <a:r>
              <a:rPr lang="es-AR" sz="2000" b="1" u="sng" dirty="0" smtClean="0"/>
              <a:t>respiración de crecimiento</a:t>
            </a:r>
            <a:endParaRPr lang="es-AR" sz="2000" b="1" u="sng" dirty="0"/>
          </a:p>
        </p:txBody>
      </p:sp>
      <p:sp>
        <p:nvSpPr>
          <p:cNvPr id="5" name="4 CuadroTexto"/>
          <p:cNvSpPr txBox="1"/>
          <p:nvPr/>
        </p:nvSpPr>
        <p:spPr>
          <a:xfrm>
            <a:off x="571473" y="4857760"/>
            <a:ext cx="8215370" cy="163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AR" sz="2000" dirty="0" smtClean="0"/>
              <a:t>Se considera que la respiración tiene dos componentes</a:t>
            </a:r>
          </a:p>
          <a:p>
            <a:r>
              <a:rPr lang="es-AR" sz="2000" b="1" dirty="0" smtClean="0"/>
              <a:t>Respiración de mantenimiento</a:t>
            </a:r>
            <a:r>
              <a:rPr lang="es-AR" sz="2000" dirty="0" smtClean="0"/>
              <a:t>, necesaria para mantener y renovar estructuras existentes</a:t>
            </a:r>
          </a:p>
          <a:p>
            <a:r>
              <a:rPr lang="es-AR" sz="2000" b="1" dirty="0" smtClean="0"/>
              <a:t>Respiración de crecimiento</a:t>
            </a:r>
            <a:r>
              <a:rPr lang="es-AR" sz="2000" dirty="0" smtClean="0"/>
              <a:t>, provee la energía necesaria para crear estructuras y tejidos nuevos</a:t>
            </a:r>
            <a:endParaRPr lang="es-AR" sz="2000" dirty="0"/>
          </a:p>
        </p:txBody>
      </p:sp>
      <p:sp>
        <p:nvSpPr>
          <p:cNvPr id="6" name="5 CuadroTexto"/>
          <p:cNvSpPr txBox="1"/>
          <p:nvPr/>
        </p:nvSpPr>
        <p:spPr>
          <a:xfrm>
            <a:off x="2285984" y="142852"/>
            <a:ext cx="4690708"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s-AR" b="1" dirty="0" smtClean="0"/>
              <a:t>Factores endógenos que afectan la respiración</a:t>
            </a:r>
            <a:endParaRPr lang="es-AR" dirty="0"/>
          </a:p>
        </p:txBody>
      </p:sp>
    </p:spTree>
    <p:extLst>
      <p:ext uri="{BB962C8B-B14F-4D97-AF65-F5344CB8AC3E}">
        <p14:creationId xmlns="" xmlns:p14="http://schemas.microsoft.com/office/powerpoint/2010/main" val="25126865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620688"/>
            <a:ext cx="7817589" cy="4524315"/>
          </a:xfrm>
          <a:prstGeom prst="rect">
            <a:avLst/>
          </a:prstGeom>
          <a:noFill/>
          <a:ln w="38100">
            <a:solidFill>
              <a:srgbClr val="FF0000"/>
            </a:solidFill>
          </a:ln>
        </p:spPr>
        <p:txBody>
          <a:bodyPr wrap="none" rtlCol="0">
            <a:spAutoFit/>
          </a:bodyPr>
          <a:lstStyle/>
          <a:p>
            <a:r>
              <a:rPr lang="es-AR" sz="2400" dirty="0" smtClean="0"/>
              <a:t> </a:t>
            </a:r>
            <a:r>
              <a:rPr lang="es-AR" sz="2400" b="1" dirty="0" smtClean="0"/>
              <a:t>Tres cuestiones a tener en cuenta... </a:t>
            </a:r>
          </a:p>
          <a:p>
            <a:r>
              <a:rPr lang="es-AR" sz="2400" b="1" dirty="0" smtClean="0"/>
              <a:t>(flujos en sentido inverso de H</a:t>
            </a:r>
            <a:r>
              <a:rPr lang="es-AR" sz="2400" b="1" baseline="-25000" dirty="0" smtClean="0"/>
              <a:t>2</a:t>
            </a:r>
            <a:r>
              <a:rPr lang="es-AR" sz="2400" b="1" dirty="0" smtClean="0"/>
              <a:t>O y CO</a:t>
            </a:r>
            <a:r>
              <a:rPr lang="es-AR" sz="2400" b="1" baseline="-25000" dirty="0" smtClean="0"/>
              <a:t>2</a:t>
            </a:r>
            <a:r>
              <a:rPr lang="es-AR" sz="2400" b="1" dirty="0" smtClean="0"/>
              <a:t>)</a:t>
            </a:r>
          </a:p>
          <a:p>
            <a:endParaRPr lang="es-AR" sz="2400" dirty="0" smtClean="0"/>
          </a:p>
          <a:p>
            <a:endParaRPr lang="es-AR" sz="2400" dirty="0" smtClean="0"/>
          </a:p>
          <a:p>
            <a:pPr marL="342900" indent="-342900">
              <a:buFontTx/>
              <a:buChar char="-"/>
            </a:pPr>
            <a:r>
              <a:rPr lang="es-AR" sz="2400" dirty="0" smtClean="0"/>
              <a:t>El gradiente que impulsa al H</a:t>
            </a:r>
            <a:r>
              <a:rPr lang="es-AR" sz="2400" baseline="-25000" dirty="0" smtClean="0"/>
              <a:t>2</a:t>
            </a:r>
            <a:r>
              <a:rPr lang="es-AR" sz="2400" dirty="0" smtClean="0"/>
              <a:t>O (salida de la hoja):</a:t>
            </a:r>
          </a:p>
          <a:p>
            <a:r>
              <a:rPr lang="es-AR" sz="2400" dirty="0" smtClean="0"/>
              <a:t> 50 veces superior al gradiente de CO</a:t>
            </a:r>
            <a:r>
              <a:rPr lang="es-AR" sz="2400" baseline="-25000" dirty="0" smtClean="0"/>
              <a:t>2</a:t>
            </a:r>
            <a:r>
              <a:rPr lang="es-AR" sz="2400" dirty="0" smtClean="0"/>
              <a:t> (entrada)</a:t>
            </a:r>
          </a:p>
          <a:p>
            <a:pPr marL="342900" indent="-342900">
              <a:buFontTx/>
              <a:buChar char="-"/>
            </a:pPr>
            <a:endParaRPr lang="es-AR" sz="2400" dirty="0" smtClean="0"/>
          </a:p>
          <a:p>
            <a:pPr marL="342900" indent="-342900">
              <a:buFontTx/>
              <a:buChar char="-"/>
            </a:pPr>
            <a:r>
              <a:rPr lang="es-AR" sz="2400" dirty="0" smtClean="0"/>
              <a:t>El </a:t>
            </a:r>
            <a:r>
              <a:rPr lang="es-AR" sz="2400" dirty="0"/>
              <a:t>CO</a:t>
            </a:r>
            <a:r>
              <a:rPr lang="es-AR" sz="2400" baseline="-25000" dirty="0"/>
              <a:t>2</a:t>
            </a:r>
            <a:r>
              <a:rPr lang="es-AR" sz="2400" dirty="0"/>
              <a:t> difunde más lentamente que el H</a:t>
            </a:r>
            <a:r>
              <a:rPr lang="es-AR" sz="2400" baseline="-25000" dirty="0"/>
              <a:t>2</a:t>
            </a:r>
            <a:r>
              <a:rPr lang="es-AR" sz="2400" dirty="0"/>
              <a:t>O (PM diferentes)</a:t>
            </a:r>
          </a:p>
          <a:p>
            <a:pPr marL="342900" indent="-342900">
              <a:buFontTx/>
              <a:buChar char="-"/>
            </a:pPr>
            <a:endParaRPr lang="es-AR" sz="2400" dirty="0" smtClean="0"/>
          </a:p>
          <a:p>
            <a:pPr marL="342900" indent="-342900">
              <a:buFontTx/>
              <a:buChar char="-"/>
            </a:pPr>
            <a:r>
              <a:rPr lang="es-AR" sz="2400" dirty="0" smtClean="0"/>
              <a:t>El </a:t>
            </a:r>
            <a:r>
              <a:rPr lang="es-AR" sz="2400" dirty="0"/>
              <a:t>CO</a:t>
            </a:r>
            <a:r>
              <a:rPr lang="es-AR" sz="2400" baseline="-25000" dirty="0"/>
              <a:t>2</a:t>
            </a:r>
            <a:r>
              <a:rPr lang="es-AR" sz="2400" dirty="0" smtClean="0"/>
              <a:t> debe atravesar diversas barreras hasta llegar al cloroplasto </a:t>
            </a:r>
          </a:p>
          <a:p>
            <a:r>
              <a:rPr lang="es-AR" sz="2400" dirty="0" smtClean="0"/>
              <a:t>(estoma, espacios intercelulares, pared celular, </a:t>
            </a:r>
            <a:r>
              <a:rPr lang="es-AR" sz="2400" dirty="0" err="1" smtClean="0"/>
              <a:t>plasmalema</a:t>
            </a:r>
            <a:r>
              <a:rPr lang="es-AR" sz="2400" dirty="0" smtClean="0"/>
              <a:t>, </a:t>
            </a:r>
            <a:r>
              <a:rPr lang="es-AR" sz="2400" dirty="0" err="1" smtClean="0"/>
              <a:t>citosol</a:t>
            </a:r>
            <a:r>
              <a:rPr lang="es-AR" sz="2400" dirty="0" smtClean="0"/>
              <a:t>,</a:t>
            </a:r>
          </a:p>
          <a:p>
            <a:pPr algn="just"/>
            <a:r>
              <a:rPr lang="es-AR" sz="2400" dirty="0" smtClean="0"/>
              <a:t> membranas del cloroplasto)</a:t>
            </a:r>
            <a:endParaRPr lang="es-AR" sz="2400" dirty="0"/>
          </a:p>
        </p:txBody>
      </p:sp>
      <p:sp>
        <p:nvSpPr>
          <p:cNvPr id="5" name="4 CuadroTexto"/>
          <p:cNvSpPr txBox="1"/>
          <p:nvPr/>
        </p:nvSpPr>
        <p:spPr>
          <a:xfrm>
            <a:off x="163080" y="5749309"/>
            <a:ext cx="8980920" cy="830997"/>
          </a:xfrm>
          <a:prstGeom prst="rect">
            <a:avLst/>
          </a:prstGeom>
          <a:noFill/>
          <a:ln w="38100">
            <a:solidFill>
              <a:srgbClr val="FF0000"/>
            </a:solidFill>
          </a:ln>
        </p:spPr>
        <p:txBody>
          <a:bodyPr wrap="none" rtlCol="0">
            <a:spAutoFit/>
          </a:bodyPr>
          <a:lstStyle/>
          <a:p>
            <a:r>
              <a:rPr lang="es-AR" sz="2400" dirty="0" smtClean="0"/>
              <a:t> </a:t>
            </a:r>
            <a:r>
              <a:rPr lang="es-AR" sz="2400" b="1" dirty="0" smtClean="0"/>
              <a:t>Los aumentos en la apertura estomática impactan en mayor medida</a:t>
            </a:r>
          </a:p>
          <a:p>
            <a:r>
              <a:rPr lang="es-AR" sz="2400" b="1" dirty="0"/>
              <a:t>e</a:t>
            </a:r>
            <a:r>
              <a:rPr lang="es-AR" sz="2400" b="1" dirty="0" smtClean="0"/>
              <a:t>n la transpiración que en la fotosíntesis</a:t>
            </a:r>
            <a:endParaRPr lang="es-AR" sz="2400" b="1" dirty="0"/>
          </a:p>
        </p:txBody>
      </p:sp>
    </p:spTree>
    <p:extLst>
      <p:ext uri="{BB962C8B-B14F-4D97-AF65-F5344CB8AC3E}">
        <p14:creationId xmlns="" xmlns:p14="http://schemas.microsoft.com/office/powerpoint/2010/main" val="96860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1835696" y="1484784"/>
            <a:ext cx="0" cy="43204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flipH="1">
            <a:off x="1844080" y="5805264"/>
            <a:ext cx="47441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3563888" y="6237312"/>
            <a:ext cx="453970" cy="461665"/>
          </a:xfrm>
          <a:prstGeom prst="rect">
            <a:avLst/>
          </a:prstGeom>
          <a:noFill/>
        </p:spPr>
        <p:txBody>
          <a:bodyPr wrap="none" rtlCol="0">
            <a:spAutoFit/>
          </a:bodyPr>
          <a:lstStyle/>
          <a:p>
            <a:r>
              <a:rPr lang="es-AR" sz="2400" b="1" dirty="0" err="1" smtClean="0"/>
              <a:t>gs</a:t>
            </a:r>
            <a:endParaRPr lang="es-AR" sz="2400" b="1" dirty="0"/>
          </a:p>
        </p:txBody>
      </p:sp>
      <p:sp>
        <p:nvSpPr>
          <p:cNvPr id="9" name="8 CuadroTexto"/>
          <p:cNvSpPr txBox="1"/>
          <p:nvPr/>
        </p:nvSpPr>
        <p:spPr>
          <a:xfrm>
            <a:off x="676246" y="1829432"/>
            <a:ext cx="957826" cy="523220"/>
          </a:xfrm>
          <a:prstGeom prst="rect">
            <a:avLst/>
          </a:prstGeom>
          <a:noFill/>
        </p:spPr>
        <p:txBody>
          <a:bodyPr wrap="none" rtlCol="0">
            <a:spAutoFit/>
          </a:bodyPr>
          <a:lstStyle/>
          <a:p>
            <a:r>
              <a:rPr lang="es-AR" sz="2800" b="1" dirty="0" err="1" smtClean="0"/>
              <a:t>EUAi</a:t>
            </a:r>
            <a:endParaRPr lang="es-AR" sz="2800" b="1" dirty="0"/>
          </a:p>
        </p:txBody>
      </p:sp>
      <p:sp>
        <p:nvSpPr>
          <p:cNvPr id="10" name="9 Arco"/>
          <p:cNvSpPr/>
          <p:nvPr/>
        </p:nvSpPr>
        <p:spPr>
          <a:xfrm rot="10800000">
            <a:off x="2060104" y="-1539552"/>
            <a:ext cx="6832376" cy="6984775"/>
          </a:xfrm>
          <a:prstGeom prst="arc">
            <a:avLst/>
          </a:prstGeom>
          <a:noFill/>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1" name="10 CuadroTexto"/>
          <p:cNvSpPr txBox="1"/>
          <p:nvPr/>
        </p:nvSpPr>
        <p:spPr>
          <a:xfrm>
            <a:off x="395536" y="321641"/>
            <a:ext cx="8496944" cy="830997"/>
          </a:xfrm>
          <a:prstGeom prst="rect">
            <a:avLst/>
          </a:prstGeom>
          <a:noFill/>
          <a:ln w="38100">
            <a:solidFill>
              <a:srgbClr val="FF0000"/>
            </a:solidFill>
          </a:ln>
        </p:spPr>
        <p:txBody>
          <a:bodyPr wrap="square" rtlCol="0">
            <a:spAutoFit/>
          </a:bodyPr>
          <a:lstStyle/>
          <a:p>
            <a:r>
              <a:rPr lang="es-AR" sz="2400" dirty="0" smtClean="0"/>
              <a:t> A</a:t>
            </a:r>
            <a:r>
              <a:rPr lang="es-AR" sz="2400" b="1" dirty="0" smtClean="0"/>
              <a:t>umentos en la conductancia estomática producen una disminución </a:t>
            </a:r>
            <a:r>
              <a:rPr lang="es-AR" sz="2400" b="1" dirty="0"/>
              <a:t>d</a:t>
            </a:r>
            <a:r>
              <a:rPr lang="es-AR" sz="2400" b="1" dirty="0" smtClean="0"/>
              <a:t>e la eficiencia instantánea del uso del agua (</a:t>
            </a:r>
            <a:r>
              <a:rPr lang="es-AR" sz="2400" b="1" dirty="0" err="1" smtClean="0"/>
              <a:t>EUAi</a:t>
            </a:r>
            <a:r>
              <a:rPr lang="es-AR" sz="2400" b="1" dirty="0" smtClean="0"/>
              <a:t>)</a:t>
            </a:r>
            <a:endParaRPr lang="es-AR" sz="2400" b="1" dirty="0"/>
          </a:p>
        </p:txBody>
      </p:sp>
    </p:spTree>
    <p:extLst>
      <p:ext uri="{BB962C8B-B14F-4D97-AF65-F5344CB8AC3E}">
        <p14:creationId xmlns="" xmlns:p14="http://schemas.microsoft.com/office/powerpoint/2010/main" val="310477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sz="quarter" idx="1"/>
          </p:nvPr>
        </p:nvSpPr>
        <p:spPr/>
        <p:txBody>
          <a:bodyPr/>
          <a:lstStyle/>
          <a:p>
            <a:r>
              <a:rPr lang="es-AR" dirty="0" smtClean="0"/>
              <a:t>Eduardo </a:t>
            </a:r>
            <a:r>
              <a:rPr lang="es-AR" dirty="0" err="1" smtClean="0"/>
              <a:t>Tambussi</a:t>
            </a:r>
            <a:r>
              <a:rPr lang="es-AR" dirty="0" smtClean="0"/>
              <a:t>    </a:t>
            </a:r>
            <a:r>
              <a:rPr lang="es-AR" dirty="0" smtClean="0">
                <a:hlinkClick r:id="rId2"/>
              </a:rPr>
              <a:t>tambussi35@yahoo.es</a:t>
            </a:r>
            <a:endParaRPr lang="es-AR" dirty="0" smtClean="0"/>
          </a:p>
          <a:p>
            <a:endParaRPr lang="es-AR" dirty="0" smtClean="0"/>
          </a:p>
          <a:p>
            <a:r>
              <a:rPr lang="es-AR" dirty="0" smtClean="0"/>
              <a:t>Marcela Simontacchi       </a:t>
            </a:r>
            <a:r>
              <a:rPr lang="es-AR" dirty="0" smtClean="0">
                <a:hlinkClick r:id="rId3"/>
              </a:rPr>
              <a:t>marcelasimontacchi@gmail.com</a:t>
            </a:r>
            <a:endParaRPr lang="es-AR" dirty="0" smtClean="0"/>
          </a:p>
          <a:p>
            <a:pPr>
              <a:buNone/>
            </a:pPr>
            <a:endParaRPr lang="es-A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43174" y="928670"/>
            <a:ext cx="3427541" cy="461665"/>
          </a:xfrm>
          <a:prstGeom prst="rect">
            <a:avLst/>
          </a:prstGeom>
          <a:noFill/>
        </p:spPr>
        <p:txBody>
          <a:bodyPr wrap="none" rtlCol="0">
            <a:spAutoFit/>
          </a:bodyPr>
          <a:lstStyle/>
          <a:p>
            <a:r>
              <a:rPr lang="es-AR" sz="2400" b="1" dirty="0" smtClean="0"/>
              <a:t>Respiración  y ontogenia</a:t>
            </a:r>
            <a:endParaRPr lang="es-AR" sz="2400" b="1" u="sng" dirty="0"/>
          </a:p>
        </p:txBody>
      </p:sp>
      <p:sp>
        <p:nvSpPr>
          <p:cNvPr id="5" name="4 CuadroTexto"/>
          <p:cNvSpPr txBox="1"/>
          <p:nvPr/>
        </p:nvSpPr>
        <p:spPr>
          <a:xfrm>
            <a:off x="1285852" y="2000240"/>
            <a:ext cx="6286544" cy="1323439"/>
          </a:xfrm>
          <a:prstGeom prst="rect">
            <a:avLst/>
          </a:prstGeom>
          <a:noFill/>
        </p:spPr>
        <p:txBody>
          <a:bodyPr wrap="square" rtlCol="0">
            <a:spAutoFit/>
          </a:bodyPr>
          <a:lstStyle/>
          <a:p>
            <a:pPr algn="ctr"/>
            <a:r>
              <a:rPr lang="es-AR" sz="2000" b="1" dirty="0" smtClean="0"/>
              <a:t>Semillas en reposo </a:t>
            </a:r>
            <a:r>
              <a:rPr lang="es-AR" sz="2000" b="1" i="1" dirty="0" smtClean="0"/>
              <a:t>versus</a:t>
            </a:r>
            <a:r>
              <a:rPr lang="es-AR" sz="2000" b="1" dirty="0" smtClean="0"/>
              <a:t> germinando</a:t>
            </a:r>
          </a:p>
          <a:p>
            <a:pPr algn="ctr"/>
            <a:r>
              <a:rPr lang="es-AR" sz="2000" dirty="0" smtClean="0"/>
              <a:t>Las semillas durante la germinación presentan gran actividad metabólica y por lo tanto altas tasas de respiración, mientras que la respiración en semillas en reposo es muy baja.</a:t>
            </a:r>
            <a:endParaRPr lang="es-AR" sz="2000" dirty="0"/>
          </a:p>
        </p:txBody>
      </p:sp>
      <p:pic>
        <p:nvPicPr>
          <p:cNvPr id="2050" name="Picture 2" descr="D:\Disco C\cursada 2019\Banco-semilla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28728" y="4071942"/>
            <a:ext cx="2011680" cy="10668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D:\Disco C\cursada 2019\porotos germinando.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57752" y="4071942"/>
            <a:ext cx="2661105" cy="103775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6 CuadroTexto"/>
          <p:cNvSpPr txBox="1"/>
          <p:nvPr/>
        </p:nvSpPr>
        <p:spPr>
          <a:xfrm>
            <a:off x="2285984" y="142852"/>
            <a:ext cx="4690708"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s-AR" b="1" dirty="0" smtClean="0"/>
              <a:t>Factores endógenos que afectan la respiración</a:t>
            </a:r>
            <a:endParaRPr lang="es-AR" dirty="0"/>
          </a:p>
        </p:txBody>
      </p:sp>
    </p:spTree>
    <p:extLst>
      <p:ext uri="{BB962C8B-B14F-4D97-AF65-F5344CB8AC3E}">
        <p14:creationId xmlns="" xmlns:p14="http://schemas.microsoft.com/office/powerpoint/2010/main" val="370048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786050" y="785794"/>
            <a:ext cx="3427541" cy="461665"/>
          </a:xfrm>
          <a:prstGeom prst="rect">
            <a:avLst/>
          </a:prstGeom>
          <a:noFill/>
        </p:spPr>
        <p:txBody>
          <a:bodyPr wrap="none" rtlCol="0">
            <a:spAutoFit/>
          </a:bodyPr>
          <a:lstStyle/>
          <a:p>
            <a:r>
              <a:rPr lang="es-AR" sz="2400" b="1" dirty="0" smtClean="0"/>
              <a:t>Respiración  y ontogenia</a:t>
            </a:r>
            <a:endParaRPr lang="es-AR" sz="2400" b="1" u="sng" dirty="0"/>
          </a:p>
        </p:txBody>
      </p:sp>
      <p:sp>
        <p:nvSpPr>
          <p:cNvPr id="8" name="7 CuadroTexto"/>
          <p:cNvSpPr txBox="1"/>
          <p:nvPr/>
        </p:nvSpPr>
        <p:spPr>
          <a:xfrm>
            <a:off x="2571736" y="1285860"/>
            <a:ext cx="3976794" cy="400110"/>
          </a:xfrm>
          <a:prstGeom prst="rect">
            <a:avLst/>
          </a:prstGeom>
          <a:noFill/>
        </p:spPr>
        <p:txBody>
          <a:bodyPr wrap="none" rtlCol="0">
            <a:spAutoFit/>
          </a:bodyPr>
          <a:lstStyle/>
          <a:p>
            <a:r>
              <a:rPr lang="es-AR" sz="2000" b="1" u="sng" dirty="0" smtClean="0"/>
              <a:t> Respiración en frutos climatéricos</a:t>
            </a:r>
            <a:endParaRPr lang="es-AR" sz="2000" b="1" u="sng" dirty="0"/>
          </a:p>
        </p:txBody>
      </p:sp>
      <p:pic>
        <p:nvPicPr>
          <p:cNvPr id="205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00100" y="2730450"/>
            <a:ext cx="7072362" cy="39280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500034" y="1714488"/>
            <a:ext cx="8358246" cy="646331"/>
          </a:xfrm>
          <a:prstGeom prst="rect">
            <a:avLst/>
          </a:prstGeom>
          <a:noFill/>
        </p:spPr>
        <p:txBody>
          <a:bodyPr wrap="square" rtlCol="0">
            <a:spAutoFit/>
          </a:bodyPr>
          <a:lstStyle/>
          <a:p>
            <a:r>
              <a:rPr lang="es-AR" dirty="0" smtClean="0"/>
              <a:t>En esta curva se observa que la respiración va disminuyendo durante el crecimiento del fruto, y en los frutos climatéricos hay un incremento en la respiración que estimula la maduración.</a:t>
            </a:r>
            <a:endParaRPr lang="es-AR" dirty="0"/>
          </a:p>
        </p:txBody>
      </p:sp>
      <p:cxnSp>
        <p:nvCxnSpPr>
          <p:cNvPr id="12" name="11 Conector recto de flecha"/>
          <p:cNvCxnSpPr/>
          <p:nvPr/>
        </p:nvCxnSpPr>
        <p:spPr>
          <a:xfrm rot="5400000">
            <a:off x="2696580" y="2375464"/>
            <a:ext cx="1750579" cy="157163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285984" y="142852"/>
            <a:ext cx="4690708"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s-AR" b="1" dirty="0" smtClean="0"/>
              <a:t>Factores endógenos que afectan la respiración</a:t>
            </a:r>
            <a:endParaRPr lang="es-AR" dirty="0"/>
          </a:p>
        </p:txBody>
      </p:sp>
      <p:cxnSp>
        <p:nvCxnSpPr>
          <p:cNvPr id="14" name="13 Conector recto de flecha"/>
          <p:cNvCxnSpPr/>
          <p:nvPr/>
        </p:nvCxnSpPr>
        <p:spPr>
          <a:xfrm rot="5400000">
            <a:off x="6286512" y="2786058"/>
            <a:ext cx="2143140" cy="11430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0048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42910" y="928670"/>
            <a:ext cx="3528392" cy="685056"/>
          </a:xfrm>
        </p:spPr>
        <p:txBody>
          <a:bodyPr>
            <a:normAutofit fontScale="92500"/>
          </a:bodyPr>
          <a:lstStyle/>
          <a:p>
            <a:r>
              <a:rPr lang="es-AR" b="1" dirty="0" smtClean="0"/>
              <a:t>Disponibilidad de ADP</a:t>
            </a:r>
          </a:p>
          <a:p>
            <a:endParaRPr lang="es-AR" dirty="0"/>
          </a:p>
          <a:p>
            <a:endParaRPr lang="es-AR" dirty="0" smtClean="0"/>
          </a:p>
          <a:p>
            <a:pPr marL="0" indent="0">
              <a:buNone/>
            </a:pPr>
            <a:endParaRPr lang="es-AR"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57620" y="1428736"/>
            <a:ext cx="4772025" cy="421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714348" y="1428736"/>
            <a:ext cx="3786214" cy="5078313"/>
          </a:xfrm>
          <a:prstGeom prst="rect">
            <a:avLst/>
          </a:prstGeom>
          <a:noFill/>
        </p:spPr>
        <p:txBody>
          <a:bodyPr wrap="square" rtlCol="0">
            <a:spAutoFit/>
          </a:bodyPr>
          <a:lstStyle/>
          <a:p>
            <a:pPr algn="just"/>
            <a:r>
              <a:rPr lang="es-AR" dirty="0" smtClean="0"/>
              <a:t>Este gráfico muestra el consumo de oxígeno, una forma de evaluar la velocidad de respiración en mitocondrias aisladas.</a:t>
            </a:r>
          </a:p>
          <a:p>
            <a:pPr algn="just"/>
            <a:r>
              <a:rPr lang="es-AR" dirty="0" smtClean="0"/>
              <a:t>Observen que al principio no hay consumo de O</a:t>
            </a:r>
            <a:r>
              <a:rPr lang="es-AR" baseline="-25000" dirty="0" smtClean="0"/>
              <a:t>2</a:t>
            </a:r>
            <a:r>
              <a:rPr lang="es-AR" dirty="0" smtClean="0"/>
              <a:t>, cuando se agrega un </a:t>
            </a:r>
            <a:r>
              <a:rPr lang="es-AR" b="1" dirty="0" smtClean="0"/>
              <a:t>sustrato</a:t>
            </a:r>
            <a:r>
              <a:rPr lang="es-AR" dirty="0" smtClean="0"/>
              <a:t> (azúcares por ejemplo)  hay una velocidad medible (25), al agregar </a:t>
            </a:r>
            <a:r>
              <a:rPr lang="es-AR" b="1" dirty="0" smtClean="0"/>
              <a:t>ADP</a:t>
            </a:r>
            <a:r>
              <a:rPr lang="es-AR" dirty="0" smtClean="0"/>
              <a:t> se estimula (150) ya que en una célula una alta cantidad de ADP corresponde a una baja cantidad de ATP. El agregado de ATP funciona inhibiendo la respiración.</a:t>
            </a:r>
          </a:p>
          <a:p>
            <a:pPr algn="just"/>
            <a:r>
              <a:rPr lang="es-AR" dirty="0" smtClean="0"/>
              <a:t>El agregado de un </a:t>
            </a:r>
            <a:r>
              <a:rPr lang="es-AR" b="1" dirty="0" err="1" smtClean="0"/>
              <a:t>desacoplante</a:t>
            </a:r>
            <a:r>
              <a:rPr lang="es-AR" dirty="0" smtClean="0"/>
              <a:t> inhibe la síntesis de ATP, ya que impide que se establezca el gradiente de H</a:t>
            </a:r>
            <a:r>
              <a:rPr lang="es-AR" baseline="30000" dirty="0" smtClean="0"/>
              <a:t>+</a:t>
            </a:r>
            <a:r>
              <a:rPr lang="es-AR" dirty="0" smtClean="0"/>
              <a:t> , aunque suceden los otros procesos que consumen sustratos y O</a:t>
            </a:r>
            <a:r>
              <a:rPr lang="es-AR" baseline="-25000" dirty="0" smtClean="0"/>
              <a:t>2</a:t>
            </a:r>
            <a:r>
              <a:rPr lang="es-AR" dirty="0" smtClean="0"/>
              <a:t> (actúan como </a:t>
            </a:r>
            <a:r>
              <a:rPr lang="es-AR" dirty="0" err="1" smtClean="0"/>
              <a:t>desacoplantes</a:t>
            </a:r>
            <a:r>
              <a:rPr lang="es-AR" dirty="0" smtClean="0"/>
              <a:t> los detergentes,  el amonio, y algunos herbicidas). </a:t>
            </a:r>
            <a:endParaRPr lang="es-AR" dirty="0"/>
          </a:p>
        </p:txBody>
      </p:sp>
      <p:sp>
        <p:nvSpPr>
          <p:cNvPr id="6" name="5 CuadroTexto"/>
          <p:cNvSpPr txBox="1"/>
          <p:nvPr/>
        </p:nvSpPr>
        <p:spPr>
          <a:xfrm>
            <a:off x="2285984" y="142852"/>
            <a:ext cx="4690708"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s-AR" b="1" dirty="0" smtClean="0"/>
              <a:t>Factores endógenos que afectan la respiración</a:t>
            </a:r>
            <a:endParaRPr lang="es-AR" dirty="0"/>
          </a:p>
        </p:txBody>
      </p:sp>
    </p:spTree>
    <p:extLst>
      <p:ext uri="{BB962C8B-B14F-4D97-AF65-F5344CB8AC3E}">
        <p14:creationId xmlns="" xmlns:p14="http://schemas.microsoft.com/office/powerpoint/2010/main" val="294331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ap11.pdf - Adobe Reader"/>
          <p:cNvPicPr>
            <a:picLocks noChangeAspect="1"/>
          </p:cNvPicPr>
          <p:nvPr/>
        </p:nvPicPr>
        <p:blipFill rotWithShape="1">
          <a:blip r:embed="rId3">
            <a:extLst>
              <a:ext uri="{28A0092B-C50C-407E-A947-70E740481C1C}">
                <a14:useLocalDpi xmlns="" xmlns:a14="http://schemas.microsoft.com/office/drawing/2010/main" val="0"/>
              </a:ext>
            </a:extLst>
          </a:blip>
          <a:srcRect l="46269" t="10733" r="29701" b="5075"/>
          <a:stretch/>
        </p:blipFill>
        <p:spPr>
          <a:xfrm>
            <a:off x="5500694" y="357166"/>
            <a:ext cx="2927150" cy="5817935"/>
          </a:xfrm>
          <a:prstGeom prst="rect">
            <a:avLst/>
          </a:prstGeom>
        </p:spPr>
      </p:pic>
      <p:sp>
        <p:nvSpPr>
          <p:cNvPr id="2" name="1 CuadroTexto"/>
          <p:cNvSpPr txBox="1"/>
          <p:nvPr/>
        </p:nvSpPr>
        <p:spPr>
          <a:xfrm>
            <a:off x="860086" y="1556792"/>
            <a:ext cx="3096344" cy="1631216"/>
          </a:xfrm>
          <a:prstGeom prst="rect">
            <a:avLst/>
          </a:prstGeom>
          <a:noFill/>
        </p:spPr>
        <p:txBody>
          <a:bodyPr wrap="square" rtlCol="0">
            <a:spAutoFit/>
          </a:bodyPr>
          <a:lstStyle/>
          <a:p>
            <a:pPr algn="just"/>
            <a:r>
              <a:rPr lang="es-AR" sz="2000" dirty="0" smtClean="0">
                <a:latin typeface="Arial" pitchFamily="34" charset="0"/>
                <a:cs typeface="Arial" pitchFamily="34" charset="0"/>
              </a:rPr>
              <a:t>La respiración está regulada en forma positiva (flechas verdes) o inhibida por sustratos (líneas rojas)</a:t>
            </a:r>
            <a:endParaRPr lang="es-AR" sz="2000" dirty="0">
              <a:latin typeface="Arial" pitchFamily="34" charset="0"/>
              <a:cs typeface="Arial" pitchFamily="34" charset="0"/>
            </a:endParaRPr>
          </a:p>
        </p:txBody>
      </p:sp>
      <p:sp>
        <p:nvSpPr>
          <p:cNvPr id="5" name="4 CuadroTexto"/>
          <p:cNvSpPr txBox="1"/>
          <p:nvPr/>
        </p:nvSpPr>
        <p:spPr>
          <a:xfrm>
            <a:off x="285720" y="285728"/>
            <a:ext cx="4690708"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s-AR" b="1" dirty="0" smtClean="0"/>
              <a:t>Factores endógenos que afectan la respiración</a:t>
            </a:r>
            <a:endParaRPr lang="es-AR" dirty="0"/>
          </a:p>
        </p:txBody>
      </p:sp>
    </p:spTree>
    <p:extLst>
      <p:ext uri="{BB962C8B-B14F-4D97-AF65-F5344CB8AC3E}">
        <p14:creationId xmlns="" xmlns:p14="http://schemas.microsoft.com/office/powerpoint/2010/main" val="2097848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4708</Words>
  <Application>Microsoft Office PowerPoint</Application>
  <PresentationFormat>Presentación en pantalla (4:3)</PresentationFormat>
  <Paragraphs>323</Paragraphs>
  <Slides>52</Slides>
  <Notes>39</Notes>
  <HiddenSlides>1</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52</vt:i4>
      </vt:variant>
    </vt:vector>
  </HeadingPairs>
  <TitlesOfParts>
    <vt:vector size="54" baseType="lpstr">
      <vt:lpstr>Equidad</vt:lpstr>
      <vt:lpstr>Fotografía de Photo Editor</vt:lpstr>
      <vt:lpstr>Factores que afectan la fotosíntesis, la fotorrespiración y  la escotorrespiración*</vt:lpstr>
      <vt:lpstr>Diapositiva 2</vt:lpstr>
      <vt:lpstr>Respiración</vt:lpstr>
      <vt:lpstr>Factores que afectan la respiración</vt:lpstr>
      <vt:lpstr>Diapositiva 5</vt:lpstr>
      <vt:lpstr>Diapositiva 6</vt:lpstr>
      <vt:lpstr>Diapositiva 7</vt:lpstr>
      <vt:lpstr>Diapositiva 8</vt:lpstr>
      <vt:lpstr>Diapositiva 9</vt:lpstr>
      <vt:lpstr>Diapositiva 10</vt:lpstr>
      <vt:lpstr>Diapositiva 11</vt:lpstr>
      <vt:lpstr>Factores que afectan la fotorrespiración</vt:lpstr>
      <vt:lpstr>Factores que afectan la fotorrespiración</vt:lpstr>
      <vt:lpstr>Factores que afectan la fotorrespiración</vt:lpstr>
      <vt:lpstr>Factores que afectan la fotorrespiración</vt:lpstr>
      <vt:lpstr>Factores que afectan la fotorrespiración</vt:lpstr>
      <vt:lpstr>Factores que afectan la fotosíntesis</vt:lpstr>
      <vt:lpstr>Factores que afectan la fotosíntesis</vt:lpstr>
      <vt:lpstr>Respuesta de la fotosíntesis a la luz</vt:lpstr>
      <vt:lpstr>Respuesta de la fotosíntesis a la luz</vt:lpstr>
      <vt:lpstr>Respuesta de la fotosíntesis a la luz</vt:lpstr>
      <vt:lpstr>Punto de compensación lumínico</vt:lpstr>
      <vt:lpstr>Respuesta de la fotosíntesis a la luz</vt:lpstr>
      <vt:lpstr>Diapositiva 24</vt:lpstr>
      <vt:lpstr>Diapositiva 25</vt:lpstr>
      <vt:lpstr>Diapositiva 26</vt:lpstr>
      <vt:lpstr>Influencia de la luz sobre la fotosíntesis de tres especies nativas de diferentes ambientes</vt:lpstr>
      <vt:lpstr>Diapositiva 28</vt:lpstr>
      <vt:lpstr>Diapositiva 29</vt:lpstr>
      <vt:lpstr>Diapositiva 30</vt:lpstr>
      <vt:lpstr>Diapositiva 31</vt:lpstr>
      <vt:lpstr>Hojas aclimatadas a diferentes ambientes lumínicos</vt:lpstr>
      <vt:lpstr>Diapositiva 33</vt:lpstr>
      <vt:lpstr>Diapositiva 34</vt:lpstr>
      <vt:lpstr>Movimientos foliares (paraheliotropismo)</vt:lpstr>
      <vt:lpstr>Movimientos fototáxicos de cloroplastos</vt:lpstr>
      <vt:lpstr>Influencia de la concentración de oxígeno en la fotosíntesis neta (plantas C3 y C4)</vt:lpstr>
      <vt:lpstr>Respuesta de la fotosíntesis  en plantas C3 y C4  a cambios  en el CO2</vt:lpstr>
      <vt:lpstr>Diapositiva 39</vt:lpstr>
      <vt:lpstr>¿Qué sucede si se colocan en una campana cerrada una planta de maíz y una de trigo?</vt:lpstr>
      <vt:lpstr>Diapositiva 41</vt:lpstr>
      <vt:lpstr>Diapositiva 42</vt:lpstr>
      <vt:lpstr>Efecto de la temperatura sobre la fotosíntesis y respiración</vt:lpstr>
      <vt:lpstr>Efecto de la temperatura sobre la fotosíntesis y respiración</vt:lpstr>
      <vt:lpstr>Fijación de carbono en plantas C3 y C4 en función de la temperatura</vt:lpstr>
      <vt:lpstr>Respuestas a la temperatura en dos especies</vt:lpstr>
      <vt:lpstr>Diapositiva 47</vt:lpstr>
      <vt:lpstr>Diapositiva 48</vt:lpstr>
      <vt:lpstr>Diapositiva 49</vt:lpstr>
      <vt:lpstr>Diapositiva 50</vt:lpstr>
      <vt:lpstr>Diapositiva 51</vt:lpstr>
      <vt:lpstr>Diapositiva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Factores que afectan la fotosíntesis, la fotorrespiración y  la escotorrespiración*</dc:title>
  <dc:creator>Eduardo</dc:creator>
  <cp:lastModifiedBy>Marcela Simontacchi</cp:lastModifiedBy>
  <cp:revision>78</cp:revision>
  <dcterms:modified xsi:type="dcterms:W3CDTF">2020-04-10T21:08:07Z</dcterms:modified>
</cp:coreProperties>
</file>