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52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5"/>
  </p:notesMasterIdLst>
  <p:sldIdLst>
    <p:sldId id="1261" r:id="rId2"/>
    <p:sldId id="1269" r:id="rId3"/>
    <p:sldId id="1276" r:id="rId4"/>
    <p:sldId id="1270" r:id="rId5"/>
    <p:sldId id="1271" r:id="rId6"/>
    <p:sldId id="1274" r:id="rId7"/>
    <p:sldId id="1272" r:id="rId8"/>
    <p:sldId id="1273" r:id="rId9"/>
    <p:sldId id="1275" r:id="rId10"/>
    <p:sldId id="1221" r:id="rId11"/>
    <p:sldId id="1277" r:id="rId12"/>
    <p:sldId id="1278" r:id="rId13"/>
    <p:sldId id="1279" r:id="rId14"/>
    <p:sldId id="1329" r:id="rId15"/>
    <p:sldId id="1282" r:id="rId16"/>
    <p:sldId id="1284" r:id="rId17"/>
    <p:sldId id="1287" r:id="rId18"/>
    <p:sldId id="1335" r:id="rId19"/>
    <p:sldId id="1292" r:id="rId20"/>
    <p:sldId id="1297" r:id="rId21"/>
    <p:sldId id="1328" r:id="rId22"/>
    <p:sldId id="1298" r:id="rId23"/>
    <p:sldId id="1336" r:id="rId24"/>
    <p:sldId id="1338" r:id="rId25"/>
    <p:sldId id="1337" r:id="rId26"/>
    <p:sldId id="1311" r:id="rId27"/>
    <p:sldId id="1322" r:id="rId28"/>
    <p:sldId id="1339" r:id="rId29"/>
    <p:sldId id="1074" r:id="rId30"/>
    <p:sldId id="1237" r:id="rId31"/>
    <p:sldId id="1263" r:id="rId32"/>
    <p:sldId id="1334" r:id="rId33"/>
    <p:sldId id="1154" r:id="rId34"/>
    <p:sldId id="1262" r:id="rId35"/>
    <p:sldId id="1341" r:id="rId36"/>
    <p:sldId id="1342" r:id="rId37"/>
    <p:sldId id="1343" r:id="rId38"/>
    <p:sldId id="1344" r:id="rId39"/>
    <p:sldId id="1345" r:id="rId40"/>
    <p:sldId id="1346" r:id="rId41"/>
    <p:sldId id="1347" r:id="rId42"/>
    <p:sldId id="1348" r:id="rId43"/>
    <p:sldId id="1349" r:id="rId44"/>
    <p:sldId id="1350" r:id="rId45"/>
    <p:sldId id="1351" r:id="rId46"/>
    <p:sldId id="1258" r:id="rId47"/>
    <p:sldId id="1352" r:id="rId48"/>
    <p:sldId id="1353" r:id="rId49"/>
    <p:sldId id="1260" r:id="rId50"/>
    <p:sldId id="1330" r:id="rId51"/>
    <p:sldId id="1242" r:id="rId52"/>
    <p:sldId id="1244" r:id="rId53"/>
    <p:sldId id="1259" r:id="rId54"/>
    <p:sldId id="1185" r:id="rId55"/>
    <p:sldId id="1186" r:id="rId56"/>
    <p:sldId id="1187" r:id="rId57"/>
    <p:sldId id="1264" r:id="rId58"/>
    <p:sldId id="1265" r:id="rId59"/>
    <p:sldId id="1243" r:id="rId60"/>
    <p:sldId id="1333" r:id="rId61"/>
    <p:sldId id="1190" r:id="rId62"/>
    <p:sldId id="1266" r:id="rId63"/>
    <p:sldId id="1340" r:id="rId6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A45"/>
    <a:srgbClr val="990000"/>
    <a:srgbClr val="FFFF00"/>
    <a:srgbClr val="CCECFF"/>
    <a:srgbClr val="99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70519" autoAdjust="0"/>
  </p:normalViewPr>
  <p:slideViewPr>
    <p:cSldViewPr>
      <p:cViewPr>
        <p:scale>
          <a:sx n="57" d="100"/>
          <a:sy n="57" d="100"/>
        </p:scale>
        <p:origin x="-186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8033A-7841-447B-AB7C-5AC8123A8987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AR"/>
        </a:p>
      </dgm:t>
    </dgm:pt>
    <dgm:pt modelId="{510CB7D0-E016-4601-853F-6A2AF64AADD4}">
      <dgm:prSet/>
      <dgm:spPr/>
      <dgm:t>
        <a:bodyPr/>
        <a:lstStyle/>
        <a:p>
          <a:pPr rtl="0"/>
          <a:r>
            <a:rPr lang="es-ES" b="1" smtClean="0"/>
            <a:t>UN ELEMENTO</a:t>
          </a:r>
          <a:endParaRPr lang="es-AR"/>
        </a:p>
      </dgm:t>
    </dgm:pt>
    <dgm:pt modelId="{208139AA-0BE4-4041-A563-83F3F8262D61}" type="parTrans" cxnId="{61F4DC9B-830B-4AB7-9DC1-DFBD397FA3BA}">
      <dgm:prSet/>
      <dgm:spPr/>
      <dgm:t>
        <a:bodyPr/>
        <a:lstStyle/>
        <a:p>
          <a:endParaRPr lang="es-AR"/>
        </a:p>
      </dgm:t>
    </dgm:pt>
    <dgm:pt modelId="{7380B192-C56E-469D-B767-5FC1677AE67C}" type="sibTrans" cxnId="{61F4DC9B-830B-4AB7-9DC1-DFBD397FA3BA}">
      <dgm:prSet/>
      <dgm:spPr/>
      <dgm:t>
        <a:bodyPr/>
        <a:lstStyle/>
        <a:p>
          <a:endParaRPr lang="es-AR"/>
        </a:p>
      </dgm:t>
    </dgm:pt>
    <dgm:pt modelId="{ED9E7170-0D6A-4626-A496-168C5AF6F36D}">
      <dgm:prSet/>
      <dgm:spPr/>
      <dgm:t>
        <a:bodyPr/>
        <a:lstStyle/>
        <a:p>
          <a:pPr rtl="0"/>
          <a:r>
            <a:rPr lang="es-ES" b="1" smtClean="0"/>
            <a:t>UNA FUNCIÓN</a:t>
          </a:r>
          <a:endParaRPr lang="es-AR"/>
        </a:p>
      </dgm:t>
    </dgm:pt>
    <dgm:pt modelId="{8FA81910-500C-4FDF-A4F2-8ED46C8B7F44}" type="parTrans" cxnId="{FD4705C5-A03A-429F-B1A3-9F1A5B4FA9AB}">
      <dgm:prSet/>
      <dgm:spPr/>
      <dgm:t>
        <a:bodyPr/>
        <a:lstStyle/>
        <a:p>
          <a:endParaRPr lang="es-AR"/>
        </a:p>
      </dgm:t>
    </dgm:pt>
    <dgm:pt modelId="{F4D40745-57F1-4EC7-8BCA-8B61BEF0F3D5}" type="sibTrans" cxnId="{FD4705C5-A03A-429F-B1A3-9F1A5B4FA9AB}">
      <dgm:prSet/>
      <dgm:spPr/>
      <dgm:t>
        <a:bodyPr/>
        <a:lstStyle/>
        <a:p>
          <a:endParaRPr lang="es-AR"/>
        </a:p>
      </dgm:t>
    </dgm:pt>
    <dgm:pt modelId="{022F71BF-418B-42D6-9C80-80DF4613A2B6}">
      <dgm:prSet/>
      <dgm:spPr/>
      <dgm:t>
        <a:bodyPr/>
        <a:lstStyle/>
        <a:p>
          <a:pPr rtl="0"/>
          <a:r>
            <a:rPr lang="es-ES" b="1" smtClean="0"/>
            <a:t>UN SÍNTOMA DE DEFICIENCIA</a:t>
          </a:r>
          <a:endParaRPr lang="es-AR"/>
        </a:p>
      </dgm:t>
    </dgm:pt>
    <dgm:pt modelId="{FFDC8FF1-6FC7-4AB1-B5C8-D71914D7ED60}" type="parTrans" cxnId="{5659D238-4D3A-4708-B541-8D2A73C293F1}">
      <dgm:prSet/>
      <dgm:spPr/>
      <dgm:t>
        <a:bodyPr/>
        <a:lstStyle/>
        <a:p>
          <a:endParaRPr lang="es-AR"/>
        </a:p>
      </dgm:t>
    </dgm:pt>
    <dgm:pt modelId="{9835CDEF-3683-4449-88D3-348E628E88E4}" type="sibTrans" cxnId="{5659D238-4D3A-4708-B541-8D2A73C293F1}">
      <dgm:prSet/>
      <dgm:spPr/>
      <dgm:t>
        <a:bodyPr/>
        <a:lstStyle/>
        <a:p>
          <a:endParaRPr lang="es-AR"/>
        </a:p>
      </dgm:t>
    </dgm:pt>
    <dgm:pt modelId="{888C410E-AB3E-4793-A5C4-D42261868B66}" type="pres">
      <dgm:prSet presAssocID="{F698033A-7841-447B-AB7C-5AC8123A89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EB07B8C-7C41-4386-81F4-567169FE2DC5}" type="pres">
      <dgm:prSet presAssocID="{F698033A-7841-447B-AB7C-5AC8123A8987}" presName="arrow" presStyleLbl="bgShp" presStyleIdx="0" presStyleCnt="1"/>
      <dgm:spPr/>
    </dgm:pt>
    <dgm:pt modelId="{C0EFD0B7-E001-4024-81FA-94C1D9434BE1}" type="pres">
      <dgm:prSet presAssocID="{F698033A-7841-447B-AB7C-5AC8123A8987}" presName="linearProcess" presStyleCnt="0"/>
      <dgm:spPr/>
    </dgm:pt>
    <dgm:pt modelId="{FAB37E8F-96BD-49A1-B3DD-0A5CAAD2A1ED}" type="pres">
      <dgm:prSet presAssocID="{510CB7D0-E016-4601-853F-6A2AF64AAD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1A06BE-C121-46E9-BB80-00FB60A411A7}" type="pres">
      <dgm:prSet presAssocID="{7380B192-C56E-469D-B767-5FC1677AE67C}" presName="sibTrans" presStyleCnt="0"/>
      <dgm:spPr/>
    </dgm:pt>
    <dgm:pt modelId="{C7E85DB2-CB0A-4A23-B3B7-CB14C71FD03F}" type="pres">
      <dgm:prSet presAssocID="{ED9E7170-0D6A-4626-A496-168C5AF6F36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9F20D9-39BC-4CE9-AA12-C22809F19ACF}" type="pres">
      <dgm:prSet presAssocID="{F4D40745-57F1-4EC7-8BCA-8B61BEF0F3D5}" presName="sibTrans" presStyleCnt="0"/>
      <dgm:spPr/>
    </dgm:pt>
    <dgm:pt modelId="{F012B9EB-0E7A-43FB-9806-EFA302F3C045}" type="pres">
      <dgm:prSet presAssocID="{022F71BF-418B-42D6-9C80-80DF4613A2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D4705C5-A03A-429F-B1A3-9F1A5B4FA9AB}" srcId="{F698033A-7841-447B-AB7C-5AC8123A8987}" destId="{ED9E7170-0D6A-4626-A496-168C5AF6F36D}" srcOrd="1" destOrd="0" parTransId="{8FA81910-500C-4FDF-A4F2-8ED46C8B7F44}" sibTransId="{F4D40745-57F1-4EC7-8BCA-8B61BEF0F3D5}"/>
    <dgm:cxn modelId="{2541AD29-4298-4415-B3B0-8323A51E3810}" type="presOf" srcId="{022F71BF-418B-42D6-9C80-80DF4613A2B6}" destId="{F012B9EB-0E7A-43FB-9806-EFA302F3C045}" srcOrd="0" destOrd="0" presId="urn:microsoft.com/office/officeart/2005/8/layout/hProcess9"/>
    <dgm:cxn modelId="{3D4300AE-DE56-490D-9259-9AE2B13C645C}" type="presOf" srcId="{510CB7D0-E016-4601-853F-6A2AF64AADD4}" destId="{FAB37E8F-96BD-49A1-B3DD-0A5CAAD2A1ED}" srcOrd="0" destOrd="0" presId="urn:microsoft.com/office/officeart/2005/8/layout/hProcess9"/>
    <dgm:cxn modelId="{BDAD4995-12A5-4EC0-8DC3-A8BFC8BD4DA0}" type="presOf" srcId="{F698033A-7841-447B-AB7C-5AC8123A8987}" destId="{888C410E-AB3E-4793-A5C4-D42261868B66}" srcOrd="0" destOrd="0" presId="urn:microsoft.com/office/officeart/2005/8/layout/hProcess9"/>
    <dgm:cxn modelId="{5659D238-4D3A-4708-B541-8D2A73C293F1}" srcId="{F698033A-7841-447B-AB7C-5AC8123A8987}" destId="{022F71BF-418B-42D6-9C80-80DF4613A2B6}" srcOrd="2" destOrd="0" parTransId="{FFDC8FF1-6FC7-4AB1-B5C8-D71914D7ED60}" sibTransId="{9835CDEF-3683-4449-88D3-348E628E88E4}"/>
    <dgm:cxn modelId="{61F4DC9B-830B-4AB7-9DC1-DFBD397FA3BA}" srcId="{F698033A-7841-447B-AB7C-5AC8123A8987}" destId="{510CB7D0-E016-4601-853F-6A2AF64AADD4}" srcOrd="0" destOrd="0" parTransId="{208139AA-0BE4-4041-A563-83F3F8262D61}" sibTransId="{7380B192-C56E-469D-B767-5FC1677AE67C}"/>
    <dgm:cxn modelId="{8BA49152-A2B7-442C-9E30-132E1464C7DF}" type="presOf" srcId="{ED9E7170-0D6A-4626-A496-168C5AF6F36D}" destId="{C7E85DB2-CB0A-4A23-B3B7-CB14C71FD03F}" srcOrd="0" destOrd="0" presId="urn:microsoft.com/office/officeart/2005/8/layout/hProcess9"/>
    <dgm:cxn modelId="{8EC9E658-6ED9-4884-AE37-11F93946A9DF}" type="presParOf" srcId="{888C410E-AB3E-4793-A5C4-D42261868B66}" destId="{AEB07B8C-7C41-4386-81F4-567169FE2DC5}" srcOrd="0" destOrd="0" presId="urn:microsoft.com/office/officeart/2005/8/layout/hProcess9"/>
    <dgm:cxn modelId="{2B867851-EB42-4FE9-B743-FE8B68141DCD}" type="presParOf" srcId="{888C410E-AB3E-4793-A5C4-D42261868B66}" destId="{C0EFD0B7-E001-4024-81FA-94C1D9434BE1}" srcOrd="1" destOrd="0" presId="urn:microsoft.com/office/officeart/2005/8/layout/hProcess9"/>
    <dgm:cxn modelId="{9FA6122C-C1DC-4AF7-911B-A87D20BD7F21}" type="presParOf" srcId="{C0EFD0B7-E001-4024-81FA-94C1D9434BE1}" destId="{FAB37E8F-96BD-49A1-B3DD-0A5CAAD2A1ED}" srcOrd="0" destOrd="0" presId="urn:microsoft.com/office/officeart/2005/8/layout/hProcess9"/>
    <dgm:cxn modelId="{FFF23C97-BCD7-4488-A7E0-99BAF266D3B3}" type="presParOf" srcId="{C0EFD0B7-E001-4024-81FA-94C1D9434BE1}" destId="{BD1A06BE-C121-46E9-BB80-00FB60A411A7}" srcOrd="1" destOrd="0" presId="urn:microsoft.com/office/officeart/2005/8/layout/hProcess9"/>
    <dgm:cxn modelId="{907803F5-9AEB-42F8-B402-2366243385AA}" type="presParOf" srcId="{C0EFD0B7-E001-4024-81FA-94C1D9434BE1}" destId="{C7E85DB2-CB0A-4A23-B3B7-CB14C71FD03F}" srcOrd="2" destOrd="0" presId="urn:microsoft.com/office/officeart/2005/8/layout/hProcess9"/>
    <dgm:cxn modelId="{76AD3DB5-EE80-4AEB-88FC-30F5D37E79C8}" type="presParOf" srcId="{C0EFD0B7-E001-4024-81FA-94C1D9434BE1}" destId="{829F20D9-39BC-4CE9-AA12-C22809F19ACF}" srcOrd="3" destOrd="0" presId="urn:microsoft.com/office/officeart/2005/8/layout/hProcess9"/>
    <dgm:cxn modelId="{13B725C6-1A62-4714-ADD9-5715822E5ED7}" type="presParOf" srcId="{C0EFD0B7-E001-4024-81FA-94C1D9434BE1}" destId="{F012B9EB-0E7A-43FB-9806-EFA302F3C045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5C476-53BA-4C97-BE62-88213AC89F34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F11DADE-65D2-4A72-B003-8B2F1C14F2DD}">
      <dgm:prSet phldrT="[Texto]"/>
      <dgm:spPr/>
      <dgm:t>
        <a:bodyPr/>
        <a:lstStyle/>
        <a:p>
          <a:r>
            <a:rPr lang="es-AR" dirty="0" smtClean="0"/>
            <a:t>Hojas adultas</a:t>
          </a:r>
          <a:endParaRPr lang="es-AR" dirty="0"/>
        </a:p>
      </dgm:t>
    </dgm:pt>
    <dgm:pt modelId="{031D0C1F-0D92-4F99-A7A9-890BA6F75C50}" type="parTrans" cxnId="{C6863C39-2F2E-4D9E-B1F5-B7B4B3DD989C}">
      <dgm:prSet/>
      <dgm:spPr/>
      <dgm:t>
        <a:bodyPr/>
        <a:lstStyle/>
        <a:p>
          <a:endParaRPr lang="es-AR"/>
        </a:p>
      </dgm:t>
    </dgm:pt>
    <dgm:pt modelId="{A5575DD1-05D7-4FE4-A219-E0BDF4EA7965}" type="sibTrans" cxnId="{C6863C39-2F2E-4D9E-B1F5-B7B4B3DD989C}">
      <dgm:prSet/>
      <dgm:spPr/>
      <dgm:t>
        <a:bodyPr/>
        <a:lstStyle/>
        <a:p>
          <a:endParaRPr lang="es-AR"/>
        </a:p>
      </dgm:t>
    </dgm:pt>
    <dgm:pt modelId="{31D16810-25E4-4C83-80CC-4A29D2B990C3}">
      <dgm:prSet phldrT="[Texto]"/>
      <dgm:spPr/>
      <dgm:t>
        <a:bodyPr/>
        <a:lstStyle/>
        <a:p>
          <a:r>
            <a:rPr lang="es-AR" dirty="0" smtClean="0"/>
            <a:t>Clorosis uniforme</a:t>
          </a:r>
          <a:endParaRPr lang="es-AR" dirty="0"/>
        </a:p>
      </dgm:t>
    </dgm:pt>
    <dgm:pt modelId="{C91E89B8-8C0F-4E5B-84DB-C8F991341588}" type="parTrans" cxnId="{88B23809-5A96-49B1-8C7D-F548BDE94259}">
      <dgm:prSet/>
      <dgm:spPr/>
      <dgm:t>
        <a:bodyPr/>
        <a:lstStyle/>
        <a:p>
          <a:endParaRPr lang="es-AR"/>
        </a:p>
      </dgm:t>
    </dgm:pt>
    <dgm:pt modelId="{558A4C8E-6289-4131-ACA5-75C4A794890A}" type="sibTrans" cxnId="{88B23809-5A96-49B1-8C7D-F548BDE94259}">
      <dgm:prSet/>
      <dgm:spPr/>
      <dgm:t>
        <a:bodyPr/>
        <a:lstStyle/>
        <a:p>
          <a:endParaRPr lang="es-AR"/>
        </a:p>
      </dgm:t>
    </dgm:pt>
    <dgm:pt modelId="{59591EF8-1A32-4017-869A-5E87D5CC2F64}">
      <dgm:prSet phldrT="[Texto]"/>
      <dgm:spPr/>
      <dgm:t>
        <a:bodyPr/>
        <a:lstStyle/>
        <a:p>
          <a:r>
            <a:rPr lang="es-AR" dirty="0" smtClean="0"/>
            <a:t> N  (S)</a:t>
          </a:r>
          <a:endParaRPr lang="es-AR" dirty="0"/>
        </a:p>
      </dgm:t>
    </dgm:pt>
    <dgm:pt modelId="{B90BB530-EC6E-4AB6-98B5-7C1B5AE35C1C}" type="parTrans" cxnId="{0B339491-3BDB-4DB8-A97E-BCCB7B70516B}">
      <dgm:prSet/>
      <dgm:spPr/>
      <dgm:t>
        <a:bodyPr/>
        <a:lstStyle/>
        <a:p>
          <a:endParaRPr lang="es-AR"/>
        </a:p>
      </dgm:t>
    </dgm:pt>
    <dgm:pt modelId="{727EC6D8-393C-4CBF-99C0-D6A50E89EE24}" type="sibTrans" cxnId="{0B339491-3BDB-4DB8-A97E-BCCB7B70516B}">
      <dgm:prSet/>
      <dgm:spPr/>
      <dgm:t>
        <a:bodyPr/>
        <a:lstStyle/>
        <a:p>
          <a:endParaRPr lang="es-AR"/>
        </a:p>
      </dgm:t>
    </dgm:pt>
    <dgm:pt modelId="{A4C66885-6325-4E70-B9BA-5987ED20E8AB}">
      <dgm:prSet phldrT="[Texto]"/>
      <dgm:spPr/>
      <dgm:t>
        <a:bodyPr/>
        <a:lstStyle/>
        <a:p>
          <a:r>
            <a:rPr lang="es-AR" dirty="0" smtClean="0"/>
            <a:t>Necrosis bordes y puntas</a:t>
          </a:r>
          <a:endParaRPr lang="es-AR" dirty="0"/>
        </a:p>
      </dgm:t>
    </dgm:pt>
    <dgm:pt modelId="{ABDCC9D5-E3BC-4213-953B-1BCE311EA741}" type="parTrans" cxnId="{66A2AE5B-92F4-460A-B11A-AB1B311608E2}">
      <dgm:prSet/>
      <dgm:spPr/>
      <dgm:t>
        <a:bodyPr/>
        <a:lstStyle/>
        <a:p>
          <a:endParaRPr lang="es-AR"/>
        </a:p>
      </dgm:t>
    </dgm:pt>
    <dgm:pt modelId="{77D2988A-6CB5-4ACA-A230-70972B6C4EBE}" type="sibTrans" cxnId="{66A2AE5B-92F4-460A-B11A-AB1B311608E2}">
      <dgm:prSet/>
      <dgm:spPr/>
      <dgm:t>
        <a:bodyPr/>
        <a:lstStyle/>
        <a:p>
          <a:endParaRPr lang="es-AR"/>
        </a:p>
      </dgm:t>
    </dgm:pt>
    <dgm:pt modelId="{229E2252-536E-4BF1-9EE3-20F797FE8831}">
      <dgm:prSet phldrT="[Texto]"/>
      <dgm:spPr/>
      <dgm:t>
        <a:bodyPr/>
        <a:lstStyle/>
        <a:p>
          <a:r>
            <a:rPr lang="es-AR" dirty="0" smtClean="0"/>
            <a:t>K</a:t>
          </a:r>
          <a:endParaRPr lang="es-AR" dirty="0"/>
        </a:p>
      </dgm:t>
    </dgm:pt>
    <dgm:pt modelId="{3AEC6F39-CCD7-4F93-8B5C-5DAC8E287901}" type="parTrans" cxnId="{8DC2B631-9B5C-4668-A288-9207B829560C}">
      <dgm:prSet/>
      <dgm:spPr/>
      <dgm:t>
        <a:bodyPr/>
        <a:lstStyle/>
        <a:p>
          <a:endParaRPr lang="es-AR"/>
        </a:p>
      </dgm:t>
    </dgm:pt>
    <dgm:pt modelId="{01FA7CD8-3886-4266-BEEC-6594A86957D2}" type="sibTrans" cxnId="{8DC2B631-9B5C-4668-A288-9207B829560C}">
      <dgm:prSet/>
      <dgm:spPr/>
      <dgm:t>
        <a:bodyPr/>
        <a:lstStyle/>
        <a:p>
          <a:endParaRPr lang="es-AR"/>
        </a:p>
      </dgm:t>
    </dgm:pt>
    <dgm:pt modelId="{43D5C76F-943F-4E35-8386-58C66701284B}">
      <dgm:prSet phldrT="[Texto]"/>
      <dgm:spPr/>
      <dgm:t>
        <a:bodyPr/>
        <a:lstStyle/>
        <a:p>
          <a:r>
            <a:rPr lang="es-AR" dirty="0" smtClean="0"/>
            <a:t>Clorosis</a:t>
          </a:r>
        </a:p>
        <a:p>
          <a:r>
            <a:rPr lang="es-AR" dirty="0" err="1" smtClean="0"/>
            <a:t>internerval</a:t>
          </a:r>
          <a:endParaRPr lang="es-AR" dirty="0"/>
        </a:p>
      </dgm:t>
    </dgm:pt>
    <dgm:pt modelId="{D879630C-7D7A-45E5-84F9-0BFE2B09224F}" type="parTrans" cxnId="{C39C2E57-F7C6-4A5C-9D49-84701EDEEC4E}">
      <dgm:prSet/>
      <dgm:spPr/>
      <dgm:t>
        <a:bodyPr/>
        <a:lstStyle/>
        <a:p>
          <a:endParaRPr lang="es-AR"/>
        </a:p>
      </dgm:t>
    </dgm:pt>
    <dgm:pt modelId="{12C01837-5445-41BF-9323-BE1F7F87AD5B}" type="sibTrans" cxnId="{C39C2E57-F7C6-4A5C-9D49-84701EDEEC4E}">
      <dgm:prSet/>
      <dgm:spPr/>
      <dgm:t>
        <a:bodyPr/>
        <a:lstStyle/>
        <a:p>
          <a:endParaRPr lang="es-AR"/>
        </a:p>
      </dgm:t>
    </dgm:pt>
    <dgm:pt modelId="{ED0030EE-502A-4911-998A-12ABAA671907}">
      <dgm:prSet/>
      <dgm:spPr/>
      <dgm:t>
        <a:bodyPr/>
        <a:lstStyle/>
        <a:p>
          <a:r>
            <a:rPr lang="es-AR" dirty="0" smtClean="0"/>
            <a:t>Mg  (Mn)</a:t>
          </a:r>
          <a:endParaRPr lang="es-AR" dirty="0"/>
        </a:p>
      </dgm:t>
    </dgm:pt>
    <dgm:pt modelId="{150BF90D-9AC5-4ECA-8E37-6B578562804A}" type="parTrans" cxnId="{F7A32348-9CAA-43B9-BB4D-53FD963BC347}">
      <dgm:prSet/>
      <dgm:spPr/>
      <dgm:t>
        <a:bodyPr/>
        <a:lstStyle/>
        <a:p>
          <a:endParaRPr lang="es-AR"/>
        </a:p>
      </dgm:t>
    </dgm:pt>
    <dgm:pt modelId="{BF7771B1-2E66-476C-80B1-473C9DC88E23}" type="sibTrans" cxnId="{F7A32348-9CAA-43B9-BB4D-53FD963BC347}">
      <dgm:prSet/>
      <dgm:spPr/>
      <dgm:t>
        <a:bodyPr/>
        <a:lstStyle/>
        <a:p>
          <a:endParaRPr lang="es-AR"/>
        </a:p>
      </dgm:t>
    </dgm:pt>
    <dgm:pt modelId="{ED9F1563-08AD-4CD4-83DF-775BA7E8244A}" type="pres">
      <dgm:prSet presAssocID="{3EB5C476-53BA-4C97-BE62-88213AC89F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BBC579C-B643-468E-AAE0-0E99C5E07223}" type="pres">
      <dgm:prSet presAssocID="{3F11DADE-65D2-4A72-B003-8B2F1C14F2DD}" presName="root1" presStyleCnt="0"/>
      <dgm:spPr/>
    </dgm:pt>
    <dgm:pt modelId="{059D7FC1-797D-4532-8E1C-7455FDA86E7F}" type="pres">
      <dgm:prSet presAssocID="{3F11DADE-65D2-4A72-B003-8B2F1C14F2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F16656C-73C0-4D76-9AB5-6847DB6589B0}" type="pres">
      <dgm:prSet presAssocID="{3F11DADE-65D2-4A72-B003-8B2F1C14F2DD}" presName="level2hierChild" presStyleCnt="0"/>
      <dgm:spPr/>
    </dgm:pt>
    <dgm:pt modelId="{A1FFC29A-9F94-465C-BF4F-0159088B7C32}" type="pres">
      <dgm:prSet presAssocID="{C91E89B8-8C0F-4E5B-84DB-C8F991341588}" presName="conn2-1" presStyleLbl="parChTrans1D2" presStyleIdx="0" presStyleCnt="3"/>
      <dgm:spPr/>
      <dgm:t>
        <a:bodyPr/>
        <a:lstStyle/>
        <a:p>
          <a:endParaRPr lang="es-AR"/>
        </a:p>
      </dgm:t>
    </dgm:pt>
    <dgm:pt modelId="{43B2AC1F-E034-475A-B71D-6B5327F05EE5}" type="pres">
      <dgm:prSet presAssocID="{C91E89B8-8C0F-4E5B-84DB-C8F991341588}" presName="connTx" presStyleLbl="parChTrans1D2" presStyleIdx="0" presStyleCnt="3"/>
      <dgm:spPr/>
      <dgm:t>
        <a:bodyPr/>
        <a:lstStyle/>
        <a:p>
          <a:endParaRPr lang="es-AR"/>
        </a:p>
      </dgm:t>
    </dgm:pt>
    <dgm:pt modelId="{EAAEAB0D-CB7B-4430-AB0D-5212DB5AE87D}" type="pres">
      <dgm:prSet presAssocID="{31D16810-25E4-4C83-80CC-4A29D2B990C3}" presName="root2" presStyleCnt="0"/>
      <dgm:spPr/>
    </dgm:pt>
    <dgm:pt modelId="{ADCECBAF-7F9D-4629-BBEA-2DCE6BBC1F20}" type="pres">
      <dgm:prSet presAssocID="{31D16810-25E4-4C83-80CC-4A29D2B990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12A2F2F-820A-49CA-A8CB-53A56F10735B}" type="pres">
      <dgm:prSet presAssocID="{31D16810-25E4-4C83-80CC-4A29D2B990C3}" presName="level3hierChild" presStyleCnt="0"/>
      <dgm:spPr/>
    </dgm:pt>
    <dgm:pt modelId="{66B5823C-9180-4CFB-A53B-6888FA98F5D8}" type="pres">
      <dgm:prSet presAssocID="{B90BB530-EC6E-4AB6-98B5-7C1B5AE35C1C}" presName="conn2-1" presStyleLbl="parChTrans1D3" presStyleIdx="0" presStyleCnt="3"/>
      <dgm:spPr/>
      <dgm:t>
        <a:bodyPr/>
        <a:lstStyle/>
        <a:p>
          <a:endParaRPr lang="es-AR"/>
        </a:p>
      </dgm:t>
    </dgm:pt>
    <dgm:pt modelId="{D671D4C6-73FC-43F8-B218-44BE8CAC0E1D}" type="pres">
      <dgm:prSet presAssocID="{B90BB530-EC6E-4AB6-98B5-7C1B5AE35C1C}" presName="connTx" presStyleLbl="parChTrans1D3" presStyleIdx="0" presStyleCnt="3"/>
      <dgm:spPr/>
      <dgm:t>
        <a:bodyPr/>
        <a:lstStyle/>
        <a:p>
          <a:endParaRPr lang="es-AR"/>
        </a:p>
      </dgm:t>
    </dgm:pt>
    <dgm:pt modelId="{A2F2FA02-3104-4BEF-9A17-B4285DC60ACF}" type="pres">
      <dgm:prSet presAssocID="{59591EF8-1A32-4017-869A-5E87D5CC2F64}" presName="root2" presStyleCnt="0"/>
      <dgm:spPr/>
    </dgm:pt>
    <dgm:pt modelId="{9ADD3BB6-C94A-4F79-8DC4-7D2313656EE5}" type="pres">
      <dgm:prSet presAssocID="{59591EF8-1A32-4017-869A-5E87D5CC2F64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5AEF634-3446-45A7-BF0A-4003B54040B5}" type="pres">
      <dgm:prSet presAssocID="{59591EF8-1A32-4017-869A-5E87D5CC2F64}" presName="level3hierChild" presStyleCnt="0"/>
      <dgm:spPr/>
    </dgm:pt>
    <dgm:pt modelId="{679CA100-951B-45A5-9160-05E91C0F7981}" type="pres">
      <dgm:prSet presAssocID="{D879630C-7D7A-45E5-84F9-0BFE2B09224F}" presName="conn2-1" presStyleLbl="parChTrans1D2" presStyleIdx="1" presStyleCnt="3"/>
      <dgm:spPr/>
      <dgm:t>
        <a:bodyPr/>
        <a:lstStyle/>
        <a:p>
          <a:endParaRPr lang="es-AR"/>
        </a:p>
      </dgm:t>
    </dgm:pt>
    <dgm:pt modelId="{D385F082-5C6B-479B-9E55-35C88AFD60DA}" type="pres">
      <dgm:prSet presAssocID="{D879630C-7D7A-45E5-84F9-0BFE2B09224F}" presName="connTx" presStyleLbl="parChTrans1D2" presStyleIdx="1" presStyleCnt="3"/>
      <dgm:spPr/>
      <dgm:t>
        <a:bodyPr/>
        <a:lstStyle/>
        <a:p>
          <a:endParaRPr lang="es-AR"/>
        </a:p>
      </dgm:t>
    </dgm:pt>
    <dgm:pt modelId="{1B9FA28C-6E59-4BDA-95CF-320C55D96DE4}" type="pres">
      <dgm:prSet presAssocID="{43D5C76F-943F-4E35-8386-58C66701284B}" presName="root2" presStyleCnt="0"/>
      <dgm:spPr/>
    </dgm:pt>
    <dgm:pt modelId="{C25BD110-E0C1-410B-A300-7DCDA8C95D8C}" type="pres">
      <dgm:prSet presAssocID="{43D5C76F-943F-4E35-8386-58C66701284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0FB666B-5597-4C88-9024-6E5975DD907F}" type="pres">
      <dgm:prSet presAssocID="{43D5C76F-943F-4E35-8386-58C66701284B}" presName="level3hierChild" presStyleCnt="0"/>
      <dgm:spPr/>
    </dgm:pt>
    <dgm:pt modelId="{B8E1AB34-CE5C-403B-97B6-72CB2F101843}" type="pres">
      <dgm:prSet presAssocID="{150BF90D-9AC5-4ECA-8E37-6B578562804A}" presName="conn2-1" presStyleLbl="parChTrans1D3" presStyleIdx="1" presStyleCnt="3"/>
      <dgm:spPr/>
      <dgm:t>
        <a:bodyPr/>
        <a:lstStyle/>
        <a:p>
          <a:endParaRPr lang="es-AR"/>
        </a:p>
      </dgm:t>
    </dgm:pt>
    <dgm:pt modelId="{277A7898-A8D9-4C04-87C9-58A8665244CF}" type="pres">
      <dgm:prSet presAssocID="{150BF90D-9AC5-4ECA-8E37-6B578562804A}" presName="connTx" presStyleLbl="parChTrans1D3" presStyleIdx="1" presStyleCnt="3"/>
      <dgm:spPr/>
      <dgm:t>
        <a:bodyPr/>
        <a:lstStyle/>
        <a:p>
          <a:endParaRPr lang="es-AR"/>
        </a:p>
      </dgm:t>
    </dgm:pt>
    <dgm:pt modelId="{2B60B4C2-C9BE-446E-9CF6-6125B7FE6278}" type="pres">
      <dgm:prSet presAssocID="{ED0030EE-502A-4911-998A-12ABAA671907}" presName="root2" presStyleCnt="0"/>
      <dgm:spPr/>
    </dgm:pt>
    <dgm:pt modelId="{41A98F48-393B-4679-BFAE-DA62C14D221F}" type="pres">
      <dgm:prSet presAssocID="{ED0030EE-502A-4911-998A-12ABAA67190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A1EAEE7-9DD5-4F35-8C4D-D496D1F56F26}" type="pres">
      <dgm:prSet presAssocID="{ED0030EE-502A-4911-998A-12ABAA671907}" presName="level3hierChild" presStyleCnt="0"/>
      <dgm:spPr/>
    </dgm:pt>
    <dgm:pt modelId="{88270152-9B1A-4E58-BA56-704935CAFF77}" type="pres">
      <dgm:prSet presAssocID="{ABDCC9D5-E3BC-4213-953B-1BCE311EA741}" presName="conn2-1" presStyleLbl="parChTrans1D2" presStyleIdx="2" presStyleCnt="3"/>
      <dgm:spPr/>
      <dgm:t>
        <a:bodyPr/>
        <a:lstStyle/>
        <a:p>
          <a:endParaRPr lang="es-AR"/>
        </a:p>
      </dgm:t>
    </dgm:pt>
    <dgm:pt modelId="{5E8F5EBB-3E9E-4178-8612-670AB2F7CCA1}" type="pres">
      <dgm:prSet presAssocID="{ABDCC9D5-E3BC-4213-953B-1BCE311EA741}" presName="connTx" presStyleLbl="parChTrans1D2" presStyleIdx="2" presStyleCnt="3"/>
      <dgm:spPr/>
      <dgm:t>
        <a:bodyPr/>
        <a:lstStyle/>
        <a:p>
          <a:endParaRPr lang="es-AR"/>
        </a:p>
      </dgm:t>
    </dgm:pt>
    <dgm:pt modelId="{3909CD05-3648-41E5-AB86-D762120B1B32}" type="pres">
      <dgm:prSet presAssocID="{A4C66885-6325-4E70-B9BA-5987ED20E8AB}" presName="root2" presStyleCnt="0"/>
      <dgm:spPr/>
    </dgm:pt>
    <dgm:pt modelId="{1381E951-79FE-41BF-A626-EE615262F0E0}" type="pres">
      <dgm:prSet presAssocID="{A4C66885-6325-4E70-B9BA-5987ED20E8A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1C7BB4-7342-4F3C-BA6F-B48C24681CCC}" type="pres">
      <dgm:prSet presAssocID="{A4C66885-6325-4E70-B9BA-5987ED20E8AB}" presName="level3hierChild" presStyleCnt="0"/>
      <dgm:spPr/>
    </dgm:pt>
    <dgm:pt modelId="{BC012307-6D4E-479A-B53F-24E9081B2078}" type="pres">
      <dgm:prSet presAssocID="{3AEC6F39-CCD7-4F93-8B5C-5DAC8E287901}" presName="conn2-1" presStyleLbl="parChTrans1D3" presStyleIdx="2" presStyleCnt="3"/>
      <dgm:spPr/>
      <dgm:t>
        <a:bodyPr/>
        <a:lstStyle/>
        <a:p>
          <a:endParaRPr lang="es-AR"/>
        </a:p>
      </dgm:t>
    </dgm:pt>
    <dgm:pt modelId="{0209FF46-5640-4088-BDD4-DA777C1548EE}" type="pres">
      <dgm:prSet presAssocID="{3AEC6F39-CCD7-4F93-8B5C-5DAC8E287901}" presName="connTx" presStyleLbl="parChTrans1D3" presStyleIdx="2" presStyleCnt="3"/>
      <dgm:spPr/>
      <dgm:t>
        <a:bodyPr/>
        <a:lstStyle/>
        <a:p>
          <a:endParaRPr lang="es-AR"/>
        </a:p>
      </dgm:t>
    </dgm:pt>
    <dgm:pt modelId="{F6520762-6B7D-4223-9C43-B5DBA5962983}" type="pres">
      <dgm:prSet presAssocID="{229E2252-536E-4BF1-9EE3-20F797FE8831}" presName="root2" presStyleCnt="0"/>
      <dgm:spPr/>
    </dgm:pt>
    <dgm:pt modelId="{58645B02-4F2F-40B6-87D5-7FDF878AC8FB}" type="pres">
      <dgm:prSet presAssocID="{229E2252-536E-4BF1-9EE3-20F797FE883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5CD49EF-96BC-46DF-9722-B30314222CFA}" type="pres">
      <dgm:prSet presAssocID="{229E2252-536E-4BF1-9EE3-20F797FE8831}" presName="level3hierChild" presStyleCnt="0"/>
      <dgm:spPr/>
    </dgm:pt>
  </dgm:ptLst>
  <dgm:cxnLst>
    <dgm:cxn modelId="{789E9339-3602-4D50-83FD-48E916C994FD}" type="presOf" srcId="{ABDCC9D5-E3BC-4213-953B-1BCE311EA741}" destId="{88270152-9B1A-4E58-BA56-704935CAFF77}" srcOrd="0" destOrd="0" presId="urn:microsoft.com/office/officeart/2005/8/layout/hierarchy2"/>
    <dgm:cxn modelId="{B26FED2D-D899-433B-9E74-C032602A1C49}" type="presOf" srcId="{3EB5C476-53BA-4C97-BE62-88213AC89F34}" destId="{ED9F1563-08AD-4CD4-83DF-775BA7E8244A}" srcOrd="0" destOrd="0" presId="urn:microsoft.com/office/officeart/2005/8/layout/hierarchy2"/>
    <dgm:cxn modelId="{C6863C39-2F2E-4D9E-B1F5-B7B4B3DD989C}" srcId="{3EB5C476-53BA-4C97-BE62-88213AC89F34}" destId="{3F11DADE-65D2-4A72-B003-8B2F1C14F2DD}" srcOrd="0" destOrd="0" parTransId="{031D0C1F-0D92-4F99-A7A9-890BA6F75C50}" sibTransId="{A5575DD1-05D7-4FE4-A219-E0BDF4EA7965}"/>
    <dgm:cxn modelId="{05E61D08-A922-4440-8324-EB39B82E5CD7}" type="presOf" srcId="{31D16810-25E4-4C83-80CC-4A29D2B990C3}" destId="{ADCECBAF-7F9D-4629-BBEA-2DCE6BBC1F20}" srcOrd="0" destOrd="0" presId="urn:microsoft.com/office/officeart/2005/8/layout/hierarchy2"/>
    <dgm:cxn modelId="{470B7AF9-8202-424A-8DDF-D9D7C98BD186}" type="presOf" srcId="{3AEC6F39-CCD7-4F93-8B5C-5DAC8E287901}" destId="{0209FF46-5640-4088-BDD4-DA777C1548EE}" srcOrd="1" destOrd="0" presId="urn:microsoft.com/office/officeart/2005/8/layout/hierarchy2"/>
    <dgm:cxn modelId="{BC0F4D3B-B22C-43B4-A0E6-231BE9F25164}" type="presOf" srcId="{150BF90D-9AC5-4ECA-8E37-6B578562804A}" destId="{277A7898-A8D9-4C04-87C9-58A8665244CF}" srcOrd="1" destOrd="0" presId="urn:microsoft.com/office/officeart/2005/8/layout/hierarchy2"/>
    <dgm:cxn modelId="{F630B823-152D-4AF1-8C89-17B8F3E092CD}" type="presOf" srcId="{ABDCC9D5-E3BC-4213-953B-1BCE311EA741}" destId="{5E8F5EBB-3E9E-4178-8612-670AB2F7CCA1}" srcOrd="1" destOrd="0" presId="urn:microsoft.com/office/officeart/2005/8/layout/hierarchy2"/>
    <dgm:cxn modelId="{66A2AE5B-92F4-460A-B11A-AB1B311608E2}" srcId="{3F11DADE-65D2-4A72-B003-8B2F1C14F2DD}" destId="{A4C66885-6325-4E70-B9BA-5987ED20E8AB}" srcOrd="2" destOrd="0" parTransId="{ABDCC9D5-E3BC-4213-953B-1BCE311EA741}" sibTransId="{77D2988A-6CB5-4ACA-A230-70972B6C4EBE}"/>
    <dgm:cxn modelId="{C39C2E57-F7C6-4A5C-9D49-84701EDEEC4E}" srcId="{3F11DADE-65D2-4A72-B003-8B2F1C14F2DD}" destId="{43D5C76F-943F-4E35-8386-58C66701284B}" srcOrd="1" destOrd="0" parTransId="{D879630C-7D7A-45E5-84F9-0BFE2B09224F}" sibTransId="{12C01837-5445-41BF-9323-BE1F7F87AD5B}"/>
    <dgm:cxn modelId="{8DC2B631-9B5C-4668-A288-9207B829560C}" srcId="{A4C66885-6325-4E70-B9BA-5987ED20E8AB}" destId="{229E2252-536E-4BF1-9EE3-20F797FE8831}" srcOrd="0" destOrd="0" parTransId="{3AEC6F39-CCD7-4F93-8B5C-5DAC8E287901}" sibTransId="{01FA7CD8-3886-4266-BEEC-6594A86957D2}"/>
    <dgm:cxn modelId="{F4866028-18EC-421D-B245-31BF206674E3}" type="presOf" srcId="{43D5C76F-943F-4E35-8386-58C66701284B}" destId="{C25BD110-E0C1-410B-A300-7DCDA8C95D8C}" srcOrd="0" destOrd="0" presId="urn:microsoft.com/office/officeart/2005/8/layout/hierarchy2"/>
    <dgm:cxn modelId="{8006152F-209C-4AC7-BA41-C4E81DA7A255}" type="presOf" srcId="{D879630C-7D7A-45E5-84F9-0BFE2B09224F}" destId="{D385F082-5C6B-479B-9E55-35C88AFD60DA}" srcOrd="1" destOrd="0" presId="urn:microsoft.com/office/officeart/2005/8/layout/hierarchy2"/>
    <dgm:cxn modelId="{00B057E5-1CBD-4EEE-A8B5-00A80A754E49}" type="presOf" srcId="{C91E89B8-8C0F-4E5B-84DB-C8F991341588}" destId="{43B2AC1F-E034-475A-B71D-6B5327F05EE5}" srcOrd="1" destOrd="0" presId="urn:microsoft.com/office/officeart/2005/8/layout/hierarchy2"/>
    <dgm:cxn modelId="{02DECAA8-5F0B-4A7B-AC76-39569985C075}" type="presOf" srcId="{150BF90D-9AC5-4ECA-8E37-6B578562804A}" destId="{B8E1AB34-CE5C-403B-97B6-72CB2F101843}" srcOrd="0" destOrd="0" presId="urn:microsoft.com/office/officeart/2005/8/layout/hierarchy2"/>
    <dgm:cxn modelId="{88B23809-5A96-49B1-8C7D-F548BDE94259}" srcId="{3F11DADE-65D2-4A72-B003-8B2F1C14F2DD}" destId="{31D16810-25E4-4C83-80CC-4A29D2B990C3}" srcOrd="0" destOrd="0" parTransId="{C91E89B8-8C0F-4E5B-84DB-C8F991341588}" sibTransId="{558A4C8E-6289-4131-ACA5-75C4A794890A}"/>
    <dgm:cxn modelId="{40EFEF88-A306-40DC-993D-0CAD7E5F0999}" type="presOf" srcId="{229E2252-536E-4BF1-9EE3-20F797FE8831}" destId="{58645B02-4F2F-40B6-87D5-7FDF878AC8FB}" srcOrd="0" destOrd="0" presId="urn:microsoft.com/office/officeart/2005/8/layout/hierarchy2"/>
    <dgm:cxn modelId="{7FE54518-9FCC-4BC7-A566-D5C90778AB36}" type="presOf" srcId="{A4C66885-6325-4E70-B9BA-5987ED20E8AB}" destId="{1381E951-79FE-41BF-A626-EE615262F0E0}" srcOrd="0" destOrd="0" presId="urn:microsoft.com/office/officeart/2005/8/layout/hierarchy2"/>
    <dgm:cxn modelId="{F7A32348-9CAA-43B9-BB4D-53FD963BC347}" srcId="{43D5C76F-943F-4E35-8386-58C66701284B}" destId="{ED0030EE-502A-4911-998A-12ABAA671907}" srcOrd="0" destOrd="0" parTransId="{150BF90D-9AC5-4ECA-8E37-6B578562804A}" sibTransId="{BF7771B1-2E66-476C-80B1-473C9DC88E23}"/>
    <dgm:cxn modelId="{DE9F23BD-6203-4CC9-9747-61E6E5A62A42}" type="presOf" srcId="{C91E89B8-8C0F-4E5B-84DB-C8F991341588}" destId="{A1FFC29A-9F94-465C-BF4F-0159088B7C32}" srcOrd="0" destOrd="0" presId="urn:microsoft.com/office/officeart/2005/8/layout/hierarchy2"/>
    <dgm:cxn modelId="{57311A42-30DA-4695-BB12-2E44B741744E}" type="presOf" srcId="{D879630C-7D7A-45E5-84F9-0BFE2B09224F}" destId="{679CA100-951B-45A5-9160-05E91C0F7981}" srcOrd="0" destOrd="0" presId="urn:microsoft.com/office/officeart/2005/8/layout/hierarchy2"/>
    <dgm:cxn modelId="{FDE8C718-AAC0-4DD0-9BDA-0066B516A0BA}" type="presOf" srcId="{B90BB530-EC6E-4AB6-98B5-7C1B5AE35C1C}" destId="{66B5823C-9180-4CFB-A53B-6888FA98F5D8}" srcOrd="0" destOrd="0" presId="urn:microsoft.com/office/officeart/2005/8/layout/hierarchy2"/>
    <dgm:cxn modelId="{ADEBDBDF-3728-4D21-8000-EE533FF3438C}" type="presOf" srcId="{3F11DADE-65D2-4A72-B003-8B2F1C14F2DD}" destId="{059D7FC1-797D-4532-8E1C-7455FDA86E7F}" srcOrd="0" destOrd="0" presId="urn:microsoft.com/office/officeart/2005/8/layout/hierarchy2"/>
    <dgm:cxn modelId="{F1B2A50B-ED54-415C-9EA7-EBBDCA5F4609}" type="presOf" srcId="{59591EF8-1A32-4017-869A-5E87D5CC2F64}" destId="{9ADD3BB6-C94A-4F79-8DC4-7D2313656EE5}" srcOrd="0" destOrd="0" presId="urn:microsoft.com/office/officeart/2005/8/layout/hierarchy2"/>
    <dgm:cxn modelId="{0B339491-3BDB-4DB8-A97E-BCCB7B70516B}" srcId="{31D16810-25E4-4C83-80CC-4A29D2B990C3}" destId="{59591EF8-1A32-4017-869A-5E87D5CC2F64}" srcOrd="0" destOrd="0" parTransId="{B90BB530-EC6E-4AB6-98B5-7C1B5AE35C1C}" sibTransId="{727EC6D8-393C-4CBF-99C0-D6A50E89EE24}"/>
    <dgm:cxn modelId="{A7C2E5B0-CC4C-4CAC-B2DA-2FBBC05019D3}" type="presOf" srcId="{3AEC6F39-CCD7-4F93-8B5C-5DAC8E287901}" destId="{BC012307-6D4E-479A-B53F-24E9081B2078}" srcOrd="0" destOrd="0" presId="urn:microsoft.com/office/officeart/2005/8/layout/hierarchy2"/>
    <dgm:cxn modelId="{73B1CE36-6AA8-4614-B519-A169E4625024}" type="presOf" srcId="{ED0030EE-502A-4911-998A-12ABAA671907}" destId="{41A98F48-393B-4679-BFAE-DA62C14D221F}" srcOrd="0" destOrd="0" presId="urn:microsoft.com/office/officeart/2005/8/layout/hierarchy2"/>
    <dgm:cxn modelId="{0441A277-33CA-4FF0-B5F0-F36AF5AB18CF}" type="presOf" srcId="{B90BB530-EC6E-4AB6-98B5-7C1B5AE35C1C}" destId="{D671D4C6-73FC-43F8-B218-44BE8CAC0E1D}" srcOrd="1" destOrd="0" presId="urn:microsoft.com/office/officeart/2005/8/layout/hierarchy2"/>
    <dgm:cxn modelId="{65E60264-6858-4B48-B1C6-693DB0F74DFA}" type="presParOf" srcId="{ED9F1563-08AD-4CD4-83DF-775BA7E8244A}" destId="{4BBC579C-B643-468E-AAE0-0E99C5E07223}" srcOrd="0" destOrd="0" presId="urn:microsoft.com/office/officeart/2005/8/layout/hierarchy2"/>
    <dgm:cxn modelId="{7C3332DE-C1F7-40BE-A28A-14D11700CE5A}" type="presParOf" srcId="{4BBC579C-B643-468E-AAE0-0E99C5E07223}" destId="{059D7FC1-797D-4532-8E1C-7455FDA86E7F}" srcOrd="0" destOrd="0" presId="urn:microsoft.com/office/officeart/2005/8/layout/hierarchy2"/>
    <dgm:cxn modelId="{52FD5862-6B34-494A-96FF-8E0ABD69B103}" type="presParOf" srcId="{4BBC579C-B643-468E-AAE0-0E99C5E07223}" destId="{3F16656C-73C0-4D76-9AB5-6847DB6589B0}" srcOrd="1" destOrd="0" presId="urn:microsoft.com/office/officeart/2005/8/layout/hierarchy2"/>
    <dgm:cxn modelId="{CE9745F7-A541-4144-87B0-873CAC87B77C}" type="presParOf" srcId="{3F16656C-73C0-4D76-9AB5-6847DB6589B0}" destId="{A1FFC29A-9F94-465C-BF4F-0159088B7C32}" srcOrd="0" destOrd="0" presId="urn:microsoft.com/office/officeart/2005/8/layout/hierarchy2"/>
    <dgm:cxn modelId="{C309D66E-EA76-4E22-8E64-C2B97A9EDB5A}" type="presParOf" srcId="{A1FFC29A-9F94-465C-BF4F-0159088B7C32}" destId="{43B2AC1F-E034-475A-B71D-6B5327F05EE5}" srcOrd="0" destOrd="0" presId="urn:microsoft.com/office/officeart/2005/8/layout/hierarchy2"/>
    <dgm:cxn modelId="{F3609CAB-CEE3-4AEA-BD1A-76F3B2ADDC08}" type="presParOf" srcId="{3F16656C-73C0-4D76-9AB5-6847DB6589B0}" destId="{EAAEAB0D-CB7B-4430-AB0D-5212DB5AE87D}" srcOrd="1" destOrd="0" presId="urn:microsoft.com/office/officeart/2005/8/layout/hierarchy2"/>
    <dgm:cxn modelId="{1A010FB0-CC4C-47CB-8BAC-0F847F1B1CEF}" type="presParOf" srcId="{EAAEAB0D-CB7B-4430-AB0D-5212DB5AE87D}" destId="{ADCECBAF-7F9D-4629-BBEA-2DCE6BBC1F20}" srcOrd="0" destOrd="0" presId="urn:microsoft.com/office/officeart/2005/8/layout/hierarchy2"/>
    <dgm:cxn modelId="{752AFFEA-6D7B-4B10-93BD-3D3F9DA754DA}" type="presParOf" srcId="{EAAEAB0D-CB7B-4430-AB0D-5212DB5AE87D}" destId="{012A2F2F-820A-49CA-A8CB-53A56F10735B}" srcOrd="1" destOrd="0" presId="urn:microsoft.com/office/officeart/2005/8/layout/hierarchy2"/>
    <dgm:cxn modelId="{F56BC80B-435D-448F-B2A9-74604608C897}" type="presParOf" srcId="{012A2F2F-820A-49CA-A8CB-53A56F10735B}" destId="{66B5823C-9180-4CFB-A53B-6888FA98F5D8}" srcOrd="0" destOrd="0" presId="urn:microsoft.com/office/officeart/2005/8/layout/hierarchy2"/>
    <dgm:cxn modelId="{2E72A634-169E-4D1D-B9DC-258C9625BD8E}" type="presParOf" srcId="{66B5823C-9180-4CFB-A53B-6888FA98F5D8}" destId="{D671D4C6-73FC-43F8-B218-44BE8CAC0E1D}" srcOrd="0" destOrd="0" presId="urn:microsoft.com/office/officeart/2005/8/layout/hierarchy2"/>
    <dgm:cxn modelId="{2D6D296A-6F22-43D9-B2FD-B0E89AAD159E}" type="presParOf" srcId="{012A2F2F-820A-49CA-A8CB-53A56F10735B}" destId="{A2F2FA02-3104-4BEF-9A17-B4285DC60ACF}" srcOrd="1" destOrd="0" presId="urn:microsoft.com/office/officeart/2005/8/layout/hierarchy2"/>
    <dgm:cxn modelId="{81468DF9-4BEC-4CB1-B456-0661BD0EEB78}" type="presParOf" srcId="{A2F2FA02-3104-4BEF-9A17-B4285DC60ACF}" destId="{9ADD3BB6-C94A-4F79-8DC4-7D2313656EE5}" srcOrd="0" destOrd="0" presId="urn:microsoft.com/office/officeart/2005/8/layout/hierarchy2"/>
    <dgm:cxn modelId="{846D7414-B92E-4ACC-A912-9A72D386198B}" type="presParOf" srcId="{A2F2FA02-3104-4BEF-9A17-B4285DC60ACF}" destId="{15AEF634-3446-45A7-BF0A-4003B54040B5}" srcOrd="1" destOrd="0" presId="urn:microsoft.com/office/officeart/2005/8/layout/hierarchy2"/>
    <dgm:cxn modelId="{E56FCC32-F0BF-4048-8154-6C775690F758}" type="presParOf" srcId="{3F16656C-73C0-4D76-9AB5-6847DB6589B0}" destId="{679CA100-951B-45A5-9160-05E91C0F7981}" srcOrd="2" destOrd="0" presId="urn:microsoft.com/office/officeart/2005/8/layout/hierarchy2"/>
    <dgm:cxn modelId="{1FB2649A-2BE3-4CE3-A62D-0C76C2672632}" type="presParOf" srcId="{679CA100-951B-45A5-9160-05E91C0F7981}" destId="{D385F082-5C6B-479B-9E55-35C88AFD60DA}" srcOrd="0" destOrd="0" presId="urn:microsoft.com/office/officeart/2005/8/layout/hierarchy2"/>
    <dgm:cxn modelId="{50F3B30A-7A39-4094-AC40-1CCC1FEF03B9}" type="presParOf" srcId="{3F16656C-73C0-4D76-9AB5-6847DB6589B0}" destId="{1B9FA28C-6E59-4BDA-95CF-320C55D96DE4}" srcOrd="3" destOrd="0" presId="urn:microsoft.com/office/officeart/2005/8/layout/hierarchy2"/>
    <dgm:cxn modelId="{1778252A-AF1E-415F-90A1-77CA12250DD2}" type="presParOf" srcId="{1B9FA28C-6E59-4BDA-95CF-320C55D96DE4}" destId="{C25BD110-E0C1-410B-A300-7DCDA8C95D8C}" srcOrd="0" destOrd="0" presId="urn:microsoft.com/office/officeart/2005/8/layout/hierarchy2"/>
    <dgm:cxn modelId="{786409D2-0452-4D8C-B2BF-30883A05A414}" type="presParOf" srcId="{1B9FA28C-6E59-4BDA-95CF-320C55D96DE4}" destId="{E0FB666B-5597-4C88-9024-6E5975DD907F}" srcOrd="1" destOrd="0" presId="urn:microsoft.com/office/officeart/2005/8/layout/hierarchy2"/>
    <dgm:cxn modelId="{EB5DEB85-9BF1-48A0-B838-B2204C1B7F84}" type="presParOf" srcId="{E0FB666B-5597-4C88-9024-6E5975DD907F}" destId="{B8E1AB34-CE5C-403B-97B6-72CB2F101843}" srcOrd="0" destOrd="0" presId="urn:microsoft.com/office/officeart/2005/8/layout/hierarchy2"/>
    <dgm:cxn modelId="{41EC0517-BAFF-4BD6-B29D-11F7F963F15A}" type="presParOf" srcId="{B8E1AB34-CE5C-403B-97B6-72CB2F101843}" destId="{277A7898-A8D9-4C04-87C9-58A8665244CF}" srcOrd="0" destOrd="0" presId="urn:microsoft.com/office/officeart/2005/8/layout/hierarchy2"/>
    <dgm:cxn modelId="{FAD2CD28-9C0B-4E7D-A6D8-DB3429E9F6D5}" type="presParOf" srcId="{E0FB666B-5597-4C88-9024-6E5975DD907F}" destId="{2B60B4C2-C9BE-446E-9CF6-6125B7FE6278}" srcOrd="1" destOrd="0" presId="urn:microsoft.com/office/officeart/2005/8/layout/hierarchy2"/>
    <dgm:cxn modelId="{EF5BB56E-A40D-4172-8CFF-EC2C50E1D541}" type="presParOf" srcId="{2B60B4C2-C9BE-446E-9CF6-6125B7FE6278}" destId="{41A98F48-393B-4679-BFAE-DA62C14D221F}" srcOrd="0" destOrd="0" presId="urn:microsoft.com/office/officeart/2005/8/layout/hierarchy2"/>
    <dgm:cxn modelId="{A36F2B6C-014F-4873-9F66-C4CC69A989D5}" type="presParOf" srcId="{2B60B4C2-C9BE-446E-9CF6-6125B7FE6278}" destId="{2A1EAEE7-9DD5-4F35-8C4D-D496D1F56F26}" srcOrd="1" destOrd="0" presId="urn:microsoft.com/office/officeart/2005/8/layout/hierarchy2"/>
    <dgm:cxn modelId="{D99E5299-FC19-451F-A423-D1CE0957E240}" type="presParOf" srcId="{3F16656C-73C0-4D76-9AB5-6847DB6589B0}" destId="{88270152-9B1A-4E58-BA56-704935CAFF77}" srcOrd="4" destOrd="0" presId="urn:microsoft.com/office/officeart/2005/8/layout/hierarchy2"/>
    <dgm:cxn modelId="{08BFDD9A-6576-4A80-B6AB-29FA4BD2C42D}" type="presParOf" srcId="{88270152-9B1A-4E58-BA56-704935CAFF77}" destId="{5E8F5EBB-3E9E-4178-8612-670AB2F7CCA1}" srcOrd="0" destOrd="0" presId="urn:microsoft.com/office/officeart/2005/8/layout/hierarchy2"/>
    <dgm:cxn modelId="{0359CDB2-B92E-4369-9250-963C261C9B36}" type="presParOf" srcId="{3F16656C-73C0-4D76-9AB5-6847DB6589B0}" destId="{3909CD05-3648-41E5-AB86-D762120B1B32}" srcOrd="5" destOrd="0" presId="urn:microsoft.com/office/officeart/2005/8/layout/hierarchy2"/>
    <dgm:cxn modelId="{C2EEDFBB-1D36-4D26-9DF8-8F78B213ABDD}" type="presParOf" srcId="{3909CD05-3648-41E5-AB86-D762120B1B32}" destId="{1381E951-79FE-41BF-A626-EE615262F0E0}" srcOrd="0" destOrd="0" presId="urn:microsoft.com/office/officeart/2005/8/layout/hierarchy2"/>
    <dgm:cxn modelId="{D39F1932-93FC-4A76-A888-7C161C11C9D2}" type="presParOf" srcId="{3909CD05-3648-41E5-AB86-D762120B1B32}" destId="{B11C7BB4-7342-4F3C-BA6F-B48C24681CCC}" srcOrd="1" destOrd="0" presId="urn:microsoft.com/office/officeart/2005/8/layout/hierarchy2"/>
    <dgm:cxn modelId="{4F3C30DE-1ED6-4B19-BAA3-019822442104}" type="presParOf" srcId="{B11C7BB4-7342-4F3C-BA6F-B48C24681CCC}" destId="{BC012307-6D4E-479A-B53F-24E9081B2078}" srcOrd="0" destOrd="0" presId="urn:microsoft.com/office/officeart/2005/8/layout/hierarchy2"/>
    <dgm:cxn modelId="{75F42DED-A02A-4584-B285-6605D73F1415}" type="presParOf" srcId="{BC012307-6D4E-479A-B53F-24E9081B2078}" destId="{0209FF46-5640-4088-BDD4-DA777C1548EE}" srcOrd="0" destOrd="0" presId="urn:microsoft.com/office/officeart/2005/8/layout/hierarchy2"/>
    <dgm:cxn modelId="{B28C8465-A3B1-4EB0-ACF8-AB9C61D8F055}" type="presParOf" srcId="{B11C7BB4-7342-4F3C-BA6F-B48C24681CCC}" destId="{F6520762-6B7D-4223-9C43-B5DBA5962983}" srcOrd="1" destOrd="0" presId="urn:microsoft.com/office/officeart/2005/8/layout/hierarchy2"/>
    <dgm:cxn modelId="{7D6672C6-1B19-44AD-B54C-5DAD39C91ED4}" type="presParOf" srcId="{F6520762-6B7D-4223-9C43-B5DBA5962983}" destId="{58645B02-4F2F-40B6-87D5-7FDF878AC8FB}" srcOrd="0" destOrd="0" presId="urn:microsoft.com/office/officeart/2005/8/layout/hierarchy2"/>
    <dgm:cxn modelId="{EBE3F710-DC75-470B-96D6-0F89DA7A04DA}" type="presParOf" srcId="{F6520762-6B7D-4223-9C43-B5DBA5962983}" destId="{55CD49EF-96BC-46DF-9722-B30314222CFA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5C476-53BA-4C97-BE62-88213AC89F34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3F11DADE-65D2-4A72-B003-8B2F1C14F2DD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Hojas jóvenes y ápices</a:t>
          </a:r>
          <a:endParaRPr lang="es-AR" dirty="0">
            <a:solidFill>
              <a:srgbClr val="C00000"/>
            </a:solidFill>
          </a:endParaRPr>
        </a:p>
      </dgm:t>
    </dgm:pt>
    <dgm:pt modelId="{031D0C1F-0D92-4F99-A7A9-890BA6F75C50}" type="parTrans" cxnId="{C6863C39-2F2E-4D9E-B1F5-B7B4B3DD989C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A5575DD1-05D7-4FE4-A219-E0BDF4EA7965}" type="sibTrans" cxnId="{C6863C39-2F2E-4D9E-B1F5-B7B4B3DD989C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31D16810-25E4-4C83-80CC-4A29D2B990C3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Clorosis uniforme</a:t>
          </a:r>
          <a:endParaRPr lang="es-AR" dirty="0">
            <a:solidFill>
              <a:srgbClr val="C00000"/>
            </a:solidFill>
          </a:endParaRPr>
        </a:p>
      </dgm:t>
    </dgm:pt>
    <dgm:pt modelId="{C91E89B8-8C0F-4E5B-84DB-C8F991341588}" type="parTrans" cxnId="{88B23809-5A96-49B1-8C7D-F548BDE94259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558A4C8E-6289-4131-ACA5-75C4A794890A}" type="sibTrans" cxnId="{88B23809-5A96-49B1-8C7D-F548BDE94259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59591EF8-1A32-4017-869A-5E87D5CC2F64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Fe (S)</a:t>
          </a:r>
          <a:endParaRPr lang="es-AR" dirty="0">
            <a:solidFill>
              <a:srgbClr val="C00000"/>
            </a:solidFill>
          </a:endParaRPr>
        </a:p>
      </dgm:t>
    </dgm:pt>
    <dgm:pt modelId="{B90BB530-EC6E-4AB6-98B5-7C1B5AE35C1C}" type="parTrans" cxnId="{0B339491-3BDB-4DB8-A97E-BCCB7B70516B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727EC6D8-393C-4CBF-99C0-D6A50E89EE24}" type="sibTrans" cxnId="{0B339491-3BDB-4DB8-A97E-BCCB7B70516B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A4C66885-6325-4E70-B9BA-5987ED20E8AB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Necrosis o clorosis</a:t>
          </a:r>
          <a:endParaRPr lang="es-AR" dirty="0">
            <a:solidFill>
              <a:srgbClr val="C00000"/>
            </a:solidFill>
          </a:endParaRPr>
        </a:p>
      </dgm:t>
    </dgm:pt>
    <dgm:pt modelId="{ABDCC9D5-E3BC-4213-953B-1BCE311EA741}" type="parTrans" cxnId="{66A2AE5B-92F4-460A-B11A-AB1B311608E2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77D2988A-6CB5-4ACA-A230-70972B6C4EBE}" type="sibTrans" cxnId="{66A2AE5B-92F4-460A-B11A-AB1B311608E2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229E2252-536E-4BF1-9EE3-20F797FE8831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Ca, B, Cu</a:t>
          </a:r>
          <a:endParaRPr lang="es-AR" dirty="0">
            <a:solidFill>
              <a:srgbClr val="C00000"/>
            </a:solidFill>
          </a:endParaRPr>
        </a:p>
      </dgm:t>
    </dgm:pt>
    <dgm:pt modelId="{3AEC6F39-CCD7-4F93-8B5C-5DAC8E287901}" type="parTrans" cxnId="{8DC2B631-9B5C-4668-A288-9207B829560C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01FA7CD8-3886-4266-BEEC-6594A86957D2}" type="sibTrans" cxnId="{8DC2B631-9B5C-4668-A288-9207B829560C}">
      <dgm:prSet/>
      <dgm:spPr/>
      <dgm:t>
        <a:bodyPr/>
        <a:lstStyle/>
        <a:p>
          <a:endParaRPr lang="es-AR">
            <a:solidFill>
              <a:srgbClr val="C00000"/>
            </a:solidFill>
          </a:endParaRPr>
        </a:p>
      </dgm:t>
    </dgm:pt>
    <dgm:pt modelId="{B0C69761-2D69-45F1-9FB9-FE16B8103AA6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Deformaciones</a:t>
          </a:r>
          <a:endParaRPr lang="es-AR" dirty="0">
            <a:solidFill>
              <a:srgbClr val="C00000"/>
            </a:solidFill>
          </a:endParaRPr>
        </a:p>
      </dgm:t>
    </dgm:pt>
    <dgm:pt modelId="{CD1291DE-E3A5-4968-AC14-F22FFB5709F3}" type="parTrans" cxnId="{C4C0DB4E-4ADF-49EF-9CB9-5068D9C4A235}">
      <dgm:prSet/>
      <dgm:spPr/>
      <dgm:t>
        <a:bodyPr/>
        <a:lstStyle/>
        <a:p>
          <a:endParaRPr lang="es-AR"/>
        </a:p>
      </dgm:t>
    </dgm:pt>
    <dgm:pt modelId="{DB3FBE9B-AAF9-4135-84C5-200ED897B215}" type="sibTrans" cxnId="{C4C0DB4E-4ADF-49EF-9CB9-5068D9C4A235}">
      <dgm:prSet/>
      <dgm:spPr/>
      <dgm:t>
        <a:bodyPr/>
        <a:lstStyle/>
        <a:p>
          <a:endParaRPr lang="es-AR"/>
        </a:p>
      </dgm:t>
    </dgm:pt>
    <dgm:pt modelId="{CF34F894-32C5-4BA8-B166-5D7A73995CA4}">
      <dgm:prSet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Mn, Zn, B</a:t>
          </a:r>
          <a:endParaRPr lang="es-AR" dirty="0">
            <a:solidFill>
              <a:srgbClr val="C00000"/>
            </a:solidFill>
          </a:endParaRPr>
        </a:p>
      </dgm:t>
    </dgm:pt>
    <dgm:pt modelId="{4AEEE2FA-8841-44B8-A9B8-F0B2714A2D27}" type="parTrans" cxnId="{B0D5BB49-2BDB-4CA9-AFC2-5609F93A644E}">
      <dgm:prSet/>
      <dgm:spPr/>
      <dgm:t>
        <a:bodyPr/>
        <a:lstStyle/>
        <a:p>
          <a:endParaRPr lang="es-AR"/>
        </a:p>
      </dgm:t>
    </dgm:pt>
    <dgm:pt modelId="{665A3EDB-E29F-42B1-B8BE-5B95D86340A9}" type="sibTrans" cxnId="{B0D5BB49-2BDB-4CA9-AFC2-5609F93A644E}">
      <dgm:prSet/>
      <dgm:spPr/>
      <dgm:t>
        <a:bodyPr/>
        <a:lstStyle/>
        <a:p>
          <a:endParaRPr lang="es-AR"/>
        </a:p>
      </dgm:t>
    </dgm:pt>
    <dgm:pt modelId="{C6DAB3FB-1D37-4177-93BF-6CCBE1F4D569}">
      <dgm:prSet phldrT="[Texto]"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Clorosis </a:t>
          </a:r>
          <a:r>
            <a:rPr lang="es-AR" dirty="0" err="1" smtClean="0">
              <a:solidFill>
                <a:srgbClr val="C00000"/>
              </a:solidFill>
            </a:rPr>
            <a:t>internerval</a:t>
          </a:r>
          <a:endParaRPr lang="es-AR" dirty="0">
            <a:solidFill>
              <a:srgbClr val="C00000"/>
            </a:solidFill>
          </a:endParaRPr>
        </a:p>
      </dgm:t>
    </dgm:pt>
    <dgm:pt modelId="{25B6C6A1-FD4D-4F6D-A32F-49E716FEEB96}" type="parTrans" cxnId="{DBE822B0-9D5A-45C0-A147-8AF97FB9ED9C}">
      <dgm:prSet/>
      <dgm:spPr/>
      <dgm:t>
        <a:bodyPr/>
        <a:lstStyle/>
        <a:p>
          <a:endParaRPr lang="es-AR"/>
        </a:p>
      </dgm:t>
    </dgm:pt>
    <dgm:pt modelId="{EE71EE62-C353-4A2B-A840-51EC902AB8F7}" type="sibTrans" cxnId="{DBE822B0-9D5A-45C0-A147-8AF97FB9ED9C}">
      <dgm:prSet/>
      <dgm:spPr/>
      <dgm:t>
        <a:bodyPr/>
        <a:lstStyle/>
        <a:p>
          <a:endParaRPr lang="es-AR"/>
        </a:p>
      </dgm:t>
    </dgm:pt>
    <dgm:pt modelId="{7499A2EC-7E0D-421E-87A7-FA498D91C156}">
      <dgm:prSet/>
      <dgm:spPr/>
      <dgm:t>
        <a:bodyPr/>
        <a:lstStyle/>
        <a:p>
          <a:r>
            <a:rPr lang="es-AR" dirty="0" smtClean="0">
              <a:solidFill>
                <a:srgbClr val="C00000"/>
              </a:solidFill>
            </a:rPr>
            <a:t>Zn (Mn)</a:t>
          </a:r>
          <a:endParaRPr lang="es-AR" dirty="0">
            <a:solidFill>
              <a:srgbClr val="C00000"/>
            </a:solidFill>
          </a:endParaRPr>
        </a:p>
      </dgm:t>
    </dgm:pt>
    <dgm:pt modelId="{0648E15A-3579-4095-B21F-783B130C8D04}" type="parTrans" cxnId="{3E20F969-9179-4641-9E5B-7E07DB15EE8F}">
      <dgm:prSet/>
      <dgm:spPr/>
      <dgm:t>
        <a:bodyPr/>
        <a:lstStyle/>
        <a:p>
          <a:endParaRPr lang="es-AR"/>
        </a:p>
      </dgm:t>
    </dgm:pt>
    <dgm:pt modelId="{AB579B24-8B32-430F-8BD2-193383BF1BE3}" type="sibTrans" cxnId="{3E20F969-9179-4641-9E5B-7E07DB15EE8F}">
      <dgm:prSet/>
      <dgm:spPr/>
      <dgm:t>
        <a:bodyPr/>
        <a:lstStyle/>
        <a:p>
          <a:endParaRPr lang="es-AR"/>
        </a:p>
      </dgm:t>
    </dgm:pt>
    <dgm:pt modelId="{ED9F1563-08AD-4CD4-83DF-775BA7E8244A}" type="pres">
      <dgm:prSet presAssocID="{3EB5C476-53BA-4C97-BE62-88213AC89F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BBC579C-B643-468E-AAE0-0E99C5E07223}" type="pres">
      <dgm:prSet presAssocID="{3F11DADE-65D2-4A72-B003-8B2F1C14F2DD}" presName="root1" presStyleCnt="0"/>
      <dgm:spPr/>
    </dgm:pt>
    <dgm:pt modelId="{059D7FC1-797D-4532-8E1C-7455FDA86E7F}" type="pres">
      <dgm:prSet presAssocID="{3F11DADE-65D2-4A72-B003-8B2F1C14F2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F16656C-73C0-4D76-9AB5-6847DB6589B0}" type="pres">
      <dgm:prSet presAssocID="{3F11DADE-65D2-4A72-B003-8B2F1C14F2DD}" presName="level2hierChild" presStyleCnt="0"/>
      <dgm:spPr/>
    </dgm:pt>
    <dgm:pt modelId="{A1FFC29A-9F94-465C-BF4F-0159088B7C32}" type="pres">
      <dgm:prSet presAssocID="{C91E89B8-8C0F-4E5B-84DB-C8F991341588}" presName="conn2-1" presStyleLbl="parChTrans1D2" presStyleIdx="0" presStyleCnt="4"/>
      <dgm:spPr/>
      <dgm:t>
        <a:bodyPr/>
        <a:lstStyle/>
        <a:p>
          <a:endParaRPr lang="es-AR"/>
        </a:p>
      </dgm:t>
    </dgm:pt>
    <dgm:pt modelId="{43B2AC1F-E034-475A-B71D-6B5327F05EE5}" type="pres">
      <dgm:prSet presAssocID="{C91E89B8-8C0F-4E5B-84DB-C8F991341588}" presName="connTx" presStyleLbl="parChTrans1D2" presStyleIdx="0" presStyleCnt="4"/>
      <dgm:spPr/>
      <dgm:t>
        <a:bodyPr/>
        <a:lstStyle/>
        <a:p>
          <a:endParaRPr lang="es-AR"/>
        </a:p>
      </dgm:t>
    </dgm:pt>
    <dgm:pt modelId="{EAAEAB0D-CB7B-4430-AB0D-5212DB5AE87D}" type="pres">
      <dgm:prSet presAssocID="{31D16810-25E4-4C83-80CC-4A29D2B990C3}" presName="root2" presStyleCnt="0"/>
      <dgm:spPr/>
    </dgm:pt>
    <dgm:pt modelId="{ADCECBAF-7F9D-4629-BBEA-2DCE6BBC1F20}" type="pres">
      <dgm:prSet presAssocID="{31D16810-25E4-4C83-80CC-4A29D2B990C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12A2F2F-820A-49CA-A8CB-53A56F10735B}" type="pres">
      <dgm:prSet presAssocID="{31D16810-25E4-4C83-80CC-4A29D2B990C3}" presName="level3hierChild" presStyleCnt="0"/>
      <dgm:spPr/>
    </dgm:pt>
    <dgm:pt modelId="{66B5823C-9180-4CFB-A53B-6888FA98F5D8}" type="pres">
      <dgm:prSet presAssocID="{B90BB530-EC6E-4AB6-98B5-7C1B5AE35C1C}" presName="conn2-1" presStyleLbl="parChTrans1D3" presStyleIdx="0" presStyleCnt="4"/>
      <dgm:spPr/>
      <dgm:t>
        <a:bodyPr/>
        <a:lstStyle/>
        <a:p>
          <a:endParaRPr lang="es-AR"/>
        </a:p>
      </dgm:t>
    </dgm:pt>
    <dgm:pt modelId="{D671D4C6-73FC-43F8-B218-44BE8CAC0E1D}" type="pres">
      <dgm:prSet presAssocID="{B90BB530-EC6E-4AB6-98B5-7C1B5AE35C1C}" presName="connTx" presStyleLbl="parChTrans1D3" presStyleIdx="0" presStyleCnt="4"/>
      <dgm:spPr/>
      <dgm:t>
        <a:bodyPr/>
        <a:lstStyle/>
        <a:p>
          <a:endParaRPr lang="es-AR"/>
        </a:p>
      </dgm:t>
    </dgm:pt>
    <dgm:pt modelId="{A2F2FA02-3104-4BEF-9A17-B4285DC60ACF}" type="pres">
      <dgm:prSet presAssocID="{59591EF8-1A32-4017-869A-5E87D5CC2F64}" presName="root2" presStyleCnt="0"/>
      <dgm:spPr/>
    </dgm:pt>
    <dgm:pt modelId="{9ADD3BB6-C94A-4F79-8DC4-7D2313656EE5}" type="pres">
      <dgm:prSet presAssocID="{59591EF8-1A32-4017-869A-5E87D5CC2F6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5AEF634-3446-45A7-BF0A-4003B54040B5}" type="pres">
      <dgm:prSet presAssocID="{59591EF8-1A32-4017-869A-5E87D5CC2F64}" presName="level3hierChild" presStyleCnt="0"/>
      <dgm:spPr/>
    </dgm:pt>
    <dgm:pt modelId="{D3504B7B-3BD9-420B-B0C6-B90873C456F4}" type="pres">
      <dgm:prSet presAssocID="{25B6C6A1-FD4D-4F6D-A32F-49E716FEEB96}" presName="conn2-1" presStyleLbl="parChTrans1D2" presStyleIdx="1" presStyleCnt="4"/>
      <dgm:spPr/>
      <dgm:t>
        <a:bodyPr/>
        <a:lstStyle/>
        <a:p>
          <a:endParaRPr lang="es-AR"/>
        </a:p>
      </dgm:t>
    </dgm:pt>
    <dgm:pt modelId="{57FE641A-7A7B-4850-8A25-BD73BA858DF0}" type="pres">
      <dgm:prSet presAssocID="{25B6C6A1-FD4D-4F6D-A32F-49E716FEEB96}" presName="connTx" presStyleLbl="parChTrans1D2" presStyleIdx="1" presStyleCnt="4"/>
      <dgm:spPr/>
      <dgm:t>
        <a:bodyPr/>
        <a:lstStyle/>
        <a:p>
          <a:endParaRPr lang="es-AR"/>
        </a:p>
      </dgm:t>
    </dgm:pt>
    <dgm:pt modelId="{2C6E28F5-3885-4451-9DC7-240E32C9F958}" type="pres">
      <dgm:prSet presAssocID="{C6DAB3FB-1D37-4177-93BF-6CCBE1F4D569}" presName="root2" presStyleCnt="0"/>
      <dgm:spPr/>
    </dgm:pt>
    <dgm:pt modelId="{4CDB2B53-A980-4CDC-A303-BEADAB5906BC}" type="pres">
      <dgm:prSet presAssocID="{C6DAB3FB-1D37-4177-93BF-6CCBE1F4D56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0228B89-FC2F-40FC-90F4-627FC6DF5D54}" type="pres">
      <dgm:prSet presAssocID="{C6DAB3FB-1D37-4177-93BF-6CCBE1F4D569}" presName="level3hierChild" presStyleCnt="0"/>
      <dgm:spPr/>
    </dgm:pt>
    <dgm:pt modelId="{DA0EDB8F-728A-4141-B0D1-5C7B21CBB1AF}" type="pres">
      <dgm:prSet presAssocID="{0648E15A-3579-4095-B21F-783B130C8D04}" presName="conn2-1" presStyleLbl="parChTrans1D3" presStyleIdx="1" presStyleCnt="4"/>
      <dgm:spPr/>
      <dgm:t>
        <a:bodyPr/>
        <a:lstStyle/>
        <a:p>
          <a:endParaRPr lang="es-AR"/>
        </a:p>
      </dgm:t>
    </dgm:pt>
    <dgm:pt modelId="{9D519527-82D4-49AE-B5BE-251005067ACA}" type="pres">
      <dgm:prSet presAssocID="{0648E15A-3579-4095-B21F-783B130C8D04}" presName="connTx" presStyleLbl="parChTrans1D3" presStyleIdx="1" presStyleCnt="4"/>
      <dgm:spPr/>
      <dgm:t>
        <a:bodyPr/>
        <a:lstStyle/>
        <a:p>
          <a:endParaRPr lang="es-AR"/>
        </a:p>
      </dgm:t>
    </dgm:pt>
    <dgm:pt modelId="{7270FD40-47F8-442D-A9E3-3C362F7CD0A6}" type="pres">
      <dgm:prSet presAssocID="{7499A2EC-7E0D-421E-87A7-FA498D91C156}" presName="root2" presStyleCnt="0"/>
      <dgm:spPr/>
    </dgm:pt>
    <dgm:pt modelId="{3DC89023-CCAF-4D34-87D1-FE7CB5395C7C}" type="pres">
      <dgm:prSet presAssocID="{7499A2EC-7E0D-421E-87A7-FA498D91C15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736FE0B-722B-43E2-B22F-16DD605A9787}" type="pres">
      <dgm:prSet presAssocID="{7499A2EC-7E0D-421E-87A7-FA498D91C156}" presName="level3hierChild" presStyleCnt="0"/>
      <dgm:spPr/>
    </dgm:pt>
    <dgm:pt modelId="{88270152-9B1A-4E58-BA56-704935CAFF77}" type="pres">
      <dgm:prSet presAssocID="{ABDCC9D5-E3BC-4213-953B-1BCE311EA741}" presName="conn2-1" presStyleLbl="parChTrans1D2" presStyleIdx="2" presStyleCnt="4"/>
      <dgm:spPr/>
      <dgm:t>
        <a:bodyPr/>
        <a:lstStyle/>
        <a:p>
          <a:endParaRPr lang="es-AR"/>
        </a:p>
      </dgm:t>
    </dgm:pt>
    <dgm:pt modelId="{5E8F5EBB-3E9E-4178-8612-670AB2F7CCA1}" type="pres">
      <dgm:prSet presAssocID="{ABDCC9D5-E3BC-4213-953B-1BCE311EA741}" presName="connTx" presStyleLbl="parChTrans1D2" presStyleIdx="2" presStyleCnt="4"/>
      <dgm:spPr/>
      <dgm:t>
        <a:bodyPr/>
        <a:lstStyle/>
        <a:p>
          <a:endParaRPr lang="es-AR"/>
        </a:p>
      </dgm:t>
    </dgm:pt>
    <dgm:pt modelId="{3909CD05-3648-41E5-AB86-D762120B1B32}" type="pres">
      <dgm:prSet presAssocID="{A4C66885-6325-4E70-B9BA-5987ED20E8AB}" presName="root2" presStyleCnt="0"/>
      <dgm:spPr/>
    </dgm:pt>
    <dgm:pt modelId="{1381E951-79FE-41BF-A626-EE615262F0E0}" type="pres">
      <dgm:prSet presAssocID="{A4C66885-6325-4E70-B9BA-5987ED20E8A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1C7BB4-7342-4F3C-BA6F-B48C24681CCC}" type="pres">
      <dgm:prSet presAssocID="{A4C66885-6325-4E70-B9BA-5987ED20E8AB}" presName="level3hierChild" presStyleCnt="0"/>
      <dgm:spPr/>
    </dgm:pt>
    <dgm:pt modelId="{BC012307-6D4E-479A-B53F-24E9081B2078}" type="pres">
      <dgm:prSet presAssocID="{3AEC6F39-CCD7-4F93-8B5C-5DAC8E287901}" presName="conn2-1" presStyleLbl="parChTrans1D3" presStyleIdx="2" presStyleCnt="4"/>
      <dgm:spPr/>
      <dgm:t>
        <a:bodyPr/>
        <a:lstStyle/>
        <a:p>
          <a:endParaRPr lang="es-AR"/>
        </a:p>
      </dgm:t>
    </dgm:pt>
    <dgm:pt modelId="{0209FF46-5640-4088-BDD4-DA777C1548EE}" type="pres">
      <dgm:prSet presAssocID="{3AEC6F39-CCD7-4F93-8B5C-5DAC8E287901}" presName="connTx" presStyleLbl="parChTrans1D3" presStyleIdx="2" presStyleCnt="4"/>
      <dgm:spPr/>
      <dgm:t>
        <a:bodyPr/>
        <a:lstStyle/>
        <a:p>
          <a:endParaRPr lang="es-AR"/>
        </a:p>
      </dgm:t>
    </dgm:pt>
    <dgm:pt modelId="{F6520762-6B7D-4223-9C43-B5DBA5962983}" type="pres">
      <dgm:prSet presAssocID="{229E2252-536E-4BF1-9EE3-20F797FE8831}" presName="root2" presStyleCnt="0"/>
      <dgm:spPr/>
    </dgm:pt>
    <dgm:pt modelId="{58645B02-4F2F-40B6-87D5-7FDF878AC8FB}" type="pres">
      <dgm:prSet presAssocID="{229E2252-536E-4BF1-9EE3-20F797FE883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5CD49EF-96BC-46DF-9722-B30314222CFA}" type="pres">
      <dgm:prSet presAssocID="{229E2252-536E-4BF1-9EE3-20F797FE8831}" presName="level3hierChild" presStyleCnt="0"/>
      <dgm:spPr/>
    </dgm:pt>
    <dgm:pt modelId="{45DCE1C2-80A0-494E-81BF-3D22A52577BA}" type="pres">
      <dgm:prSet presAssocID="{CD1291DE-E3A5-4968-AC14-F22FFB5709F3}" presName="conn2-1" presStyleLbl="parChTrans1D2" presStyleIdx="3" presStyleCnt="4"/>
      <dgm:spPr/>
      <dgm:t>
        <a:bodyPr/>
        <a:lstStyle/>
        <a:p>
          <a:endParaRPr lang="es-AR"/>
        </a:p>
      </dgm:t>
    </dgm:pt>
    <dgm:pt modelId="{81BF3365-2E8B-4D73-9AC2-0EC3CB832ED6}" type="pres">
      <dgm:prSet presAssocID="{CD1291DE-E3A5-4968-AC14-F22FFB5709F3}" presName="connTx" presStyleLbl="parChTrans1D2" presStyleIdx="3" presStyleCnt="4"/>
      <dgm:spPr/>
      <dgm:t>
        <a:bodyPr/>
        <a:lstStyle/>
        <a:p>
          <a:endParaRPr lang="es-AR"/>
        </a:p>
      </dgm:t>
    </dgm:pt>
    <dgm:pt modelId="{5F48BD61-430C-49C8-86C7-587E42AF3CFF}" type="pres">
      <dgm:prSet presAssocID="{B0C69761-2D69-45F1-9FB9-FE16B8103AA6}" presName="root2" presStyleCnt="0"/>
      <dgm:spPr/>
    </dgm:pt>
    <dgm:pt modelId="{63D4A8DD-75CB-4C64-AB6D-2EF7AF2F3611}" type="pres">
      <dgm:prSet presAssocID="{B0C69761-2D69-45F1-9FB9-FE16B8103AA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582E766-CE24-4A72-9F1B-2E2C93FB9EB9}" type="pres">
      <dgm:prSet presAssocID="{B0C69761-2D69-45F1-9FB9-FE16B8103AA6}" presName="level3hierChild" presStyleCnt="0"/>
      <dgm:spPr/>
    </dgm:pt>
    <dgm:pt modelId="{71426C28-A2C6-4524-A259-466B86CB986A}" type="pres">
      <dgm:prSet presAssocID="{4AEEE2FA-8841-44B8-A9B8-F0B2714A2D27}" presName="conn2-1" presStyleLbl="parChTrans1D3" presStyleIdx="3" presStyleCnt="4"/>
      <dgm:spPr/>
      <dgm:t>
        <a:bodyPr/>
        <a:lstStyle/>
        <a:p>
          <a:endParaRPr lang="es-AR"/>
        </a:p>
      </dgm:t>
    </dgm:pt>
    <dgm:pt modelId="{2E873404-E22D-407A-8BE8-D24244E43874}" type="pres">
      <dgm:prSet presAssocID="{4AEEE2FA-8841-44B8-A9B8-F0B2714A2D27}" presName="connTx" presStyleLbl="parChTrans1D3" presStyleIdx="3" presStyleCnt="4"/>
      <dgm:spPr/>
      <dgm:t>
        <a:bodyPr/>
        <a:lstStyle/>
        <a:p>
          <a:endParaRPr lang="es-AR"/>
        </a:p>
      </dgm:t>
    </dgm:pt>
    <dgm:pt modelId="{7A0D2C99-F25A-48CA-BFE0-83A750ED955F}" type="pres">
      <dgm:prSet presAssocID="{CF34F894-32C5-4BA8-B166-5D7A73995CA4}" presName="root2" presStyleCnt="0"/>
      <dgm:spPr/>
    </dgm:pt>
    <dgm:pt modelId="{075324D4-F55C-4A53-8C38-118151DDA057}" type="pres">
      <dgm:prSet presAssocID="{CF34F894-32C5-4BA8-B166-5D7A73995CA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5BB467E-C6B1-41BE-8BBE-F0EE48BBBED0}" type="pres">
      <dgm:prSet presAssocID="{CF34F894-32C5-4BA8-B166-5D7A73995CA4}" presName="level3hierChild" presStyleCnt="0"/>
      <dgm:spPr/>
    </dgm:pt>
  </dgm:ptLst>
  <dgm:cxnLst>
    <dgm:cxn modelId="{EC091F64-6C85-42D6-BF49-0E20D066863B}" type="presOf" srcId="{25B6C6A1-FD4D-4F6D-A32F-49E716FEEB96}" destId="{57FE641A-7A7B-4850-8A25-BD73BA858DF0}" srcOrd="1" destOrd="0" presId="urn:microsoft.com/office/officeart/2005/8/layout/hierarchy2"/>
    <dgm:cxn modelId="{B0D5BB49-2BDB-4CA9-AFC2-5609F93A644E}" srcId="{B0C69761-2D69-45F1-9FB9-FE16B8103AA6}" destId="{CF34F894-32C5-4BA8-B166-5D7A73995CA4}" srcOrd="0" destOrd="0" parTransId="{4AEEE2FA-8841-44B8-A9B8-F0B2714A2D27}" sibTransId="{665A3EDB-E29F-42B1-B8BE-5B95D86340A9}"/>
    <dgm:cxn modelId="{5673B2EE-1793-47BE-9877-5ED2B7A0FCBF}" type="presOf" srcId="{25B6C6A1-FD4D-4F6D-A32F-49E716FEEB96}" destId="{D3504B7B-3BD9-420B-B0C6-B90873C456F4}" srcOrd="0" destOrd="0" presId="urn:microsoft.com/office/officeart/2005/8/layout/hierarchy2"/>
    <dgm:cxn modelId="{8B2149BB-93B2-41D6-88AA-34EB6B7E7669}" type="presOf" srcId="{0648E15A-3579-4095-B21F-783B130C8D04}" destId="{9D519527-82D4-49AE-B5BE-251005067ACA}" srcOrd="1" destOrd="0" presId="urn:microsoft.com/office/officeart/2005/8/layout/hierarchy2"/>
    <dgm:cxn modelId="{DA85D67A-55E2-46E0-812D-8EC430C6BA4E}" type="presOf" srcId="{4AEEE2FA-8841-44B8-A9B8-F0B2714A2D27}" destId="{71426C28-A2C6-4524-A259-466B86CB986A}" srcOrd="0" destOrd="0" presId="urn:microsoft.com/office/officeart/2005/8/layout/hierarchy2"/>
    <dgm:cxn modelId="{66A2AE5B-92F4-460A-B11A-AB1B311608E2}" srcId="{3F11DADE-65D2-4A72-B003-8B2F1C14F2DD}" destId="{A4C66885-6325-4E70-B9BA-5987ED20E8AB}" srcOrd="2" destOrd="0" parTransId="{ABDCC9D5-E3BC-4213-953B-1BCE311EA741}" sibTransId="{77D2988A-6CB5-4ACA-A230-70972B6C4EBE}"/>
    <dgm:cxn modelId="{3F593E3D-2D50-4384-8D26-D2406918DBCE}" type="presOf" srcId="{0648E15A-3579-4095-B21F-783B130C8D04}" destId="{DA0EDB8F-728A-4141-B0D1-5C7B21CBB1AF}" srcOrd="0" destOrd="0" presId="urn:microsoft.com/office/officeart/2005/8/layout/hierarchy2"/>
    <dgm:cxn modelId="{2776A82A-2A6C-4CE6-809B-DC9FE8AA6327}" type="presOf" srcId="{B90BB530-EC6E-4AB6-98B5-7C1B5AE35C1C}" destId="{66B5823C-9180-4CFB-A53B-6888FA98F5D8}" srcOrd="0" destOrd="0" presId="urn:microsoft.com/office/officeart/2005/8/layout/hierarchy2"/>
    <dgm:cxn modelId="{C4C0DB4E-4ADF-49EF-9CB9-5068D9C4A235}" srcId="{3F11DADE-65D2-4A72-B003-8B2F1C14F2DD}" destId="{B0C69761-2D69-45F1-9FB9-FE16B8103AA6}" srcOrd="3" destOrd="0" parTransId="{CD1291DE-E3A5-4968-AC14-F22FFB5709F3}" sibTransId="{DB3FBE9B-AAF9-4135-84C5-200ED897B215}"/>
    <dgm:cxn modelId="{A6B76A03-7EFD-43CF-8626-46F9C6E5E528}" type="presOf" srcId="{CD1291DE-E3A5-4968-AC14-F22FFB5709F3}" destId="{45DCE1C2-80A0-494E-81BF-3D22A52577BA}" srcOrd="0" destOrd="0" presId="urn:microsoft.com/office/officeart/2005/8/layout/hierarchy2"/>
    <dgm:cxn modelId="{C6863C39-2F2E-4D9E-B1F5-B7B4B3DD989C}" srcId="{3EB5C476-53BA-4C97-BE62-88213AC89F34}" destId="{3F11DADE-65D2-4A72-B003-8B2F1C14F2DD}" srcOrd="0" destOrd="0" parTransId="{031D0C1F-0D92-4F99-A7A9-890BA6F75C50}" sibTransId="{A5575DD1-05D7-4FE4-A219-E0BDF4EA7965}"/>
    <dgm:cxn modelId="{616265C4-B8EF-4A75-8892-1170B8E24657}" type="presOf" srcId="{CD1291DE-E3A5-4968-AC14-F22FFB5709F3}" destId="{81BF3365-2E8B-4D73-9AC2-0EC3CB832ED6}" srcOrd="1" destOrd="0" presId="urn:microsoft.com/office/officeart/2005/8/layout/hierarchy2"/>
    <dgm:cxn modelId="{7DD32662-3B70-4A74-A363-074EAD092421}" type="presOf" srcId="{229E2252-536E-4BF1-9EE3-20F797FE8831}" destId="{58645B02-4F2F-40B6-87D5-7FDF878AC8FB}" srcOrd="0" destOrd="0" presId="urn:microsoft.com/office/officeart/2005/8/layout/hierarchy2"/>
    <dgm:cxn modelId="{751DA236-F8AC-4A9B-BC13-D36B6AE01496}" type="presOf" srcId="{C91E89B8-8C0F-4E5B-84DB-C8F991341588}" destId="{A1FFC29A-9F94-465C-BF4F-0159088B7C32}" srcOrd="0" destOrd="0" presId="urn:microsoft.com/office/officeart/2005/8/layout/hierarchy2"/>
    <dgm:cxn modelId="{EF9D0911-B20C-4AE0-9FA6-ED03CA8304BD}" type="presOf" srcId="{CF34F894-32C5-4BA8-B166-5D7A73995CA4}" destId="{075324D4-F55C-4A53-8C38-118151DDA057}" srcOrd="0" destOrd="0" presId="urn:microsoft.com/office/officeart/2005/8/layout/hierarchy2"/>
    <dgm:cxn modelId="{3E20F969-9179-4641-9E5B-7E07DB15EE8F}" srcId="{C6DAB3FB-1D37-4177-93BF-6CCBE1F4D569}" destId="{7499A2EC-7E0D-421E-87A7-FA498D91C156}" srcOrd="0" destOrd="0" parTransId="{0648E15A-3579-4095-B21F-783B130C8D04}" sibTransId="{AB579B24-8B32-430F-8BD2-193383BF1BE3}"/>
    <dgm:cxn modelId="{51E49B38-1D66-47F9-9E68-E5060282AD87}" type="presOf" srcId="{3F11DADE-65D2-4A72-B003-8B2F1C14F2DD}" destId="{059D7FC1-797D-4532-8E1C-7455FDA86E7F}" srcOrd="0" destOrd="0" presId="urn:microsoft.com/office/officeart/2005/8/layout/hierarchy2"/>
    <dgm:cxn modelId="{0B339491-3BDB-4DB8-A97E-BCCB7B70516B}" srcId="{31D16810-25E4-4C83-80CC-4A29D2B990C3}" destId="{59591EF8-1A32-4017-869A-5E87D5CC2F64}" srcOrd="0" destOrd="0" parTransId="{B90BB530-EC6E-4AB6-98B5-7C1B5AE35C1C}" sibTransId="{727EC6D8-393C-4CBF-99C0-D6A50E89EE24}"/>
    <dgm:cxn modelId="{CAA70063-05DB-4003-A5A8-2A9D0E7E6862}" type="presOf" srcId="{4AEEE2FA-8841-44B8-A9B8-F0B2714A2D27}" destId="{2E873404-E22D-407A-8BE8-D24244E43874}" srcOrd="1" destOrd="0" presId="urn:microsoft.com/office/officeart/2005/8/layout/hierarchy2"/>
    <dgm:cxn modelId="{5F89BFC2-5D30-4FE7-A842-FCBC59A41D52}" type="presOf" srcId="{B90BB530-EC6E-4AB6-98B5-7C1B5AE35C1C}" destId="{D671D4C6-73FC-43F8-B218-44BE8CAC0E1D}" srcOrd="1" destOrd="0" presId="urn:microsoft.com/office/officeart/2005/8/layout/hierarchy2"/>
    <dgm:cxn modelId="{A7E5F994-4F79-4CAE-BAAE-82AA69D2FCCA}" type="presOf" srcId="{ABDCC9D5-E3BC-4213-953B-1BCE311EA741}" destId="{88270152-9B1A-4E58-BA56-704935CAFF77}" srcOrd="0" destOrd="0" presId="urn:microsoft.com/office/officeart/2005/8/layout/hierarchy2"/>
    <dgm:cxn modelId="{144C758A-9F0D-4E3D-9DEE-E055D1124592}" type="presOf" srcId="{7499A2EC-7E0D-421E-87A7-FA498D91C156}" destId="{3DC89023-CCAF-4D34-87D1-FE7CB5395C7C}" srcOrd="0" destOrd="0" presId="urn:microsoft.com/office/officeart/2005/8/layout/hierarchy2"/>
    <dgm:cxn modelId="{52F51DD3-F075-4543-A07A-02DF03F6556A}" type="presOf" srcId="{C91E89B8-8C0F-4E5B-84DB-C8F991341588}" destId="{43B2AC1F-E034-475A-B71D-6B5327F05EE5}" srcOrd="1" destOrd="0" presId="urn:microsoft.com/office/officeart/2005/8/layout/hierarchy2"/>
    <dgm:cxn modelId="{6D7BF32B-7D05-40EA-89CF-DE6025118D5A}" type="presOf" srcId="{3EB5C476-53BA-4C97-BE62-88213AC89F34}" destId="{ED9F1563-08AD-4CD4-83DF-775BA7E8244A}" srcOrd="0" destOrd="0" presId="urn:microsoft.com/office/officeart/2005/8/layout/hierarchy2"/>
    <dgm:cxn modelId="{DBE822B0-9D5A-45C0-A147-8AF97FB9ED9C}" srcId="{3F11DADE-65D2-4A72-B003-8B2F1C14F2DD}" destId="{C6DAB3FB-1D37-4177-93BF-6CCBE1F4D569}" srcOrd="1" destOrd="0" parTransId="{25B6C6A1-FD4D-4F6D-A32F-49E716FEEB96}" sibTransId="{EE71EE62-C353-4A2B-A840-51EC902AB8F7}"/>
    <dgm:cxn modelId="{3A80593A-60A6-4EE7-A65A-CB5374B9660E}" type="presOf" srcId="{B0C69761-2D69-45F1-9FB9-FE16B8103AA6}" destId="{63D4A8DD-75CB-4C64-AB6D-2EF7AF2F3611}" srcOrd="0" destOrd="0" presId="urn:microsoft.com/office/officeart/2005/8/layout/hierarchy2"/>
    <dgm:cxn modelId="{6F2E5ED6-4E40-4D75-A0D6-091C21337C26}" type="presOf" srcId="{A4C66885-6325-4E70-B9BA-5987ED20E8AB}" destId="{1381E951-79FE-41BF-A626-EE615262F0E0}" srcOrd="0" destOrd="0" presId="urn:microsoft.com/office/officeart/2005/8/layout/hierarchy2"/>
    <dgm:cxn modelId="{45B72236-42C4-4998-BC84-69B089F872A4}" type="presOf" srcId="{3AEC6F39-CCD7-4F93-8B5C-5DAC8E287901}" destId="{BC012307-6D4E-479A-B53F-24E9081B2078}" srcOrd="0" destOrd="0" presId="urn:microsoft.com/office/officeart/2005/8/layout/hierarchy2"/>
    <dgm:cxn modelId="{5EAA6E13-1A52-417C-A8A5-18C05EC1DDDD}" type="presOf" srcId="{31D16810-25E4-4C83-80CC-4A29D2B990C3}" destId="{ADCECBAF-7F9D-4629-BBEA-2DCE6BBC1F20}" srcOrd="0" destOrd="0" presId="urn:microsoft.com/office/officeart/2005/8/layout/hierarchy2"/>
    <dgm:cxn modelId="{88B23809-5A96-49B1-8C7D-F548BDE94259}" srcId="{3F11DADE-65D2-4A72-B003-8B2F1C14F2DD}" destId="{31D16810-25E4-4C83-80CC-4A29D2B990C3}" srcOrd="0" destOrd="0" parTransId="{C91E89B8-8C0F-4E5B-84DB-C8F991341588}" sibTransId="{558A4C8E-6289-4131-ACA5-75C4A794890A}"/>
    <dgm:cxn modelId="{92CD689D-2CAD-420B-BB23-7C8892731EDC}" type="presOf" srcId="{ABDCC9D5-E3BC-4213-953B-1BCE311EA741}" destId="{5E8F5EBB-3E9E-4178-8612-670AB2F7CCA1}" srcOrd="1" destOrd="0" presId="urn:microsoft.com/office/officeart/2005/8/layout/hierarchy2"/>
    <dgm:cxn modelId="{8DC2B631-9B5C-4668-A288-9207B829560C}" srcId="{A4C66885-6325-4E70-B9BA-5987ED20E8AB}" destId="{229E2252-536E-4BF1-9EE3-20F797FE8831}" srcOrd="0" destOrd="0" parTransId="{3AEC6F39-CCD7-4F93-8B5C-5DAC8E287901}" sibTransId="{01FA7CD8-3886-4266-BEEC-6594A86957D2}"/>
    <dgm:cxn modelId="{C32C8AAF-1319-4F75-82C2-A5B4BBEF3C0A}" type="presOf" srcId="{3AEC6F39-CCD7-4F93-8B5C-5DAC8E287901}" destId="{0209FF46-5640-4088-BDD4-DA777C1548EE}" srcOrd="1" destOrd="0" presId="urn:microsoft.com/office/officeart/2005/8/layout/hierarchy2"/>
    <dgm:cxn modelId="{A5A0D58E-0C3A-497B-92BD-94793C2CB4E9}" type="presOf" srcId="{59591EF8-1A32-4017-869A-5E87D5CC2F64}" destId="{9ADD3BB6-C94A-4F79-8DC4-7D2313656EE5}" srcOrd="0" destOrd="0" presId="urn:microsoft.com/office/officeart/2005/8/layout/hierarchy2"/>
    <dgm:cxn modelId="{21F6B696-F478-4136-9254-D92D8E0438AA}" type="presOf" srcId="{C6DAB3FB-1D37-4177-93BF-6CCBE1F4D569}" destId="{4CDB2B53-A980-4CDC-A303-BEADAB5906BC}" srcOrd="0" destOrd="0" presId="urn:microsoft.com/office/officeart/2005/8/layout/hierarchy2"/>
    <dgm:cxn modelId="{19F806EA-897D-4090-B691-C54E2BE07C9F}" type="presParOf" srcId="{ED9F1563-08AD-4CD4-83DF-775BA7E8244A}" destId="{4BBC579C-B643-468E-AAE0-0E99C5E07223}" srcOrd="0" destOrd="0" presId="urn:microsoft.com/office/officeart/2005/8/layout/hierarchy2"/>
    <dgm:cxn modelId="{E3A6622A-8A38-487F-9783-73130CF90B8D}" type="presParOf" srcId="{4BBC579C-B643-468E-AAE0-0E99C5E07223}" destId="{059D7FC1-797D-4532-8E1C-7455FDA86E7F}" srcOrd="0" destOrd="0" presId="urn:microsoft.com/office/officeart/2005/8/layout/hierarchy2"/>
    <dgm:cxn modelId="{9DA33BC6-5632-45A5-AAB9-B79B3077B5B6}" type="presParOf" srcId="{4BBC579C-B643-468E-AAE0-0E99C5E07223}" destId="{3F16656C-73C0-4D76-9AB5-6847DB6589B0}" srcOrd="1" destOrd="0" presId="urn:microsoft.com/office/officeart/2005/8/layout/hierarchy2"/>
    <dgm:cxn modelId="{1482029D-2C62-459A-8AF6-B6B0236EC61B}" type="presParOf" srcId="{3F16656C-73C0-4D76-9AB5-6847DB6589B0}" destId="{A1FFC29A-9F94-465C-BF4F-0159088B7C32}" srcOrd="0" destOrd="0" presId="urn:microsoft.com/office/officeart/2005/8/layout/hierarchy2"/>
    <dgm:cxn modelId="{E69A62DC-A2BA-48E1-9EE0-D062D0F30B01}" type="presParOf" srcId="{A1FFC29A-9F94-465C-BF4F-0159088B7C32}" destId="{43B2AC1F-E034-475A-B71D-6B5327F05EE5}" srcOrd="0" destOrd="0" presId="urn:microsoft.com/office/officeart/2005/8/layout/hierarchy2"/>
    <dgm:cxn modelId="{2EC69CD5-F551-493E-9D4E-489C1BB6B3C9}" type="presParOf" srcId="{3F16656C-73C0-4D76-9AB5-6847DB6589B0}" destId="{EAAEAB0D-CB7B-4430-AB0D-5212DB5AE87D}" srcOrd="1" destOrd="0" presId="urn:microsoft.com/office/officeart/2005/8/layout/hierarchy2"/>
    <dgm:cxn modelId="{C3313633-2321-4755-A6BD-5BB00AA2E48B}" type="presParOf" srcId="{EAAEAB0D-CB7B-4430-AB0D-5212DB5AE87D}" destId="{ADCECBAF-7F9D-4629-BBEA-2DCE6BBC1F20}" srcOrd="0" destOrd="0" presId="urn:microsoft.com/office/officeart/2005/8/layout/hierarchy2"/>
    <dgm:cxn modelId="{DB03EB2F-A6DD-4AD4-9A2B-2568E024584D}" type="presParOf" srcId="{EAAEAB0D-CB7B-4430-AB0D-5212DB5AE87D}" destId="{012A2F2F-820A-49CA-A8CB-53A56F10735B}" srcOrd="1" destOrd="0" presId="urn:microsoft.com/office/officeart/2005/8/layout/hierarchy2"/>
    <dgm:cxn modelId="{7486AF25-1B80-42DB-AE4B-6246B5DA6C5C}" type="presParOf" srcId="{012A2F2F-820A-49CA-A8CB-53A56F10735B}" destId="{66B5823C-9180-4CFB-A53B-6888FA98F5D8}" srcOrd="0" destOrd="0" presId="urn:microsoft.com/office/officeart/2005/8/layout/hierarchy2"/>
    <dgm:cxn modelId="{521B67F5-FAE5-4C31-9252-6F03D59B1BD0}" type="presParOf" srcId="{66B5823C-9180-4CFB-A53B-6888FA98F5D8}" destId="{D671D4C6-73FC-43F8-B218-44BE8CAC0E1D}" srcOrd="0" destOrd="0" presId="urn:microsoft.com/office/officeart/2005/8/layout/hierarchy2"/>
    <dgm:cxn modelId="{E801349D-8D24-46D3-A142-28214B862760}" type="presParOf" srcId="{012A2F2F-820A-49CA-A8CB-53A56F10735B}" destId="{A2F2FA02-3104-4BEF-9A17-B4285DC60ACF}" srcOrd="1" destOrd="0" presId="urn:microsoft.com/office/officeart/2005/8/layout/hierarchy2"/>
    <dgm:cxn modelId="{D524A969-7860-4738-B80A-B8F2A952100B}" type="presParOf" srcId="{A2F2FA02-3104-4BEF-9A17-B4285DC60ACF}" destId="{9ADD3BB6-C94A-4F79-8DC4-7D2313656EE5}" srcOrd="0" destOrd="0" presId="urn:microsoft.com/office/officeart/2005/8/layout/hierarchy2"/>
    <dgm:cxn modelId="{66DF282D-A0AB-41AA-A3CE-5A68FDFDBC60}" type="presParOf" srcId="{A2F2FA02-3104-4BEF-9A17-B4285DC60ACF}" destId="{15AEF634-3446-45A7-BF0A-4003B54040B5}" srcOrd="1" destOrd="0" presId="urn:microsoft.com/office/officeart/2005/8/layout/hierarchy2"/>
    <dgm:cxn modelId="{FD8C09B1-E01C-4774-9207-B6A553882747}" type="presParOf" srcId="{3F16656C-73C0-4D76-9AB5-6847DB6589B0}" destId="{D3504B7B-3BD9-420B-B0C6-B90873C456F4}" srcOrd="2" destOrd="0" presId="urn:microsoft.com/office/officeart/2005/8/layout/hierarchy2"/>
    <dgm:cxn modelId="{16230094-F9AE-4B9B-A505-19194870E7B3}" type="presParOf" srcId="{D3504B7B-3BD9-420B-B0C6-B90873C456F4}" destId="{57FE641A-7A7B-4850-8A25-BD73BA858DF0}" srcOrd="0" destOrd="0" presId="urn:microsoft.com/office/officeart/2005/8/layout/hierarchy2"/>
    <dgm:cxn modelId="{6F59C030-FC36-475A-B72E-2D7CC6953094}" type="presParOf" srcId="{3F16656C-73C0-4D76-9AB5-6847DB6589B0}" destId="{2C6E28F5-3885-4451-9DC7-240E32C9F958}" srcOrd="3" destOrd="0" presId="urn:microsoft.com/office/officeart/2005/8/layout/hierarchy2"/>
    <dgm:cxn modelId="{347DF63B-828B-4177-80E0-B144DFE9A2E2}" type="presParOf" srcId="{2C6E28F5-3885-4451-9DC7-240E32C9F958}" destId="{4CDB2B53-A980-4CDC-A303-BEADAB5906BC}" srcOrd="0" destOrd="0" presId="urn:microsoft.com/office/officeart/2005/8/layout/hierarchy2"/>
    <dgm:cxn modelId="{3C7C9C59-DB2A-410A-B5ED-A84FB10650F3}" type="presParOf" srcId="{2C6E28F5-3885-4451-9DC7-240E32C9F958}" destId="{20228B89-FC2F-40FC-90F4-627FC6DF5D54}" srcOrd="1" destOrd="0" presId="urn:microsoft.com/office/officeart/2005/8/layout/hierarchy2"/>
    <dgm:cxn modelId="{5ACBD55D-C2A9-451A-BE31-64D1BFCFA107}" type="presParOf" srcId="{20228B89-FC2F-40FC-90F4-627FC6DF5D54}" destId="{DA0EDB8F-728A-4141-B0D1-5C7B21CBB1AF}" srcOrd="0" destOrd="0" presId="urn:microsoft.com/office/officeart/2005/8/layout/hierarchy2"/>
    <dgm:cxn modelId="{9F8C9FC9-A1ED-4E67-88CE-B69F91B78B09}" type="presParOf" srcId="{DA0EDB8F-728A-4141-B0D1-5C7B21CBB1AF}" destId="{9D519527-82D4-49AE-B5BE-251005067ACA}" srcOrd="0" destOrd="0" presId="urn:microsoft.com/office/officeart/2005/8/layout/hierarchy2"/>
    <dgm:cxn modelId="{D48F4097-6F54-4BA0-BE1E-D504E1516A56}" type="presParOf" srcId="{20228B89-FC2F-40FC-90F4-627FC6DF5D54}" destId="{7270FD40-47F8-442D-A9E3-3C362F7CD0A6}" srcOrd="1" destOrd="0" presId="urn:microsoft.com/office/officeart/2005/8/layout/hierarchy2"/>
    <dgm:cxn modelId="{CA8C5AB9-708D-4D35-80A1-2E743A3FA2D2}" type="presParOf" srcId="{7270FD40-47F8-442D-A9E3-3C362F7CD0A6}" destId="{3DC89023-CCAF-4D34-87D1-FE7CB5395C7C}" srcOrd="0" destOrd="0" presId="urn:microsoft.com/office/officeart/2005/8/layout/hierarchy2"/>
    <dgm:cxn modelId="{1E12CA3A-1E61-4045-8D28-77009508003A}" type="presParOf" srcId="{7270FD40-47F8-442D-A9E3-3C362F7CD0A6}" destId="{1736FE0B-722B-43E2-B22F-16DD605A9787}" srcOrd="1" destOrd="0" presId="urn:microsoft.com/office/officeart/2005/8/layout/hierarchy2"/>
    <dgm:cxn modelId="{10CCA0EE-1C9F-4DC2-AA51-429C6D4799CA}" type="presParOf" srcId="{3F16656C-73C0-4D76-9AB5-6847DB6589B0}" destId="{88270152-9B1A-4E58-BA56-704935CAFF77}" srcOrd="4" destOrd="0" presId="urn:microsoft.com/office/officeart/2005/8/layout/hierarchy2"/>
    <dgm:cxn modelId="{7DA16F8F-4481-44A8-B631-0D340B4A5F7D}" type="presParOf" srcId="{88270152-9B1A-4E58-BA56-704935CAFF77}" destId="{5E8F5EBB-3E9E-4178-8612-670AB2F7CCA1}" srcOrd="0" destOrd="0" presId="urn:microsoft.com/office/officeart/2005/8/layout/hierarchy2"/>
    <dgm:cxn modelId="{29AC262C-B2F6-4F5D-89E3-1A0D1CCAAD30}" type="presParOf" srcId="{3F16656C-73C0-4D76-9AB5-6847DB6589B0}" destId="{3909CD05-3648-41E5-AB86-D762120B1B32}" srcOrd="5" destOrd="0" presId="urn:microsoft.com/office/officeart/2005/8/layout/hierarchy2"/>
    <dgm:cxn modelId="{EF9A6B95-E93A-4A6C-BE00-B6F9E78A711D}" type="presParOf" srcId="{3909CD05-3648-41E5-AB86-D762120B1B32}" destId="{1381E951-79FE-41BF-A626-EE615262F0E0}" srcOrd="0" destOrd="0" presId="urn:microsoft.com/office/officeart/2005/8/layout/hierarchy2"/>
    <dgm:cxn modelId="{4E1B070D-C083-4D02-A07E-97E4A1FE2E43}" type="presParOf" srcId="{3909CD05-3648-41E5-AB86-D762120B1B32}" destId="{B11C7BB4-7342-4F3C-BA6F-B48C24681CCC}" srcOrd="1" destOrd="0" presId="urn:microsoft.com/office/officeart/2005/8/layout/hierarchy2"/>
    <dgm:cxn modelId="{ED36ED08-F7C6-4D5F-9B39-0B0F74699142}" type="presParOf" srcId="{B11C7BB4-7342-4F3C-BA6F-B48C24681CCC}" destId="{BC012307-6D4E-479A-B53F-24E9081B2078}" srcOrd="0" destOrd="0" presId="urn:microsoft.com/office/officeart/2005/8/layout/hierarchy2"/>
    <dgm:cxn modelId="{C61E9CD8-5D53-429C-B332-3EE395CAB78D}" type="presParOf" srcId="{BC012307-6D4E-479A-B53F-24E9081B2078}" destId="{0209FF46-5640-4088-BDD4-DA777C1548EE}" srcOrd="0" destOrd="0" presId="urn:microsoft.com/office/officeart/2005/8/layout/hierarchy2"/>
    <dgm:cxn modelId="{377B615C-8F6A-442E-8CF0-5ABCCA0B8962}" type="presParOf" srcId="{B11C7BB4-7342-4F3C-BA6F-B48C24681CCC}" destId="{F6520762-6B7D-4223-9C43-B5DBA5962983}" srcOrd="1" destOrd="0" presId="urn:microsoft.com/office/officeart/2005/8/layout/hierarchy2"/>
    <dgm:cxn modelId="{A6AAF1C0-5F22-4153-8270-4C6CA8CA49FF}" type="presParOf" srcId="{F6520762-6B7D-4223-9C43-B5DBA5962983}" destId="{58645B02-4F2F-40B6-87D5-7FDF878AC8FB}" srcOrd="0" destOrd="0" presId="urn:microsoft.com/office/officeart/2005/8/layout/hierarchy2"/>
    <dgm:cxn modelId="{44AF4914-D0B9-4EF6-A2D4-E5EDE44E1CE2}" type="presParOf" srcId="{F6520762-6B7D-4223-9C43-B5DBA5962983}" destId="{55CD49EF-96BC-46DF-9722-B30314222CFA}" srcOrd="1" destOrd="0" presId="urn:microsoft.com/office/officeart/2005/8/layout/hierarchy2"/>
    <dgm:cxn modelId="{66848099-E2D6-427C-A8D0-458B48860F74}" type="presParOf" srcId="{3F16656C-73C0-4D76-9AB5-6847DB6589B0}" destId="{45DCE1C2-80A0-494E-81BF-3D22A52577BA}" srcOrd="6" destOrd="0" presId="urn:microsoft.com/office/officeart/2005/8/layout/hierarchy2"/>
    <dgm:cxn modelId="{E60987AD-B285-4F05-B2F2-448A6FF79ADD}" type="presParOf" srcId="{45DCE1C2-80A0-494E-81BF-3D22A52577BA}" destId="{81BF3365-2E8B-4D73-9AC2-0EC3CB832ED6}" srcOrd="0" destOrd="0" presId="urn:microsoft.com/office/officeart/2005/8/layout/hierarchy2"/>
    <dgm:cxn modelId="{645CF78B-03F8-43A7-A464-01BBA6A4789B}" type="presParOf" srcId="{3F16656C-73C0-4D76-9AB5-6847DB6589B0}" destId="{5F48BD61-430C-49C8-86C7-587E42AF3CFF}" srcOrd="7" destOrd="0" presId="urn:microsoft.com/office/officeart/2005/8/layout/hierarchy2"/>
    <dgm:cxn modelId="{E43C3805-871D-4D9B-9E62-31792E9E7583}" type="presParOf" srcId="{5F48BD61-430C-49C8-86C7-587E42AF3CFF}" destId="{63D4A8DD-75CB-4C64-AB6D-2EF7AF2F3611}" srcOrd="0" destOrd="0" presId="urn:microsoft.com/office/officeart/2005/8/layout/hierarchy2"/>
    <dgm:cxn modelId="{8A8A902A-64BE-41E4-B5B4-F2E6C20AC8E5}" type="presParOf" srcId="{5F48BD61-430C-49C8-86C7-587E42AF3CFF}" destId="{B582E766-CE24-4A72-9F1B-2E2C93FB9EB9}" srcOrd="1" destOrd="0" presId="urn:microsoft.com/office/officeart/2005/8/layout/hierarchy2"/>
    <dgm:cxn modelId="{54F4AD30-2807-424E-AE37-852F7534A6BC}" type="presParOf" srcId="{B582E766-CE24-4A72-9F1B-2E2C93FB9EB9}" destId="{71426C28-A2C6-4524-A259-466B86CB986A}" srcOrd="0" destOrd="0" presId="urn:microsoft.com/office/officeart/2005/8/layout/hierarchy2"/>
    <dgm:cxn modelId="{A7687552-2ADE-429E-98C9-AFA7BD3318A9}" type="presParOf" srcId="{71426C28-A2C6-4524-A259-466B86CB986A}" destId="{2E873404-E22D-407A-8BE8-D24244E43874}" srcOrd="0" destOrd="0" presId="urn:microsoft.com/office/officeart/2005/8/layout/hierarchy2"/>
    <dgm:cxn modelId="{1EDBC3F4-D938-4985-A972-FC7F2B9F6FE8}" type="presParOf" srcId="{B582E766-CE24-4A72-9F1B-2E2C93FB9EB9}" destId="{7A0D2C99-F25A-48CA-BFE0-83A750ED955F}" srcOrd="1" destOrd="0" presId="urn:microsoft.com/office/officeart/2005/8/layout/hierarchy2"/>
    <dgm:cxn modelId="{E6F96086-1841-4F1E-BB6F-037F7228661C}" type="presParOf" srcId="{7A0D2C99-F25A-48CA-BFE0-83A750ED955F}" destId="{075324D4-F55C-4A53-8C38-118151DDA057}" srcOrd="0" destOrd="0" presId="urn:microsoft.com/office/officeart/2005/8/layout/hierarchy2"/>
    <dgm:cxn modelId="{4A0DBDE9-D0C2-496C-A4A3-E5095D86A57C}" type="presParOf" srcId="{7A0D2C99-F25A-48CA-BFE0-83A750ED955F}" destId="{55BB467E-C6B1-41BE-8BBE-F0EE48BBBED0}" srcOrd="1" destOrd="0" presId="urn:microsoft.com/office/officeart/2005/8/layout/hierarchy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002BB4-8FE1-4993-B20D-79E07315AB9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8292087-31AF-4BCD-A4E5-3316D103EE19}">
      <dgm:prSet custT="1"/>
      <dgm:spPr/>
      <dgm:t>
        <a:bodyPr/>
        <a:lstStyle/>
        <a:p>
          <a:pPr rtl="0"/>
          <a:r>
            <a:rPr lang="es-ES_tradnl" sz="2000" b="1" dirty="0" smtClean="0"/>
            <a:t>1. Absorción de nitrato</a:t>
          </a:r>
          <a:endParaRPr lang="es-AR" sz="2000" b="1" dirty="0"/>
        </a:p>
      </dgm:t>
    </dgm:pt>
    <dgm:pt modelId="{140EE972-16BD-4691-A0DA-CB447372A989}" type="parTrans" cxnId="{3FE2BA9B-E6D2-4D8F-8336-F13CDDE3C66D}">
      <dgm:prSet/>
      <dgm:spPr/>
      <dgm:t>
        <a:bodyPr/>
        <a:lstStyle/>
        <a:p>
          <a:endParaRPr lang="es-AR" sz="1800" b="1"/>
        </a:p>
      </dgm:t>
    </dgm:pt>
    <dgm:pt modelId="{8E1A4F35-6F7D-458A-8177-D54C32965F4F}" type="sibTrans" cxnId="{3FE2BA9B-E6D2-4D8F-8336-F13CDDE3C66D}">
      <dgm:prSet/>
      <dgm:spPr/>
      <dgm:t>
        <a:bodyPr/>
        <a:lstStyle/>
        <a:p>
          <a:endParaRPr lang="es-AR" sz="1800" b="1"/>
        </a:p>
      </dgm:t>
    </dgm:pt>
    <dgm:pt modelId="{0EED0380-1544-480D-8C84-13F75DE3E11F}">
      <dgm:prSet custT="1"/>
      <dgm:spPr/>
      <dgm:t>
        <a:bodyPr/>
        <a:lstStyle/>
        <a:p>
          <a:pPr rtl="0"/>
          <a:r>
            <a:rPr lang="es-ES_tradnl" sz="2000" b="1" dirty="0" smtClean="0"/>
            <a:t>2. Reducción de nitrato a amonio</a:t>
          </a:r>
          <a:endParaRPr lang="es-AR" sz="2000" b="1" dirty="0"/>
        </a:p>
      </dgm:t>
    </dgm:pt>
    <dgm:pt modelId="{0B4292FD-474B-4CD6-AA67-8492D6752044}" type="parTrans" cxnId="{60E3746F-566A-452C-983C-D2D95D49C324}">
      <dgm:prSet/>
      <dgm:spPr/>
      <dgm:t>
        <a:bodyPr/>
        <a:lstStyle/>
        <a:p>
          <a:endParaRPr lang="es-AR" sz="1800" b="1"/>
        </a:p>
      </dgm:t>
    </dgm:pt>
    <dgm:pt modelId="{324DC460-83B0-487C-987A-1D1920F018F6}" type="sibTrans" cxnId="{60E3746F-566A-452C-983C-D2D95D49C324}">
      <dgm:prSet/>
      <dgm:spPr/>
      <dgm:t>
        <a:bodyPr/>
        <a:lstStyle/>
        <a:p>
          <a:endParaRPr lang="es-AR" sz="1800" b="1"/>
        </a:p>
      </dgm:t>
    </dgm:pt>
    <dgm:pt modelId="{2AE8E7C0-09B2-4EE4-9E59-DFAB0AF2BDE0}">
      <dgm:prSet custT="1"/>
      <dgm:spPr/>
      <dgm:t>
        <a:bodyPr/>
        <a:lstStyle/>
        <a:p>
          <a:pPr rtl="0"/>
          <a:r>
            <a:rPr lang="es-ES_tradnl" sz="1800" b="1" dirty="0" smtClean="0"/>
            <a:t>3. Incorporación de amonio a esqueletos carbonados para la </a:t>
          </a:r>
          <a:r>
            <a:rPr lang="es-ES_tradnl" sz="2000" b="1" dirty="0" smtClean="0"/>
            <a:t>síntesis de aminoácidos </a:t>
          </a:r>
          <a:r>
            <a:rPr lang="es-ES_tradnl" sz="1800" b="1" dirty="0" smtClean="0"/>
            <a:t>(asimilación del amonio) </a:t>
          </a:r>
          <a:endParaRPr lang="es-AR" sz="1800" b="1" dirty="0"/>
        </a:p>
      </dgm:t>
    </dgm:pt>
    <dgm:pt modelId="{84C8D778-F761-4CE0-85EC-61DBF0469793}" type="parTrans" cxnId="{AFFF56BD-1043-435E-8D9F-A6FCEC1F0747}">
      <dgm:prSet/>
      <dgm:spPr/>
      <dgm:t>
        <a:bodyPr/>
        <a:lstStyle/>
        <a:p>
          <a:endParaRPr lang="es-AR" sz="1800" b="1"/>
        </a:p>
      </dgm:t>
    </dgm:pt>
    <dgm:pt modelId="{C9079978-520C-494B-8936-CFFE153CEDE1}" type="sibTrans" cxnId="{AFFF56BD-1043-435E-8D9F-A6FCEC1F0747}">
      <dgm:prSet/>
      <dgm:spPr/>
      <dgm:t>
        <a:bodyPr/>
        <a:lstStyle/>
        <a:p>
          <a:endParaRPr lang="es-AR" sz="1800" b="1"/>
        </a:p>
      </dgm:t>
    </dgm:pt>
    <dgm:pt modelId="{4EE77829-6D89-4238-91CA-489C4E91DA4D}">
      <dgm:prSet custT="1"/>
      <dgm:spPr/>
      <dgm:t>
        <a:bodyPr/>
        <a:lstStyle/>
        <a:p>
          <a:pPr rtl="0"/>
          <a:endParaRPr lang="es-AR" sz="1800" b="1"/>
        </a:p>
      </dgm:t>
    </dgm:pt>
    <dgm:pt modelId="{7F72041E-061D-4F91-AA07-80E70829F781}" type="parTrans" cxnId="{410C903A-1BA4-4B57-9BD5-2D4DC38DD920}">
      <dgm:prSet/>
      <dgm:spPr/>
      <dgm:t>
        <a:bodyPr/>
        <a:lstStyle/>
        <a:p>
          <a:endParaRPr lang="es-AR" sz="1800" b="1"/>
        </a:p>
      </dgm:t>
    </dgm:pt>
    <dgm:pt modelId="{DE536CD1-AF53-45BC-8864-06F4F3209161}" type="sibTrans" cxnId="{410C903A-1BA4-4B57-9BD5-2D4DC38DD920}">
      <dgm:prSet/>
      <dgm:spPr/>
      <dgm:t>
        <a:bodyPr/>
        <a:lstStyle/>
        <a:p>
          <a:endParaRPr lang="es-AR" sz="1800" b="1"/>
        </a:p>
      </dgm:t>
    </dgm:pt>
    <dgm:pt modelId="{0C7F8871-1006-4FB8-9596-4CF244A6F796}" type="pres">
      <dgm:prSet presAssocID="{02002BB4-8FE1-4993-B20D-79E07315A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0711B72-5F66-49B9-9F19-A951A66FAAF5}" type="pres">
      <dgm:prSet presAssocID="{98292087-31AF-4BCD-A4E5-3316D103EE19}" presName="parentText" presStyleLbl="node1" presStyleIdx="0" presStyleCnt="3" custScaleY="195402" custLinFactY="26300" custLinFactNeighborX="-5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62FDDC-BA9F-4772-B860-C7230F89CE54}" type="pres">
      <dgm:prSet presAssocID="{8E1A4F35-6F7D-458A-8177-D54C32965F4F}" presName="spacer" presStyleCnt="0"/>
      <dgm:spPr/>
    </dgm:pt>
    <dgm:pt modelId="{A88AB5C3-6941-4952-B36E-08CA73C0A65A}" type="pres">
      <dgm:prSet presAssocID="{0EED0380-1544-480D-8C84-13F75DE3E11F}" presName="parentText" presStyleLbl="node1" presStyleIdx="1" presStyleCnt="3" custScaleY="156050" custLinFactY="33534" custLinFactNeighborX="-7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D7568D-D513-4FDB-8CA7-C618CEE7D681}" type="pres">
      <dgm:prSet presAssocID="{324DC460-83B0-487C-987A-1D1920F018F6}" presName="spacer" presStyleCnt="0"/>
      <dgm:spPr/>
    </dgm:pt>
    <dgm:pt modelId="{C0E8EA6B-8D2E-4DE5-84C8-7DABE1E3E0C3}" type="pres">
      <dgm:prSet presAssocID="{2AE8E7C0-09B2-4EE4-9E59-DFAB0AF2BDE0}" presName="parentText" presStyleLbl="node1" presStyleIdx="2" presStyleCnt="3" custScaleY="242594" custLinFactNeighborX="-775" custLinFactNeighborY="8156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54941D-04D1-4F2C-A4AF-F8374F7F2FCA}" type="pres">
      <dgm:prSet presAssocID="{2AE8E7C0-09B2-4EE4-9E59-DFAB0AF2BD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DD6A47B-AE97-44C8-8E7D-454399743D53}" type="presOf" srcId="{4EE77829-6D89-4238-91CA-489C4E91DA4D}" destId="{2854941D-04D1-4F2C-A4AF-F8374F7F2FCA}" srcOrd="0" destOrd="0" presId="urn:microsoft.com/office/officeart/2005/8/layout/vList2"/>
    <dgm:cxn modelId="{0563FB15-D310-4C20-8D37-6AF15293C4CD}" type="presOf" srcId="{2AE8E7C0-09B2-4EE4-9E59-DFAB0AF2BDE0}" destId="{C0E8EA6B-8D2E-4DE5-84C8-7DABE1E3E0C3}" srcOrd="0" destOrd="0" presId="urn:microsoft.com/office/officeart/2005/8/layout/vList2"/>
    <dgm:cxn modelId="{410C903A-1BA4-4B57-9BD5-2D4DC38DD920}" srcId="{2AE8E7C0-09B2-4EE4-9E59-DFAB0AF2BDE0}" destId="{4EE77829-6D89-4238-91CA-489C4E91DA4D}" srcOrd="0" destOrd="0" parTransId="{7F72041E-061D-4F91-AA07-80E70829F781}" sibTransId="{DE536CD1-AF53-45BC-8864-06F4F3209161}"/>
    <dgm:cxn modelId="{39D8ADC0-1FE1-4C78-BB62-7136BDE467A4}" type="presOf" srcId="{98292087-31AF-4BCD-A4E5-3316D103EE19}" destId="{30711B72-5F66-49B9-9F19-A951A66FAAF5}" srcOrd="0" destOrd="0" presId="urn:microsoft.com/office/officeart/2005/8/layout/vList2"/>
    <dgm:cxn modelId="{3FE2BA9B-E6D2-4D8F-8336-F13CDDE3C66D}" srcId="{02002BB4-8FE1-4993-B20D-79E07315AB95}" destId="{98292087-31AF-4BCD-A4E5-3316D103EE19}" srcOrd="0" destOrd="0" parTransId="{140EE972-16BD-4691-A0DA-CB447372A989}" sibTransId="{8E1A4F35-6F7D-458A-8177-D54C32965F4F}"/>
    <dgm:cxn modelId="{60E3746F-566A-452C-983C-D2D95D49C324}" srcId="{02002BB4-8FE1-4993-B20D-79E07315AB95}" destId="{0EED0380-1544-480D-8C84-13F75DE3E11F}" srcOrd="1" destOrd="0" parTransId="{0B4292FD-474B-4CD6-AA67-8492D6752044}" sibTransId="{324DC460-83B0-487C-987A-1D1920F018F6}"/>
    <dgm:cxn modelId="{AFFF56BD-1043-435E-8D9F-A6FCEC1F0747}" srcId="{02002BB4-8FE1-4993-B20D-79E07315AB95}" destId="{2AE8E7C0-09B2-4EE4-9E59-DFAB0AF2BDE0}" srcOrd="2" destOrd="0" parTransId="{84C8D778-F761-4CE0-85EC-61DBF0469793}" sibTransId="{C9079978-520C-494B-8936-CFFE153CEDE1}"/>
    <dgm:cxn modelId="{54708E85-D8A1-4182-BF62-FFE382E9DB60}" type="presOf" srcId="{0EED0380-1544-480D-8C84-13F75DE3E11F}" destId="{A88AB5C3-6941-4952-B36E-08CA73C0A65A}" srcOrd="0" destOrd="0" presId="urn:microsoft.com/office/officeart/2005/8/layout/vList2"/>
    <dgm:cxn modelId="{86F0467F-FBB1-4C33-87F3-E220A1550DF4}" type="presOf" srcId="{02002BB4-8FE1-4993-B20D-79E07315AB95}" destId="{0C7F8871-1006-4FB8-9596-4CF244A6F796}" srcOrd="0" destOrd="0" presId="urn:microsoft.com/office/officeart/2005/8/layout/vList2"/>
    <dgm:cxn modelId="{6DC4D8BF-7C32-461F-98BC-6A030FF6CAB5}" type="presParOf" srcId="{0C7F8871-1006-4FB8-9596-4CF244A6F796}" destId="{30711B72-5F66-49B9-9F19-A951A66FAAF5}" srcOrd="0" destOrd="0" presId="urn:microsoft.com/office/officeart/2005/8/layout/vList2"/>
    <dgm:cxn modelId="{A2A62215-4613-4D4D-A4E6-3ECCF555B41C}" type="presParOf" srcId="{0C7F8871-1006-4FB8-9596-4CF244A6F796}" destId="{5062FDDC-BA9F-4772-B860-C7230F89CE54}" srcOrd="1" destOrd="0" presId="urn:microsoft.com/office/officeart/2005/8/layout/vList2"/>
    <dgm:cxn modelId="{3BD037F0-2A97-407E-AA39-D836431A95D7}" type="presParOf" srcId="{0C7F8871-1006-4FB8-9596-4CF244A6F796}" destId="{A88AB5C3-6941-4952-B36E-08CA73C0A65A}" srcOrd="2" destOrd="0" presId="urn:microsoft.com/office/officeart/2005/8/layout/vList2"/>
    <dgm:cxn modelId="{05FD668C-93DD-41DD-956E-CE23CE4DA6DB}" type="presParOf" srcId="{0C7F8871-1006-4FB8-9596-4CF244A6F796}" destId="{45D7568D-D513-4FDB-8CA7-C618CEE7D681}" srcOrd="3" destOrd="0" presId="urn:microsoft.com/office/officeart/2005/8/layout/vList2"/>
    <dgm:cxn modelId="{2ECFC70D-D4DB-4F61-9A1F-C36277918991}" type="presParOf" srcId="{0C7F8871-1006-4FB8-9596-4CF244A6F796}" destId="{C0E8EA6B-8D2E-4DE5-84C8-7DABE1E3E0C3}" srcOrd="4" destOrd="0" presId="urn:microsoft.com/office/officeart/2005/8/layout/vList2"/>
    <dgm:cxn modelId="{C44B4369-2A5F-4859-B084-1BACDB2BD247}" type="presParOf" srcId="{0C7F8871-1006-4FB8-9596-4CF244A6F796}" destId="{2854941D-04D1-4F2C-A4AF-F8374F7F2FCA}" srcOrd="5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30150-99BD-41A5-AFAE-ADC5A8A722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AE1AF49-1EB0-4EA5-B391-B6C746DDC7DD}">
      <dgm:prSet/>
      <dgm:spPr/>
      <dgm:t>
        <a:bodyPr/>
        <a:lstStyle/>
        <a:p>
          <a:pPr rtl="0"/>
          <a:r>
            <a:rPr lang="es-ES_tradnl" b="1" smtClean="0"/>
            <a:t>1. La absorción del nitrato disminuye a bajas temperaturas, en anaerobiosis y en presencia de inhibidores metabólicos, lo que demuestra que es un transporte activo (simporte).</a:t>
          </a:r>
          <a:endParaRPr lang="es-AR" b="1"/>
        </a:p>
      </dgm:t>
    </dgm:pt>
    <dgm:pt modelId="{E30B7AE5-0F7B-4BEC-91A8-7A95075AF94E}" type="parTrans" cxnId="{D09B2792-C0CE-47C8-987A-9F3E185560A3}">
      <dgm:prSet/>
      <dgm:spPr/>
      <dgm:t>
        <a:bodyPr/>
        <a:lstStyle/>
        <a:p>
          <a:endParaRPr lang="es-AR"/>
        </a:p>
      </dgm:t>
    </dgm:pt>
    <dgm:pt modelId="{0408048D-6838-40C2-9690-AC0E0FBC3BD2}" type="sibTrans" cxnId="{D09B2792-C0CE-47C8-987A-9F3E185560A3}">
      <dgm:prSet/>
      <dgm:spPr/>
      <dgm:t>
        <a:bodyPr/>
        <a:lstStyle/>
        <a:p>
          <a:endParaRPr lang="es-AR"/>
        </a:p>
      </dgm:t>
    </dgm:pt>
    <dgm:pt modelId="{D8375E94-0E29-4DBB-869C-1E115E4C283B}">
      <dgm:prSet/>
      <dgm:spPr/>
      <dgm:t>
        <a:bodyPr/>
        <a:lstStyle/>
        <a:p>
          <a:pPr rtl="0"/>
          <a:r>
            <a:rPr lang="es-ES_tradnl" b="1" dirty="0" smtClean="0"/>
            <a:t>2. La reducción de nitrato a nitrito por la enzima nitrato </a:t>
          </a:r>
          <a:r>
            <a:rPr lang="es-ES_tradnl" b="1" dirty="0" err="1" smtClean="0"/>
            <a:t>reductasa</a:t>
          </a:r>
          <a:r>
            <a:rPr lang="es-ES_tradnl" b="1" dirty="0" smtClean="0"/>
            <a:t> (NR-</a:t>
          </a:r>
          <a:r>
            <a:rPr lang="es-ES_tradnl" b="1" dirty="0" err="1" smtClean="0"/>
            <a:t>citosol</a:t>
          </a:r>
          <a:r>
            <a:rPr lang="es-ES_tradnl" b="1" dirty="0" smtClean="0"/>
            <a:t>) utiliza 2 e- del NADH.</a:t>
          </a:r>
          <a:endParaRPr lang="es-AR" b="1" dirty="0"/>
        </a:p>
      </dgm:t>
    </dgm:pt>
    <dgm:pt modelId="{9A6F8755-6299-461C-B3A3-CF26AC2BECFC}" type="parTrans" cxnId="{55A3FD6C-7DAD-42ED-BD4B-04A3FF2D0CD7}">
      <dgm:prSet/>
      <dgm:spPr/>
      <dgm:t>
        <a:bodyPr/>
        <a:lstStyle/>
        <a:p>
          <a:endParaRPr lang="es-AR"/>
        </a:p>
      </dgm:t>
    </dgm:pt>
    <dgm:pt modelId="{3E2AA85D-7B6E-4F55-AAB4-C6DE61931D25}" type="sibTrans" cxnId="{55A3FD6C-7DAD-42ED-BD4B-04A3FF2D0CD7}">
      <dgm:prSet/>
      <dgm:spPr/>
      <dgm:t>
        <a:bodyPr/>
        <a:lstStyle/>
        <a:p>
          <a:endParaRPr lang="es-AR"/>
        </a:p>
      </dgm:t>
    </dgm:pt>
    <dgm:pt modelId="{57D72344-1938-4CA0-89CE-F40E560B42AD}">
      <dgm:prSet/>
      <dgm:spPr/>
      <dgm:t>
        <a:bodyPr/>
        <a:lstStyle/>
        <a:p>
          <a:pPr rtl="0"/>
          <a:r>
            <a:rPr lang="es-ES_tradnl" b="1" dirty="0" smtClean="0"/>
            <a:t>3. La reducción de nitrito a amonio por la enzima nitrito </a:t>
          </a:r>
          <a:r>
            <a:rPr lang="es-ES_tradnl" b="1" dirty="0" err="1" smtClean="0"/>
            <a:t>reductasa</a:t>
          </a:r>
          <a:r>
            <a:rPr lang="es-ES_tradnl" b="1" dirty="0" smtClean="0"/>
            <a:t> (</a:t>
          </a:r>
          <a:r>
            <a:rPr lang="es-ES_tradnl" b="1" dirty="0" err="1" smtClean="0"/>
            <a:t>NiR</a:t>
          </a:r>
          <a:r>
            <a:rPr lang="es-ES_tradnl" b="1" dirty="0" smtClean="0"/>
            <a:t>-cloroplasto) utiliza 6 e- de </a:t>
          </a:r>
          <a:r>
            <a:rPr lang="es-ES_tradnl" b="1" dirty="0" err="1" smtClean="0"/>
            <a:t>Ferredoxina</a:t>
          </a:r>
          <a:r>
            <a:rPr lang="es-ES_tradnl" b="1" dirty="0" smtClean="0"/>
            <a:t>.</a:t>
          </a:r>
          <a:endParaRPr lang="es-AR" b="1" dirty="0"/>
        </a:p>
      </dgm:t>
    </dgm:pt>
    <dgm:pt modelId="{F8219FF9-B7AD-4CF6-A1BE-70DB941A66C9}" type="parTrans" cxnId="{20B5086D-368E-4259-977F-CFDD167BDDC9}">
      <dgm:prSet/>
      <dgm:spPr/>
      <dgm:t>
        <a:bodyPr/>
        <a:lstStyle/>
        <a:p>
          <a:endParaRPr lang="es-AR"/>
        </a:p>
      </dgm:t>
    </dgm:pt>
    <dgm:pt modelId="{968AE076-B7EB-4E15-B069-6331C8C9A2C5}" type="sibTrans" cxnId="{20B5086D-368E-4259-977F-CFDD167BDDC9}">
      <dgm:prSet/>
      <dgm:spPr/>
      <dgm:t>
        <a:bodyPr/>
        <a:lstStyle/>
        <a:p>
          <a:endParaRPr lang="es-AR"/>
        </a:p>
      </dgm:t>
    </dgm:pt>
    <dgm:pt modelId="{63E643D7-8560-4B5D-8BC1-4A944513E45D}">
      <dgm:prSet/>
      <dgm:spPr/>
      <dgm:t>
        <a:bodyPr/>
        <a:lstStyle/>
        <a:p>
          <a:pPr algn="ctr" rtl="0"/>
          <a:r>
            <a:rPr lang="es-ES_tradnl" b="1" dirty="0" smtClean="0"/>
            <a:t>NR y </a:t>
          </a:r>
          <a:r>
            <a:rPr lang="es-ES_tradnl" b="1" dirty="0" err="1" smtClean="0"/>
            <a:t>NiR</a:t>
          </a:r>
          <a:r>
            <a:rPr lang="es-ES_tradnl" b="1" dirty="0" smtClean="0"/>
            <a:t> son inducibles por  nitrato, luz-fitocromo.			</a:t>
          </a:r>
          <a:endParaRPr lang="es-AR" b="1" dirty="0"/>
        </a:p>
      </dgm:t>
    </dgm:pt>
    <dgm:pt modelId="{91986CEC-ADBF-4128-B36F-074F9DE63D27}" type="parTrans" cxnId="{F6FB97B0-2429-45A8-A736-E460EEB73BE6}">
      <dgm:prSet/>
      <dgm:spPr/>
      <dgm:t>
        <a:bodyPr/>
        <a:lstStyle/>
        <a:p>
          <a:endParaRPr lang="es-AR"/>
        </a:p>
      </dgm:t>
    </dgm:pt>
    <dgm:pt modelId="{41CCDC75-5E68-4BD1-808B-B7B2C429C04B}" type="sibTrans" cxnId="{F6FB97B0-2429-45A8-A736-E460EEB73BE6}">
      <dgm:prSet/>
      <dgm:spPr/>
      <dgm:t>
        <a:bodyPr/>
        <a:lstStyle/>
        <a:p>
          <a:endParaRPr lang="es-AR"/>
        </a:p>
      </dgm:t>
    </dgm:pt>
    <dgm:pt modelId="{686725E9-FDB7-46D9-AD1B-B6C315E7F29C}" type="pres">
      <dgm:prSet presAssocID="{1DB30150-99BD-41A5-AFAE-ADC5A8A722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E9BE9DB-DA6D-4C6F-B317-053776CBCE46}" type="pres">
      <dgm:prSet presAssocID="{CAE1AF49-1EB0-4EA5-B391-B6C746DDC7DD}" presName="parentText" presStyleLbl="node1" presStyleIdx="0" presStyleCnt="4" custScaleY="16885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DF5455-D9B2-416A-882D-34B2B1DCB078}" type="pres">
      <dgm:prSet presAssocID="{0408048D-6838-40C2-9690-AC0E0FBC3BD2}" presName="spacer" presStyleCnt="0"/>
      <dgm:spPr/>
    </dgm:pt>
    <dgm:pt modelId="{EC6AF5CF-F18E-4FBC-A896-939DE61409DA}" type="pres">
      <dgm:prSet presAssocID="{D8375E94-0E29-4DBB-869C-1E115E4C28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0CBA5F-7607-4FD8-8567-E8483FF0C128}" type="pres">
      <dgm:prSet presAssocID="{3E2AA85D-7B6E-4F55-AAB4-C6DE61931D25}" presName="spacer" presStyleCnt="0"/>
      <dgm:spPr/>
    </dgm:pt>
    <dgm:pt modelId="{7CB248DB-CFF1-474A-83D2-7C35734BBBD6}" type="pres">
      <dgm:prSet presAssocID="{57D72344-1938-4CA0-89CE-F40E560B42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055FAE-70E8-48BC-85F1-D3D7937DFE89}" type="pres">
      <dgm:prSet presAssocID="{968AE076-B7EB-4E15-B069-6331C8C9A2C5}" presName="spacer" presStyleCnt="0"/>
      <dgm:spPr/>
    </dgm:pt>
    <dgm:pt modelId="{3AC044C3-9AB0-4EC0-8F61-880D95134D7A}" type="pres">
      <dgm:prSet presAssocID="{63E643D7-8560-4B5D-8BC1-4A944513E45D}" presName="parentText" presStyleLbl="node1" presStyleIdx="3" presStyleCnt="4" custLinFactY="184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BB7314-2972-4BAC-B3DA-A9A3477E6B57}" type="presOf" srcId="{63E643D7-8560-4B5D-8BC1-4A944513E45D}" destId="{3AC044C3-9AB0-4EC0-8F61-880D95134D7A}" srcOrd="0" destOrd="0" presId="urn:microsoft.com/office/officeart/2005/8/layout/vList2"/>
    <dgm:cxn modelId="{20B5086D-368E-4259-977F-CFDD167BDDC9}" srcId="{1DB30150-99BD-41A5-AFAE-ADC5A8A72200}" destId="{57D72344-1938-4CA0-89CE-F40E560B42AD}" srcOrd="2" destOrd="0" parTransId="{F8219FF9-B7AD-4CF6-A1BE-70DB941A66C9}" sibTransId="{968AE076-B7EB-4E15-B069-6331C8C9A2C5}"/>
    <dgm:cxn modelId="{D09B2792-C0CE-47C8-987A-9F3E185560A3}" srcId="{1DB30150-99BD-41A5-AFAE-ADC5A8A72200}" destId="{CAE1AF49-1EB0-4EA5-B391-B6C746DDC7DD}" srcOrd="0" destOrd="0" parTransId="{E30B7AE5-0F7B-4BEC-91A8-7A95075AF94E}" sibTransId="{0408048D-6838-40C2-9690-AC0E0FBC3BD2}"/>
    <dgm:cxn modelId="{55A3FD6C-7DAD-42ED-BD4B-04A3FF2D0CD7}" srcId="{1DB30150-99BD-41A5-AFAE-ADC5A8A72200}" destId="{D8375E94-0E29-4DBB-869C-1E115E4C283B}" srcOrd="1" destOrd="0" parTransId="{9A6F8755-6299-461C-B3A3-CF26AC2BECFC}" sibTransId="{3E2AA85D-7B6E-4F55-AAB4-C6DE61931D25}"/>
    <dgm:cxn modelId="{37581E7C-033C-41DC-9111-76E5BD22CA99}" type="presOf" srcId="{CAE1AF49-1EB0-4EA5-B391-B6C746DDC7DD}" destId="{9E9BE9DB-DA6D-4C6F-B317-053776CBCE46}" srcOrd="0" destOrd="0" presId="urn:microsoft.com/office/officeart/2005/8/layout/vList2"/>
    <dgm:cxn modelId="{F6FB97B0-2429-45A8-A736-E460EEB73BE6}" srcId="{1DB30150-99BD-41A5-AFAE-ADC5A8A72200}" destId="{63E643D7-8560-4B5D-8BC1-4A944513E45D}" srcOrd="3" destOrd="0" parTransId="{91986CEC-ADBF-4128-B36F-074F9DE63D27}" sibTransId="{41CCDC75-5E68-4BD1-808B-B7B2C429C04B}"/>
    <dgm:cxn modelId="{B13AB0CE-1D98-43CC-83DF-0647C36F6D37}" type="presOf" srcId="{57D72344-1938-4CA0-89CE-F40E560B42AD}" destId="{7CB248DB-CFF1-474A-83D2-7C35734BBBD6}" srcOrd="0" destOrd="0" presId="urn:microsoft.com/office/officeart/2005/8/layout/vList2"/>
    <dgm:cxn modelId="{A0C26945-7AC7-441C-91BB-E8ABA477259B}" type="presOf" srcId="{D8375E94-0E29-4DBB-869C-1E115E4C283B}" destId="{EC6AF5CF-F18E-4FBC-A896-939DE61409DA}" srcOrd="0" destOrd="0" presId="urn:microsoft.com/office/officeart/2005/8/layout/vList2"/>
    <dgm:cxn modelId="{1706883F-E343-4940-BA38-AEC2AFC69E0C}" type="presOf" srcId="{1DB30150-99BD-41A5-AFAE-ADC5A8A72200}" destId="{686725E9-FDB7-46D9-AD1B-B6C315E7F29C}" srcOrd="0" destOrd="0" presId="urn:microsoft.com/office/officeart/2005/8/layout/vList2"/>
    <dgm:cxn modelId="{876274AC-942E-4BE5-B8EA-5AFB98C96989}" type="presParOf" srcId="{686725E9-FDB7-46D9-AD1B-B6C315E7F29C}" destId="{9E9BE9DB-DA6D-4C6F-B317-053776CBCE46}" srcOrd="0" destOrd="0" presId="urn:microsoft.com/office/officeart/2005/8/layout/vList2"/>
    <dgm:cxn modelId="{0ACB267F-99B0-4624-B581-F9A6A9F8046F}" type="presParOf" srcId="{686725E9-FDB7-46D9-AD1B-B6C315E7F29C}" destId="{DCDF5455-D9B2-416A-882D-34B2B1DCB078}" srcOrd="1" destOrd="0" presId="urn:microsoft.com/office/officeart/2005/8/layout/vList2"/>
    <dgm:cxn modelId="{50A02D3F-63D7-45F5-B388-91BBD782B300}" type="presParOf" srcId="{686725E9-FDB7-46D9-AD1B-B6C315E7F29C}" destId="{EC6AF5CF-F18E-4FBC-A896-939DE61409DA}" srcOrd="2" destOrd="0" presId="urn:microsoft.com/office/officeart/2005/8/layout/vList2"/>
    <dgm:cxn modelId="{F5E38375-F1AB-4E45-8E9C-CCD6CDCFDC84}" type="presParOf" srcId="{686725E9-FDB7-46D9-AD1B-B6C315E7F29C}" destId="{070CBA5F-7607-4FD8-8567-E8483FF0C128}" srcOrd="3" destOrd="0" presId="urn:microsoft.com/office/officeart/2005/8/layout/vList2"/>
    <dgm:cxn modelId="{771E6521-E97F-40F0-8B89-16A870B47464}" type="presParOf" srcId="{686725E9-FDB7-46D9-AD1B-B6C315E7F29C}" destId="{7CB248DB-CFF1-474A-83D2-7C35734BBBD6}" srcOrd="4" destOrd="0" presId="urn:microsoft.com/office/officeart/2005/8/layout/vList2"/>
    <dgm:cxn modelId="{8BD2AA1D-CCEB-405E-B424-EF243D5AD8DA}" type="presParOf" srcId="{686725E9-FDB7-46D9-AD1B-B6C315E7F29C}" destId="{BB055FAE-70E8-48BC-85F1-D3D7937DFE89}" srcOrd="5" destOrd="0" presId="urn:microsoft.com/office/officeart/2005/8/layout/vList2"/>
    <dgm:cxn modelId="{89BDA0EE-51C4-4FE8-9E2A-B552B67DCA3F}" type="presParOf" srcId="{686725E9-FDB7-46D9-AD1B-B6C315E7F29C}" destId="{3AC044C3-9AB0-4EC0-8F61-880D95134D7A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E0F98-D7A2-4D70-BD04-C5E5186F199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DFE380C-0612-4175-9DF8-A039CF3AD562}">
      <dgm:prSet custT="1"/>
      <dgm:spPr/>
      <dgm:t>
        <a:bodyPr/>
        <a:lstStyle/>
        <a:p>
          <a:pPr rtl="0"/>
          <a:r>
            <a:rPr lang="es-ES_tradnl" sz="1800" b="1" dirty="0" smtClean="0"/>
            <a:t>El S se absorbe activamente (</a:t>
          </a:r>
          <a:r>
            <a:rPr lang="es-ES_tradnl" sz="1800" b="1" dirty="0" err="1" smtClean="0"/>
            <a:t>simporte</a:t>
          </a:r>
          <a:r>
            <a:rPr lang="es-ES_tradnl" sz="1800" b="1" dirty="0" smtClean="0"/>
            <a:t>) como SO</a:t>
          </a:r>
          <a:r>
            <a:rPr lang="es-ES_tradnl" sz="1800" b="1" baseline="-25000" dirty="0" smtClean="0"/>
            <a:t>4</a:t>
          </a:r>
          <a:r>
            <a:rPr lang="es-ES_tradnl" sz="1800" b="1" baseline="30000" dirty="0" smtClean="0"/>
            <a:t>2-</a:t>
          </a:r>
          <a:r>
            <a:rPr lang="es-ES_tradnl" sz="1800" b="1" dirty="0" smtClean="0"/>
            <a:t> (S </a:t>
          </a:r>
          <a:r>
            <a:rPr lang="es-ES_tradnl" sz="1800" b="1" baseline="0" dirty="0" smtClean="0"/>
            <a:t>+6</a:t>
          </a:r>
          <a:r>
            <a:rPr lang="es-ES_tradnl" sz="1800" b="1" dirty="0" smtClean="0"/>
            <a:t>) y es reducido en las hojas a sulfuro (S -2).</a:t>
          </a:r>
          <a:endParaRPr lang="es-AR" sz="1800" b="1" dirty="0"/>
        </a:p>
      </dgm:t>
    </dgm:pt>
    <dgm:pt modelId="{FE55F61B-1560-49FB-B9BE-9A89391DDF6D}" type="parTrans" cxnId="{8263B75A-3A14-47E0-9450-4E87034AFF47}">
      <dgm:prSet/>
      <dgm:spPr/>
      <dgm:t>
        <a:bodyPr/>
        <a:lstStyle/>
        <a:p>
          <a:endParaRPr lang="es-AR" sz="1800" b="1"/>
        </a:p>
      </dgm:t>
    </dgm:pt>
    <dgm:pt modelId="{35C05A2A-B23D-4F8F-A92B-21C78B78AEA7}" type="sibTrans" cxnId="{8263B75A-3A14-47E0-9450-4E87034AFF47}">
      <dgm:prSet/>
      <dgm:spPr/>
      <dgm:t>
        <a:bodyPr/>
        <a:lstStyle/>
        <a:p>
          <a:endParaRPr lang="es-AR" sz="1800" b="1"/>
        </a:p>
      </dgm:t>
    </dgm:pt>
    <dgm:pt modelId="{8500D673-339B-4EF9-88FD-F385A45EA4DD}">
      <dgm:prSet custT="1"/>
      <dgm:spPr/>
      <dgm:t>
        <a:bodyPr/>
        <a:lstStyle/>
        <a:p>
          <a:pPr rtl="0"/>
          <a:r>
            <a:rPr lang="es-ES_tradnl" sz="1800" b="1" dirty="0" smtClean="0"/>
            <a:t>El sulfato es trasladado al cloroplasto. Para ser reducido, debe ser activado por una </a:t>
          </a:r>
          <a:r>
            <a:rPr lang="es-ES_tradnl" sz="1800" b="1" dirty="0" err="1" smtClean="0"/>
            <a:t>sulfurilasa</a:t>
          </a:r>
          <a:r>
            <a:rPr lang="es-ES_tradnl" sz="1800" b="1" dirty="0" smtClean="0"/>
            <a:t> a APS.</a:t>
          </a:r>
          <a:endParaRPr lang="es-AR" sz="1800" b="1" dirty="0"/>
        </a:p>
      </dgm:t>
    </dgm:pt>
    <dgm:pt modelId="{B48C585C-A1C3-47F1-8CD4-5381F0058085}" type="parTrans" cxnId="{56D0525F-0DCE-4612-BC8F-E41DB70F2DE0}">
      <dgm:prSet/>
      <dgm:spPr/>
      <dgm:t>
        <a:bodyPr/>
        <a:lstStyle/>
        <a:p>
          <a:endParaRPr lang="es-AR" sz="1800" b="1"/>
        </a:p>
      </dgm:t>
    </dgm:pt>
    <dgm:pt modelId="{956DF9C4-DFD7-48F7-8A3A-4DB95191C0D9}" type="sibTrans" cxnId="{56D0525F-0DCE-4612-BC8F-E41DB70F2DE0}">
      <dgm:prSet/>
      <dgm:spPr/>
      <dgm:t>
        <a:bodyPr/>
        <a:lstStyle/>
        <a:p>
          <a:endParaRPr lang="es-AR" sz="1800" b="1"/>
        </a:p>
      </dgm:t>
    </dgm:pt>
    <dgm:pt modelId="{D0D51935-ECA2-498D-95F6-86D5BC43DA38}">
      <dgm:prSet custT="1"/>
      <dgm:spPr/>
      <dgm:t>
        <a:bodyPr/>
        <a:lstStyle/>
        <a:p>
          <a:pPr rtl="0"/>
          <a:r>
            <a:rPr lang="es-ES_tradnl" sz="1800" b="1" dirty="0" smtClean="0"/>
            <a:t>La reducción de APS se lleva a cabo en dos reacciones sucesivas.  </a:t>
          </a:r>
          <a:endParaRPr lang="es-AR" sz="1800" b="1" dirty="0"/>
        </a:p>
      </dgm:t>
    </dgm:pt>
    <dgm:pt modelId="{87CC2303-E3B3-479E-AEF5-B3212502762D}" type="parTrans" cxnId="{545EF19B-0F9D-45F0-B402-037B0068FA3E}">
      <dgm:prSet/>
      <dgm:spPr/>
      <dgm:t>
        <a:bodyPr/>
        <a:lstStyle/>
        <a:p>
          <a:endParaRPr lang="es-AR" sz="1800" b="1"/>
        </a:p>
      </dgm:t>
    </dgm:pt>
    <dgm:pt modelId="{7E51A946-8D8D-4E06-A517-4360807C3302}" type="sibTrans" cxnId="{545EF19B-0F9D-45F0-B402-037B0068FA3E}">
      <dgm:prSet/>
      <dgm:spPr/>
      <dgm:t>
        <a:bodyPr/>
        <a:lstStyle/>
        <a:p>
          <a:endParaRPr lang="es-AR" sz="1800" b="1"/>
        </a:p>
      </dgm:t>
    </dgm:pt>
    <dgm:pt modelId="{7AC6C2CD-0E08-4D27-8A1F-17ADDE89B38D}">
      <dgm:prSet custT="1"/>
      <dgm:spPr/>
      <dgm:t>
        <a:bodyPr/>
        <a:lstStyle/>
        <a:p>
          <a:pPr rtl="0"/>
          <a:r>
            <a:rPr lang="es-ES_tradnl" sz="1800" b="1" dirty="0" smtClean="0"/>
            <a:t>En la primera la APS </a:t>
          </a:r>
          <a:r>
            <a:rPr lang="es-ES_tradnl" sz="1800" b="1" dirty="0" err="1" smtClean="0"/>
            <a:t>reductasa</a:t>
          </a:r>
          <a:r>
            <a:rPr lang="es-ES_tradnl" sz="1800" b="1" dirty="0" smtClean="0"/>
            <a:t>, reduce el sulfato a sulfito (2 e-).</a:t>
          </a:r>
          <a:endParaRPr lang="es-AR" sz="1800" b="1" dirty="0"/>
        </a:p>
      </dgm:t>
    </dgm:pt>
    <dgm:pt modelId="{D9E0EF50-A451-4228-991D-028F0D966BB0}" type="parTrans" cxnId="{BA528E8D-A484-4D30-AB36-7FFA0A062DF0}">
      <dgm:prSet/>
      <dgm:spPr/>
      <dgm:t>
        <a:bodyPr/>
        <a:lstStyle/>
        <a:p>
          <a:endParaRPr lang="es-AR" sz="1800" b="1"/>
        </a:p>
      </dgm:t>
    </dgm:pt>
    <dgm:pt modelId="{F15C01FE-F3D8-4752-953C-407CAAAC0926}" type="sibTrans" cxnId="{BA528E8D-A484-4D30-AB36-7FFA0A062DF0}">
      <dgm:prSet/>
      <dgm:spPr/>
      <dgm:t>
        <a:bodyPr/>
        <a:lstStyle/>
        <a:p>
          <a:endParaRPr lang="es-AR" sz="1800" b="1"/>
        </a:p>
      </dgm:t>
    </dgm:pt>
    <dgm:pt modelId="{0D35E45F-AD48-4D17-B091-204E96549D7A}">
      <dgm:prSet custT="1"/>
      <dgm:spPr/>
      <dgm:t>
        <a:bodyPr/>
        <a:lstStyle/>
        <a:p>
          <a:pPr rtl="0"/>
          <a:r>
            <a:rPr lang="es-ES_tradnl" sz="1800" b="1" dirty="0" smtClean="0"/>
            <a:t>En la segunda el sulfito es reducido a sulfuro libre (6 e- </a:t>
          </a:r>
          <a:r>
            <a:rPr lang="es-ES_tradnl" sz="1800" b="1" dirty="0" err="1" smtClean="0"/>
            <a:t>ferredoxina</a:t>
          </a:r>
          <a:r>
            <a:rPr lang="es-ES_tradnl" sz="1800" b="1" dirty="0" smtClean="0"/>
            <a:t>)</a:t>
          </a:r>
          <a:endParaRPr lang="es-AR" sz="1800" b="1" dirty="0"/>
        </a:p>
      </dgm:t>
    </dgm:pt>
    <dgm:pt modelId="{62E85548-CC85-49AC-9AD2-BB3FC5CB61A8}" type="parTrans" cxnId="{97A4252B-6531-48EF-A4D2-21A8279D6EEF}">
      <dgm:prSet/>
      <dgm:spPr/>
      <dgm:t>
        <a:bodyPr/>
        <a:lstStyle/>
        <a:p>
          <a:endParaRPr lang="es-AR" sz="1800" b="1"/>
        </a:p>
      </dgm:t>
    </dgm:pt>
    <dgm:pt modelId="{B0F2F0F6-66D1-4B00-A3C7-7647D035762F}" type="sibTrans" cxnId="{97A4252B-6531-48EF-A4D2-21A8279D6EEF}">
      <dgm:prSet/>
      <dgm:spPr/>
      <dgm:t>
        <a:bodyPr/>
        <a:lstStyle/>
        <a:p>
          <a:endParaRPr lang="es-AR" sz="1800" b="1"/>
        </a:p>
      </dgm:t>
    </dgm:pt>
    <dgm:pt modelId="{EFAF82A6-1024-454F-AB1E-3E1452948B2F}" type="pres">
      <dgm:prSet presAssocID="{7D9E0F98-D7A2-4D70-BD04-C5E5186F19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7AED2A2-A062-423D-9C61-1516719CE1B5}" type="pres">
      <dgm:prSet presAssocID="{1DFE380C-0612-4175-9DF8-A039CF3AD562}" presName="parentText" presStyleLbl="node1" presStyleIdx="0" presStyleCnt="5" custScaleY="112301" custLinFactNeighborY="1446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E2154C5-30AF-4215-B8C7-CD4E6705441D}" type="pres">
      <dgm:prSet presAssocID="{35C05A2A-B23D-4F8F-A92B-21C78B78AEA7}" presName="spacer" presStyleCnt="0"/>
      <dgm:spPr/>
    </dgm:pt>
    <dgm:pt modelId="{3973D2F6-FCFA-4AF0-8B57-CD8CDD006BE1}" type="pres">
      <dgm:prSet presAssocID="{8500D673-339B-4EF9-88FD-F385A45EA4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F8D669-1921-486C-BB17-09A21005A8B2}" type="pres">
      <dgm:prSet presAssocID="{956DF9C4-DFD7-48F7-8A3A-4DB95191C0D9}" presName="spacer" presStyleCnt="0"/>
      <dgm:spPr/>
    </dgm:pt>
    <dgm:pt modelId="{2644D411-E943-497B-A43C-77FC4FCD310E}" type="pres">
      <dgm:prSet presAssocID="{D0D51935-ECA2-498D-95F6-86D5BC43DA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EB6562-D286-43D7-98D4-1A93B9434942}" type="pres">
      <dgm:prSet presAssocID="{7E51A946-8D8D-4E06-A517-4360807C3302}" presName="spacer" presStyleCnt="0"/>
      <dgm:spPr/>
    </dgm:pt>
    <dgm:pt modelId="{58A7922B-4997-4528-82F9-E37E23FA8497}" type="pres">
      <dgm:prSet presAssocID="{7AC6C2CD-0E08-4D27-8A1F-17ADDE89B3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C36DE5-8BE6-4CC5-A1B6-732BCC4DACD7}" type="pres">
      <dgm:prSet presAssocID="{F15C01FE-F3D8-4752-953C-407CAAAC0926}" presName="spacer" presStyleCnt="0"/>
      <dgm:spPr/>
    </dgm:pt>
    <dgm:pt modelId="{DB079CA7-6F6B-4395-ABFF-73A480A932E6}" type="pres">
      <dgm:prSet presAssocID="{0D35E45F-AD48-4D17-B091-204E96549D7A}" presName="parentText" presStyleLbl="node1" presStyleIdx="4" presStyleCnt="5" custLinFactNeighborX="917" custLinFactNeighborY="6749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77A4B95-8C8F-4576-ACD2-BF34E6D5E281}" type="presOf" srcId="{D0D51935-ECA2-498D-95F6-86D5BC43DA38}" destId="{2644D411-E943-497B-A43C-77FC4FCD310E}" srcOrd="0" destOrd="0" presId="urn:microsoft.com/office/officeart/2005/8/layout/vList2"/>
    <dgm:cxn modelId="{BA528E8D-A484-4D30-AB36-7FFA0A062DF0}" srcId="{7D9E0F98-D7A2-4D70-BD04-C5E5186F199C}" destId="{7AC6C2CD-0E08-4D27-8A1F-17ADDE89B38D}" srcOrd="3" destOrd="0" parTransId="{D9E0EF50-A451-4228-991D-028F0D966BB0}" sibTransId="{F15C01FE-F3D8-4752-953C-407CAAAC0926}"/>
    <dgm:cxn modelId="{8263B75A-3A14-47E0-9450-4E87034AFF47}" srcId="{7D9E0F98-D7A2-4D70-BD04-C5E5186F199C}" destId="{1DFE380C-0612-4175-9DF8-A039CF3AD562}" srcOrd="0" destOrd="0" parTransId="{FE55F61B-1560-49FB-B9BE-9A89391DDF6D}" sibTransId="{35C05A2A-B23D-4F8F-A92B-21C78B78AEA7}"/>
    <dgm:cxn modelId="{97A4252B-6531-48EF-A4D2-21A8279D6EEF}" srcId="{7D9E0F98-D7A2-4D70-BD04-C5E5186F199C}" destId="{0D35E45F-AD48-4D17-B091-204E96549D7A}" srcOrd="4" destOrd="0" parTransId="{62E85548-CC85-49AC-9AD2-BB3FC5CB61A8}" sibTransId="{B0F2F0F6-66D1-4B00-A3C7-7647D035762F}"/>
    <dgm:cxn modelId="{56D0525F-0DCE-4612-BC8F-E41DB70F2DE0}" srcId="{7D9E0F98-D7A2-4D70-BD04-C5E5186F199C}" destId="{8500D673-339B-4EF9-88FD-F385A45EA4DD}" srcOrd="1" destOrd="0" parTransId="{B48C585C-A1C3-47F1-8CD4-5381F0058085}" sibTransId="{956DF9C4-DFD7-48F7-8A3A-4DB95191C0D9}"/>
    <dgm:cxn modelId="{B6182A86-F6EE-47D5-A8EC-D99B227FFB8C}" type="presOf" srcId="{7AC6C2CD-0E08-4D27-8A1F-17ADDE89B38D}" destId="{58A7922B-4997-4528-82F9-E37E23FA8497}" srcOrd="0" destOrd="0" presId="urn:microsoft.com/office/officeart/2005/8/layout/vList2"/>
    <dgm:cxn modelId="{1A3FE369-50BE-4542-B0FE-6523E434450A}" type="presOf" srcId="{1DFE380C-0612-4175-9DF8-A039CF3AD562}" destId="{C7AED2A2-A062-423D-9C61-1516719CE1B5}" srcOrd="0" destOrd="0" presId="urn:microsoft.com/office/officeart/2005/8/layout/vList2"/>
    <dgm:cxn modelId="{6C347881-4667-4886-83D3-294C87E596AE}" type="presOf" srcId="{0D35E45F-AD48-4D17-B091-204E96549D7A}" destId="{DB079CA7-6F6B-4395-ABFF-73A480A932E6}" srcOrd="0" destOrd="0" presId="urn:microsoft.com/office/officeart/2005/8/layout/vList2"/>
    <dgm:cxn modelId="{56D8D0F8-5B50-4712-A237-EFB67604A0B7}" type="presOf" srcId="{7D9E0F98-D7A2-4D70-BD04-C5E5186F199C}" destId="{EFAF82A6-1024-454F-AB1E-3E1452948B2F}" srcOrd="0" destOrd="0" presId="urn:microsoft.com/office/officeart/2005/8/layout/vList2"/>
    <dgm:cxn modelId="{545EF19B-0F9D-45F0-B402-037B0068FA3E}" srcId="{7D9E0F98-D7A2-4D70-BD04-C5E5186F199C}" destId="{D0D51935-ECA2-498D-95F6-86D5BC43DA38}" srcOrd="2" destOrd="0" parTransId="{87CC2303-E3B3-479E-AEF5-B3212502762D}" sibTransId="{7E51A946-8D8D-4E06-A517-4360807C3302}"/>
    <dgm:cxn modelId="{7100B526-4339-4B35-8CB4-673084F07DB2}" type="presOf" srcId="{8500D673-339B-4EF9-88FD-F385A45EA4DD}" destId="{3973D2F6-FCFA-4AF0-8B57-CD8CDD006BE1}" srcOrd="0" destOrd="0" presId="urn:microsoft.com/office/officeart/2005/8/layout/vList2"/>
    <dgm:cxn modelId="{D7FFE6CC-C3F6-4A1D-BF4E-B9ADAC66A11D}" type="presParOf" srcId="{EFAF82A6-1024-454F-AB1E-3E1452948B2F}" destId="{C7AED2A2-A062-423D-9C61-1516719CE1B5}" srcOrd="0" destOrd="0" presId="urn:microsoft.com/office/officeart/2005/8/layout/vList2"/>
    <dgm:cxn modelId="{86C48B7B-67D7-4DD0-8755-80807E926BE1}" type="presParOf" srcId="{EFAF82A6-1024-454F-AB1E-3E1452948B2F}" destId="{BE2154C5-30AF-4215-B8C7-CD4E6705441D}" srcOrd="1" destOrd="0" presId="urn:microsoft.com/office/officeart/2005/8/layout/vList2"/>
    <dgm:cxn modelId="{6ADA5725-178F-44BB-BDE2-DAD19F290A20}" type="presParOf" srcId="{EFAF82A6-1024-454F-AB1E-3E1452948B2F}" destId="{3973D2F6-FCFA-4AF0-8B57-CD8CDD006BE1}" srcOrd="2" destOrd="0" presId="urn:microsoft.com/office/officeart/2005/8/layout/vList2"/>
    <dgm:cxn modelId="{2ED42965-B2B9-4B57-92C2-5124E12841DA}" type="presParOf" srcId="{EFAF82A6-1024-454F-AB1E-3E1452948B2F}" destId="{C6F8D669-1921-486C-BB17-09A21005A8B2}" srcOrd="3" destOrd="0" presId="urn:microsoft.com/office/officeart/2005/8/layout/vList2"/>
    <dgm:cxn modelId="{AEDE135E-3451-48A7-A694-12F71208A997}" type="presParOf" srcId="{EFAF82A6-1024-454F-AB1E-3E1452948B2F}" destId="{2644D411-E943-497B-A43C-77FC4FCD310E}" srcOrd="4" destOrd="0" presId="urn:microsoft.com/office/officeart/2005/8/layout/vList2"/>
    <dgm:cxn modelId="{DC11568A-0718-4F5A-95CB-052D6CC2783C}" type="presParOf" srcId="{EFAF82A6-1024-454F-AB1E-3E1452948B2F}" destId="{C8EB6562-D286-43D7-98D4-1A93B9434942}" srcOrd="5" destOrd="0" presId="urn:microsoft.com/office/officeart/2005/8/layout/vList2"/>
    <dgm:cxn modelId="{BD797EA8-F19E-4E79-AC7A-F19AD4588C65}" type="presParOf" srcId="{EFAF82A6-1024-454F-AB1E-3E1452948B2F}" destId="{58A7922B-4997-4528-82F9-E37E23FA8497}" srcOrd="6" destOrd="0" presId="urn:microsoft.com/office/officeart/2005/8/layout/vList2"/>
    <dgm:cxn modelId="{A93272D1-BA25-4B39-91ED-48F4B1BC5913}" type="presParOf" srcId="{EFAF82A6-1024-454F-AB1E-3E1452948B2F}" destId="{27C36DE5-8BE6-4CC5-A1B6-732BCC4DACD7}" srcOrd="7" destOrd="0" presId="urn:microsoft.com/office/officeart/2005/8/layout/vList2"/>
    <dgm:cxn modelId="{C8389FA5-6F66-4BE4-B3DF-8A865871B566}" type="presParOf" srcId="{EFAF82A6-1024-454F-AB1E-3E1452948B2F}" destId="{DB079CA7-6F6B-4395-ABFF-73A480A932E6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3E565C1-0613-4ECF-9ED7-0A5C8175AF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74A730-83D4-4C78-A0FB-42C5D79545D5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Esta ley fue postulada por </a:t>
            </a:r>
            <a:r>
              <a:rPr lang="es-AR" dirty="0" err="1" smtClean="0">
                <a:latin typeface="Arial" charset="0"/>
              </a:rPr>
              <a:t>Liebig</a:t>
            </a:r>
            <a:r>
              <a:rPr lang="es-AR" dirty="0" smtClean="0">
                <a:latin typeface="Arial" charset="0"/>
              </a:rPr>
              <a:t> en 1840, en esa época se comenzó a usar fertilizantes. Básicamente nos indica que hay un elemento que resulta limitante (si suplementamos</a:t>
            </a:r>
            <a:r>
              <a:rPr lang="es-AR" baseline="0" dirty="0" smtClean="0">
                <a:latin typeface="Arial" charset="0"/>
              </a:rPr>
              <a:t> al cultivo con ese elemento vamos a observar mejoras en el crecimiento). Una vez que ese elemento este en exceso vamos a tener otro factor que actúe como limitante.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Una vez dentro de la planta los nutrientes minerales pueden quedarse en un lugar (inmóviles) o trasladarse desde las hojas y las raíces, por ejemplo, hacia los tejidos en crecimiento, nuevas hojas, semillas, frutos, en caso de ser necesario</a:t>
            </a:r>
            <a:r>
              <a:rPr lang="es-AR" baseline="0" dirty="0" smtClean="0"/>
              <a:t> (móviles). La </a:t>
            </a:r>
            <a:r>
              <a:rPr lang="es-AR" baseline="0" dirty="0" err="1" smtClean="0"/>
              <a:t>removilización</a:t>
            </a:r>
            <a:r>
              <a:rPr lang="es-AR" baseline="0" dirty="0" smtClean="0"/>
              <a:t> de nutrientes se produce durante la senescencia de las hojas y cuando hay deficiencia de ese nutriente (la planta no lo puede absorber del medio).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12F90-21F8-44AE-92EB-7F1044FDF247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Recuerden que si falta un nutriente no se puede reemplazar con otro. </a:t>
            </a:r>
          </a:p>
          <a:p>
            <a:r>
              <a:rPr lang="es-AR" dirty="0" smtClean="0">
                <a:latin typeface="Arial" charset="0"/>
              </a:rPr>
              <a:t>En la zona de carencia el rendimiento depende directamente del nutriente que está actuando como limitante, el rendimiento es lineal con el suministro de ese nutriente, hasta llegar a la zona óptima. Luego el agregado extra no ayuda ni favorece el rendimiento (sólo constituye un gasto y contamina el ambiente), si continuamos agregando nutriente se llega a una concentración tan alta de iones que resulta tóxico. </a:t>
            </a:r>
          </a:p>
          <a:p>
            <a:r>
              <a:rPr lang="es-AR" dirty="0" smtClean="0">
                <a:latin typeface="Arial" charset="0"/>
              </a:rPr>
              <a:t>La</a:t>
            </a:r>
            <a:r>
              <a:rPr lang="es-AR" baseline="0" dirty="0" smtClean="0">
                <a:latin typeface="Arial" charset="0"/>
              </a:rPr>
              <a:t> toxicidad p</a:t>
            </a:r>
            <a:r>
              <a:rPr lang="es-AR" dirty="0" smtClean="0">
                <a:latin typeface="Arial" charset="0"/>
              </a:rPr>
              <a:t>uede deberse a disminución en el potencial</a:t>
            </a:r>
            <a:r>
              <a:rPr lang="es-AR" baseline="0" dirty="0" smtClean="0">
                <a:latin typeface="Arial" charset="0"/>
              </a:rPr>
              <a:t> agua por acumulación de soluto, o por competencia con otros iones (el que está en exceso complica la absorción de otros nutrientes) </a:t>
            </a:r>
            <a:r>
              <a:rPr lang="es-AR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F8F90C-571E-4A01-B740-FD32E184D881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Importante: No es lo mismo cantidad de nutriente en el suelo que </a:t>
            </a:r>
            <a:r>
              <a:rPr lang="es-AR" dirty="0" err="1" smtClean="0">
                <a:latin typeface="Arial" charset="0"/>
              </a:rPr>
              <a:t>disponiblidad</a:t>
            </a:r>
            <a:r>
              <a:rPr lang="es-AR" dirty="0" smtClean="0">
                <a:latin typeface="Arial" charset="0"/>
              </a:rPr>
              <a:t>. </a:t>
            </a:r>
          </a:p>
          <a:p>
            <a:r>
              <a:rPr lang="es-AR" dirty="0" smtClean="0">
                <a:latin typeface="Arial" charset="0"/>
              </a:rPr>
              <a:t>Como las partículas del suelo tienen cargas negativas, adsorben en su superficie los cationes</a:t>
            </a:r>
            <a:r>
              <a:rPr lang="es-AR" baseline="0" dirty="0" smtClean="0">
                <a:latin typeface="Arial" charset="0"/>
              </a:rPr>
              <a:t> (los retienen). Por eso el nitrato , con carga negativa, </a:t>
            </a:r>
            <a:r>
              <a:rPr lang="es-AR" baseline="0" dirty="0" err="1" smtClean="0">
                <a:latin typeface="Arial" charset="0"/>
              </a:rPr>
              <a:t>percola</a:t>
            </a:r>
            <a:r>
              <a:rPr lang="es-AR" baseline="0" dirty="0" smtClean="0">
                <a:latin typeface="Arial" charset="0"/>
              </a:rPr>
              <a:t> tan fácilmente (no queda retenido!)</a:t>
            </a:r>
          </a:p>
          <a:p>
            <a:r>
              <a:rPr lang="es-AR" baseline="0" dirty="0" smtClean="0">
                <a:latin typeface="Arial" charset="0"/>
              </a:rPr>
              <a:t>Es muy importante el pH del suelo ya que los protones actúan realizando un “intercambio </a:t>
            </a:r>
            <a:r>
              <a:rPr lang="es-AR" baseline="0" dirty="0" err="1" smtClean="0">
                <a:latin typeface="Arial" charset="0"/>
              </a:rPr>
              <a:t>catiónico</a:t>
            </a:r>
            <a:r>
              <a:rPr lang="es-AR" baseline="0" dirty="0" smtClean="0">
                <a:latin typeface="Arial" charset="0"/>
              </a:rPr>
              <a:t>” y liberan los nutrientes de las partículas que pasan a estar disponibles para las raíces. </a:t>
            </a:r>
          </a:p>
          <a:p>
            <a:r>
              <a:rPr lang="es-AR" baseline="0" dirty="0" smtClean="0">
                <a:latin typeface="Arial" charset="0"/>
              </a:rPr>
              <a:t>Las raíces son muy activas liberando protones al medio y de esa forma se favorece la disponibilidad de muchos elementos.   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 suelos con pH ligeramente ácido 5,5 a 6,5 resultan mejores porque la</a:t>
            </a:r>
            <a:r>
              <a:rPr lang="es-AR" baseline="0" dirty="0" smtClean="0"/>
              <a:t> mayoría de los nutrientes están solubles. La raíz sólo puede incorporar lo que está disuelto en el agua presente en el suelo.</a:t>
            </a:r>
          </a:p>
          <a:p>
            <a:r>
              <a:rPr lang="es-AR" baseline="0" dirty="0" smtClean="0"/>
              <a:t>El grosor de la línea verde indica la disponibilidad para la raíz.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7D1697-F2E0-4ABF-91AE-E7CD43B7E162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Las micorrizas (asociación raíz-hongos) favorecen la absorción de nutrientes, porque aumentan mucho la superficie de absorción y porque tienen mecanismos</a:t>
            </a:r>
            <a:r>
              <a:rPr lang="es-AR" baseline="0" dirty="0" smtClean="0">
                <a:latin typeface="Arial" charset="0"/>
              </a:rPr>
              <a:t> muy eficientes para incorporar nutrientes.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3322C9-70BA-4492-BCA1-A49FE28ED1D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Como la raíz es muy eficiente en la absorción de nutrientes y los nutrientes son bastante lentos para difundir en la solución del suelo, se forma una zona de agotamiento del nutriente cerca</a:t>
            </a:r>
            <a:r>
              <a:rPr lang="es-AR" baseline="0" dirty="0" smtClean="0">
                <a:latin typeface="Arial" charset="0"/>
              </a:rPr>
              <a:t> de la raíz (la concentración de nutrientes es baja). </a:t>
            </a:r>
          </a:p>
          <a:p>
            <a:r>
              <a:rPr lang="es-AR" baseline="0" dirty="0" smtClean="0">
                <a:latin typeface="Arial" charset="0"/>
              </a:rPr>
              <a:t>Es muy importante la capacidad de la raíz para crecer y explorar nuevas zonas del suelo.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</a:t>
            </a:r>
            <a:r>
              <a:rPr lang="es-AR" baseline="0" dirty="0" smtClean="0"/>
              <a:t> iones pueden moverse por </a:t>
            </a:r>
            <a:r>
              <a:rPr lang="es-AR" b="0" baseline="0" dirty="0" smtClean="0"/>
              <a:t>difusión,</a:t>
            </a:r>
            <a:r>
              <a:rPr lang="es-AR" baseline="0" dirty="0" smtClean="0"/>
              <a:t> a favor de su gradiente de potencial electroquímico. Como son sustancias con carga, hay que considerar además de la concentración, las cargas y la diferencia de potencial que tiene la membrana. Se mueven sin gasto de energía hasta llegar a la situación de equilibrio (los potenciales se igualan). </a:t>
            </a:r>
          </a:p>
          <a:p>
            <a:r>
              <a:rPr lang="es-AR" baseline="0" dirty="0" smtClean="0"/>
              <a:t>Si la diferencia de potencial es positiva, el movimiento no es espontáneo, y el transporte se denomina activo (requiere trabajo y gasto energético).</a:t>
            </a:r>
          </a:p>
          <a:p>
            <a:r>
              <a:rPr lang="es-AR" baseline="0" dirty="0" smtClean="0"/>
              <a:t>¿Se acuerdan que era el Q</a:t>
            </a:r>
            <a:r>
              <a:rPr lang="es-AR" baseline="-25000" dirty="0" smtClean="0"/>
              <a:t>10</a:t>
            </a:r>
            <a:r>
              <a:rPr lang="es-AR" baseline="0" dirty="0" smtClean="0"/>
              <a:t>? Es el cambio en la velocidad de un proceso cuando la temperatura aumenta 10 </a:t>
            </a:r>
            <a:r>
              <a:rPr lang="es-AR" baseline="30000" dirty="0" err="1" smtClean="0"/>
              <a:t>o</a:t>
            </a:r>
            <a:r>
              <a:rPr lang="es-AR" baseline="0" dirty="0" err="1" smtClean="0"/>
              <a:t>C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En</a:t>
            </a:r>
            <a:r>
              <a:rPr lang="es-AR" baseline="0" dirty="0" smtClean="0">
                <a:latin typeface="Arial" charset="0"/>
              </a:rPr>
              <a:t> el</a:t>
            </a:r>
            <a:r>
              <a:rPr lang="es-AR" dirty="0" smtClean="0">
                <a:latin typeface="Arial" charset="0"/>
              </a:rPr>
              <a:t> </a:t>
            </a:r>
            <a:r>
              <a:rPr lang="es-AR" u="sng" dirty="0" smtClean="0">
                <a:latin typeface="Arial" charset="0"/>
              </a:rPr>
              <a:t>transporte pasivo, sin gasto de energía y a favor del gradiente de potencial</a:t>
            </a:r>
            <a:r>
              <a:rPr lang="es-AR" dirty="0" smtClean="0">
                <a:latin typeface="Arial" charset="0"/>
              </a:rPr>
              <a:t>, la molécula puede atravesar la membrana plasmática,</a:t>
            </a:r>
            <a:r>
              <a:rPr lang="es-AR" baseline="0" dirty="0" smtClean="0">
                <a:latin typeface="Arial" charset="0"/>
              </a:rPr>
              <a:t> o puede utilizar </a:t>
            </a:r>
            <a:r>
              <a:rPr lang="es-AR" dirty="0" smtClean="0">
                <a:latin typeface="Arial" charset="0"/>
              </a:rPr>
              <a:t>componentes presentes en la membrana</a:t>
            </a:r>
            <a:r>
              <a:rPr lang="es-AR" baseline="0" dirty="0" smtClean="0">
                <a:latin typeface="Arial" charset="0"/>
              </a:rPr>
              <a:t> como son</a:t>
            </a:r>
            <a:r>
              <a:rPr lang="es-AR" dirty="0" smtClean="0">
                <a:latin typeface="Arial" charset="0"/>
              </a:rPr>
              <a:t> los canales y</a:t>
            </a:r>
            <a:r>
              <a:rPr lang="es-AR" baseline="0" dirty="0" smtClean="0">
                <a:latin typeface="Arial" charset="0"/>
              </a:rPr>
              <a:t> las</a:t>
            </a:r>
            <a:r>
              <a:rPr lang="es-AR" dirty="0" smtClean="0">
                <a:latin typeface="Arial" charset="0"/>
              </a:rPr>
              <a:t> proteínas transportadoras</a:t>
            </a:r>
            <a:r>
              <a:rPr lang="es-AR" baseline="0" dirty="0" smtClean="0">
                <a:latin typeface="Arial" charset="0"/>
              </a:rPr>
              <a:t>.</a:t>
            </a:r>
            <a:endParaRPr lang="es-AR" dirty="0" smtClean="0">
              <a:latin typeface="Arial" charset="0"/>
            </a:endParaRPr>
          </a:p>
          <a:p>
            <a:r>
              <a:rPr lang="es-AR" dirty="0" smtClean="0">
                <a:latin typeface="Arial" charset="0"/>
              </a:rPr>
              <a:t>Los canales son como túneles, son muy específicos y aceleran mucho el transporte,</a:t>
            </a:r>
            <a:r>
              <a:rPr lang="es-AR" baseline="0" dirty="0" smtClean="0">
                <a:latin typeface="Arial" charset="0"/>
              </a:rPr>
              <a:t> pueden estar abiertos o cerrados. Hay para iones y para el agua (las </a:t>
            </a:r>
            <a:r>
              <a:rPr lang="es-AR" baseline="0" dirty="0" err="1" smtClean="0">
                <a:latin typeface="Arial" charset="0"/>
              </a:rPr>
              <a:t>acuaporinas</a:t>
            </a:r>
            <a:r>
              <a:rPr lang="es-AR" baseline="0" dirty="0" smtClean="0">
                <a:latin typeface="Arial" charset="0"/>
              </a:rPr>
              <a:t>).</a:t>
            </a:r>
            <a:endParaRPr lang="es-AR" dirty="0" smtClean="0">
              <a:latin typeface="Arial" charset="0"/>
            </a:endParaRPr>
          </a:p>
          <a:p>
            <a:r>
              <a:rPr lang="es-AR" dirty="0" smtClean="0">
                <a:latin typeface="Arial" charset="0"/>
              </a:rPr>
              <a:t>En</a:t>
            </a:r>
            <a:r>
              <a:rPr lang="es-AR" baseline="0" dirty="0" smtClean="0">
                <a:latin typeface="Arial" charset="0"/>
              </a:rPr>
              <a:t> la d</a:t>
            </a:r>
            <a:r>
              <a:rPr lang="es-AR" dirty="0" smtClean="0">
                <a:latin typeface="Arial" charset="0"/>
              </a:rPr>
              <a:t>ifusión facilitada</a:t>
            </a:r>
            <a:r>
              <a:rPr lang="es-AR" baseline="0" dirty="0" smtClean="0">
                <a:latin typeface="Arial" charset="0"/>
              </a:rPr>
              <a:t> las </a:t>
            </a:r>
            <a:r>
              <a:rPr lang="es-AR" dirty="0" smtClean="0">
                <a:latin typeface="Arial" charset="0"/>
              </a:rPr>
              <a:t>proteínas no presentan un poro, son muy selectivos ya que la sustancia a transportar se tiene que unir a la proteína. Sufren cambios </a:t>
            </a:r>
            <a:r>
              <a:rPr lang="es-AR" dirty="0" err="1" smtClean="0">
                <a:latin typeface="Arial" charset="0"/>
              </a:rPr>
              <a:t>conformacionales</a:t>
            </a:r>
            <a:r>
              <a:rPr lang="es-AR" baseline="0" dirty="0" smtClean="0">
                <a:latin typeface="Arial" charset="0"/>
              </a:rPr>
              <a:t> y s</a:t>
            </a:r>
            <a:r>
              <a:rPr lang="es-AR" dirty="0" smtClean="0">
                <a:latin typeface="Arial" charset="0"/>
              </a:rPr>
              <a:t>on  mucho mas lentos que los canales.</a:t>
            </a: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2E87D0-0DEF-4363-8935-72FB3EE6183F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Acá está esquematizado el transporte pasivo. Todo es</a:t>
            </a:r>
            <a:r>
              <a:rPr lang="es-AR" baseline="0" dirty="0" smtClean="0"/>
              <a:t> a favor del gradiente electroquímico. Los canales (color rosa) son los mas rápidos, la única función es ofrecer un medio mas “amigable” que la membrana plasmática que es </a:t>
            </a:r>
            <a:r>
              <a:rPr lang="es-AR" baseline="0" dirty="0" err="1" smtClean="0"/>
              <a:t>lipídica</a:t>
            </a:r>
            <a:r>
              <a:rPr lang="es-AR" baseline="0" dirty="0" smtClean="0"/>
              <a:t> para el pasaje de iones. </a:t>
            </a:r>
          </a:p>
          <a:p>
            <a:r>
              <a:rPr lang="es-AR" baseline="0" dirty="0" smtClean="0"/>
              <a:t>Hay canales para K</a:t>
            </a:r>
            <a:r>
              <a:rPr lang="es-AR" baseline="30000" dirty="0" smtClean="0"/>
              <a:t>+</a:t>
            </a:r>
            <a:r>
              <a:rPr lang="es-AR" baseline="0" dirty="0" smtClean="0"/>
              <a:t>, Ca</a:t>
            </a:r>
            <a:r>
              <a:rPr lang="es-AR" baseline="30000" dirty="0" smtClean="0"/>
              <a:t>2+</a:t>
            </a:r>
            <a:r>
              <a:rPr lang="es-AR" baseline="0" dirty="0" smtClean="0"/>
              <a:t>, Cl</a:t>
            </a:r>
            <a:r>
              <a:rPr lang="es-AR" baseline="30000" dirty="0" smtClean="0"/>
              <a:t>-</a:t>
            </a:r>
            <a:r>
              <a:rPr lang="es-AR" baseline="0" dirty="0" smtClean="0"/>
              <a:t> y agua.</a:t>
            </a:r>
          </a:p>
          <a:p>
            <a:r>
              <a:rPr lang="es-AR" baseline="0" dirty="0" smtClean="0"/>
              <a:t>La difusión facilitada la realizan las proteínas (color verde) que no presentan un poro, se mueven cuando unen la sustancia a transportar.</a:t>
            </a:r>
          </a:p>
          <a:p>
            <a:r>
              <a:rPr lang="es-AR" baseline="0" dirty="0" smtClean="0"/>
              <a:t>La opción mas lenta y menos selectiva es atravesar la membrana plasmática.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66EC4F-C288-4DFF-9E08-B3C691D68A7A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Además de luz, dióxido de carbono y agua, las plantas necesitan elementos minerales. Estos ingresan a la biosfera gracias</a:t>
            </a:r>
            <a:r>
              <a:rPr lang="es-AR" baseline="0" dirty="0" smtClean="0">
                <a:latin typeface="Arial" charset="0"/>
              </a:rPr>
              <a:t> a las plantas, a través de las raíces y luego son aprovechados por otros seres vivos. </a:t>
            </a:r>
          </a:p>
          <a:p>
            <a:r>
              <a:rPr lang="es-AR" baseline="0" dirty="0" smtClean="0">
                <a:latin typeface="Arial" charset="0"/>
              </a:rPr>
              <a:t>Podemos ver a las plantas como verdaderos “mineros” de la corteza terrestre.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Una característica de los seres vivos es que mantienen las concentraciones de iones lejos del equilibrio (por ejemplo en cantidades mucho mayores o menores que las del medio exterior, piensen en las algas en el mar que mantienen muy bajo</a:t>
            </a:r>
            <a:r>
              <a:rPr lang="es-AR" baseline="0" dirty="0" smtClean="0"/>
              <a:t> el sodio en su interior</a:t>
            </a:r>
            <a:r>
              <a:rPr lang="es-AR" dirty="0" smtClean="0"/>
              <a:t>).</a:t>
            </a:r>
            <a:r>
              <a:rPr lang="es-AR" baseline="0" dirty="0" smtClean="0"/>
              <a:t> Para esto tienen que realizar transporte activo, y gastar energía para mover los iones en sentido opuesto a su “fuerza impulsora” o potencial químico. </a:t>
            </a:r>
          </a:p>
          <a:p>
            <a:r>
              <a:rPr lang="es-AR" baseline="0" dirty="0" smtClean="0"/>
              <a:t>El transporte activo permite mantener la homeostasis en un ambiente cambiante.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 transportadores o </a:t>
            </a:r>
            <a:r>
              <a:rPr lang="es-AR" dirty="0" err="1" smtClean="0"/>
              <a:t>carriers</a:t>
            </a:r>
            <a:r>
              <a:rPr lang="es-AR" dirty="0" smtClean="0"/>
              <a:t> realizan el transporte activo. ¿dónde obtienen la energía para el transporte activo? Utilizan el</a:t>
            </a:r>
            <a:r>
              <a:rPr lang="es-AR" baseline="0" dirty="0" smtClean="0"/>
              <a:t> gradiente generado por otras sustancias (en general protones o sodio). </a:t>
            </a:r>
          </a:p>
          <a:p>
            <a:r>
              <a:rPr lang="es-AR" baseline="0" dirty="0" smtClean="0"/>
              <a:t>En el esquema los protones están en mayor concentración en el exterior de la célula, tienen un gradiente electroquímico que favorece su ingreso. Los protones tienden a entrar a la célula de forma espontánea, el desnivel energético es usado para que ingrese otra sustancia por ejemplo </a:t>
            </a:r>
            <a:r>
              <a:rPr lang="es-AR" b="1" baseline="0" dirty="0" smtClean="0"/>
              <a:t>A. </a:t>
            </a:r>
            <a:r>
              <a:rPr lang="es-AR" b="0" baseline="0" dirty="0" smtClean="0"/>
              <a:t>Entonces para ingresar la sustancia </a:t>
            </a:r>
            <a:r>
              <a:rPr lang="es-AR" b="1" baseline="0" dirty="0" smtClean="0"/>
              <a:t>A</a:t>
            </a:r>
            <a:r>
              <a:rPr lang="es-AR" b="0" baseline="0" dirty="0" smtClean="0"/>
              <a:t> se necesita energía y la misma se obtiene de la diferencia de potencial electroquímico de los H</a:t>
            </a:r>
            <a:r>
              <a:rPr lang="es-AR" b="0" baseline="30000" dirty="0" smtClean="0"/>
              <a:t>+</a:t>
            </a:r>
            <a:r>
              <a:rPr lang="es-AR" b="0" baseline="0" dirty="0" smtClean="0"/>
              <a:t>. Esto se denomina SIMPORTE (porque </a:t>
            </a:r>
            <a:r>
              <a:rPr lang="es-AR" b="1" baseline="0" dirty="0" smtClean="0"/>
              <a:t>A</a:t>
            </a:r>
            <a:r>
              <a:rPr lang="es-AR" b="0" baseline="0" dirty="0" smtClean="0"/>
              <a:t> y H</a:t>
            </a:r>
            <a:r>
              <a:rPr lang="es-AR" b="0" baseline="30000" dirty="0" smtClean="0"/>
              <a:t>+</a:t>
            </a:r>
            <a:r>
              <a:rPr lang="es-AR" b="0" baseline="0" dirty="0" smtClean="0"/>
              <a:t> van en el mismo sentido)</a:t>
            </a:r>
          </a:p>
          <a:p>
            <a:r>
              <a:rPr lang="es-AR" b="0" baseline="0" dirty="0" smtClean="0"/>
              <a:t>En el caso de la sustancia </a:t>
            </a:r>
            <a:r>
              <a:rPr lang="es-AR" b="1" baseline="0" dirty="0" smtClean="0"/>
              <a:t>B</a:t>
            </a:r>
            <a:r>
              <a:rPr lang="es-AR" b="0" baseline="0" dirty="0" smtClean="0"/>
              <a:t>, el gradiente de protones se utiliza para sacar a </a:t>
            </a:r>
            <a:r>
              <a:rPr lang="es-AR" b="1" baseline="0" dirty="0" smtClean="0"/>
              <a:t>B</a:t>
            </a:r>
            <a:r>
              <a:rPr lang="es-AR" b="0" baseline="0" dirty="0" smtClean="0"/>
              <a:t> de la célula, como se mueven en sentido opuesto se denomina ANTIPORTE. </a:t>
            </a:r>
          </a:p>
          <a:p>
            <a:r>
              <a:rPr lang="es-AR" b="0" baseline="0" dirty="0" smtClean="0"/>
              <a:t>Estos transportadores se usan para nitrato, aminoácidos y glucosa.</a:t>
            </a:r>
            <a:endParaRPr lang="es-AR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Analogía con el desnivel de concentración de protones, en</a:t>
            </a:r>
            <a:r>
              <a:rPr lang="es-AR" baseline="0" dirty="0" smtClean="0"/>
              <a:t> este caso el desnivel de agua es utilizado para generar electricidad.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Las</a:t>
            </a:r>
            <a:r>
              <a:rPr lang="es-AR" baseline="0" dirty="0" smtClean="0"/>
              <a:t> b</a:t>
            </a:r>
            <a:r>
              <a:rPr lang="es-AR" dirty="0" smtClean="0"/>
              <a:t>ombas primarias o bombas iónicas realizan transporte activo utilizando la energía de la hidrólisis de ATP. </a:t>
            </a:r>
          </a:p>
          <a:p>
            <a:r>
              <a:rPr lang="es-AR" dirty="0" smtClean="0"/>
              <a:t>Mueven protones (o Ca</a:t>
            </a:r>
            <a:r>
              <a:rPr lang="es-AR" baseline="30000" dirty="0" smtClean="0"/>
              <a:t>2+</a:t>
            </a:r>
            <a:r>
              <a:rPr lang="es-AR" dirty="0" smtClean="0"/>
              <a:t>) en contra de su gradiente electroquímico</a:t>
            </a:r>
            <a:r>
              <a:rPr lang="es-AR" baseline="0" dirty="0" smtClean="0"/>
              <a:t> y sí generan los desbalances, que luego son utilizados por los transportadores o </a:t>
            </a:r>
            <a:r>
              <a:rPr lang="es-AR" baseline="0" dirty="0" err="1" smtClean="0"/>
              <a:t>carriers</a:t>
            </a:r>
            <a:r>
              <a:rPr lang="es-AR" baseline="0" dirty="0" smtClean="0"/>
              <a:t> que vimos en la diapositiva anterior.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2B646-E204-4B97-9DC2-856C18F31AE5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Acá vemos varios ejemplos en una célula y su vacuola. Hay bombas de protones (a la izquierda), canales de potasio y cloruro (abajo) y ejemplos de </a:t>
            </a:r>
            <a:r>
              <a:rPr lang="es-AR" dirty="0" err="1" smtClean="0">
                <a:latin typeface="Arial" charset="0"/>
              </a:rPr>
              <a:t>simporte</a:t>
            </a:r>
            <a:r>
              <a:rPr lang="es-AR" dirty="0" smtClean="0">
                <a:latin typeface="Arial" charset="0"/>
              </a:rPr>
              <a:t> y </a:t>
            </a:r>
            <a:r>
              <a:rPr lang="es-AR" dirty="0" err="1" smtClean="0">
                <a:latin typeface="Arial" charset="0"/>
              </a:rPr>
              <a:t>antiporte</a:t>
            </a:r>
            <a:r>
              <a:rPr lang="es-AR" dirty="0" smtClean="0">
                <a:latin typeface="Arial" charset="0"/>
              </a:rPr>
              <a:t> (ambos son transportadores o </a:t>
            </a:r>
            <a:r>
              <a:rPr lang="es-AR" dirty="0" err="1" smtClean="0">
                <a:latin typeface="Arial" charset="0"/>
              </a:rPr>
              <a:t>carriers</a:t>
            </a:r>
            <a:r>
              <a:rPr lang="es-AR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51F739-DABE-499F-9202-00EFDC8E3BD4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El modelo de cinética enzimática se puede aplicar al transporte de iones.</a:t>
            </a:r>
            <a:r>
              <a:rPr lang="es-AR" baseline="0" dirty="0" smtClean="0">
                <a:latin typeface="Arial" charset="0"/>
              </a:rPr>
              <a:t> Hay transportadores de alta afinidad y de baja afinidad (estos necesitan que haya un alto suministro de nutrientes para </a:t>
            </a:r>
            <a:r>
              <a:rPr lang="es-AR" baseline="0" smtClean="0">
                <a:latin typeface="Arial" charset="0"/>
              </a:rPr>
              <a:t>poder incorporarlos).</a:t>
            </a:r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Los síntomas de deficiencia se pueden observar cuando falta un nutriente. Pueden ser generalizados,</a:t>
            </a:r>
            <a:r>
              <a:rPr lang="es-AR" baseline="0" dirty="0" smtClean="0"/>
              <a:t> cuando toda la planta está afectada, o en algunas hojas en particular. Puede tratarse de lesiones a nivel celular o manifestarse de forma visible cuando afecta todo un tejido</a:t>
            </a:r>
            <a:r>
              <a:rPr lang="es-AR" baseline="0" dirty="0" smtClean="0"/>
              <a:t>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3BE534-DCB0-44D1-A406-252E9E352598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Se puede realizar un “Diagnóstico foliar”, es</a:t>
            </a:r>
            <a:r>
              <a:rPr lang="es-AR" baseline="0" dirty="0" smtClean="0">
                <a:latin typeface="Arial" charset="0"/>
              </a:rPr>
              <a:t> un estudio del estado nutricional que en general se realiza en las hojas, se complementa con análisis en el suelo.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Los efectos que se observan cuando un nutriente está en deficiencia están muy relacionados con su función biológica. 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Puede ser un menor crecimiento generalizado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Podemos observar clorosis (si la clorofila no puede sintetizarse) las hojas se ven mas claras, y esto se observa en las hojas basales (mas viejas) si el nutriente que falta es móvil, o en las hojas apicales (nuevitas) en el caso de nutrientes con baja movilidad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O podemos observar necrosis (tejidos muertos)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Y aparición de otros pigmentos (como antocianinas rojizas)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71B91F-7DCC-42B9-BBBC-05AABBB40768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Acá van algunos ejemplos. Clorosis </a:t>
            </a:r>
            <a:r>
              <a:rPr lang="es-AR" dirty="0" err="1" smtClean="0">
                <a:latin typeface="Arial" charset="0"/>
              </a:rPr>
              <a:t>internerval</a:t>
            </a:r>
            <a:r>
              <a:rPr lang="es-AR" dirty="0" smtClean="0">
                <a:latin typeface="Arial" charset="0"/>
              </a:rPr>
              <a:t> se refiere a la</a:t>
            </a:r>
            <a:r>
              <a:rPr lang="es-AR" baseline="0" dirty="0" smtClean="0">
                <a:latin typeface="Arial" charset="0"/>
              </a:rPr>
              <a:t> que se ve entre las nervaduras de las hojas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Recuerden, si se observa en hojas adultas el nutriente es móvil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774406-BBE5-4FD7-B9D5-81CD6DACFAEE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Si se observa en hojas nuevas, el nutriente no es móvil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baseline="0" dirty="0" smtClean="0">
                <a:latin typeface="Arial" charset="0"/>
              </a:rPr>
              <a:t>Los altos rendimientos de los cultivos dependen de la fertilización con nutrientes minerales. En muchos casos los minerales terminan en los granos que luego se transportan a otros lugares (leer el artículo de </a:t>
            </a:r>
            <a:r>
              <a:rPr lang="es-AR" baseline="0" dirty="0" err="1" smtClean="0">
                <a:latin typeface="Arial" charset="0"/>
              </a:rPr>
              <a:t>Cruzate</a:t>
            </a:r>
            <a:r>
              <a:rPr lang="es-AR" baseline="0" dirty="0" smtClean="0">
                <a:latin typeface="Arial" charset="0"/>
              </a:rPr>
              <a:t> y Casas sobre el tema que está en el aula virtual, imperdible!), generando un balance negativo a nivel país.</a:t>
            </a:r>
          </a:p>
          <a:p>
            <a:r>
              <a:rPr lang="es-AR" baseline="0" dirty="0" smtClean="0">
                <a:latin typeface="Arial" charset="0"/>
              </a:rPr>
              <a:t>En algunos lugares se fertiliza en exceso (EEUU) y se detectan por ejemplo niveles tóxicos de nitrato en el agua para beber, porque el nitrato drena muy fácil junto con el agua. </a:t>
            </a:r>
          </a:p>
          <a:p>
            <a:r>
              <a:rPr lang="es-AR" baseline="0" dirty="0" smtClean="0">
                <a:latin typeface="Arial" charset="0"/>
              </a:rPr>
              <a:t>Los fertilizantes químicos, si bien son necesarios resultan  costosos y además pueden contaminar el ambiente. </a:t>
            </a:r>
            <a:endParaRPr lang="es-AR" dirty="0" smtClean="0">
              <a:latin typeface="Arial" charset="0"/>
            </a:endParaRP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Un </a:t>
            </a:r>
            <a:r>
              <a:rPr lang="es-AR" dirty="0" smtClean="0"/>
              <a:t>resumen.</a:t>
            </a:r>
          </a:p>
          <a:p>
            <a:r>
              <a:rPr lang="es-AR" baseline="0" dirty="0" smtClean="0"/>
              <a:t>Las funciones de los nutrientes minerales mas importantes (P, N, S, Fe) están descriptas en la guía de “nutrición mineral de las plantas” paginas 6 a 10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4846E0-113C-4C55-B9A0-9AAB22E3F6B9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9CD19B-AABA-4C47-901E-8931B359851F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Van una serie de fotos de </a:t>
            </a:r>
            <a:r>
              <a:rPr lang="es-AR" dirty="0" smtClean="0">
                <a:latin typeface="Arial" charset="0"/>
              </a:rPr>
              <a:t>plantas,</a:t>
            </a:r>
            <a:r>
              <a:rPr lang="es-AR" baseline="0" dirty="0" smtClean="0">
                <a:latin typeface="Arial" charset="0"/>
              </a:rPr>
              <a:t> </a:t>
            </a:r>
            <a:r>
              <a:rPr lang="es-AR" baseline="0" dirty="0" smtClean="0">
                <a:latin typeface="Arial" charset="0"/>
              </a:rPr>
              <a:t>con distintas deficiencias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58B644-065D-43A7-91CA-891D39569CB3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2CC69F-043B-4BA1-8878-DD072AAAA0A3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D55A24-06BF-4CCC-A9AB-1903FEA6BC12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903617-E8E5-4E08-B287-402CDE753616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10D4FA-B400-4882-8C7E-665C6BCCCA42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3E08B6-5F5D-40F8-87E4-50793EDD80E0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ABC331-EC86-4C71-8F46-2E029CF80AF9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No todos los elementos presentes en el suelo son esenciales para las plantas. Se considera esenciales a aquellos que forman parte de una estructura o del metabolismo y su ausencia causa severas anormalidades en la planta, tanto que no puede completar su ciclo vital. </a:t>
            </a:r>
          </a:p>
          <a:p>
            <a:r>
              <a:rPr lang="es-AR" dirty="0" smtClean="0">
                <a:latin typeface="Arial" charset="0"/>
              </a:rPr>
              <a:t>Se</a:t>
            </a:r>
            <a:r>
              <a:rPr lang="es-AR" baseline="0" dirty="0" smtClean="0">
                <a:latin typeface="Arial" charset="0"/>
              </a:rPr>
              <a:t> considera que las condiciones o criterios de esencialidad se tienen que cumplir </a:t>
            </a:r>
            <a:r>
              <a:rPr lang="es-AR" dirty="0" smtClean="0">
                <a:latin typeface="Arial" charset="0"/>
              </a:rPr>
              <a:t>para un número grande de especies vegetales</a:t>
            </a:r>
            <a:r>
              <a:rPr lang="es-AR" baseline="0" dirty="0" smtClean="0">
                <a:latin typeface="Arial" charset="0"/>
              </a:rPr>
              <a:t> (es decir no se considera esencial si es sólo imprescindible para una o dos especies).</a:t>
            </a:r>
          </a:p>
          <a:p>
            <a:r>
              <a:rPr lang="es-AR" baseline="0" dirty="0" smtClean="0">
                <a:latin typeface="Arial" charset="0"/>
              </a:rPr>
              <a:t>Atención: un elemento puede estar presente en la planta y no por eso es esencial (por ejemplo si absorbió cadmio del ambiente)</a:t>
            </a:r>
            <a:endParaRPr lang="es-AR" dirty="0" smtClean="0">
              <a:latin typeface="Arial" charset="0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4FC787-97AC-4BF1-BFA2-A1BFE85F5E6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699714-191C-4254-B57D-815AD442935B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5652F6-E4D5-49A4-A0E6-2E03C581324E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El hierro es poco soluble en la solución</a:t>
            </a:r>
            <a:r>
              <a:rPr lang="es-AR" baseline="0" dirty="0" smtClean="0"/>
              <a:t> del suelo. Las plantas tienen distintas estrategias para mejorar la absorción, </a:t>
            </a:r>
          </a:p>
          <a:p>
            <a:r>
              <a:rPr lang="es-AR" baseline="0" dirty="0" smtClean="0"/>
              <a:t>1) acidifican el medio externo (la </a:t>
            </a:r>
            <a:r>
              <a:rPr lang="es-AR" baseline="0" dirty="0" err="1" smtClean="0"/>
              <a:t>rizosfera</a:t>
            </a:r>
            <a:r>
              <a:rPr lang="es-AR" baseline="0" dirty="0" smtClean="0"/>
              <a:t>) usando la bomba de protones, y liberan una enzima que reduce el hierro (de Fe</a:t>
            </a:r>
            <a:r>
              <a:rPr lang="es-AR" baseline="30000" dirty="0" smtClean="0"/>
              <a:t>3+</a:t>
            </a:r>
            <a:r>
              <a:rPr lang="es-AR" baseline="0" dirty="0" smtClean="0"/>
              <a:t> a Fe</a:t>
            </a:r>
            <a:r>
              <a:rPr lang="es-AR" baseline="30000" dirty="0" smtClean="0"/>
              <a:t>2+</a:t>
            </a:r>
            <a:r>
              <a:rPr lang="es-AR" baseline="0" dirty="0" smtClean="0"/>
              <a:t>), el ferroso es mas soluble y se incorpora con transportadores específicos.</a:t>
            </a:r>
          </a:p>
          <a:p>
            <a:r>
              <a:rPr lang="es-AR" baseline="0" dirty="0" smtClean="0"/>
              <a:t>2) Las gramíneas aumentan la síntesis de </a:t>
            </a:r>
            <a:r>
              <a:rPr lang="es-AR" baseline="0" dirty="0" err="1" smtClean="0"/>
              <a:t>fitosideróforos</a:t>
            </a:r>
            <a:r>
              <a:rPr lang="es-AR" baseline="0" dirty="0" smtClean="0"/>
              <a:t> y los liberan a la </a:t>
            </a:r>
            <a:r>
              <a:rPr lang="es-AR" baseline="0" dirty="0" err="1" smtClean="0"/>
              <a:t>rizosfera</a:t>
            </a:r>
            <a:r>
              <a:rPr lang="es-AR" baseline="0" dirty="0" smtClean="0"/>
              <a:t>, estos se unen al Fe y todo junto es incorporado por la raíz. Esto resulta muy eficiente cuando hay poco hierro disponible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Estrategias para</a:t>
            </a:r>
            <a:r>
              <a:rPr lang="es-AR" baseline="0" dirty="0" smtClean="0"/>
              <a:t> mejorar la absorción de fosfato, acidificación de la </a:t>
            </a:r>
            <a:r>
              <a:rPr lang="es-AR" baseline="0" dirty="0" err="1" smtClean="0"/>
              <a:t>rizosfera</a:t>
            </a:r>
            <a:r>
              <a:rPr lang="es-AR" baseline="0" dirty="0" smtClean="0"/>
              <a:t>, liberación de </a:t>
            </a:r>
            <a:r>
              <a:rPr lang="es-AR" baseline="0" dirty="0" err="1" smtClean="0"/>
              <a:t>carboxilatos</a:t>
            </a:r>
            <a:r>
              <a:rPr lang="es-AR" baseline="0" dirty="0" smtClean="0"/>
              <a:t> (</a:t>
            </a:r>
            <a:r>
              <a:rPr lang="es-AR" baseline="0" dirty="0" err="1" smtClean="0"/>
              <a:t>quelan</a:t>
            </a:r>
            <a:r>
              <a:rPr lang="es-AR" baseline="0" dirty="0" smtClean="0"/>
              <a:t> el P y lo liberan de sitios de adsorción) y liberación de enzimas fosfatasas (liberan el P que en el suelo está formando compuestos orgánicos)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El fertilizante fosforado proviene de la roca madre, que tarda millones de años en formarse. Se supone que es un recurso próximo a agotarse.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En los ciclos </a:t>
            </a:r>
            <a:r>
              <a:rPr lang="es-AR" dirty="0" err="1" smtClean="0"/>
              <a:t>biogeoquímicos</a:t>
            </a:r>
            <a:r>
              <a:rPr lang="es-AR" dirty="0" smtClean="0"/>
              <a:t> el nitrógeno adquiere varias formas (gaseoso,</a:t>
            </a:r>
            <a:r>
              <a:rPr lang="es-AR" baseline="0" dirty="0" smtClean="0"/>
              <a:t> nitrato, amonio, </a:t>
            </a:r>
            <a:r>
              <a:rPr lang="es-AR" baseline="0" dirty="0" err="1" smtClean="0"/>
              <a:t>etc</a:t>
            </a:r>
            <a:r>
              <a:rPr lang="es-AR" baseline="0" dirty="0" smtClean="0"/>
              <a:t>).</a:t>
            </a:r>
          </a:p>
          <a:p>
            <a:r>
              <a:rPr lang="es-AR" baseline="0" dirty="0" smtClean="0"/>
              <a:t>El nitrógeno ingresa a las plantas por las raíces en forma de NO</a:t>
            </a:r>
            <a:r>
              <a:rPr lang="es-AR" baseline="-25000" dirty="0" smtClean="0"/>
              <a:t>3</a:t>
            </a:r>
            <a:r>
              <a:rPr lang="es-AR" baseline="30000" dirty="0" smtClean="0"/>
              <a:t>-</a:t>
            </a:r>
            <a:endParaRPr lang="es-AR" baseline="30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735DD-B22F-4B6A-891B-671FF56F6504}" type="slidenum">
              <a:rPr lang="en-US" smtClean="0">
                <a:latin typeface="Arial" charset="0"/>
              </a:rPr>
              <a:pPr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Muchos nutrientes minerales se utilizan en el mismo estado de oxidación en el que fueron absorbidos por las raíces</a:t>
            </a:r>
            <a:r>
              <a:rPr lang="es-AR" baseline="0" dirty="0" smtClean="0">
                <a:latin typeface="Arial" charset="0"/>
              </a:rPr>
              <a:t>, otros (N y S) son modificados para ser incorporados en compuestos orgánicos.</a:t>
            </a:r>
            <a:endParaRPr lang="es-AR" dirty="0" smtClean="0">
              <a:latin typeface="Arial" charset="0"/>
            </a:endParaRPr>
          </a:p>
          <a:p>
            <a:pPr eaLnBrk="1" hangingPunct="1"/>
            <a:r>
              <a:rPr lang="es-AR" dirty="0" smtClean="0">
                <a:latin typeface="Arial" charset="0"/>
              </a:rPr>
              <a:t>La asimilación del nitrógeno comienza con la reducción del nitrato y finaliza con la incorporación a aminoácidos.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00F2AC-663C-4EA1-B0F7-B306B48CC57E}" type="slidenum">
              <a:rPr lang="en-US" smtClean="0">
                <a:latin typeface="Arial" charset="0"/>
              </a:rPr>
              <a:pPr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La enzima nitrato </a:t>
            </a:r>
            <a:r>
              <a:rPr lang="es-AR" dirty="0" err="1" smtClean="0">
                <a:latin typeface="Arial" charset="0"/>
              </a:rPr>
              <a:t>reductasa</a:t>
            </a:r>
            <a:r>
              <a:rPr lang="es-AR" baseline="0" dirty="0" smtClean="0">
                <a:latin typeface="Arial" charset="0"/>
              </a:rPr>
              <a:t> es la primera que actúa, se encuentra en el </a:t>
            </a:r>
            <a:r>
              <a:rPr lang="es-AR" baseline="0" dirty="0" err="1" smtClean="0">
                <a:latin typeface="Arial" charset="0"/>
              </a:rPr>
              <a:t>citosol</a:t>
            </a:r>
            <a:r>
              <a:rPr lang="es-AR" baseline="0" dirty="0" smtClean="0">
                <a:latin typeface="Arial" charset="0"/>
              </a:rPr>
              <a:t> y utiliza 2 electrones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El nitrito (producto de la reducción del nitrato) se va muy rápido al cloroplasto, porque es tóxico, y ahí se reduce por la enzima nitrito </a:t>
            </a:r>
            <a:r>
              <a:rPr lang="es-AR" baseline="0" dirty="0" err="1" smtClean="0">
                <a:latin typeface="Arial" charset="0"/>
              </a:rPr>
              <a:t>reductasa</a:t>
            </a:r>
            <a:r>
              <a:rPr lang="es-AR" baseline="0" dirty="0" smtClean="0">
                <a:latin typeface="Arial" charset="0"/>
              </a:rPr>
              <a:t> (que usa 6 electrones). Estos electrones en la hoja los aporta la </a:t>
            </a:r>
            <a:r>
              <a:rPr lang="es-AR" baseline="0" dirty="0" err="1" smtClean="0">
                <a:latin typeface="Arial" charset="0"/>
              </a:rPr>
              <a:t>ferredoxina</a:t>
            </a:r>
            <a:r>
              <a:rPr lang="es-AR" baseline="0" dirty="0" smtClean="0">
                <a:latin typeface="Arial" charset="0"/>
              </a:rPr>
              <a:t>, y si es un tejido no fotosintético, los aporta el NADH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Entonces, el nitrato se incorpora por un </a:t>
            </a:r>
            <a:r>
              <a:rPr lang="es-AR" dirty="0" err="1" smtClean="0">
                <a:latin typeface="Arial" charset="0"/>
              </a:rPr>
              <a:t>cotransporte</a:t>
            </a:r>
            <a:r>
              <a:rPr lang="es-AR" dirty="0" smtClean="0">
                <a:latin typeface="Arial" charset="0"/>
              </a:rPr>
              <a:t> en la raíz y se traslada por xilema a las hojas donde entra también por un </a:t>
            </a:r>
            <a:r>
              <a:rPr lang="es-AR" dirty="0" err="1" smtClean="0">
                <a:latin typeface="Arial" charset="0"/>
              </a:rPr>
              <a:t>cotransporte</a:t>
            </a:r>
            <a:r>
              <a:rPr lang="es-AR" dirty="0" smtClean="0">
                <a:latin typeface="Arial" charset="0"/>
              </a:rPr>
              <a:t>. Se reduce en</a:t>
            </a:r>
            <a:r>
              <a:rPr lang="es-AR" baseline="0" dirty="0" smtClean="0">
                <a:latin typeface="Arial" charset="0"/>
              </a:rPr>
              <a:t> el</a:t>
            </a:r>
            <a:r>
              <a:rPr lang="es-AR" dirty="0" smtClean="0">
                <a:latin typeface="Arial" charset="0"/>
              </a:rPr>
              <a:t> </a:t>
            </a:r>
            <a:r>
              <a:rPr lang="es-AR" dirty="0" err="1" smtClean="0">
                <a:latin typeface="Arial" charset="0"/>
              </a:rPr>
              <a:t>citosol</a:t>
            </a:r>
            <a:r>
              <a:rPr lang="es-AR" dirty="0" smtClean="0">
                <a:latin typeface="Arial" charset="0"/>
              </a:rPr>
              <a:t>, el nitrito va al cloroplasto, donde se reduce a amonio.</a:t>
            </a:r>
          </a:p>
          <a:p>
            <a:r>
              <a:rPr lang="es-AR" dirty="0" smtClean="0">
                <a:latin typeface="Arial" charset="0"/>
              </a:rPr>
              <a:t>El amonio (</a:t>
            </a:r>
            <a:r>
              <a:rPr lang="es-AR" dirty="0" err="1" smtClean="0">
                <a:latin typeface="Arial" charset="0"/>
              </a:rPr>
              <a:t>tambien</a:t>
            </a:r>
            <a:r>
              <a:rPr lang="es-AR" dirty="0" smtClean="0">
                <a:latin typeface="Arial" charset="0"/>
              </a:rPr>
              <a:t> es tóxico) se incorpora por la acción de dos enzimas al </a:t>
            </a:r>
            <a:r>
              <a:rPr lang="es-AR" dirty="0" err="1" smtClean="0">
                <a:latin typeface="Arial" charset="0"/>
              </a:rPr>
              <a:t>glutamato</a:t>
            </a:r>
            <a:r>
              <a:rPr lang="es-AR" dirty="0" smtClean="0">
                <a:latin typeface="Arial" charset="0"/>
              </a:rPr>
              <a:t> y desde ahí se forman los distintos aminoácidos</a:t>
            </a:r>
          </a:p>
          <a:p>
            <a:endParaRPr lang="es-AR" dirty="0" smtClean="0">
              <a:latin typeface="Arial" charset="0"/>
            </a:endParaRPr>
          </a:p>
          <a:p>
            <a:r>
              <a:rPr lang="es-AR" dirty="0" smtClean="0">
                <a:latin typeface="Arial" charset="0"/>
              </a:rPr>
              <a:t>GS </a:t>
            </a:r>
            <a:r>
              <a:rPr lang="es-AR" dirty="0" err="1" smtClean="0">
                <a:latin typeface="Arial" charset="0"/>
              </a:rPr>
              <a:t>Glutamina</a:t>
            </a:r>
            <a:r>
              <a:rPr lang="es-AR" dirty="0" smtClean="0">
                <a:latin typeface="Arial" charset="0"/>
              </a:rPr>
              <a:t> </a:t>
            </a:r>
            <a:r>
              <a:rPr lang="es-AR" dirty="0" err="1" smtClean="0">
                <a:latin typeface="Arial" charset="0"/>
              </a:rPr>
              <a:t>sintetasa</a:t>
            </a:r>
            <a:r>
              <a:rPr lang="es-AR" dirty="0" smtClean="0">
                <a:latin typeface="Arial" charset="0"/>
              </a:rPr>
              <a:t> (utiliza ATP)</a:t>
            </a:r>
            <a:endParaRPr lang="es-AR" dirty="0" smtClean="0">
              <a:latin typeface="Arial" charset="0"/>
            </a:endParaRPr>
          </a:p>
          <a:p>
            <a:r>
              <a:rPr lang="es-AR" dirty="0" smtClean="0">
                <a:latin typeface="Arial" charset="0"/>
              </a:rPr>
              <a:t>GOGAT </a:t>
            </a:r>
            <a:r>
              <a:rPr lang="es-AR" dirty="0" err="1" smtClean="0">
                <a:latin typeface="Arial" charset="0"/>
              </a:rPr>
              <a:t>Glutamato</a:t>
            </a:r>
            <a:r>
              <a:rPr lang="es-AR" dirty="0" smtClean="0">
                <a:latin typeface="Arial" charset="0"/>
              </a:rPr>
              <a:t> </a:t>
            </a:r>
            <a:r>
              <a:rPr lang="es-AR" dirty="0" err="1" smtClean="0">
                <a:latin typeface="Arial" charset="0"/>
              </a:rPr>
              <a:t>sintasa</a:t>
            </a:r>
            <a:endParaRPr lang="es-AR" dirty="0" smtClean="0">
              <a:latin typeface="Arial" charset="0"/>
            </a:endParaRPr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7367D0-421A-4495-B82D-8EB80C49240A}" type="slidenum">
              <a:rPr lang="en-US" smtClean="0">
                <a:latin typeface="Arial" charset="0"/>
              </a:rPr>
              <a:pPr/>
              <a:t>53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28C69C-D86C-4BD8-872F-EAC67B175441}" type="slidenum">
              <a:rPr lang="en-US" smtClean="0">
                <a:latin typeface="Arial" charset="0"/>
              </a:rPr>
              <a:pPr/>
              <a:t>54</a:t>
            </a:fld>
            <a:endParaRPr lang="en-US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Todos los nutrientes esenciales son imprescindibles</a:t>
            </a:r>
            <a:r>
              <a:rPr lang="es-AR" baseline="0" dirty="0" smtClean="0"/>
              <a:t> para las plantas, pero algunos se necesitan en grandes cantidades (llamados </a:t>
            </a:r>
            <a:r>
              <a:rPr lang="es-AR" baseline="0" dirty="0" err="1" smtClean="0"/>
              <a:t>macronutrientes</a:t>
            </a:r>
            <a:r>
              <a:rPr lang="es-AR" baseline="0" dirty="0" smtClean="0"/>
              <a:t>), cuando se expresan por peso seco de tejido vegetal suelen estar en el orden del 1%, los otros son los micronutrientes (igualmente imprescindibles!!) que los encontramos en el orden de las ppm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3447B1-63AB-4781-BA2A-C7D393205ED1}" type="slidenum">
              <a:rPr lang="en-US" smtClean="0">
                <a:latin typeface="Arial" charset="0"/>
              </a:rPr>
              <a:pPr/>
              <a:t>55</a:t>
            </a:fld>
            <a:endParaRPr lang="en-US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1B60AC-FAE9-4CED-9165-ECDC443F20EF}" type="slidenum">
              <a:rPr lang="en-US" smtClean="0">
                <a:latin typeface="Arial" charset="0"/>
              </a:rPr>
              <a:pPr/>
              <a:t>56</a:t>
            </a:fld>
            <a:endParaRPr lang="en-US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Esquema mas general que incluye</a:t>
            </a:r>
            <a:r>
              <a:rPr lang="es-AR" baseline="0" dirty="0" smtClean="0"/>
              <a:t> el transporte desde la raíz. El nitrato puede asimilarse o acumularse así como está en la vacuola.</a:t>
            </a:r>
          </a:p>
          <a:p>
            <a:r>
              <a:rPr lang="es-AR" baseline="0" dirty="0" smtClean="0"/>
              <a:t>A la derecha plantas con simbiosis capaces de incorporar el N</a:t>
            </a:r>
            <a:r>
              <a:rPr lang="es-AR" baseline="-25000" dirty="0" smtClean="0"/>
              <a:t>2</a:t>
            </a:r>
            <a:r>
              <a:rPr lang="es-AR" baseline="0" dirty="0" smtClean="0"/>
              <a:t> atmosférico (en esta materia no lo vemos en detalle)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06E205-2EF3-4302-A1BA-064310F3E986}" type="slidenum">
              <a:rPr lang="en-US" smtClean="0">
                <a:latin typeface="Arial" charset="0"/>
              </a:rPr>
              <a:pPr/>
              <a:t>59</a:t>
            </a:fld>
            <a:endParaRPr lang="en-US" smtClean="0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Otro nutriente que sufre</a:t>
            </a:r>
            <a:r>
              <a:rPr lang="es-AR" baseline="0" dirty="0" smtClean="0">
                <a:latin typeface="Arial" charset="0"/>
              </a:rPr>
              <a:t> varios procesos para ser utilizado es el azufre, que pasa desde sulfato a sulfuro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El sulfato se incorpora por las raíces,</a:t>
            </a:r>
            <a:r>
              <a:rPr lang="es-AR" baseline="0" dirty="0" smtClean="0"/>
              <a:t> y puede acumularse en la vacuola o continuar con el proceso de asimilación. La asimilación puede ocurrir en la raíz o en la hoja.</a:t>
            </a:r>
          </a:p>
          <a:p>
            <a:r>
              <a:rPr lang="es-AR" baseline="0" dirty="0" smtClean="0"/>
              <a:t>La deficiencia de S no es muy común porque los estomas pueden incorporar SO</a:t>
            </a:r>
            <a:r>
              <a:rPr lang="es-AR" baseline="-25000" dirty="0" smtClean="0"/>
              <a:t>2</a:t>
            </a:r>
            <a:r>
              <a:rPr lang="es-AR" baseline="0" dirty="0" smtClean="0"/>
              <a:t> desde la atmósfera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FB9E96-4CA2-45D1-95E6-4492C51926F5}" type="slidenum">
              <a:rPr lang="en-US" smtClean="0">
                <a:latin typeface="Arial" charset="0"/>
              </a:rPr>
              <a:pPr/>
              <a:t>61</a:t>
            </a:fld>
            <a:endParaRPr 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La primera etapa consiste en la activación del sulfato (ya que es una molécula muy estable), se activa incorporándose</a:t>
            </a:r>
            <a:r>
              <a:rPr lang="es-AR" baseline="0" dirty="0" smtClean="0">
                <a:latin typeface="Arial" charset="0"/>
              </a:rPr>
              <a:t> a la molécula de ATP (que libera un pirofosfato)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La </a:t>
            </a:r>
            <a:r>
              <a:rPr lang="es-AR" baseline="0" dirty="0" err="1" smtClean="0">
                <a:latin typeface="Arial" charset="0"/>
              </a:rPr>
              <a:t>adenosinafosfosulfato</a:t>
            </a:r>
            <a:r>
              <a:rPr lang="es-AR" baseline="0" dirty="0" smtClean="0">
                <a:latin typeface="Arial" charset="0"/>
              </a:rPr>
              <a:t> (APS) continua el proceso de reducción, a sulfito y luego a sulfuro (utilizando 6 electrones),finalmente se incorpora en aminoácidos.</a:t>
            </a:r>
          </a:p>
          <a:p>
            <a:pPr eaLnBrk="1" hangingPunct="1"/>
            <a:r>
              <a:rPr lang="es-AR" baseline="0" dirty="0" smtClean="0">
                <a:latin typeface="Arial" charset="0"/>
              </a:rPr>
              <a:t>Este proceso ocurre en el cloroplasto exclusivamente.</a:t>
            </a:r>
          </a:p>
          <a:p>
            <a:pPr eaLnBrk="1" hangingPunct="1"/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0C0DA-5A66-401B-B08E-587031689DA4}" type="slidenum">
              <a:rPr lang="en-US" smtClean="0">
                <a:latin typeface="Arial" charset="0"/>
              </a:rPr>
              <a:pPr/>
              <a:t>62</a:t>
            </a:fld>
            <a:endParaRPr lang="en-US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AR" dirty="0" smtClean="0">
                <a:latin typeface="Arial" charset="0"/>
              </a:rPr>
              <a:t>Reserva de grupos sulfato (no hay procesos de reducción)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8247AA-2080-4665-9D88-4C6EF2B1E75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Acá van algunas concentraciones en los tejidos vegetales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Otra forma de clasificarlos se basa en si son metales o no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65C1-0613-4ECF-9ED7-0A5C8175AF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Y finalmente algo mas fisiológico basado en sus funciones. </a:t>
            </a:r>
          </a:p>
          <a:p>
            <a:r>
              <a:rPr lang="es-AR" dirty="0" smtClean="0">
                <a:latin typeface="Arial" charset="0"/>
              </a:rPr>
              <a:t>En el grupo 1,</a:t>
            </a:r>
            <a:r>
              <a:rPr lang="es-AR" baseline="0" dirty="0" smtClean="0">
                <a:latin typeface="Arial" charset="0"/>
              </a:rPr>
              <a:t> tenemos como nutrientes minerales al N que forma parte de los aminoácidos, nucleótidos, etc.</a:t>
            </a:r>
            <a:r>
              <a:rPr lang="es-AR" dirty="0" smtClean="0">
                <a:latin typeface="Arial" charset="0"/>
              </a:rPr>
              <a:t> y el S que está en los aminoácidos (cisteína, cistina, </a:t>
            </a:r>
            <a:r>
              <a:rPr lang="es-AR" dirty="0" err="1" smtClean="0">
                <a:latin typeface="Arial" charset="0"/>
              </a:rPr>
              <a:t>metionina</a:t>
            </a:r>
            <a:r>
              <a:rPr lang="es-AR" dirty="0" smtClean="0">
                <a:latin typeface="Arial" charset="0"/>
              </a:rPr>
              <a:t>) glutatión, y otros compuestos.</a:t>
            </a:r>
          </a:p>
          <a:p>
            <a:r>
              <a:rPr lang="es-AR" dirty="0" smtClean="0">
                <a:latin typeface="Arial" charset="0"/>
              </a:rPr>
              <a:t>En</a:t>
            </a:r>
            <a:r>
              <a:rPr lang="es-AR" baseline="0" dirty="0" smtClean="0">
                <a:latin typeface="Arial" charset="0"/>
              </a:rPr>
              <a:t> el grupo 2, el P forma parte del ATP!!! y todos los azúcares fosfato, ácidos </a:t>
            </a:r>
            <a:r>
              <a:rPr lang="es-AR" baseline="0" dirty="0" err="1" smtClean="0">
                <a:latin typeface="Arial" charset="0"/>
              </a:rPr>
              <a:t>nucleicos</a:t>
            </a:r>
            <a:r>
              <a:rPr lang="es-AR" baseline="0" dirty="0" smtClean="0">
                <a:latin typeface="Arial" charset="0"/>
              </a:rPr>
              <a:t>, </a:t>
            </a:r>
            <a:r>
              <a:rPr lang="es-AR" baseline="0" dirty="0" err="1" smtClean="0">
                <a:latin typeface="Arial" charset="0"/>
              </a:rPr>
              <a:t>fosfolípidos</a:t>
            </a:r>
            <a:r>
              <a:rPr lang="es-AR" baseline="0" dirty="0" smtClean="0">
                <a:latin typeface="Arial" charset="0"/>
              </a:rPr>
              <a:t>. El Silicio está en las paredes celulares, dando rigidez y elasticidad. El Boro también está en las paredes celulares.</a:t>
            </a:r>
          </a:p>
          <a:p>
            <a:r>
              <a:rPr lang="es-AR" baseline="0" dirty="0" smtClean="0">
                <a:latin typeface="Arial" charset="0"/>
              </a:rPr>
              <a:t>En el grupo 3, tenemos los iones, el potasio mantiene la turgencia celular, y el calcio está en la laminilla media (entre dos paredes celulares), actúa como segundo mensajero, y el magnesio forma pare de la molécula de clorofila y es necesario para que funcionen varias enzimas. </a:t>
            </a:r>
          </a:p>
          <a:p>
            <a:r>
              <a:rPr lang="es-AR" baseline="0" dirty="0" smtClean="0">
                <a:latin typeface="Arial" charset="0"/>
              </a:rPr>
              <a:t>En el grupo 4, los que pueden hacer reacciones </a:t>
            </a:r>
            <a:r>
              <a:rPr lang="es-AR" baseline="0" dirty="0" err="1" smtClean="0">
                <a:latin typeface="Arial" charset="0"/>
              </a:rPr>
              <a:t>redox</a:t>
            </a:r>
            <a:r>
              <a:rPr lang="es-AR" baseline="0" dirty="0" smtClean="0">
                <a:latin typeface="Arial" charset="0"/>
              </a:rPr>
              <a:t>, forman parte de enzimas y de reacciones en mitocondrias y cloroplastos</a:t>
            </a:r>
            <a:endParaRPr lang="es-AR" dirty="0" smtClean="0">
              <a:latin typeface="Arial" charset="0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1E6510-AFD2-42CB-839F-963A806AD42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67EE9D-602C-45A5-9EEB-D0D1D1E28E97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AR" dirty="0" smtClean="0">
                <a:latin typeface="Arial" charset="0"/>
              </a:rPr>
              <a:t>Para los estudios de nutrición mineral se utilizan mucho las soluciones nutritivas. </a:t>
            </a:r>
          </a:p>
          <a:p>
            <a:r>
              <a:rPr lang="es-AR" dirty="0" smtClean="0">
                <a:latin typeface="Arial" charset="0"/>
              </a:rPr>
              <a:t>Las plantas crecen en soluciones que contienen sólo sales minerales</a:t>
            </a:r>
            <a:r>
              <a:rPr lang="es-AR" baseline="0" dirty="0" smtClean="0">
                <a:latin typeface="Arial" charset="0"/>
              </a:rPr>
              <a:t> (sin suelo ni materia orgánica). Esta técnica de cultivo se conoce como </a:t>
            </a:r>
            <a:r>
              <a:rPr lang="es-AR" baseline="0" dirty="0" err="1" smtClean="0">
                <a:latin typeface="Arial" charset="0"/>
              </a:rPr>
              <a:t>hidroponia</a:t>
            </a:r>
            <a:r>
              <a:rPr lang="es-AR" baseline="0" dirty="0" smtClean="0">
                <a:latin typeface="Arial" charset="0"/>
              </a:rPr>
              <a:t> , y requiere que se controle el pH y la disponibilidad de oxígeno para la raíz (se burbujea con aire la solución). Actualmente se utilizan en desarrollos comerciales, y en investigación son sumamente útiles para estudiar que sucede con la planta cuando falta un nutriente.</a:t>
            </a:r>
            <a:endParaRPr lang="es-A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2A81-59F4-4A11-BDBD-DFA96C781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BFD6-C739-418F-A1E8-C4D126A79C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F48E-2943-4EF0-8105-EC77D6456B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3ACC-9EB8-4328-8369-E1B77B53D4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C506-B85F-4F90-9FDE-498B828EB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2BC4-F887-4F12-8CEA-E4B4451236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8D31-9EFA-4A6E-9BDA-E7CEECBEA5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3A3D-42AE-4CCE-B3BC-EE38201997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4681-7026-4B44-8BB3-021A04F04F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2147-C7A5-4246-93EB-058606A8C0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357B-09BC-464D-8F67-88CB3F7AAA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AE79E7-E068-44B0-9EB1-9A54E81B54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8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r>
              <a:rPr lang="es-AR" smtClean="0">
                <a:cs typeface="Trebuchet MS" pitchFamily="34" charset="0"/>
              </a:rPr>
              <a:t>Nutrición mineral</a:t>
            </a:r>
          </a:p>
        </p:txBody>
      </p:sp>
      <p:sp>
        <p:nvSpPr>
          <p:cNvPr id="4099" name="3 Subtítulo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277126" cy="1438294"/>
          </a:xfrm>
        </p:spPr>
        <p:txBody>
          <a:bodyPr>
            <a:normAutofit/>
          </a:bodyPr>
          <a:lstStyle/>
          <a:p>
            <a:r>
              <a:rPr lang="es-AR" dirty="0" smtClean="0"/>
              <a:t>2020</a:t>
            </a:r>
          </a:p>
          <a:p>
            <a:r>
              <a:rPr lang="es-AR" dirty="0" smtClean="0"/>
              <a:t>(Cada diapositiva tiene su explicación en el área de notas)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7372" t="16797" r="38470" b="28515"/>
          <a:stretch>
            <a:fillRect/>
          </a:stretch>
        </p:blipFill>
        <p:spPr bwMode="auto">
          <a:xfrm>
            <a:off x="5704802" y="500042"/>
            <a:ext cx="258197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1 Imagen" descr="cap5.pdf - Adobe Reader"/>
          <p:cNvPicPr>
            <a:picLocks noChangeAspect="1"/>
          </p:cNvPicPr>
          <p:nvPr/>
        </p:nvPicPr>
        <p:blipFill>
          <a:blip r:embed="rId2"/>
          <a:srcRect l="18889" t="10197" r="4286" b="33562"/>
          <a:stretch>
            <a:fillRect/>
          </a:stretch>
        </p:blipFill>
        <p:spPr bwMode="auto">
          <a:xfrm>
            <a:off x="554038" y="1581150"/>
            <a:ext cx="826611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1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77771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2510" t="11719" r="26428" b="9180"/>
          <a:stretch>
            <a:fillRect/>
          </a:stretch>
        </p:blipFill>
        <p:spPr bwMode="auto">
          <a:xfrm>
            <a:off x="1285875" y="500063"/>
            <a:ext cx="66436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24707" t="11719" r="26427" b="15039"/>
          <a:stretch>
            <a:fillRect/>
          </a:stretch>
        </p:blipFill>
        <p:spPr bwMode="auto">
          <a:xfrm>
            <a:off x="1071563" y="500063"/>
            <a:ext cx="6786562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18668" t="12695" r="17093" b="10156"/>
          <a:stretch>
            <a:fillRect/>
          </a:stretch>
        </p:blipFill>
        <p:spPr bwMode="auto">
          <a:xfrm>
            <a:off x="142875" y="428625"/>
            <a:ext cx="88868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 l="21449" t="11914" r="23097" b="7031"/>
          <a:stretch>
            <a:fillRect/>
          </a:stretch>
        </p:blipFill>
        <p:spPr bwMode="auto">
          <a:xfrm>
            <a:off x="1071563" y="428625"/>
            <a:ext cx="721518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384301"/>
          </a:xfrm>
        </p:spPr>
        <p:txBody>
          <a:bodyPr/>
          <a:lstStyle/>
          <a:p>
            <a:r>
              <a:rPr lang="es-ES" smtClean="0">
                <a:cs typeface="Trebuchet MS" pitchFamily="34" charset="0"/>
              </a:rPr>
              <a:t>Micorrizas. Ecto y endo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800" smtClean="0"/>
              <a:t> </a:t>
            </a:r>
            <a:endParaRPr lang="en-US" sz="1800" smtClean="0"/>
          </a:p>
        </p:txBody>
      </p:sp>
      <p:pic>
        <p:nvPicPr>
          <p:cNvPr id="19460" name="Picture 4" descr="mycorrhiz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052513"/>
            <a:ext cx="39608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9766" t="12695" r="23682" b="10156"/>
          <a:stretch>
            <a:fillRect/>
          </a:stretch>
        </p:blipFill>
        <p:spPr bwMode="auto">
          <a:xfrm>
            <a:off x="928688" y="642938"/>
            <a:ext cx="735806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El transporte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¿cómo ingresan y se mueven los nutrientes en las plantas?</a:t>
            </a:r>
            <a:endParaRPr lang="es-AR" dirty="0"/>
          </a:p>
        </p:txBody>
      </p:sp>
      <p:sp>
        <p:nvSpPr>
          <p:cNvPr id="66562" name="AutoShape 2" descr="Resultado de imagen de el transport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6564" name="AutoShape 4" descr="Resultado de imagen de el transport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6566" name="Picture 6" descr="Resultado de imagen de el transport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3051021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18668" t="11719" r="20387" b="6250"/>
          <a:stretch>
            <a:fillRect/>
          </a:stretch>
        </p:blipFill>
        <p:spPr bwMode="auto">
          <a:xfrm>
            <a:off x="714375" y="357188"/>
            <a:ext cx="7929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-1"/>
          <p:cNvPicPr>
            <a:picLocks noChangeAspect="1" noChangeArrowheads="1"/>
          </p:cNvPicPr>
          <p:nvPr/>
        </p:nvPicPr>
        <p:blipFill>
          <a:blip r:embed="rId3"/>
          <a:srcRect l="2698" t="1178" r="1582" b="14267"/>
          <a:stretch>
            <a:fillRect/>
          </a:stretch>
        </p:blipFill>
        <p:spPr bwMode="auto">
          <a:xfrm>
            <a:off x="857250" y="571500"/>
            <a:ext cx="75453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6572264" y="2285992"/>
            <a:ext cx="357190" cy="357190"/>
          </a:xfrm>
          <a:custGeom>
            <a:avLst/>
            <a:gdLst>
              <a:gd name="connsiteX0" fmla="*/ 165439 w 170605"/>
              <a:gd name="connsiteY0" fmla="*/ 62280 h 157406"/>
              <a:gd name="connsiteX1" fmla="*/ 170605 w 170605"/>
              <a:gd name="connsiteY1" fmla="*/ 46782 h 157406"/>
              <a:gd name="connsiteX2" fmla="*/ 155106 w 170605"/>
              <a:gd name="connsiteY2" fmla="*/ 20951 h 157406"/>
              <a:gd name="connsiteX3" fmla="*/ 139608 w 170605"/>
              <a:gd name="connsiteY3" fmla="*/ 10619 h 157406"/>
              <a:gd name="connsiteX4" fmla="*/ 124110 w 170605"/>
              <a:gd name="connsiteY4" fmla="*/ 5453 h 157406"/>
              <a:gd name="connsiteX5" fmla="*/ 10455 w 170605"/>
              <a:gd name="connsiteY5" fmla="*/ 10619 h 157406"/>
              <a:gd name="connsiteX6" fmla="*/ 123 w 170605"/>
              <a:gd name="connsiteY6" fmla="*/ 41615 h 157406"/>
              <a:gd name="connsiteX7" fmla="*/ 5289 w 170605"/>
              <a:gd name="connsiteY7" fmla="*/ 119107 h 157406"/>
              <a:gd name="connsiteX8" fmla="*/ 31120 w 170605"/>
              <a:gd name="connsiteY8" fmla="*/ 134605 h 157406"/>
              <a:gd name="connsiteX9" fmla="*/ 67283 w 170605"/>
              <a:gd name="connsiteY9" fmla="*/ 144938 h 157406"/>
              <a:gd name="connsiteX10" fmla="*/ 98279 w 170605"/>
              <a:gd name="connsiteY10" fmla="*/ 155270 h 157406"/>
              <a:gd name="connsiteX11" fmla="*/ 149940 w 170605"/>
              <a:gd name="connsiteY11" fmla="*/ 155270 h 15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605" h="157406">
                <a:moveTo>
                  <a:pt x="165439" y="62280"/>
                </a:moveTo>
                <a:cubicBezTo>
                  <a:pt x="167161" y="57114"/>
                  <a:pt x="170605" y="52227"/>
                  <a:pt x="170605" y="46782"/>
                </a:cubicBezTo>
                <a:cubicBezTo>
                  <a:pt x="170605" y="35197"/>
                  <a:pt x="163292" y="27499"/>
                  <a:pt x="155106" y="20951"/>
                </a:cubicBezTo>
                <a:cubicBezTo>
                  <a:pt x="150258" y="17073"/>
                  <a:pt x="145161" y="13396"/>
                  <a:pt x="139608" y="10619"/>
                </a:cubicBezTo>
                <a:cubicBezTo>
                  <a:pt x="134737" y="8184"/>
                  <a:pt x="129276" y="7175"/>
                  <a:pt x="124110" y="5453"/>
                </a:cubicBezTo>
                <a:cubicBezTo>
                  <a:pt x="86225" y="7175"/>
                  <a:pt x="46862" y="0"/>
                  <a:pt x="10455" y="10619"/>
                </a:cubicBezTo>
                <a:cubicBezTo>
                  <a:pt x="0" y="13668"/>
                  <a:pt x="123" y="41615"/>
                  <a:pt x="123" y="41615"/>
                </a:cubicBezTo>
                <a:cubicBezTo>
                  <a:pt x="1845" y="67446"/>
                  <a:pt x="790" y="93613"/>
                  <a:pt x="5289" y="119107"/>
                </a:cubicBezTo>
                <a:cubicBezTo>
                  <a:pt x="7027" y="128956"/>
                  <a:pt x="24915" y="132743"/>
                  <a:pt x="31120" y="134605"/>
                </a:cubicBezTo>
                <a:cubicBezTo>
                  <a:pt x="43128" y="138208"/>
                  <a:pt x="55301" y="141251"/>
                  <a:pt x="67283" y="144938"/>
                </a:cubicBezTo>
                <a:cubicBezTo>
                  <a:pt x="77692" y="148141"/>
                  <a:pt x="87472" y="153919"/>
                  <a:pt x="98279" y="155270"/>
                </a:cubicBezTo>
                <a:cubicBezTo>
                  <a:pt x="115366" y="157406"/>
                  <a:pt x="132720" y="155270"/>
                  <a:pt x="149940" y="155270"/>
                </a:cubicBezTo>
              </a:path>
            </a:pathLst>
          </a:custGeom>
          <a:solidFill>
            <a:schemeClr val="tx1"/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Forma libre"/>
          <p:cNvSpPr/>
          <p:nvPr/>
        </p:nvSpPr>
        <p:spPr>
          <a:xfrm>
            <a:off x="6903624" y="2305770"/>
            <a:ext cx="357190" cy="357190"/>
          </a:xfrm>
          <a:custGeom>
            <a:avLst/>
            <a:gdLst>
              <a:gd name="connsiteX0" fmla="*/ 165439 w 170605"/>
              <a:gd name="connsiteY0" fmla="*/ 62280 h 157406"/>
              <a:gd name="connsiteX1" fmla="*/ 170605 w 170605"/>
              <a:gd name="connsiteY1" fmla="*/ 46782 h 157406"/>
              <a:gd name="connsiteX2" fmla="*/ 155106 w 170605"/>
              <a:gd name="connsiteY2" fmla="*/ 20951 h 157406"/>
              <a:gd name="connsiteX3" fmla="*/ 139608 w 170605"/>
              <a:gd name="connsiteY3" fmla="*/ 10619 h 157406"/>
              <a:gd name="connsiteX4" fmla="*/ 124110 w 170605"/>
              <a:gd name="connsiteY4" fmla="*/ 5453 h 157406"/>
              <a:gd name="connsiteX5" fmla="*/ 10455 w 170605"/>
              <a:gd name="connsiteY5" fmla="*/ 10619 h 157406"/>
              <a:gd name="connsiteX6" fmla="*/ 123 w 170605"/>
              <a:gd name="connsiteY6" fmla="*/ 41615 h 157406"/>
              <a:gd name="connsiteX7" fmla="*/ 5289 w 170605"/>
              <a:gd name="connsiteY7" fmla="*/ 119107 h 157406"/>
              <a:gd name="connsiteX8" fmla="*/ 31120 w 170605"/>
              <a:gd name="connsiteY8" fmla="*/ 134605 h 157406"/>
              <a:gd name="connsiteX9" fmla="*/ 67283 w 170605"/>
              <a:gd name="connsiteY9" fmla="*/ 144938 h 157406"/>
              <a:gd name="connsiteX10" fmla="*/ 98279 w 170605"/>
              <a:gd name="connsiteY10" fmla="*/ 155270 h 157406"/>
              <a:gd name="connsiteX11" fmla="*/ 149940 w 170605"/>
              <a:gd name="connsiteY11" fmla="*/ 155270 h 15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605" h="157406">
                <a:moveTo>
                  <a:pt x="165439" y="62280"/>
                </a:moveTo>
                <a:cubicBezTo>
                  <a:pt x="167161" y="57114"/>
                  <a:pt x="170605" y="52227"/>
                  <a:pt x="170605" y="46782"/>
                </a:cubicBezTo>
                <a:cubicBezTo>
                  <a:pt x="170605" y="35197"/>
                  <a:pt x="163292" y="27499"/>
                  <a:pt x="155106" y="20951"/>
                </a:cubicBezTo>
                <a:cubicBezTo>
                  <a:pt x="150258" y="17073"/>
                  <a:pt x="145161" y="13396"/>
                  <a:pt x="139608" y="10619"/>
                </a:cubicBezTo>
                <a:cubicBezTo>
                  <a:pt x="134737" y="8184"/>
                  <a:pt x="129276" y="7175"/>
                  <a:pt x="124110" y="5453"/>
                </a:cubicBezTo>
                <a:cubicBezTo>
                  <a:pt x="86225" y="7175"/>
                  <a:pt x="46862" y="0"/>
                  <a:pt x="10455" y="10619"/>
                </a:cubicBezTo>
                <a:cubicBezTo>
                  <a:pt x="0" y="13668"/>
                  <a:pt x="123" y="41615"/>
                  <a:pt x="123" y="41615"/>
                </a:cubicBezTo>
                <a:cubicBezTo>
                  <a:pt x="1845" y="67446"/>
                  <a:pt x="790" y="93613"/>
                  <a:pt x="5289" y="119107"/>
                </a:cubicBezTo>
                <a:cubicBezTo>
                  <a:pt x="7027" y="128956"/>
                  <a:pt x="24915" y="132743"/>
                  <a:pt x="31120" y="134605"/>
                </a:cubicBezTo>
                <a:cubicBezTo>
                  <a:pt x="43128" y="138208"/>
                  <a:pt x="55301" y="141251"/>
                  <a:pt x="67283" y="144938"/>
                </a:cubicBezTo>
                <a:cubicBezTo>
                  <a:pt x="77692" y="148141"/>
                  <a:pt x="87472" y="153919"/>
                  <a:pt x="98279" y="155270"/>
                </a:cubicBezTo>
                <a:cubicBezTo>
                  <a:pt x="115366" y="157406"/>
                  <a:pt x="132720" y="155270"/>
                  <a:pt x="149940" y="155270"/>
                </a:cubicBezTo>
              </a:path>
            </a:pathLst>
          </a:custGeom>
          <a:solidFill>
            <a:schemeClr val="tx1"/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5 Forma libre"/>
          <p:cNvSpPr/>
          <p:nvPr/>
        </p:nvSpPr>
        <p:spPr>
          <a:xfrm>
            <a:off x="7127462" y="2437506"/>
            <a:ext cx="296892" cy="210842"/>
          </a:xfrm>
          <a:custGeom>
            <a:avLst/>
            <a:gdLst>
              <a:gd name="connsiteX0" fmla="*/ 165439 w 170605"/>
              <a:gd name="connsiteY0" fmla="*/ 62280 h 157406"/>
              <a:gd name="connsiteX1" fmla="*/ 170605 w 170605"/>
              <a:gd name="connsiteY1" fmla="*/ 46782 h 157406"/>
              <a:gd name="connsiteX2" fmla="*/ 155106 w 170605"/>
              <a:gd name="connsiteY2" fmla="*/ 20951 h 157406"/>
              <a:gd name="connsiteX3" fmla="*/ 139608 w 170605"/>
              <a:gd name="connsiteY3" fmla="*/ 10619 h 157406"/>
              <a:gd name="connsiteX4" fmla="*/ 124110 w 170605"/>
              <a:gd name="connsiteY4" fmla="*/ 5453 h 157406"/>
              <a:gd name="connsiteX5" fmla="*/ 10455 w 170605"/>
              <a:gd name="connsiteY5" fmla="*/ 10619 h 157406"/>
              <a:gd name="connsiteX6" fmla="*/ 123 w 170605"/>
              <a:gd name="connsiteY6" fmla="*/ 41615 h 157406"/>
              <a:gd name="connsiteX7" fmla="*/ 5289 w 170605"/>
              <a:gd name="connsiteY7" fmla="*/ 119107 h 157406"/>
              <a:gd name="connsiteX8" fmla="*/ 31120 w 170605"/>
              <a:gd name="connsiteY8" fmla="*/ 134605 h 157406"/>
              <a:gd name="connsiteX9" fmla="*/ 67283 w 170605"/>
              <a:gd name="connsiteY9" fmla="*/ 144938 h 157406"/>
              <a:gd name="connsiteX10" fmla="*/ 98279 w 170605"/>
              <a:gd name="connsiteY10" fmla="*/ 155270 h 157406"/>
              <a:gd name="connsiteX11" fmla="*/ 149940 w 170605"/>
              <a:gd name="connsiteY11" fmla="*/ 155270 h 15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605" h="157406">
                <a:moveTo>
                  <a:pt x="165439" y="62280"/>
                </a:moveTo>
                <a:cubicBezTo>
                  <a:pt x="167161" y="57114"/>
                  <a:pt x="170605" y="52227"/>
                  <a:pt x="170605" y="46782"/>
                </a:cubicBezTo>
                <a:cubicBezTo>
                  <a:pt x="170605" y="35197"/>
                  <a:pt x="163292" y="27499"/>
                  <a:pt x="155106" y="20951"/>
                </a:cubicBezTo>
                <a:cubicBezTo>
                  <a:pt x="150258" y="17073"/>
                  <a:pt x="145161" y="13396"/>
                  <a:pt x="139608" y="10619"/>
                </a:cubicBezTo>
                <a:cubicBezTo>
                  <a:pt x="134737" y="8184"/>
                  <a:pt x="129276" y="7175"/>
                  <a:pt x="124110" y="5453"/>
                </a:cubicBezTo>
                <a:cubicBezTo>
                  <a:pt x="86225" y="7175"/>
                  <a:pt x="46862" y="0"/>
                  <a:pt x="10455" y="10619"/>
                </a:cubicBezTo>
                <a:cubicBezTo>
                  <a:pt x="0" y="13668"/>
                  <a:pt x="123" y="41615"/>
                  <a:pt x="123" y="41615"/>
                </a:cubicBezTo>
                <a:cubicBezTo>
                  <a:pt x="1845" y="67446"/>
                  <a:pt x="790" y="93613"/>
                  <a:pt x="5289" y="119107"/>
                </a:cubicBezTo>
                <a:cubicBezTo>
                  <a:pt x="7027" y="128956"/>
                  <a:pt x="24915" y="132743"/>
                  <a:pt x="31120" y="134605"/>
                </a:cubicBezTo>
                <a:cubicBezTo>
                  <a:pt x="43128" y="138208"/>
                  <a:pt x="55301" y="141251"/>
                  <a:pt x="67283" y="144938"/>
                </a:cubicBezTo>
                <a:cubicBezTo>
                  <a:pt x="77692" y="148141"/>
                  <a:pt x="87472" y="153919"/>
                  <a:pt x="98279" y="155270"/>
                </a:cubicBezTo>
                <a:cubicBezTo>
                  <a:pt x="115366" y="157406"/>
                  <a:pt x="132720" y="155270"/>
                  <a:pt x="149940" y="155270"/>
                </a:cubicBezTo>
              </a:path>
            </a:pathLst>
          </a:custGeom>
          <a:solidFill>
            <a:schemeClr val="tx1"/>
          </a:solidFill>
          <a:ln w="57150">
            <a:solidFill>
              <a:schemeClr val="tx1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857488" y="5357826"/>
            <a:ext cx="428628" cy="369332"/>
          </a:xfrm>
          <a:prstGeom prst="rect">
            <a:avLst/>
          </a:prstGeom>
          <a:solidFill>
            <a:schemeClr val="tx1"/>
          </a:solidFill>
          <a:effectLst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</a:rPr>
              <a:t>Ni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00694" y="5786454"/>
            <a:ext cx="642942" cy="214314"/>
          </a:xfrm>
          <a:prstGeom prst="rect">
            <a:avLst/>
          </a:prstGeom>
          <a:solidFill>
            <a:srgbClr val="5E3A45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42938" y="285750"/>
            <a:ext cx="8001000" cy="6000750"/>
            <a:chOff x="642938" y="285750"/>
            <a:chExt cx="8001000" cy="600075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/>
            <a:srcRect l="18668" t="11719" r="19839" b="6250"/>
            <a:stretch>
              <a:fillRect/>
            </a:stretch>
          </p:blipFill>
          <p:spPr bwMode="auto">
            <a:xfrm>
              <a:off x="642938" y="285750"/>
              <a:ext cx="8001000" cy="600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Rectángulo"/>
            <p:cNvSpPr/>
            <p:nvPr/>
          </p:nvSpPr>
          <p:spPr>
            <a:xfrm>
              <a:off x="1500166" y="4000504"/>
              <a:ext cx="1643074" cy="4286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32394" t="21484" r="16544" b="35547"/>
          <a:stretch>
            <a:fillRect/>
          </a:stretch>
        </p:blipFill>
        <p:spPr bwMode="auto">
          <a:xfrm>
            <a:off x="228894" y="2000240"/>
            <a:ext cx="86066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857356" y="428604"/>
            <a:ext cx="564360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800" dirty="0" smtClean="0"/>
              <a:t>Transporte pasivo de iones, canales y difusión facilitada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18668" t="12695" r="20387" b="10156"/>
          <a:stretch>
            <a:fillRect/>
          </a:stretch>
        </p:blipFill>
        <p:spPr bwMode="auto">
          <a:xfrm>
            <a:off x="642938" y="571500"/>
            <a:ext cx="792956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214290"/>
            <a:ext cx="564360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800" dirty="0" smtClean="0"/>
              <a:t>Transporte activo de iones, transportadores o </a:t>
            </a:r>
            <a:r>
              <a:rPr lang="es-AR" sz="2800" dirty="0" err="1" smtClean="0"/>
              <a:t>carriers</a:t>
            </a:r>
            <a:r>
              <a:rPr lang="es-AR" sz="2800" dirty="0" smtClean="0"/>
              <a:t> </a:t>
            </a:r>
            <a:endParaRPr lang="es-A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285875"/>
            <a:ext cx="714375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723" t="27539" r="51098" b="31445"/>
          <a:stretch>
            <a:fillRect/>
          </a:stretch>
        </p:blipFill>
        <p:spPr bwMode="auto">
          <a:xfrm>
            <a:off x="2071670" y="1214422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/>
          <a:srcRect l="34041" t="38086" r="45644" b="15039"/>
          <a:stretch>
            <a:fillRect/>
          </a:stretch>
        </p:blipFill>
        <p:spPr bwMode="auto">
          <a:xfrm>
            <a:off x="2928926" y="1285860"/>
            <a:ext cx="3714776" cy="481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928794" y="214290"/>
            <a:ext cx="564360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Transporte activo de iones, bombas primarias</a:t>
            </a:r>
            <a:endParaRPr lang="es-A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144463"/>
            <a:ext cx="5461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ASPP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500188"/>
            <a:ext cx="5976937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85918" y="500042"/>
            <a:ext cx="564360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 dirty="0"/>
              <a:t>Transportadores cinética de saturación</a:t>
            </a:r>
          </a:p>
          <a:p>
            <a:pPr>
              <a:defRPr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805" t="10742" r="26976" b="6250"/>
          <a:stretch>
            <a:fillRect/>
          </a:stretch>
        </p:blipFill>
        <p:spPr bwMode="auto">
          <a:xfrm>
            <a:off x="4286248" y="785794"/>
            <a:ext cx="3143272" cy="310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Síntomas de deficiencia</a:t>
            </a: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O cómo se ven las plantas</a:t>
            </a:r>
            <a:endParaRPr lang="es-A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384301"/>
          </a:xfrm>
        </p:spPr>
        <p:txBody>
          <a:bodyPr/>
          <a:lstStyle/>
          <a:p>
            <a:pPr algn="ctr" eaLnBrk="1" hangingPunct="1"/>
            <a:r>
              <a:rPr lang="es-ES" b="1" smtClean="0">
                <a:solidFill>
                  <a:srgbClr val="FFFF00"/>
                </a:solidFill>
                <a:cs typeface="Trebuchet MS" pitchFamily="34" charset="0"/>
              </a:rPr>
              <a:t>SÍNTOMA DE DEFICIENCIAS</a:t>
            </a: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97768"/>
          <a:ext cx="836295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8668" t="11719" r="19839" b="6250"/>
          <a:stretch>
            <a:fillRect/>
          </a:stretch>
        </p:blipFill>
        <p:spPr bwMode="auto">
          <a:xfrm>
            <a:off x="714375" y="428625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400050" y="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s-ES" sz="3200" b="1">
                <a:solidFill>
                  <a:srgbClr val="FFFF0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rPr>
              <a:t>SÍNTOMA DE DEFICIENCIAS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885156" y="1340768"/>
          <a:ext cx="7243514" cy="497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392113" y="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s-ES" sz="3200" b="1">
                <a:solidFill>
                  <a:srgbClr val="FFFF0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rPr>
              <a:t>SÍNTOMA DE DEFICIENCIAS</a:t>
            </a:r>
          </a:p>
        </p:txBody>
      </p:sp>
      <p:graphicFrame>
        <p:nvGraphicFramePr>
          <p:cNvPr id="17" name="16 Diagrama"/>
          <p:cNvGraphicFramePr/>
          <p:nvPr/>
        </p:nvGraphicFramePr>
        <p:xfrm>
          <a:off x="827584" y="1003300"/>
          <a:ext cx="7200800" cy="540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947" t="16602" r="50391" b="23828"/>
          <a:stretch>
            <a:fillRect/>
          </a:stretch>
        </p:blipFill>
        <p:spPr>
          <a:xfrm>
            <a:off x="2571750" y="0"/>
            <a:ext cx="4230688" cy="6858000"/>
          </a:xfrm>
          <a:noFill/>
        </p:spPr>
      </p:pic>
      <p:sp>
        <p:nvSpPr>
          <p:cNvPr id="6" name="5 Rectángulo"/>
          <p:cNvSpPr/>
          <p:nvPr/>
        </p:nvSpPr>
        <p:spPr>
          <a:xfrm>
            <a:off x="142875" y="214313"/>
            <a:ext cx="2571750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Calcio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nuevas deformes o con retraso en el crecimiento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 Las hojas existentes permanecen verdes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1438" y="1714500"/>
            <a:ext cx="29289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Nitrógeno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superiores verde claro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 Hojas inferiores amarillas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viejas (basales) amarillas marchitas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3071813"/>
            <a:ext cx="2928938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Zinc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Clorosis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intervenial</a:t>
            </a:r>
            <a:endParaRPr lang="es-AR" sz="1400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Márgenes y puntas amarillentos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Aparición de puntos gris-marrón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50" y="4429125"/>
            <a:ext cx="2286000" cy="63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Fosfato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mas oscuras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Pérdida de hojas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72188" y="214313"/>
            <a:ext cx="3071812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Hierro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nuevas blanco/amarillentas con venas verdes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maduras normales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15063" y="1571625"/>
            <a:ext cx="29289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Potasio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Márgenes y puntas amarillentos, especialmente en hojas jóvenes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Puntos de necrosis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43688" y="2857500"/>
            <a:ext cx="250031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Manganeso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Puntos amarillos o perforaciones entre venas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786563" y="4143375"/>
            <a:ext cx="235743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Magnesio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Hojas inferiores amarillas desde el borde</a:t>
            </a:r>
          </a:p>
          <a:p>
            <a:pPr algn="ctr">
              <a:buFontTx/>
              <a:buChar char="-"/>
              <a:defRPr/>
            </a:pPr>
            <a:r>
              <a:rPr lang="es-AR" sz="1400" dirty="0">
                <a:latin typeface="Arial" pitchFamily="34" charset="0"/>
                <a:cs typeface="Arial" pitchFamily="34" charset="0"/>
              </a:rPr>
              <a:t>-Venas permanecen verdes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1 Imagen" descr="2 Nutrición mineral 2012 parte 2 [Modo de compatibilidad] - Microsoft PowerPoint"/>
          <p:cNvPicPr>
            <a:picLocks noChangeAspect="1"/>
          </p:cNvPicPr>
          <p:nvPr/>
        </p:nvPicPr>
        <p:blipFill>
          <a:blip r:embed="rId3"/>
          <a:srcRect l="35147" t="31078" r="23677" b="18633"/>
          <a:stretch>
            <a:fillRect/>
          </a:stretch>
        </p:blipFill>
        <p:spPr bwMode="auto">
          <a:xfrm>
            <a:off x="161925" y="333375"/>
            <a:ext cx="8731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1 Imagen" descr="2 Nutrición mineral 2012 parte 2 [Modo de compatibilidad] - Microsoft PowerPoint"/>
          <p:cNvPicPr>
            <a:picLocks noChangeAspect="1"/>
          </p:cNvPicPr>
          <p:nvPr/>
        </p:nvPicPr>
        <p:blipFill>
          <a:blip r:embed="rId2"/>
          <a:srcRect l="35294" t="30817" r="23676" b="17854"/>
          <a:stretch>
            <a:fillRect/>
          </a:stretch>
        </p:blipFill>
        <p:spPr bwMode="auto">
          <a:xfrm>
            <a:off x="323850" y="373063"/>
            <a:ext cx="8466138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1038"/>
          </a:xfrm>
        </p:spPr>
        <p:txBody>
          <a:bodyPr/>
          <a:lstStyle/>
          <a:p>
            <a:pPr eaLnBrk="1" hangingPunct="1"/>
            <a:r>
              <a:rPr lang="es-AR" sz="2000" b="1" smtClean="0">
                <a:cs typeface="Trebuchet MS" pitchFamily="34" charset="0"/>
              </a:rPr>
              <a:t>SÍNTOMAS DE DEFICIENCIAS</a:t>
            </a:r>
            <a:endParaRPr lang="en-US" sz="2000" b="1" smtClean="0">
              <a:cs typeface="Trebuchet MS" pitchFamily="34" charset="0"/>
            </a:endParaRPr>
          </a:p>
        </p:txBody>
      </p:sp>
      <p:pic>
        <p:nvPicPr>
          <p:cNvPr id="65539" name="Imagen 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25538"/>
            <a:ext cx="2089150" cy="2428875"/>
          </a:xfrm>
          <a:noFill/>
        </p:spPr>
      </p:pic>
      <p:pic>
        <p:nvPicPr>
          <p:cNvPr id="65540" name="Imagen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125538"/>
            <a:ext cx="21605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Imagen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789363"/>
            <a:ext cx="20891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Imagen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052513"/>
            <a:ext cx="2160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Imagen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789363"/>
            <a:ext cx="22431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Imagen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789363"/>
            <a:ext cx="2160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zi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96975"/>
            <a:ext cx="36179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hlor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367188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bo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81075"/>
            <a:ext cx="38147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11263"/>
            <a:ext cx="338296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op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158875"/>
            <a:ext cx="327501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angan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8563"/>
            <a:ext cx="3302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molybden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268413"/>
            <a:ext cx="345598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52500"/>
            <a:ext cx="66246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oto01-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2875"/>
            <a:ext cx="3529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foto01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389063"/>
            <a:ext cx="34242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/>
            <a:r>
              <a:rPr lang="es-AR" smtClean="0">
                <a:cs typeface="Trebuchet MS" pitchFamily="34" charset="0"/>
              </a:rPr>
              <a:t>Deficiencias de Boro - Calcio</a:t>
            </a:r>
            <a:endParaRPr lang="en-US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oto01-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82750"/>
            <a:ext cx="31861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foto01-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58938"/>
            <a:ext cx="32004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/>
            <a:r>
              <a:rPr lang="es-AR" smtClean="0">
                <a:cs typeface="Trebuchet MS" pitchFamily="34" charset="0"/>
              </a:rPr>
              <a:t>Deficiencias de Hierro - Potasio</a:t>
            </a:r>
            <a:endParaRPr lang="en-US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oto01-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025" y="1268413"/>
            <a:ext cx="30702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foto01-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1268413"/>
            <a:ext cx="29003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1384301"/>
          </a:xfrm>
        </p:spPr>
        <p:txBody>
          <a:bodyPr/>
          <a:lstStyle/>
          <a:p>
            <a:pPr eaLnBrk="1" hangingPunct="1"/>
            <a:r>
              <a:rPr lang="es-AR" b="1" smtClean="0">
                <a:cs typeface="Trebuchet MS" pitchFamily="34" charset="0"/>
              </a:rPr>
              <a:t>Deficiencias de Magnesio - Manganeso</a:t>
            </a:r>
            <a:endParaRPr lang="en-US" b="1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oto01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1268413"/>
            <a:ext cx="283686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foto01-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" y="1341438"/>
            <a:ext cx="29432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621713" cy="1384300"/>
          </a:xfrm>
        </p:spPr>
        <p:txBody>
          <a:bodyPr/>
          <a:lstStyle/>
          <a:p>
            <a:pPr eaLnBrk="1" hangingPunct="1"/>
            <a:r>
              <a:rPr lang="es-AR" b="1" smtClean="0">
                <a:cs typeface="Trebuchet MS" pitchFamily="34" charset="0"/>
              </a:rPr>
              <a:t>Deficiencias de Fósforo - Nitrógeno</a:t>
            </a:r>
            <a:endParaRPr lang="en-US" b="1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oto01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2757488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foto02-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25" y="1412875"/>
            <a:ext cx="290988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01625"/>
            <a:ext cx="8229600" cy="1384300"/>
          </a:xfrm>
        </p:spPr>
        <p:txBody>
          <a:bodyPr/>
          <a:lstStyle/>
          <a:p>
            <a:pPr eaLnBrk="1" hangingPunct="1"/>
            <a:r>
              <a:rPr lang="es-AR" b="1" smtClean="0">
                <a:cs typeface="Trebuchet MS" pitchFamily="34" charset="0"/>
              </a:rPr>
              <a:t>Deficiencias de Azufre</a:t>
            </a:r>
            <a:endParaRPr lang="en-US" b="1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Incorporación y asimilación de nutrientes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1 Imagen" descr="ASPP 23.23 - Visualizador de fotos de Windows"/>
          <p:cNvPicPr>
            <a:picLocks noChangeAspect="1"/>
          </p:cNvPicPr>
          <p:nvPr/>
        </p:nvPicPr>
        <p:blipFill>
          <a:blip r:embed="rId3"/>
          <a:srcRect l="21428" t="7120" r="18730" b="8659"/>
          <a:stretch>
            <a:fillRect/>
          </a:stretch>
        </p:blipFill>
        <p:spPr bwMode="auto">
          <a:xfrm>
            <a:off x="173038" y="1643063"/>
            <a:ext cx="386556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2 Imagen" descr="ASPP 23.30 - Visualizador de fotos de Windows"/>
          <p:cNvPicPr>
            <a:picLocks noChangeAspect="1"/>
          </p:cNvPicPr>
          <p:nvPr/>
        </p:nvPicPr>
        <p:blipFill>
          <a:blip r:embed="rId4"/>
          <a:srcRect l="6825" t="6561" r="7777" b="9219"/>
          <a:stretch>
            <a:fillRect/>
          </a:stretch>
        </p:blipFill>
        <p:spPr bwMode="auto">
          <a:xfrm>
            <a:off x="4211638" y="1628775"/>
            <a:ext cx="48085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7050" y="333375"/>
            <a:ext cx="5903913" cy="473075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Incorporación de hierro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46085" name="1 CuadroTexto"/>
          <p:cNvSpPr txBox="1">
            <a:spLocks noChangeArrowheads="1"/>
          </p:cNvSpPr>
          <p:nvPr/>
        </p:nvSpPr>
        <p:spPr bwMode="auto">
          <a:xfrm>
            <a:off x="2230438" y="1012825"/>
            <a:ext cx="498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/>
              <a:t>Mecanismos para aumentar la solubilidad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 l="20863" t="16602" r="17093" b="21875"/>
          <a:stretch>
            <a:fillRect/>
          </a:stretch>
        </p:blipFill>
        <p:spPr bwMode="auto">
          <a:xfrm>
            <a:off x="214313" y="928688"/>
            <a:ext cx="87423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2 CuadroTexto"/>
          <p:cNvSpPr txBox="1">
            <a:spLocks noChangeArrowheads="1"/>
          </p:cNvSpPr>
          <p:nvPr/>
        </p:nvSpPr>
        <p:spPr bwMode="auto">
          <a:xfrm>
            <a:off x="571500" y="28575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Modificaciones en la rizosfera tendientes a incrementar la absorción de fosfato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36588" y="428625"/>
            <a:ext cx="8507412" cy="47307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El fósforo ingresa en la biosfera como fosfato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 l="17020" t="14648" r="14897" b="16016"/>
          <a:stretch>
            <a:fillRect/>
          </a:stretch>
        </p:blipFill>
        <p:spPr bwMode="auto">
          <a:xfrm>
            <a:off x="142875" y="1071563"/>
            <a:ext cx="8858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00188" y="142875"/>
            <a:ext cx="66690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rebuchet MS"/>
              </a:rPr>
              <a:t>CICLO BIOLÓGICO DEL NITRÓGENO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rebuchet MS"/>
            </a:endParaRPr>
          </a:p>
        </p:txBody>
      </p:sp>
      <p:sp>
        <p:nvSpPr>
          <p:cNvPr id="47107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 l="19217" t="16602" r="15994" b="11133"/>
          <a:stretch>
            <a:fillRect/>
          </a:stretch>
        </p:blipFill>
        <p:spPr bwMode="auto">
          <a:xfrm>
            <a:off x="285750" y="1071563"/>
            <a:ext cx="86582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b="54883"/>
          <a:stretch>
            <a:fillRect/>
          </a:stretch>
        </p:blipFill>
        <p:spPr bwMode="auto">
          <a:xfrm>
            <a:off x="1331913" y="1001713"/>
            <a:ext cx="6335712" cy="214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3608" t="13672" r="20937" b="29688"/>
          <a:stretch>
            <a:fillRect/>
          </a:stretch>
        </p:blipFill>
        <p:spPr bwMode="auto">
          <a:xfrm>
            <a:off x="393700" y="1000125"/>
            <a:ext cx="82105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2 CuadroTexto"/>
          <p:cNvSpPr txBox="1">
            <a:spLocks noChangeArrowheads="1"/>
          </p:cNvSpPr>
          <p:nvPr/>
        </p:nvSpPr>
        <p:spPr bwMode="auto">
          <a:xfrm>
            <a:off x="1857375" y="285750"/>
            <a:ext cx="575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latin typeface="Arial" charset="0"/>
                <a:cs typeface="Arial" charset="0"/>
              </a:rPr>
              <a:t>Principales compuestos nitrogenados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8507412" cy="473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ASIMILACIÓN DEL </a:t>
            </a: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NITRÓGENO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993775"/>
          <a:ext cx="8291264" cy="53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993775"/>
          <a:ext cx="8229600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23975" y="260350"/>
            <a:ext cx="8507413" cy="47307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ASIMILACIÓN DEL NITRÓGENO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3 Marcador de contenido" descr="cap12.pdf - Adobe Reader"/>
          <p:cNvPicPr>
            <a:picLocks noGrp="1" noChangeAspect="1"/>
          </p:cNvPicPr>
          <p:nvPr>
            <p:ph idx="1"/>
          </p:nvPr>
        </p:nvPicPr>
        <p:blipFill>
          <a:blip r:embed="rId3"/>
          <a:srcRect l="18831" t="24831" r="2330" b="16634"/>
          <a:stretch>
            <a:fillRect/>
          </a:stretch>
        </p:blipFill>
        <p:spPr>
          <a:xfrm>
            <a:off x="250825" y="1541463"/>
            <a:ext cx="8642350" cy="3640137"/>
          </a:xfrm>
        </p:spPr>
      </p:pic>
      <p:sp>
        <p:nvSpPr>
          <p:cNvPr id="51203" name="2 CuadroTexto"/>
          <p:cNvSpPr txBox="1">
            <a:spLocks noChangeArrowheads="1"/>
          </p:cNvSpPr>
          <p:nvPr/>
        </p:nvSpPr>
        <p:spPr bwMode="auto">
          <a:xfrm>
            <a:off x="3071813" y="571500"/>
            <a:ext cx="295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/>
              <a:t>Asimilación de nitrógeno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CuadroTexto"/>
          <p:cNvSpPr txBox="1">
            <a:spLocks noChangeArrowheads="1"/>
          </p:cNvSpPr>
          <p:nvPr/>
        </p:nvSpPr>
        <p:spPr bwMode="auto">
          <a:xfrm>
            <a:off x="971550" y="2606675"/>
            <a:ext cx="497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NO</a:t>
            </a:r>
            <a:r>
              <a:rPr lang="es-AR" sz="2400" b="1" baseline="-25000"/>
              <a:t>3</a:t>
            </a:r>
            <a:r>
              <a:rPr lang="es-AR" sz="2400" b="1" baseline="30000"/>
              <a:t>-</a:t>
            </a:r>
            <a:r>
              <a:rPr lang="es-AR" sz="2400" b="1"/>
              <a:t>  +  NAD(P)H  + H</a:t>
            </a:r>
            <a:r>
              <a:rPr lang="es-AR" sz="2400" b="1" baseline="30000"/>
              <a:t>+</a:t>
            </a:r>
            <a:r>
              <a:rPr lang="es-AR" sz="2400" b="1"/>
              <a:t>  +  2 e</a:t>
            </a:r>
            <a:r>
              <a:rPr lang="es-AR" sz="2400" b="1" baseline="30000"/>
              <a:t>-</a:t>
            </a:r>
          </a:p>
        </p:txBody>
      </p:sp>
      <p:sp>
        <p:nvSpPr>
          <p:cNvPr id="54275" name="2 CuadroTexto"/>
          <p:cNvSpPr txBox="1">
            <a:spLocks noChangeArrowheads="1"/>
          </p:cNvSpPr>
          <p:nvPr/>
        </p:nvSpPr>
        <p:spPr bwMode="auto">
          <a:xfrm>
            <a:off x="971550" y="869950"/>
            <a:ext cx="6696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latin typeface="Arial" charset="0"/>
                <a:cs typeface="Arial" charset="0"/>
              </a:rPr>
              <a:t>En el citosol, la enzima nitrato reductasa cataliza la reacción: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6007100" y="2738438"/>
            <a:ext cx="792163" cy="230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4277" name="8 CuadroTexto"/>
          <p:cNvSpPr txBox="1">
            <a:spLocks noChangeArrowheads="1"/>
          </p:cNvSpPr>
          <p:nvPr/>
        </p:nvSpPr>
        <p:spPr bwMode="auto">
          <a:xfrm>
            <a:off x="3643313" y="3614738"/>
            <a:ext cx="409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NO</a:t>
            </a:r>
            <a:r>
              <a:rPr lang="es-AR" sz="2400" b="1" baseline="-25000"/>
              <a:t>2</a:t>
            </a:r>
            <a:r>
              <a:rPr lang="es-AR" sz="2400" b="1" baseline="30000"/>
              <a:t>-</a:t>
            </a:r>
            <a:r>
              <a:rPr lang="es-AR" sz="2400" b="1"/>
              <a:t>  +  NAD(P)</a:t>
            </a:r>
            <a:r>
              <a:rPr lang="es-AR" sz="2400" b="1" baseline="30000"/>
              <a:t>+</a:t>
            </a:r>
            <a:r>
              <a:rPr lang="es-AR" sz="2400" b="1"/>
              <a:t>  + H</a:t>
            </a:r>
            <a:r>
              <a:rPr lang="es-AR" sz="2400" b="1" baseline="-25000"/>
              <a:t>2</a:t>
            </a:r>
            <a:r>
              <a:rPr lang="es-AR" sz="2400" b="1"/>
              <a:t>O</a:t>
            </a:r>
            <a:endParaRPr lang="es-AR" sz="24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4 CuadroTexto"/>
          <p:cNvSpPr txBox="1">
            <a:spLocks noChangeArrowheads="1"/>
          </p:cNvSpPr>
          <p:nvPr/>
        </p:nvSpPr>
        <p:spPr bwMode="auto">
          <a:xfrm>
            <a:off x="971550" y="869950"/>
            <a:ext cx="669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latin typeface="Arial" charset="0"/>
                <a:cs typeface="Arial" charset="0"/>
              </a:rPr>
              <a:t>En los cloroplastos de la hoja y plástidos de la raíz, la enzima nitrito reductasa cataliza la reacción:</a:t>
            </a:r>
          </a:p>
        </p:txBody>
      </p:sp>
      <p:sp>
        <p:nvSpPr>
          <p:cNvPr id="55299" name="5 CuadroTexto"/>
          <p:cNvSpPr txBox="1">
            <a:spLocks noChangeArrowheads="1"/>
          </p:cNvSpPr>
          <p:nvPr/>
        </p:nvSpPr>
        <p:spPr bwMode="auto">
          <a:xfrm>
            <a:off x="971550" y="2606675"/>
            <a:ext cx="486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NO</a:t>
            </a:r>
            <a:r>
              <a:rPr lang="es-AR" sz="2400" b="1" baseline="-25000"/>
              <a:t>2</a:t>
            </a:r>
            <a:r>
              <a:rPr lang="es-AR" sz="2400" b="1" baseline="30000"/>
              <a:t>-</a:t>
            </a:r>
            <a:r>
              <a:rPr lang="es-AR" sz="2400" b="1"/>
              <a:t>  +  6 Fd</a:t>
            </a:r>
            <a:r>
              <a:rPr lang="es-AR" sz="2400" b="1" baseline="-25000"/>
              <a:t>red</a:t>
            </a:r>
            <a:r>
              <a:rPr lang="es-AR" sz="2400" b="1"/>
              <a:t>  + 8 H</a:t>
            </a:r>
            <a:r>
              <a:rPr lang="es-AR" sz="2400" b="1" baseline="30000"/>
              <a:t>+</a:t>
            </a:r>
            <a:r>
              <a:rPr lang="es-AR" sz="2400" b="1"/>
              <a:t>  +  6 e</a:t>
            </a:r>
            <a:r>
              <a:rPr lang="es-AR" sz="2400" b="1" baseline="30000"/>
              <a:t>-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6007100" y="2738438"/>
            <a:ext cx="792163" cy="230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5301" name="7 CuadroTexto"/>
          <p:cNvSpPr txBox="1">
            <a:spLocks noChangeArrowheads="1"/>
          </p:cNvSpPr>
          <p:nvPr/>
        </p:nvSpPr>
        <p:spPr bwMode="auto">
          <a:xfrm>
            <a:off x="3643313" y="3614738"/>
            <a:ext cx="379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NH</a:t>
            </a:r>
            <a:r>
              <a:rPr lang="es-AR" sz="2400" b="1" baseline="-25000"/>
              <a:t>4</a:t>
            </a:r>
            <a:r>
              <a:rPr lang="es-AR" sz="2400" b="1" baseline="30000"/>
              <a:t>+</a:t>
            </a:r>
            <a:r>
              <a:rPr lang="es-AR" sz="2400" b="1"/>
              <a:t>  +  6 Fd</a:t>
            </a:r>
            <a:r>
              <a:rPr lang="es-AR" sz="2400" b="1" baseline="-25000"/>
              <a:t>ox</a:t>
            </a:r>
            <a:r>
              <a:rPr lang="es-AR" sz="2400" b="1"/>
              <a:t> + 2 H</a:t>
            </a:r>
            <a:r>
              <a:rPr lang="es-AR" sz="2400" b="1" baseline="-25000"/>
              <a:t>2</a:t>
            </a:r>
            <a:r>
              <a:rPr lang="es-AR" sz="2400" b="1"/>
              <a:t>O</a:t>
            </a:r>
            <a:endParaRPr lang="es-AR" sz="24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CuadroTexto"/>
          <p:cNvSpPr txBox="1">
            <a:spLocks noChangeArrowheads="1"/>
          </p:cNvSpPr>
          <p:nvPr/>
        </p:nvSpPr>
        <p:spPr bwMode="auto">
          <a:xfrm>
            <a:off x="1357313" y="500063"/>
            <a:ext cx="6767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/>
              <a:t>El amonio es incorporado en aminoácidos por la actividad de dos enzimas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43808" y="1680701"/>
            <a:ext cx="39604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2000" b="1" dirty="0"/>
              <a:t>Glutamina </a:t>
            </a:r>
            <a:r>
              <a:rPr lang="es-AR" sz="2000" b="1" dirty="0" err="1"/>
              <a:t>sintetasa</a:t>
            </a:r>
            <a:r>
              <a:rPr lang="es-AR" sz="2000" b="1" dirty="0"/>
              <a:t>  (GS)</a:t>
            </a:r>
          </a:p>
        </p:txBody>
      </p:sp>
      <p:sp>
        <p:nvSpPr>
          <p:cNvPr id="56326" name="3 CuadroTexto"/>
          <p:cNvSpPr txBox="1">
            <a:spLocks noChangeArrowheads="1"/>
          </p:cNvSpPr>
          <p:nvPr/>
        </p:nvSpPr>
        <p:spPr bwMode="auto">
          <a:xfrm>
            <a:off x="684213" y="2420938"/>
            <a:ext cx="812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Glutamato  +  NH</a:t>
            </a:r>
            <a:r>
              <a:rPr lang="es-AR" sz="2000" b="1" baseline="-25000"/>
              <a:t>4</a:t>
            </a:r>
            <a:r>
              <a:rPr lang="es-AR" sz="2000" b="1" baseline="30000"/>
              <a:t>+</a:t>
            </a:r>
            <a:r>
              <a:rPr lang="es-AR" sz="2000" b="1"/>
              <a:t>  + ATP                  Glutamina  +  ADP  +  Pi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27575" y="3485039"/>
            <a:ext cx="439290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2000" b="1" dirty="0"/>
              <a:t>Glutamato </a:t>
            </a:r>
            <a:r>
              <a:rPr lang="es-AR" sz="2000" b="1" dirty="0" err="1"/>
              <a:t>sintasa</a:t>
            </a:r>
            <a:r>
              <a:rPr lang="es-AR" sz="2000" b="1" dirty="0"/>
              <a:t> (GOGAT)</a:t>
            </a:r>
          </a:p>
        </p:txBody>
      </p:sp>
      <p:sp>
        <p:nvSpPr>
          <p:cNvPr id="56330" name="11 CuadroTexto"/>
          <p:cNvSpPr txBox="1">
            <a:spLocks noChangeArrowheads="1"/>
          </p:cNvSpPr>
          <p:nvPr/>
        </p:nvSpPr>
        <p:spPr bwMode="auto">
          <a:xfrm>
            <a:off x="373063" y="4437063"/>
            <a:ext cx="491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Glutamina  +  2-oxoglutarato + </a:t>
            </a:r>
            <a:r>
              <a:rPr lang="es-AR" sz="2000" b="1">
                <a:solidFill>
                  <a:srgbClr val="FFFF00"/>
                </a:solidFill>
              </a:rPr>
              <a:t>Fd</a:t>
            </a:r>
            <a:r>
              <a:rPr lang="es-AR" sz="2000" b="1" baseline="-25000">
                <a:solidFill>
                  <a:srgbClr val="FFFF00"/>
                </a:solidFill>
              </a:rPr>
              <a:t>red</a:t>
            </a:r>
            <a:endParaRPr lang="es-AR" sz="2000" b="1">
              <a:solidFill>
                <a:srgbClr val="FFFF0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427538" y="2565400"/>
            <a:ext cx="93662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5413375" y="4551363"/>
            <a:ext cx="1223963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6333" name="14 CuadroTexto"/>
          <p:cNvSpPr txBox="1">
            <a:spLocks noChangeArrowheads="1"/>
          </p:cNvSpPr>
          <p:nvPr/>
        </p:nvSpPr>
        <p:spPr bwMode="auto">
          <a:xfrm>
            <a:off x="6119813" y="4854575"/>
            <a:ext cx="2657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2 Glutamato + Fd</a:t>
            </a:r>
            <a:r>
              <a:rPr lang="es-AR" sz="2000" b="1" baseline="-25000"/>
              <a:t>ox</a:t>
            </a:r>
            <a:endParaRPr lang="es-AR" sz="2000" b="1"/>
          </a:p>
        </p:txBody>
      </p:sp>
      <p:sp>
        <p:nvSpPr>
          <p:cNvPr id="56334" name="7 CuadroTexto"/>
          <p:cNvSpPr txBox="1">
            <a:spLocks noChangeArrowheads="1"/>
          </p:cNvSpPr>
          <p:nvPr/>
        </p:nvSpPr>
        <p:spPr bwMode="auto">
          <a:xfrm>
            <a:off x="684213" y="5805488"/>
            <a:ext cx="8121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/>
              <a:t>La enzima GOGAT ubicada en plástidos de raíz utiliza NADH en lugar de Fd</a:t>
            </a:r>
            <a:r>
              <a:rPr lang="es-AR" sz="2000" baseline="-25000"/>
              <a:t>red.</a:t>
            </a:r>
            <a:endParaRPr lang="es-AR" sz="2000"/>
          </a:p>
          <a:p>
            <a:r>
              <a:rPr lang="es-AR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3 Imagen" descr="2 Nutrición mineral 2012 parte 2 [Modo de compatibilidad] - Microsoft PowerPoint"/>
          <p:cNvPicPr>
            <a:picLocks noChangeAspect="1"/>
          </p:cNvPicPr>
          <p:nvPr/>
        </p:nvPicPr>
        <p:blipFill>
          <a:blip r:embed="rId3"/>
          <a:srcRect l="44444" t="27547" r="30476" b="17613"/>
          <a:stretch>
            <a:fillRect/>
          </a:stretch>
        </p:blipFill>
        <p:spPr bwMode="auto">
          <a:xfrm>
            <a:off x="2262188" y="188913"/>
            <a:ext cx="5262562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/>
          <p:cNvPicPr>
            <a:picLocks noChangeAspect="1" noChangeArrowheads="1"/>
          </p:cNvPicPr>
          <p:nvPr/>
        </p:nvPicPr>
        <p:blipFill>
          <a:blip r:embed="rId3"/>
          <a:srcRect l="31296" t="25391" r="27525" b="13086"/>
          <a:stretch>
            <a:fillRect/>
          </a:stretch>
        </p:blipFill>
        <p:spPr bwMode="auto">
          <a:xfrm>
            <a:off x="1428750" y="957263"/>
            <a:ext cx="6429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88" y="214313"/>
            <a:ext cx="8507412" cy="47307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ASIMILACIÓN DEL NITRÓGENO EN LAS CÉLULAS VEGETALES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471488"/>
            <a:ext cx="5903912" cy="473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ASIMILACIÓN DEL 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AZUFRE 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683568" y="1412776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42938"/>
            <a:ext cx="62071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57224" y="340418"/>
            <a:ext cx="750099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sz="2400" dirty="0"/>
              <a:t>Las plantas requieren cantidades adecuadas de los elementos en sus tejidos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smtClean="0">
              <a:cs typeface="Trebuchet MS" pitchFamily="34" charset="0"/>
            </a:endParaRPr>
          </a:p>
        </p:txBody>
      </p:sp>
      <p:sp>
        <p:nvSpPr>
          <p:cNvPr id="593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/>
          <a:srcRect l="36237" t="14648" r="33015" b="6250"/>
          <a:stretch>
            <a:fillRect/>
          </a:stretch>
        </p:blipFill>
        <p:spPr bwMode="auto">
          <a:xfrm>
            <a:off x="2357438" y="0"/>
            <a:ext cx="47148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620713"/>
            <a:ext cx="2808288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Activación del sulfato</a:t>
            </a:r>
          </a:p>
        </p:txBody>
      </p:sp>
      <p:sp>
        <p:nvSpPr>
          <p:cNvPr id="60419" name="2 CuadroTexto"/>
          <p:cNvSpPr txBox="1">
            <a:spLocks noChangeArrowheads="1"/>
          </p:cNvSpPr>
          <p:nvPr/>
        </p:nvSpPr>
        <p:spPr bwMode="auto">
          <a:xfrm>
            <a:off x="611188" y="1587500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SO</a:t>
            </a:r>
            <a:r>
              <a:rPr lang="es-AR" sz="2000" b="1" baseline="-25000"/>
              <a:t>4</a:t>
            </a:r>
            <a:r>
              <a:rPr lang="es-AR" sz="2000" b="1" baseline="30000"/>
              <a:t>2-</a:t>
            </a:r>
            <a:r>
              <a:rPr lang="es-AR" sz="2000" b="1"/>
              <a:t>  + ATP                                    APS  + pirofosfato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987675" y="1731963"/>
            <a:ext cx="1512888" cy="200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549275" y="2420938"/>
            <a:ext cx="4238625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Reducción del APS, en plástidos </a:t>
            </a:r>
          </a:p>
        </p:txBody>
      </p:sp>
      <p:sp>
        <p:nvSpPr>
          <p:cNvPr id="60422" name="7 CuadroTexto"/>
          <p:cNvSpPr txBox="1">
            <a:spLocks noChangeArrowheads="1"/>
          </p:cNvSpPr>
          <p:nvPr/>
        </p:nvSpPr>
        <p:spPr bwMode="auto">
          <a:xfrm>
            <a:off x="539750" y="3141663"/>
            <a:ext cx="832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APS + Glutatión </a:t>
            </a:r>
            <a:r>
              <a:rPr lang="es-AR" sz="2000" b="1" baseline="-25000"/>
              <a:t>red</a:t>
            </a:r>
            <a:r>
              <a:rPr lang="es-AR" sz="2000" b="1"/>
              <a:t>                SO</a:t>
            </a:r>
            <a:r>
              <a:rPr lang="es-AR" sz="2000" b="1" baseline="-25000"/>
              <a:t>3</a:t>
            </a:r>
            <a:r>
              <a:rPr lang="es-AR" sz="2000" b="1" baseline="30000"/>
              <a:t>2-</a:t>
            </a:r>
            <a:r>
              <a:rPr lang="es-AR" sz="2000" b="1"/>
              <a:t>  + Glutatión </a:t>
            </a:r>
            <a:r>
              <a:rPr lang="es-AR" sz="2000" b="1" baseline="-25000"/>
              <a:t>ox</a:t>
            </a:r>
            <a:r>
              <a:rPr lang="es-AR" sz="2000" b="1"/>
              <a:t> + 2H</a:t>
            </a:r>
            <a:r>
              <a:rPr lang="es-AR" sz="2000" b="1" baseline="30000"/>
              <a:t>+</a:t>
            </a:r>
            <a:r>
              <a:rPr lang="es-AR" sz="2000" b="1"/>
              <a:t> + AMP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276600" y="3241675"/>
            <a:ext cx="755650" cy="200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0424" name="9 CuadroTexto"/>
          <p:cNvSpPr txBox="1">
            <a:spLocks noChangeArrowheads="1"/>
          </p:cNvSpPr>
          <p:nvPr/>
        </p:nvSpPr>
        <p:spPr bwMode="auto">
          <a:xfrm>
            <a:off x="544513" y="4005263"/>
            <a:ext cx="597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SO</a:t>
            </a:r>
            <a:r>
              <a:rPr lang="es-AR" sz="2000" b="1" baseline="-25000"/>
              <a:t>3</a:t>
            </a:r>
            <a:r>
              <a:rPr lang="es-AR" sz="2000" b="1" baseline="30000"/>
              <a:t>2-</a:t>
            </a:r>
            <a:r>
              <a:rPr lang="es-AR" sz="2000" b="1"/>
              <a:t>  + 6 Fd </a:t>
            </a:r>
            <a:r>
              <a:rPr lang="es-AR" sz="2000" b="1" baseline="-25000"/>
              <a:t>red</a:t>
            </a:r>
            <a:r>
              <a:rPr lang="es-AR" sz="2000" b="1"/>
              <a:t>                            S</a:t>
            </a:r>
            <a:r>
              <a:rPr lang="es-AR" sz="2000" b="1" baseline="30000"/>
              <a:t>2-</a:t>
            </a:r>
            <a:r>
              <a:rPr lang="es-AR" sz="2000" b="1"/>
              <a:t> + 6 Fd </a:t>
            </a:r>
            <a:r>
              <a:rPr lang="es-AR" sz="2000" b="1" baseline="-25000"/>
              <a:t>red</a:t>
            </a:r>
            <a:r>
              <a:rPr lang="es-AR" sz="2000" b="1"/>
              <a:t> 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276600" y="4092575"/>
            <a:ext cx="755650" cy="200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0426" name="11 CuadroTexto"/>
          <p:cNvSpPr txBox="1">
            <a:spLocks noChangeArrowheads="1"/>
          </p:cNvSpPr>
          <p:nvPr/>
        </p:nvSpPr>
        <p:spPr bwMode="auto">
          <a:xfrm>
            <a:off x="539750" y="4684713"/>
            <a:ext cx="658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O-acetilserina + S</a:t>
            </a:r>
            <a:r>
              <a:rPr lang="es-AR" sz="2000" b="1" baseline="30000"/>
              <a:t>2-</a:t>
            </a:r>
            <a:r>
              <a:rPr lang="es-AR" sz="2000" b="1"/>
              <a:t>                     cisteina + acetato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3270250" y="4773613"/>
            <a:ext cx="757238" cy="200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4213" y="982663"/>
            <a:ext cx="4238625" cy="369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Sulfatación del APS, en </a:t>
            </a:r>
            <a:r>
              <a:rPr lang="es-AR" dirty="0" err="1"/>
              <a:t>citosol</a:t>
            </a:r>
            <a:r>
              <a:rPr lang="es-AR" dirty="0"/>
              <a:t> </a:t>
            </a:r>
          </a:p>
        </p:txBody>
      </p:sp>
      <p:sp>
        <p:nvSpPr>
          <p:cNvPr id="61443" name="7 CuadroTexto"/>
          <p:cNvSpPr txBox="1">
            <a:spLocks noChangeArrowheads="1"/>
          </p:cNvSpPr>
          <p:nvPr/>
        </p:nvSpPr>
        <p:spPr bwMode="auto">
          <a:xfrm>
            <a:off x="1177925" y="2160588"/>
            <a:ext cx="531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/>
              <a:t>APS + ATP                             PAPS + ADP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532188" y="2260600"/>
            <a:ext cx="757237" cy="200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Flecha derecha"/>
          <p:cNvSpPr/>
          <p:nvPr/>
        </p:nvSpPr>
        <p:spPr>
          <a:xfrm rot="16803590">
            <a:off x="4383882" y="2855118"/>
            <a:ext cx="1079500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4330700" y="3933825"/>
            <a:ext cx="43211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 dirty="0"/>
              <a:t>Se utiliza como reserva de grupos sulfato, para su incorporación en distintos compuestos.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marcelasimontacchi@gmail.com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80468"/>
          <a:stretch>
            <a:fillRect/>
          </a:stretch>
        </p:blipFill>
        <p:spPr bwMode="auto">
          <a:xfrm>
            <a:off x="1331913" y="1001713"/>
            <a:ext cx="6335712" cy="92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t="42141" b="33779"/>
          <a:stretch>
            <a:fillRect/>
          </a:stretch>
        </p:blipFill>
        <p:spPr bwMode="auto">
          <a:xfrm>
            <a:off x="1357290" y="2786058"/>
            <a:ext cx="63357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 l="31845" t="17578" r="33016" b="22851"/>
          <a:stretch>
            <a:fillRect/>
          </a:stretch>
        </p:blipFill>
        <p:spPr bwMode="auto">
          <a:xfrm>
            <a:off x="25400" y="1071546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 l="32430" t="19726" r="33529" b="12890"/>
          <a:stretch>
            <a:fillRect/>
          </a:stretch>
        </p:blipFill>
        <p:spPr bwMode="auto">
          <a:xfrm>
            <a:off x="4689444" y="1309670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7763"/>
            <a:ext cx="791527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1 Imagen" descr="cap5.pdf - Adobe Reader"/>
          <p:cNvPicPr>
            <a:picLocks noChangeAspect="1"/>
          </p:cNvPicPr>
          <p:nvPr/>
        </p:nvPicPr>
        <p:blipFill>
          <a:blip r:embed="rId4"/>
          <a:srcRect l="18889" t="10197" r="4286" b="33562"/>
          <a:stretch>
            <a:fillRect/>
          </a:stretch>
        </p:blipFill>
        <p:spPr bwMode="auto">
          <a:xfrm>
            <a:off x="2714625" y="0"/>
            <a:ext cx="32146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</Template>
  <TotalTime>7191</TotalTime>
  <Words>3517</Words>
  <Application>Microsoft Office PowerPoint</Application>
  <PresentationFormat>Presentación en pantalla (4:3)</PresentationFormat>
  <Paragraphs>265</Paragraphs>
  <Slides>63</Slides>
  <Notes>57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Verano</vt:lpstr>
      <vt:lpstr>Nutrición mineral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Micorrizas. Ecto y endo</vt:lpstr>
      <vt:lpstr>Diapositiva 17</vt:lpstr>
      <vt:lpstr>El transporte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Síntomas de deficiencia</vt:lpstr>
      <vt:lpstr>SÍNTOMA DE DEFICIENCIAS</vt:lpstr>
      <vt:lpstr>Diapositiva 30</vt:lpstr>
      <vt:lpstr>Diapositiva 31</vt:lpstr>
      <vt:lpstr>Diapositiva 32</vt:lpstr>
      <vt:lpstr>Diapositiva 33</vt:lpstr>
      <vt:lpstr>Diapositiva 34</vt:lpstr>
      <vt:lpstr>SÍNTOMAS DE DEFICIENCIAS</vt:lpstr>
      <vt:lpstr>Diapositiva 36</vt:lpstr>
      <vt:lpstr>Diapositiva 37</vt:lpstr>
      <vt:lpstr>Diapositiva 38</vt:lpstr>
      <vt:lpstr>Diapositiva 39</vt:lpstr>
      <vt:lpstr>Deficiencias de Boro - Calcio</vt:lpstr>
      <vt:lpstr>Deficiencias de Hierro - Potasio</vt:lpstr>
      <vt:lpstr>Deficiencias de Magnesio - Manganeso</vt:lpstr>
      <vt:lpstr>Deficiencias de Fósforo - Nitrógeno</vt:lpstr>
      <vt:lpstr>Deficiencias de Azufre</vt:lpstr>
      <vt:lpstr>Incorporación y asimilación de nutrientes</vt:lpstr>
      <vt:lpstr>Diapositiva 46</vt:lpstr>
      <vt:lpstr>Diapositiva 47</vt:lpstr>
      <vt:lpstr>Diapositiva 48</vt:lpstr>
      <vt:lpstr>Diapositiva 49</vt:lpstr>
      <vt:lpstr>Diapositiva 50</vt:lpstr>
      <vt:lpstr>ASIMILACIÓN DEL NITRÓGENO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ASIMILACIÓN DEL AZUFRE </vt:lpstr>
      <vt:lpstr>Diapositiva 60</vt:lpstr>
      <vt:lpstr>Diapositiva 61</vt:lpstr>
      <vt:lpstr>Diapositiva 62</vt:lpstr>
      <vt:lpstr>marcelasimontacchi@gmail.com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INTRODUCCION 1.- FISIOLOGIA VEGETAL. Concepto de Fisiología Vegetal. Historia. Relación otras ciencias. Situación actual. Bibliografía.</dc:title>
  <dc:creator>Jose</dc:creator>
  <cp:lastModifiedBy>marce</cp:lastModifiedBy>
  <cp:revision>270</cp:revision>
  <dcterms:created xsi:type="dcterms:W3CDTF">2007-12-23T21:49:45Z</dcterms:created>
  <dcterms:modified xsi:type="dcterms:W3CDTF">2020-03-18T19:39:09Z</dcterms:modified>
</cp:coreProperties>
</file>