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70" r:id="rId4"/>
    <p:sldId id="257" r:id="rId5"/>
    <p:sldId id="258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57E1C-4D61-4A00-8AE6-60ECA6B94BA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B3039-9275-49B2-B129-77B908ECE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23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3039-9275-49B2-B129-77B908ECEF9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53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428751-4714-4011-BA58-DAD171521F9A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62A2A7-4E48-4D6E-9A13-B5066D7A0E6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s-ES" sz="4000" b="1" dirty="0" smtClean="0">
                <a:solidFill>
                  <a:schemeClr val="tx1"/>
                </a:solidFill>
                <a:effectLst/>
              </a:rPr>
              <a:t>BALANCE DE Materia Orgánica  EN BOSQUES NATIVOS</a:t>
            </a:r>
            <a:endParaRPr lang="es-ES" sz="4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85994"/>
              </p:ext>
            </p:extLst>
          </p:nvPr>
        </p:nvGraphicFramePr>
        <p:xfrm>
          <a:off x="899592" y="1988838"/>
          <a:ext cx="7128790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365"/>
                <a:gridCol w="1010518"/>
                <a:gridCol w="943151"/>
                <a:gridCol w="1027360"/>
                <a:gridCol w="1027360"/>
                <a:gridCol w="1010518"/>
                <a:gridCol w="1010518"/>
              </a:tblGrid>
              <a:tr h="927134"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Región Forestal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Biomasa media de fuste (t/ha)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BES (t/ha)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Biomasa hojarasca + ramas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BDS (t/ha)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BMM (t/ha)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Biomasa Total (t/ha)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364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(t/ha)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3156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Parque Chaqueño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17,54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102,31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84,77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27,63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2,46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132,40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623156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Selva Misionera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123,21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268,02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144,81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64,32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13,55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345,90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92713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Selva Tucumano Boliviana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57,08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183,27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126,19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43,98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6,28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233,53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92713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Bosque Andino Patagónico</a:t>
                      </a:r>
                      <a:endParaRPr lang="es-ES" sz="1600" b="0" i="0" u="none" strike="noStrike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303,65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528,35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224,70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126,80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42,51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u="none" strike="noStrike" dirty="0">
                          <a:ln w="1905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697,67</a:t>
                      </a:r>
                      <a:endParaRPr lang="es-ES" sz="1600" b="0" i="0" u="none" strike="noStrike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99592" y="342900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50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781"/>
    </mc:Choice>
    <mc:Fallback xmlns="">
      <p:transition spd="slow" advTm="7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63472"/>
              </p:ext>
            </p:extLst>
          </p:nvPr>
        </p:nvGraphicFramePr>
        <p:xfrm>
          <a:off x="971600" y="764702"/>
          <a:ext cx="7344815" cy="5717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4973"/>
                <a:gridCol w="1201254"/>
                <a:gridCol w="1029647"/>
                <a:gridCol w="1029647"/>
                <a:gridCol w="1029647"/>
                <a:gridCol w="1029647"/>
              </a:tblGrid>
              <a:tr h="563411">
                <a:tc>
                  <a:txBody>
                    <a:bodyPr/>
                    <a:lstStyle/>
                    <a:p>
                      <a:pPr algn="l" fontAlgn="b"/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Materia orgánica </a:t>
                      </a:r>
                      <a:r>
                        <a:rPr lang="es-ES" sz="1800" b="1" u="none" strike="noStrike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humificada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63330">
                <a:tc>
                  <a:txBody>
                    <a:bodyPr/>
                    <a:lstStyle/>
                    <a:p>
                      <a:pPr algn="l" fontAlgn="t"/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Con quema (40% de la biomasa)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1453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Compartimento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fh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Biomasa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m x fh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biomasa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m x </a:t>
                      </a:r>
                      <a:r>
                        <a:rPr lang="es-ES" sz="1800" b="1" u="none" strike="noStrike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fh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Hojas 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12,30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4,92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0,738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Frutos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Ramas del año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0,056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0,0224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Ramas &lt;1 cm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5,20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0,364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0,1456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Ramas &gt;1&lt;5 cm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22,90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1,145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9,16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0,458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Ramas muertas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11,90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3,57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4,76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1,428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07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Corteza de fuste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19,70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3,94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7,88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1,576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Fuste sin corteza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312,90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18,77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166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Sumatoria total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388,10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29,894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9840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Total sin fuste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75,1</a:t>
                      </a:r>
                      <a:endParaRPr lang="es-ES" sz="1800" b="1" i="0" u="none" strike="noStrike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11,12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4,448</a:t>
                      </a:r>
                      <a:endParaRPr lang="es-ES" sz="18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2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67494"/>
            <a:ext cx="8229600" cy="1399032"/>
          </a:xfrm>
        </p:spPr>
        <p:txBody>
          <a:bodyPr>
            <a:normAutofit/>
          </a:bodyPr>
          <a:lstStyle/>
          <a:p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Peso de la capa arable</a:t>
            </a:r>
            <a:endParaRPr lang="es-ES" sz="3000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ES" dirty="0" err="1" smtClean="0"/>
              <a:t>Area</a:t>
            </a:r>
            <a:r>
              <a:rPr lang="es-ES" dirty="0" smtClean="0"/>
              <a:t> (m</a:t>
            </a:r>
            <a:r>
              <a:rPr lang="es-ES" baseline="30000" dirty="0" smtClean="0"/>
              <a:t>2</a:t>
            </a:r>
            <a:r>
              <a:rPr lang="es-ES" dirty="0" smtClean="0"/>
              <a:t>) </a:t>
            </a:r>
            <a:r>
              <a:rPr lang="es-ES" baseline="-25000" dirty="0" smtClean="0"/>
              <a:t>x</a:t>
            </a:r>
            <a:r>
              <a:rPr lang="es-ES" dirty="0" smtClean="0"/>
              <a:t> Profundidad (m) </a:t>
            </a:r>
            <a:r>
              <a:rPr lang="es-ES" baseline="-25000" dirty="0"/>
              <a:t>x</a:t>
            </a:r>
            <a:r>
              <a:rPr lang="es-ES" dirty="0" smtClean="0"/>
              <a:t> </a:t>
            </a:r>
            <a:r>
              <a:rPr lang="es-ES" dirty="0" err="1" smtClean="0"/>
              <a:t>Dens</a:t>
            </a:r>
            <a:r>
              <a:rPr lang="es-ES" dirty="0" smtClean="0"/>
              <a:t>. Ap. (t/m</a:t>
            </a:r>
            <a:r>
              <a:rPr lang="es-ES" baseline="30000" dirty="0"/>
              <a:t>3</a:t>
            </a:r>
            <a:r>
              <a:rPr lang="es-ES" dirty="0" smtClean="0"/>
              <a:t>)</a:t>
            </a:r>
          </a:p>
          <a:p>
            <a:pPr marL="64008" indent="0">
              <a:buNone/>
            </a:pPr>
            <a:endParaRPr lang="es-ES" dirty="0"/>
          </a:p>
          <a:p>
            <a:pPr marL="64008" indent="0">
              <a:buNone/>
            </a:pPr>
            <a:r>
              <a:rPr lang="es-ES" dirty="0" smtClean="0"/>
              <a:t>10000m</a:t>
            </a:r>
            <a:r>
              <a:rPr lang="es-ES" baseline="30000" dirty="0"/>
              <a:t>2</a:t>
            </a:r>
            <a:r>
              <a:rPr lang="es-ES" dirty="0" smtClean="0"/>
              <a:t> . 0,2 m . 1,1 tm</a:t>
            </a:r>
            <a:r>
              <a:rPr lang="es-ES" baseline="30000" dirty="0" smtClean="0"/>
              <a:t>3</a:t>
            </a:r>
            <a:r>
              <a:rPr lang="es-ES" dirty="0" smtClean="0"/>
              <a:t>  = 2200 t</a:t>
            </a:r>
          </a:p>
          <a:p>
            <a:pPr marL="64008" indent="0">
              <a:buNone/>
            </a:pPr>
            <a:endParaRPr lang="es-ES" dirty="0"/>
          </a:p>
          <a:p>
            <a:pPr marL="64008" indent="0">
              <a:buNone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Contenido de materia orgánica</a:t>
            </a:r>
          </a:p>
          <a:p>
            <a:pPr marL="64008" indent="0">
              <a:buNone/>
            </a:pPr>
            <a:endParaRPr lang="es-ES" dirty="0"/>
          </a:p>
          <a:p>
            <a:pPr marL="64008" indent="0">
              <a:buNone/>
            </a:pPr>
            <a:r>
              <a:rPr lang="es-ES" dirty="0" smtClean="0"/>
              <a:t>2200 t . 0,04  =  88 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09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4462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Materia </a:t>
            </a:r>
            <a:r>
              <a:rPr lang="es-ES" sz="3000" dirty="0" smtClean="0">
                <a:solidFill>
                  <a:schemeClr val="accent1">
                    <a:lumMod val="75000"/>
                  </a:schemeClr>
                </a:solidFill>
              </a:rPr>
              <a:t>orgánica</a:t>
            </a: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 mineralizada</a:t>
            </a:r>
            <a:endParaRPr lang="es-E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88547"/>
              </p:ext>
            </p:extLst>
          </p:nvPr>
        </p:nvGraphicFramePr>
        <p:xfrm>
          <a:off x="1730897" y="620688"/>
          <a:ext cx="5721423" cy="2771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705"/>
                <a:gridCol w="685998"/>
                <a:gridCol w="819387"/>
                <a:gridCol w="1143333"/>
              </a:tblGrid>
              <a:tr h="53387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1" u="none" strike="noStrike" dirty="0">
                          <a:effectLst/>
                        </a:rPr>
                        <a:t>Situación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err="1">
                          <a:effectLst/>
                        </a:rPr>
                        <a:t>Moi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err="1">
                          <a:effectLst/>
                        </a:rPr>
                        <a:t>fm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err="1">
                          <a:effectLst/>
                        </a:rPr>
                        <a:t>Moi</a:t>
                      </a:r>
                      <a:r>
                        <a:rPr lang="es-ES" sz="1600" b="1" u="none" strike="noStrike" dirty="0">
                          <a:effectLst/>
                        </a:rPr>
                        <a:t> x </a:t>
                      </a:r>
                      <a:r>
                        <a:rPr lang="es-ES" sz="1600" b="1" u="none" strike="noStrike" dirty="0" err="1">
                          <a:effectLst/>
                        </a:rPr>
                        <a:t>fm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63556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Suelo cubierto con residuos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0,01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0,88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53387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Suelo desnudo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0,04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3,52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53387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Suelo con quema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0,03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2,64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533873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Suelo laboreado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0,06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5,28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223628" y="3286725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BALANCE de Materia </a:t>
            </a:r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</a:rPr>
              <a:t>orgánica</a:t>
            </a:r>
            <a:r>
              <a:rPr lang="es-E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31582"/>
              </p:ext>
            </p:extLst>
          </p:nvPr>
        </p:nvGraphicFramePr>
        <p:xfrm>
          <a:off x="1763688" y="3845411"/>
          <a:ext cx="6142557" cy="2967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749"/>
                <a:gridCol w="567733"/>
                <a:gridCol w="599273"/>
                <a:gridCol w="867370"/>
                <a:gridCol w="804289"/>
                <a:gridCol w="961993"/>
                <a:gridCol w="745150"/>
              </a:tblGrid>
              <a:tr h="511718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Situación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err="1">
                          <a:effectLst/>
                        </a:rPr>
                        <a:t>Moi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u="none" strike="noStrike" dirty="0" err="1">
                          <a:effectLst/>
                        </a:rPr>
                        <a:t>fm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err="1">
                          <a:effectLst/>
                        </a:rPr>
                        <a:t>Moi</a:t>
                      </a:r>
                      <a:r>
                        <a:rPr lang="es-ES" sz="1600" u="none" strike="noStrike" dirty="0">
                          <a:effectLst/>
                        </a:rPr>
                        <a:t> x </a:t>
                      </a:r>
                      <a:r>
                        <a:rPr lang="es-ES" sz="1600" u="none" strike="noStrike" dirty="0" err="1">
                          <a:effectLst/>
                        </a:rPr>
                        <a:t>fm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err="1">
                          <a:effectLst/>
                        </a:rPr>
                        <a:t>Moi</a:t>
                      </a:r>
                      <a:r>
                        <a:rPr lang="es-ES" sz="1600" u="none" strike="noStrike" dirty="0">
                          <a:effectLst/>
                        </a:rPr>
                        <a:t>. </a:t>
                      </a:r>
                      <a:r>
                        <a:rPr lang="es-ES" sz="1600" u="none" strike="noStrike" dirty="0" err="1">
                          <a:effectLst/>
                        </a:rPr>
                        <a:t>fh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err="1">
                          <a:effectLst/>
                        </a:rPr>
                        <a:t>Mof</a:t>
                      </a:r>
                      <a:r>
                        <a:rPr lang="es-ES" sz="1600" u="none" strike="noStrike" dirty="0">
                          <a:effectLst/>
                        </a:rPr>
                        <a:t>(t/ha)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err="1">
                          <a:effectLst/>
                        </a:rPr>
                        <a:t>Mof</a:t>
                      </a:r>
                      <a:r>
                        <a:rPr lang="es-ES" sz="1600" u="none" strike="noStrike" dirty="0">
                          <a:effectLst/>
                        </a:rPr>
                        <a:t> (%)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60081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Suelo cubierto con residuos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0,01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0,88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11,12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98,24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4,47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222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Suelo desnudo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0,04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3,52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84,48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3,84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1718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Suelo con quema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0,03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2,64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4,45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89,81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4,08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9222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Suelo laboreado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0,06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5,28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4,45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87,17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 smtClean="0">
                          <a:effectLst/>
                        </a:rPr>
                        <a:t>3,96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5"/>
          <a:stretch/>
        </p:blipFill>
        <p:spPr bwMode="auto">
          <a:xfrm>
            <a:off x="2584174" y="692696"/>
            <a:ext cx="3975652" cy="420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47664" y="544522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MUCHAS GRACIAS POR ATENDER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7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Materia orgánica inicial (</a:t>
            </a:r>
            <a:r>
              <a:rPr lang="es-ES" dirty="0" err="1" smtClean="0"/>
              <a:t>MOi</a:t>
            </a:r>
            <a:r>
              <a:rPr lang="es-ES" dirty="0" smtClean="0"/>
              <a:t>) 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06716"/>
              </p:ext>
            </p:extLst>
          </p:nvPr>
        </p:nvGraphicFramePr>
        <p:xfrm>
          <a:off x="1115614" y="1988837"/>
          <a:ext cx="6480724" cy="3582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181"/>
                <a:gridCol w="1620181"/>
                <a:gridCol w="1620181"/>
                <a:gridCol w="1620181"/>
              </a:tblGrid>
              <a:tr h="504059"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Densidad aparente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Moi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86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(t/m</a:t>
                      </a:r>
                      <a:r>
                        <a:rPr lang="es-ES" sz="1800" b="1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t/ha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664019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Parque Chaqueño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664019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Selva Misionera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65953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Selva Tucumano Boliviana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Bosque Andino Patagónico</a:t>
                      </a:r>
                      <a:endParaRPr lang="es-E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  <a:endParaRPr lang="es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7209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7"/>
    </mc:Choice>
    <mc:Fallback xmlns="">
      <p:transition spd="slow" advTm="40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82598"/>
              </p:ext>
            </p:extLst>
          </p:nvPr>
        </p:nvGraphicFramePr>
        <p:xfrm>
          <a:off x="683567" y="908721"/>
          <a:ext cx="8208912" cy="55693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09692"/>
                <a:gridCol w="1196397"/>
                <a:gridCol w="1196397"/>
                <a:gridCol w="1099416"/>
                <a:gridCol w="1318779"/>
                <a:gridCol w="1152128"/>
                <a:gridCol w="936103"/>
              </a:tblGrid>
              <a:tr h="26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 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m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        fh</a:t>
                      </a:r>
                      <a:r>
                        <a:rPr lang="es-AR" sz="1600" b="1" baseline="-25000">
                          <a:effectLst/>
                        </a:rPr>
                        <a:t>1</a:t>
                      </a:r>
                      <a:r>
                        <a:rPr lang="es-AR" sz="1600" b="1">
                          <a:effectLst/>
                        </a:rPr>
                        <a:t>  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10698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 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Parque Chaqueño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Selva Misionera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Selva Tucumano-Boliviana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Bosque Andino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0859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Virgen sin intervención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Hojarasca + ramas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      84,77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144,81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126,19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224,70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0,1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BDS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    27,63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64,32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43,98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126,8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0,15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BMM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        2,46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13,55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  6,28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  42,51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0,30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m. fh</a:t>
                      </a:r>
                      <a:r>
                        <a:rPr lang="es-AR" sz="1600" b="1" baseline="-25000">
                          <a:effectLst/>
                        </a:rPr>
                        <a:t>1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      13,4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28,2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  21,10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54,24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534916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Extracción de madera dejando hojarasca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Hojarasca + ramas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      84,77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144,81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126,19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224,70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0,1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BDS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27,63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64,32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43,98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126,8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0,15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BMM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2,46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13,55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6,28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    42,51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0,30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m. fh</a:t>
                      </a:r>
                      <a:r>
                        <a:rPr lang="es-AR" sz="1600" b="1" baseline="-25000">
                          <a:effectLst/>
                        </a:rPr>
                        <a:t>1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13,4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28,2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21,10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54,24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>
                          <a:effectLst/>
                        </a:rPr>
                        <a:t> </a:t>
                      </a:r>
                      <a:endParaRPr lang="es-ES" sz="1600" b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13372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Extracción de madera, retirando la hojarasca y laboreando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BDS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27,63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64,32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43,98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126,8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b="0" dirty="0">
                          <a:effectLst/>
                        </a:rPr>
                        <a:t>0,15</a:t>
                      </a:r>
                      <a:endParaRPr lang="es-ES" sz="1600" b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 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m. fh</a:t>
                      </a:r>
                      <a:r>
                        <a:rPr lang="es-AR" sz="1600" b="1" baseline="-25000">
                          <a:effectLst/>
                        </a:rPr>
                        <a:t>1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4,1</a:t>
                      </a:r>
                      <a:endParaRPr lang="es-ES" sz="16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9,65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6,60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19,02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 </a:t>
                      </a:r>
                      <a:endParaRPr lang="es-E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932916" y="188640"/>
            <a:ext cx="5735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Masa aportada (</a:t>
            </a:r>
            <a:r>
              <a:rPr lang="es-ES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m. fh</a:t>
            </a:r>
            <a:r>
              <a:rPr lang="es-ES" sz="40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r>
              <a:rPr lang="es-ES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 </a:t>
            </a:r>
            <a: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br>
              <a:rPr lang="es-E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s-E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Masa aportada (</a:t>
            </a:r>
            <a:r>
              <a:rPr lang="es-ES" b="1" dirty="0" smtClean="0"/>
              <a:t>m</a:t>
            </a:r>
            <a:r>
              <a:rPr lang="es-ES" b="1" dirty="0"/>
              <a:t>. </a:t>
            </a:r>
            <a:r>
              <a:rPr lang="es-ES" b="1" dirty="0" smtClean="0"/>
              <a:t>fh</a:t>
            </a:r>
            <a:r>
              <a:rPr lang="es-ES" b="1" baseline="-25000" dirty="0" smtClean="0"/>
              <a:t>1</a:t>
            </a:r>
            <a:r>
              <a:rPr lang="es-ES" b="1" dirty="0" smtClean="0"/>
              <a:t>) </a:t>
            </a:r>
            <a:r>
              <a:rPr lang="es-ES" dirty="0"/>
              <a:t>	</a:t>
            </a:r>
            <a:br>
              <a:rPr lang="es-ES" dirty="0"/>
            </a:br>
            <a:r>
              <a:rPr lang="es-ES" dirty="0" smtClean="0"/>
              <a:t>  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29284"/>
              </p:ext>
            </p:extLst>
          </p:nvPr>
        </p:nvGraphicFramePr>
        <p:xfrm>
          <a:off x="1115615" y="1700807"/>
          <a:ext cx="7128795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5759"/>
                <a:gridCol w="1425759"/>
                <a:gridCol w="1425759"/>
                <a:gridCol w="1425759"/>
                <a:gridCol w="1425759"/>
              </a:tblGrid>
              <a:tr h="97439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Parque Chaqueño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Misionera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Tucumano-Boliviana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Bosque Andino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97439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Virgen sin intervención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28,20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21,10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54,24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29386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Extracción de madera dejando hojarasca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 la misma que en campo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natural (13,4)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21,10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54,24</a:t>
                      </a:r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29386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Extracción de madera y hojarasca laboreando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9,65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6,60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19,02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Teniendo los valores de </a:t>
            </a:r>
            <a:r>
              <a:rPr lang="es-ES" b="1" i="1" dirty="0" err="1"/>
              <a:t>fm</a:t>
            </a:r>
            <a:r>
              <a:rPr lang="es-ES" b="1" i="1" dirty="0"/>
              <a:t> </a:t>
            </a:r>
            <a:r>
              <a:rPr lang="es-ES" b="1" dirty="0"/>
              <a:t>2 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50608"/>
              </p:ext>
            </p:extLst>
          </p:nvPr>
        </p:nvGraphicFramePr>
        <p:xfrm>
          <a:off x="1187625" y="1628797"/>
          <a:ext cx="6624735" cy="482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103625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Parque Chaqueño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Misionera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Tucumano-Boliviana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Bosque Andino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03625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Virgen sin intervención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0,001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0,003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0,002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0,0005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37601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Extracción de madera dejando hojarasca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0,003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0,005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0,004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0,001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37601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Calibri" panose="020F0502020204030204" pitchFamily="34" charset="0"/>
                        </a:rPr>
                        <a:t>Extracción de madera y hojarasca laboreando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2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Calcule </a:t>
            </a:r>
            <a:r>
              <a:rPr lang="es-ES" b="1" dirty="0" err="1" smtClean="0"/>
              <a:t>MOi</a:t>
            </a:r>
            <a:r>
              <a:rPr lang="es-ES" b="1" dirty="0"/>
              <a:t>. </a:t>
            </a:r>
            <a:r>
              <a:rPr lang="es-ES" b="1" i="1" dirty="0" err="1"/>
              <a:t>fm</a:t>
            </a:r>
            <a:r>
              <a:rPr lang="es-ES" b="1" i="1" dirty="0"/>
              <a:t> </a:t>
            </a:r>
            <a:r>
              <a:rPr lang="es-ES" b="1" baseline="-25000" dirty="0" smtClean="0"/>
              <a:t>2</a:t>
            </a:r>
            <a:r>
              <a:rPr lang="es-ES" b="1" dirty="0" smtClean="0"/>
              <a:t> </a:t>
            </a: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99114"/>
              </p:ext>
            </p:extLst>
          </p:nvPr>
        </p:nvGraphicFramePr>
        <p:xfrm>
          <a:off x="1475656" y="1484784"/>
          <a:ext cx="6624735" cy="482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103625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Parque Chaqueño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Misionera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Tucumano-Boliviana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Bosque Andino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03625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Virgen sin intervención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37601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Extracción de madera dejando hojarasca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137601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>
                          <a:effectLst/>
                          <a:latin typeface="Calibri" panose="020F0502020204030204" pitchFamily="34" charset="0"/>
                        </a:rPr>
                        <a:t>Extracción de madera y hojarasca laboreando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2,88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5,28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6,16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8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Aplique la fórmula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MOf</a:t>
            </a:r>
            <a:r>
              <a:rPr lang="fr-FR" b="1" dirty="0"/>
              <a:t> = </a:t>
            </a:r>
            <a:r>
              <a:rPr lang="fr-FR" b="1" dirty="0" err="1"/>
              <a:t>MOi</a:t>
            </a:r>
            <a:r>
              <a:rPr lang="fr-FR" b="1" dirty="0"/>
              <a:t> + m. </a:t>
            </a:r>
            <a:r>
              <a:rPr lang="fr-FR" b="1" i="1" dirty="0"/>
              <a:t>fh</a:t>
            </a:r>
            <a:r>
              <a:rPr lang="fr-FR" b="1" baseline="-25000" dirty="0"/>
              <a:t>1</a:t>
            </a:r>
            <a:r>
              <a:rPr lang="fr-FR" b="1" dirty="0"/>
              <a:t> – </a:t>
            </a:r>
            <a:r>
              <a:rPr lang="fr-FR" b="1" dirty="0" err="1"/>
              <a:t>MOi</a:t>
            </a:r>
            <a:r>
              <a:rPr lang="fr-FR" b="1" dirty="0"/>
              <a:t>. </a:t>
            </a:r>
            <a:r>
              <a:rPr lang="fr-FR" b="1" i="1" dirty="0" err="1"/>
              <a:t>fm</a:t>
            </a:r>
            <a:r>
              <a:rPr lang="fr-FR" b="1" i="1" dirty="0"/>
              <a:t> </a:t>
            </a:r>
            <a:r>
              <a:rPr lang="fr-FR" b="1" baseline="-25000" dirty="0" smtClean="0"/>
              <a:t>2</a:t>
            </a:r>
            <a:r>
              <a:rPr lang="fr-FR" b="1" dirty="0" smtClean="0"/>
              <a:t> </a:t>
            </a:r>
            <a:endParaRPr lang="fr-FR" dirty="0" smtClean="0"/>
          </a:p>
          <a:p>
            <a:pPr marL="64008" indent="0">
              <a:buNone/>
            </a:pPr>
            <a:r>
              <a:rPr lang="es-ES" dirty="0" err="1" smtClean="0"/>
              <a:t>Ej</a:t>
            </a:r>
            <a:r>
              <a:rPr lang="es-ES" dirty="0" smtClean="0"/>
              <a:t>: Parque Chaqueño</a:t>
            </a:r>
          </a:p>
          <a:p>
            <a:pPr marL="64008" indent="0">
              <a:buNone/>
            </a:pPr>
            <a:endParaRPr lang="es-ES" dirty="0"/>
          </a:p>
          <a:p>
            <a:pPr marL="64008" indent="0">
              <a:buNone/>
            </a:pPr>
            <a:r>
              <a:rPr lang="es-ES" dirty="0" err="1" smtClean="0"/>
              <a:t>Mof</a:t>
            </a:r>
            <a:r>
              <a:rPr lang="es-ES" dirty="0" smtClean="0"/>
              <a:t> = 48 + 13,4 – 0,05 = 61,35 t/ha (virgen)</a:t>
            </a:r>
          </a:p>
          <a:p>
            <a:pPr marL="64008" indent="0">
              <a:buNone/>
            </a:pPr>
            <a:r>
              <a:rPr lang="es-ES" dirty="0" smtClean="0"/>
              <a:t>Para pasar a % se divide por 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s-ES" dirty="0" smtClean="0">
                <a:latin typeface="Arial"/>
                <a:cs typeface="Arial"/>
              </a:rPr>
              <a:t>ap</a:t>
            </a:r>
            <a:r>
              <a:rPr lang="es-ES" baseline="-25000" dirty="0" smtClean="0">
                <a:latin typeface="Arial"/>
                <a:cs typeface="Arial"/>
              </a:rPr>
              <a:t>x</a:t>
            </a:r>
            <a:r>
              <a:rPr lang="es-ES" dirty="0" smtClean="0">
                <a:latin typeface="Arial"/>
                <a:cs typeface="Arial"/>
              </a:rPr>
              <a:t>10000 </a:t>
            </a:r>
            <a:r>
              <a:rPr lang="es-ES" baseline="-25000" dirty="0" smtClean="0">
                <a:latin typeface="Arial"/>
                <a:cs typeface="Arial"/>
              </a:rPr>
              <a:t>x</a:t>
            </a:r>
            <a:r>
              <a:rPr lang="es-ES" dirty="0" smtClean="0">
                <a:latin typeface="Arial"/>
                <a:cs typeface="Arial"/>
              </a:rPr>
              <a:t> </a:t>
            </a:r>
            <a:r>
              <a:rPr lang="es-ES" dirty="0" err="1" smtClean="0">
                <a:latin typeface="Arial"/>
                <a:cs typeface="Arial"/>
              </a:rPr>
              <a:t>prof.</a:t>
            </a:r>
            <a:r>
              <a:rPr lang="es-ES" dirty="0" smtClean="0">
                <a:latin typeface="Arial"/>
                <a:cs typeface="Arial"/>
              </a:rPr>
              <a:t> y se multiplica por 100</a:t>
            </a:r>
          </a:p>
          <a:p>
            <a:pPr marL="64008" indent="0">
              <a:buNone/>
            </a:pPr>
            <a:endParaRPr lang="es-ES" dirty="0">
              <a:latin typeface="Arial"/>
              <a:cs typeface="Arial"/>
            </a:endParaRPr>
          </a:p>
          <a:p>
            <a:pPr marL="64008" indent="0">
              <a:buNone/>
            </a:pPr>
            <a:r>
              <a:rPr lang="es-ES" dirty="0" smtClean="0">
                <a:latin typeface="Arial"/>
                <a:cs typeface="Arial"/>
              </a:rPr>
              <a:t>61,35</a:t>
            </a:r>
            <a:r>
              <a:rPr lang="es-ES" baseline="-25000" dirty="0" smtClean="0">
                <a:latin typeface="Arial"/>
                <a:cs typeface="Arial"/>
              </a:rPr>
              <a:t>x</a:t>
            </a:r>
            <a:r>
              <a:rPr lang="es-ES" dirty="0" smtClean="0">
                <a:latin typeface="Arial"/>
                <a:cs typeface="Arial"/>
              </a:rPr>
              <a:t>100 </a:t>
            </a:r>
            <a:r>
              <a:rPr lang="es-ES" b="1" dirty="0" smtClean="0">
                <a:latin typeface="Arial"/>
                <a:cs typeface="Arial"/>
              </a:rPr>
              <a:t>/ </a:t>
            </a:r>
            <a:r>
              <a:rPr lang="es-ES" dirty="0" smtClean="0">
                <a:latin typeface="Arial"/>
                <a:cs typeface="Arial"/>
              </a:rPr>
              <a:t>1,2 </a:t>
            </a:r>
            <a:r>
              <a:rPr lang="es-ES" baseline="-25000" dirty="0">
                <a:latin typeface="Arial"/>
                <a:cs typeface="Arial"/>
              </a:rPr>
              <a:t>x </a:t>
            </a:r>
            <a:r>
              <a:rPr lang="es-ES" dirty="0" smtClean="0">
                <a:latin typeface="Arial"/>
                <a:cs typeface="Arial"/>
              </a:rPr>
              <a:t>10000</a:t>
            </a:r>
            <a:r>
              <a:rPr lang="es-ES" baseline="-25000" dirty="0" smtClean="0">
                <a:latin typeface="Arial"/>
                <a:cs typeface="Arial"/>
              </a:rPr>
              <a:t>x</a:t>
            </a:r>
            <a:r>
              <a:rPr lang="es-ES" dirty="0" smtClean="0">
                <a:latin typeface="Arial"/>
                <a:cs typeface="Arial"/>
              </a:rPr>
              <a:t>0,2 = 2,55 %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090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Calcule </a:t>
            </a:r>
            <a:r>
              <a:rPr lang="es-ES" dirty="0" err="1" smtClean="0"/>
              <a:t>Mof</a:t>
            </a:r>
            <a:r>
              <a:rPr lang="es-ES" dirty="0" smtClean="0"/>
              <a:t> en t/ha y %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416491"/>
              </p:ext>
            </p:extLst>
          </p:nvPr>
        </p:nvGraphicFramePr>
        <p:xfrm>
          <a:off x="683566" y="1628800"/>
          <a:ext cx="7344820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8964"/>
                <a:gridCol w="1468964"/>
                <a:gridCol w="1468964"/>
                <a:gridCol w="1468964"/>
                <a:gridCol w="1468964"/>
              </a:tblGrid>
              <a:tr h="3154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err="1">
                          <a:effectLst/>
                          <a:latin typeface="Calibri" panose="020F0502020204030204" pitchFamily="34" charset="0"/>
                        </a:rPr>
                        <a:t>Mof</a:t>
                      </a:r>
                      <a:r>
                        <a:rPr lang="es-ES" sz="2000" b="1" u="none" strike="noStrike" dirty="0">
                          <a:effectLst/>
                          <a:latin typeface="Calibri" panose="020F0502020204030204" pitchFamily="34" charset="0"/>
                        </a:rPr>
                        <a:t> (t/ha</a:t>
                      </a:r>
                      <a:r>
                        <a:rPr lang="es-ES" sz="2000" b="1" u="none" strike="noStrike" dirty="0" smtClean="0">
                          <a:effectLst/>
                          <a:latin typeface="Calibri" panose="020F0502020204030204" pitchFamily="34" charset="0"/>
                        </a:rPr>
                        <a:t>) y %</a:t>
                      </a:r>
                      <a:r>
                        <a:rPr lang="es-ES" sz="20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Parque Chaqueño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Misionera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Selva Tucumano-Boliviana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Bosque Andino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22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Virgen sin intervención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61,35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2,55 %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94,00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108,92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198,17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62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Extracción de madera dejando hojarasca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61,21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2,55 %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93,87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108,75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198,10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625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u="none" strike="noStrike">
                          <a:effectLst/>
                          <a:latin typeface="Calibri" panose="020F0502020204030204" pitchFamily="34" charset="0"/>
                        </a:rPr>
                        <a:t>Extracción de madera y hojarasca laboreando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49,22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2,05 %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70,36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88,44</a:t>
                      </a: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</a:t>
                      </a:r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161,6</a:t>
                      </a:r>
                    </a:p>
                    <a:p>
                      <a:pPr algn="ctr" fontAlgn="b"/>
                      <a:endParaRPr lang="es-ES" sz="16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5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6990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Balance de Materia Orgánica</a:t>
            </a:r>
          </a:p>
          <a:p>
            <a:pPr algn="ctr"/>
            <a:endParaRPr lang="es-E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s-E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Orgánica  en una </a:t>
            </a:r>
            <a:r>
              <a:rPr lang="es-E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plantacion</a:t>
            </a:r>
            <a:r>
              <a:rPr lang="es-E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endParaRPr lang="es-E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s-E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s-E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Pinus</a:t>
            </a:r>
            <a:r>
              <a:rPr lang="es-E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taeda</a:t>
            </a:r>
            <a:endParaRPr lang="es-E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s-E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88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545</TotalTime>
  <Words>707</Words>
  <Application>Microsoft Office PowerPoint</Application>
  <PresentationFormat>Presentación en pantalla (4:3)</PresentationFormat>
  <Paragraphs>399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Brío</vt:lpstr>
      <vt:lpstr>BALANCE DE Materia Orgánica  EN BOSQUES NATIVOS</vt:lpstr>
      <vt:lpstr> Materia orgánica inicial (MOi)  </vt:lpstr>
      <vt:lpstr>Presentación de PowerPoint</vt:lpstr>
      <vt:lpstr>Masa aportada (m. fh1)     </vt:lpstr>
      <vt:lpstr>Teniendo los valores de fm 2 </vt:lpstr>
      <vt:lpstr>Calcule MOi. fm 2   </vt:lpstr>
      <vt:lpstr>Aplique la fórmula</vt:lpstr>
      <vt:lpstr>Calcule Mof en t/ha y %</vt:lpstr>
      <vt:lpstr>Presentación de PowerPoint</vt:lpstr>
      <vt:lpstr>Presentación de PowerPoint</vt:lpstr>
      <vt:lpstr>Peso de la capa arable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DE Materia Orgánica  EN BOSQUES NATIVOS</dc:title>
  <dc:creator>Luffi</dc:creator>
  <cp:lastModifiedBy>Luffi</cp:lastModifiedBy>
  <cp:revision>34</cp:revision>
  <dcterms:created xsi:type="dcterms:W3CDTF">2018-03-10T21:00:14Z</dcterms:created>
  <dcterms:modified xsi:type="dcterms:W3CDTF">2018-03-13T18:23:03Z</dcterms:modified>
</cp:coreProperties>
</file>