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00" r:id="rId3"/>
    <p:sldId id="305" r:id="rId4"/>
    <p:sldId id="306" r:id="rId5"/>
    <p:sldId id="350" r:id="rId6"/>
    <p:sldId id="303" r:id="rId7"/>
    <p:sldId id="359" r:id="rId8"/>
    <p:sldId id="321" r:id="rId9"/>
    <p:sldId id="323" r:id="rId10"/>
    <p:sldId id="319" r:id="rId11"/>
    <p:sldId id="307" r:id="rId12"/>
    <p:sldId id="308" r:id="rId13"/>
    <p:sldId id="309" r:id="rId14"/>
    <p:sldId id="301" r:id="rId15"/>
    <p:sldId id="302" r:id="rId16"/>
    <p:sldId id="311" r:id="rId17"/>
    <p:sldId id="260" r:id="rId18"/>
    <p:sldId id="261" r:id="rId19"/>
    <p:sldId id="264" r:id="rId20"/>
    <p:sldId id="312" r:id="rId21"/>
    <p:sldId id="314" r:id="rId22"/>
    <p:sldId id="316" r:id="rId23"/>
    <p:sldId id="265" r:id="rId24"/>
    <p:sldId id="318" r:id="rId25"/>
    <p:sldId id="317" r:id="rId26"/>
    <p:sldId id="271" r:id="rId27"/>
    <p:sldId id="324" r:id="rId28"/>
    <p:sldId id="351" r:id="rId29"/>
    <p:sldId id="275" r:id="rId30"/>
    <p:sldId id="325" r:id="rId31"/>
    <p:sldId id="349" r:id="rId32"/>
    <p:sldId id="339" r:id="rId33"/>
    <p:sldId id="352" r:id="rId34"/>
    <p:sldId id="331" r:id="rId35"/>
    <p:sldId id="333" r:id="rId36"/>
    <p:sldId id="335" r:id="rId37"/>
    <p:sldId id="340" r:id="rId38"/>
    <p:sldId id="345" r:id="rId39"/>
    <p:sldId id="346" r:id="rId40"/>
    <p:sldId id="287" r:id="rId41"/>
    <p:sldId id="353" r:id="rId42"/>
    <p:sldId id="354" r:id="rId43"/>
    <p:sldId id="360" r:id="rId44"/>
    <p:sldId id="357" r:id="rId45"/>
    <p:sldId id="356" r:id="rId46"/>
    <p:sldId id="337" r:id="rId47"/>
    <p:sldId id="338" r:id="rId48"/>
    <p:sldId id="341" r:id="rId49"/>
    <p:sldId id="343" r:id="rId50"/>
    <p:sldId id="344" r:id="rId51"/>
    <p:sldId id="347" r:id="rId52"/>
    <p:sldId id="348" r:id="rId5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146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73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348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7349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57350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1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2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3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4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5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6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7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8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7359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7360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7361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7362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6007450-15AD-453D-A04A-02C76613DBF6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AR" noProof="0" smtClean="0"/>
              <a:t>Haga clic para cambiar el estilo de título	</a:t>
            </a:r>
          </a:p>
        </p:txBody>
      </p:sp>
      <p:sp>
        <p:nvSpPr>
          <p:cNvPr id="573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s-ES" altLang="es-AR" noProof="0" smtClean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4302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B9C424-633F-49AA-AAC9-3DBA77D1CE1B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7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3D5E6B-E8E2-48CC-84A3-DB7760BED15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2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149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6150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1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2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3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4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5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6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7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8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59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AR" altLang="es-AR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6160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161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162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B1D052B-3959-41CD-BE25-C12A9B92535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altLang="es-AR" noProof="0" smtClean="0"/>
              <a:t>Haga clic para cambiar el estilo de título	</a:t>
            </a:r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s-ES" altLang="es-AR" noProof="0" smtClean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42206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8EFB3-418D-4A39-BA3E-F128985148D9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47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681838-1C8F-4C6C-8F1F-204017CBCA77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92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9E2C3A-3612-491E-815A-92832944C2D6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78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472BC9-D673-4F61-9D21-90DDB361E7B5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2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52BA3F-28C6-482A-93B8-5D6A758D4AA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1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3583EE-F0C3-4311-AE06-70B00B482306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66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EF01C-3663-4F90-8259-1FE6FBD3D456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3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025C7C-9F25-41A1-AC38-E3C3F2A97D20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185A2-3C26-4DC8-9946-A6E60A692DD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78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A53DD5-49D4-4981-A02F-33AEDFBD945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69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355795-F779-448A-B428-620B5F9F91A5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2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7D75DD1-2F78-4F2C-AE84-8A179FAD41C2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7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80EA17-CE36-4198-B428-002FFB4FD51B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0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A72AD6-D412-46F5-85EB-694AD46A1ECC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7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673F80-8B1E-4651-9293-DE1A970E41ED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3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181576-FAF9-4121-9014-2233551F732C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6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DEEF77-14A6-4109-ACB1-BB038F95739A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D0FD32D-EF7F-4785-BDBB-BD55241C8238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3BA64E-142E-45DA-B0AB-FCDCA17830A5}" type="slidenum">
              <a:rPr lang="es-ES" altLang="es-AR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A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0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39B0A1-1F4B-4CC5-BF13-F5DBFF8AFE6C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 smtClean="0">
              <a:solidFill>
                <a:srgbClr val="000000"/>
              </a:solidFill>
            </a:endParaRP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32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632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633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33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</p:grpSp>
      <p:sp>
        <p:nvSpPr>
          <p:cNvPr id="5633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563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5633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1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1F373C-D60E-4C46-A5F8-7242A9418AF9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 smtClean="0">
              <a:solidFill>
                <a:srgbClr val="000000"/>
              </a:solidFill>
            </a:endParaRPr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27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128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666699"/>
                </a:solidFill>
              </a:endParaRPr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  <p:sp>
          <p:nvSpPr>
            <p:cNvPr id="5133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AR" altLang="es-AR" smtClean="0">
                <a:solidFill>
                  <a:srgbClr val="9999CC"/>
                </a:solidFill>
              </a:endParaRPr>
            </a:p>
          </p:txBody>
        </p:sp>
      </p:grpSp>
      <p:sp>
        <p:nvSpPr>
          <p:cNvPr id="513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0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1.png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emf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3650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 sz="2400" dirty="0" smtClean="0"/>
          </a:p>
          <a:p>
            <a:endParaRPr lang="es-AR" sz="2400" dirty="0"/>
          </a:p>
          <a:p>
            <a:endParaRPr lang="es-AR" sz="2400" dirty="0" smtClean="0"/>
          </a:p>
          <a:p>
            <a:endParaRPr lang="es-AR" sz="2400" dirty="0"/>
          </a:p>
          <a:p>
            <a:pPr marL="0" indent="0" algn="ctr">
              <a:buNone/>
            </a:pPr>
            <a:r>
              <a:rPr lang="es-AR" sz="2400" dirty="0" smtClean="0"/>
              <a:t>SUELOS HIDROMORFICOS</a:t>
            </a:r>
          </a:p>
          <a:p>
            <a:pPr marL="0" indent="0" algn="ctr">
              <a:buNone/>
            </a:pPr>
            <a:r>
              <a:rPr lang="es-AR" sz="1800" dirty="0" smtClean="0"/>
              <a:t>“Suelos asociados a excesos permanentes o prolongados de agua.” </a:t>
            </a:r>
          </a:p>
          <a:p>
            <a:pPr marL="0" indent="0" algn="ctr">
              <a:buNone/>
            </a:pPr>
            <a:r>
              <a:rPr lang="es-AR" sz="1800" dirty="0" smtClean="0"/>
              <a:t>“Se encuentran privados de oxigeno a causa de su incapacidad para drenar los excedentes hídricos.”</a:t>
            </a:r>
          </a:p>
        </p:txBody>
      </p:sp>
    </p:spTree>
    <p:extLst>
      <p:ext uri="{BB962C8B-B14F-4D97-AF65-F5344CB8AC3E}">
        <p14:creationId xmlns:p14="http://schemas.microsoft.com/office/powerpoint/2010/main" val="33836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altLang="es-AR" sz="2800" dirty="0">
                <a:solidFill>
                  <a:schemeClr val="bg1"/>
                </a:solidFill>
                <a:latin typeface="Arial Black" pitchFamily="34" charset="0"/>
              </a:rPr>
              <a:t>Riesgo Hídrico</a:t>
            </a:r>
            <a:endParaRPr lang="es-AR" sz="28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454624"/>
          </a:xfrm>
        </p:spPr>
        <p:txBody>
          <a:bodyPr/>
          <a:lstStyle/>
          <a:p>
            <a:pPr marL="0" lvl="0" indent="0" algn="ctr">
              <a:spcBef>
                <a:spcPct val="50000"/>
              </a:spcBef>
              <a:buClrTx/>
              <a:buSzTx/>
              <a:buNone/>
            </a:pPr>
            <a:r>
              <a:rPr lang="es-ES" altLang="es-AR" sz="2000" b="1" i="1" kern="1200" dirty="0">
                <a:solidFill>
                  <a:srgbClr val="000000"/>
                </a:solidFill>
                <a:latin typeface="Arial" charset="0"/>
              </a:rPr>
              <a:t>“Expresa la probabilidad o recurrencia con que una superficie puede ser afectada por anegamiento o inundación”</a:t>
            </a:r>
          </a:p>
          <a:p>
            <a:pPr marL="0" lv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2000" b="1" kern="1200" dirty="0">
                <a:solidFill>
                  <a:srgbClr val="000000"/>
                </a:solidFill>
                <a:latin typeface="Arial" charset="0"/>
              </a:rPr>
              <a:t>Se puede determinar a través de;</a:t>
            </a: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914400" lvl="2" indent="0"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Modelos Hidrológicos e Hidráulicos</a:t>
            </a:r>
          </a:p>
          <a:p>
            <a:pPr marL="914400" lvl="2" indent="0"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Análisis de Imágenes Satelitales</a:t>
            </a:r>
          </a:p>
          <a:p>
            <a:pPr marL="914400" lvl="2" indent="0"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Características Geomorfológicas, Edáficas, etc.</a:t>
            </a:r>
          </a:p>
          <a:p>
            <a:pPr marL="0" lv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2000" b="1" kern="1200" dirty="0">
                <a:solidFill>
                  <a:srgbClr val="000000"/>
                </a:solidFill>
                <a:latin typeface="Arial" charset="0"/>
              </a:rPr>
              <a:t>Se puede expresar en forma;</a:t>
            </a: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914400" lvl="2" indent="0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Cuantitativa (Recurrencia – Probabilidad)</a:t>
            </a:r>
          </a:p>
          <a:p>
            <a:pPr marL="914400" lvl="2" indent="0">
              <a:lnSpc>
                <a:spcPct val="50000"/>
              </a:lnSpc>
              <a:spcBef>
                <a:spcPct val="50000"/>
              </a:spcBef>
              <a:buClrTx/>
              <a:buSzTx/>
              <a:buNone/>
            </a:pPr>
            <a:r>
              <a:rPr lang="es-ES" altLang="es-AR" sz="2000" kern="1200" dirty="0" smtClean="0">
                <a:solidFill>
                  <a:srgbClr val="000000"/>
                </a:solidFill>
                <a:latin typeface="Arial" charset="0"/>
              </a:rPr>
              <a:t>               </a:t>
            </a: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1:10 años	    10 %</a:t>
            </a:r>
          </a:p>
          <a:p>
            <a:pPr marL="914400" lvl="2" indent="0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s-ES" altLang="es-AR" sz="2000" kern="1200" dirty="0">
                <a:solidFill>
                  <a:srgbClr val="000000"/>
                </a:solidFill>
                <a:latin typeface="Arial" charset="0"/>
              </a:rPr>
              <a:t>Cualitativa (Sin riesgo – Mínimo – Moderado – Alto</a:t>
            </a:r>
            <a:r>
              <a:rPr lang="es-ES" altLang="es-AR" sz="2000" kern="1200" dirty="0" smtClean="0">
                <a:solidFill>
                  <a:srgbClr val="000000"/>
                </a:solidFill>
                <a:latin typeface="Arial" charset="0"/>
              </a:rPr>
              <a:t>)   </a:t>
            </a:r>
          </a:p>
          <a:p>
            <a:pPr marL="914400" lvl="2" indent="0">
              <a:lnSpc>
                <a:spcPct val="50000"/>
              </a:lnSpc>
              <a:spcBef>
                <a:spcPct val="50000"/>
              </a:spcBef>
              <a:buClrTx/>
              <a:buSzTx/>
              <a:buNone/>
            </a:pPr>
            <a:r>
              <a:rPr lang="es-ES" altLang="es-AR" sz="1800" kern="1200" dirty="0" smtClean="0">
                <a:solidFill>
                  <a:srgbClr val="000000"/>
                </a:solidFill>
                <a:latin typeface="Arial" charset="0"/>
              </a:rPr>
              <a:t>no </a:t>
            </a:r>
            <a:r>
              <a:rPr lang="es-ES" altLang="es-AR" sz="1800" kern="1200" dirty="0">
                <a:solidFill>
                  <a:srgbClr val="000000"/>
                </a:solidFill>
                <a:latin typeface="Arial" charset="0"/>
              </a:rPr>
              <a:t>anegable  –  poco anegable  –  </a:t>
            </a:r>
            <a:r>
              <a:rPr lang="es-ES" altLang="es-AR" sz="1800" kern="1200" dirty="0" err="1">
                <a:solidFill>
                  <a:srgbClr val="000000"/>
                </a:solidFill>
                <a:latin typeface="Arial" charset="0"/>
              </a:rPr>
              <a:t>mod</a:t>
            </a:r>
            <a:r>
              <a:rPr lang="es-ES" altLang="es-AR" sz="1800" kern="1200" dirty="0">
                <a:solidFill>
                  <a:srgbClr val="000000"/>
                </a:solidFill>
                <a:latin typeface="Arial" charset="0"/>
              </a:rPr>
              <a:t>. anegable  –  muy anegable</a:t>
            </a:r>
          </a:p>
          <a:p>
            <a:pPr marL="0" indent="0">
              <a:buNone/>
            </a:pPr>
            <a:endParaRPr lang="es-AR" dirty="0"/>
          </a:p>
        </p:txBody>
      </p:sp>
      <p:sp>
        <p:nvSpPr>
          <p:cNvPr id="4" name="Text Box 57"/>
          <p:cNvSpPr txBox="1">
            <a:spLocks noChangeArrowheads="1"/>
          </p:cNvSpPr>
          <p:nvPr/>
        </p:nvSpPr>
        <p:spPr bwMode="auto">
          <a:xfrm>
            <a:off x="395536" y="6021388"/>
            <a:ext cx="8137525" cy="400110"/>
          </a:xfrm>
          <a:prstGeom prst="rect">
            <a:avLst/>
          </a:prstGeom>
          <a:solidFill>
            <a:srgbClr val="BBE0E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altLang="es-AR" sz="2000" kern="0" dirty="0" smtClean="0">
                <a:solidFill>
                  <a:srgbClr val="000000"/>
                </a:solidFill>
              </a:rPr>
              <a:t>También interesa la PERMANENCIA del agua en el suelo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4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MAPA DE RIESGO HIDRICO CUANTITATIVO</a:t>
            </a:r>
            <a:br>
              <a:rPr lang="es-AR" sz="2000" dirty="0" smtClean="0"/>
            </a:br>
            <a:r>
              <a:rPr lang="es-AR" sz="2000" dirty="0" smtClean="0"/>
              <a:t>( Modelos hidrológicos: </a:t>
            </a:r>
            <a:r>
              <a:rPr lang="es-AR" sz="2000" dirty="0" err="1" smtClean="0"/>
              <a:t>Hysim</a:t>
            </a:r>
            <a:r>
              <a:rPr lang="es-AR" sz="2000" dirty="0" smtClean="0"/>
              <a:t> e Isis ).</a:t>
            </a:r>
            <a:endParaRPr lang="es-AR" sz="2000" dirty="0"/>
          </a:p>
        </p:txBody>
      </p:sp>
      <p:pic>
        <p:nvPicPr>
          <p:cNvPr id="4" name="Picture 4" descr="filmina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59"/>
            <a:ext cx="4320480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1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5702" y="1599564"/>
            <a:ext cx="3600450" cy="965340"/>
          </a:xfrm>
          <a:prstGeom prst="rect">
            <a:avLst/>
          </a:prstGeom>
          <a:gradFill rotWithShape="1">
            <a:gsLst>
              <a:gs pos="0">
                <a:srgbClr val="FF9933">
                  <a:alpha val="60001"/>
                </a:srgbClr>
              </a:gs>
              <a:gs pos="100000">
                <a:srgbClr val="FF9933">
                  <a:gamma/>
                  <a:shade val="60784"/>
                  <a:invGamma/>
                  <a:alpha val="39999"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Efectos del Anegamiento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sobre la productividad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 del suelo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endParaRPr lang="es-ES" altLang="es-AR" sz="2000" b="1" kern="0" dirty="0" smtClean="0">
              <a:solidFill>
                <a:srgbClr val="000000"/>
              </a:solidFill>
            </a:endParaRP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4880386" y="2170585"/>
            <a:ext cx="4090551" cy="1368151"/>
          </a:xfrm>
          <a:prstGeom prst="ellipse">
            <a:avLst/>
          </a:prstGeom>
          <a:gradFill rotWithShape="1">
            <a:gsLst>
              <a:gs pos="0">
                <a:srgbClr val="FF9933">
                  <a:alpha val="60001"/>
                </a:srgbClr>
              </a:gs>
              <a:gs pos="100000">
                <a:srgbClr val="FF9933">
                  <a:gamma/>
                  <a:shade val="60784"/>
                  <a:invGamma/>
                  <a:alpha val="39999"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err="1" smtClean="0">
                <a:solidFill>
                  <a:srgbClr val="000000"/>
                </a:solidFill>
              </a:rPr>
              <a:t>Pérdida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 o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disminución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smtClean="0">
                <a:solidFill>
                  <a:srgbClr val="000000"/>
                </a:solidFill>
              </a:rPr>
              <a:t>de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rendimientos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de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cultivos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y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pasturas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implantadas</a:t>
            </a:r>
            <a:endParaRPr lang="en-US" altLang="es-AR" sz="2000" kern="0" dirty="0" smtClean="0">
              <a:solidFill>
                <a:srgbClr val="000000"/>
              </a:solidFill>
            </a:endParaRPr>
          </a:p>
        </p:txBody>
      </p:sp>
      <p:cxnSp>
        <p:nvCxnSpPr>
          <p:cNvPr id="8" name="7 Conector recto de flecha"/>
          <p:cNvCxnSpPr/>
          <p:nvPr/>
        </p:nvCxnSpPr>
        <p:spPr bwMode="auto">
          <a:xfrm flipV="1">
            <a:off x="4160373" y="1381141"/>
            <a:ext cx="654273" cy="436845"/>
          </a:xfrm>
          <a:prstGeom prst="straightConnector1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9 Conector recto de flecha"/>
          <p:cNvCxnSpPr/>
          <p:nvPr/>
        </p:nvCxnSpPr>
        <p:spPr bwMode="auto">
          <a:xfrm>
            <a:off x="4160373" y="2420888"/>
            <a:ext cx="687624" cy="630168"/>
          </a:xfrm>
          <a:prstGeom prst="straightConnector1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2 Rectángulo"/>
          <p:cNvSpPr/>
          <p:nvPr/>
        </p:nvSpPr>
        <p:spPr>
          <a:xfrm>
            <a:off x="611560" y="5264844"/>
            <a:ext cx="45720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kern="0" dirty="0" smtClean="0">
                <a:solidFill>
                  <a:srgbClr val="000000"/>
                </a:solidFill>
              </a:rPr>
              <a:t>í</a:t>
            </a:r>
            <a:endParaRPr lang="es-AR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26574" y="4328989"/>
            <a:ext cx="3600450" cy="1366838"/>
          </a:xfrm>
          <a:prstGeom prst="rect">
            <a:avLst/>
          </a:prstGeom>
          <a:gradFill rotWithShape="1">
            <a:gsLst>
              <a:gs pos="0">
                <a:srgbClr val="FF9933">
                  <a:alpha val="60001"/>
                </a:srgbClr>
              </a:gs>
              <a:gs pos="100000">
                <a:srgbClr val="FF9933">
                  <a:gamma/>
                  <a:shade val="60784"/>
                  <a:invGamma/>
                  <a:alpha val="39999"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Efectos del Anegamiento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sobre el crecimiento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de las plantas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endParaRPr lang="es-ES" altLang="es-AR" sz="2000" b="1" kern="0" dirty="0" smtClean="0">
              <a:solidFill>
                <a:srgbClr val="000000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 bwMode="auto">
          <a:xfrm flipV="1">
            <a:off x="4160373" y="4328989"/>
            <a:ext cx="654273" cy="436845"/>
          </a:xfrm>
          <a:prstGeom prst="straightConnector1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4880386" y="540296"/>
            <a:ext cx="4032250" cy="1277690"/>
          </a:xfrm>
          <a:prstGeom prst="ellipse">
            <a:avLst/>
          </a:prstGeom>
          <a:gradFill rotWithShape="1">
            <a:gsLst>
              <a:gs pos="0">
                <a:srgbClr val="FF9933">
                  <a:alpha val="60001"/>
                </a:srgbClr>
              </a:gs>
              <a:gs pos="100000">
                <a:srgbClr val="FF9933">
                  <a:gamma/>
                  <a:shade val="60784"/>
                  <a:invGamma/>
                  <a:alpha val="39999"/>
                </a:srgbClr>
              </a:gs>
            </a:gsLst>
            <a:lin ang="5400000" scaled="1"/>
          </a:gra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err="1" smtClean="0">
                <a:solidFill>
                  <a:srgbClr val="000000"/>
                </a:solidFill>
              </a:rPr>
              <a:t>Oportunidad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de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uso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75000"/>
              <a:buFont typeface="Wingdings" pitchFamily="2" charset="2"/>
              <a:buNone/>
              <a:defRPr/>
            </a:pPr>
            <a:r>
              <a:rPr lang="en-US" altLang="es-AR" sz="2000" kern="0" dirty="0" smtClean="0">
                <a:solidFill>
                  <a:srgbClr val="000000"/>
                </a:solidFill>
              </a:rPr>
              <a:t>en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agricultura</a:t>
            </a:r>
            <a:r>
              <a:rPr lang="en-US" altLang="es-AR" sz="2000" kern="0" dirty="0" smtClean="0">
                <a:solidFill>
                  <a:srgbClr val="000000"/>
                </a:solidFill>
              </a:rPr>
              <a:t> y </a:t>
            </a:r>
            <a:r>
              <a:rPr lang="en-US" altLang="es-AR" sz="2000" kern="0" dirty="0" err="1" smtClean="0">
                <a:solidFill>
                  <a:srgbClr val="000000"/>
                </a:solidFill>
              </a:rPr>
              <a:t>ganadería</a:t>
            </a:r>
            <a:endParaRPr lang="en-US" altLang="es-AR" sz="2000" kern="0" dirty="0" smtClean="0">
              <a:solidFill>
                <a:srgbClr val="000000"/>
              </a:solidFill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5183560" y="3861048"/>
            <a:ext cx="3420888" cy="371513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dirty="0" smtClean="0">
                <a:latin typeface="Arial" pitchFamily="34" charset="0"/>
              </a:rPr>
              <a:t>Directos</a:t>
            </a:r>
            <a:r>
              <a:rPr lang="es-AR" sz="1400" dirty="0" smtClean="0">
                <a:latin typeface="Arial" pitchFamily="34" charset="0"/>
              </a:rPr>
              <a:t>: falta de O2 para las plantas</a:t>
            </a:r>
            <a:endParaRPr kumimoji="0" lang="es-A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15 Rectángulo"/>
          <p:cNvSpPr/>
          <p:nvPr/>
        </p:nvSpPr>
        <p:spPr bwMode="auto">
          <a:xfrm>
            <a:off x="5135840" y="4582295"/>
            <a:ext cx="3420888" cy="1879618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Indirectos.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400" dirty="0" smtClean="0">
                <a:latin typeface="Arial" pitchFamily="34" charset="0"/>
              </a:rPr>
              <a:t>Anegamientos cortos: cierre estomático, flujo lento del agua, reducción de fotosíntesis, marchitamiento.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Anegamientos prolongados: desarrollo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AR" sz="1400" dirty="0">
                <a:latin typeface="Arial" pitchFamily="34" charset="0"/>
              </a:rPr>
              <a:t>d</a:t>
            </a: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 raíces adventicias y apertura de estomas;</a:t>
            </a:r>
            <a:r>
              <a:rPr kumimoji="0" lang="es-A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menor </a:t>
            </a:r>
            <a:r>
              <a:rPr kumimoji="0" lang="es-A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concen</a:t>
            </a:r>
            <a:r>
              <a:rPr kumimoji="0" lang="es-A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. Foliar de N,P y K; muerte de</a:t>
            </a:r>
            <a:r>
              <a:rPr kumimoji="0" lang="es-A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raíces.</a:t>
            </a:r>
            <a:endParaRPr kumimoji="0" lang="es-A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4127024" y="5264844"/>
            <a:ext cx="843675" cy="514520"/>
          </a:xfrm>
          <a:prstGeom prst="straightConnector1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DISTRIBUCION EN EL PAIS</a:t>
            </a:r>
            <a:endParaRPr lang="es-AR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2816"/>
            <a:ext cx="316835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23528" y="2996952"/>
            <a:ext cx="2592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/>
                <a:ea typeface="Calibri"/>
              </a:rPr>
              <a:t> </a:t>
            </a:r>
            <a:r>
              <a:rPr lang="es-ES" dirty="0">
                <a:latin typeface="Times New Roman"/>
                <a:ea typeface="Calibri"/>
              </a:rPr>
              <a:t>Mapa de suelos </a:t>
            </a:r>
            <a:r>
              <a:rPr lang="es-ES" dirty="0" err="1">
                <a:latin typeface="Times New Roman"/>
                <a:ea typeface="Calibri"/>
              </a:rPr>
              <a:t>hidromórficos</a:t>
            </a:r>
            <a:r>
              <a:rPr lang="es-ES" dirty="0">
                <a:latin typeface="Times New Roman"/>
                <a:ea typeface="Calibri"/>
              </a:rPr>
              <a:t> de la Republica Argentina (adaptado del mapa de suelos INTA: </a:t>
            </a:r>
            <a:br>
              <a:rPr lang="es-ES" dirty="0">
                <a:latin typeface="Times New Roman"/>
                <a:ea typeface="Calibri"/>
              </a:rPr>
            </a:br>
            <a:endParaRPr lang="es-AR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64" y="1529408"/>
            <a:ext cx="684076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65900" y="495656"/>
            <a:ext cx="7416824" cy="1015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AR" sz="1400" dirty="0" smtClean="0">
                <a:solidFill>
                  <a:schemeClr val="bg1"/>
                </a:solidFill>
              </a:rPr>
              <a:t> </a:t>
            </a:r>
            <a:r>
              <a:rPr lang="es-AR" sz="2000" dirty="0" err="1" smtClean="0">
                <a:solidFill>
                  <a:schemeClr val="bg1"/>
                </a:solidFill>
                <a:latin typeface="+mj-lt"/>
              </a:rPr>
              <a:t>Areas</a:t>
            </a:r>
            <a:r>
              <a:rPr lang="es-AR" sz="2000" dirty="0" smtClean="0">
                <a:solidFill>
                  <a:schemeClr val="bg1"/>
                </a:solidFill>
                <a:latin typeface="+mj-lt"/>
              </a:rPr>
              <a:t> Inundables de la Región Pampeana  Central :</a:t>
            </a:r>
          </a:p>
          <a:p>
            <a:pPr algn="ctr"/>
            <a:r>
              <a:rPr lang="es-AR" sz="2000" dirty="0" smtClean="0">
                <a:solidFill>
                  <a:schemeClr val="bg1"/>
                </a:solidFill>
                <a:latin typeface="+mj-lt"/>
              </a:rPr>
              <a:t> Pampa Arenosa Interior; Pampa  Deprimida y Bajos </a:t>
            </a:r>
            <a:r>
              <a:rPr lang="es-AR" sz="2000" dirty="0" err="1" smtClean="0">
                <a:solidFill>
                  <a:schemeClr val="bg1"/>
                </a:solidFill>
                <a:latin typeface="+mj-lt"/>
              </a:rPr>
              <a:t>Submeriodionales</a:t>
            </a:r>
            <a:r>
              <a:rPr lang="es-AR" sz="1400" dirty="0" smtClean="0">
                <a:solidFill>
                  <a:schemeClr val="bg1"/>
                </a:solidFill>
                <a:latin typeface="+mj-lt"/>
              </a:rPr>
              <a:t>. </a:t>
            </a:r>
            <a:endParaRPr lang="es-AR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FACTORES DETERMINANTES DE LAS INUNDACIONES</a:t>
            </a:r>
            <a:br>
              <a:rPr lang="es-AR" sz="2000" dirty="0" smtClean="0"/>
            </a:br>
            <a:r>
              <a:rPr lang="es-AR" sz="2000" dirty="0" smtClean="0"/>
              <a:t>En la Región Pampeana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sz="2000" dirty="0" smtClean="0"/>
              <a:t>CLIMA.</a:t>
            </a:r>
          </a:p>
          <a:p>
            <a:endParaRPr lang="es-AR" sz="2000" dirty="0"/>
          </a:p>
          <a:p>
            <a:endParaRPr lang="es-AR" sz="2000" dirty="0" smtClean="0"/>
          </a:p>
          <a:p>
            <a:endParaRPr lang="es-AR" sz="2000" dirty="0"/>
          </a:p>
          <a:p>
            <a:r>
              <a:rPr lang="es-AR" sz="2000" dirty="0" smtClean="0"/>
              <a:t>GEOMORFOLOGIA </a:t>
            </a:r>
          </a:p>
          <a:p>
            <a:pPr marL="0" indent="0">
              <a:buNone/>
            </a:pPr>
            <a:endParaRPr lang="es-AR" sz="2000" dirty="0"/>
          </a:p>
          <a:p>
            <a:endParaRPr lang="es-AR" sz="2000" dirty="0" smtClean="0"/>
          </a:p>
          <a:p>
            <a:endParaRPr lang="es-AR" sz="2000" dirty="0"/>
          </a:p>
          <a:p>
            <a:r>
              <a:rPr lang="es-AR" sz="2000" dirty="0" smtClean="0"/>
              <a:t>SUELOS</a:t>
            </a:r>
            <a:endParaRPr lang="es-AR" sz="20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3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9" y="2190635"/>
            <a:ext cx="2911163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32" y="2253639"/>
            <a:ext cx="281086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31" y="2348880"/>
            <a:ext cx="2817657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1" y="4365104"/>
            <a:ext cx="2874487" cy="170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33" y="4365104"/>
            <a:ext cx="2724679" cy="173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41" y="4420840"/>
            <a:ext cx="2727222" cy="158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99313" y="795497"/>
            <a:ext cx="8650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 smtClean="0">
                <a:latin typeface="Times New Roman"/>
              </a:rPr>
              <a:t> </a:t>
            </a:r>
            <a:r>
              <a:rPr lang="es-AR" dirty="0">
                <a:latin typeface="Times New Roman"/>
              </a:rPr>
              <a:t>Evolución anual de las precipitaciones en valores medios y móviles de 5 años (curva roja) registrados en la última centuria en </a:t>
            </a:r>
            <a:r>
              <a:rPr lang="es-AR" dirty="0" smtClean="0">
                <a:latin typeface="Times New Roman"/>
              </a:rPr>
              <a:t>seis estaciones </a:t>
            </a:r>
            <a:r>
              <a:rPr lang="es-AR" dirty="0">
                <a:latin typeface="Times New Roman"/>
              </a:rPr>
              <a:t>de la provincia de Buenos Aires, durante la cual ocurrieron cambios de fase seca a húmeda. Fuente: Instituto de Clima y </a:t>
            </a:r>
            <a:r>
              <a:rPr lang="es-AR" dirty="0" err="1" smtClean="0">
                <a:latin typeface="Times New Roman"/>
              </a:rPr>
              <a:t>Agu</a:t>
            </a:r>
            <a:r>
              <a:rPr lang="es-AR" dirty="0" smtClean="0">
                <a:latin typeface="Times New Roman"/>
              </a:rPr>
              <a:t> - INTA</a:t>
            </a:r>
            <a:r>
              <a:rPr lang="es-AR" dirty="0">
                <a:latin typeface="Times New Roman"/>
              </a:rPr>
              <a:t>.</a:t>
            </a:r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1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8" y="1755304"/>
            <a:ext cx="3384376" cy="242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21" y="1767880"/>
            <a:ext cx="329963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4" y="4293096"/>
            <a:ext cx="3312368" cy="225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38" y="4293096"/>
            <a:ext cx="3268518" cy="23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722313"/>
            <a:ext cx="8280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dirty="0" smtClean="0">
                <a:latin typeface="Times New Roman"/>
              </a:rPr>
              <a:t>Evolución </a:t>
            </a:r>
            <a:r>
              <a:rPr lang="es-AR" dirty="0">
                <a:latin typeface="Times New Roman"/>
              </a:rPr>
              <a:t>semestral de las precipitaciones en valores medios y móviles de 5</a:t>
            </a:r>
          </a:p>
          <a:p>
            <a:r>
              <a:rPr lang="es-AR" dirty="0">
                <a:latin typeface="Times New Roman"/>
              </a:rPr>
              <a:t>años (curva roja) registradas en las estaciones Rivadavia y Dolores. Fuente: Instituto de</a:t>
            </a:r>
          </a:p>
          <a:p>
            <a:r>
              <a:rPr lang="es-AR" dirty="0">
                <a:latin typeface="Times New Roman"/>
              </a:rPr>
              <a:t>Clima y Agua -INTA.</a:t>
            </a:r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1764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82744" y="69269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 smtClean="0">
                <a:latin typeface="Times New Roman"/>
              </a:rPr>
              <a:t> </a:t>
            </a:r>
            <a:r>
              <a:rPr lang="es-AR" dirty="0">
                <a:latin typeface="Times New Roman"/>
              </a:rPr>
              <a:t>Imágenes de satélite Landsat mostrando los médanos longitudinales (colores claros) y áreas intermedanosas (color verde-oscuro) </a:t>
            </a:r>
            <a:r>
              <a:rPr lang="es-AR" dirty="0" smtClean="0">
                <a:latin typeface="Times New Roman"/>
              </a:rPr>
              <a:t>en condiciones </a:t>
            </a:r>
            <a:r>
              <a:rPr lang="es-AR" dirty="0">
                <a:latin typeface="Times New Roman"/>
              </a:rPr>
              <a:t>de déficit (izquierda) y de exceso hídrico (derecha) en el sur del partido de Lincoln -Pampa arenosa central. Fuente Instituto </a:t>
            </a:r>
            <a:r>
              <a:rPr lang="es-AR" dirty="0" smtClean="0">
                <a:latin typeface="Times New Roman"/>
              </a:rPr>
              <a:t>de Clima </a:t>
            </a:r>
            <a:r>
              <a:rPr lang="es-AR" dirty="0">
                <a:latin typeface="Times New Roman"/>
              </a:rPr>
              <a:t>y Agua –INTA.</a:t>
            </a:r>
            <a:endParaRPr lang="es-A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12" y="2276872"/>
            <a:ext cx="416153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2" y="1556792"/>
            <a:ext cx="85232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 bwMode="auto">
          <a:xfrm>
            <a:off x="1475656" y="673812"/>
            <a:ext cx="5976664" cy="61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>
                    <a:alpha val="52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solidFill>
                  <a:srgbClr val="000000"/>
                </a:solidFill>
              </a:rPr>
              <a:t>Paisaje: </a:t>
            </a:r>
            <a:r>
              <a:rPr lang="es-ES" sz="2400" b="1" dirty="0" smtClean="0">
                <a:solidFill>
                  <a:srgbClr val="000000"/>
                </a:solidFill>
              </a:rPr>
              <a:t>Médanos </a:t>
            </a:r>
            <a:r>
              <a:rPr lang="es-ES" sz="2400" b="1" dirty="0">
                <a:solidFill>
                  <a:srgbClr val="000000"/>
                </a:solidFill>
              </a:rPr>
              <a:t>Longitudinales</a:t>
            </a:r>
            <a:endParaRPr lang="es-AR" sz="24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AR" sz="2400" dirty="0" smtClean="0">
              <a:solidFill>
                <a:srgbClr val="000000"/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754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AR" sz="2000" dirty="0" smtClean="0"/>
              <a:t>CARACTERES DE DIAGNOSTICO DE SUELOS HIDROMORFICOS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661248"/>
          </a:xfrm>
        </p:spPr>
        <p:txBody>
          <a:bodyPr/>
          <a:lstStyle/>
          <a:p>
            <a:pPr algn="just"/>
            <a:r>
              <a:rPr lang="es-AR" sz="1800" dirty="0" smtClean="0"/>
              <a:t>Ambientes: bajos, tendidos, depresiones, planicies de ríos y lagunas, litoral marino.</a:t>
            </a:r>
          </a:p>
          <a:p>
            <a:pPr algn="just"/>
            <a:r>
              <a:rPr lang="es-AR" sz="1800" dirty="0" smtClean="0"/>
              <a:t>Relieve</a:t>
            </a:r>
            <a:r>
              <a:rPr lang="es-AR" sz="1800" b="1" dirty="0" smtClean="0"/>
              <a:t>: </a:t>
            </a:r>
            <a:r>
              <a:rPr lang="es-AR" sz="1800" dirty="0" smtClean="0"/>
              <a:t>planos con muy escasa pendiente o cóncavos-subnormales.</a:t>
            </a:r>
          </a:p>
          <a:p>
            <a:pPr algn="just"/>
            <a:r>
              <a:rPr lang="es-AR" sz="1800" dirty="0" smtClean="0"/>
              <a:t>Napa freática: a escasa profundidad ( 50 cm ) o en superficie.</a:t>
            </a:r>
          </a:p>
          <a:p>
            <a:pPr algn="just"/>
            <a:r>
              <a:rPr lang="es-AR" sz="1800" dirty="0" smtClean="0"/>
              <a:t>Escurrimiento: lento a muy lento o nulo.</a:t>
            </a:r>
          </a:p>
          <a:p>
            <a:pPr algn="just"/>
            <a:r>
              <a:rPr lang="es-AR" sz="1800" dirty="0" smtClean="0"/>
              <a:t>Drenaje: muy pobremente drenado, pobremente drenado, imperfectamente drenado, moderadamente drenado.</a:t>
            </a:r>
          </a:p>
          <a:p>
            <a:pPr algn="just"/>
            <a:r>
              <a:rPr lang="es-AR" sz="1800" dirty="0" smtClean="0"/>
              <a:t>Permeabilidad: lenta a muy lenta con horizontes texturales.</a:t>
            </a:r>
          </a:p>
          <a:p>
            <a:pPr algn="just"/>
            <a:r>
              <a:rPr lang="es-AR" sz="1800" dirty="0" smtClean="0"/>
              <a:t>Color: grises, verdosos y azulados ( Fe ++).Decoloración de matriz y agregados</a:t>
            </a:r>
          </a:p>
          <a:p>
            <a:pPr algn="just"/>
            <a:r>
              <a:rPr lang="es-AR" sz="1800" dirty="0" smtClean="0"/>
              <a:t>Presencia de Horizonte E.</a:t>
            </a:r>
          </a:p>
          <a:p>
            <a:pPr algn="just"/>
            <a:r>
              <a:rPr lang="es-AR" sz="1800" dirty="0" err="1" smtClean="0"/>
              <a:t>Hidromorfismo</a:t>
            </a:r>
            <a:r>
              <a:rPr lang="es-AR" sz="1800" dirty="0" smtClean="0"/>
              <a:t>: concreciones de Fe y Mn en la zona de fluctuación de la napa.</a:t>
            </a:r>
          </a:p>
          <a:p>
            <a:pPr algn="just"/>
            <a:r>
              <a:rPr lang="es-AR" sz="1800" dirty="0" smtClean="0"/>
              <a:t>Precipitación de Carbonatos: en la zona de contacto con la 1ra napa y a menor profundidad que los suelos bien drenados de la zona.</a:t>
            </a:r>
          </a:p>
          <a:p>
            <a:pPr algn="just"/>
            <a:r>
              <a:rPr lang="es-AR" sz="1800" dirty="0" smtClean="0"/>
              <a:t>Uso del suelo: ganadero.</a:t>
            </a:r>
          </a:p>
          <a:p>
            <a:pPr algn="just"/>
            <a:r>
              <a:rPr lang="es-AR" sz="1800" dirty="0" smtClean="0"/>
              <a:t>Comunidades Vegetales ( Bajos Dulces ): </a:t>
            </a:r>
            <a:r>
              <a:rPr lang="es-AR" sz="1800" dirty="0" err="1" smtClean="0"/>
              <a:t>Espartillar</a:t>
            </a:r>
            <a:r>
              <a:rPr lang="es-AR" sz="1800" dirty="0" smtClean="0"/>
              <a:t>, Juncal-Totoral, Pasto Laguna, Duraznillo.</a:t>
            </a:r>
          </a:p>
          <a:p>
            <a:pPr algn="just"/>
            <a:endParaRPr lang="es-AR" sz="2000" dirty="0" smtClean="0"/>
          </a:p>
          <a:p>
            <a:pPr algn="just"/>
            <a:endParaRPr lang="es-AR" sz="20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84" y="1340768"/>
            <a:ext cx="2836912" cy="446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11560" y="692696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Suelo con horizonte poco permeable </a:t>
            </a:r>
            <a:r>
              <a:rPr lang="es-AR" dirty="0" smtClean="0">
                <a:solidFill>
                  <a:srgbClr val="000000"/>
                </a:solidFill>
                <a:latin typeface="Times New Roman"/>
              </a:rPr>
              <a:t>enterrado (thapto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). Ambiente plano.</a:t>
            </a:r>
            <a:endParaRPr lang="es-AR" dirty="0">
              <a:solidFill>
                <a:srgbClr val="000000"/>
              </a:solidFill>
            </a:endParaRPr>
          </a:p>
        </p:txBody>
      </p:sp>
      <p:sp>
        <p:nvSpPr>
          <p:cNvPr id="9" name="8 Flecha abajo"/>
          <p:cNvSpPr/>
          <p:nvPr/>
        </p:nvSpPr>
        <p:spPr bwMode="auto">
          <a:xfrm>
            <a:off x="5300072" y="2018412"/>
            <a:ext cx="432048" cy="1408802"/>
          </a:xfrm>
          <a:prstGeom prst="downArrow">
            <a:avLst/>
          </a:prstGeom>
          <a:gradFill rotWithShape="1">
            <a:gsLst>
              <a:gs pos="0">
                <a:srgbClr val="CCCCFF"/>
              </a:gs>
              <a:gs pos="100000">
                <a:schemeClr val="bg1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AR" smtClean="0">
              <a:solidFill>
                <a:srgbClr val="0000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989003" y="2517760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000000"/>
                </a:solidFill>
                <a:latin typeface="Times New Roman"/>
              </a:rPr>
              <a:t>50 cm</a:t>
            </a:r>
            <a:endParaRPr 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2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42243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57400" y="54868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Suelo sódico desde la superficie, </a:t>
            </a:r>
            <a:r>
              <a:rPr lang="es-AR" dirty="0" smtClean="0">
                <a:solidFill>
                  <a:srgbClr val="000000"/>
                </a:solidFill>
                <a:latin typeface="Times New Roman"/>
              </a:rPr>
              <a:t>con evidencias 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de degradación de la estructura del</a:t>
            </a:r>
          </a:p>
          <a:p>
            <a:r>
              <a:rPr lang="es-AR" dirty="0">
                <a:solidFill>
                  <a:srgbClr val="000000"/>
                </a:solidFill>
                <a:latin typeface="Times New Roman"/>
              </a:rPr>
              <a:t>horizonte superficial. Ambiente bajo </a:t>
            </a:r>
            <a:r>
              <a:rPr lang="es-AR" dirty="0" smtClean="0">
                <a:solidFill>
                  <a:srgbClr val="000000"/>
                </a:solidFill>
                <a:latin typeface="Times New Roman"/>
              </a:rPr>
              <a:t>anegable alcalino</a:t>
            </a:r>
            <a:r>
              <a:rPr lang="es-AR" dirty="0">
                <a:solidFill>
                  <a:srgbClr val="000000"/>
                </a:solidFill>
                <a:latin typeface="Times New Roman"/>
              </a:rPr>
              <a:t>.</a:t>
            </a:r>
            <a:endParaRPr lang="es-A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9" y="2276872"/>
            <a:ext cx="453292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00" y="2276872"/>
            <a:ext cx="436772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88092" y="64449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>
                <a:latin typeface="Times New Roman"/>
              </a:rPr>
              <a:t> </a:t>
            </a:r>
            <a:r>
              <a:rPr lang="es-AR" dirty="0">
                <a:latin typeface="Times New Roman"/>
              </a:rPr>
              <a:t>Imágenes de satélite Landsat mostrando un paisaje plano-cóncavo en condiciones secas durante octubre de 1999 (izquierda, </a:t>
            </a:r>
            <a:r>
              <a:rPr lang="es-AR" dirty="0" smtClean="0">
                <a:latin typeface="Times New Roman"/>
              </a:rPr>
              <a:t>tonalidad celeste</a:t>
            </a:r>
            <a:r>
              <a:rPr lang="es-AR" dirty="0">
                <a:latin typeface="Times New Roman"/>
              </a:rPr>
              <a:t>) y de exceso hídrico registrado en noviembre de 2001 (derecha, tonalidad oscura) en un sector de la Bahía </a:t>
            </a:r>
            <a:r>
              <a:rPr lang="es-AR" dirty="0" smtClean="0">
                <a:latin typeface="Times New Roman"/>
              </a:rPr>
              <a:t>de Samborombón –Pampa Deprimida</a:t>
            </a:r>
            <a:r>
              <a:rPr lang="es-AR" dirty="0">
                <a:latin typeface="Times New Roman"/>
              </a:rPr>
              <a:t>. Fuente: Instituto de Clima y Agua -INTA</a:t>
            </a:r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2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828092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78243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872" y="764704"/>
            <a:ext cx="88931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r>
              <a:rPr lang="es-ES" altLang="es-AR" sz="2400" b="1" kern="0" dirty="0" smtClean="0">
                <a:solidFill>
                  <a:srgbClr val="000000"/>
                </a:solidFill>
              </a:rPr>
              <a:t>Distribución de suelos en la Pampa Deprimida (1:500.000)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2000" b="1" dirty="0">
                <a:latin typeface="Times New Roman"/>
              </a:rPr>
              <a:t>Figura 10. </a:t>
            </a:r>
            <a:r>
              <a:rPr lang="es-AR" sz="2000" dirty="0">
                <a:latin typeface="Times New Roman"/>
              </a:rPr>
              <a:t>Fotografías de dos suelos representativos de la Pampa Deprimida.</a:t>
            </a:r>
            <a:endParaRPr lang="es-AR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181671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17019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23528" y="580526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>
                <a:latin typeface="Times New Roman"/>
              </a:rPr>
              <a:t>Izquierda: suelo sódico en profundidad (</a:t>
            </a:r>
            <a:r>
              <a:rPr lang="es-AR" dirty="0" err="1">
                <a:latin typeface="Times New Roman"/>
              </a:rPr>
              <a:t>Natracuol</a:t>
            </a:r>
            <a:r>
              <a:rPr lang="es-AR" dirty="0">
                <a:latin typeface="Times New Roman"/>
              </a:rPr>
              <a:t>). Derecha: suelo sódico</a:t>
            </a:r>
          </a:p>
          <a:p>
            <a:r>
              <a:rPr lang="es-AR" dirty="0">
                <a:latin typeface="Times New Roman"/>
              </a:rPr>
              <a:t>desde superficie (</a:t>
            </a:r>
            <a:r>
              <a:rPr lang="es-AR" dirty="0" err="1">
                <a:latin typeface="Times New Roman"/>
              </a:rPr>
              <a:t>Natracualf</a:t>
            </a:r>
            <a:r>
              <a:rPr lang="es-AR" dirty="0">
                <a:latin typeface="Times New Roman"/>
              </a:rPr>
              <a:t>).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851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CONSECUENCIAS DE LAS INUNDACIONES SOBRE LA FERTILIDAD FISICA Y QUIMICA DE LOS SUELOS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72136"/>
          </a:xfrm>
        </p:spPr>
        <p:txBody>
          <a:bodyPr/>
          <a:lstStyle/>
          <a:p>
            <a:pPr algn="ctr"/>
            <a:r>
              <a:rPr lang="es-AR" sz="2000" dirty="0" smtClean="0">
                <a:solidFill>
                  <a:srgbClr val="FF0000"/>
                </a:solidFill>
              </a:rPr>
              <a:t>PROCESOS DE REDUCCION EN SUELOS INUNDABLES Y SUS CONSECUENCIAS SOBRE LA DISPONIBILIDAD DE NUTRIENTES.</a:t>
            </a:r>
          </a:p>
          <a:p>
            <a:pPr marL="0" indent="0" algn="just">
              <a:buNone/>
            </a:pPr>
            <a:r>
              <a:rPr lang="es-AR" sz="2000" dirty="0" smtClean="0"/>
              <a:t>Nitrógeno</a:t>
            </a:r>
            <a:r>
              <a:rPr lang="es-AR" sz="1800" dirty="0" smtClean="0"/>
              <a:t>: </a:t>
            </a:r>
            <a:r>
              <a:rPr lang="es-AR" sz="1800" dirty="0" err="1" smtClean="0"/>
              <a:t>desnitrificación</a:t>
            </a:r>
            <a:r>
              <a:rPr lang="es-AR" sz="1800" dirty="0" smtClean="0"/>
              <a:t>, se reducen los nitratos a N2 y oxido nitroso.</a:t>
            </a:r>
          </a:p>
          <a:p>
            <a:pPr marL="0" indent="0" algn="just">
              <a:buNone/>
            </a:pPr>
            <a:r>
              <a:rPr lang="es-AR" sz="1800" dirty="0" smtClean="0"/>
              <a:t>Impacto limitado. Preferentemente en ciclos cortos de anaerobiosis – </a:t>
            </a:r>
            <a:r>
              <a:rPr lang="es-AR" sz="1800" dirty="0" err="1" smtClean="0"/>
              <a:t>aerobiosis</a:t>
            </a:r>
            <a:r>
              <a:rPr lang="es-AR" sz="1800" dirty="0" smtClean="0"/>
              <a:t>.</a:t>
            </a:r>
          </a:p>
          <a:p>
            <a:pPr marL="0" indent="0" algn="just">
              <a:buNone/>
            </a:pPr>
            <a:r>
              <a:rPr lang="es-AR" sz="2000" dirty="0" smtClean="0"/>
              <a:t>Fósforo: </a:t>
            </a:r>
            <a:r>
              <a:rPr lang="es-AR" sz="1800" dirty="0" smtClean="0"/>
              <a:t>el fósforo mineral unido a los </a:t>
            </a:r>
            <a:r>
              <a:rPr lang="es-AR" sz="1800" dirty="0"/>
              <a:t>ó</a:t>
            </a:r>
            <a:r>
              <a:rPr lang="es-AR" sz="1800" dirty="0" smtClean="0"/>
              <a:t>xidos y sesquióxidos de Fe y Mn al reducirse estos elementos por anaerobiosis, se solubiliza con la consecuente disponibilidad para los vegetales.</a:t>
            </a:r>
          </a:p>
          <a:p>
            <a:pPr marL="0" indent="0" algn="just">
              <a:buNone/>
            </a:pPr>
            <a:r>
              <a:rPr lang="es-AR" sz="2000" dirty="0" smtClean="0"/>
              <a:t>Azufre: </a:t>
            </a:r>
            <a:r>
              <a:rPr lang="es-AR" sz="1800" dirty="0" smtClean="0"/>
              <a:t>en anegamientos prologados los sulfatos pueden reducirse a sulfuros y estos reaccionar con el Fe, Mn, Co y Zn reduciendo la disponibilidad de los mismos.</a:t>
            </a:r>
          </a:p>
          <a:p>
            <a:pPr marL="0" indent="0" algn="just">
              <a:buNone/>
            </a:pPr>
            <a:r>
              <a:rPr lang="es-AR" sz="1800" b="1" dirty="0" smtClean="0"/>
              <a:t>“ Las inundaciones no afectan en forma severa ni permanente la </a:t>
            </a:r>
            <a:r>
              <a:rPr lang="es-AR" sz="1800" b="1" dirty="0" err="1" smtClean="0"/>
              <a:t>fertidad</a:t>
            </a:r>
            <a:r>
              <a:rPr lang="es-AR" sz="1800" b="1" dirty="0" smtClean="0"/>
              <a:t> química. No lavan los suelos.”</a:t>
            </a:r>
          </a:p>
          <a:p>
            <a:pPr marL="0" indent="0" algn="just">
              <a:buNone/>
            </a:pPr>
            <a:endParaRPr lang="es-AR" sz="1800" dirty="0"/>
          </a:p>
          <a:p>
            <a:pPr marL="0" indent="0" algn="ctr">
              <a:buNone/>
            </a:pPr>
            <a:endParaRPr lang="es-AR" sz="2000" dirty="0" smtClean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35496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328592"/>
          </a:xfrm>
        </p:spPr>
        <p:txBody>
          <a:bodyPr/>
          <a:lstStyle/>
          <a:p>
            <a:r>
              <a:rPr lang="es-AR" sz="2400" dirty="0" smtClean="0"/>
              <a:t>Cuando el suelo está saturado los electrones liberados por la oxidación de la M.O. en lugar de combinarse con el O2 y formar H2O son tomados por otros compuestos que son reducidos a N2; O2N;Mn2O;Fe++;Sulfuros y Metano.</a:t>
            </a:r>
          </a:p>
          <a:p>
            <a:r>
              <a:rPr lang="es-AR" sz="2400" dirty="0" smtClean="0"/>
              <a:t>Para que el O2 difunda lentamente se debe cumplir: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Saturación en lapsos prolongados.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Agua estancada ( ausencia de O2 ).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Presencia de M.O disuelta ( suelos pobres o con M.O. estable no presentan </a:t>
            </a:r>
            <a:r>
              <a:rPr lang="es-AR" sz="2400" dirty="0" err="1" smtClean="0"/>
              <a:t>hidromorfismo</a:t>
            </a:r>
            <a:r>
              <a:rPr lang="es-AR" sz="24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Alta temperatura para la mineralización de la M.O.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dirty="0" smtClean="0"/>
              <a:t>pH adecuado para la actividad microbiana</a:t>
            </a:r>
          </a:p>
          <a:p>
            <a:pPr marL="0" indent="0">
              <a:buNone/>
            </a:pPr>
            <a:endParaRPr lang="es-AR" sz="24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99592"/>
          </a:xfrm>
        </p:spPr>
        <p:txBody>
          <a:bodyPr/>
          <a:lstStyle/>
          <a:p>
            <a:r>
              <a:rPr lang="es-AR" sz="2000" dirty="0" smtClean="0">
                <a:latin typeface="Times New Roman"/>
              </a:rPr>
              <a:t> </a:t>
            </a:r>
            <a:r>
              <a:rPr lang="es-AR" sz="2000" dirty="0">
                <a:latin typeface="Times New Roman"/>
              </a:rPr>
              <a:t>Disponibilidad de fósforo en suelos anegados de la Pampa </a:t>
            </a:r>
            <a:r>
              <a:rPr lang="es-AR" sz="2000" dirty="0" smtClean="0">
                <a:latin typeface="Times New Roman"/>
              </a:rPr>
              <a:t>Deprimida (adaptado </a:t>
            </a:r>
            <a:r>
              <a:rPr lang="es-AR" sz="2000" dirty="0">
                <a:latin typeface="Times New Roman"/>
              </a:rPr>
              <a:t>de Rubio </a:t>
            </a:r>
            <a:r>
              <a:rPr lang="es-AR" sz="2000" i="1" dirty="0">
                <a:latin typeface="Times New Roman"/>
              </a:rPr>
              <a:t>et al</a:t>
            </a:r>
            <a:r>
              <a:rPr lang="es-AR" sz="2000" dirty="0">
                <a:latin typeface="Times New Roman"/>
              </a:rPr>
              <a:t>. 1997).</a:t>
            </a:r>
            <a:endParaRPr lang="es-AR" sz="200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02" y="1484784"/>
            <a:ext cx="5921522" cy="234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54" y="4149080"/>
            <a:ext cx="5921522" cy="22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1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92688"/>
          </a:xfrm>
        </p:spPr>
        <p:txBody>
          <a:bodyPr/>
          <a:lstStyle/>
          <a:p>
            <a:r>
              <a:rPr lang="es-AR" sz="2000" dirty="0" smtClean="0">
                <a:solidFill>
                  <a:srgbClr val="FF0000"/>
                </a:solidFill>
              </a:rPr>
              <a:t>FUNCIONAMIENTO DE LA ESTRUCTURA DE LOS SUELOS INUNDABLES BAJO PASTOREO.</a:t>
            </a:r>
          </a:p>
          <a:p>
            <a:pPr marL="0" indent="0">
              <a:buNone/>
            </a:pPr>
            <a:endParaRPr lang="es-AR" sz="1400" dirty="0" smtClean="0"/>
          </a:p>
          <a:p>
            <a:pPr marL="0" indent="0" algn="just">
              <a:buNone/>
            </a:pPr>
            <a:r>
              <a:rPr lang="es-AR" sz="2000" dirty="0" smtClean="0"/>
              <a:t>La influencia del pastoreo sobre el suelo depende de: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sz="2000" dirty="0" smtClean="0"/>
              <a:t>la carga animal,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sz="2000" dirty="0" smtClean="0"/>
              <a:t>el tipo de animal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AR" sz="2000" dirty="0" smtClean="0"/>
              <a:t>el contenido hídrico. </a:t>
            </a:r>
          </a:p>
          <a:p>
            <a:pPr marL="0" indent="0" algn="just">
              <a:buNone/>
            </a:pPr>
            <a:r>
              <a:rPr lang="es-AR" sz="2000" u="sng" dirty="0" smtClean="0"/>
              <a:t>Respecto al contenido hídrico con pastoreo:</a:t>
            </a:r>
          </a:p>
          <a:p>
            <a:pPr marL="0" indent="0" algn="just">
              <a:buNone/>
            </a:pPr>
            <a:r>
              <a:rPr lang="es-AR" sz="2000" dirty="0" smtClean="0"/>
              <a:t>A. H</a:t>
            </a:r>
            <a:r>
              <a:rPr lang="es-AR" sz="2000" dirty="0"/>
              <a:t>ú</a:t>
            </a:r>
            <a:r>
              <a:rPr lang="es-AR" sz="2000" dirty="0" smtClean="0"/>
              <a:t>medo no saturado ( cercano a </a:t>
            </a:r>
            <a:r>
              <a:rPr lang="es-AR" sz="2000" dirty="0" err="1" smtClean="0"/>
              <a:t>C.de</a:t>
            </a:r>
            <a:r>
              <a:rPr lang="es-AR" sz="2000" dirty="0" smtClean="0"/>
              <a:t> campo- </a:t>
            </a:r>
            <a:r>
              <a:rPr lang="es-AR" sz="2000" dirty="0" err="1" smtClean="0"/>
              <a:t>hdad</a:t>
            </a:r>
            <a:r>
              <a:rPr lang="es-AR" sz="2000" dirty="0" smtClean="0"/>
              <a:t> crítica ) se produce una reducción de </a:t>
            </a:r>
            <a:r>
              <a:rPr lang="es-AR" sz="2000" dirty="0" err="1" smtClean="0"/>
              <a:t>macroporos</a:t>
            </a:r>
            <a:r>
              <a:rPr lang="es-AR" sz="2000" dirty="0" smtClean="0"/>
              <a:t> provocando compactación con aumento de la densidad aparente y la resistencia a la penetración. </a:t>
            </a:r>
          </a:p>
          <a:p>
            <a:pPr marL="0" indent="0" algn="just">
              <a:buNone/>
            </a:pPr>
            <a:r>
              <a:rPr lang="es-AR" sz="2000" dirty="0" smtClean="0"/>
              <a:t>B. Saturado, no se compacta pero se puede producir un “amasado” con pérdida de la estructura y del tapiz vegetal. </a:t>
            </a:r>
          </a:p>
          <a:p>
            <a:pPr marL="0" indent="0" algn="just">
              <a:buNone/>
            </a:pPr>
            <a:r>
              <a:rPr lang="es-AR" sz="2000" u="sng" dirty="0"/>
              <a:t>Respecto al </a:t>
            </a:r>
            <a:r>
              <a:rPr lang="es-AR" sz="2000" u="sng" dirty="0" smtClean="0"/>
              <a:t>balance hídrico del suelo:</a:t>
            </a:r>
            <a:endParaRPr lang="es-AR" sz="2000" u="sng" dirty="0"/>
          </a:p>
          <a:p>
            <a:pPr marL="0" indent="0" algn="just">
              <a:buNone/>
            </a:pPr>
            <a:r>
              <a:rPr lang="es-AR" sz="2000" dirty="0" smtClean="0"/>
              <a:t>El suelo a través de los ciclos naturales de humedecimiento y secado ( </a:t>
            </a:r>
            <a:r>
              <a:rPr lang="es-AR" sz="2000" dirty="0" err="1" smtClean="0"/>
              <a:t>tambien</a:t>
            </a:r>
            <a:r>
              <a:rPr lang="es-AR" sz="2000" dirty="0" smtClean="0"/>
              <a:t> </a:t>
            </a:r>
            <a:r>
              <a:rPr lang="es-AR" sz="2000" dirty="0" err="1" smtClean="0"/>
              <a:t>bioporos</a:t>
            </a:r>
            <a:r>
              <a:rPr lang="es-AR" sz="2000" dirty="0" smtClean="0"/>
              <a:t> y </a:t>
            </a:r>
            <a:r>
              <a:rPr lang="es-AR" sz="2000" dirty="0" err="1" smtClean="0"/>
              <a:t>mesofauna</a:t>
            </a:r>
            <a:r>
              <a:rPr lang="es-AR" sz="2000" dirty="0" smtClean="0"/>
              <a:t> ) responde </a:t>
            </a:r>
            <a:r>
              <a:rPr lang="es-AR" sz="2000" dirty="0" err="1" smtClean="0"/>
              <a:t>expandiendose</a:t>
            </a:r>
            <a:r>
              <a:rPr lang="es-AR" sz="2000" dirty="0" smtClean="0"/>
              <a:t> cuando está </a:t>
            </a:r>
            <a:r>
              <a:rPr lang="es-AR" sz="2000" dirty="0" err="1" smtClean="0"/>
              <a:t>humedo</a:t>
            </a:r>
            <a:r>
              <a:rPr lang="es-AR" sz="2000" dirty="0" smtClean="0"/>
              <a:t> con menor densidad aparente y contrayéndose en seco  con mayor densidad aparente.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25" y="1836164"/>
            <a:ext cx="1872208" cy="287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93" y="1870092"/>
            <a:ext cx="1804835" cy="287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403648" y="4910395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dirty="0" smtClean="0">
                <a:solidFill>
                  <a:srgbClr val="000000"/>
                </a:solidFill>
              </a:rPr>
              <a:t> Saturado muy pocos días. </a:t>
            </a:r>
            <a:r>
              <a:rPr lang="es-AR" sz="1400" dirty="0" err="1" smtClean="0">
                <a:solidFill>
                  <a:srgbClr val="000000"/>
                </a:solidFill>
              </a:rPr>
              <a:t>Hdo</a:t>
            </a:r>
            <a:r>
              <a:rPr lang="es-AR" sz="1400" dirty="0" smtClean="0">
                <a:solidFill>
                  <a:srgbClr val="000000"/>
                </a:solidFill>
              </a:rPr>
              <a:t> algunos meses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Altos cromas</a:t>
            </a:r>
            <a:endParaRPr lang="es-AR" sz="1400" dirty="0">
              <a:solidFill>
                <a:srgbClr val="00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165536" y="4910395"/>
            <a:ext cx="2938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 smtClean="0">
                <a:solidFill>
                  <a:srgbClr val="000000"/>
                </a:solidFill>
              </a:rPr>
              <a:t>Estado permanente de saturación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Colores Gley. Gris verdoso azulino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 Croma menor a 1.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Fe y Mn reducción total.</a:t>
            </a:r>
            <a:endParaRPr lang="es-AR" sz="1400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58570" y="1243906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000000"/>
                </a:solidFill>
              </a:rPr>
              <a:t>Sin </a:t>
            </a:r>
            <a:r>
              <a:rPr lang="es-AR" dirty="0" err="1">
                <a:solidFill>
                  <a:srgbClr val="000000"/>
                </a:solidFill>
              </a:rPr>
              <a:t>hidromorfismo</a:t>
            </a:r>
            <a:endParaRPr lang="es-AR" dirty="0"/>
          </a:p>
        </p:txBody>
      </p:sp>
      <p:sp>
        <p:nvSpPr>
          <p:cNvPr id="9" name="8 Rectángulo"/>
          <p:cNvSpPr/>
          <p:nvPr/>
        </p:nvSpPr>
        <p:spPr>
          <a:xfrm>
            <a:off x="5537542" y="124390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000000"/>
                </a:solidFill>
              </a:rPr>
              <a:t>Grave </a:t>
            </a:r>
            <a:r>
              <a:rPr lang="es-AR" dirty="0" err="1">
                <a:solidFill>
                  <a:srgbClr val="000000"/>
                </a:solidFill>
              </a:rPr>
              <a:t>hidromorfismo</a:t>
            </a:r>
            <a:r>
              <a:rPr lang="es-AR" dirty="0">
                <a:solidFill>
                  <a:srgbClr val="000000"/>
                </a:solidFill>
              </a:rPr>
              <a:t>. </a:t>
            </a:r>
            <a:endParaRPr lang="es-AR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309320"/>
          </a:xfrm>
        </p:spPr>
        <p:txBody>
          <a:bodyPr/>
          <a:lstStyle/>
          <a:p>
            <a:pPr algn="just">
              <a:buClr>
                <a:srgbClr val="00007D"/>
              </a:buClr>
            </a:pPr>
            <a:r>
              <a:rPr lang="es-AR" sz="2000" dirty="0">
                <a:solidFill>
                  <a:srgbClr val="FF0000"/>
                </a:solidFill>
              </a:rPr>
              <a:t>ASPECTOS PARTICULARES DEL PASTOREO EN SUELOS INUNDADOS.</a:t>
            </a:r>
          </a:p>
          <a:p>
            <a:pPr marL="0" indent="0" algn="just">
              <a:buClr>
                <a:srgbClr val="00007D"/>
              </a:buClr>
              <a:buNone/>
            </a:pPr>
            <a:endParaRPr lang="es-AR" sz="1800" dirty="0" smtClean="0">
              <a:solidFill>
                <a:srgbClr val="000000"/>
              </a:solidFill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1800" dirty="0" smtClean="0">
                <a:solidFill>
                  <a:srgbClr val="000000"/>
                </a:solidFill>
              </a:rPr>
              <a:t>Según </a:t>
            </a:r>
            <a:r>
              <a:rPr lang="es-AR" sz="1800" dirty="0">
                <a:solidFill>
                  <a:srgbClr val="000000"/>
                </a:solidFill>
              </a:rPr>
              <a:t>trabajos de Taboada y Lavado ( “Inundaciones en la región pampeana. Consecuencias sobre los suelos” ) se llega a las siguientes conclusiones:</a:t>
            </a:r>
          </a:p>
          <a:p>
            <a:pPr marL="0" indent="0" algn="just">
              <a:buClr>
                <a:srgbClr val="00007D"/>
              </a:buClr>
              <a:buNone/>
            </a:pPr>
            <a:endParaRPr lang="es-AR" sz="1800" dirty="0" smtClean="0">
              <a:solidFill>
                <a:srgbClr val="000000"/>
              </a:solidFill>
            </a:endParaRPr>
          </a:p>
          <a:p>
            <a:pPr marL="0" indent="0" algn="just">
              <a:buClr>
                <a:srgbClr val="00007D"/>
              </a:buClr>
              <a:buNone/>
            </a:pPr>
            <a:endParaRPr lang="es-AR" sz="1800" b="1" dirty="0">
              <a:solidFill>
                <a:srgbClr val="000000"/>
              </a:solidFill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</a:rPr>
              <a:t>“en </a:t>
            </a:r>
            <a:r>
              <a:rPr lang="es-AR" sz="1800" b="1" dirty="0">
                <a:solidFill>
                  <a:srgbClr val="000000"/>
                </a:solidFill>
              </a:rPr>
              <a:t>los suelos que se inundan con agua de lluvia los períodos de inundación se relacionan con la recuperación de daños previos, como los generados por el pisoteo anima</a:t>
            </a:r>
            <a:r>
              <a:rPr lang="es-AR" sz="1800" dirty="0">
                <a:solidFill>
                  <a:srgbClr val="000000"/>
                </a:solidFill>
              </a:rPr>
              <a:t>l. </a:t>
            </a:r>
            <a:r>
              <a:rPr lang="es-AR" sz="1800" b="1" dirty="0">
                <a:solidFill>
                  <a:srgbClr val="000000"/>
                </a:solidFill>
              </a:rPr>
              <a:t>Esta resiliencia natural se asienta sobre el desarrollo de cambios de volumen por procesos de expansión-contracción</a:t>
            </a:r>
            <a:r>
              <a:rPr lang="es-AR" sz="1800" dirty="0" smtClean="0">
                <a:solidFill>
                  <a:srgbClr val="000000"/>
                </a:solidFill>
              </a:rPr>
              <a:t>.”</a:t>
            </a:r>
            <a:endParaRPr lang="es-AR" sz="1800" dirty="0">
              <a:solidFill>
                <a:srgbClr val="000000"/>
              </a:solidFill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1800" dirty="0" smtClean="0">
                <a:solidFill>
                  <a:srgbClr val="000000"/>
                </a:solidFill>
              </a:rPr>
              <a:t> </a:t>
            </a:r>
            <a:r>
              <a:rPr lang="es-AR" sz="1800" b="1" dirty="0">
                <a:solidFill>
                  <a:srgbClr val="000000"/>
                </a:solidFill>
              </a:rPr>
              <a:t>C</a:t>
            </a:r>
            <a:r>
              <a:rPr lang="es-AR" sz="1800" b="1" dirty="0" smtClean="0">
                <a:solidFill>
                  <a:srgbClr val="000000"/>
                </a:solidFill>
              </a:rPr>
              <a:t>oncluye</a:t>
            </a:r>
            <a:r>
              <a:rPr lang="es-AR" sz="1800" b="1" dirty="0">
                <a:solidFill>
                  <a:srgbClr val="000000"/>
                </a:solidFill>
              </a:rPr>
              <a:t>, entonces, </a:t>
            </a:r>
            <a:r>
              <a:rPr lang="es-AR" sz="1800" b="1" dirty="0" smtClean="0">
                <a:solidFill>
                  <a:srgbClr val="000000"/>
                </a:solidFill>
              </a:rPr>
              <a:t>“que </a:t>
            </a:r>
            <a:r>
              <a:rPr lang="es-AR" sz="1800" b="1" dirty="0">
                <a:solidFill>
                  <a:srgbClr val="000000"/>
                </a:solidFill>
              </a:rPr>
              <a:t>lejos de ser perjudiciales, las inundaciones con agua </a:t>
            </a:r>
            <a:r>
              <a:rPr lang="es-AR" sz="1800" b="1" dirty="0" smtClean="0">
                <a:solidFill>
                  <a:srgbClr val="000000"/>
                </a:solidFill>
              </a:rPr>
              <a:t>no salina</a:t>
            </a:r>
            <a:r>
              <a:rPr lang="es-AR" sz="1800" b="1" dirty="0">
                <a:solidFill>
                  <a:srgbClr val="000000"/>
                </a:solidFill>
              </a:rPr>
              <a:t>, o de lluvia, representan un evento natural de la dinámica de estos suelos</a:t>
            </a:r>
            <a:r>
              <a:rPr lang="es-AR" sz="1800" b="1" dirty="0" smtClean="0">
                <a:solidFill>
                  <a:srgbClr val="000000"/>
                </a:solidFill>
              </a:rPr>
              <a:t>.”</a:t>
            </a:r>
            <a:r>
              <a:rPr lang="es-AR" sz="1800" b="1" dirty="0">
                <a:solidFill>
                  <a:srgbClr val="000000"/>
                </a:solidFill>
              </a:rPr>
              <a:t>	 </a:t>
            </a:r>
          </a:p>
          <a:p>
            <a:endParaRPr lang="es-AR" sz="1800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2000" b="1" dirty="0" smtClean="0">
                <a:latin typeface="Times New Roman"/>
              </a:rPr>
              <a:t>Modelo Conceptual que muestra el proceso de desestabilización estructural cuando </a:t>
            </a:r>
            <a:r>
              <a:rPr lang="es-AR" sz="2000" b="1" dirty="0">
                <a:latin typeface="Times New Roman"/>
              </a:rPr>
              <a:t>el </a:t>
            </a:r>
            <a:r>
              <a:rPr lang="es-AR" sz="2000" b="1" dirty="0" smtClean="0">
                <a:latin typeface="Times New Roman"/>
              </a:rPr>
              <a:t>suelo se </a:t>
            </a:r>
            <a:r>
              <a:rPr lang="es-AR" sz="2000" b="1" dirty="0">
                <a:latin typeface="Times New Roman"/>
              </a:rPr>
              <a:t>seca, y </a:t>
            </a:r>
            <a:r>
              <a:rPr lang="es-AR" sz="2000" b="1" dirty="0" smtClean="0">
                <a:latin typeface="Times New Roman"/>
              </a:rPr>
              <a:t>el proceso de recuperación estructural cuando se humedece (adaptado de Taboada </a:t>
            </a:r>
            <a:r>
              <a:rPr lang="es-AR" sz="2000" b="1" i="1" dirty="0">
                <a:latin typeface="Times New Roman"/>
              </a:rPr>
              <a:t>et </a:t>
            </a:r>
            <a:r>
              <a:rPr lang="es-AR" sz="2000" b="1" i="1" dirty="0" smtClean="0">
                <a:latin typeface="Times New Roman"/>
              </a:rPr>
              <a:t>al</a:t>
            </a:r>
            <a:r>
              <a:rPr lang="es-AR" sz="2000" b="1" dirty="0" smtClean="0">
                <a:latin typeface="Times New Roman"/>
              </a:rPr>
              <a:t>. 1999</a:t>
            </a:r>
            <a:r>
              <a:rPr lang="es-AR" sz="2000" b="1" dirty="0">
                <a:latin typeface="Times New Roman"/>
              </a:rPr>
              <a:t>).</a:t>
            </a:r>
            <a:endParaRPr lang="es-AR" sz="2000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18831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4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2348880"/>
            <a:ext cx="8964488" cy="436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73088" y="404664"/>
            <a:ext cx="828092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000" b="1" dirty="0" smtClean="0">
                <a:solidFill>
                  <a:srgbClr val="000000"/>
                </a:solidFill>
              </a:rPr>
              <a:t>Modelo Conceptual </a:t>
            </a:r>
            <a:r>
              <a:rPr lang="es-AR" b="1" dirty="0">
                <a:solidFill>
                  <a:srgbClr val="000000"/>
                </a:solidFill>
              </a:rPr>
              <a:t>describe el </a:t>
            </a:r>
            <a:r>
              <a:rPr lang="es-AR" b="1" dirty="0" smtClean="0">
                <a:solidFill>
                  <a:srgbClr val="000000"/>
                </a:solidFill>
              </a:rPr>
              <a:t>proceso </a:t>
            </a:r>
            <a:r>
              <a:rPr lang="es-AR" b="1" dirty="0">
                <a:solidFill>
                  <a:srgbClr val="000000"/>
                </a:solidFill>
              </a:rPr>
              <a:t>de </a:t>
            </a:r>
            <a:r>
              <a:rPr lang="es-AR" b="1" dirty="0" smtClean="0">
                <a:solidFill>
                  <a:srgbClr val="000000"/>
                </a:solidFill>
              </a:rPr>
              <a:t>expansión </a:t>
            </a:r>
            <a:r>
              <a:rPr lang="es-AR" b="1" dirty="0">
                <a:solidFill>
                  <a:srgbClr val="000000"/>
                </a:solidFill>
              </a:rPr>
              <a:t>volumétrica del </a:t>
            </a:r>
            <a:r>
              <a:rPr lang="es-AR" b="1" dirty="0" smtClean="0">
                <a:solidFill>
                  <a:srgbClr val="000000"/>
                </a:solidFill>
              </a:rPr>
              <a:t>suelo a causa </a:t>
            </a:r>
            <a:r>
              <a:rPr lang="es-AR" b="1" dirty="0">
                <a:solidFill>
                  <a:srgbClr val="000000"/>
                </a:solidFill>
              </a:rPr>
              <a:t>del aire entrampado.</a:t>
            </a:r>
            <a:r>
              <a:rPr lang="es-AR" dirty="0">
                <a:solidFill>
                  <a:srgbClr val="000000"/>
                </a:solidFill>
              </a:rPr>
              <a:t> </a:t>
            </a:r>
            <a:r>
              <a:rPr lang="es-AR" sz="1400" dirty="0" smtClean="0">
                <a:solidFill>
                  <a:srgbClr val="000000"/>
                </a:solidFill>
              </a:rPr>
              <a:t>a</a:t>
            </a:r>
            <a:r>
              <a:rPr lang="es-AR" sz="1400" dirty="0">
                <a:solidFill>
                  <a:srgbClr val="000000"/>
                </a:solidFill>
              </a:rPr>
              <a:t>) antes de la inundación (</a:t>
            </a:r>
            <a:r>
              <a:rPr lang="es-AR" sz="1400" dirty="0" err="1">
                <a:solidFill>
                  <a:srgbClr val="000000"/>
                </a:solidFill>
              </a:rPr>
              <a:t>before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ponding</a:t>
            </a:r>
            <a:r>
              <a:rPr lang="es-AR" sz="1400" dirty="0">
                <a:solidFill>
                  <a:srgbClr val="000000"/>
                </a:solidFill>
              </a:rPr>
              <a:t>): </a:t>
            </a:r>
            <a:r>
              <a:rPr lang="es-AR" sz="1400" dirty="0" smtClean="0">
                <a:solidFill>
                  <a:srgbClr val="000000"/>
                </a:solidFill>
              </a:rPr>
              <a:t>existen movimientos </a:t>
            </a:r>
            <a:r>
              <a:rPr lang="es-AR" sz="1400" dirty="0">
                <a:solidFill>
                  <a:srgbClr val="000000"/>
                </a:solidFill>
              </a:rPr>
              <a:t>libres de agua y aire en todo el perfil (sistema </a:t>
            </a:r>
            <a:r>
              <a:rPr lang="es-AR" sz="1400" dirty="0" err="1">
                <a:solidFill>
                  <a:srgbClr val="000000"/>
                </a:solidFill>
              </a:rPr>
              <a:t>bio</a:t>
            </a:r>
            <a:r>
              <a:rPr lang="es-AR" sz="1400" dirty="0">
                <a:solidFill>
                  <a:srgbClr val="000000"/>
                </a:solidFill>
              </a:rPr>
              <a:t>-abierto); b) durante </a:t>
            </a:r>
            <a:r>
              <a:rPr lang="es-AR" sz="1400" dirty="0" smtClean="0">
                <a:solidFill>
                  <a:srgbClr val="000000"/>
                </a:solidFill>
              </a:rPr>
              <a:t>la inundación </a:t>
            </a:r>
            <a:r>
              <a:rPr lang="es-AR" sz="1400" dirty="0">
                <a:solidFill>
                  <a:srgbClr val="000000"/>
                </a:solidFill>
              </a:rPr>
              <a:t>(</a:t>
            </a:r>
            <a:r>
              <a:rPr lang="es-AR" sz="1400" dirty="0" err="1">
                <a:solidFill>
                  <a:srgbClr val="000000"/>
                </a:solidFill>
              </a:rPr>
              <a:t>during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ponding</a:t>
            </a:r>
            <a:r>
              <a:rPr lang="es-AR" sz="1400" dirty="0" smtClean="0">
                <a:solidFill>
                  <a:srgbClr val="000000"/>
                </a:solidFill>
              </a:rPr>
              <a:t>): el </a:t>
            </a:r>
            <a:r>
              <a:rPr lang="es-AR" sz="1400" dirty="0">
                <a:solidFill>
                  <a:srgbClr val="000000"/>
                </a:solidFill>
              </a:rPr>
              <a:t>hinchamiento del suelo por aire entrampado dentro de </a:t>
            </a:r>
            <a:r>
              <a:rPr lang="es-AR" sz="1400" dirty="0" smtClean="0">
                <a:solidFill>
                  <a:srgbClr val="000000"/>
                </a:solidFill>
              </a:rPr>
              <a:t>una napa </a:t>
            </a:r>
            <a:r>
              <a:rPr lang="es-AR" sz="1400" dirty="0">
                <a:solidFill>
                  <a:srgbClr val="000000"/>
                </a:solidFill>
              </a:rPr>
              <a:t>colgante (</a:t>
            </a:r>
            <a:r>
              <a:rPr lang="es-AR" sz="1400" dirty="0" err="1">
                <a:solidFill>
                  <a:srgbClr val="000000"/>
                </a:solidFill>
              </a:rPr>
              <a:t>perched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water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table</a:t>
            </a:r>
            <a:r>
              <a:rPr lang="es-AR" sz="1400" dirty="0">
                <a:solidFill>
                  <a:srgbClr val="000000"/>
                </a:solidFill>
              </a:rPr>
              <a:t>) sobre un horizonte </a:t>
            </a:r>
            <a:r>
              <a:rPr lang="es-AR" sz="1400" dirty="0" err="1">
                <a:solidFill>
                  <a:srgbClr val="000000"/>
                </a:solidFill>
              </a:rPr>
              <a:t>Btk</a:t>
            </a:r>
            <a:r>
              <a:rPr lang="es-AR" sz="1400" dirty="0">
                <a:solidFill>
                  <a:srgbClr val="000000"/>
                </a:solidFill>
              </a:rPr>
              <a:t> impermeable (sistema de </a:t>
            </a:r>
            <a:r>
              <a:rPr lang="es-AR" sz="1400" dirty="0" smtClean="0">
                <a:solidFill>
                  <a:srgbClr val="000000"/>
                </a:solidFill>
              </a:rPr>
              <a:t>aire ocluido</a:t>
            </a:r>
            <a:r>
              <a:rPr lang="es-AR" sz="1400" dirty="0">
                <a:solidFill>
                  <a:srgbClr val="000000"/>
                </a:solidFill>
              </a:rPr>
              <a:t>); c) después de la inundación (</a:t>
            </a:r>
            <a:r>
              <a:rPr lang="es-AR" sz="1400" dirty="0" err="1">
                <a:solidFill>
                  <a:srgbClr val="000000"/>
                </a:solidFill>
              </a:rPr>
              <a:t>after</a:t>
            </a:r>
            <a:r>
              <a:rPr lang="es-AR" sz="1400" dirty="0">
                <a:solidFill>
                  <a:srgbClr val="000000"/>
                </a:solidFill>
              </a:rPr>
              <a:t> </a:t>
            </a:r>
            <a:r>
              <a:rPr lang="es-AR" sz="1400" dirty="0" err="1">
                <a:solidFill>
                  <a:srgbClr val="000000"/>
                </a:solidFill>
              </a:rPr>
              <a:t>ponding</a:t>
            </a:r>
            <a:r>
              <a:rPr lang="es-AR" sz="1400" dirty="0">
                <a:solidFill>
                  <a:srgbClr val="000000"/>
                </a:solidFill>
              </a:rPr>
              <a:t>): contracción del suelo luego de </a:t>
            </a:r>
            <a:r>
              <a:rPr lang="es-AR" sz="1400" dirty="0" smtClean="0">
                <a:solidFill>
                  <a:srgbClr val="000000"/>
                </a:solidFill>
              </a:rPr>
              <a:t>los descensos </a:t>
            </a:r>
            <a:r>
              <a:rPr lang="es-AR" sz="1400" dirty="0">
                <a:solidFill>
                  <a:srgbClr val="000000"/>
                </a:solidFill>
              </a:rPr>
              <a:t>en las profundidades de la napa colgante y de la capa freática, y un </a:t>
            </a:r>
            <a:r>
              <a:rPr lang="es-AR" sz="1400" dirty="0" smtClean="0">
                <a:solidFill>
                  <a:srgbClr val="000000"/>
                </a:solidFill>
              </a:rPr>
              <a:t>rápido escape </a:t>
            </a:r>
            <a:r>
              <a:rPr lang="es-AR" sz="1400" dirty="0">
                <a:solidFill>
                  <a:srgbClr val="000000"/>
                </a:solidFill>
              </a:rPr>
              <a:t>de aire hacia la atmósfera (Taboada </a:t>
            </a:r>
            <a:r>
              <a:rPr lang="es-AR" sz="1400" i="1" dirty="0">
                <a:solidFill>
                  <a:srgbClr val="000000"/>
                </a:solidFill>
              </a:rPr>
              <a:t>et al</a:t>
            </a:r>
            <a:r>
              <a:rPr lang="es-AR" sz="1400" dirty="0">
                <a:solidFill>
                  <a:srgbClr val="000000"/>
                </a:solidFill>
              </a:rPr>
              <a:t>. 2001</a:t>
            </a:r>
            <a:r>
              <a:rPr lang="es-AR" sz="1400" dirty="0" smtClean="0">
                <a:solidFill>
                  <a:srgbClr val="000000"/>
                </a:solidFill>
              </a:rPr>
              <a:t>). Cuando </a:t>
            </a:r>
            <a:r>
              <a:rPr lang="es-AR" sz="1400" dirty="0">
                <a:solidFill>
                  <a:srgbClr val="000000"/>
                </a:solidFill>
              </a:rPr>
              <a:t>la capa freática se encuentra alejada de la superficie, como es usual </a:t>
            </a:r>
            <a:r>
              <a:rPr lang="es-AR" sz="1400" dirty="0" smtClean="0">
                <a:solidFill>
                  <a:srgbClr val="000000"/>
                </a:solidFill>
              </a:rPr>
              <a:t>al </a:t>
            </a:r>
            <a:endParaRPr lang="es-AR" sz="1400" dirty="0">
              <a:solidFill>
                <a:srgbClr val="000000"/>
              </a:solidFill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4" y="1268760"/>
            <a:ext cx="8229600" cy="2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4" y="4423182"/>
            <a:ext cx="8315428" cy="243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76400" y="404664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1400" dirty="0">
                <a:solidFill>
                  <a:srgbClr val="000000"/>
                </a:solidFill>
              </a:rPr>
              <a:t>Variaciones de la humedad y de la porosidad total del suelo en </a:t>
            </a:r>
            <a:r>
              <a:rPr lang="es-AR" sz="1400" dirty="0" smtClean="0">
                <a:solidFill>
                  <a:srgbClr val="000000"/>
                </a:solidFill>
              </a:rPr>
              <a:t>situaciones bajo </a:t>
            </a:r>
            <a:r>
              <a:rPr lang="es-AR" sz="1400" dirty="0">
                <a:solidFill>
                  <a:srgbClr val="000000"/>
                </a:solidFill>
              </a:rPr>
              <a:t>clausura y bajo pastoreo continuo en el centro de la Depresión del Salado. </a:t>
            </a:r>
            <a:r>
              <a:rPr lang="es-AR" sz="1400" dirty="0" smtClean="0">
                <a:solidFill>
                  <a:srgbClr val="000000"/>
                </a:solidFill>
              </a:rPr>
              <a:t>Los asteriscos </a:t>
            </a:r>
            <a:r>
              <a:rPr lang="es-AR" sz="1400" dirty="0">
                <a:solidFill>
                  <a:srgbClr val="000000"/>
                </a:solidFill>
              </a:rPr>
              <a:t>(*) indican diferencias significativas (P &lt; 0,05) entre tratamientos (</a:t>
            </a:r>
            <a:r>
              <a:rPr lang="es-AR" sz="1400" dirty="0" smtClean="0">
                <a:solidFill>
                  <a:srgbClr val="000000"/>
                </a:solidFill>
              </a:rPr>
              <a:t>adaptado </a:t>
            </a:r>
            <a:r>
              <a:rPr lang="da-DK" sz="1400" dirty="0" smtClean="0">
                <a:solidFill>
                  <a:srgbClr val="000000"/>
                </a:solidFill>
              </a:rPr>
              <a:t>de </a:t>
            </a:r>
            <a:r>
              <a:rPr lang="da-DK" sz="1400" dirty="0">
                <a:solidFill>
                  <a:srgbClr val="000000"/>
                </a:solidFill>
              </a:rPr>
              <a:t>Taboada </a:t>
            </a:r>
            <a:r>
              <a:rPr lang="da-DK" sz="1400" i="1" dirty="0">
                <a:solidFill>
                  <a:srgbClr val="000000"/>
                </a:solidFill>
              </a:rPr>
              <a:t>et a</a:t>
            </a:r>
            <a:r>
              <a:rPr lang="da-DK" sz="1400" dirty="0">
                <a:solidFill>
                  <a:srgbClr val="000000"/>
                </a:solidFill>
              </a:rPr>
              <a:t>l. 1993).</a:t>
            </a:r>
            <a:endParaRPr lang="es-AR" sz="1400" dirty="0">
              <a:solidFill>
                <a:srgbClr val="000000"/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1" y="1844824"/>
            <a:ext cx="898245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644495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1400" dirty="0">
                <a:solidFill>
                  <a:srgbClr val="000000"/>
                </a:solidFill>
              </a:rPr>
              <a:t>Variación del diámetro ponderado de </a:t>
            </a:r>
            <a:r>
              <a:rPr lang="es-AR" sz="1400" dirty="0" smtClean="0">
                <a:solidFill>
                  <a:srgbClr val="000000"/>
                </a:solidFill>
              </a:rPr>
              <a:t>agregados </a:t>
            </a:r>
            <a:r>
              <a:rPr lang="es-AR" sz="1400" dirty="0">
                <a:solidFill>
                  <a:srgbClr val="000000"/>
                </a:solidFill>
              </a:rPr>
              <a:t>(DMP) en situaciones </a:t>
            </a:r>
            <a:r>
              <a:rPr lang="es-AR" sz="1400" dirty="0" smtClean="0">
                <a:solidFill>
                  <a:srgbClr val="000000"/>
                </a:solidFill>
              </a:rPr>
              <a:t>bajo clausura </a:t>
            </a:r>
            <a:r>
              <a:rPr lang="es-AR" sz="1400" dirty="0">
                <a:solidFill>
                  <a:srgbClr val="000000"/>
                </a:solidFill>
              </a:rPr>
              <a:t>y bajo pastoreo en la </a:t>
            </a:r>
            <a:r>
              <a:rPr lang="es-AR" sz="1400" dirty="0" smtClean="0">
                <a:solidFill>
                  <a:srgbClr val="000000"/>
                </a:solidFill>
              </a:rPr>
              <a:t>Pampa Deprimida</a:t>
            </a:r>
            <a:r>
              <a:rPr lang="es-AR" sz="1400" dirty="0">
                <a:solidFill>
                  <a:srgbClr val="000000"/>
                </a:solidFill>
              </a:rPr>
              <a:t>. Las barras indican los </a:t>
            </a:r>
            <a:r>
              <a:rPr lang="es-AR" sz="1400" dirty="0" smtClean="0">
                <a:solidFill>
                  <a:srgbClr val="000000"/>
                </a:solidFill>
              </a:rPr>
              <a:t>errores estándar </a:t>
            </a:r>
            <a:r>
              <a:rPr lang="es-AR" sz="1400" dirty="0">
                <a:solidFill>
                  <a:srgbClr val="000000"/>
                </a:solidFill>
              </a:rPr>
              <a:t>de las medias (adaptado de Taboada </a:t>
            </a:r>
            <a:r>
              <a:rPr lang="es-AR" sz="1400" i="1" dirty="0">
                <a:solidFill>
                  <a:srgbClr val="000000"/>
                </a:solidFill>
              </a:rPr>
              <a:t>et al</a:t>
            </a:r>
            <a:r>
              <a:rPr lang="es-AR" sz="1400" dirty="0">
                <a:solidFill>
                  <a:srgbClr val="000000"/>
                </a:solidFill>
              </a:rPr>
              <a:t>. 1999).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PRACTICAS DE MANEJO EN CAMPOS ANEGABLES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sz="2000" dirty="0" smtClean="0"/>
              <a:t>CONSIDERAR: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Origen de los anegamientos: superficial-profundo.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Calidad del Agua de inundación: dulce o salina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Posición en el Paisaje: tendido ( ½ Loma) alto, tendido ( ½ Loma) bajo, bajo.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Características de los suelos: drenaje, presencia de </a:t>
            </a:r>
            <a:r>
              <a:rPr lang="es-AR" sz="2000" dirty="0" err="1" smtClean="0"/>
              <a:t>Na</a:t>
            </a:r>
            <a:r>
              <a:rPr lang="es-AR" sz="2000" dirty="0" smtClean="0"/>
              <a:t>+ o sales.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Riesgo Hídrico: frecuencia y permanencia del anegamiento.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Posibilidad de manejo de excedentes : condiciones del relieve ( pendiente).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AR" sz="2000" dirty="0" smtClean="0"/>
              <a:t>Contexto socio-económico</a:t>
            </a:r>
          </a:p>
          <a:p>
            <a:pPr>
              <a:buFont typeface="Wingdings" panose="05000000000000000000" pitchFamily="2" charset="2"/>
              <a:buChar char="§"/>
            </a:pPr>
            <a:endParaRPr lang="es-AR" sz="20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5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MANEJO DEL AGUA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1665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INFRAESTRUCTURA: </a:t>
            </a:r>
          </a:p>
          <a:p>
            <a:pPr marL="0" indent="0">
              <a:buNone/>
            </a:pPr>
            <a:r>
              <a:rPr lang="es-AR" sz="2000" dirty="0" smtClean="0"/>
              <a:t>Canales y Reservorios; Protección de Ciudades; Rutas y Caminos; Ferroviaria.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MICROHIDRAULICA.</a:t>
            </a:r>
          </a:p>
          <a:p>
            <a:pPr marL="0" indent="0">
              <a:buNone/>
            </a:pPr>
            <a:r>
              <a:rPr lang="es-AR" sz="2000" dirty="0" smtClean="0"/>
              <a:t>Badenes Bordeados</a:t>
            </a:r>
          </a:p>
          <a:p>
            <a:pPr marL="0" indent="0">
              <a:buNone/>
            </a:pPr>
            <a:endParaRPr lang="es-AR" sz="2000" dirty="0"/>
          </a:p>
          <a:p>
            <a:pPr marL="0" indent="0">
              <a:buNone/>
            </a:pPr>
            <a:endParaRPr lang="es-AR" sz="20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1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48872" cy="60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0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8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368154" cy="341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6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07288" cy="1371600"/>
          </a:xfrm>
        </p:spPr>
        <p:txBody>
          <a:bodyPr/>
          <a:lstStyle/>
          <a:p>
            <a:pPr algn="ctr"/>
            <a:r>
              <a:rPr lang="es-ES" altLang="es-AR" sz="2400" dirty="0" smtClean="0">
                <a:latin typeface="Arial Black" pitchFamily="34" charset="0"/>
              </a:rPr>
              <a:t>Ordenamiento </a:t>
            </a:r>
            <a:r>
              <a:rPr lang="es-ES" altLang="es-AR" sz="2400" dirty="0">
                <a:latin typeface="Arial Black" pitchFamily="34" charset="0"/>
              </a:rPr>
              <a:t>del escurrimiento superficial: “Badenes Bordeados”</a:t>
            </a:r>
            <a:endParaRPr lang="es-AR" sz="24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1302" y="1671191"/>
            <a:ext cx="7921625" cy="954107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s-ES" altLang="es-AR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Pequeñas estructuras de tierras que ordenan y conducen el escurrimiento superficial en áreas planas respetando el drenaje natural</a:t>
            </a:r>
            <a:r>
              <a:rPr lang="es-ES" altLang="es-AR" b="1" kern="0" dirty="0">
                <a:solidFill>
                  <a:srgbClr val="000000"/>
                </a:solidFill>
              </a:rPr>
              <a:t>. No se modifica la pendiente natural del terreno</a:t>
            </a:r>
            <a:endParaRPr kumimoji="0" lang="es-ES" altLang="es-AR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35556" y="2917706"/>
            <a:ext cx="7416800" cy="707886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A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Disminuyen el riesgo hídrico y mejoran la oportunidad de uso de lotes anegables.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27606" y="3789040"/>
            <a:ext cx="7632700" cy="1323439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A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El escurrimiento </a:t>
            </a:r>
            <a:r>
              <a:rPr kumimoji="0" lang="es-ES" altLang="es-A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mantiforme</a:t>
            </a:r>
            <a:r>
              <a:rPr kumimoji="0" lang="es-ES" altLang="es-A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de áreas planas se concentra aumentado su Energía Cinética y la velocidad de evacuación. No obstante por mayor distancia L ( recorrido del agua ) el TC aumenta.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90054" y="5301208"/>
            <a:ext cx="7632700" cy="1323439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76078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AR" sz="2000" b="1" kern="0" dirty="0" smtClean="0">
                <a:solidFill>
                  <a:srgbClr val="000000"/>
                </a:solidFill>
              </a:rPr>
              <a:t>Debe acompañarse una mejora sustancial del tapiz vegetal ( siembra de </a:t>
            </a:r>
            <a:r>
              <a:rPr lang="es-ES" altLang="es-AR" sz="2000" b="1" kern="0" dirty="0" err="1" smtClean="0">
                <a:solidFill>
                  <a:srgbClr val="000000"/>
                </a:solidFill>
              </a:rPr>
              <a:t>spp</a:t>
            </a:r>
            <a:r>
              <a:rPr lang="es-ES" altLang="es-AR" sz="2000" b="1" kern="0" dirty="0" smtClean="0">
                <a:solidFill>
                  <a:srgbClr val="000000"/>
                </a:solidFill>
              </a:rPr>
              <a:t> adaptadas o manejo del C.N. ) para lograr mayor  EVT y así mejorar la condición antecedente de </a:t>
            </a:r>
            <a:r>
              <a:rPr lang="es-ES" altLang="es-AR" sz="2000" b="1" kern="0" dirty="0" err="1" smtClean="0">
                <a:solidFill>
                  <a:srgbClr val="000000"/>
                </a:solidFill>
              </a:rPr>
              <a:t>hdad</a:t>
            </a:r>
            <a:r>
              <a:rPr lang="es-ES" altLang="es-AR" sz="2000" b="1" kern="0" dirty="0" smtClean="0">
                <a:solidFill>
                  <a:srgbClr val="000000"/>
                </a:solidFill>
              </a:rPr>
              <a:t> de los suelos ante eventos de anegamiento o inundación.</a:t>
            </a:r>
            <a:endParaRPr kumimoji="0" lang="es-ES" altLang="es-AR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2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80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7" y="1590377"/>
            <a:ext cx="1637928" cy="23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5536" y="4076300"/>
            <a:ext cx="22322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 smtClean="0">
                <a:solidFill>
                  <a:srgbClr val="000000"/>
                </a:solidFill>
              </a:rPr>
              <a:t>Saturado por unos </a:t>
            </a:r>
            <a:r>
              <a:rPr lang="es-AR" sz="1400" dirty="0" err="1" smtClean="0">
                <a:solidFill>
                  <a:srgbClr val="000000"/>
                </a:solidFill>
              </a:rPr>
              <a:t>dias</a:t>
            </a:r>
            <a:r>
              <a:rPr lang="es-AR" sz="1400" dirty="0" smtClean="0">
                <a:solidFill>
                  <a:srgbClr val="000000"/>
                </a:solidFill>
              </a:rPr>
              <a:t>. </a:t>
            </a:r>
            <a:r>
              <a:rPr lang="es-AR" sz="1400" dirty="0" err="1" smtClean="0">
                <a:solidFill>
                  <a:srgbClr val="000000"/>
                </a:solidFill>
              </a:rPr>
              <a:t>Hdo</a:t>
            </a:r>
            <a:r>
              <a:rPr lang="es-AR" sz="1400" dirty="0" smtClean="0">
                <a:solidFill>
                  <a:srgbClr val="000000"/>
                </a:solidFill>
              </a:rPr>
              <a:t> varios meses.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Presencia de </a:t>
            </a:r>
            <a:r>
              <a:rPr lang="es-AR" sz="1400" dirty="0" err="1">
                <a:solidFill>
                  <a:srgbClr val="000000"/>
                </a:solidFill>
              </a:rPr>
              <a:t>C</a:t>
            </a:r>
            <a:r>
              <a:rPr lang="es-AR" sz="1400" dirty="0" err="1" smtClean="0">
                <a:solidFill>
                  <a:srgbClr val="000000"/>
                </a:solidFill>
              </a:rPr>
              <a:t>utanes</a:t>
            </a:r>
            <a:r>
              <a:rPr lang="es-AR" sz="1400" dirty="0" smtClean="0">
                <a:solidFill>
                  <a:srgbClr val="000000"/>
                </a:solidFill>
              </a:rPr>
              <a:t> de Mn: el Mn reducido migra del interior de los agregados  y en contacto con los </a:t>
            </a:r>
            <a:r>
              <a:rPr lang="es-AR" sz="1400" dirty="0" err="1" smtClean="0">
                <a:solidFill>
                  <a:srgbClr val="000000"/>
                </a:solidFill>
              </a:rPr>
              <a:t>macroporos</a:t>
            </a:r>
            <a:r>
              <a:rPr lang="es-AR" sz="1400" dirty="0" smtClean="0">
                <a:solidFill>
                  <a:srgbClr val="000000"/>
                </a:solidFill>
              </a:rPr>
              <a:t> secos forma los </a:t>
            </a:r>
            <a:r>
              <a:rPr lang="es-AR" sz="1400" dirty="0" err="1" smtClean="0">
                <a:solidFill>
                  <a:srgbClr val="000000"/>
                </a:solidFill>
              </a:rPr>
              <a:t>cutanes</a:t>
            </a:r>
            <a:r>
              <a:rPr lang="es-AR" sz="1400" dirty="0" smtClean="0">
                <a:solidFill>
                  <a:srgbClr val="000000"/>
                </a:solidFill>
              </a:rPr>
              <a:t>.</a:t>
            </a:r>
            <a:endParaRPr lang="es-AR" sz="1400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07" y="1544746"/>
            <a:ext cx="1525928" cy="229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399876" y="3982496"/>
            <a:ext cx="2286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 smtClean="0">
                <a:solidFill>
                  <a:srgbClr val="000000"/>
                </a:solidFill>
              </a:rPr>
              <a:t>Saturado por unos días pero con bastante frecuencia.</a:t>
            </a:r>
            <a:endParaRPr lang="es-AR" sz="1400" dirty="0">
              <a:solidFill>
                <a:srgbClr val="000000"/>
              </a:solidFill>
            </a:endParaRPr>
          </a:p>
          <a:p>
            <a:r>
              <a:rPr lang="es-AR" sz="1400" dirty="0">
                <a:solidFill>
                  <a:srgbClr val="000000"/>
                </a:solidFill>
              </a:rPr>
              <a:t>Interior de agregados </a:t>
            </a:r>
            <a:r>
              <a:rPr lang="es-AR" sz="1400" dirty="0" smtClean="0">
                <a:solidFill>
                  <a:srgbClr val="000000"/>
                </a:solidFill>
              </a:rPr>
              <a:t>decolorado: migran el Mn y el Fe reducidos  conformando motas de bajo croma.</a:t>
            </a:r>
          </a:p>
          <a:p>
            <a:r>
              <a:rPr lang="es-AR" sz="1400" dirty="0" smtClean="0">
                <a:solidFill>
                  <a:srgbClr val="000000"/>
                </a:solidFill>
              </a:rPr>
              <a:t>En el exterior de los agregados precipita el Fe+++  y se lava el Mn++. </a:t>
            </a:r>
            <a:endParaRPr lang="es-AR" sz="1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86" y="1515442"/>
            <a:ext cx="1477323" cy="218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6407734" y="3982496"/>
            <a:ext cx="19680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400" dirty="0" smtClean="0"/>
              <a:t>Largos períodos de saturación con agua. Superficie </a:t>
            </a:r>
            <a:r>
              <a:rPr lang="es-AR" sz="1400" dirty="0"/>
              <a:t>de agregados </a:t>
            </a:r>
            <a:r>
              <a:rPr lang="es-AR" sz="1400" dirty="0" smtClean="0"/>
              <a:t>totalmente decolorados</a:t>
            </a:r>
            <a:r>
              <a:rPr lang="es-AR" sz="1400" dirty="0"/>
              <a:t>. </a:t>
            </a:r>
            <a:endParaRPr lang="es-AR" sz="1400" dirty="0" smtClean="0"/>
          </a:p>
          <a:p>
            <a:r>
              <a:rPr lang="es-AR" sz="1400" dirty="0" smtClean="0"/>
              <a:t>Matriz decolorada  con Croma menor a 2.</a:t>
            </a:r>
            <a:endParaRPr lang="es-AR" sz="1400" dirty="0"/>
          </a:p>
          <a:p>
            <a:r>
              <a:rPr lang="es-AR" sz="1400" dirty="0" smtClean="0"/>
              <a:t>Concreciones de Fe+++ entre el interior y exterior de agregados</a:t>
            </a:r>
            <a:endParaRPr lang="es-AR" sz="1400" dirty="0"/>
          </a:p>
        </p:txBody>
      </p:sp>
      <p:sp>
        <p:nvSpPr>
          <p:cNvPr id="10" name="9 Rectángulo"/>
          <p:cNvSpPr/>
          <p:nvPr/>
        </p:nvSpPr>
        <p:spPr>
          <a:xfrm>
            <a:off x="465664" y="1052736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solidFill>
                  <a:srgbClr val="000000"/>
                </a:solidFill>
              </a:rPr>
              <a:t>Leve </a:t>
            </a:r>
            <a:r>
              <a:rPr lang="es-AR" dirty="0" err="1" smtClean="0">
                <a:solidFill>
                  <a:srgbClr val="000000"/>
                </a:solidFill>
              </a:rPr>
              <a:t>Hidromorfismo</a:t>
            </a:r>
            <a:endParaRPr lang="es-AR" dirty="0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256430" y="982067"/>
            <a:ext cx="2781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err="1" smtClean="0">
                <a:solidFill>
                  <a:srgbClr val="000000"/>
                </a:solidFill>
              </a:rPr>
              <a:t>Mod</a:t>
            </a:r>
            <a:r>
              <a:rPr lang="es-AR" dirty="0" smtClean="0">
                <a:solidFill>
                  <a:srgbClr val="000000"/>
                </a:solidFill>
              </a:rPr>
              <a:t>. </a:t>
            </a:r>
            <a:r>
              <a:rPr lang="es-AR" dirty="0" err="1" smtClean="0">
                <a:solidFill>
                  <a:srgbClr val="000000"/>
                </a:solidFill>
              </a:rPr>
              <a:t>Hidromorfismo</a:t>
            </a:r>
            <a:r>
              <a:rPr lang="es-AR" dirty="0" smtClean="0">
                <a:solidFill>
                  <a:srgbClr val="000000"/>
                </a:solidFill>
              </a:rPr>
              <a:t>.</a:t>
            </a:r>
          </a:p>
          <a:p>
            <a:r>
              <a:rPr lang="es-AR" sz="1400" dirty="0" err="1" smtClean="0">
                <a:solidFill>
                  <a:srgbClr val="000000"/>
                </a:solidFill>
              </a:rPr>
              <a:t>Pseudo</a:t>
            </a:r>
            <a:r>
              <a:rPr lang="es-AR" sz="1400" dirty="0" smtClean="0">
                <a:solidFill>
                  <a:srgbClr val="000000"/>
                </a:solidFill>
              </a:rPr>
              <a:t> Gley poco desarrollado</a:t>
            </a:r>
            <a:endParaRPr lang="es-AR" sz="1400" dirty="0">
              <a:solidFill>
                <a:srgbClr val="00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119605" y="930667"/>
            <a:ext cx="2544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Severo </a:t>
            </a:r>
            <a:r>
              <a:rPr lang="es-AR" dirty="0" err="1" smtClean="0"/>
              <a:t>Hidromorfismo</a:t>
            </a:r>
            <a:r>
              <a:rPr lang="es-AR" dirty="0" smtClean="0"/>
              <a:t>.</a:t>
            </a:r>
          </a:p>
          <a:p>
            <a:pPr algn="ctr"/>
            <a:r>
              <a:rPr lang="es-AR" sz="1400" dirty="0" err="1" smtClean="0"/>
              <a:t>Pseudo</a:t>
            </a:r>
            <a:r>
              <a:rPr lang="es-AR" sz="1400" dirty="0" smtClean="0"/>
              <a:t> Gley</a:t>
            </a:r>
            <a:endParaRPr lang="es-AR" sz="1400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4" descr="diapo3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7597" r="3542" b="193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4" descr="diapo3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7597" r="3542" b="193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7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lmina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516"/>
            <a:ext cx="9144000" cy="55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0118"/>
            <a:ext cx="5328592" cy="638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3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3249"/>
            <a:ext cx="6264696" cy="33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35534"/>
            <a:ext cx="619268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59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4392488" cy="531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2"/>
            <a:ext cx="4517654" cy="53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MANEJO DE SUELOS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LABRANZAS.</a:t>
            </a:r>
          </a:p>
          <a:p>
            <a:pPr>
              <a:buFontTx/>
              <a:buChar char="-"/>
            </a:pPr>
            <a:r>
              <a:rPr lang="es-AR" sz="2000" dirty="0" smtClean="0"/>
              <a:t>Labranza Mínima ( Superficial con Disco ): en bajos o tendidos con piso para introducción de </a:t>
            </a:r>
            <a:r>
              <a:rPr lang="es-AR" sz="2000" dirty="0" err="1" smtClean="0"/>
              <a:t>spp</a:t>
            </a:r>
            <a:r>
              <a:rPr lang="es-AR" sz="2000" dirty="0" smtClean="0"/>
              <a:t> adaptadas.</a:t>
            </a:r>
          </a:p>
          <a:p>
            <a:pPr>
              <a:buFontTx/>
              <a:buChar char="-"/>
            </a:pPr>
            <a:r>
              <a:rPr lang="es-AR" sz="2000" dirty="0" smtClean="0"/>
              <a:t>Siembra Directa: en tendidos altos y bajos con piso,  para introducción de </a:t>
            </a:r>
            <a:r>
              <a:rPr lang="es-AR" sz="2000" dirty="0" err="1" smtClean="0"/>
              <a:t>spp</a:t>
            </a:r>
            <a:r>
              <a:rPr lang="es-AR" sz="2000" dirty="0" smtClean="0"/>
              <a:t> adaptadas.</a:t>
            </a:r>
          </a:p>
          <a:p>
            <a:pPr>
              <a:buFontTx/>
              <a:buChar char="-"/>
            </a:pPr>
            <a:r>
              <a:rPr lang="es-AR" sz="2000" dirty="0" smtClean="0"/>
              <a:t>Aflojamiento Superficial del Suelo ( Cincel 5-10 cm ): sobre campo natural o pasturas implantadas degradadas y compactadas.</a:t>
            </a:r>
          </a:p>
          <a:p>
            <a:pPr>
              <a:buFontTx/>
              <a:buChar char="-"/>
            </a:pPr>
            <a:r>
              <a:rPr lang="es-AR" sz="2000" dirty="0" smtClean="0"/>
              <a:t>Labranza Vertical Profunda ( Subsolado – Cincel ): solo en Lomas y ½ loma Alta. En bajos: efímera, falta de piso, oportunidad y potencia.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FERTILIZACIÓN.</a:t>
            </a:r>
          </a:p>
          <a:p>
            <a:pPr marL="0" indent="0">
              <a:buNone/>
            </a:pPr>
            <a:r>
              <a:rPr lang="es-AR" sz="2000" dirty="0" smtClean="0"/>
              <a:t>Fosforada ( fosfato </a:t>
            </a:r>
            <a:r>
              <a:rPr lang="es-AR" sz="2000" dirty="0" err="1" smtClean="0"/>
              <a:t>diamónico</a:t>
            </a:r>
            <a:r>
              <a:rPr lang="es-AR" sz="2000" dirty="0" smtClean="0"/>
              <a:t> ) a fines del verano sobre campo natural o pastura implantada para el desarrollo de leguminosas. Nitrogenada ( urea )  a fines del invierno para adelantar el verano y favorecer gramíneas. Considerar condición de </a:t>
            </a:r>
            <a:r>
              <a:rPr lang="es-AR" sz="2000" dirty="0" err="1" smtClean="0"/>
              <a:t>sodicidad</a:t>
            </a:r>
            <a:r>
              <a:rPr lang="es-AR" sz="2000" dirty="0" smtClean="0"/>
              <a:t> y </a:t>
            </a:r>
            <a:r>
              <a:rPr lang="es-AR" sz="2000" dirty="0" err="1" smtClean="0"/>
              <a:t>anegabilidad</a:t>
            </a:r>
            <a:r>
              <a:rPr lang="es-AR" sz="2000" dirty="0" smtClean="0"/>
              <a:t>. </a:t>
            </a:r>
            <a:endParaRPr lang="es-AR" sz="20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3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79208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MANEJO DE LA VEGETACION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PASTOREO CONTROLADO.</a:t>
            </a:r>
          </a:p>
          <a:p>
            <a:pPr marL="0" indent="0" algn="just">
              <a:buNone/>
            </a:pPr>
            <a:r>
              <a:rPr lang="es-AR" sz="2000" dirty="0" smtClean="0"/>
              <a:t>Sobre campo natural o </a:t>
            </a:r>
            <a:r>
              <a:rPr lang="es-AR" sz="2000" dirty="0"/>
              <a:t>pasturas </a:t>
            </a:r>
            <a:r>
              <a:rPr lang="es-AR" sz="2000" dirty="0" smtClean="0"/>
              <a:t>implantadas. Mejora </a:t>
            </a:r>
            <a:r>
              <a:rPr lang="es-AR" sz="2000" dirty="0"/>
              <a:t>calidad y </a:t>
            </a:r>
            <a:r>
              <a:rPr lang="es-AR" sz="2000" dirty="0" smtClean="0"/>
              <a:t>cantidad </a:t>
            </a:r>
            <a:r>
              <a:rPr lang="es-AR" sz="2000" dirty="0"/>
              <a:t>de </a:t>
            </a:r>
            <a:r>
              <a:rPr lang="es-AR" sz="2000" dirty="0" smtClean="0"/>
              <a:t>cobertura evitando el sobre pastoreo del pastoreo continuo, mitiga compactación por </a:t>
            </a:r>
            <a:r>
              <a:rPr lang="es-AR" sz="2000" dirty="0"/>
              <a:t>pisoteo </a:t>
            </a:r>
            <a:r>
              <a:rPr lang="es-AR" sz="2000" dirty="0" smtClean="0"/>
              <a:t>por manejo  </a:t>
            </a:r>
            <a:r>
              <a:rPr lang="es-AR" sz="2000" dirty="0"/>
              <a:t>de animales</a:t>
            </a:r>
            <a:r>
              <a:rPr lang="es-AR" sz="2000" dirty="0" smtClean="0"/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es-AR" sz="2000" dirty="0" smtClean="0"/>
              <a:t>REJUVENECIMIENTO DE SPP INVERNALES.</a:t>
            </a:r>
          </a:p>
          <a:p>
            <a:pPr marL="0" indent="0" algn="just">
              <a:buNone/>
            </a:pPr>
            <a:r>
              <a:rPr lang="es-AR" sz="2000" dirty="0" smtClean="0"/>
              <a:t>Fomenta el desarrollo de </a:t>
            </a:r>
            <a:r>
              <a:rPr lang="es-AR" sz="2000" dirty="0" err="1" smtClean="0"/>
              <a:t>spp</a:t>
            </a:r>
            <a:r>
              <a:rPr lang="es-AR" sz="2000" dirty="0" smtClean="0"/>
              <a:t> nativas invernales valiosas anulando el de malezas. Reemplaza la siembra de un verdeo de invierno. Se aplica en tendidos altos y bajos no sódicos. Se promueve especialmente el </a:t>
            </a:r>
            <a:r>
              <a:rPr lang="es-AR" sz="2000" dirty="0" err="1" smtClean="0"/>
              <a:t>raygrass</a:t>
            </a:r>
            <a:r>
              <a:rPr lang="es-AR" sz="2000" dirty="0" smtClean="0"/>
              <a:t> anual. </a:t>
            </a:r>
            <a:r>
              <a:rPr lang="es-AR" sz="2000" dirty="0" err="1" smtClean="0"/>
              <a:t>Tecnica</a:t>
            </a:r>
            <a:r>
              <a:rPr lang="es-AR" sz="2000" dirty="0" smtClean="0"/>
              <a:t>: herbicida total a fines del verano, pastoreo controlado ( agosto a </a:t>
            </a:r>
            <a:r>
              <a:rPr lang="es-AR" sz="2000" dirty="0" err="1" smtClean="0"/>
              <a:t>oct.nov</a:t>
            </a:r>
            <a:r>
              <a:rPr lang="es-AR" sz="2000" dirty="0" smtClean="0"/>
              <a:t>.), clausura para </a:t>
            </a:r>
            <a:r>
              <a:rPr lang="es-AR" sz="2000" dirty="0" err="1" smtClean="0"/>
              <a:t>semillar</a:t>
            </a:r>
            <a:r>
              <a:rPr lang="es-AR" sz="2000" dirty="0" smtClean="0"/>
              <a:t> en noviembre.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/>
              <a:t>CULTIVO DEL SUELO CON  PLANTAS MEJORADORAS.</a:t>
            </a:r>
          </a:p>
          <a:p>
            <a:pPr marL="0" indent="0">
              <a:buNone/>
            </a:pPr>
            <a:r>
              <a:rPr lang="es-AR" sz="2000" dirty="0"/>
              <a:t>Con períodos de anegamiento anuales  de menos de 60 días. Considerar grado de </a:t>
            </a:r>
            <a:r>
              <a:rPr lang="es-AR" sz="2000" dirty="0" err="1"/>
              <a:t>sodicidad</a:t>
            </a:r>
            <a:r>
              <a:rPr lang="es-AR" sz="2000" dirty="0"/>
              <a:t>. </a:t>
            </a:r>
            <a:r>
              <a:rPr lang="es-AR" sz="2000" dirty="0" err="1"/>
              <a:t>Spp</a:t>
            </a:r>
            <a:r>
              <a:rPr lang="es-AR" sz="2000" dirty="0"/>
              <a:t> adaptadas al anegamiento: </a:t>
            </a:r>
            <a:r>
              <a:rPr lang="es-AR" sz="2000" dirty="0" err="1"/>
              <a:t>raygrass</a:t>
            </a:r>
            <a:r>
              <a:rPr lang="es-AR" sz="2000" dirty="0"/>
              <a:t>, </a:t>
            </a:r>
            <a:r>
              <a:rPr lang="es-AR" sz="2000" dirty="0" err="1"/>
              <a:t>trebol</a:t>
            </a:r>
            <a:r>
              <a:rPr lang="es-AR" sz="2000" dirty="0"/>
              <a:t> blanco, </a:t>
            </a:r>
            <a:r>
              <a:rPr lang="es-AR" sz="2000" dirty="0" err="1"/>
              <a:t>lotus</a:t>
            </a:r>
            <a:r>
              <a:rPr lang="es-AR" sz="2000" dirty="0"/>
              <a:t> </a:t>
            </a:r>
            <a:r>
              <a:rPr lang="es-AR" sz="2000" dirty="0" err="1"/>
              <a:t>tenuis</a:t>
            </a:r>
            <a:r>
              <a:rPr lang="es-AR" sz="2000" dirty="0"/>
              <a:t>, </a:t>
            </a:r>
            <a:r>
              <a:rPr lang="es-AR" sz="2000" dirty="0" err="1"/>
              <a:t>festuca</a:t>
            </a:r>
            <a:r>
              <a:rPr lang="es-AR" sz="2000" dirty="0"/>
              <a:t>, </a:t>
            </a:r>
            <a:r>
              <a:rPr lang="es-AR" sz="2000" dirty="0" err="1"/>
              <a:t>agropiro</a:t>
            </a:r>
            <a:r>
              <a:rPr lang="es-AR" sz="2000" dirty="0"/>
              <a:t>, </a:t>
            </a:r>
            <a:r>
              <a:rPr lang="es-AR" sz="2000" dirty="0" err="1"/>
              <a:t>phalaris</a:t>
            </a:r>
            <a:r>
              <a:rPr lang="es-AR" sz="2000" dirty="0"/>
              <a:t>. </a:t>
            </a:r>
          </a:p>
          <a:p>
            <a:pPr>
              <a:buFont typeface="Wingdings" panose="05000000000000000000" pitchFamily="2" charset="2"/>
              <a:buChar char="q"/>
            </a:pPr>
            <a:endParaRPr lang="es-AR" sz="2000" dirty="0"/>
          </a:p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INTERSIEMBRA.</a:t>
            </a:r>
          </a:p>
          <a:p>
            <a:pPr marL="0" indent="0" algn="just">
              <a:buNone/>
            </a:pPr>
            <a:r>
              <a:rPr lang="es-AR" sz="2000" dirty="0" smtClean="0"/>
              <a:t>En campos naturales o pasturas con buena cobertura ( 70 a 80 % ) para mejorar la calidad de la oferta forrajera ( normalmente leguminosas ). Con L.M. o </a:t>
            </a:r>
            <a:r>
              <a:rPr lang="es-AR" sz="2000" dirty="0" err="1" smtClean="0"/>
              <a:t>Intersembradoras</a:t>
            </a:r>
            <a:r>
              <a:rPr lang="es-AR" sz="20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FORESTACION.</a:t>
            </a:r>
          </a:p>
          <a:p>
            <a:pPr marL="0" indent="0" algn="just">
              <a:buNone/>
            </a:pPr>
            <a:r>
              <a:rPr lang="es-AR" sz="2000" dirty="0" smtClean="0"/>
              <a:t>Con </a:t>
            </a:r>
            <a:r>
              <a:rPr lang="es-AR" sz="2000" dirty="0" err="1" smtClean="0"/>
              <a:t>spp</a:t>
            </a:r>
            <a:r>
              <a:rPr lang="es-AR" sz="2000" dirty="0" smtClean="0"/>
              <a:t> adaptadas. En bajos y tendidos anegables en reemplazo de los pastizales naturales: aumentan la E.T.; abaten la freática; aumentan la productividad primaria; mejoran el drenaje del suelo.</a:t>
            </a:r>
            <a:endParaRPr lang="es-AR" sz="2000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0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9959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PROCESOS HIDROMORFICOS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094584"/>
          </a:xfrm>
        </p:spPr>
        <p:txBody>
          <a:bodyPr/>
          <a:lstStyle/>
          <a:p>
            <a:pPr algn="just"/>
            <a:r>
              <a:rPr lang="es-AR" sz="2400" dirty="0"/>
              <a:t>Anegamiento: provocado por freática. </a:t>
            </a:r>
            <a:r>
              <a:rPr lang="es-AR" sz="2400" dirty="0" smtClean="0"/>
              <a:t>Puede provocar </a:t>
            </a:r>
            <a:r>
              <a:rPr lang="es-AR" sz="2400" dirty="0"/>
              <a:t>salinización y/o </a:t>
            </a:r>
            <a:r>
              <a:rPr lang="es-AR" sz="2400" dirty="0" err="1"/>
              <a:t>sodificación</a:t>
            </a:r>
            <a:r>
              <a:rPr lang="es-AR" sz="2400" dirty="0"/>
              <a:t> además de anoxia y </a:t>
            </a:r>
            <a:r>
              <a:rPr lang="es-AR" sz="2400" dirty="0" err="1"/>
              <a:t>transitabilidad</a:t>
            </a:r>
            <a:r>
              <a:rPr lang="es-AR" sz="2400" dirty="0"/>
              <a:t>.</a:t>
            </a:r>
          </a:p>
          <a:p>
            <a:pPr algn="just"/>
            <a:r>
              <a:rPr lang="es-AR" sz="2400" dirty="0"/>
              <a:t>Inundación: provocado por escurrimiento superficial de otras zonas. Torrencial-Aluvial-Encharcamiento. </a:t>
            </a:r>
            <a:r>
              <a:rPr lang="es-AR" sz="2400" dirty="0" err="1"/>
              <a:t>Tambien</a:t>
            </a:r>
            <a:r>
              <a:rPr lang="es-AR" sz="2400" dirty="0"/>
              <a:t> puede provocar salinización.</a:t>
            </a:r>
          </a:p>
          <a:p>
            <a:pPr algn="just"/>
            <a:r>
              <a:rPr lang="es-AR" sz="2400" dirty="0"/>
              <a:t>Sedimentación: </a:t>
            </a:r>
            <a:r>
              <a:rPr lang="es-AR" sz="2400" dirty="0" err="1"/>
              <a:t>depositación</a:t>
            </a:r>
            <a:r>
              <a:rPr lang="es-AR" sz="2400" dirty="0"/>
              <a:t> de materiales del suelo. Humedales</a:t>
            </a:r>
            <a:r>
              <a:rPr lang="es-AR" dirty="0"/>
              <a:t>.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PRACTICAS DE MANEJO ANTE LA EMERGENCIA HIDRICA</a:t>
            </a:r>
            <a:br>
              <a:rPr lang="es-AR" sz="2000" dirty="0" smtClean="0"/>
            </a:br>
            <a:r>
              <a:rPr lang="es-AR" sz="2000" dirty="0" smtClean="0"/>
              <a:t>( </a:t>
            </a:r>
            <a:r>
              <a:rPr lang="es-AR" sz="2000" dirty="0" err="1" smtClean="0"/>
              <a:t>Cria</a:t>
            </a:r>
            <a:r>
              <a:rPr lang="es-AR" sz="2000" dirty="0" smtClean="0"/>
              <a:t> y </a:t>
            </a:r>
            <a:r>
              <a:rPr lang="es-AR" sz="2000" dirty="0" err="1" smtClean="0"/>
              <a:t>Recria</a:t>
            </a:r>
            <a:r>
              <a:rPr lang="es-AR" sz="2000" dirty="0" smtClean="0"/>
              <a:t> de Ganado ).</a:t>
            </a:r>
            <a:br>
              <a:rPr lang="es-AR" sz="2000" dirty="0" smtClean="0"/>
            </a:br>
            <a:r>
              <a:rPr lang="es-AR" sz="2000" dirty="0" smtClean="0"/>
              <a:t>“ la sequía y la inundación afectan la disponibilidad de forraje y en consecuencia la alimentación del ganado” </a:t>
            </a:r>
            <a:endParaRPr lang="es-AR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REDUCCION DEL GANADO.</a:t>
            </a:r>
          </a:p>
          <a:p>
            <a:pPr marL="0" indent="0">
              <a:buNone/>
            </a:pPr>
            <a:r>
              <a:rPr lang="es-AR" sz="2000" dirty="0" smtClean="0"/>
              <a:t>Eliminar en este orden: vacas secas, enfermas y vacías; toros viejos; vacas y vaquillonas sin </a:t>
            </a:r>
            <a:r>
              <a:rPr lang="es-AR" sz="2000" dirty="0" err="1" smtClean="0"/>
              <a:t>entorar</a:t>
            </a:r>
            <a:r>
              <a:rPr lang="es-AR" sz="2000" dirty="0" smtClean="0"/>
              <a:t>; terneros machos; vacas viejas con cría; vacas de menor calidad.</a:t>
            </a:r>
          </a:p>
          <a:p>
            <a:pPr>
              <a:buFont typeface="Wingdings" panose="05000000000000000000" pitchFamily="2" charset="2"/>
              <a:buChar char="q"/>
            </a:pPr>
            <a:endParaRPr lang="es-AR" sz="20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MANEJO DE ANIMALES.</a:t>
            </a:r>
          </a:p>
          <a:p>
            <a:pPr marL="0" indent="0">
              <a:buNone/>
            </a:pPr>
            <a:r>
              <a:rPr lang="es-AR" sz="2000" dirty="0" smtClean="0"/>
              <a:t>Control sanitario; rodeo por categorías; suspensión </a:t>
            </a:r>
            <a:r>
              <a:rPr lang="es-AR" sz="2000" dirty="0" err="1" smtClean="0"/>
              <a:t>entore</a:t>
            </a:r>
            <a:r>
              <a:rPr lang="es-AR" sz="2000" dirty="0" smtClean="0"/>
              <a:t> precoz de vaquillonas; retrasar </a:t>
            </a:r>
            <a:r>
              <a:rPr lang="es-AR" sz="2000" dirty="0" err="1" smtClean="0"/>
              <a:t>entore</a:t>
            </a:r>
            <a:r>
              <a:rPr lang="es-AR" sz="2000" dirty="0" smtClean="0"/>
              <a:t> de vacas con mala condición corporal; destete de vacas con ternero al pie de parición otoño en primavera.</a:t>
            </a:r>
          </a:p>
          <a:p>
            <a:pPr marL="0" indent="0">
              <a:buNone/>
            </a:pPr>
            <a:endParaRPr lang="es-AR" sz="2000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10269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MANEJO DEL FORRAJE.</a:t>
            </a:r>
          </a:p>
          <a:p>
            <a:pPr marL="0" indent="0">
              <a:buNone/>
            </a:pPr>
            <a:r>
              <a:rPr lang="es-AR" sz="2000" dirty="0" smtClean="0"/>
              <a:t>Racionar el pastoreo de las lomas; sacrificar lotes con campo natural degradado, pasturas viejas o rastrojos “ </a:t>
            </a:r>
            <a:r>
              <a:rPr lang="es-AR" sz="2000" dirty="0" err="1" smtClean="0"/>
              <a:t>areas</a:t>
            </a:r>
            <a:r>
              <a:rPr lang="es-AR" sz="2000" dirty="0" smtClean="0"/>
              <a:t> pulmón”; no sacrificar pasturas otoño-inverno-primaverales; evitar intoxicaciones; suplementación con </a:t>
            </a:r>
            <a:r>
              <a:rPr lang="es-AR" sz="2000" dirty="0" err="1" smtClean="0"/>
              <a:t>rollos,silo</a:t>
            </a:r>
            <a:r>
              <a:rPr lang="es-AR" sz="2000" dirty="0" smtClean="0"/>
              <a:t>, grano.</a:t>
            </a:r>
          </a:p>
          <a:p>
            <a:pPr marL="0" indent="0">
              <a:buNone/>
            </a:pPr>
            <a:endParaRPr lang="es-A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s-AR" sz="2000" dirty="0" smtClean="0"/>
              <a:t>OTROS.</a:t>
            </a:r>
          </a:p>
          <a:p>
            <a:pPr marL="0" indent="0">
              <a:buNone/>
            </a:pPr>
            <a:r>
              <a:rPr lang="es-AR" sz="2000" dirty="0" smtClean="0"/>
              <a:t>Programar caminos de fuga de la hacienda; concentrar durante la noche hacienda en partes altas para su posterior distribución; durante el día pastorear en función de grado de anegamiento, disponibilidad de forraje y carga. </a:t>
            </a:r>
            <a:endParaRPr lang="es-AR" sz="2000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4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9553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SISTEMA HIDROLÓGICO DE LLANURAS INUNDABLES</a:t>
            </a:r>
            <a:endParaRPr lang="es-AR" sz="2000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340768"/>
            <a:ext cx="3240360" cy="351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28" y="1124744"/>
            <a:ext cx="3384376" cy="371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764744" y="4855378"/>
            <a:ext cx="3466728" cy="15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SISTEMA HIDROLOGICO TIPICO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Prevalece Inundación (rápida).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Divisoria de Aguas Definida  ( Cuenca )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Red de Drenaje Definida.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Pendiente pronunciada.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Escurrimiento rápido ( 40 a 60%)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Energía </a:t>
            </a:r>
            <a:r>
              <a:rPr lang="es-AR" sz="1400" kern="0" dirty="0" err="1" smtClean="0"/>
              <a:t>morfogénetica</a:t>
            </a:r>
            <a:r>
              <a:rPr lang="es-AR" sz="1400" kern="0" dirty="0" smtClean="0"/>
              <a:t> alta.</a:t>
            </a:r>
          </a:p>
          <a:p>
            <a:pPr marL="0" indent="0">
              <a:buFont typeface="Wingdings" pitchFamily="2" charset="2"/>
              <a:buNone/>
            </a:pPr>
            <a:endParaRPr lang="es-AR" sz="1400" kern="0" dirty="0" smtClean="0"/>
          </a:p>
          <a:p>
            <a:pPr marL="0" indent="0">
              <a:buFont typeface="Wingdings" pitchFamily="2" charset="2"/>
              <a:buNone/>
            </a:pPr>
            <a:endParaRPr lang="es-AR" sz="1400" kern="0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4875976" y="4837122"/>
            <a:ext cx="3466728" cy="140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SISTEMA HIDROLOGICO NO TIPICO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Prevalece Anegamiento (prolongado).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Divisoria de Agua Difusa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Red de drenaje poco definida o </a:t>
            </a:r>
            <a:r>
              <a:rPr lang="es-AR" sz="1400" kern="0" dirty="0" err="1" smtClean="0"/>
              <a:t>arreica</a:t>
            </a:r>
            <a:r>
              <a:rPr lang="es-AR" sz="1400" kern="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Pendiente escasa o nula.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Sin </a:t>
            </a:r>
            <a:r>
              <a:rPr lang="es-AR" sz="1400" kern="0" dirty="0" err="1" smtClean="0"/>
              <a:t>Escurremiento</a:t>
            </a:r>
            <a:r>
              <a:rPr lang="es-AR" sz="1400" kern="0" dirty="0" smtClean="0"/>
              <a:t> o lento ( 10%)</a:t>
            </a:r>
          </a:p>
          <a:p>
            <a:pPr marL="0" indent="0">
              <a:buFont typeface="Wingdings" pitchFamily="2" charset="2"/>
              <a:buNone/>
            </a:pPr>
            <a:r>
              <a:rPr lang="es-AR" sz="1400" kern="0" dirty="0" smtClean="0"/>
              <a:t>Energía </a:t>
            </a:r>
            <a:r>
              <a:rPr lang="es-AR" sz="1400" kern="0" dirty="0" err="1" smtClean="0"/>
              <a:t>morfogenética</a:t>
            </a:r>
            <a:r>
              <a:rPr lang="es-AR" sz="1400" kern="0" dirty="0" smtClean="0"/>
              <a:t> baja</a:t>
            </a:r>
            <a:endParaRPr lang="es-AR" sz="1400" kern="0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2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s-AR" sz="2000" dirty="0" smtClean="0"/>
              <a:t>PROCESOS ASOCIADOS EN REGION HÚMEDA Y SUBHÚMEDA</a:t>
            </a:r>
            <a:endParaRPr lang="es-AR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12879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57200"/>
            <a:ext cx="8712968" cy="102758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Diagrama </a:t>
            </a:r>
            <a:r>
              <a:rPr lang="es-AR" sz="2000" dirty="0"/>
              <a:t>con los diferentes tipos de inundación, y </a:t>
            </a:r>
            <a:r>
              <a:rPr lang="es-AR" sz="2000" dirty="0" smtClean="0"/>
              <a:t>sus consecuencias </a:t>
            </a:r>
            <a:r>
              <a:rPr lang="es-AR" sz="2000" dirty="0"/>
              <a:t>sobre los suelos.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48002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57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AR" sz="2000" dirty="0" smtClean="0"/>
              <a:t>Consecuencias </a:t>
            </a:r>
            <a:r>
              <a:rPr lang="es-AR" sz="2000" dirty="0"/>
              <a:t>de la calidad del agua de inundación sobre los</a:t>
            </a:r>
            <a:br>
              <a:rPr lang="es-AR" sz="2000" dirty="0"/>
            </a:br>
            <a:r>
              <a:rPr lang="es-AR" sz="2000" dirty="0"/>
              <a:t>suelos.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364236" cy="48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5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íxel">
  <a:themeElements>
    <a:clrScheme name="Pí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í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CCFF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A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CCCCFF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A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Píxel">
  <a:themeElements>
    <a:clrScheme name="Pí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í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8000">
                  <a:alpha val="52000"/>
                </a:srgbClr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s-ES" alt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008000">
                  <a:alpha val="52000"/>
                </a:srgbClr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s-ES" alt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2522</Words>
  <Application>Microsoft Office PowerPoint</Application>
  <PresentationFormat>Presentación en pantalla (4:3)</PresentationFormat>
  <Paragraphs>221</Paragraphs>
  <Slides>51</Slides>
  <Notes>0</Notes>
  <HiddenSlides>0</HiddenSlides>
  <MMClips>43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51</vt:i4>
      </vt:variant>
    </vt:vector>
  </HeadingPairs>
  <TitlesOfParts>
    <vt:vector size="53" baseType="lpstr">
      <vt:lpstr>Píxel</vt:lpstr>
      <vt:lpstr>5_Píxel</vt:lpstr>
      <vt:lpstr>Presentación de PowerPoint</vt:lpstr>
      <vt:lpstr>CARACTERES DE DIAGNOSTICO DE SUELOS HIDROMORFICOS</vt:lpstr>
      <vt:lpstr>Presentación de PowerPoint</vt:lpstr>
      <vt:lpstr>Presentación de PowerPoint</vt:lpstr>
      <vt:lpstr>PROCESOS HIDROMORFICOS</vt:lpstr>
      <vt:lpstr>SISTEMA HIDROLÓGICO DE LLANURAS INUNDABLES</vt:lpstr>
      <vt:lpstr>PROCESOS ASOCIADOS EN REGION HÚMEDA Y SUBHÚMEDA</vt:lpstr>
      <vt:lpstr>Diagrama con los diferentes tipos de inundación, y sus consecuencias sobre los suelos.</vt:lpstr>
      <vt:lpstr>Consecuencias de la calidad del agua de inundación sobre los suelos.</vt:lpstr>
      <vt:lpstr>Riesgo Hídrico</vt:lpstr>
      <vt:lpstr>MAPA DE RIESGO HIDRICO CUANTITATIVO ( Modelos hidrológicos: Hysim e Isis ).</vt:lpstr>
      <vt:lpstr>Presentación de PowerPoint</vt:lpstr>
      <vt:lpstr>DISTRIBUCION EN EL PAIS</vt:lpstr>
      <vt:lpstr>Presentación de PowerPoint</vt:lpstr>
      <vt:lpstr>FACTORES DETERMINANTES DE LAS INUNDACIONES En la Región Pampeana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Figura 10. Fotografías de dos suelos representativos de la Pampa Deprimida.</vt:lpstr>
      <vt:lpstr>CONSECUENCIAS DE LAS INUNDACIONES SOBRE LA FERTILIDAD FISICA Y QUIMICA DE LOS SUELOS</vt:lpstr>
      <vt:lpstr>Presentación de PowerPoint</vt:lpstr>
      <vt:lpstr> Disponibilidad de fósforo en suelos anegados de la Pampa Deprimida (adaptado de Rubio et al. 1997).</vt:lpstr>
      <vt:lpstr>Presentación de PowerPoint</vt:lpstr>
      <vt:lpstr>Presentación de PowerPoint</vt:lpstr>
      <vt:lpstr>Modelo Conceptual que muestra el proceso de desestabilización estructural cuando el suelo se seca, y el proceso de recuperación estructural cuando se humedece (adaptado de Taboada et al. 1999).</vt:lpstr>
      <vt:lpstr>Presentación de PowerPoint</vt:lpstr>
      <vt:lpstr>Presentación de PowerPoint</vt:lpstr>
      <vt:lpstr>Presentación de PowerPoint</vt:lpstr>
      <vt:lpstr>PRACTICAS DE MANEJO EN CAMPOS ANEGABLES</vt:lpstr>
      <vt:lpstr>MANEJO DEL AGUA</vt:lpstr>
      <vt:lpstr>Presentación de PowerPoint</vt:lpstr>
      <vt:lpstr>Presentación de PowerPoint</vt:lpstr>
      <vt:lpstr>Ordenamiento del escurrimiento superficial: “Badenes Bordeados”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MANEJO DE SUELOS</vt:lpstr>
      <vt:lpstr>MANEJO DE LA VEGETACION</vt:lpstr>
      <vt:lpstr>Presentación de PowerPoint</vt:lpstr>
      <vt:lpstr>PRACTICAS DE MANEJO ANTE LA EMERGENCIA HIDRICA ( Cria y Recria de Ganado ). “ la sequía y la inundación afectan la disponibilidad de forraje y en consecuencia la alimentación del ganado”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ORLANDO</cp:lastModifiedBy>
  <cp:revision>107</cp:revision>
  <dcterms:created xsi:type="dcterms:W3CDTF">2014-05-26T12:25:56Z</dcterms:created>
  <dcterms:modified xsi:type="dcterms:W3CDTF">2020-05-25T23:35:25Z</dcterms:modified>
</cp:coreProperties>
</file>