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0" r:id="rId1"/>
  </p:sldMasterIdLst>
  <p:sldIdLst>
    <p:sldId id="256" r:id="rId2"/>
    <p:sldId id="257" r:id="rId3"/>
    <p:sldId id="260" r:id="rId4"/>
    <p:sldId id="342" r:id="rId5"/>
    <p:sldId id="349" r:id="rId6"/>
    <p:sldId id="275" r:id="rId7"/>
    <p:sldId id="357" r:id="rId8"/>
    <p:sldId id="358" r:id="rId9"/>
    <p:sldId id="359" r:id="rId10"/>
    <p:sldId id="360" r:id="rId11"/>
    <p:sldId id="376" r:id="rId12"/>
    <p:sldId id="341" r:id="rId13"/>
    <p:sldId id="345" r:id="rId14"/>
    <p:sldId id="344" r:id="rId15"/>
    <p:sldId id="263" r:id="rId16"/>
    <p:sldId id="264" r:id="rId17"/>
    <p:sldId id="265" r:id="rId18"/>
    <p:sldId id="266" r:id="rId19"/>
    <p:sldId id="365" r:id="rId20"/>
    <p:sldId id="369" r:id="rId21"/>
    <p:sldId id="267" r:id="rId22"/>
    <p:sldId id="361" r:id="rId23"/>
    <p:sldId id="276" r:id="rId24"/>
    <p:sldId id="363" r:id="rId25"/>
    <p:sldId id="366" r:id="rId26"/>
    <p:sldId id="367" r:id="rId27"/>
    <p:sldId id="377" r:id="rId28"/>
    <p:sldId id="364" r:id="rId29"/>
    <p:sldId id="269" r:id="rId30"/>
    <p:sldId id="274" r:id="rId31"/>
    <p:sldId id="278" r:id="rId32"/>
    <p:sldId id="323" r:id="rId33"/>
    <p:sldId id="279" r:id="rId34"/>
    <p:sldId id="282" r:id="rId35"/>
    <p:sldId id="280" r:id="rId36"/>
    <p:sldId id="281" r:id="rId37"/>
    <p:sldId id="283" r:id="rId38"/>
    <p:sldId id="284" r:id="rId39"/>
    <p:sldId id="286" r:id="rId40"/>
    <p:sldId id="333" r:id="rId41"/>
    <p:sldId id="287" r:id="rId42"/>
    <p:sldId id="289" r:id="rId43"/>
    <p:sldId id="328" r:id="rId44"/>
    <p:sldId id="290" r:id="rId45"/>
    <p:sldId id="291" r:id="rId46"/>
    <p:sldId id="294" r:id="rId47"/>
    <p:sldId id="373" r:id="rId48"/>
    <p:sldId id="295" r:id="rId49"/>
    <p:sldId id="374" r:id="rId50"/>
    <p:sldId id="296" r:id="rId51"/>
    <p:sldId id="375" r:id="rId52"/>
    <p:sldId id="297" r:id="rId53"/>
    <p:sldId id="298" r:id="rId54"/>
    <p:sldId id="335" r:id="rId55"/>
    <p:sldId id="325" r:id="rId56"/>
    <p:sldId id="300" r:id="rId57"/>
    <p:sldId id="301" r:id="rId58"/>
    <p:sldId id="302" r:id="rId59"/>
    <p:sldId id="303" r:id="rId60"/>
    <p:sldId id="305" r:id="rId61"/>
    <p:sldId id="304" r:id="rId62"/>
    <p:sldId id="307" r:id="rId63"/>
    <p:sldId id="306" r:id="rId64"/>
    <p:sldId id="308" r:id="rId65"/>
    <p:sldId id="309" r:id="rId66"/>
    <p:sldId id="310" r:id="rId67"/>
    <p:sldId id="311" r:id="rId68"/>
    <p:sldId id="312" r:id="rId69"/>
    <p:sldId id="313" r:id="rId70"/>
    <p:sldId id="314" r:id="rId71"/>
    <p:sldId id="315" r:id="rId72"/>
    <p:sldId id="316" r:id="rId73"/>
    <p:sldId id="317" r:id="rId74"/>
    <p:sldId id="319" r:id="rId75"/>
    <p:sldId id="320" r:id="rId76"/>
    <p:sldId id="321" r:id="rId77"/>
    <p:sldId id="322" r:id="rId78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68" autoAdjust="0"/>
    <p:restoredTop sz="94660"/>
  </p:normalViewPr>
  <p:slideViewPr>
    <p:cSldViewPr>
      <p:cViewPr>
        <p:scale>
          <a:sx n="60" d="100"/>
          <a:sy n="60" d="100"/>
        </p:scale>
        <p:origin x="-1830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12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93A6E0E-39A9-4148-B76E-C1542C6E6226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48B2A5-C1A9-4977-A3A5-FBBE67A8B6D3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5E7076-DDD1-4E9E-A336-93FC6A1CD3CB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736E1-8985-406E-8C80-4E134F356E0C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9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EE543F28-4524-4810-974B-5073106AAED3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B22436-E148-40B8-8DC7-E735EF4C13DB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63EBD-EE15-44A9-869C-1B32F4A750D6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CDA4AC-32A8-4510-840C-716ACCA3720E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F285C4-87C8-41D0-8013-C73043F0CA8E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8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616901-E4F5-4FC8-B57E-66596C09B493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83058198-D915-4248-8AF7-3008302B56B2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Rectángulo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7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48760D-E10F-4BDA-AC31-F58E79BA369E}" type="slidenum">
              <a:rPr lang="es-ES" altLang="es-A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pn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2.pn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32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2.png"/><Relationship Id="rId4" Type="http://schemas.openxmlformats.org/officeDocument/2006/relationships/image" Target="../media/image38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2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2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2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3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2.png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2.png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4.wav"/><Relationship Id="rId7" Type="http://schemas.openxmlformats.org/officeDocument/2006/relationships/image" Target="../media/image56.png"/><Relationship Id="rId2" Type="http://schemas.microsoft.com/office/2007/relationships/media" Target="../media/media34.wav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7.jpeg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2.png"/><Relationship Id="rId4" Type="http://schemas.openxmlformats.org/officeDocument/2006/relationships/image" Target="../media/image6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2.png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2.png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5" Type="http://schemas.openxmlformats.org/officeDocument/2006/relationships/image" Target="../media/image2.png"/><Relationship Id="rId4" Type="http://schemas.openxmlformats.org/officeDocument/2006/relationships/image" Target="../media/image66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6" Type="http://schemas.openxmlformats.org/officeDocument/2006/relationships/image" Target="../media/image2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2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6" Type="http://schemas.openxmlformats.org/officeDocument/2006/relationships/image" Target="../media/image32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Relationship Id="rId9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5" Type="http://schemas.openxmlformats.org/officeDocument/2006/relationships/image" Target="../media/image2.png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5" Type="http://schemas.openxmlformats.org/officeDocument/2006/relationships/image" Target="../media/image2.png"/><Relationship Id="rId4" Type="http://schemas.openxmlformats.org/officeDocument/2006/relationships/image" Target="../media/image78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5" Type="http://schemas.openxmlformats.org/officeDocument/2006/relationships/image" Target="../media/image2.png"/><Relationship Id="rId4" Type="http://schemas.openxmlformats.org/officeDocument/2006/relationships/image" Target="../media/image79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5" Type="http://schemas.openxmlformats.org/officeDocument/2006/relationships/image" Target="../media/image2.png"/><Relationship Id="rId4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5" Type="http://schemas.openxmlformats.org/officeDocument/2006/relationships/image" Target="../media/image2.png"/><Relationship Id="rId4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5" Type="http://schemas.openxmlformats.org/officeDocument/2006/relationships/image" Target="../media/image2.png"/><Relationship Id="rId4" Type="http://schemas.openxmlformats.org/officeDocument/2006/relationships/image" Target="../media/image8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6" Type="http://schemas.openxmlformats.org/officeDocument/2006/relationships/image" Target="../media/image2.png"/><Relationship Id="rId5" Type="http://schemas.openxmlformats.org/officeDocument/2006/relationships/image" Target="../media/image84.png"/><Relationship Id="rId4" Type="http://schemas.openxmlformats.org/officeDocument/2006/relationships/image" Target="../media/image83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6" Type="http://schemas.openxmlformats.org/officeDocument/2006/relationships/image" Target="../media/image2.png"/><Relationship Id="rId5" Type="http://schemas.openxmlformats.org/officeDocument/2006/relationships/image" Target="../media/image86.png"/><Relationship Id="rId4" Type="http://schemas.openxmlformats.org/officeDocument/2006/relationships/image" Target="../media/image85.w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wav"/><Relationship Id="rId1" Type="http://schemas.microsoft.com/office/2007/relationships/media" Target="../media/media55.wav"/><Relationship Id="rId5" Type="http://schemas.openxmlformats.org/officeDocument/2006/relationships/image" Target="../media/image2.png"/><Relationship Id="rId4" Type="http://schemas.openxmlformats.org/officeDocument/2006/relationships/image" Target="../media/image8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6.wav"/><Relationship Id="rId7" Type="http://schemas.openxmlformats.org/officeDocument/2006/relationships/image" Target="../media/image2.png"/><Relationship Id="rId2" Type="http://schemas.microsoft.com/office/2007/relationships/media" Target="../media/media56.wav"/><Relationship Id="rId1" Type="http://schemas.openxmlformats.org/officeDocument/2006/relationships/vmlDrawing" Target="../drawings/vmlDrawing3.vml"/><Relationship Id="rId6" Type="http://schemas.openxmlformats.org/officeDocument/2006/relationships/image" Target="../media/image89.png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wav"/><Relationship Id="rId1" Type="http://schemas.microsoft.com/office/2007/relationships/media" Target="../media/media57.wav"/><Relationship Id="rId5" Type="http://schemas.openxmlformats.org/officeDocument/2006/relationships/image" Target="../media/image2.png"/><Relationship Id="rId4" Type="http://schemas.openxmlformats.org/officeDocument/2006/relationships/image" Target="../media/image9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wav"/><Relationship Id="rId1" Type="http://schemas.microsoft.com/office/2007/relationships/media" Target="../media/media58.wav"/><Relationship Id="rId6" Type="http://schemas.openxmlformats.org/officeDocument/2006/relationships/image" Target="../media/image2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audio" Target="../media/media59.wav"/><Relationship Id="rId7" Type="http://schemas.openxmlformats.org/officeDocument/2006/relationships/image" Target="../media/image94.png"/><Relationship Id="rId2" Type="http://schemas.microsoft.com/office/2007/relationships/media" Target="../media/media59.wav"/><Relationship Id="rId1" Type="http://schemas.openxmlformats.org/officeDocument/2006/relationships/vmlDrawing" Target="../drawings/vmlDrawing4.vml"/><Relationship Id="rId6" Type="http://schemas.openxmlformats.org/officeDocument/2006/relationships/image" Target="../media/image93.pn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wav"/><Relationship Id="rId1" Type="http://schemas.microsoft.com/office/2007/relationships/media" Target="../media/media60.wav"/><Relationship Id="rId5" Type="http://schemas.openxmlformats.org/officeDocument/2006/relationships/image" Target="../media/image2.png"/><Relationship Id="rId4" Type="http://schemas.openxmlformats.org/officeDocument/2006/relationships/image" Target="../media/image9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1.wav"/><Relationship Id="rId7" Type="http://schemas.openxmlformats.org/officeDocument/2006/relationships/image" Target="../media/image2.png"/><Relationship Id="rId2" Type="http://schemas.microsoft.com/office/2007/relationships/media" Target="../media/media61.wav"/><Relationship Id="rId1" Type="http://schemas.openxmlformats.org/officeDocument/2006/relationships/vmlDrawing" Target="../drawings/vmlDrawing5.vml"/><Relationship Id="rId6" Type="http://schemas.openxmlformats.org/officeDocument/2006/relationships/image" Target="../media/image98.png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wav"/><Relationship Id="rId1" Type="http://schemas.microsoft.com/office/2007/relationships/media" Target="../media/media62.wav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wav"/><Relationship Id="rId1" Type="http://schemas.microsoft.com/office/2007/relationships/media" Target="../media/media63.wav"/><Relationship Id="rId5" Type="http://schemas.openxmlformats.org/officeDocument/2006/relationships/image" Target="../media/image2.png"/><Relationship Id="rId4" Type="http://schemas.openxmlformats.org/officeDocument/2006/relationships/image" Target="../media/image9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124744"/>
            <a:ext cx="7772400" cy="641995"/>
          </a:xfrm>
        </p:spPr>
        <p:txBody>
          <a:bodyPr>
            <a:noAutofit/>
          </a:bodyPr>
          <a:lstStyle/>
          <a:p>
            <a:r>
              <a:rPr lang="es-ES" altLang="es-AR" sz="5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Cultivo en contorno</a:t>
            </a:r>
            <a:endParaRPr lang="es-AR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body" idx="1"/>
          </p:nvPr>
        </p:nvSpPr>
        <p:spPr>
          <a:xfrm>
            <a:off x="251520" y="2708920"/>
            <a:ext cx="8892480" cy="4032448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00007D"/>
              </a:buClr>
              <a:buSzPct val="75000"/>
            </a:pPr>
            <a:endParaRPr lang="es-ES" altLang="es-AR" sz="2800" kern="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es-ES" altLang="es-AR" sz="2800" kern="0" dirty="0" smtClean="0">
                <a:solidFill>
                  <a:srgbClr val="000000"/>
                </a:solidFill>
                <a:latin typeface="Calibri" pitchFamily="34" charset="0"/>
              </a:rPr>
              <a:t>Consiste </a:t>
            </a:r>
            <a:r>
              <a:rPr lang="es-ES" altLang="es-AR" sz="2800" kern="0" dirty="0">
                <a:solidFill>
                  <a:srgbClr val="000000"/>
                </a:solidFill>
                <a:latin typeface="Calibri" pitchFamily="34" charset="0"/>
              </a:rPr>
              <a:t>en realizar todas las labores </a:t>
            </a:r>
            <a:r>
              <a:rPr lang="es-ES" altLang="es-AR" sz="2800" kern="0" dirty="0" smtClean="0">
                <a:solidFill>
                  <a:srgbClr val="000000"/>
                </a:solidFill>
                <a:latin typeface="Calibri" pitchFamily="34" charset="0"/>
              </a:rPr>
              <a:t>en forma </a:t>
            </a:r>
            <a:r>
              <a:rPr lang="es-ES" altLang="es-AR" sz="3200" kern="0" dirty="0" smtClean="0">
                <a:solidFill>
                  <a:srgbClr val="000000"/>
                </a:solidFill>
                <a:latin typeface="Calibri" pitchFamily="34" charset="0"/>
              </a:rPr>
              <a:t>transversal a la pendiente</a:t>
            </a:r>
            <a:r>
              <a:rPr lang="es-ES" altLang="es-AR" sz="2800" kern="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s-ES" altLang="es-AR" sz="2800" kern="0" dirty="0">
                <a:solidFill>
                  <a:srgbClr val="000000"/>
                </a:solidFill>
                <a:latin typeface="Calibri" pitchFamily="34" charset="0"/>
              </a:rPr>
              <a:t>del </a:t>
            </a:r>
            <a:r>
              <a:rPr lang="es-ES" altLang="es-AR" sz="2800" kern="0" dirty="0" smtClean="0">
                <a:solidFill>
                  <a:srgbClr val="000000"/>
                </a:solidFill>
                <a:latin typeface="Calibri" pitchFamily="34" charset="0"/>
              </a:rPr>
              <a:t>terreno</a:t>
            </a:r>
          </a:p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00007D"/>
              </a:buClr>
              <a:buSzPct val="75000"/>
            </a:pPr>
            <a:endParaRPr lang="es-ES" altLang="es-AR" sz="2400" kern="0" dirty="0">
              <a:solidFill>
                <a:srgbClr val="000000"/>
              </a:solidFill>
              <a:latin typeface="Calibri" pitchFamily="34" charset="0"/>
            </a:endParaRPr>
          </a:p>
          <a:p>
            <a:pPr marL="342900" lvl="0" indent="-342900" fontAlgn="base">
              <a:lnSpc>
                <a:spcPct val="80000"/>
              </a:lnSpc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es-ES" altLang="es-AR" sz="2800" kern="0" dirty="0" smtClean="0">
                <a:solidFill>
                  <a:srgbClr val="000000"/>
                </a:solidFill>
                <a:latin typeface="Calibri" pitchFamily="34" charset="0"/>
              </a:rPr>
              <a:t>Mayor eficiencia </a:t>
            </a:r>
            <a:r>
              <a:rPr lang="es-ES" altLang="es-AR" sz="2800" kern="0" dirty="0">
                <a:solidFill>
                  <a:srgbClr val="000000"/>
                </a:solidFill>
                <a:latin typeface="Calibri" pitchFamily="34" charset="0"/>
              </a:rPr>
              <a:t>en el control de la </a:t>
            </a:r>
            <a:r>
              <a:rPr lang="es-ES" altLang="es-AR" sz="2800" kern="0" dirty="0" smtClean="0">
                <a:solidFill>
                  <a:srgbClr val="000000"/>
                </a:solidFill>
                <a:latin typeface="Calibri" pitchFamily="34" charset="0"/>
              </a:rPr>
              <a:t>erosión hídrica en </a:t>
            </a:r>
            <a:r>
              <a:rPr lang="es-ES" altLang="es-AR" sz="3200" kern="0" dirty="0" smtClean="0">
                <a:solidFill>
                  <a:srgbClr val="000000"/>
                </a:solidFill>
                <a:latin typeface="Calibri" pitchFamily="34" charset="0"/>
              </a:rPr>
              <a:t>pendientes </a:t>
            </a:r>
            <a:r>
              <a:rPr lang="es-ES" altLang="es-AR" sz="3200" kern="0" dirty="0">
                <a:solidFill>
                  <a:srgbClr val="000000"/>
                </a:solidFill>
                <a:latin typeface="Calibri" pitchFamily="34" charset="0"/>
              </a:rPr>
              <a:t>suaves </a:t>
            </a:r>
            <a:r>
              <a:rPr lang="es-ES" altLang="es-AR" sz="2800" kern="0" dirty="0">
                <a:solidFill>
                  <a:srgbClr val="000000"/>
                </a:solidFill>
                <a:latin typeface="Calibri" pitchFamily="34" charset="0"/>
              </a:rPr>
              <a:t>(1-3%) y </a:t>
            </a:r>
            <a:r>
              <a:rPr lang="es-ES" altLang="es-AR" sz="3200" kern="0" dirty="0">
                <a:solidFill>
                  <a:srgbClr val="000000"/>
                </a:solidFill>
                <a:latin typeface="Calibri" pitchFamily="34" charset="0"/>
              </a:rPr>
              <a:t>cortas</a:t>
            </a:r>
            <a:r>
              <a:rPr lang="es-ES" altLang="es-AR" sz="2800" kern="0" dirty="0">
                <a:solidFill>
                  <a:srgbClr val="000000"/>
                </a:solidFill>
                <a:latin typeface="Calibri" pitchFamily="34" charset="0"/>
              </a:rPr>
              <a:t> (</a:t>
            </a:r>
            <a:r>
              <a:rPr lang="es-ES" altLang="es-AR" sz="2800" kern="0" dirty="0" smtClean="0">
                <a:solidFill>
                  <a:srgbClr val="000000"/>
                </a:solidFill>
                <a:latin typeface="Calibri" pitchFamily="34" charset="0"/>
              </a:rPr>
              <a:t>90–120 cm)</a:t>
            </a:r>
          </a:p>
          <a:p>
            <a:pPr marL="342900" lvl="0" indent="-342900" algn="just" fontAlgn="base">
              <a:lnSpc>
                <a:spcPct val="80000"/>
              </a:lnSpc>
              <a:spcAft>
                <a:spcPct val="0"/>
              </a:spcAft>
              <a:buClr>
                <a:srgbClr val="00007D"/>
              </a:buClr>
              <a:buSzPct val="75000"/>
            </a:pPr>
            <a:endParaRPr lang="es-ES" altLang="es-AR" sz="2800" kern="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lvl="0" indent="-342900" algn="just" fontAlgn="base">
              <a:lnSpc>
                <a:spcPct val="80000"/>
              </a:lnSpc>
              <a:spcAft>
                <a:spcPct val="0"/>
              </a:spcAft>
              <a:buClr>
                <a:srgbClr val="00007D"/>
              </a:buClr>
              <a:buSzPct val="75000"/>
            </a:pPr>
            <a:r>
              <a:rPr lang="es-ES" altLang="es-AR" sz="2800" kern="0" dirty="0" smtClean="0">
                <a:solidFill>
                  <a:srgbClr val="000000"/>
                </a:solidFill>
                <a:latin typeface="Calibri" pitchFamily="34" charset="0"/>
              </a:rPr>
              <a:t>Mejor</a:t>
            </a:r>
            <a:r>
              <a:rPr lang="es-ES" altLang="es-AR" sz="2800" kern="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s-ES" altLang="es-AR" sz="2800" kern="0" dirty="0" smtClean="0">
                <a:solidFill>
                  <a:srgbClr val="000000"/>
                </a:solidFill>
                <a:latin typeface="Calibri" pitchFamily="34" charset="0"/>
              </a:rPr>
              <a:t>aprovechamiento </a:t>
            </a:r>
            <a:r>
              <a:rPr lang="es-ES" altLang="es-AR" sz="2800" kern="0" dirty="0">
                <a:solidFill>
                  <a:srgbClr val="000000"/>
                </a:solidFill>
                <a:latin typeface="Calibri" pitchFamily="34" charset="0"/>
              </a:rPr>
              <a:t>del </a:t>
            </a:r>
            <a:r>
              <a:rPr lang="es-ES" altLang="es-AR" sz="2800" kern="0" dirty="0" smtClean="0">
                <a:solidFill>
                  <a:srgbClr val="000000"/>
                </a:solidFill>
                <a:latin typeface="Calibri" pitchFamily="34" charset="0"/>
              </a:rPr>
              <a:t>agua</a:t>
            </a:r>
            <a:endParaRPr lang="es-ES" altLang="es-AR" sz="2800" kern="0" dirty="0">
              <a:solidFill>
                <a:srgbClr val="000000"/>
              </a:solidFill>
              <a:latin typeface="Calibri" pitchFamily="34" charset="0"/>
            </a:endParaRPr>
          </a:p>
          <a:p>
            <a:endParaRPr lang="es-AR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7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6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24578" name="Picture 2" descr="D:\Documents\ORLANDO\TEORIA Y PRACTICA 2016\TEORIA 2016\HIDRICA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71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548680"/>
            <a:ext cx="8640960" cy="590465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s-A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Cultivo en Contorno </a:t>
            </a:r>
            <a:r>
              <a:rPr lang="es-AR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Simplificado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En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lotes de </a:t>
            </a:r>
            <a:r>
              <a:rPr lang="es-AR" sz="3200" dirty="0">
                <a:solidFill>
                  <a:srgbClr val="000000"/>
                </a:solidFill>
                <a:latin typeface="Calibri" pitchFamily="34" charset="0"/>
              </a:rPr>
              <a:t>relieve  complejo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s-AR" sz="3200" dirty="0" smtClean="0">
                <a:solidFill>
                  <a:srgbClr val="000000"/>
                </a:solidFill>
                <a:latin typeface="Calibri" pitchFamily="34" charset="0"/>
              </a:rPr>
              <a:t>eficiencia </a:t>
            </a:r>
            <a:r>
              <a:rPr lang="es-AR" sz="3200" dirty="0">
                <a:solidFill>
                  <a:srgbClr val="000000"/>
                </a:solidFill>
                <a:latin typeface="Calibri" pitchFamily="34" charset="0"/>
              </a:rPr>
              <a:t>intermedia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para control de la erosión; </a:t>
            </a:r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lotes </a:t>
            </a:r>
            <a:r>
              <a:rPr lang="es-AR" sz="3200" dirty="0">
                <a:solidFill>
                  <a:srgbClr val="000000"/>
                </a:solidFill>
                <a:latin typeface="Calibri" pitchFamily="34" charset="0"/>
              </a:rPr>
              <a:t>poco </a:t>
            </a:r>
            <a:r>
              <a:rPr lang="es-AR" sz="3200" dirty="0" err="1" smtClean="0">
                <a:solidFill>
                  <a:srgbClr val="000000"/>
                </a:solidFill>
                <a:latin typeface="Calibri" pitchFamily="34" charset="0"/>
              </a:rPr>
              <a:t>erodibles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;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s-AR" sz="3200" dirty="0" smtClean="0">
                <a:solidFill>
                  <a:srgbClr val="000000"/>
                </a:solidFill>
                <a:latin typeface="Calibri" pitchFamily="34" charset="0"/>
              </a:rPr>
              <a:t>cultivos </a:t>
            </a:r>
            <a:r>
              <a:rPr lang="es-AR" sz="3200" dirty="0">
                <a:solidFill>
                  <a:srgbClr val="000000"/>
                </a:solidFill>
                <a:latin typeface="Calibri" pitchFamily="34" charset="0"/>
              </a:rPr>
              <a:t>densos y escarda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. </a:t>
            </a:r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0">
              <a:buNone/>
            </a:pPr>
            <a:endParaRPr lang="es-AR" sz="2800" dirty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0">
              <a:buNone/>
            </a:pPr>
            <a:r>
              <a:rPr lang="es-AR" sz="3200" dirty="0" smtClean="0">
                <a:solidFill>
                  <a:srgbClr val="000000"/>
                </a:solidFill>
                <a:latin typeface="Calibri" pitchFamily="34" charset="0"/>
              </a:rPr>
              <a:t>Pocas </a:t>
            </a:r>
            <a:r>
              <a:rPr lang="es-AR" sz="3200" dirty="0">
                <a:solidFill>
                  <a:srgbClr val="000000"/>
                </a:solidFill>
                <a:latin typeface="Calibri" pitchFamily="34" charset="0"/>
              </a:rPr>
              <a:t>Curvas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de Nivel de referencia para labores en el terreno. Se eligen las Curvas de Nivel mas representativas de cada sector 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homogéneo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del lote.</a:t>
            </a:r>
          </a:p>
          <a:p>
            <a:endParaRPr lang="es-AR" dirty="0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79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2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9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8434" name="Picture 2" descr="D:\Documents\ORLANDO\TEORIA Y PRACTICA 2016\TEORIA 2016\HIDRICA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0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21506" name="Picture 2" descr="D:\Documents\ORLANDO\TEORIA Y PRACTICA 2016\TEORIA 2016\HIDRICA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50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20482" name="Picture 2" descr="D:\Documents\ORLANDO\TEORIA Y PRACTICA 2016\TEORIA 2016\HIDRICA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02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s-AR" sz="1800" b="1" dirty="0" smtClean="0"/>
              <a:t>Trazado de una Curva de Nivel en el terreno</a:t>
            </a:r>
            <a:r>
              <a:rPr lang="es-AR" sz="1800" dirty="0" smtClean="0"/>
              <a:t>.</a:t>
            </a:r>
            <a:br>
              <a:rPr lang="es-AR" sz="1800" dirty="0" smtClean="0"/>
            </a:br>
            <a:r>
              <a:rPr lang="es-AR" sz="1800" b="1" dirty="0" smtClean="0"/>
              <a:t>Cultivo en Contorno</a:t>
            </a:r>
            <a:r>
              <a:rPr lang="es-AR" sz="1800" dirty="0" smtClean="0"/>
              <a:t>: la distancia entre Curvas de Nivel se determina a través del cálculo del Intervalo Vertical ( I:V ); ver Terrazas.</a:t>
            </a:r>
            <a:br>
              <a:rPr lang="es-AR" sz="1800" dirty="0" smtClean="0"/>
            </a:br>
            <a:r>
              <a:rPr lang="es-AR" sz="1800" b="1" dirty="0" smtClean="0"/>
              <a:t>Cultivo en Contorno Simplificado </a:t>
            </a:r>
            <a:r>
              <a:rPr lang="es-AR" sz="1800" dirty="0" smtClean="0"/>
              <a:t>: se seleccionan las Curvas de Nivel mas representativa de cada sector del relieve </a:t>
            </a:r>
            <a:r>
              <a:rPr lang="es-AR" sz="1800" dirty="0" err="1" smtClean="0"/>
              <a:t>homogeneo</a:t>
            </a:r>
            <a:endParaRPr lang="es-AR" sz="1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" y="1695528"/>
            <a:ext cx="7772400" cy="407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Sin título-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76" y="0"/>
            <a:ext cx="5029200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C:\Users\usuario\Desktop\tractor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836712"/>
            <a:ext cx="9073008" cy="659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5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745579"/>
            <a:ext cx="8229600" cy="811213"/>
          </a:xfrm>
        </p:spPr>
        <p:txBody>
          <a:bodyPr>
            <a:normAutofit fontScale="90000"/>
          </a:bodyPr>
          <a:lstStyle/>
          <a:p>
            <a:pPr lvl="0" eaLnBrk="1" hangingPunct="1">
              <a:lnSpc>
                <a:spcPct val="80000"/>
              </a:lnSpc>
              <a:spcBef>
                <a:spcPct val="50000"/>
              </a:spcBef>
            </a:pPr>
            <a:r>
              <a:rPr kumimoji="0" lang="es-ES" altLang="es-AR" sz="3600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n-ea"/>
                <a:cs typeface="+mn-cs"/>
              </a:rPr>
              <a:t>Laboreo del suelo</a:t>
            </a:r>
            <a:r>
              <a:rPr lang="es-ES" altLang="es-AR" sz="3600" b="1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> </a:t>
            </a:r>
            <a:r>
              <a:rPr lang="es-ES" altLang="es-AR" sz="3600" b="1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  <a:t/>
            </a:r>
            <a:br>
              <a:rPr lang="es-ES" altLang="es-AR" sz="3600" b="1" kern="1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+mn-cs"/>
              </a:rPr>
            </a:br>
            <a:r>
              <a:rPr lang="es-ES" altLang="es-AR" sz="2000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/>
            </a:r>
            <a:br>
              <a:rPr lang="es-ES" altLang="es-AR" sz="2000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s-ES" altLang="es-AR" sz="2700" dirty="0" smtClean="0">
                <a:latin typeface="Calibri" pitchFamily="34" charset="0"/>
              </a:rPr>
              <a:t> </a:t>
            </a:r>
            <a:r>
              <a:rPr lang="es-ES" altLang="es-AR" sz="2700" dirty="0">
                <a:latin typeface="Calibri" pitchFamily="34" charset="0"/>
              </a:rPr>
              <a:t>S</a:t>
            </a:r>
            <a:r>
              <a:rPr lang="es-ES" altLang="es-AR" sz="2700" dirty="0" smtClean="0">
                <a:latin typeface="Calibri" pitchFamily="34" charset="0"/>
              </a:rPr>
              <a:t>iguiendo curvas de nivel( Cultivo en Contorno Clásico )</a:t>
            </a: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628800"/>
            <a:ext cx="4703618" cy="238693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0808"/>
            <a:ext cx="4290571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83" y="4293096"/>
            <a:ext cx="4955497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79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7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410741"/>
            <a:ext cx="8568952" cy="1362075"/>
          </a:xfrm>
        </p:spPr>
        <p:txBody>
          <a:bodyPr>
            <a:normAutofit/>
          </a:bodyPr>
          <a:lstStyle/>
          <a:p>
            <a:r>
              <a:rPr kumimoji="0" lang="es-ES" altLang="es-AR" sz="5400" b="1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Cultivo en fajas</a:t>
            </a:r>
            <a:endParaRPr lang="es-AR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251520" y="2708920"/>
            <a:ext cx="8568952" cy="3960440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007D"/>
              </a:buClr>
            </a:pPr>
            <a:r>
              <a:rPr lang="es-ES" altLang="es-AR" sz="3000" dirty="0">
                <a:solidFill>
                  <a:srgbClr val="000000"/>
                </a:solidFill>
                <a:latin typeface="Calibri" pitchFamily="34" charset="0"/>
              </a:rPr>
              <a:t>Consiste en </a:t>
            </a:r>
            <a:r>
              <a:rPr lang="es-ES" altLang="es-AR" sz="3500" dirty="0">
                <a:solidFill>
                  <a:srgbClr val="000000"/>
                </a:solidFill>
                <a:latin typeface="Calibri" pitchFamily="34" charset="0"/>
              </a:rPr>
              <a:t>alternar franjas de </a:t>
            </a:r>
            <a:r>
              <a:rPr lang="es-ES" altLang="es-AR" sz="3500" dirty="0" smtClean="0">
                <a:solidFill>
                  <a:srgbClr val="000000"/>
                </a:solidFill>
                <a:latin typeface="Calibri" pitchFamily="34" charset="0"/>
              </a:rPr>
              <a:t>cultivos anuales </a:t>
            </a:r>
            <a:r>
              <a:rPr lang="es-ES" altLang="es-AR" sz="3500" dirty="0">
                <a:solidFill>
                  <a:srgbClr val="000000"/>
                </a:solidFill>
                <a:latin typeface="Calibri" pitchFamily="34" charset="0"/>
              </a:rPr>
              <a:t>de diferente </a:t>
            </a:r>
            <a:r>
              <a:rPr lang="es-ES" altLang="es-AR" sz="3500" dirty="0" smtClean="0">
                <a:solidFill>
                  <a:srgbClr val="000000"/>
                </a:solidFill>
                <a:latin typeface="Calibri" pitchFamily="34" charset="0"/>
              </a:rPr>
              <a:t>ciclo</a:t>
            </a:r>
            <a:r>
              <a:rPr lang="es-ES" altLang="es-AR" sz="33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</a:p>
          <a:p>
            <a:pPr eaLnBrk="1" hangingPunct="1">
              <a:buClr>
                <a:srgbClr val="00007D"/>
              </a:buClr>
            </a:pPr>
            <a:r>
              <a:rPr lang="es-ES" altLang="es-AR" sz="3000" dirty="0" smtClean="0">
                <a:solidFill>
                  <a:srgbClr val="000000"/>
                </a:solidFill>
                <a:latin typeface="Calibri" pitchFamily="34" charset="0"/>
              </a:rPr>
              <a:t>o </a:t>
            </a:r>
            <a:r>
              <a:rPr lang="es-ES" altLang="es-AR" sz="3200" dirty="0" smtClean="0">
                <a:solidFill>
                  <a:srgbClr val="000000"/>
                </a:solidFill>
                <a:latin typeface="Calibri" pitchFamily="34" charset="0"/>
              </a:rPr>
              <a:t>cultivos anuales con pasturas</a:t>
            </a:r>
            <a:r>
              <a:rPr lang="es-ES" altLang="es-AR" sz="30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s-ES" altLang="es-AR" sz="3000" dirty="0">
                <a:solidFill>
                  <a:srgbClr val="000000"/>
                </a:solidFill>
                <a:latin typeface="Calibri" pitchFamily="34" charset="0"/>
              </a:rPr>
              <a:t>en </a:t>
            </a:r>
            <a:r>
              <a:rPr lang="es-ES" altLang="es-AR" sz="3200" dirty="0">
                <a:solidFill>
                  <a:srgbClr val="000000"/>
                </a:solidFill>
                <a:latin typeface="Calibri" pitchFamily="34" charset="0"/>
              </a:rPr>
              <a:t>forma transversal </a:t>
            </a:r>
            <a:r>
              <a:rPr lang="es-ES" altLang="es-AR" sz="2800" dirty="0">
                <a:solidFill>
                  <a:srgbClr val="000000"/>
                </a:solidFill>
                <a:latin typeface="Calibri" pitchFamily="34" charset="0"/>
              </a:rPr>
              <a:t>a la pendiente</a:t>
            </a:r>
            <a:r>
              <a:rPr lang="es-ES" altLang="es-AR" sz="280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marL="0" indent="0" eaLnBrk="1" hangingPunct="1">
              <a:lnSpc>
                <a:spcPct val="80000"/>
              </a:lnSpc>
              <a:buClr>
                <a:srgbClr val="00007D"/>
              </a:buClr>
              <a:buNone/>
            </a:pPr>
            <a:endParaRPr lang="es-ES" altLang="es-AR" sz="33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Clr>
                <a:srgbClr val="00007D"/>
              </a:buClr>
            </a:pPr>
            <a:r>
              <a:rPr lang="es-ES" altLang="es-AR" sz="2800" dirty="0" smtClean="0">
                <a:solidFill>
                  <a:srgbClr val="000000"/>
                </a:solidFill>
                <a:latin typeface="Calibri" pitchFamily="34" charset="0"/>
              </a:rPr>
              <a:t>Mayor </a:t>
            </a:r>
            <a:r>
              <a:rPr lang="es-ES" altLang="es-AR" sz="2800" dirty="0">
                <a:solidFill>
                  <a:srgbClr val="000000"/>
                </a:solidFill>
                <a:latin typeface="Calibri" pitchFamily="34" charset="0"/>
              </a:rPr>
              <a:t>eficiencia en el control de la erosión hídrica en pendientes entre el </a:t>
            </a:r>
            <a:r>
              <a:rPr lang="es-ES" altLang="es-AR" sz="3200" dirty="0">
                <a:solidFill>
                  <a:srgbClr val="000000"/>
                </a:solidFill>
                <a:latin typeface="Calibri" pitchFamily="34" charset="0"/>
              </a:rPr>
              <a:t>1% al 5% </a:t>
            </a:r>
            <a:r>
              <a:rPr lang="es-ES" altLang="es-AR" sz="2800" dirty="0">
                <a:solidFill>
                  <a:srgbClr val="000000"/>
                </a:solidFill>
                <a:latin typeface="Calibri" pitchFamily="34" charset="0"/>
              </a:rPr>
              <a:t>y </a:t>
            </a:r>
            <a:r>
              <a:rPr lang="es-ES" altLang="es-AR" sz="3200" dirty="0">
                <a:solidFill>
                  <a:srgbClr val="000000"/>
                </a:solidFill>
                <a:latin typeface="Calibri" pitchFamily="34" charset="0"/>
              </a:rPr>
              <a:t>no muy largas </a:t>
            </a:r>
            <a:r>
              <a:rPr lang="es-ES" altLang="es-AR" sz="2800" dirty="0">
                <a:solidFill>
                  <a:srgbClr val="000000"/>
                </a:solidFill>
                <a:latin typeface="Calibri" pitchFamily="34" charset="0"/>
              </a:rPr>
              <a:t>(hasta 300 m).</a:t>
            </a:r>
          </a:p>
          <a:p>
            <a:endParaRPr lang="es-AR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2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13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in título-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86" y="686660"/>
            <a:ext cx="8465057" cy="540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91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Sin título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5974"/>
            <a:ext cx="8642350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476672"/>
            <a:ext cx="8458338" cy="3164987"/>
          </a:xfrm>
          <a:noFill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230" y="3645024"/>
            <a:ext cx="4274511" cy="274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lineas parale y perpe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8178" y="551457"/>
            <a:ext cx="7488238" cy="575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731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44624"/>
            <a:ext cx="8496944" cy="1786210"/>
          </a:xfrm>
        </p:spPr>
        <p:txBody>
          <a:bodyPr>
            <a:normAutofit/>
          </a:bodyPr>
          <a:lstStyle/>
          <a:p>
            <a:pPr lvl="0" eaLnBrk="1" hangingPunct="1">
              <a:lnSpc>
                <a:spcPct val="80000"/>
              </a:lnSpc>
              <a:spcBef>
                <a:spcPct val="50000"/>
              </a:spcBef>
            </a:pPr>
            <a:r>
              <a:rPr kumimoji="0" lang="es-ES" altLang="es-AR" b="1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uLnTx/>
                <a:uFillTx/>
                <a:latin typeface="Calibri" pitchFamily="34" charset="0"/>
                <a:ea typeface="+mn-ea"/>
                <a:cs typeface="+mn-cs"/>
              </a:rPr>
              <a:t>Ancho de Faja</a:t>
            </a:r>
            <a:r>
              <a:rPr lang="es-ES" altLang="es-AR" b="1" u="sng" kern="1200" dirty="0">
                <a:solidFill>
                  <a:srgbClr val="002060"/>
                </a:solidFill>
                <a:latin typeface="Calibri" pitchFamily="34" charset="0"/>
                <a:ea typeface="+mn-ea"/>
                <a:cs typeface="+mn-cs"/>
              </a:rPr>
              <a:t> </a:t>
            </a:r>
            <a:r>
              <a:rPr lang="es-ES" altLang="es-AR" sz="2000" kern="1200" dirty="0" smtClean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/>
            </a:r>
            <a:br>
              <a:rPr lang="es-ES" altLang="es-AR" sz="2000" kern="1200" dirty="0" smtClean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t/>
            </a:r>
            <a:b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s-ES" altLang="es-AR" sz="2400" dirty="0">
                <a:solidFill>
                  <a:srgbClr val="000000"/>
                </a:solidFill>
                <a:latin typeface="Calibri" pitchFamily="34" charset="0"/>
              </a:rPr>
              <a:t>Ancho de franjas empastada y cultivada en función del gradiente de pendiente y relaciones de ocupación cultivo/pasto.</a:t>
            </a:r>
            <a:endParaRPr lang="es-AR" sz="2400" dirty="0">
              <a:latin typeface="Calibri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60848"/>
            <a:ext cx="7443861" cy="4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1368152"/>
            <a:ext cx="8640960" cy="6453336"/>
          </a:xfrm>
        </p:spPr>
        <p:txBody>
          <a:bodyPr/>
          <a:lstStyle/>
          <a:p>
            <a:pPr marL="0" indent="0" algn="just">
              <a:buNone/>
            </a:pPr>
            <a:r>
              <a:rPr lang="es-AR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Cultivo en Franjas Rectas</a:t>
            </a:r>
          </a:p>
          <a:p>
            <a:pPr marL="0" indent="0" algn="just">
              <a:buNone/>
            </a:pPr>
            <a:endParaRPr lang="es-AR" sz="3600" b="1" dirty="0">
              <a:latin typeface="Calibri" pitchFamily="34" charset="0"/>
            </a:endParaRPr>
          </a:p>
          <a:p>
            <a:pPr marL="0" indent="0" algn="just">
              <a:buNone/>
            </a:pPr>
            <a:r>
              <a:rPr lang="es-AR" sz="2800" dirty="0">
                <a:latin typeface="Calibri" pitchFamily="34" charset="0"/>
              </a:rPr>
              <a:t>E</a:t>
            </a:r>
            <a:r>
              <a:rPr lang="es-AR" sz="2800" dirty="0" smtClean="0">
                <a:latin typeface="Calibri" pitchFamily="34" charset="0"/>
              </a:rPr>
              <a:t>n lotes de </a:t>
            </a:r>
            <a:r>
              <a:rPr lang="es-AR" sz="3200" dirty="0" smtClean="0">
                <a:latin typeface="Calibri" pitchFamily="34" charset="0"/>
              </a:rPr>
              <a:t>relieve uniforme </a:t>
            </a:r>
            <a:r>
              <a:rPr lang="es-AR" sz="2800" dirty="0" smtClean="0">
                <a:latin typeface="Calibri" pitchFamily="34" charset="0"/>
              </a:rPr>
              <a:t>o muy complejos donde no es posible otro tipo de franjas. </a:t>
            </a:r>
          </a:p>
          <a:p>
            <a:pPr marL="0" indent="0" algn="just">
              <a:buNone/>
            </a:pPr>
            <a:endParaRPr lang="es-AR" sz="2800" dirty="0" smtClean="0">
              <a:latin typeface="Calibri" pitchFamily="34" charset="0"/>
            </a:endParaRPr>
          </a:p>
          <a:p>
            <a:pPr marL="0" indent="0" algn="just">
              <a:buNone/>
            </a:pPr>
            <a:r>
              <a:rPr lang="es-AR" sz="2800" dirty="0" smtClean="0">
                <a:latin typeface="Calibri" pitchFamily="34" charset="0"/>
              </a:rPr>
              <a:t>Fajas </a:t>
            </a:r>
            <a:r>
              <a:rPr lang="es-AR" sz="3200" dirty="0" smtClean="0">
                <a:latin typeface="Calibri" pitchFamily="34" charset="0"/>
              </a:rPr>
              <a:t>rectas y paralelas</a:t>
            </a:r>
            <a:r>
              <a:rPr lang="es-AR" sz="2800" dirty="0" smtClean="0">
                <a:latin typeface="Calibri" pitchFamily="34" charset="0"/>
              </a:rPr>
              <a:t>. </a:t>
            </a:r>
          </a:p>
          <a:p>
            <a:pPr marL="0" indent="0" algn="just">
              <a:buNone/>
            </a:pPr>
            <a:endParaRPr lang="es-AR" sz="2800" dirty="0" smtClean="0">
              <a:latin typeface="Calibri" pitchFamily="34" charset="0"/>
            </a:endParaRPr>
          </a:p>
          <a:p>
            <a:pPr marL="0" indent="0" algn="just">
              <a:buNone/>
            </a:pPr>
            <a:r>
              <a:rPr lang="es-AR" sz="2800" dirty="0" smtClean="0">
                <a:latin typeface="Calibri" pitchFamily="34" charset="0"/>
              </a:rPr>
              <a:t>Es el </a:t>
            </a:r>
            <a:r>
              <a:rPr lang="es-AR" sz="3200" dirty="0" smtClean="0">
                <a:latin typeface="Calibri" pitchFamily="34" charset="0"/>
              </a:rPr>
              <a:t>más sencillo </a:t>
            </a:r>
            <a:r>
              <a:rPr lang="es-AR" sz="2800" dirty="0" smtClean="0">
                <a:latin typeface="Calibri" pitchFamily="34" charset="0"/>
              </a:rPr>
              <a:t>para trabajar pero el </a:t>
            </a:r>
            <a:r>
              <a:rPr lang="es-AR" sz="3200" dirty="0" smtClean="0">
                <a:latin typeface="Calibri" pitchFamily="34" charset="0"/>
              </a:rPr>
              <a:t>menos eficiente </a:t>
            </a:r>
            <a:r>
              <a:rPr lang="es-AR" sz="2800" dirty="0" smtClean="0">
                <a:latin typeface="Calibri" pitchFamily="34" charset="0"/>
              </a:rPr>
              <a:t>para el control de la Erosión.</a:t>
            </a:r>
          </a:p>
          <a:p>
            <a:endParaRPr lang="es-AR" sz="2000" dirty="0" smtClean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251520" y="44624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s-ES" altLang="es-AR" b="1" u="sng" dirty="0" smtClean="0">
                <a:solidFill>
                  <a:srgbClr val="002060"/>
                </a:solidFill>
                <a:latin typeface="Calibri" pitchFamily="34" charset="0"/>
                <a:ea typeface="+mn-ea"/>
                <a:cs typeface="+mn-cs"/>
              </a:rPr>
              <a:t>Tipos de cultivo en franjas </a:t>
            </a:r>
            <a:endParaRPr lang="es-AR" b="1" u="sng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3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1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50" y="522546"/>
            <a:ext cx="85725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sz="3200" b="1" u="sng" dirty="0">
                <a:latin typeface="Calibri" pitchFamily="34" charset="0"/>
              </a:rPr>
              <a:t>Trazado y </a:t>
            </a:r>
            <a:r>
              <a:rPr lang="es-AR" sz="3200" b="1" u="sng" dirty="0" smtClean="0">
                <a:latin typeface="Calibri" pitchFamily="34" charset="0"/>
              </a:rPr>
              <a:t>laboreo</a:t>
            </a:r>
          </a:p>
          <a:p>
            <a:pPr algn="just"/>
            <a:endParaRPr lang="es-AR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just"/>
            <a:endParaRPr lang="es-AR" sz="3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just"/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Se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traza la línea guía perpendicular a la pendiente general ( ver cultivo perpendicular a la pendiente 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);</a:t>
            </a:r>
          </a:p>
          <a:p>
            <a:pPr algn="just"/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just"/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aguas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arriba y debajo de la misma se trazan rectas paralelas según el ancho de faja determinado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algn="just"/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just"/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Laboreo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no ofrece 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dificultades.</a:t>
            </a:r>
            <a:endParaRPr lang="es-AR" sz="28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8674" name="Picture 2" descr="D:\Documents\ORLANDO\TEORIA Y PRACTICA 2016\TEORIA 2016\HIDRICA\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-44624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79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19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620688"/>
            <a:ext cx="8640960" cy="5760640"/>
          </a:xfrm>
        </p:spPr>
        <p:txBody>
          <a:bodyPr/>
          <a:lstStyle/>
          <a:p>
            <a:pPr marL="0" lvl="0" indent="0" algn="just">
              <a:buClr>
                <a:srgbClr val="00007D"/>
              </a:buClr>
              <a:buNone/>
            </a:pPr>
            <a:r>
              <a:rPr lang="es-A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Cultivo en Franjas en Contorno </a:t>
            </a:r>
            <a:r>
              <a:rPr lang="es-AR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Clásico</a:t>
            </a:r>
            <a:endParaRPr lang="es-AR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En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lotes de relieve </a:t>
            </a:r>
            <a:r>
              <a:rPr lang="es-AR" sz="3200" dirty="0">
                <a:solidFill>
                  <a:srgbClr val="000000"/>
                </a:solidFill>
                <a:latin typeface="Calibri" pitchFamily="34" charset="0"/>
              </a:rPr>
              <a:t>no muy </a:t>
            </a:r>
            <a:r>
              <a:rPr lang="es-AR" sz="3200" dirty="0" smtClean="0">
                <a:solidFill>
                  <a:srgbClr val="000000"/>
                </a:solidFill>
                <a:latin typeface="Calibri" pitchFamily="34" charset="0"/>
              </a:rPr>
              <a:t>complejo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marL="0" lvl="0" indent="0" algn="just">
              <a:buClr>
                <a:srgbClr val="00007D"/>
              </a:buClr>
              <a:buNone/>
            </a:pPr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f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ajas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de bordes </a:t>
            </a:r>
            <a:r>
              <a:rPr lang="es-AR" sz="3200" dirty="0">
                <a:solidFill>
                  <a:srgbClr val="000000"/>
                </a:solidFill>
                <a:latin typeface="Calibri" pitchFamily="34" charset="0"/>
              </a:rPr>
              <a:t>curvos y </a:t>
            </a:r>
            <a:r>
              <a:rPr lang="es-AR" sz="3200" dirty="0" err="1" smtClean="0">
                <a:solidFill>
                  <a:srgbClr val="000000"/>
                </a:solidFill>
                <a:latin typeface="Calibri" pitchFamily="34" charset="0"/>
              </a:rPr>
              <a:t>desuniformes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;</a:t>
            </a:r>
          </a:p>
          <a:p>
            <a:pPr marL="0" lvl="0" indent="0" algn="just">
              <a:buClr>
                <a:srgbClr val="00007D"/>
              </a:buClr>
              <a:buNone/>
            </a:pPr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e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l </a:t>
            </a:r>
            <a:r>
              <a:rPr lang="es-AR" sz="3200" dirty="0" smtClean="0">
                <a:solidFill>
                  <a:srgbClr val="000000"/>
                </a:solidFill>
                <a:latin typeface="Calibri" pitchFamily="34" charset="0"/>
              </a:rPr>
              <a:t>más </a:t>
            </a:r>
            <a:r>
              <a:rPr lang="es-AR" sz="3200" dirty="0">
                <a:solidFill>
                  <a:srgbClr val="000000"/>
                </a:solidFill>
                <a:latin typeface="Calibri" pitchFamily="34" charset="0"/>
              </a:rPr>
              <a:t>eficiente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para control de la Erosión pero el mas </a:t>
            </a:r>
            <a:r>
              <a:rPr lang="es-AR" sz="3200" dirty="0">
                <a:solidFill>
                  <a:srgbClr val="000000"/>
                </a:solidFill>
                <a:latin typeface="Calibri" pitchFamily="34" charset="0"/>
              </a:rPr>
              <a:t>difícil de trabajar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marL="0" lvl="0" indent="0" algn="just">
              <a:buClr>
                <a:srgbClr val="00007D"/>
              </a:buClr>
              <a:buNone/>
            </a:pPr>
            <a:endParaRPr lang="es-AR" sz="2000" dirty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0">
              <a:buClr>
                <a:srgbClr val="00007D"/>
              </a:buClr>
              <a:buNone/>
            </a:pPr>
            <a:endParaRPr lang="es-AR" sz="2000" dirty="0">
              <a:solidFill>
                <a:srgbClr val="000000"/>
              </a:solidFill>
            </a:endParaRPr>
          </a:p>
          <a:p>
            <a:endParaRPr lang="es-AR" dirty="0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79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0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548680"/>
            <a:ext cx="864096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7D"/>
              </a:buClr>
            </a:pPr>
            <a:r>
              <a:rPr lang="es-AR" sz="3200" b="1" u="sng" dirty="0">
                <a:latin typeface="Calibri" pitchFamily="34" charset="0"/>
              </a:rPr>
              <a:t>Trazado y Laboreo </a:t>
            </a:r>
            <a:endParaRPr lang="es-AR" sz="3200" b="1" u="sng" dirty="0" smtClean="0">
              <a:latin typeface="Calibri" pitchFamily="34" charset="0"/>
            </a:endParaRPr>
          </a:p>
          <a:p>
            <a:pPr algn="just">
              <a:buClr>
                <a:srgbClr val="00007D"/>
              </a:buClr>
            </a:pPr>
            <a:endParaRPr lang="es-AR" b="1" dirty="0">
              <a:solidFill>
                <a:srgbClr val="FF0000"/>
              </a:solidFill>
              <a:latin typeface="Calibri" pitchFamily="34" charset="0"/>
            </a:endParaRPr>
          </a:p>
          <a:p>
            <a:pPr algn="just">
              <a:buClr>
                <a:srgbClr val="00007D"/>
              </a:buClr>
            </a:pP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Se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trazan tantas curvas de nivel como sea necesario según el Intervalo Vertical calculado ( ver cultivo en contorno clásico ). </a:t>
            </a:r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just">
              <a:buClr>
                <a:srgbClr val="00007D"/>
              </a:buClr>
            </a:pPr>
            <a:endParaRPr lang="es-AR" sz="2800" dirty="0">
              <a:solidFill>
                <a:srgbClr val="000000"/>
              </a:solidFill>
              <a:latin typeface="Calibri" pitchFamily="34" charset="0"/>
            </a:endParaRPr>
          </a:p>
          <a:p>
            <a:pPr algn="just">
              <a:buClr>
                <a:srgbClr val="00007D"/>
              </a:buClr>
            </a:pP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Cada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Faja queda conformada por la superficie entre curvas de nivel consecutivas. </a:t>
            </a:r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just">
              <a:buClr>
                <a:srgbClr val="00007D"/>
              </a:buClr>
            </a:pPr>
            <a:endParaRPr lang="es-AR" sz="2800" dirty="0">
              <a:solidFill>
                <a:srgbClr val="000000"/>
              </a:solidFill>
              <a:latin typeface="Calibri" pitchFamily="34" charset="0"/>
            </a:endParaRPr>
          </a:p>
          <a:p>
            <a:pPr algn="just">
              <a:buClr>
                <a:srgbClr val="00007D"/>
              </a:buClr>
            </a:pP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Se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alternan cultivos de diferente ciclo. </a:t>
            </a:r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just">
              <a:buClr>
                <a:srgbClr val="00007D"/>
              </a:buClr>
            </a:pPr>
            <a:endParaRPr lang="es-AR" sz="2800" dirty="0">
              <a:solidFill>
                <a:srgbClr val="000000"/>
              </a:solidFill>
              <a:latin typeface="Calibri" pitchFamily="34" charset="0"/>
            </a:endParaRPr>
          </a:p>
          <a:p>
            <a:pPr algn="just">
              <a:buClr>
                <a:srgbClr val="00007D"/>
              </a:buClr>
            </a:pP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Laboreo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entre curvas de nivel: ver Cultivo en Contorno Clásico.</a:t>
            </a:r>
          </a:p>
        </p:txBody>
      </p:sp>
      <p:pic>
        <p:nvPicPr>
          <p:cNvPr id="26626" name="Picture 2" descr="D:\Documents\ORLANDO\TEORIA Y PRACTICA 2016\TEORIA 2016\HIDRICA\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72" y="27384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2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1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75478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562622" cy="576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460" y="531553"/>
            <a:ext cx="5056741" cy="582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4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faja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176464" cy="5846346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9" name="Picture 5" descr="fajas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12776"/>
            <a:ext cx="5616624" cy="401187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3 Grupo"/>
          <p:cNvGrpSpPr/>
          <p:nvPr/>
        </p:nvGrpSpPr>
        <p:grpSpPr>
          <a:xfrm>
            <a:off x="6948264" y="5805264"/>
            <a:ext cx="1870726" cy="713490"/>
            <a:chOff x="2195736" y="487361"/>
            <a:chExt cx="1870726" cy="713490"/>
          </a:xfrm>
        </p:grpSpPr>
        <p:pic>
          <p:nvPicPr>
            <p:cNvPr id="5" name="Imagen 1" descr="Descripción: escud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487361"/>
              <a:ext cx="479658" cy="713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n 2" descr="Descripción: Isotip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193" y="605063"/>
              <a:ext cx="434882" cy="447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gen 3" descr="Descripción: Resultado de imagen para logo INT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3977" y="518365"/>
              <a:ext cx="682485" cy="682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5034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476672"/>
            <a:ext cx="8640960" cy="6696744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es-A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Cultivo en Franjas en Contorno </a:t>
            </a:r>
            <a:r>
              <a:rPr lang="es-AR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Simplificado</a:t>
            </a:r>
          </a:p>
          <a:p>
            <a:pPr marL="0" lvl="0" indent="0" algn="just">
              <a:buNone/>
            </a:pPr>
            <a:endParaRPr lang="es-AR" sz="2400" b="1" dirty="0">
              <a:solidFill>
                <a:srgbClr val="FF0000"/>
              </a:solidFill>
              <a:latin typeface="Calibri" pitchFamily="34" charset="0"/>
            </a:endParaRPr>
          </a:p>
          <a:p>
            <a:pPr marL="0" lvl="0" indent="0" algn="just">
              <a:buNone/>
            </a:pP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En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lotes de </a:t>
            </a:r>
            <a:r>
              <a:rPr lang="es-AR" sz="3200" dirty="0">
                <a:solidFill>
                  <a:srgbClr val="000000"/>
                </a:solidFill>
                <a:latin typeface="Calibri" pitchFamily="34" charset="0"/>
              </a:rPr>
              <a:t>relieve complejo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. </a:t>
            </a:r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0" algn="just">
              <a:buNone/>
            </a:pPr>
            <a:endParaRPr lang="es-AR" sz="2800" dirty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0" algn="just">
              <a:buNone/>
            </a:pP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Paquetes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de Fajas curvas y de ancho uniforme por cada sector </a:t>
            </a:r>
            <a:r>
              <a:rPr lang="es-AR" sz="2800" dirty="0" err="1">
                <a:solidFill>
                  <a:srgbClr val="000000"/>
                </a:solidFill>
                <a:latin typeface="Calibri" pitchFamily="34" charset="0"/>
              </a:rPr>
              <a:t>homogeneo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 del relieve y Fajas rectificadoras de ancho </a:t>
            </a:r>
            <a:r>
              <a:rPr lang="es-AR" sz="2800" dirty="0" err="1">
                <a:solidFill>
                  <a:srgbClr val="000000"/>
                </a:solidFill>
                <a:latin typeface="Calibri" pitchFamily="34" charset="0"/>
              </a:rPr>
              <a:t>desuniforme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 entre medio de los paquetes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marL="0" lvl="0" indent="0" algn="just">
              <a:buNone/>
            </a:pPr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0" algn="just">
              <a:buNone/>
            </a:pPr>
            <a:r>
              <a:rPr lang="es-AR" sz="3200" dirty="0" smtClean="0">
                <a:solidFill>
                  <a:srgbClr val="000000"/>
                </a:solidFill>
                <a:latin typeface="Calibri" pitchFamily="34" charset="0"/>
              </a:rPr>
              <a:t>Eficiencia </a:t>
            </a:r>
            <a:r>
              <a:rPr lang="es-AR" sz="3200" dirty="0">
                <a:solidFill>
                  <a:srgbClr val="000000"/>
                </a:solidFill>
                <a:latin typeface="Calibri" pitchFamily="34" charset="0"/>
              </a:rPr>
              <a:t>intermedia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para control de la Erosión, </a:t>
            </a:r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0" algn="just">
              <a:buNone/>
            </a:pPr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0" algn="just">
              <a:buNone/>
            </a:pP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no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tan 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difícil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para 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laborear.</a:t>
            </a:r>
          </a:p>
          <a:p>
            <a:pPr lvl="0"/>
            <a:endParaRPr lang="es-AR" sz="2400" b="1" dirty="0">
              <a:solidFill>
                <a:srgbClr val="000000"/>
              </a:solidFill>
            </a:endParaRPr>
          </a:p>
          <a:p>
            <a:endParaRPr lang="es-AR" dirty="0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79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9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9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474345"/>
            <a:ext cx="864096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AR" sz="3200" b="1" u="sng" dirty="0">
                <a:latin typeface="Calibri" pitchFamily="34" charset="0"/>
              </a:rPr>
              <a:t>Trazado y laboreo </a:t>
            </a:r>
            <a:endParaRPr lang="es-AR" sz="3200" b="1" u="sng" dirty="0" smtClean="0">
              <a:latin typeface="Calibri" pitchFamily="34" charset="0"/>
            </a:endParaRPr>
          </a:p>
          <a:p>
            <a:pPr algn="just"/>
            <a:endParaRPr lang="es-AR" sz="3200" b="1" u="sng" dirty="0">
              <a:solidFill>
                <a:srgbClr val="000000"/>
              </a:solidFill>
              <a:latin typeface="Calibri" pitchFamily="34" charset="0"/>
            </a:endParaRPr>
          </a:p>
          <a:p>
            <a:pPr algn="just"/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Se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trazan las curvas de nivel representativas de cada sector 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homogéneo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del terreno </a:t>
            </a:r>
            <a:r>
              <a:rPr lang="es-AR" sz="2400" dirty="0">
                <a:solidFill>
                  <a:srgbClr val="000000"/>
                </a:solidFill>
                <a:latin typeface="Calibri" pitchFamily="34" charset="0"/>
              </a:rPr>
              <a:t>( ver cultivo en contorno simplificado ). </a:t>
            </a:r>
            <a:endParaRPr lang="es-AR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just"/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just"/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Aguas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arriba y aguas debajo de cada 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Línea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Guía de cada sector se trazan paralelas según el Ancho de faja calculado según sea protectora o protegida: </a:t>
            </a:r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just"/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	Entre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cada paquete de fajas paralelas se dela una Faja Rectificadora. </a:t>
            </a:r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just"/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just"/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Laboreo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no ofrece dificultades excepto en la Fajas Rectificadora.</a:t>
            </a:r>
          </a:p>
        </p:txBody>
      </p:sp>
      <p:pic>
        <p:nvPicPr>
          <p:cNvPr id="29698" name="Picture 2" descr="D:\Documents\ORLANDO\TEORIA Y PRACTICA 2016\TEORIA 2016\HIDRICA\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72" y="-27384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5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nviro_alternating_cro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95" y="548680"/>
            <a:ext cx="8714393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FAJAS MOLINERI0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90" y="588248"/>
            <a:ext cx="8581608" cy="572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3 Grupo"/>
          <p:cNvGrpSpPr/>
          <p:nvPr/>
        </p:nvGrpSpPr>
        <p:grpSpPr>
          <a:xfrm>
            <a:off x="6948264" y="5959309"/>
            <a:ext cx="1870726" cy="713490"/>
            <a:chOff x="2195736" y="487361"/>
            <a:chExt cx="1870726" cy="713490"/>
          </a:xfrm>
        </p:grpSpPr>
        <p:pic>
          <p:nvPicPr>
            <p:cNvPr id="5" name="Imagen 1" descr="Descripción: escud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487361"/>
              <a:ext cx="479658" cy="713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n 2" descr="Descripción: Isotip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193" y="605063"/>
              <a:ext cx="434882" cy="447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gen 3" descr="Descripción: Resultado de imagen para logo INT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3977" y="518365"/>
              <a:ext cx="682485" cy="682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5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44624"/>
            <a:ext cx="7772400" cy="1143000"/>
          </a:xfrm>
        </p:spPr>
        <p:txBody>
          <a:bodyPr>
            <a:normAutofit/>
          </a:bodyPr>
          <a:lstStyle/>
          <a:p>
            <a:pPr lvl="0" eaLnBrk="1" hangingPunct="1">
              <a:lnSpc>
                <a:spcPct val="80000"/>
              </a:lnSpc>
              <a:spcBef>
                <a:spcPct val="50000"/>
              </a:spcBef>
            </a:pPr>
            <a:r>
              <a:rPr kumimoji="0" lang="es-ES" altLang="es-AR" b="1" u="sng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Tipos de cultivo en contorno</a:t>
            </a:r>
            <a:r>
              <a:rPr lang="es-ES" altLang="es-AR" b="1" u="sng" kern="1200" dirty="0">
                <a:solidFill>
                  <a:srgbClr val="002060"/>
                </a:solidFill>
                <a:latin typeface="Calibri" pitchFamily="34" charset="0"/>
                <a:ea typeface="+mn-ea"/>
                <a:cs typeface="+mn-cs"/>
              </a:rPr>
              <a:t> </a:t>
            </a:r>
            <a:endParaRPr lang="es-AR" b="1" u="sng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1926704"/>
            <a:ext cx="8640960" cy="45266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AR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Cultivo Perpendicular a la Pendiente</a:t>
            </a:r>
          </a:p>
          <a:p>
            <a:pPr marL="0" indent="0" algn="just">
              <a:buNone/>
            </a:pPr>
            <a:endParaRPr lang="es-AR" sz="3600" dirty="0" smtClean="0">
              <a:solidFill>
                <a:srgbClr val="0070C0"/>
              </a:solidFill>
              <a:latin typeface="Calibri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s-AR" sz="3200" dirty="0" smtClean="0">
                <a:latin typeface="Calibri" pitchFamily="34" charset="0"/>
              </a:rPr>
              <a:t>Menos eficiente </a:t>
            </a:r>
            <a:r>
              <a:rPr lang="es-AR" sz="2800" dirty="0" smtClean="0">
                <a:latin typeface="Calibri" pitchFamily="34" charset="0"/>
              </a:rPr>
              <a:t>para controlar la Erosión;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s-AR" sz="3200" dirty="0" smtClean="0">
                <a:latin typeface="Calibri" pitchFamily="34" charset="0"/>
              </a:rPr>
              <a:t>más sencillo </a:t>
            </a:r>
            <a:r>
              <a:rPr lang="es-AR" sz="2800" dirty="0" smtClean="0">
                <a:latin typeface="Calibri" pitchFamily="34" charset="0"/>
              </a:rPr>
              <a:t>para realizar las labores; solo en lotes uniformes;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s-AR" sz="3200" dirty="0" smtClean="0">
                <a:latin typeface="Calibri" pitchFamily="34" charset="0"/>
              </a:rPr>
              <a:t>Una sola línea </a:t>
            </a:r>
            <a:r>
              <a:rPr lang="es-AR" sz="2800" dirty="0" smtClean="0">
                <a:latin typeface="Calibri" pitchFamily="34" charset="0"/>
              </a:rPr>
              <a:t>de referencia para labores</a:t>
            </a:r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0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AR" sz="2400" dirty="0">
                <a:latin typeface="Calibri" pitchFamily="34" charset="0"/>
              </a:rPr>
              <a:t> </a:t>
            </a:r>
            <a:r>
              <a:rPr lang="es-ES" altLang="es-AR" sz="2400" dirty="0" smtClean="0">
                <a:latin typeface="Calibri" pitchFamily="34" charset="0"/>
              </a:rPr>
              <a:t>Otra forma de trazado de cultivo en fajas en contorno simplificado a nivel.</a:t>
            </a:r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8424936" cy="4893789"/>
          </a:xfrm>
          <a:noFill/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2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548680"/>
            <a:ext cx="7772400" cy="1362075"/>
          </a:xfrm>
        </p:spPr>
        <p:txBody>
          <a:bodyPr>
            <a:normAutofit/>
          </a:bodyPr>
          <a:lstStyle/>
          <a:p>
            <a:r>
              <a:rPr kumimoji="0" lang="es-ES" altLang="es-AR" sz="5400" b="1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Terrazas</a:t>
            </a:r>
            <a:endParaRPr lang="es-AR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>
          <a:xfrm>
            <a:off x="251520" y="2708920"/>
            <a:ext cx="8640960" cy="3888432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  <a:buClr>
                <a:srgbClr val="00007D"/>
              </a:buClr>
            </a:pPr>
            <a:r>
              <a:rPr lang="es-ES" altLang="es-AR" sz="2800" dirty="0">
                <a:solidFill>
                  <a:schemeClr val="tx1"/>
                </a:solidFill>
                <a:latin typeface="Calibri" pitchFamily="34" charset="0"/>
              </a:rPr>
              <a:t>Conjunto de </a:t>
            </a:r>
            <a:r>
              <a:rPr lang="es-ES" altLang="es-AR" sz="2800" dirty="0" smtClean="0">
                <a:solidFill>
                  <a:schemeClr val="tx1"/>
                </a:solidFill>
                <a:latin typeface="Calibri" pitchFamily="34" charset="0"/>
              </a:rPr>
              <a:t>paño más canal </a:t>
            </a:r>
            <a:r>
              <a:rPr lang="es-ES" altLang="es-AR" sz="2800" dirty="0">
                <a:solidFill>
                  <a:schemeClr val="tx1"/>
                </a:solidFill>
                <a:latin typeface="Calibri" pitchFamily="34" charset="0"/>
              </a:rPr>
              <a:t>y bordo </a:t>
            </a:r>
            <a:endParaRPr lang="es-ES" altLang="es-AR" sz="2800" dirty="0" smtClean="0">
              <a:solidFill>
                <a:schemeClr val="tx1"/>
              </a:solidFill>
              <a:latin typeface="Calibri" pitchFamily="34" charset="0"/>
            </a:endParaRPr>
          </a:p>
          <a:p>
            <a:pPr algn="just" eaLnBrk="1" hangingPunct="1">
              <a:lnSpc>
                <a:spcPct val="80000"/>
              </a:lnSpc>
              <a:buClr>
                <a:srgbClr val="00007D"/>
              </a:buClr>
            </a:pPr>
            <a:endParaRPr lang="es-ES" altLang="es-AR" sz="2800" dirty="0">
              <a:solidFill>
                <a:schemeClr val="tx1"/>
              </a:solidFill>
              <a:latin typeface="Calibri" pitchFamily="34" charset="0"/>
            </a:endParaRPr>
          </a:p>
          <a:p>
            <a:pPr algn="just" eaLnBrk="1" hangingPunct="1">
              <a:lnSpc>
                <a:spcPct val="80000"/>
              </a:lnSpc>
              <a:buClr>
                <a:srgbClr val="00007D"/>
              </a:buClr>
            </a:pPr>
            <a:r>
              <a:rPr lang="es-ES" altLang="es-AR" sz="2800" dirty="0" smtClean="0">
                <a:solidFill>
                  <a:schemeClr val="tx1"/>
                </a:solidFill>
                <a:latin typeface="Calibri" pitchFamily="34" charset="0"/>
              </a:rPr>
              <a:t>construidos </a:t>
            </a:r>
            <a:r>
              <a:rPr lang="es-ES" altLang="es-AR" sz="2800" dirty="0">
                <a:solidFill>
                  <a:schemeClr val="tx1"/>
                </a:solidFill>
                <a:latin typeface="Calibri" pitchFamily="34" charset="0"/>
              </a:rPr>
              <a:t>transversales a la pendiente de modo de interceptar el escurrimiento superficial a intervalos fijos. </a:t>
            </a:r>
            <a:endParaRPr lang="es-ES" altLang="es-AR" sz="2800" dirty="0" smtClean="0">
              <a:solidFill>
                <a:schemeClr val="tx1"/>
              </a:solidFill>
              <a:latin typeface="Calibri" pitchFamily="34" charset="0"/>
            </a:endParaRPr>
          </a:p>
          <a:p>
            <a:pPr algn="just" eaLnBrk="1" hangingPunct="1">
              <a:lnSpc>
                <a:spcPct val="80000"/>
              </a:lnSpc>
              <a:buClr>
                <a:srgbClr val="00007D"/>
              </a:buClr>
            </a:pPr>
            <a:endParaRPr lang="es-ES" altLang="es-AR" sz="2800" dirty="0">
              <a:solidFill>
                <a:schemeClr val="tx1"/>
              </a:solidFill>
              <a:latin typeface="Calibri" pitchFamily="34" charset="0"/>
            </a:endParaRPr>
          </a:p>
          <a:p>
            <a:pPr algn="just" eaLnBrk="1" hangingPunct="1">
              <a:lnSpc>
                <a:spcPct val="80000"/>
              </a:lnSpc>
              <a:buClr>
                <a:srgbClr val="00007D"/>
              </a:buClr>
            </a:pPr>
            <a:r>
              <a:rPr lang="es-ES" altLang="es-AR" sz="2800" dirty="0" smtClean="0">
                <a:solidFill>
                  <a:schemeClr val="tx1"/>
                </a:solidFill>
                <a:latin typeface="Calibri" pitchFamily="34" charset="0"/>
              </a:rPr>
              <a:t>Se </a:t>
            </a:r>
            <a:r>
              <a:rPr lang="es-ES" altLang="es-AR" sz="2800" dirty="0">
                <a:solidFill>
                  <a:schemeClr val="tx1"/>
                </a:solidFill>
                <a:latin typeface="Calibri" pitchFamily="34" charset="0"/>
              </a:rPr>
              <a:t>aplican en pendientes de hasta el 10% independientemente de la longitud de la misma.</a:t>
            </a:r>
          </a:p>
          <a:p>
            <a:endParaRPr lang="es-AR" dirty="0"/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8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17410" name="Picture 2" descr="D:\Documents\ORLANDO\ORLANDO TERRAZAS\TERRAZAS TANDIL\SANY18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Documents\ORLANDO\ORLANDO TERRAZAS\TERRAZAS TANDIL\SANY188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la nacion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8997" y="162018"/>
            <a:ext cx="9214563" cy="653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2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4095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s-AR" altLang="es-AR" sz="1800" smtClean="0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0" y="4076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s-AR" altLang="es-AR" sz="1800" smtClean="0">
              <a:solidFill>
                <a:srgbClr val="000000"/>
              </a:solidFill>
            </a:endParaRPr>
          </a:p>
        </p:txBody>
      </p:sp>
      <p:sp>
        <p:nvSpPr>
          <p:cNvPr id="26" name="1 Título"/>
          <p:cNvSpPr txBox="1">
            <a:spLocks/>
          </p:cNvSpPr>
          <p:nvPr/>
        </p:nvSpPr>
        <p:spPr>
          <a:xfrm>
            <a:off x="251520" y="44624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s-ES" altLang="es-AR" b="1" u="sng" dirty="0" smtClean="0">
                <a:solidFill>
                  <a:srgbClr val="002060"/>
                </a:solidFill>
                <a:latin typeface="Calibri" pitchFamily="34" charset="0"/>
                <a:ea typeface="+mn-ea"/>
                <a:cs typeface="+mn-cs"/>
              </a:rPr>
              <a:t>Tipos de terrazas</a:t>
            </a:r>
            <a:endParaRPr lang="es-AR" b="1" u="sng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51520" y="1340768"/>
            <a:ext cx="864096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i="1" dirty="0" smtClean="0">
                <a:latin typeface="Calibri" pitchFamily="34" charset="0"/>
              </a:rPr>
              <a:t>Por su función</a:t>
            </a:r>
            <a:r>
              <a:rPr lang="es-AR" sz="2800" dirty="0" smtClean="0">
                <a:latin typeface="Calibri" pitchFamily="34" charset="0"/>
              </a:rPr>
              <a:t>:</a:t>
            </a:r>
          </a:p>
          <a:p>
            <a:r>
              <a:rPr lang="es-AR" sz="2800" dirty="0">
                <a:latin typeface="Calibri" pitchFamily="34" charset="0"/>
              </a:rPr>
              <a:t>	</a:t>
            </a:r>
            <a:r>
              <a:rPr lang="es-AR" sz="2800" dirty="0" smtClean="0">
                <a:latin typeface="Calibri" pitchFamily="34" charset="0"/>
              </a:rPr>
              <a:t>	</a:t>
            </a:r>
            <a:r>
              <a:rPr lang="es-AR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Desagüe</a:t>
            </a:r>
          </a:p>
          <a:p>
            <a:r>
              <a:rPr lang="es-A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	</a:t>
            </a:r>
            <a:r>
              <a:rPr lang="es-AR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	Absorción</a:t>
            </a:r>
          </a:p>
          <a:p>
            <a:endParaRPr lang="es-AR" sz="2800" dirty="0" smtClean="0">
              <a:latin typeface="Calibri" pitchFamily="34" charset="0"/>
            </a:endParaRPr>
          </a:p>
          <a:p>
            <a:r>
              <a:rPr lang="es-AR" sz="2800" i="1" dirty="0" smtClean="0">
                <a:latin typeface="Calibri" pitchFamily="34" charset="0"/>
              </a:rPr>
              <a:t>Por su forma</a:t>
            </a:r>
            <a:r>
              <a:rPr lang="es-AR" sz="2800" dirty="0" smtClean="0">
                <a:latin typeface="Calibri" pitchFamily="34" charset="0"/>
              </a:rPr>
              <a:t>:</a:t>
            </a:r>
          </a:p>
          <a:p>
            <a:r>
              <a:rPr lang="es-AR" sz="2800" dirty="0">
                <a:latin typeface="Calibri" pitchFamily="34" charset="0"/>
              </a:rPr>
              <a:t>	</a:t>
            </a:r>
            <a:r>
              <a:rPr lang="es-AR" sz="2800" dirty="0" smtClean="0">
                <a:latin typeface="Calibri" pitchFamily="34" charset="0"/>
              </a:rPr>
              <a:t>	</a:t>
            </a:r>
            <a:r>
              <a:rPr lang="es-AR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Base ancha o cultivables</a:t>
            </a:r>
          </a:p>
          <a:p>
            <a:r>
              <a:rPr lang="es-A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	</a:t>
            </a:r>
            <a:r>
              <a:rPr lang="es-AR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	Base angosta o no cultivable</a:t>
            </a:r>
          </a:p>
          <a:p>
            <a:endParaRPr lang="es-AR" sz="2800" dirty="0" smtClean="0">
              <a:latin typeface="Calibri" pitchFamily="34" charset="0"/>
            </a:endParaRPr>
          </a:p>
          <a:p>
            <a:r>
              <a:rPr lang="es-AR" sz="2800" i="1" dirty="0" smtClean="0">
                <a:latin typeface="Calibri" pitchFamily="34" charset="0"/>
              </a:rPr>
              <a:t>Por su distanciamiento horizontal</a:t>
            </a:r>
            <a:r>
              <a:rPr lang="es-AR" sz="2800" dirty="0" smtClean="0">
                <a:latin typeface="Calibri" pitchFamily="34" charset="0"/>
              </a:rPr>
              <a:t>:</a:t>
            </a:r>
          </a:p>
          <a:p>
            <a:r>
              <a:rPr lang="es-AR" sz="2800" dirty="0">
                <a:latin typeface="Calibri" pitchFamily="34" charset="0"/>
              </a:rPr>
              <a:t>	</a:t>
            </a:r>
            <a:r>
              <a:rPr lang="es-AR" sz="2800" dirty="0" smtClean="0">
                <a:latin typeface="Calibri" pitchFamily="34" charset="0"/>
              </a:rPr>
              <a:t>			</a:t>
            </a:r>
            <a:r>
              <a:rPr lang="es-AR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Clásica o </a:t>
            </a:r>
            <a:r>
              <a:rPr lang="es-AR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desuniformes</a:t>
            </a:r>
            <a:endParaRPr lang="es-AR" sz="3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r>
              <a:rPr lang="es-A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	</a:t>
            </a:r>
            <a:r>
              <a:rPr lang="es-AR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			Paralelas o uniformes</a:t>
            </a:r>
            <a:endParaRPr lang="es-AR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0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5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45232"/>
            <a:ext cx="8229600" cy="379512"/>
          </a:xfrm>
        </p:spPr>
        <p:txBody>
          <a:bodyPr>
            <a:noAutofit/>
          </a:bodyPr>
          <a:lstStyle/>
          <a:p>
            <a:r>
              <a:rPr lang="es-AR" i="1" dirty="0" smtClean="0">
                <a:solidFill>
                  <a:schemeClr val="tx1"/>
                </a:solidFill>
                <a:latin typeface="Calibri" pitchFamily="34" charset="0"/>
              </a:rPr>
              <a:t>Por su Función</a:t>
            </a:r>
            <a:endParaRPr lang="es-AR" i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557" y="1052736"/>
            <a:ext cx="8521931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9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3752" y="260648"/>
            <a:ext cx="7772400" cy="1143000"/>
          </a:xfrm>
        </p:spPr>
        <p:txBody>
          <a:bodyPr>
            <a:normAutofit/>
          </a:bodyPr>
          <a:lstStyle/>
          <a:p>
            <a:r>
              <a:rPr lang="es-ES" altLang="es-AR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Terraza </a:t>
            </a:r>
            <a:r>
              <a:rPr lang="es-ES" altLang="es-A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 </a:t>
            </a:r>
            <a:r>
              <a:rPr lang="es-ES" altLang="es-AR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Desagüe</a:t>
            </a:r>
            <a:endParaRPr lang="es-AR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3744416" cy="3194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84784"/>
            <a:ext cx="4896544" cy="452753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31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4070995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6792"/>
            <a:ext cx="4536504" cy="436562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253752" y="26064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altLang="es-AR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Terraza de Absorción</a:t>
            </a:r>
            <a:endParaRPr lang="es-AR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90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63488"/>
          </a:xfrm>
        </p:spPr>
        <p:txBody>
          <a:bodyPr>
            <a:normAutofit fontScale="90000"/>
          </a:bodyPr>
          <a:lstStyle/>
          <a:p>
            <a:endParaRPr lang="es-A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70" y="836712"/>
            <a:ext cx="786806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79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8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340769"/>
            <a:ext cx="8291264" cy="48264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  <a:ea typeface="+mj-ea"/>
                <a:cs typeface="+mj-cs"/>
              </a:rPr>
              <a:t>Sección </a:t>
            </a:r>
            <a:r>
              <a:rPr lang="es-ES" altLang="es-AR" sz="2000" dirty="0">
                <a:solidFill>
                  <a:srgbClr val="000000"/>
                </a:solidFill>
                <a:latin typeface="Calibri" pitchFamily="34" charset="0"/>
                <a:ea typeface="+mj-ea"/>
                <a:cs typeface="+mj-cs"/>
              </a:rPr>
              <a:t>transversal de una terraza de base ancha. </a:t>
            </a:r>
            <a:br>
              <a:rPr lang="es-ES" altLang="es-AR" sz="2000" dirty="0">
                <a:solidFill>
                  <a:srgbClr val="000000"/>
                </a:solidFill>
                <a:latin typeface="Calibri" pitchFamily="34" charset="0"/>
                <a:ea typeface="+mj-ea"/>
                <a:cs typeface="+mj-cs"/>
              </a:rPr>
            </a:br>
            <a:endParaRPr lang="es-ES" altLang="es-AR" sz="2000" dirty="0" smtClean="0">
              <a:solidFill>
                <a:srgbClr val="000000"/>
              </a:solidFill>
              <a:latin typeface="Calibri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s-ES" altLang="es-AR" sz="2000" dirty="0">
              <a:solidFill>
                <a:srgbClr val="000000"/>
              </a:solidFill>
              <a:latin typeface="Calibri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s-ES" altLang="es-AR" sz="2000" dirty="0" smtClean="0">
              <a:solidFill>
                <a:srgbClr val="000000"/>
              </a:solidFill>
              <a:latin typeface="Calibri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s-ES" altLang="es-AR" sz="2000" dirty="0">
              <a:solidFill>
                <a:srgbClr val="000000"/>
              </a:solidFill>
              <a:latin typeface="Calibri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s-ES" altLang="es-AR" sz="2000" dirty="0" smtClean="0">
              <a:solidFill>
                <a:srgbClr val="000000"/>
              </a:solidFill>
              <a:latin typeface="Calibri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s-ES" altLang="es-AR" sz="2000" dirty="0">
              <a:solidFill>
                <a:srgbClr val="000000"/>
              </a:solidFill>
              <a:latin typeface="Calibri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s-ES" altLang="es-AR" sz="2000" dirty="0" smtClean="0">
              <a:solidFill>
                <a:srgbClr val="000000"/>
              </a:solidFill>
              <a:latin typeface="Calibri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s-ES" altLang="es-AR" sz="2000" dirty="0">
              <a:solidFill>
                <a:srgbClr val="000000"/>
              </a:solidFill>
              <a:latin typeface="Calibri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s-ES" altLang="es-AR" sz="2000" dirty="0" smtClean="0">
              <a:solidFill>
                <a:srgbClr val="000000"/>
              </a:solidFill>
              <a:latin typeface="Calibri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s-ES" altLang="es-AR" sz="2000" dirty="0">
              <a:solidFill>
                <a:srgbClr val="000000"/>
              </a:solidFill>
              <a:latin typeface="Calibri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s-ES" altLang="es-AR" sz="2000" dirty="0" smtClean="0">
              <a:solidFill>
                <a:srgbClr val="000000"/>
              </a:solidFill>
              <a:latin typeface="Calibri" pitchFamily="34" charset="0"/>
              <a:ea typeface="+mj-ea"/>
              <a:cs typeface="+mj-cs"/>
            </a:endParaRPr>
          </a:p>
          <a:p>
            <a:pPr marL="0" indent="0">
              <a:buNone/>
            </a:pP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  <a:ea typeface="+mj-ea"/>
                <a:cs typeface="+mj-cs"/>
              </a:rPr>
              <a:t>Sección </a:t>
            </a:r>
            <a:r>
              <a:rPr lang="es-ES" altLang="es-AR" sz="2000" dirty="0">
                <a:solidFill>
                  <a:srgbClr val="000000"/>
                </a:solidFill>
                <a:latin typeface="Calibri" pitchFamily="34" charset="0"/>
                <a:ea typeface="+mj-ea"/>
                <a:cs typeface="+mj-cs"/>
              </a:rPr>
              <a:t>transversal de una terraza de base ancha después de 10 años de cultivo</a:t>
            </a:r>
            <a:endParaRPr lang="es-AR" sz="2000" dirty="0">
              <a:latin typeface="Calibri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85" y="1954922"/>
            <a:ext cx="7560840" cy="392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57200" y="745232"/>
            <a:ext cx="8229600" cy="379512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i="1" dirty="0" smtClean="0">
                <a:solidFill>
                  <a:schemeClr val="tx1"/>
                </a:solidFill>
                <a:latin typeface="Calibri" pitchFamily="34" charset="0"/>
              </a:rPr>
              <a:t>Por su Forma</a:t>
            </a:r>
            <a:endParaRPr lang="es-AR" i="1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0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80"/>
          </a:xfrm>
        </p:spPr>
        <p:txBody>
          <a:bodyPr>
            <a:normAutofit fontScale="90000"/>
          </a:bodyPr>
          <a:lstStyle/>
          <a:p>
            <a:pPr eaLnBrk="1" hangingPunct="1"/>
            <a:endParaRPr lang="es-AR" altLang="es-AR" dirty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es-AR" altLang="es-AR" smtClean="0"/>
          </a:p>
        </p:txBody>
      </p:sp>
      <p:pic>
        <p:nvPicPr>
          <p:cNvPr id="23556" name="Picture 4" descr="Sin título-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05272"/>
            <a:ext cx="8352928" cy="561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7458319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1340768"/>
            <a:ext cx="8568952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  <a:ea typeface="+mj-ea"/>
                <a:cs typeface="+mj-cs"/>
              </a:rPr>
              <a:t>Esquema de trazado de línea de base para cultivos cortando la pendiente. </a:t>
            </a:r>
          </a:p>
          <a:p>
            <a:pPr marL="0" indent="0">
              <a:buNone/>
            </a:pP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  <a:ea typeface="+mj-ea"/>
                <a:cs typeface="+mj-cs"/>
              </a:rPr>
              <a:t>La lectura de nivel en ambos puntos es idéntica. </a:t>
            </a:r>
          </a:p>
          <a:p>
            <a:pPr marL="0" indent="0">
              <a:buNone/>
            </a:pPr>
            <a:endParaRPr lang="es-ES" altLang="es-AR" dirty="0" smtClean="0">
              <a:solidFill>
                <a:srgbClr val="000000"/>
              </a:solidFill>
              <a:latin typeface="Calibri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s-ES" altLang="es-AR" dirty="0">
              <a:solidFill>
                <a:srgbClr val="000000"/>
              </a:solidFill>
              <a:latin typeface="Calibri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s-ES" altLang="es-AR" dirty="0" smtClean="0">
              <a:solidFill>
                <a:srgbClr val="000000"/>
              </a:solidFill>
              <a:latin typeface="Calibri" pitchFamily="34" charset="0"/>
              <a:ea typeface="+mj-ea"/>
              <a:cs typeface="+mj-cs"/>
            </a:endParaRPr>
          </a:p>
          <a:p>
            <a:pPr marL="0" indent="0">
              <a:buNone/>
            </a:pP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  <a:ea typeface="+mj-ea"/>
                <a:cs typeface="+mj-cs"/>
              </a:rPr>
              <a:t>Lote con líneas de cultivo</a:t>
            </a:r>
            <a:r>
              <a:rPr lang="es-ES" altLang="es-AR" sz="1600" dirty="0" smtClean="0">
                <a:solidFill>
                  <a:srgbClr val="000000"/>
                </a:solidFill>
                <a:ea typeface="+mj-ea"/>
                <a:cs typeface="+mj-cs"/>
              </a:rPr>
              <a:t/>
            </a:r>
            <a:br>
              <a:rPr lang="es-ES" altLang="es-AR" sz="1600" dirty="0" smtClean="0">
                <a:solidFill>
                  <a:srgbClr val="000000"/>
                </a:solidFill>
                <a:ea typeface="+mj-ea"/>
                <a:cs typeface="+mj-cs"/>
              </a:rPr>
            </a:br>
            <a:endParaRPr lang="es-ES" altLang="es-AR" sz="1600" dirty="0" smtClean="0">
              <a:solidFill>
                <a:srgbClr val="000000"/>
              </a:solidFill>
              <a:ea typeface="+mj-ea"/>
              <a:cs typeface="+mj-cs"/>
            </a:endParaRPr>
          </a:p>
          <a:p>
            <a:endParaRPr lang="es-AR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19776" y="554138"/>
            <a:ext cx="8500696" cy="571500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s-ES" altLang="es-AR" sz="3200" b="1" u="sng" dirty="0" smtClean="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rPr>
              <a:t>Trazado, suavizado y marcación de la línea guía </a:t>
            </a:r>
            <a:endParaRPr lang="es-AR" sz="3200" b="1" u="sng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79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6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TERRAZA PLANA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32" y="908720"/>
            <a:ext cx="4824412" cy="36068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7" name="Imagen 28" descr="TERRAZAS A NIVEL DSC007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596" y="2420888"/>
            <a:ext cx="4802876" cy="36068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3 Grupo"/>
          <p:cNvGrpSpPr/>
          <p:nvPr/>
        </p:nvGrpSpPr>
        <p:grpSpPr>
          <a:xfrm>
            <a:off x="6948264" y="548680"/>
            <a:ext cx="1870726" cy="713490"/>
            <a:chOff x="2195736" y="487361"/>
            <a:chExt cx="1870726" cy="713490"/>
          </a:xfrm>
        </p:grpSpPr>
        <p:pic>
          <p:nvPicPr>
            <p:cNvPr id="5" name="Imagen 1" descr="Descripción: escud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487361"/>
              <a:ext cx="479658" cy="713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n 2" descr="Descripción: Isotip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193" y="605063"/>
              <a:ext cx="434882" cy="447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gen 3" descr="Descripción: Resultado de imagen para logo INT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3977" y="518365"/>
              <a:ext cx="682485" cy="682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1 CuadroTexto"/>
          <p:cNvSpPr txBox="1"/>
          <p:nvPr/>
        </p:nvSpPr>
        <p:spPr>
          <a:xfrm>
            <a:off x="310331" y="476672"/>
            <a:ext cx="3314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AR" sz="2400" dirty="0" smtClean="0">
                <a:solidFill>
                  <a:prstClr val="black"/>
                </a:solidFill>
                <a:latin typeface="Calibri" pitchFamily="34" charset="0"/>
              </a:rPr>
              <a:t>TERRAZA BASE ANCHA</a:t>
            </a:r>
            <a:endParaRPr lang="es-AR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508104" y="1988840"/>
            <a:ext cx="3401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AR" sz="2400" dirty="0" smtClean="0">
                <a:solidFill>
                  <a:prstClr val="black"/>
                </a:solidFill>
                <a:latin typeface="Calibri" pitchFamily="34" charset="0"/>
              </a:rPr>
              <a:t>TERRAZA BASE ANGOSTA</a:t>
            </a:r>
            <a:endParaRPr lang="es-AR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1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31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9" name="Object 4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045928641"/>
              </p:ext>
            </p:extLst>
          </p:nvPr>
        </p:nvGraphicFramePr>
        <p:xfrm>
          <a:off x="10116616" y="404664"/>
          <a:ext cx="8136904" cy="6202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6" name="Image" r:id="rId3" imgW="1282993" imgH="978079" progId="Photoshop.Image.8">
                  <p:embed/>
                </p:oleObj>
              </mc:Choice>
              <mc:Fallback>
                <p:oleObj name="Image" r:id="rId3" imgW="1282993" imgH="978079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2000"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11" t="4878" r="3867" b="8829"/>
                      <a:stretch>
                        <a:fillRect/>
                      </a:stretch>
                    </p:blipFill>
                    <p:spPr bwMode="auto">
                      <a:xfrm>
                        <a:off x="10116616" y="404664"/>
                        <a:ext cx="8136904" cy="62024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7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207487179"/>
              </p:ext>
            </p:extLst>
          </p:nvPr>
        </p:nvGraphicFramePr>
        <p:xfrm>
          <a:off x="899592" y="404664"/>
          <a:ext cx="7272808" cy="611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7" name="Image" r:id="rId5" imgW="1270803" imgH="1069578" progId="Photoshop.Image.8">
                  <p:embed/>
                </p:oleObj>
              </mc:Choice>
              <mc:Fallback>
                <p:oleObj name="Image" r:id="rId5" imgW="1270803" imgH="1069578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18000" contras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97" t="7086" r="2866" b="18324"/>
                      <a:stretch>
                        <a:fillRect/>
                      </a:stretch>
                    </p:blipFill>
                    <p:spPr bwMode="auto">
                      <a:xfrm>
                        <a:off x="899592" y="404664"/>
                        <a:ext cx="7272808" cy="6119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311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1196752"/>
            <a:ext cx="7272808" cy="539738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57200" y="817240"/>
            <a:ext cx="8229600" cy="379512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i="1" dirty="0" smtClean="0">
                <a:solidFill>
                  <a:schemeClr val="tx1"/>
                </a:solidFill>
                <a:latin typeface="Calibri" pitchFamily="34" charset="0"/>
              </a:rPr>
              <a:t>Por su Distanciamiento</a:t>
            </a:r>
            <a:endParaRPr lang="es-AR" i="1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12" name="11 Conector recto"/>
          <p:cNvCxnSpPr/>
          <p:nvPr/>
        </p:nvCxnSpPr>
        <p:spPr>
          <a:xfrm>
            <a:off x="1403648" y="1892379"/>
            <a:ext cx="201622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1403648" y="2106839"/>
            <a:ext cx="201622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>
            <a:off x="1403648" y="2301280"/>
            <a:ext cx="201622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1403648" y="2509490"/>
            <a:ext cx="201622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>
            <a:off x="1403648" y="2708920"/>
            <a:ext cx="201622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1403648" y="2901736"/>
            <a:ext cx="201622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 flipV="1">
            <a:off x="5148064" y="1700808"/>
            <a:ext cx="2016224" cy="278428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 flipV="1">
            <a:off x="5148064" y="2086465"/>
            <a:ext cx="2016224" cy="10723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5187219" y="2509490"/>
            <a:ext cx="2016224" cy="86856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 flipV="1">
            <a:off x="5148064" y="2901736"/>
            <a:ext cx="2055379" cy="86856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curvado"/>
          <p:cNvCxnSpPr/>
          <p:nvPr/>
        </p:nvCxnSpPr>
        <p:spPr>
          <a:xfrm flipV="1">
            <a:off x="1497139" y="4246802"/>
            <a:ext cx="1512168" cy="456456"/>
          </a:xfrm>
          <a:prstGeom prst="curvedConnector3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curvado"/>
          <p:cNvCxnSpPr/>
          <p:nvPr/>
        </p:nvCxnSpPr>
        <p:spPr>
          <a:xfrm flipV="1">
            <a:off x="1649539" y="4399202"/>
            <a:ext cx="1512168" cy="456456"/>
          </a:xfrm>
          <a:prstGeom prst="curvedConnector3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curvado"/>
          <p:cNvCxnSpPr/>
          <p:nvPr/>
        </p:nvCxnSpPr>
        <p:spPr>
          <a:xfrm flipV="1">
            <a:off x="1801939" y="4551602"/>
            <a:ext cx="1512168" cy="456456"/>
          </a:xfrm>
          <a:prstGeom prst="curvedConnector3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curvado"/>
          <p:cNvCxnSpPr/>
          <p:nvPr/>
        </p:nvCxnSpPr>
        <p:spPr>
          <a:xfrm flipV="1">
            <a:off x="1954339" y="4704002"/>
            <a:ext cx="1512168" cy="456456"/>
          </a:xfrm>
          <a:prstGeom prst="curvedConnector3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curvado"/>
          <p:cNvCxnSpPr/>
          <p:nvPr/>
        </p:nvCxnSpPr>
        <p:spPr>
          <a:xfrm flipV="1">
            <a:off x="2106739" y="4856402"/>
            <a:ext cx="1512168" cy="456456"/>
          </a:xfrm>
          <a:prstGeom prst="curvedConnector3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curvado"/>
          <p:cNvCxnSpPr/>
          <p:nvPr/>
        </p:nvCxnSpPr>
        <p:spPr>
          <a:xfrm flipV="1">
            <a:off x="5381287" y="4224160"/>
            <a:ext cx="1512168" cy="456456"/>
          </a:xfrm>
          <a:prstGeom prst="curvedConnector3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curvado"/>
          <p:cNvCxnSpPr/>
          <p:nvPr/>
        </p:nvCxnSpPr>
        <p:spPr>
          <a:xfrm flipV="1">
            <a:off x="5219114" y="4698637"/>
            <a:ext cx="1783773" cy="463272"/>
          </a:xfrm>
          <a:prstGeom prst="curvedConnector3">
            <a:avLst>
              <a:gd name="adj1" fmla="val 34975"/>
            </a:avLst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curvado"/>
          <p:cNvCxnSpPr/>
          <p:nvPr/>
        </p:nvCxnSpPr>
        <p:spPr>
          <a:xfrm flipV="1">
            <a:off x="5258269" y="4971595"/>
            <a:ext cx="1977069" cy="380628"/>
          </a:xfrm>
          <a:prstGeom prst="curvedConnector3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curvado"/>
          <p:cNvCxnSpPr/>
          <p:nvPr/>
        </p:nvCxnSpPr>
        <p:spPr>
          <a:xfrm flipV="1">
            <a:off x="5357897" y="5363045"/>
            <a:ext cx="1916596" cy="228228"/>
          </a:xfrm>
          <a:prstGeom prst="curvedConnector3">
            <a:avLst>
              <a:gd name="adj1" fmla="val 80435"/>
            </a:avLst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9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6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528" y="1639250"/>
            <a:ext cx="611505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398976"/>
              </p:ext>
            </p:extLst>
          </p:nvPr>
        </p:nvGraphicFramePr>
        <p:xfrm>
          <a:off x="323527" y="1397000"/>
          <a:ext cx="8496943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544"/>
                <a:gridCol w="1872208"/>
                <a:gridCol w="1728191"/>
              </a:tblGrid>
              <a:tr h="370840">
                <a:tc>
                  <a:txBody>
                    <a:bodyPr/>
                    <a:lstStyle/>
                    <a:p>
                      <a:r>
                        <a:rPr lang="es-AR" sz="20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RECTIFICACIÓN/PARALELIZACIÓN</a:t>
                      </a:r>
                      <a:endParaRPr lang="es-AR" sz="20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0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DIRECCIÓN DE LA PENDIENTE</a:t>
                      </a:r>
                      <a:endParaRPr lang="es-AR" sz="20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0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GRADIENTE DE LA</a:t>
                      </a:r>
                      <a:r>
                        <a:rPr lang="es-AR" sz="2000" baseline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</a:rPr>
                        <a:t> PENDIENTE</a:t>
                      </a:r>
                      <a:endParaRPr lang="es-AR" sz="20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s-AR" sz="2800" i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Terrazas en curvas no paralelas</a:t>
                      </a:r>
                      <a:endParaRPr lang="es-AR" sz="2800" i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AR" sz="2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complejo</a:t>
                      </a:r>
                      <a:endParaRPr lang="es-AR" sz="2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AR" sz="2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complejo</a:t>
                      </a:r>
                      <a:endParaRPr lang="es-AR" sz="2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s-AR" sz="2800" i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Terrazas en curvas paralelas</a:t>
                      </a:r>
                      <a:endParaRPr lang="es-AR" sz="2800" i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AR" sz="2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complejo</a:t>
                      </a:r>
                      <a:endParaRPr lang="es-AR" sz="2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AR" sz="2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uniforme</a:t>
                      </a:r>
                      <a:endParaRPr lang="es-AR" sz="2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s-AR" sz="2800" i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Terrazas rectas no paralelas</a:t>
                      </a:r>
                      <a:endParaRPr lang="es-AR" sz="2800" i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AR" sz="2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uniforme</a:t>
                      </a:r>
                      <a:endParaRPr lang="es-AR" sz="2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AR" sz="2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complejo</a:t>
                      </a:r>
                      <a:endParaRPr lang="es-AR" sz="2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s-AR" sz="2800" i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Terrazas rectas paralelas</a:t>
                      </a:r>
                      <a:endParaRPr lang="es-AR" sz="2800" i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AR" sz="2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uniforme</a:t>
                      </a:r>
                      <a:endParaRPr lang="es-AR" sz="2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AR" sz="24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uniforme</a:t>
                      </a:r>
                      <a:endParaRPr lang="es-AR" sz="24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54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Terrazas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272" y="275414"/>
            <a:ext cx="8641208" cy="61779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7651" name="Object 3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994068433"/>
              </p:ext>
            </p:extLst>
          </p:nvPr>
        </p:nvGraphicFramePr>
        <p:xfrm>
          <a:off x="251520" y="620688"/>
          <a:ext cx="8604877" cy="5544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4" name="Image" r:id="rId6" imgW="1209956" imgH="780091" progId="Photoshop.Image.8">
                  <p:embed/>
                </p:oleObj>
              </mc:Choice>
              <mc:Fallback>
                <p:oleObj name="Image" r:id="rId6" imgW="1209956" imgH="780091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6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620688"/>
                        <a:ext cx="8604877" cy="55446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7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024" y="2780928"/>
            <a:ext cx="860045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-99392"/>
            <a:ext cx="8229600" cy="1080120"/>
          </a:xfrm>
        </p:spPr>
        <p:txBody>
          <a:bodyPr>
            <a:normAutofit/>
          </a:bodyPr>
          <a:lstStyle/>
          <a:p>
            <a:pPr marL="342900" lvl="0" indent="-342900" eaLnBrk="1" hangingPunct="1">
              <a:lnSpc>
                <a:spcPct val="80000"/>
              </a:lnSpc>
              <a:spcBef>
                <a:spcPct val="50000"/>
              </a:spcBef>
            </a:pPr>
            <a:r>
              <a:rPr lang="es-ES" altLang="es-AR" sz="3600" b="1" u="sng" dirty="0" smtClean="0">
                <a:solidFill>
                  <a:srgbClr val="002060"/>
                </a:solidFill>
                <a:latin typeface="Calibri" pitchFamily="34" charset="0"/>
                <a:ea typeface="+mn-ea"/>
                <a:cs typeface="+mn-cs"/>
              </a:rPr>
              <a:t>Diseño</a:t>
            </a:r>
            <a:endParaRPr lang="es-AR" sz="3600" b="1" u="sng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1268760"/>
            <a:ext cx="8640960" cy="5112568"/>
          </a:xfrm>
        </p:spPr>
        <p:txBody>
          <a:bodyPr>
            <a:noAutofit/>
          </a:bodyPr>
          <a:lstStyle/>
          <a:p>
            <a:pPr lvl="0" eaLnBrk="1" hangingPunct="1">
              <a:lnSpc>
                <a:spcPct val="80000"/>
              </a:lnSpc>
              <a:spcBef>
                <a:spcPct val="50000"/>
              </a:spcBef>
              <a:buClr>
                <a:srgbClr val="002060"/>
              </a:buClr>
              <a:buSzTx/>
              <a:buFont typeface="Wingdings" pitchFamily="2" charset="2"/>
              <a:buChar char="§"/>
            </a:pP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Caudal (m</a:t>
            </a:r>
            <a:r>
              <a:rPr lang="es-ES" altLang="es-AR" sz="2400" kern="1200" baseline="30000" dirty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/</a:t>
            </a:r>
            <a:r>
              <a:rPr lang="es-ES" altLang="es-AR" sz="2400" kern="1200" dirty="0" err="1">
                <a:solidFill>
                  <a:srgbClr val="000000"/>
                </a:solidFill>
                <a:latin typeface="Calibri" pitchFamily="34" charset="0"/>
              </a:rPr>
              <a:t>seg</a:t>
            </a: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. o mm/24 </a:t>
            </a:r>
            <a:r>
              <a:rPr lang="es-ES" altLang="es-AR" sz="2400" kern="1200" dirty="0" err="1">
                <a:solidFill>
                  <a:srgbClr val="000000"/>
                </a:solidFill>
                <a:latin typeface="Calibri" pitchFamily="34" charset="0"/>
              </a:rPr>
              <a:t>hs</a:t>
            </a: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.)</a:t>
            </a:r>
          </a:p>
          <a:p>
            <a:pPr lvl="0" eaLnBrk="1" hangingPunct="1">
              <a:lnSpc>
                <a:spcPct val="80000"/>
              </a:lnSpc>
              <a:spcBef>
                <a:spcPct val="50000"/>
              </a:spcBef>
              <a:buClr>
                <a:srgbClr val="002060"/>
              </a:buClr>
              <a:buSzTx/>
              <a:buFont typeface="Wingdings" pitchFamily="2" charset="2"/>
              <a:buChar char="§"/>
            </a:pP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Espaciado Vertical (I.V) y Horizontal (I.H) </a:t>
            </a:r>
          </a:p>
          <a:p>
            <a:pPr marL="0" lvl="0" indent="0" eaLnBrk="1" hangingPunct="1">
              <a:lnSpc>
                <a:spcPct val="80000"/>
              </a:lnSpc>
              <a:spcBef>
                <a:spcPct val="50000"/>
              </a:spcBef>
              <a:buClr>
                <a:srgbClr val="002060"/>
              </a:buClr>
              <a:buSzTx/>
              <a:buNone/>
            </a:pPr>
            <a:r>
              <a:rPr lang="es-ES" altLang="es-AR" sz="2400" dirty="0">
                <a:solidFill>
                  <a:srgbClr val="000000"/>
                </a:solidFill>
                <a:latin typeface="Calibri" pitchFamily="34" charset="0"/>
              </a:rPr>
              <a:t>	</a:t>
            </a:r>
            <a:r>
              <a:rPr lang="es-ES" altLang="es-AR" sz="2400" b="1" kern="1200" dirty="0" smtClean="0">
                <a:solidFill>
                  <a:srgbClr val="000000"/>
                </a:solidFill>
                <a:latin typeface="Calibri" pitchFamily="34" charset="0"/>
              </a:rPr>
              <a:t>IV </a:t>
            </a:r>
            <a:r>
              <a:rPr lang="es-ES" altLang="es-AR" sz="2400" b="1" kern="1200" dirty="0">
                <a:solidFill>
                  <a:srgbClr val="000000"/>
                </a:solidFill>
                <a:latin typeface="Calibri" pitchFamily="34" charset="0"/>
              </a:rPr>
              <a:t>= 0,3 (</a:t>
            </a:r>
            <a:r>
              <a:rPr lang="es-ES" altLang="es-AR" sz="2400" b="1" kern="1200" dirty="0" smtClean="0">
                <a:solidFill>
                  <a:srgbClr val="000000"/>
                </a:solidFill>
                <a:latin typeface="Calibri" pitchFamily="34" charset="0"/>
              </a:rPr>
              <a:t>a x S </a:t>
            </a:r>
            <a:r>
              <a:rPr lang="es-ES" altLang="es-AR" sz="2400" b="1" kern="1200" dirty="0">
                <a:solidFill>
                  <a:srgbClr val="000000"/>
                </a:solidFill>
                <a:latin typeface="Calibri" pitchFamily="34" charset="0"/>
              </a:rPr>
              <a:t>+ b)</a:t>
            </a: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, donde:	              a = 0,4 a 0,8    b = 1 a 4 </a:t>
            </a:r>
          </a:p>
          <a:p>
            <a:pPr lvl="0" algn="just" eaLnBrk="1" hangingPunct="1">
              <a:lnSpc>
                <a:spcPct val="80000"/>
              </a:lnSpc>
              <a:spcBef>
                <a:spcPct val="50000"/>
              </a:spcBef>
              <a:buClr>
                <a:srgbClr val="002060"/>
              </a:buClr>
              <a:buSzTx/>
              <a:buFont typeface="Wingdings" pitchFamily="2" charset="2"/>
              <a:buChar char="§"/>
            </a:pP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Longitud </a:t>
            </a:r>
            <a:r>
              <a:rPr lang="es-ES" altLang="es-AR" sz="2400" kern="1200" dirty="0" smtClean="0">
                <a:solidFill>
                  <a:srgbClr val="000000"/>
                </a:solidFill>
                <a:latin typeface="Calibri" pitchFamily="34" charset="0"/>
              </a:rPr>
              <a:t>máxima </a:t>
            </a:r>
            <a:endParaRPr lang="es-ES" altLang="es-AR" sz="2400" kern="1200" dirty="0">
              <a:solidFill>
                <a:srgbClr val="000000"/>
              </a:solidFill>
              <a:latin typeface="Calibri" pitchFamily="34" charset="0"/>
            </a:endParaRPr>
          </a:p>
          <a:p>
            <a:pPr lvl="0" algn="just" eaLnBrk="1" hangingPunct="1">
              <a:lnSpc>
                <a:spcPct val="80000"/>
              </a:lnSpc>
              <a:spcBef>
                <a:spcPct val="50000"/>
              </a:spcBef>
              <a:buClr>
                <a:srgbClr val="002060"/>
              </a:buClr>
              <a:buSzTx/>
              <a:buFont typeface="Wingdings" pitchFamily="2" charset="2"/>
              <a:buChar char="§"/>
            </a:pP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Área del paño de la </a:t>
            </a:r>
            <a:r>
              <a:rPr lang="es-ES" altLang="es-AR" sz="2400" kern="1200" dirty="0" smtClean="0">
                <a:solidFill>
                  <a:srgbClr val="000000"/>
                </a:solidFill>
                <a:latin typeface="Calibri" pitchFamily="34" charset="0"/>
              </a:rPr>
              <a:t>terraza ( D.H. </a:t>
            </a: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x</a:t>
            </a:r>
            <a:r>
              <a:rPr lang="es-ES" altLang="es-AR" sz="2400" kern="1200" dirty="0" smtClean="0">
                <a:solidFill>
                  <a:srgbClr val="000000"/>
                </a:solidFill>
                <a:latin typeface="Calibri" pitchFamily="34" charset="0"/>
              </a:rPr>
              <a:t> L )</a:t>
            </a:r>
            <a:endParaRPr lang="es-ES" altLang="es-AR" sz="2400" kern="1200" dirty="0">
              <a:solidFill>
                <a:srgbClr val="000000"/>
              </a:solidFill>
              <a:latin typeface="Calibri" pitchFamily="34" charset="0"/>
            </a:endParaRPr>
          </a:p>
          <a:p>
            <a:pPr lvl="0" algn="just" eaLnBrk="1" hangingPunct="1">
              <a:lnSpc>
                <a:spcPct val="80000"/>
              </a:lnSpc>
              <a:spcBef>
                <a:spcPct val="50000"/>
              </a:spcBef>
              <a:buClr>
                <a:srgbClr val="002060"/>
              </a:buClr>
              <a:buSzTx/>
              <a:buFont typeface="Wingdings" pitchFamily="2" charset="2"/>
              <a:buChar char="§"/>
            </a:pP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Sección transversal </a:t>
            </a:r>
          </a:p>
          <a:p>
            <a:pPr lvl="0" algn="just" eaLnBrk="1" hangingPunct="1">
              <a:lnSpc>
                <a:spcPct val="80000"/>
              </a:lnSpc>
              <a:spcBef>
                <a:spcPct val="50000"/>
              </a:spcBef>
              <a:buClr>
                <a:srgbClr val="002060"/>
              </a:buClr>
              <a:buSzTx/>
              <a:buFont typeface="Wingdings" pitchFamily="2" charset="2"/>
              <a:buChar char="§"/>
            </a:pP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Pendiente del canal (sin pendiente, pendiente uniforme o </a:t>
            </a:r>
            <a:r>
              <a:rPr lang="es-ES" altLang="es-AR" sz="2400" kern="1200" dirty="0" err="1">
                <a:solidFill>
                  <a:srgbClr val="000000"/>
                </a:solidFill>
                <a:latin typeface="Calibri" pitchFamily="34" charset="0"/>
              </a:rPr>
              <a:t>desuniforme</a:t>
            </a: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).</a:t>
            </a:r>
          </a:p>
          <a:p>
            <a:pPr lvl="0" algn="just" eaLnBrk="1" hangingPunct="1">
              <a:lnSpc>
                <a:spcPct val="80000"/>
              </a:lnSpc>
              <a:spcBef>
                <a:spcPct val="50000"/>
              </a:spcBef>
              <a:buClr>
                <a:srgbClr val="002060"/>
              </a:buClr>
              <a:buSzTx/>
              <a:buFont typeface="Wingdings" pitchFamily="2" charset="2"/>
              <a:buChar char="§"/>
            </a:pP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Velocidad máxima no erosiva (</a:t>
            </a:r>
            <a:r>
              <a:rPr lang="es-ES" altLang="es-AR" sz="2400" kern="1200" dirty="0" err="1" smtClean="0">
                <a:solidFill>
                  <a:srgbClr val="000000"/>
                </a:solidFill>
                <a:latin typeface="Calibri" pitchFamily="34" charset="0"/>
              </a:rPr>
              <a:t>V.máx</a:t>
            </a: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lvl="0" algn="just" eaLnBrk="1" hangingPunct="1">
              <a:lnSpc>
                <a:spcPct val="80000"/>
              </a:lnSpc>
              <a:spcBef>
                <a:spcPct val="50000"/>
              </a:spcBef>
              <a:buClr>
                <a:srgbClr val="002060"/>
              </a:buClr>
              <a:buSzTx/>
              <a:buFont typeface="Wingdings" pitchFamily="2" charset="2"/>
              <a:buChar char="§"/>
            </a:pP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Velocidad en el canal (Ve </a:t>
            </a:r>
            <a:r>
              <a:rPr lang="es-ES" altLang="es-AR" sz="2400" kern="1200" dirty="0" err="1">
                <a:solidFill>
                  <a:srgbClr val="000000"/>
                </a:solidFill>
                <a:latin typeface="Calibri" pitchFamily="34" charset="0"/>
              </a:rPr>
              <a:t>Maning</a:t>
            </a: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) </a:t>
            </a:r>
          </a:p>
          <a:p>
            <a:pPr marL="0" lvl="0" indent="0" eaLnBrk="1" hangingPunct="1">
              <a:lnSpc>
                <a:spcPct val="80000"/>
              </a:lnSpc>
              <a:spcBef>
                <a:spcPct val="50000"/>
              </a:spcBef>
              <a:buClr>
                <a:srgbClr val="A50021"/>
              </a:buClr>
              <a:buSzTx/>
              <a:buNone/>
            </a:pPr>
            <a:r>
              <a:rPr lang="es-ES" altLang="es-AR" sz="2000" i="1" kern="1200" dirty="0">
                <a:solidFill>
                  <a:srgbClr val="000000"/>
                </a:solidFill>
                <a:latin typeface="Calibri" pitchFamily="34" charset="0"/>
              </a:rPr>
              <a:t>“La velocidad en el canal de la terraza (Ve </a:t>
            </a:r>
            <a:r>
              <a:rPr lang="es-ES" altLang="es-AR" sz="2000" i="1" kern="1200" dirty="0" err="1">
                <a:solidFill>
                  <a:srgbClr val="000000"/>
                </a:solidFill>
                <a:latin typeface="Calibri" pitchFamily="34" charset="0"/>
              </a:rPr>
              <a:t>Maning</a:t>
            </a:r>
            <a:r>
              <a:rPr lang="es-ES" altLang="es-AR" sz="2000" i="1" kern="1200" dirty="0">
                <a:solidFill>
                  <a:srgbClr val="000000"/>
                </a:solidFill>
                <a:latin typeface="Calibri" pitchFamily="34" charset="0"/>
              </a:rPr>
              <a:t>) debe ser igual o ligeramente inferior a la Velocidad máxima no erosiva”</a:t>
            </a:r>
            <a:endParaRPr lang="es-ES" altLang="es-AR" sz="2000" kern="1200" dirty="0">
              <a:solidFill>
                <a:srgbClr val="000000"/>
              </a:solidFill>
              <a:latin typeface="Calibri" pitchFamily="34" charset="0"/>
            </a:endParaRPr>
          </a:p>
          <a:p>
            <a:endParaRPr lang="es-AR" sz="2400" dirty="0">
              <a:latin typeface="Calibri" pitchFamily="34" charset="0"/>
            </a:endParaRPr>
          </a:p>
        </p:txBody>
      </p:sp>
      <p:pic>
        <p:nvPicPr>
          <p:cNvPr id="18434" name="Picture 2" descr="C:\Users\usuario\Desktop\Área del pañ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" y="3284984"/>
            <a:ext cx="468038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uario\Desktop\Largo del pañ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165035"/>
            <a:ext cx="5427863" cy="400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807" y="188640"/>
            <a:ext cx="4499238" cy="332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0263" y="3068960"/>
            <a:ext cx="4602163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9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536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136904" cy="5298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51520" y="332656"/>
            <a:ext cx="784887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AR" sz="2400" b="1" u="sng" dirty="0">
                <a:latin typeface="Calibri" pitchFamily="34" charset="0"/>
              </a:rPr>
              <a:t>Trazado de Terrazas de Absorción</a:t>
            </a:r>
            <a:r>
              <a:rPr lang="es-ES" altLang="es-AR" sz="2000" b="1" u="sng" dirty="0">
                <a:latin typeface="Calibri" pitchFamily="34" charset="0"/>
              </a:rPr>
              <a:t/>
            </a:r>
            <a:br>
              <a:rPr lang="es-ES" altLang="es-AR" sz="2000" b="1" u="sng" dirty="0">
                <a:latin typeface="Calibri" pitchFamily="34" charset="0"/>
              </a:rPr>
            </a:br>
            <a:r>
              <a:rPr lang="es-ES" altLang="es-AR" i="1" dirty="0">
                <a:solidFill>
                  <a:srgbClr val="A50021"/>
                </a:solidFill>
                <a:latin typeface="Calibri" pitchFamily="34" charset="0"/>
              </a:rPr>
              <a:t/>
            </a:r>
            <a:br>
              <a:rPr lang="es-ES" altLang="es-AR" i="1" dirty="0">
                <a:solidFill>
                  <a:srgbClr val="A50021"/>
                </a:solidFill>
                <a:latin typeface="Calibri" pitchFamily="34" charset="0"/>
              </a:rPr>
            </a:br>
            <a:r>
              <a:rPr lang="es-ES" altLang="es-AR" dirty="0">
                <a:latin typeface="Calibri" pitchFamily="34" charset="0"/>
              </a:rPr>
              <a:t>1ra Curva de Nivel en el sector mas alto del lote.</a:t>
            </a:r>
            <a:r>
              <a:rPr lang="es-ES" altLang="es-AR" i="1" dirty="0">
                <a:latin typeface="Calibri" pitchFamily="34" charset="0"/>
              </a:rPr>
              <a:t/>
            </a:r>
            <a:br>
              <a:rPr lang="es-ES" altLang="es-AR" i="1" dirty="0">
                <a:latin typeface="Calibri" pitchFamily="34" charset="0"/>
              </a:rPr>
            </a:br>
            <a:r>
              <a:rPr lang="es-ES" altLang="es-AR" dirty="0">
                <a:latin typeface="Calibri" pitchFamily="34" charset="0"/>
              </a:rPr>
              <a:t>2da Curva y sucesivas a I.V. calculado.</a:t>
            </a:r>
            <a:endParaRPr lang="es-AR" dirty="0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4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0722" name="Picture 2" descr="D:\Documents\ORLANDO\TEORIA Y PRACTICA 2016\TEORIA 2016\HIDRICA\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1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267785"/>
            <a:ext cx="8136904" cy="547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68952" cy="2016224"/>
          </a:xfrm>
        </p:spPr>
        <p:txBody>
          <a:bodyPr>
            <a:normAutofit/>
          </a:bodyPr>
          <a:lstStyle/>
          <a:p>
            <a:pPr lvl="0" eaLnBrk="1" hangingPunct="1">
              <a:lnSpc>
                <a:spcPct val="80000"/>
              </a:lnSpc>
              <a:spcBef>
                <a:spcPct val="50000"/>
              </a:spcBef>
            </a:pPr>
            <a:r>
              <a:rPr kumimoji="0" lang="es-ES" altLang="es-AR" sz="2400" b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Trazado de Terrazas de Desagüe</a:t>
            </a:r>
            <a:br>
              <a:rPr kumimoji="0" lang="es-ES" altLang="es-AR" sz="2400" b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s-ES" altLang="es-AR" sz="2400" b="1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 No paralelas )</a:t>
            </a:r>
            <a:r>
              <a:rPr kumimoji="0" lang="es-ES" altLang="es-AR" sz="2400" b="1" u="sng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/>
            </a:r>
            <a:br>
              <a:rPr kumimoji="0" lang="es-ES" altLang="es-AR" sz="2400" b="1" u="sng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s-ES" altLang="es-AR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/>
            </a:r>
            <a:br>
              <a:rPr kumimoji="0" lang="es-ES" altLang="es-AR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lang="es-ES" altLang="es-AR" sz="2000" kern="1200" dirty="0">
                <a:solidFill>
                  <a:srgbClr val="000000"/>
                </a:solidFill>
                <a:latin typeface="Calibri" pitchFamily="34" charset="0"/>
              </a:rPr>
              <a:t>1ra Curva </a:t>
            </a:r>
            <a:r>
              <a:rPr lang="es-ES" altLang="es-AR" sz="2000" kern="1200" dirty="0" smtClean="0">
                <a:solidFill>
                  <a:srgbClr val="000000"/>
                </a:solidFill>
                <a:latin typeface="Calibri" pitchFamily="34" charset="0"/>
              </a:rPr>
              <a:t>con Gradiente </a:t>
            </a:r>
            <a:r>
              <a:rPr lang="es-ES" altLang="es-AR" sz="2000" kern="1200" dirty="0">
                <a:solidFill>
                  <a:srgbClr val="000000"/>
                </a:solidFill>
                <a:latin typeface="Calibri" pitchFamily="34" charset="0"/>
              </a:rPr>
              <a:t>en el sector mas alto del lote.</a:t>
            </a:r>
            <a:br>
              <a:rPr lang="es-ES" altLang="es-AR" sz="2000" kern="120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s-ES" altLang="es-AR" sz="2000" kern="1200" dirty="0" smtClean="0">
                <a:solidFill>
                  <a:srgbClr val="000000"/>
                </a:solidFill>
                <a:latin typeface="Calibri" pitchFamily="34" charset="0"/>
              </a:rPr>
              <a:t>	2da </a:t>
            </a:r>
            <a:r>
              <a:rPr lang="es-ES" altLang="es-AR" sz="2000" kern="1200" dirty="0">
                <a:solidFill>
                  <a:srgbClr val="000000"/>
                </a:solidFill>
                <a:latin typeface="Calibri" pitchFamily="34" charset="0"/>
              </a:rPr>
              <a:t>Curva y sucesivas a I.V. calculado.</a:t>
            </a:r>
            <a:r>
              <a:rPr kumimoji="0" lang="es-ES" altLang="es-AR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/>
            </a:r>
            <a:br>
              <a:rPr kumimoji="0" lang="es-ES" altLang="es-AR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</a:br>
            <a:endParaRPr lang="es-AR" dirty="0"/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79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1746" name="Picture 2" descr="D:\Documents\ORLANDO\TEORIA Y PRACTICA 2016\TEORIA 2016\HIDRICA\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6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25602" name="Picture 2" descr="D:\Documents\ORLANDO\TEORIA Y PRACTICA 2016\TEORIA 2016\HIDRICA\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6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2840" y="260648"/>
            <a:ext cx="8661648" cy="4464496"/>
          </a:xfrm>
        </p:spPr>
        <p:txBody>
          <a:bodyPr>
            <a:normAutofit fontScale="90000"/>
          </a:bodyPr>
          <a:lstStyle/>
          <a:p>
            <a:r>
              <a:rPr kumimoji="0" lang="es-ES" altLang="es-AR" sz="2700" b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Trazado de Terrazas de Desagüe</a:t>
            </a:r>
            <a:br>
              <a:rPr kumimoji="0" lang="es-ES" altLang="es-AR" sz="2700" b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</a:br>
            <a:r>
              <a:rPr kumimoji="0" lang="es-ES" altLang="es-AR" sz="27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(</a:t>
            </a:r>
            <a:r>
              <a:rPr lang="es-ES" altLang="es-AR" sz="2700" b="1" kern="1200" dirty="0" smtClean="0">
                <a:solidFill>
                  <a:schemeClr val="tx1"/>
                </a:solidFill>
                <a:latin typeface="Calibri" pitchFamily="34" charset="0"/>
              </a:rPr>
              <a:t>P</a:t>
            </a:r>
            <a:r>
              <a:rPr kumimoji="0" lang="es-ES" altLang="es-AR" sz="2700" b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aralelas</a:t>
            </a:r>
            <a:r>
              <a:rPr kumimoji="0" lang="es-ES" altLang="es-AR" sz="27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  <a:t>)</a:t>
            </a:r>
            <a:br>
              <a:rPr kumimoji="0" lang="es-ES" altLang="es-AR" sz="27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</a:rPr>
            </a:br>
            <a:r>
              <a:rPr kumimoji="0" lang="es-ES" altLang="es-AR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itchFamily="34" charset="0"/>
              </a:rPr>
              <a:t/>
            </a:r>
            <a:br>
              <a:rPr kumimoji="0" lang="es-ES" altLang="es-AR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itchFamily="34" charset="0"/>
              </a:rPr>
            </a:br>
            <a:r>
              <a:rPr lang="es-ES" altLang="es-AR" sz="2400" kern="1200" noProof="0" dirty="0" smtClean="0">
                <a:solidFill>
                  <a:srgbClr val="000000"/>
                </a:solidFill>
                <a:latin typeface="Calibri" pitchFamily="34" charset="0"/>
              </a:rPr>
              <a:t>Una </a:t>
            </a:r>
            <a:r>
              <a:rPr lang="es-ES" altLang="es-AR" sz="2400" kern="1200" dirty="0" smtClean="0">
                <a:solidFill>
                  <a:srgbClr val="000000"/>
                </a:solidFill>
                <a:latin typeface="Calibri" pitchFamily="34" charset="0"/>
              </a:rPr>
              <a:t>Curva </a:t>
            </a: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con Gradiente </a:t>
            </a:r>
            <a:r>
              <a:rPr lang="es-ES" altLang="es-AR" sz="2400" kern="1200" dirty="0" smtClean="0">
                <a:solidFill>
                  <a:srgbClr val="000000"/>
                </a:solidFill>
                <a:latin typeface="Calibri" pitchFamily="34" charset="0"/>
              </a:rPr>
              <a:t>representativa de cada sector de relieve homogéneo del lote. Terraza Madre.</a:t>
            </a:r>
            <a:br>
              <a:rPr lang="es-ES" altLang="es-AR" sz="2400" kern="12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s-ES" altLang="es-AR" sz="2400" kern="1200" dirty="0" smtClean="0">
                <a:solidFill>
                  <a:srgbClr val="000000"/>
                </a:solidFill>
                <a:latin typeface="Calibri" pitchFamily="34" charset="0"/>
              </a:rPr>
              <a:t>Luego </a:t>
            </a: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s-ES" altLang="es-AR" sz="2400" kern="1200" dirty="0" smtClean="0">
                <a:solidFill>
                  <a:srgbClr val="000000"/>
                </a:solidFill>
                <a:latin typeface="Calibri" pitchFamily="34" charset="0"/>
              </a:rPr>
              <a:t>guas arriba y  abajo de cada Terraza Madre, en  cada sector homogéneo del relieve, se trazan curvas paralelas, controlando que la Ve del agua n o sea erosiva o se formen contrapendientes en el canal de la terraza.  </a:t>
            </a:r>
            <a:br>
              <a:rPr lang="es-ES" altLang="es-AR" sz="2400" kern="12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s-ES" altLang="es-AR" sz="2400" kern="1200" dirty="0" smtClean="0">
                <a:solidFill>
                  <a:srgbClr val="000000"/>
                </a:solidFill>
                <a:latin typeface="Calibri" pitchFamily="34" charset="0"/>
              </a:rPr>
              <a:t>D.H.. </a:t>
            </a: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calculado.</a:t>
            </a:r>
            <a:r>
              <a:rPr kumimoji="0" lang="es-ES" altLang="es-AR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itchFamily="34" charset="0"/>
              </a:rPr>
              <a:t/>
            </a:r>
            <a:br>
              <a:rPr kumimoji="0" lang="es-ES" altLang="es-AR" sz="2400" b="0" u="none" strike="noStrike" kern="1200" cap="none" spc="0" normalizeH="0" baseline="0" noProof="0" dirty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itchFamily="34" charset="0"/>
              </a:rPr>
            </a:br>
            <a:endParaRPr lang="es-AR" dirty="0">
              <a:latin typeface="Calibri" pitchFamily="34" charset="0"/>
            </a:endParaRP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4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2770" name="Picture 2" descr="D:\Documents\ORLANDO\TEORIA Y PRACTICA 2016\TEORIA 2016\HIDRICA\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2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79"/>
            <a:ext cx="8064896" cy="595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435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-27384"/>
            <a:ext cx="8435280" cy="1143000"/>
          </a:xfrm>
        </p:spPr>
        <p:txBody>
          <a:bodyPr>
            <a:normAutofit/>
          </a:bodyPr>
          <a:lstStyle/>
          <a:p>
            <a:pPr lvl="0" eaLnBrk="1" hangingPunct="1">
              <a:lnSpc>
                <a:spcPct val="80000"/>
              </a:lnSpc>
              <a:spcBef>
                <a:spcPct val="50000"/>
              </a:spcBef>
            </a:pPr>
            <a:r>
              <a:rPr kumimoji="0" lang="es-ES" altLang="es-AR" sz="3200" b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Construcción de terrazas </a:t>
            </a:r>
            <a:endParaRPr lang="es-AR" sz="3200" b="1" u="sng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04579"/>
            <a:ext cx="7632848" cy="5392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Sin título-2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27"/>
          <a:stretch>
            <a:fillRect/>
          </a:stretch>
        </p:blipFill>
        <p:spPr bwMode="auto">
          <a:xfrm>
            <a:off x="467544" y="1035831"/>
            <a:ext cx="8212237" cy="555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0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Imagen 33" descr="Gvozdenovich_Jorge_2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103" y="476672"/>
            <a:ext cx="5686381" cy="4266288"/>
          </a:xfr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7828" name="Imagen 52" descr="Gvozdenovich_Jorge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88" y="2996952"/>
            <a:ext cx="5044932" cy="344163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7092280" y="5949280"/>
            <a:ext cx="1870726" cy="713490"/>
            <a:chOff x="2195736" y="487361"/>
            <a:chExt cx="1870726" cy="713490"/>
          </a:xfrm>
        </p:grpSpPr>
        <p:pic>
          <p:nvPicPr>
            <p:cNvPr id="6" name="Imagen 1" descr="Descripción: escud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487361"/>
              <a:ext cx="479658" cy="713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gen 2" descr="Descripción: Isotip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193" y="605063"/>
              <a:ext cx="434882" cy="447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3" descr="Descripción: Resultado de imagen para logo INT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3977" y="518365"/>
              <a:ext cx="682485" cy="682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1 CuadroTexto"/>
          <p:cNvSpPr txBox="1"/>
          <p:nvPr/>
        </p:nvSpPr>
        <p:spPr>
          <a:xfrm>
            <a:off x="5895485" y="620688"/>
            <a:ext cx="27995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AR" sz="2000" dirty="0" smtClean="0">
                <a:solidFill>
                  <a:prstClr val="black"/>
                </a:solidFill>
                <a:latin typeface="Calibri" pitchFamily="34" charset="0"/>
              </a:rPr>
              <a:t>CONSTRUCCION DE LA TERRAZA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AR" sz="2000" dirty="0" smtClean="0">
                <a:solidFill>
                  <a:prstClr val="black"/>
                </a:solidFill>
                <a:latin typeface="Calibri" pitchFamily="34" charset="0"/>
              </a:rPr>
              <a:t>(arado de disco desde ambos lados)</a:t>
            </a:r>
            <a:endParaRPr lang="es-AR" sz="2000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77827" name="Imagen 34" descr="Gvozdenovich_Jorge_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887" y="1957508"/>
            <a:ext cx="5206305" cy="391958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47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79"/>
            <a:ext cx="7632848" cy="570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53" descr="De_Battista_Juan_Jose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39417"/>
            <a:ext cx="7666140" cy="575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6890774" y="6006928"/>
            <a:ext cx="1870726" cy="713490"/>
            <a:chOff x="2195736" y="487361"/>
            <a:chExt cx="1870726" cy="713490"/>
          </a:xfrm>
        </p:grpSpPr>
        <p:pic>
          <p:nvPicPr>
            <p:cNvPr id="6" name="Imagen 1" descr="Descripción: escud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487361"/>
              <a:ext cx="479658" cy="713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gen 2" descr="Descripción: Isotip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193" y="605063"/>
              <a:ext cx="434882" cy="447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n 3" descr="Descripción: Resultado de imagen para logo INT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3977" y="518365"/>
              <a:ext cx="682485" cy="682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8 CuadroTexto"/>
          <p:cNvSpPr txBox="1"/>
          <p:nvPr/>
        </p:nvSpPr>
        <p:spPr>
          <a:xfrm>
            <a:off x="6107402" y="827548"/>
            <a:ext cx="2436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AR" dirty="0" smtClean="0">
                <a:solidFill>
                  <a:prstClr val="black"/>
                </a:solidFill>
                <a:latin typeface="Calibri" pitchFamily="34" charset="0"/>
              </a:rPr>
              <a:t>TERRAZADEOR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AR" dirty="0">
                <a:solidFill>
                  <a:prstClr val="black"/>
                </a:solidFill>
                <a:latin typeface="Calibri" pitchFamily="34" charset="0"/>
              </a:rPr>
              <a:t>(</a:t>
            </a:r>
            <a:r>
              <a:rPr lang="es-AR" dirty="0" smtClean="0">
                <a:solidFill>
                  <a:prstClr val="black"/>
                </a:solidFill>
                <a:latin typeface="Calibri" pitchFamily="34" charset="0"/>
              </a:rPr>
              <a:t>5-6 pasadas, varia con altura y potencia del tractor)</a:t>
            </a:r>
            <a:endParaRPr lang="es-AR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8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2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19" y="457200"/>
            <a:ext cx="8603555" cy="811213"/>
          </a:xfrm>
        </p:spPr>
        <p:txBody>
          <a:bodyPr>
            <a:noAutofit/>
          </a:bodyPr>
          <a:lstStyle/>
          <a:p>
            <a:pPr lvl="0" eaLnBrk="1" hangingPunct="1">
              <a:lnSpc>
                <a:spcPct val="80000"/>
              </a:lnSpc>
              <a:spcBef>
                <a:spcPct val="50000"/>
              </a:spcBef>
            </a:pPr>
            <a:r>
              <a:rPr kumimoji="0" lang="es-ES" altLang="es-AR" sz="24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Laboreo entre</a:t>
            </a:r>
            <a:r>
              <a:rPr kumimoji="0" lang="es-ES" altLang="es-AR" sz="2400" b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terrazas de desagüe clásico </a:t>
            </a:r>
            <a:r>
              <a:rPr lang="es-ES" altLang="es-AR" sz="2400" b="1" kern="1200" dirty="0">
                <a:solidFill>
                  <a:schemeClr val="tx1"/>
                </a:solidFill>
                <a:latin typeface="Calibri" pitchFamily="34" charset="0"/>
              </a:rPr>
              <a:t>no paralelas</a:t>
            </a:r>
            <a:r>
              <a:rPr kumimoji="0" lang="es-ES" altLang="es-AR" sz="2400" b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/>
            </a:r>
            <a:br>
              <a:rPr kumimoji="0" lang="es-ES" altLang="es-AR" sz="2400" b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</a:br>
            <a:r>
              <a:rPr kumimoji="0" lang="es-ES" altLang="es-AR" sz="2400" b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y absorción</a:t>
            </a:r>
            <a:r>
              <a:rPr lang="es-ES" altLang="es-AR" sz="2400" b="1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7" y="1484784"/>
            <a:ext cx="4966383" cy="25202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749" y="1700808"/>
            <a:ext cx="3995737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437063"/>
            <a:ext cx="4537075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6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76672"/>
            <a:ext cx="7772400" cy="1362075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AR" sz="4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Terrazas de banco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3068960"/>
            <a:ext cx="8640960" cy="275327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altLang="es-AR" sz="3200" dirty="0" smtClean="0">
                <a:solidFill>
                  <a:schemeClr val="tx1"/>
                </a:solidFill>
                <a:latin typeface="Calibri" pitchFamily="34" charset="0"/>
              </a:rPr>
              <a:t>En pendientes superiores al 20%.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s-ES" altLang="es-AR" sz="3200" dirty="0" smtClean="0">
              <a:solidFill>
                <a:schemeClr val="tx1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s-ES" altLang="es-AR" sz="3200" dirty="0" smtClean="0">
                <a:solidFill>
                  <a:schemeClr val="tx1"/>
                </a:solidFill>
                <a:latin typeface="Calibri" pitchFamily="34" charset="0"/>
              </a:rPr>
              <a:t>Modifican la longitud y el grado de la pendiente.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4095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s-AR" altLang="es-AR" sz="1800" smtClean="0">
              <a:solidFill>
                <a:srgbClr val="000000"/>
              </a:solidFill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4076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s-AR" altLang="es-AR" sz="1800" smtClean="0">
              <a:solidFill>
                <a:srgbClr val="000000"/>
              </a:solidFill>
            </a:endParaRP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0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4949"/>
            <a:ext cx="8637752" cy="5936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0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77" y="444949"/>
            <a:ext cx="7615839" cy="596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807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s-ES" altLang="es-AR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Prevención y Control de Cárcavas</a:t>
            </a:r>
            <a:endParaRPr lang="es-A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4" name="Picture 2" descr="Sin título-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00735"/>
            <a:ext cx="5184576" cy="332460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9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548680"/>
            <a:ext cx="8640960" cy="6912768"/>
          </a:xfrm>
        </p:spPr>
        <p:txBody>
          <a:bodyPr>
            <a:normAutofit/>
          </a:bodyPr>
          <a:lstStyle/>
          <a:p>
            <a:pPr marL="0" indent="0" algn="just">
              <a:buClr>
                <a:srgbClr val="00007D"/>
              </a:buClr>
              <a:buNone/>
            </a:pPr>
            <a:r>
              <a:rPr lang="es-AR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Cultivo </a:t>
            </a:r>
            <a:r>
              <a:rPr lang="es-AR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en Contorno </a:t>
            </a:r>
            <a:r>
              <a:rPr lang="es-AR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Clásico</a:t>
            </a:r>
            <a:r>
              <a:rPr lang="es-A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just">
              <a:lnSpc>
                <a:spcPct val="150000"/>
              </a:lnSpc>
              <a:buClr>
                <a:srgbClr val="00007D"/>
              </a:buClr>
              <a:buNone/>
            </a:pP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En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lotes de </a:t>
            </a:r>
            <a:r>
              <a:rPr lang="es-AR" sz="3200" dirty="0">
                <a:solidFill>
                  <a:srgbClr val="000000"/>
                </a:solidFill>
                <a:latin typeface="Calibri" pitchFamily="34" charset="0"/>
              </a:rPr>
              <a:t>relieve bastante uniforme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y 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grandes;</a:t>
            </a:r>
          </a:p>
          <a:p>
            <a:pPr marL="0" indent="0" algn="just">
              <a:lnSpc>
                <a:spcPct val="150000"/>
              </a:lnSpc>
              <a:buClr>
                <a:srgbClr val="00007D"/>
              </a:buClr>
              <a:buNone/>
            </a:pPr>
            <a:r>
              <a:rPr lang="es-AR" sz="3200" dirty="0" smtClean="0">
                <a:solidFill>
                  <a:srgbClr val="000000"/>
                </a:solidFill>
                <a:latin typeface="Calibri" pitchFamily="34" charset="0"/>
              </a:rPr>
              <a:t>mayor </a:t>
            </a:r>
            <a:r>
              <a:rPr lang="es-AR" sz="3200" dirty="0">
                <a:solidFill>
                  <a:srgbClr val="000000"/>
                </a:solidFill>
                <a:latin typeface="Calibri" pitchFamily="34" charset="0"/>
              </a:rPr>
              <a:t>eficiencia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en control de la 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Erosión;</a:t>
            </a:r>
          </a:p>
          <a:p>
            <a:pPr marL="0" indent="0" algn="just">
              <a:lnSpc>
                <a:spcPct val="150000"/>
              </a:lnSpc>
              <a:buClr>
                <a:srgbClr val="00007D"/>
              </a:buClr>
              <a:buNone/>
            </a:pPr>
            <a:r>
              <a:rPr lang="es-AR" sz="3200" dirty="0" smtClean="0">
                <a:solidFill>
                  <a:srgbClr val="000000"/>
                </a:solidFill>
                <a:latin typeface="Calibri" pitchFamily="34" charset="0"/>
              </a:rPr>
              <a:t>cultivos </a:t>
            </a:r>
            <a:r>
              <a:rPr lang="es-AR" sz="3200" dirty="0">
                <a:solidFill>
                  <a:srgbClr val="000000"/>
                </a:solidFill>
                <a:latin typeface="Calibri" pitchFamily="34" charset="0"/>
              </a:rPr>
              <a:t>densos 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preferentemente; </a:t>
            </a:r>
          </a:p>
          <a:p>
            <a:pPr marL="0" indent="0" algn="just">
              <a:lnSpc>
                <a:spcPct val="150000"/>
              </a:lnSpc>
              <a:buClr>
                <a:srgbClr val="00007D"/>
              </a:buClr>
              <a:buNone/>
            </a:pP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lotes </a:t>
            </a:r>
            <a:r>
              <a:rPr lang="es-AR" sz="3200" dirty="0">
                <a:solidFill>
                  <a:srgbClr val="000000"/>
                </a:solidFill>
                <a:latin typeface="Calibri" pitchFamily="34" charset="0"/>
              </a:rPr>
              <a:t>muy </a:t>
            </a:r>
            <a:r>
              <a:rPr lang="es-AR" sz="3200" dirty="0" err="1" smtClean="0">
                <a:solidFill>
                  <a:srgbClr val="000000"/>
                </a:solidFill>
                <a:latin typeface="Calibri" pitchFamily="34" charset="0"/>
              </a:rPr>
              <a:t>erodibles</a:t>
            </a:r>
            <a:r>
              <a:rPr lang="es-AR" sz="320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  <a:endParaRPr 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indent="0" algn="just">
              <a:buClr>
                <a:srgbClr val="00007D"/>
              </a:buClr>
              <a:buNone/>
            </a:pPr>
            <a:endParaRPr lang="es-AR" sz="2800" dirty="0">
              <a:solidFill>
                <a:srgbClr val="000000"/>
              </a:solidFill>
              <a:latin typeface="Calibri" pitchFamily="34" charset="0"/>
            </a:endParaRPr>
          </a:p>
          <a:p>
            <a:pPr marL="0" indent="0" algn="just">
              <a:buClr>
                <a:srgbClr val="00007D"/>
              </a:buClr>
              <a:buNone/>
            </a:pP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Muchas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Curvas de nivel </a:t>
            </a:r>
            <a:r>
              <a:rPr lang="es-AR" sz="2400" dirty="0">
                <a:solidFill>
                  <a:srgbClr val="000000"/>
                </a:solidFill>
                <a:latin typeface="Calibri" pitchFamily="34" charset="0"/>
              </a:rPr>
              <a:t>de referencia para labores en el terreno. Se trazan tantas Curvas de Nivel como sea necesario a una equidistancia igual al </a:t>
            </a:r>
            <a:r>
              <a:rPr lang="es-AR" sz="2800" dirty="0">
                <a:solidFill>
                  <a:srgbClr val="000000"/>
                </a:solidFill>
                <a:latin typeface="Calibri" pitchFamily="34" charset="0"/>
              </a:rPr>
              <a:t>Intervalo vertical </a:t>
            </a:r>
            <a:r>
              <a:rPr lang="es-AR" sz="2400" dirty="0">
                <a:solidFill>
                  <a:srgbClr val="000000"/>
                </a:solidFill>
                <a:latin typeface="Calibri" pitchFamily="34" charset="0"/>
              </a:rPr>
              <a:t>calculado</a:t>
            </a:r>
          </a:p>
          <a:p>
            <a:pPr lvl="0" algn="just">
              <a:buClr>
                <a:srgbClr val="00007D"/>
              </a:buClr>
            </a:pPr>
            <a:endParaRPr lang="es-AR" sz="2000" b="1" dirty="0">
              <a:solidFill>
                <a:srgbClr val="000000"/>
              </a:solidFill>
            </a:endParaRPr>
          </a:p>
          <a:p>
            <a:pPr lvl="0" algn="just">
              <a:buClr>
                <a:srgbClr val="00007D"/>
              </a:buClr>
            </a:pPr>
            <a:endParaRPr lang="es-AR" sz="2000" b="1" dirty="0" smtClean="0">
              <a:solidFill>
                <a:srgbClr val="000000"/>
              </a:solidFill>
            </a:endParaRPr>
          </a:p>
          <a:p>
            <a:pPr lvl="0" algn="just">
              <a:buClr>
                <a:srgbClr val="00007D"/>
              </a:buClr>
            </a:pPr>
            <a:endParaRPr lang="es-AR" sz="2000" dirty="0">
              <a:solidFill>
                <a:srgbClr val="000000"/>
              </a:solidFill>
            </a:endParaRPr>
          </a:p>
          <a:p>
            <a:pPr lvl="0" algn="just">
              <a:buClr>
                <a:srgbClr val="00007D"/>
              </a:buClr>
            </a:pPr>
            <a:endParaRPr lang="es-AR" sz="2000" dirty="0">
              <a:solidFill>
                <a:srgbClr val="000000"/>
              </a:solidFill>
            </a:endParaRPr>
          </a:p>
          <a:p>
            <a:endParaRPr lang="es-AR" dirty="0"/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9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7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 txBox="1">
            <a:spLocks/>
          </p:cNvSpPr>
          <p:nvPr/>
        </p:nvSpPr>
        <p:spPr>
          <a:xfrm>
            <a:off x="251520" y="548680"/>
            <a:ext cx="8640960" cy="7992888"/>
          </a:xfrm>
          <a:prstGeom prst="rect">
            <a:avLst/>
          </a:prstGeom>
        </p:spPr>
        <p:txBody>
          <a:bodyPr vert="horz">
            <a:normAutofit fontScale="32500" lnSpcReduction="20000"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Clr>
                <a:srgbClr val="00007D"/>
              </a:buClr>
              <a:buFont typeface="Wingdings 2"/>
              <a:buNone/>
            </a:pPr>
            <a:r>
              <a:rPr lang="es-ES" altLang="es-AR" sz="11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Prevención</a:t>
            </a:r>
          </a:p>
          <a:p>
            <a:pPr>
              <a:lnSpc>
                <a:spcPct val="80000"/>
              </a:lnSpc>
              <a:buClr>
                <a:srgbClr val="00007D"/>
              </a:buClr>
              <a:buFont typeface="Wingdings 2"/>
              <a:buNone/>
            </a:pPr>
            <a:endParaRPr lang="es-ES" altLang="es-AR" sz="76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lnSpc>
                <a:spcPct val="80000"/>
              </a:lnSpc>
              <a:buClr>
                <a:srgbClr val="00007D"/>
              </a:buClr>
              <a:buFont typeface="Wingdings 2"/>
              <a:buNone/>
            </a:pPr>
            <a:r>
              <a:rPr lang="es-ES" altLang="es-AR" sz="5500" dirty="0" smtClean="0">
                <a:solidFill>
                  <a:srgbClr val="000000"/>
                </a:solidFill>
                <a:latin typeface="Calibri" pitchFamily="34" charset="0"/>
              </a:rPr>
              <a:t>	</a:t>
            </a:r>
            <a:r>
              <a:rPr lang="es-ES" altLang="es-AR" sz="7000" dirty="0" smtClean="0">
                <a:solidFill>
                  <a:srgbClr val="000000"/>
                </a:solidFill>
                <a:latin typeface="Calibri" pitchFamily="34" charset="0"/>
              </a:rPr>
              <a:t>Respetar las vaguadas o desagües naturales</a:t>
            </a:r>
          </a:p>
          <a:p>
            <a:pPr>
              <a:lnSpc>
                <a:spcPct val="80000"/>
              </a:lnSpc>
              <a:buClr>
                <a:srgbClr val="00007D"/>
              </a:buClr>
              <a:buFont typeface="Wingdings 2"/>
              <a:buNone/>
            </a:pPr>
            <a:endParaRPr lang="es-ES" altLang="es-AR" sz="5500" dirty="0">
              <a:solidFill>
                <a:srgbClr val="000000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buClr>
                <a:srgbClr val="00007D"/>
              </a:buClr>
              <a:buFont typeface="Wingdings 2"/>
              <a:buNone/>
            </a:pPr>
            <a:endParaRPr lang="es-ES" altLang="es-AR" sz="5500" dirty="0" smtClean="0">
              <a:solidFill>
                <a:srgbClr val="000000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buClr>
                <a:srgbClr val="00007D"/>
              </a:buClr>
              <a:buFont typeface="Wingdings 2"/>
              <a:buNone/>
            </a:pPr>
            <a:r>
              <a:rPr lang="es-ES" altLang="es-AR" sz="11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Control</a:t>
            </a:r>
            <a:endParaRPr lang="es-ES" altLang="es-AR" sz="76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just">
              <a:lnSpc>
                <a:spcPct val="170000"/>
              </a:lnSpc>
              <a:buClr>
                <a:srgbClr val="00007D"/>
              </a:buClr>
              <a:buFont typeface="Wingdings 2"/>
              <a:buNone/>
            </a:pPr>
            <a:r>
              <a:rPr lang="es-ES" altLang="es-AR" sz="5500" dirty="0" smtClean="0">
                <a:solidFill>
                  <a:srgbClr val="000000"/>
                </a:solidFill>
                <a:latin typeface="Calibri" pitchFamily="34" charset="0"/>
              </a:rPr>
              <a:t>	</a:t>
            </a:r>
            <a:r>
              <a:rPr lang="es-ES" altLang="es-AR" sz="6200" dirty="0" smtClean="0">
                <a:solidFill>
                  <a:srgbClr val="000000"/>
                </a:solidFill>
                <a:latin typeface="Calibri" pitchFamily="34" charset="0"/>
              </a:rPr>
              <a:t>Reconstituir el desagüe vegetado existente antes de la formación de la zanja o cárcava. </a:t>
            </a:r>
          </a:p>
          <a:p>
            <a:pPr algn="just">
              <a:lnSpc>
                <a:spcPct val="170000"/>
              </a:lnSpc>
              <a:buClr>
                <a:srgbClr val="00007D"/>
              </a:buClr>
              <a:buFont typeface="Wingdings 2"/>
              <a:buNone/>
            </a:pPr>
            <a:r>
              <a:rPr lang="es-ES" altLang="es-AR" sz="6200" dirty="0" smtClean="0">
                <a:solidFill>
                  <a:srgbClr val="000000"/>
                </a:solidFill>
                <a:latin typeface="Calibri" pitchFamily="34" charset="0"/>
              </a:rPr>
              <a:t>	Se pretende </a:t>
            </a:r>
            <a:r>
              <a:rPr lang="es-ES" altLang="es-AR" sz="7400" dirty="0" smtClean="0">
                <a:solidFill>
                  <a:srgbClr val="000000"/>
                </a:solidFill>
                <a:latin typeface="Calibri" pitchFamily="34" charset="0"/>
              </a:rPr>
              <a:t>disminuir la velocidad del escurrimiento </a:t>
            </a:r>
            <a:r>
              <a:rPr lang="es-ES" altLang="es-AR" sz="6200" dirty="0" smtClean="0">
                <a:solidFill>
                  <a:srgbClr val="000000"/>
                </a:solidFill>
                <a:latin typeface="Calibri" pitchFamily="34" charset="0"/>
              </a:rPr>
              <a:t>en la cárcava</a:t>
            </a:r>
          </a:p>
          <a:p>
            <a:pPr>
              <a:lnSpc>
                <a:spcPct val="80000"/>
              </a:lnSpc>
              <a:buClr>
                <a:srgbClr val="00007D"/>
              </a:buClr>
              <a:buFont typeface="Wingdings 2"/>
              <a:buNone/>
            </a:pPr>
            <a:endParaRPr lang="es-ES" altLang="es-AR" sz="5500" dirty="0" smtClean="0">
              <a:solidFill>
                <a:srgbClr val="000000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buClr>
                <a:srgbClr val="00007D"/>
              </a:buClr>
              <a:buFont typeface="Wingdings 2"/>
              <a:buNone/>
            </a:pPr>
            <a:r>
              <a:rPr lang="es-ES" altLang="es-AR" sz="6200" dirty="0" smtClean="0">
                <a:solidFill>
                  <a:srgbClr val="000000"/>
                </a:solidFill>
                <a:latin typeface="Calibri" pitchFamily="34" charset="0"/>
              </a:rPr>
              <a:t>Ello se puede lograr por :</a:t>
            </a:r>
          </a:p>
          <a:p>
            <a:pPr marL="0" indent="0">
              <a:spcBef>
                <a:spcPct val="50000"/>
              </a:spcBef>
              <a:buClrTx/>
              <a:buSzTx/>
              <a:buNone/>
            </a:pPr>
            <a:r>
              <a:rPr lang="es-ES" altLang="es-AR" sz="7400" b="1" dirty="0" smtClean="0">
                <a:solidFill>
                  <a:srgbClr val="000000"/>
                </a:solidFill>
                <a:latin typeface="Calibri" pitchFamily="34" charset="0"/>
              </a:rPr>
              <a:t>1. Control de cabecera</a:t>
            </a:r>
            <a:r>
              <a:rPr lang="es-ES" altLang="es-AR" sz="6200" b="1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marL="0" indent="0">
              <a:spcBef>
                <a:spcPct val="50000"/>
              </a:spcBef>
              <a:buClrTx/>
              <a:buSzTx/>
              <a:buNone/>
            </a:pPr>
            <a:r>
              <a:rPr lang="es-ES" altLang="es-AR" sz="7400" b="1" dirty="0" smtClean="0">
                <a:solidFill>
                  <a:srgbClr val="000000"/>
                </a:solidFill>
                <a:latin typeface="Calibri" pitchFamily="34" charset="0"/>
              </a:rPr>
              <a:t>2.Recuperación del Piso</a:t>
            </a:r>
            <a:r>
              <a:rPr lang="es-ES" altLang="es-AR" sz="6200" b="1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marL="0" indent="0">
              <a:spcBef>
                <a:spcPct val="50000"/>
              </a:spcBef>
              <a:buClrTx/>
              <a:buSzTx/>
              <a:buNone/>
            </a:pPr>
            <a:r>
              <a:rPr lang="es-ES" altLang="es-AR" sz="6200" b="1" dirty="0" smtClean="0">
                <a:solidFill>
                  <a:srgbClr val="000000"/>
                </a:solidFill>
                <a:latin typeface="Calibri" pitchFamily="34" charset="0"/>
              </a:rPr>
              <a:t>2.1 </a:t>
            </a:r>
            <a:r>
              <a:rPr lang="es-ES" altLang="es-AR" sz="6200" b="1" dirty="0" err="1" smtClean="0">
                <a:solidFill>
                  <a:srgbClr val="000000"/>
                </a:solidFill>
                <a:latin typeface="Calibri" pitchFamily="34" charset="0"/>
              </a:rPr>
              <a:t>Autorellenado</a:t>
            </a:r>
            <a:r>
              <a:rPr lang="es-ES" altLang="es-AR" sz="6200" b="1" dirty="0" smtClean="0">
                <a:solidFill>
                  <a:srgbClr val="000000"/>
                </a:solidFill>
                <a:latin typeface="Calibri" pitchFamily="34" charset="0"/>
              </a:rPr>
              <a:t> por el emplazamiento de estructuras y empaste. </a:t>
            </a:r>
          </a:p>
          <a:p>
            <a:pPr marL="0" indent="0">
              <a:spcBef>
                <a:spcPct val="50000"/>
              </a:spcBef>
              <a:buClrTx/>
              <a:buSzTx/>
              <a:buNone/>
            </a:pPr>
            <a:r>
              <a:rPr lang="es-ES" altLang="es-AR" sz="6200" b="1" dirty="0" smtClean="0">
                <a:solidFill>
                  <a:srgbClr val="000000"/>
                </a:solidFill>
                <a:latin typeface="Calibri" pitchFamily="34" charset="0"/>
              </a:rPr>
              <a:t>(nº de estructuras = desnivel entre extremos/h de estructura)</a:t>
            </a:r>
          </a:p>
          <a:p>
            <a:pPr marL="0" indent="0">
              <a:spcBef>
                <a:spcPct val="50000"/>
              </a:spcBef>
              <a:buClrTx/>
              <a:buSzTx/>
              <a:buNone/>
            </a:pPr>
            <a:r>
              <a:rPr lang="es-ES" altLang="es-AR" sz="6200" b="1" dirty="0" smtClean="0">
                <a:solidFill>
                  <a:srgbClr val="000000"/>
                </a:solidFill>
                <a:latin typeface="Calibri" pitchFamily="34" charset="0"/>
              </a:rPr>
              <a:t>2.2 Rellenado con maquinaria y empaste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79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5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29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-171400"/>
            <a:ext cx="8640960" cy="1642194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AR" sz="1600" dirty="0" smtClean="0">
                <a:latin typeface="Calibri" pitchFamily="34" charset="0"/>
              </a:rPr>
              <a:t> </a:t>
            </a:r>
            <a:r>
              <a:rPr lang="es-ES" altLang="es-AR" sz="1800" dirty="0" smtClean="0">
                <a:latin typeface="Calibri" pitchFamily="34" charset="0"/>
              </a:rPr>
              <a:t>Esquema de componentes de una cárcava </a:t>
            </a:r>
            <a:br>
              <a:rPr lang="es-ES" altLang="es-AR" sz="1800" dirty="0" smtClean="0">
                <a:latin typeface="Calibri" pitchFamily="34" charset="0"/>
              </a:rPr>
            </a:br>
            <a:r>
              <a:rPr lang="es-ES" altLang="es-AR" sz="1800" dirty="0" smtClean="0">
                <a:latin typeface="Calibri" pitchFamily="34" charset="0"/>
              </a:rPr>
              <a:t>a) vista en planta de una cárcava</a:t>
            </a:r>
            <a:br>
              <a:rPr lang="es-ES" altLang="es-AR" sz="1800" dirty="0" smtClean="0">
                <a:latin typeface="Calibri" pitchFamily="34" charset="0"/>
              </a:rPr>
            </a:br>
            <a:r>
              <a:rPr lang="es-ES" altLang="es-AR" sz="1800" dirty="0" smtClean="0">
                <a:latin typeface="Calibri" pitchFamily="34" charset="0"/>
              </a:rPr>
              <a:t>ramificada con cabecera principal y secundarias, </a:t>
            </a:r>
            <a:br>
              <a:rPr lang="es-ES" altLang="es-AR" sz="1800" dirty="0" smtClean="0">
                <a:latin typeface="Calibri" pitchFamily="34" charset="0"/>
              </a:rPr>
            </a:br>
            <a:r>
              <a:rPr lang="es-ES" altLang="es-AR" sz="1800" dirty="0" smtClean="0">
                <a:latin typeface="Calibri" pitchFamily="34" charset="0"/>
              </a:rPr>
              <a:t>b) vista en perspectiva de las partes de una cárcava.</a:t>
            </a:r>
          </a:p>
        </p:txBody>
      </p:sp>
      <p:pic>
        <p:nvPicPr>
          <p:cNvPr id="4813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7776864" cy="4684369"/>
          </a:xfrm>
          <a:noFill/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-99392"/>
            <a:ext cx="864096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AR" sz="1800" dirty="0" smtClean="0">
                <a:latin typeface="Calibri" pitchFamily="34" charset="0"/>
              </a:rPr>
              <a:t> Vertedero y Estructura Fija de mampostería para el control de cabeceras de cárcava</a:t>
            </a:r>
            <a:r>
              <a:rPr lang="es-ES" altLang="es-AR" sz="1800" dirty="0">
                <a:latin typeface="Calibri" pitchFamily="34" charset="0"/>
              </a:rPr>
              <a:t> </a:t>
            </a:r>
            <a:r>
              <a:rPr lang="es-ES" altLang="es-AR" sz="1800" dirty="0" smtClean="0">
                <a:latin typeface="Calibri" pitchFamily="34" charset="0"/>
              </a:rPr>
              <a:t>: </a:t>
            </a:r>
            <a:r>
              <a:rPr lang="es-ES" altLang="es-AR" sz="1800" dirty="0">
                <a:latin typeface="Calibri" pitchFamily="34" charset="0"/>
              </a:rPr>
              <a:t>c</a:t>
            </a:r>
            <a:r>
              <a:rPr lang="es-ES" altLang="es-AR" sz="1800" dirty="0" smtClean="0">
                <a:latin typeface="Calibri" pitchFamily="34" charset="0"/>
              </a:rPr>
              <a:t>ara frontal y laterales, piso y parte superior.</a:t>
            </a:r>
          </a:p>
        </p:txBody>
      </p:sp>
      <p:pic>
        <p:nvPicPr>
          <p:cNvPr id="5017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540" y="980728"/>
            <a:ext cx="5838788" cy="5760640"/>
          </a:xfrm>
          <a:noFill/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0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Sin título-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79"/>
          <a:stretch>
            <a:fillRect/>
          </a:stretch>
        </p:blipFill>
        <p:spPr bwMode="auto">
          <a:xfrm>
            <a:off x="468313" y="765175"/>
            <a:ext cx="8207375" cy="551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69639"/>
            <a:ext cx="8435280" cy="1027113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AR" sz="2000" dirty="0" smtClean="0">
                <a:latin typeface="Calibri" pitchFamily="34" charset="0"/>
              </a:rPr>
              <a:t>Tobogán de bloques para proteger la cabecera de una cárcava.</a:t>
            </a:r>
            <a:br>
              <a:rPr lang="es-ES" altLang="es-AR" sz="2000" dirty="0" smtClean="0">
                <a:latin typeface="Calibri" pitchFamily="34" charset="0"/>
              </a:rPr>
            </a:br>
            <a:r>
              <a:rPr lang="es-ES" altLang="es-AR" sz="2000" dirty="0" smtClean="0">
                <a:latin typeface="Calibri" pitchFamily="34" charset="0"/>
              </a:rPr>
              <a:t>( hasta 4 m de desnivel )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6840760" cy="5342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9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57200"/>
            <a:ext cx="8640960" cy="955675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AR" sz="1600" dirty="0" smtClean="0">
                <a:latin typeface="Calibri" pitchFamily="34" charset="0"/>
              </a:rPr>
              <a:t> </a:t>
            </a:r>
            <a:r>
              <a:rPr lang="es-ES" altLang="es-AR" sz="2000" dirty="0">
                <a:solidFill>
                  <a:schemeClr val="tx1"/>
                </a:solidFill>
                <a:latin typeface="Calibri" pitchFamily="34" charset="0"/>
              </a:rPr>
              <a:t>Albardones de embocadura y canales derivadores </a:t>
            </a:r>
            <a:r>
              <a:rPr lang="es-ES" altLang="es-AR" sz="2000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es-ES" altLang="es-AR" sz="20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s-ES" altLang="es-AR" sz="2000" dirty="0" smtClean="0">
                <a:solidFill>
                  <a:schemeClr val="tx1"/>
                </a:solidFill>
                <a:latin typeface="Calibri" pitchFamily="34" charset="0"/>
              </a:rPr>
              <a:t>Obras complementarias de defensa de cabeceras de cárcavas.</a:t>
            </a:r>
          </a:p>
        </p:txBody>
      </p:sp>
      <p:pic>
        <p:nvPicPr>
          <p:cNvPr id="522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340768"/>
            <a:ext cx="9433048" cy="5279045"/>
          </a:xfrm>
          <a:noFill/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4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333003"/>
            <a:ext cx="8568952" cy="1007765"/>
          </a:xfrm>
        </p:spPr>
        <p:txBody>
          <a:bodyPr>
            <a:noAutofit/>
          </a:bodyPr>
          <a:lstStyle/>
          <a:p>
            <a:pPr eaLnBrk="1" hangingPunct="1"/>
            <a:r>
              <a:rPr lang="es-ES" altLang="es-AR" sz="2000" dirty="0" smtClean="0">
                <a:latin typeface="Calibri" pitchFamily="34" charset="0"/>
              </a:rPr>
              <a:t>Suavizado o ataludado de cabecera de cárcava.</a:t>
            </a:r>
            <a:br>
              <a:rPr lang="es-ES" altLang="es-AR" sz="2000" dirty="0" smtClean="0">
                <a:latin typeface="Calibri" pitchFamily="34" charset="0"/>
              </a:rPr>
            </a:br>
            <a:r>
              <a:rPr lang="es-ES" altLang="es-AR" sz="2000" dirty="0" smtClean="0">
                <a:latin typeface="Calibri" pitchFamily="34" charset="0"/>
              </a:rPr>
              <a:t>Se rebaja la cabecera con tierra y empasta y se complementa con</a:t>
            </a:r>
            <a:r>
              <a:rPr lang="es-ES" altLang="es-AR" sz="2000" dirty="0">
                <a:latin typeface="Calibri" pitchFamily="34" charset="0"/>
              </a:rPr>
              <a:t> </a:t>
            </a:r>
            <a:r>
              <a:rPr lang="es-ES" altLang="es-AR" sz="2000" dirty="0" smtClean="0">
                <a:latin typeface="Calibri" pitchFamily="34" charset="0"/>
              </a:rPr>
              <a:t>albardón de embocadura.</a:t>
            </a:r>
          </a:p>
        </p:txBody>
      </p:sp>
      <p:pic>
        <p:nvPicPr>
          <p:cNvPr id="532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594" y="1340768"/>
            <a:ext cx="7731830" cy="3168749"/>
          </a:xfrm>
          <a:noFill/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509120"/>
            <a:ext cx="497700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4624"/>
            <a:ext cx="8435280" cy="955675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AR" sz="2000" dirty="0" smtClean="0">
                <a:latin typeface="Calibri" pitchFamily="34" charset="0"/>
              </a:rPr>
              <a:t>Aleros de chapa protegiendo la cabecera de cárcavas.</a:t>
            </a:r>
          </a:p>
        </p:txBody>
      </p:sp>
      <p:pic>
        <p:nvPicPr>
          <p:cNvPr id="5427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272" y="1412776"/>
            <a:ext cx="4176712" cy="3087687"/>
          </a:xfrm>
          <a:noFill/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492375"/>
            <a:ext cx="4405312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684213" y="4868863"/>
            <a:ext cx="28703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-ES" altLang="es-AR" sz="1800" dirty="0" smtClean="0">
                <a:solidFill>
                  <a:srgbClr val="000000"/>
                </a:solidFill>
                <a:latin typeface="Calibri" pitchFamily="34" charset="0"/>
              </a:rPr>
              <a:t>Dto. Tercero Arriba, Córdoba</a:t>
            </a: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5148263" y="5734050"/>
            <a:ext cx="27158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s-ES" altLang="es-AR" sz="1800" dirty="0" smtClean="0">
                <a:solidFill>
                  <a:srgbClr val="000000"/>
                </a:solidFill>
                <a:latin typeface="Calibri" pitchFamily="34" charset="0"/>
              </a:rPr>
              <a:t>Dpto. Río Cuarto, Córdoba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4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57200"/>
            <a:ext cx="8568952" cy="955675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AR" sz="2000" dirty="0" smtClean="0"/>
              <a:t>Esquema de las partes constitutivas de un alero de chapa para control de</a:t>
            </a:r>
            <a:br>
              <a:rPr lang="es-ES" altLang="es-AR" sz="2000" dirty="0" smtClean="0"/>
            </a:br>
            <a:r>
              <a:rPr lang="es-ES" altLang="es-AR" sz="2000" dirty="0" smtClean="0"/>
              <a:t>cabeceras de cárcava.</a:t>
            </a: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765987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37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AR" sz="2000" dirty="0" smtClean="0">
                <a:latin typeface="Calibri" pitchFamily="34" charset="0"/>
              </a:rPr>
              <a:t>Protección de cabecera con Canal de Desvío y  Canales de Desagüe laterales protegidos.</a:t>
            </a:r>
          </a:p>
        </p:txBody>
      </p:sp>
      <p:pic>
        <p:nvPicPr>
          <p:cNvPr id="5632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7588536" cy="4320480"/>
          </a:xfrm>
          <a:noFill/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2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3794" name="Picture 2" descr="D:\Documents\ORLANDO\TEORIA Y PRACTICA 2016\TEORIA 2016\HIDRICA\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4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6" name="Object 2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598613" y="836613"/>
          <a:ext cx="6164262" cy="4989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9" name="Image" r:id="rId5" imgW="1200609" imgH="971985" progId="Photoshop.Image.8">
                  <p:embed/>
                </p:oleObj>
              </mc:Choice>
              <mc:Fallback>
                <p:oleObj name="Image" r:id="rId5" imgW="1200609" imgH="971985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3124" r="3612" b="3543"/>
                      <a:stretch>
                        <a:fillRect/>
                      </a:stretch>
                    </p:blipFill>
                    <p:spPr bwMode="auto">
                      <a:xfrm>
                        <a:off x="1598613" y="836613"/>
                        <a:ext cx="6164262" cy="4989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7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AR" sz="2000" dirty="0" smtClean="0">
                <a:latin typeface="Calibri" pitchFamily="34" charset="0"/>
              </a:rPr>
              <a:t>Recuperación de pisos de cárcavas mediante </a:t>
            </a:r>
            <a:r>
              <a:rPr lang="es-ES" altLang="es-AR" sz="2000" dirty="0" err="1">
                <a:latin typeface="Calibri" pitchFamily="34" charset="0"/>
              </a:rPr>
              <a:t>A</a:t>
            </a:r>
            <a:r>
              <a:rPr lang="es-ES" altLang="es-AR" sz="2000" dirty="0" err="1" smtClean="0">
                <a:latin typeface="Calibri" pitchFamily="34" charset="0"/>
              </a:rPr>
              <a:t>lbardonado</a:t>
            </a:r>
            <a:r>
              <a:rPr lang="es-ES" altLang="es-AR" sz="2000" dirty="0" smtClean="0">
                <a:latin typeface="Calibri" pitchFamily="34" charset="0"/>
              </a:rPr>
              <a:t> </a:t>
            </a:r>
            <a:r>
              <a:rPr lang="es-ES" altLang="es-AR" sz="2000" dirty="0">
                <a:latin typeface="Calibri" pitchFamily="34" charset="0"/>
              </a:rPr>
              <a:t>I</a:t>
            </a:r>
            <a:r>
              <a:rPr lang="es-ES" altLang="es-AR" sz="2000" dirty="0" smtClean="0">
                <a:latin typeface="Calibri" pitchFamily="34" charset="0"/>
              </a:rPr>
              <a:t>nterior.</a:t>
            </a: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8064895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9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57200"/>
            <a:ext cx="8435280" cy="884238"/>
          </a:xfrm>
        </p:spPr>
        <p:txBody>
          <a:bodyPr/>
          <a:lstStyle/>
          <a:p>
            <a:pPr eaLnBrk="1" hangingPunct="1"/>
            <a:r>
              <a:rPr lang="es-ES" altLang="es-AR" sz="1600" dirty="0" smtClean="0"/>
              <a:t> </a:t>
            </a:r>
            <a:r>
              <a:rPr lang="es-ES" altLang="es-AR" sz="2000" dirty="0" smtClean="0">
                <a:latin typeface="Calibri" pitchFamily="34" charset="0"/>
              </a:rPr>
              <a:t>Rastrillos de Retención para recuperación del piso de cárcava.</a:t>
            </a:r>
          </a:p>
        </p:txBody>
      </p:sp>
      <p:pic>
        <p:nvPicPr>
          <p:cNvPr id="5939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556792"/>
            <a:ext cx="4324010" cy="3240360"/>
          </a:xfrm>
          <a:noFill/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4824"/>
            <a:ext cx="440588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7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Object 3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226583955"/>
              </p:ext>
            </p:extLst>
          </p:nvPr>
        </p:nvGraphicFramePr>
        <p:xfrm>
          <a:off x="323528" y="476672"/>
          <a:ext cx="8496661" cy="583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1" name="Image" r:id="rId5" imgW="1255672" imgH="862586" progId="Photoshop.Image.8">
                  <p:embed/>
                </p:oleObj>
              </mc:Choice>
              <mc:Fallback>
                <p:oleObj name="Image" r:id="rId5" imgW="1255672" imgH="862586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24000"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60" r="4361" b="1431"/>
                      <a:stretch>
                        <a:fillRect/>
                      </a:stretch>
                    </p:blipFill>
                    <p:spPr bwMode="auto">
                      <a:xfrm>
                        <a:off x="323528" y="476672"/>
                        <a:ext cx="8496661" cy="58326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7344816" cy="587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36397" cy="587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rcavas Rastrillo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511471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5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0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" altLang="es-AR" sz="1800" dirty="0" smtClean="0"/>
              <a:t>Parabolizado y </a:t>
            </a:r>
            <a:r>
              <a:rPr lang="es-ES" altLang="es-AR" sz="1800" dirty="0" err="1" smtClean="0"/>
              <a:t>albardonado</a:t>
            </a:r>
            <a:r>
              <a:rPr lang="es-ES" altLang="es-AR" sz="1800" dirty="0" smtClean="0"/>
              <a:t> de toda la cárcava.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16832"/>
            <a:ext cx="561662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6" name="Object 2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827088" y="692150"/>
          <a:ext cx="7559675" cy="552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2" name="Image" r:id="rId5" imgW="4914286" imgH="3593651" progId="Photoshop.Image.8">
                  <p:embed/>
                </p:oleObj>
              </mc:Choice>
              <mc:Fallback>
                <p:oleObj name="Image" r:id="rId5" imgW="4914286" imgH="3593651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12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4279" b="4044"/>
                      <a:stretch>
                        <a:fillRect/>
                      </a:stretch>
                    </p:blipFill>
                    <p:spPr bwMode="auto">
                      <a:xfrm>
                        <a:off x="827088" y="692150"/>
                        <a:ext cx="7559675" cy="552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2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23528"/>
          </a:xfrm>
        </p:spPr>
        <p:txBody>
          <a:bodyPr>
            <a:normAutofit fontScale="90000"/>
          </a:bodyPr>
          <a:lstStyle/>
          <a:p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1340768"/>
            <a:ext cx="8435280" cy="4526632"/>
          </a:xfrm>
        </p:spPr>
        <p:txBody>
          <a:bodyPr/>
          <a:lstStyle/>
          <a:p>
            <a:pPr algn="just"/>
            <a:r>
              <a:rPr lang="es-AR" sz="2400" dirty="0" smtClean="0">
                <a:latin typeface="Calibri" pitchFamily="34" charset="0"/>
              </a:rPr>
              <a:t>Pueden combinarse las Prácticas de Control de cabecera y de Piso.</a:t>
            </a:r>
          </a:p>
          <a:p>
            <a:endParaRPr lang="es-AR" sz="2400" dirty="0">
              <a:latin typeface="Calibri" pitchFamily="34" charset="0"/>
            </a:endParaRPr>
          </a:p>
          <a:p>
            <a:endParaRPr lang="es-AR" sz="2400" dirty="0" smtClean="0">
              <a:latin typeface="Calibri" pitchFamily="34" charset="0"/>
            </a:endParaRPr>
          </a:p>
          <a:p>
            <a:pPr algn="just"/>
            <a:r>
              <a:rPr lang="es-AR" sz="2400" dirty="0" smtClean="0">
                <a:latin typeface="Calibri" pitchFamily="34" charset="0"/>
              </a:rPr>
              <a:t>Una vez modificada la forma de la sección de la Cárcava de zanja a parabólica ( mayor Perímetro Mojado en consecuencia  menor Rh y menor velocidad ) y protegida la cabecera principal y laterales se debe empastar o forestar.</a:t>
            </a:r>
            <a:endParaRPr lang="es-AR" sz="2400" dirty="0">
              <a:latin typeface="Calibri" pitchFamily="34" charset="0"/>
            </a:endParaRPr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8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980728"/>
            <a:ext cx="5256584" cy="5539408"/>
          </a:xfrm>
          <a:noFill/>
        </p:spPr>
      </p:pic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-171400"/>
            <a:ext cx="8435280" cy="1786210"/>
          </a:xfrm>
        </p:spPr>
        <p:txBody>
          <a:bodyPr/>
          <a:lstStyle/>
          <a:p>
            <a:pPr eaLnBrk="1" hangingPunct="1"/>
            <a:r>
              <a:rPr lang="es-ES" altLang="es-AR" sz="2800" b="1" i="1" u="sng" dirty="0" smtClean="0">
                <a:solidFill>
                  <a:srgbClr val="002060"/>
                </a:solidFill>
                <a:latin typeface="Calibri" pitchFamily="34" charset="0"/>
              </a:rPr>
              <a:t>Control de Escurrimientos Máximos</a:t>
            </a:r>
            <a:br>
              <a:rPr lang="es-ES" altLang="es-AR" sz="2800" b="1" i="1" u="sng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es-ES" altLang="es-AR" sz="1800" dirty="0" smtClean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es-ES" altLang="es-AR" sz="1800" dirty="0" smtClean="0">
                <a:solidFill>
                  <a:srgbClr val="002060"/>
                </a:solidFill>
                <a:latin typeface="Calibri" pitchFamily="34" charset="0"/>
              </a:rPr>
            </a:br>
            <a:r>
              <a:rPr lang="es-ES" altLang="es-AR" sz="1800" dirty="0" smtClean="0">
                <a:solidFill>
                  <a:schemeClr val="tx1"/>
                </a:solidFill>
                <a:latin typeface="Calibri" pitchFamily="34" charset="0"/>
              </a:rPr>
              <a:t>Regulador de escurrimiento</a:t>
            </a:r>
            <a:r>
              <a:rPr lang="es-ES" altLang="es-AR" sz="1800" dirty="0" smtClean="0">
                <a:solidFill>
                  <a:srgbClr val="002060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4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22530" name="Picture 2" descr="D:\Documents\ORLANDO\TEORIA Y PRACTICA 2016\TEORIA 2016\HIDRICA\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23554" name="Picture 2" descr="D:\Documents\ORLANDO\TEORIA Y PRACTICA 2016\TEORIA 2016\HIDRICA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85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dad">
  <a:themeElements>
    <a:clrScheme name="Perspectiva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Equidad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dad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2498</TotalTime>
  <Words>993</Words>
  <Application>Microsoft Office PowerPoint</Application>
  <PresentationFormat>Presentación en pantalla (4:3)</PresentationFormat>
  <Paragraphs>206</Paragraphs>
  <Slides>77</Slides>
  <Notes>0</Notes>
  <HiddenSlides>0</HiddenSlides>
  <MMClips>63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77</vt:i4>
      </vt:variant>
    </vt:vector>
  </HeadingPairs>
  <TitlesOfParts>
    <vt:vector size="79" baseType="lpstr">
      <vt:lpstr>Equidad</vt:lpstr>
      <vt:lpstr>Image</vt:lpstr>
      <vt:lpstr>Cultivo en contorno</vt:lpstr>
      <vt:lpstr>Presentación de PowerPoint</vt:lpstr>
      <vt:lpstr>Tipos de cultivo en contorno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Trazado de una Curva de Nivel en el terreno. Cultivo en Contorno: la distancia entre Curvas de Nivel se determina a través del cálculo del Intervalo Vertical ( I:V ); ver Terrazas. Cultivo en Contorno Simplificado : se seleccionan las Curvas de Nivel mas representativa de cada sector del relieve homogeneo</vt:lpstr>
      <vt:lpstr>Presentación de PowerPoint</vt:lpstr>
      <vt:lpstr>Laboreo del suelo    Siguiendo curvas de nivel( Cultivo en Contorno Clásico )</vt:lpstr>
      <vt:lpstr>Cultivo en fajas</vt:lpstr>
      <vt:lpstr>Presentación de PowerPoint</vt:lpstr>
      <vt:lpstr>Ancho de Faja   Ancho de franjas empastada y cultivada en función del gradiente de pendiente y relaciones de ocupación cultivo/pasto.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Otra forma de trazado de cultivo en fajas en contorno simplificado a nivel.</vt:lpstr>
      <vt:lpstr>Terrazas</vt:lpstr>
      <vt:lpstr>Presentación de PowerPoint</vt:lpstr>
      <vt:lpstr>Presentación de PowerPoint</vt:lpstr>
      <vt:lpstr>Por su Función</vt:lpstr>
      <vt:lpstr>Terraza de Desagüe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Diseño</vt:lpstr>
      <vt:lpstr>Presentación de PowerPoint</vt:lpstr>
      <vt:lpstr>Presentación de PowerPoint</vt:lpstr>
      <vt:lpstr>Trazado de Terrazas de Desagüe ( No paralelas )  1ra Curva con Gradiente en el sector mas alto del lote.  2da Curva y sucesivas a I.V. calculado. </vt:lpstr>
      <vt:lpstr>Presentación de PowerPoint</vt:lpstr>
      <vt:lpstr>Trazado de Terrazas de Desagüe (Paralelas)  Una Curva con Gradiente representativa de cada sector de relieve homogéneo del lote. Terraza Madre.  Luego aguas arriba y  abajo de cada Terraza Madre, en  cada sector homogéneo del relieve, se trazan curvas paralelas, controlando que la Ve del agua n o sea erosiva o se formen contrapendientes en el canal de la terraza.   D.H.. calculado. </vt:lpstr>
      <vt:lpstr>Presentación de PowerPoint</vt:lpstr>
      <vt:lpstr>Presentación de PowerPoint</vt:lpstr>
      <vt:lpstr>Construcción de terrazas </vt:lpstr>
      <vt:lpstr>Presentación de PowerPoint</vt:lpstr>
      <vt:lpstr>Presentación de PowerPoint</vt:lpstr>
      <vt:lpstr>Laboreo entre terrazas de desagüe clásico no paralelas y absorción </vt:lpstr>
      <vt:lpstr>Terrazas de banco</vt:lpstr>
      <vt:lpstr>Presentación de PowerPoint</vt:lpstr>
      <vt:lpstr>Prevención y Control de Cárcavas</vt:lpstr>
      <vt:lpstr>Presentación de PowerPoint</vt:lpstr>
      <vt:lpstr> Esquema de componentes de una cárcava  a) vista en planta de una cárcava ramificada con cabecera principal y secundarias,  b) vista en perspectiva de las partes de una cárcava.</vt:lpstr>
      <vt:lpstr> Vertedero y Estructura Fija de mampostería para el control de cabeceras de cárcava : cara frontal y laterales, piso y parte superior.</vt:lpstr>
      <vt:lpstr>Presentación de PowerPoint</vt:lpstr>
      <vt:lpstr>Tobogán de bloques para proteger la cabecera de una cárcava. ( hasta 4 m de desnivel )</vt:lpstr>
      <vt:lpstr> Albardones de embocadura y canales derivadores  Obras complementarias de defensa de cabeceras de cárcavas.</vt:lpstr>
      <vt:lpstr>Suavizado o ataludado de cabecera de cárcava. Se rebaja la cabecera con tierra y empasta y se complementa con albardón de embocadura.</vt:lpstr>
      <vt:lpstr>Aleros de chapa protegiendo la cabecera de cárcavas.</vt:lpstr>
      <vt:lpstr>Esquema de las partes constitutivas de un alero de chapa para control de cabeceras de cárcava.</vt:lpstr>
      <vt:lpstr>Protección de cabecera con Canal de Desvío y  Canales de Desagüe laterales protegidos.</vt:lpstr>
      <vt:lpstr>Presentación de PowerPoint</vt:lpstr>
      <vt:lpstr>Recuperación de pisos de cárcavas mediante Albardonado Interior.</vt:lpstr>
      <vt:lpstr> Rastrillos de Retención para recuperación del piso de cárcava.</vt:lpstr>
      <vt:lpstr>Presentación de PowerPoint</vt:lpstr>
      <vt:lpstr>Parabolizado y albardonado de toda la cárcava.</vt:lpstr>
      <vt:lpstr>Presentación de PowerPoint</vt:lpstr>
      <vt:lpstr>Presentación de PowerPoint</vt:lpstr>
      <vt:lpstr>Control de Escurrimientos Máximos  Regulador de escurrimiento.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kkkkk</dc:title>
  <dc:creator>Usuario</dc:creator>
  <cp:lastModifiedBy>ORLANDO</cp:lastModifiedBy>
  <cp:revision>118</cp:revision>
  <dcterms:created xsi:type="dcterms:W3CDTF">2016-03-18T13:14:05Z</dcterms:created>
  <dcterms:modified xsi:type="dcterms:W3CDTF">2020-04-01T22:36:36Z</dcterms:modified>
</cp:coreProperties>
</file>