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image2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  <p:sldMasterId id="2147484008" r:id="rId2"/>
    <p:sldMasterId id="2147484020" r:id="rId3"/>
    <p:sldMasterId id="2147484032" r:id="rId4"/>
  </p:sldMasterIdLst>
  <p:sldIdLst>
    <p:sldId id="257" r:id="rId5"/>
    <p:sldId id="310" r:id="rId6"/>
    <p:sldId id="307" r:id="rId7"/>
    <p:sldId id="308" r:id="rId8"/>
    <p:sldId id="309" r:id="rId9"/>
    <p:sldId id="258" r:id="rId10"/>
    <p:sldId id="259" r:id="rId11"/>
    <p:sldId id="260" r:id="rId12"/>
    <p:sldId id="311" r:id="rId13"/>
    <p:sldId id="256" r:id="rId14"/>
    <p:sldId id="261" r:id="rId15"/>
    <p:sldId id="312" r:id="rId16"/>
    <p:sldId id="262" r:id="rId17"/>
    <p:sldId id="266" r:id="rId18"/>
    <p:sldId id="286" r:id="rId19"/>
    <p:sldId id="287" r:id="rId20"/>
    <p:sldId id="313" r:id="rId21"/>
    <p:sldId id="291" r:id="rId22"/>
    <p:sldId id="290" r:id="rId23"/>
    <p:sldId id="292" r:id="rId24"/>
    <p:sldId id="305" r:id="rId25"/>
    <p:sldId id="306" r:id="rId26"/>
    <p:sldId id="303" r:id="rId27"/>
    <p:sldId id="298" r:id="rId28"/>
    <p:sldId id="301" r:id="rId29"/>
    <p:sldId id="302" r:id="rId3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660"/>
  </p:normalViewPr>
  <p:slideViewPr>
    <p:cSldViewPr>
      <p:cViewPr>
        <p:scale>
          <a:sx n="50" d="100"/>
          <a:sy n="50" d="100"/>
        </p:scale>
        <p:origin x="-1392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F0A1362-F7C6-4E03-9C60-F4456C70C665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35526B-A7F0-4F43-ACD9-0F7849A0282A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8CA9F-A2B6-4B77-ACDF-EB41DCB6C861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ED56C15A-CFD1-4D6D-904B-329D6D8DCFE5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BCDFD-013A-4DD9-9DF2-2276AF6B3E37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ED142617-C3F5-4418-93E6-BFA64204841E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E02E0-6E0B-4B3A-B7B7-4832CF5F0E26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8DDB8-460C-48C1-9E38-2E1BD18020A5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3A90D-B136-4A8D-9A2E-5E67D7452FF8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F3660-4F10-4DBB-9D8E-AE7A49B575E9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42A20-0618-452E-A3F1-75500D291978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B7B7DA-895D-43BE-9593-B0676C2742A7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5210E9BE-2468-4AAC-9020-18B59A60D605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AE8F0-F23E-49ED-9AE3-AA40AC0A07DE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CD3BB-045C-4F3B-8F5A-F8C6AB4104CE}" type="slidenum">
              <a:rPr lang="es-ES" altLang="es-AR" smtClean="0">
                <a:solidFill>
                  <a:srgbClr val="000000"/>
                </a:solidFill>
              </a:rPr>
              <a:pPr/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197EBF-894B-4F86-AFFE-81E5A77B2ECB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8DE5C-94AB-4A8C-8741-E44FE7482217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D078FA0F-F981-4FE8-A804-038CA314C8E5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51BBC-6D61-4255-A726-063BF36E4D3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22D2D-7042-4167-97EA-FC9C94F82CDA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96D2E-F11F-460B-B8A7-721ACAD553A0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3490A-F210-4108-83D0-0D005B82FA8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BC2D69F2-02AB-43B1-98E7-A4D70DF9C4A1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F7412-62EA-4E09-9BCA-C4198F0C6808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19E0677F-4EC6-4D8D-ACBD-B38AC289765D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FC9BF-986B-4598-AD74-1A2D8FBAB0C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81622-6C41-4AC0-BF06-50C4DEAC2FF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0197EBF-894B-4F86-AFFE-81E5A77B2ECB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28DE5C-94AB-4A8C-8741-E44FE7482217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D078FA0F-F981-4FE8-A804-038CA314C8E5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951BBC-6D61-4255-A726-063BF36E4D3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22D2D-7042-4167-97EA-FC9C94F82CDA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96D2E-F11F-460B-B8A7-721ACAD553A0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A6DC70-5DF5-4A44-81C8-8CFB7FC26BD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33490A-F210-4108-83D0-0D005B82FA8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F7412-62EA-4E09-9BCA-C4198F0C6808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19E0677F-4EC6-4D8D-ACBD-B38AC289765D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4FC9BF-986B-4598-AD74-1A2D8FBAB0CE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81622-6C41-4AC0-BF06-50C4DEAC2FF6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A99DDE-13F9-45C0-9047-309EE6419CC8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E2B8AF-38B3-436F-BECF-CD695CCC1154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AB0720-ADC8-40CE-A85F-57A1278735E4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C9EAD-C3FD-4508-9A9F-99BD81EE70C3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F9987AD0-848A-4DA1-B8BF-09CD42A058EF}" type="slidenum">
              <a:rPr lang="es-ES" altLang="es-AR" smtClean="0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3770122-F61B-4767-847F-ED5E6A1E3901}" type="datetimeFigureOut">
              <a:rPr lang="es-AR" smtClean="0"/>
              <a:t>17/03/2018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B8119CA-1103-465C-8B42-6E0AF86AEAEC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AR" smtClean="0">
              <a:solidFill>
                <a:srgbClr val="000000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A7E285-290C-48EB-8E88-A48EAE1ACC7E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s-A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3361F7-1511-40DC-9A96-5203F9061101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s-AR">
              <a:solidFill>
                <a:srgbClr val="000000"/>
              </a:solidFill>
            </a:endParaRPr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3361F7-1511-40DC-9A96-5203F9061101}" type="slidenum">
              <a:rPr lang="es-ES" altLang="es-A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A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image" Target="../media/image35.wmf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484784"/>
            <a:ext cx="8718187" cy="1584176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S" altLang="es-AR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Prácticas Prevención y Control de la Erosión Hídrica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12976"/>
            <a:ext cx="7920880" cy="3471985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" y="0"/>
            <a:ext cx="9118304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8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1371600" y="4149725"/>
            <a:ext cx="7772400" cy="1470025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es-ES" altLang="es-AR" sz="2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/>
            </a:r>
            <a:br>
              <a:rPr lang="es-ES" altLang="es-AR" sz="2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es-ES" altLang="es-AR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/>
            </a:r>
            <a:br>
              <a:rPr lang="es-ES" altLang="es-AR" sz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323528" y="56232"/>
            <a:ext cx="423021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sz="1200" b="1" i="1" u="sng" dirty="0">
              <a:solidFill>
                <a:schemeClr val="tx2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Manejo </a:t>
            </a: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del </a:t>
            </a: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relieve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b="1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cortando la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pendiente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siguiendo curvas de nivel o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contorno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Cultivos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en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fajas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Terrazas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banco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Terrazas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desagüe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Terrazas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de absorción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553744" y="210120"/>
            <a:ext cx="437423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Prevención </a:t>
            </a: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y control de cárcavas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sz="1200" dirty="0">
              <a:solidFill>
                <a:srgbClr val="000000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sz="2800" b="1" u="sng" dirty="0" smtClean="0">
              <a:solidFill>
                <a:srgbClr val="002060"/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Control </a:t>
            </a: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de caudales máximos de escurrimiento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553744" y="2933943"/>
            <a:ext cx="45365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Técnicas </a:t>
            </a: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de </a:t>
            </a:r>
            <a:r>
              <a:rPr lang="es-ES" alt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bioingeniería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sz="2800" b="1" u="sng" dirty="0">
              <a:solidFill>
                <a:srgbClr val="002060"/>
              </a:solidFill>
              <a:latin typeface="Calibri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Fajas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buffer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Forestación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de riberas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Forestación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de cárcavas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Rastrillos</a:t>
            </a:r>
            <a:endParaRPr lang="es-ES" altLang="es-AR" sz="2000" dirty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Estacas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vivas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Colchón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de ramas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Gavión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de roca y pared de piedra 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vegetado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E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spigones</a:t>
            </a:r>
            <a:endParaRPr lang="es-ES" altLang="es-AR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23528" y="472514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altLang="es-AR" sz="2800" b="1" u="sng" dirty="0">
                <a:solidFill>
                  <a:srgbClr val="002060"/>
                </a:solidFill>
                <a:latin typeface="Calibri" pitchFamily="34" charset="0"/>
              </a:rPr>
              <a:t>Canales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altLang="es-AR" b="1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guarda e interceptores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desagüe vegetado</a:t>
            </a:r>
          </a:p>
        </p:txBody>
      </p:sp>
    </p:spTree>
    <p:extLst>
      <p:ext uri="{BB962C8B-B14F-4D97-AF65-F5344CB8AC3E}">
        <p14:creationId xmlns:p14="http://schemas.microsoft.com/office/powerpoint/2010/main" val="384255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340768"/>
            <a:ext cx="8640960" cy="2283259"/>
          </a:xfrm>
        </p:spPr>
        <p:txBody>
          <a:bodyPr>
            <a:noAutofit/>
          </a:bodyPr>
          <a:lstStyle/>
          <a:p>
            <a:r>
              <a:rPr lang="es-ES" altLang="es-AR" sz="4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Cálculo del Escurrimiento Superficial en una CUENCA</a:t>
            </a:r>
            <a:r>
              <a:rPr lang="es-ES" altLang="es-AR" sz="2800" kern="0" dirty="0">
                <a:solidFill>
                  <a:srgbClr val="009900"/>
                </a:solidFill>
                <a:latin typeface="Calibri" pitchFamily="34" charset="0"/>
              </a:rPr>
              <a:t/>
            </a:r>
            <a:br>
              <a:rPr lang="es-ES" altLang="es-AR" sz="2800" kern="0" dirty="0">
                <a:solidFill>
                  <a:srgbClr val="009900"/>
                </a:solidFill>
                <a:latin typeface="Calibri" pitchFamily="34" charset="0"/>
              </a:rPr>
            </a:br>
            <a:endParaRPr lang="es-AR" sz="2800" dirty="0">
              <a:latin typeface="Calibri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971600" y="3562907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altLang="es-AR" sz="40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( Método RAMSER )</a:t>
            </a:r>
            <a:endParaRPr lang="es-AR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9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5447" y="1052736"/>
            <a:ext cx="6143057" cy="3528392"/>
          </a:xfrm>
          <a:prstGeom prst="rect">
            <a:avLst/>
          </a:prstGeom>
        </p:spPr>
      </p:pic>
      <p:sp>
        <p:nvSpPr>
          <p:cNvPr id="5" name="2 Marcador de contenido"/>
          <p:cNvSpPr txBox="1">
            <a:spLocks/>
          </p:cNvSpPr>
          <p:nvPr/>
        </p:nvSpPr>
        <p:spPr>
          <a:xfrm>
            <a:off x="251520" y="476672"/>
            <a:ext cx="8640960" cy="42484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36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Cuenca:</a:t>
            </a:r>
            <a:r>
              <a:rPr lang="es-ES" altLang="es-AR" sz="3600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superficie del terreno delimitada por una 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divisoria de aguas 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y un 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único punto de salida 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o descarga 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000" kern="0" dirty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del escurrimiento superficial. 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endParaRPr lang="es-ES" altLang="es-AR" sz="20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Incluye aspectos 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físicos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socio-económicos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ambientales</a:t>
            </a:r>
            <a:r>
              <a:rPr lang="es-ES" altLang="es-AR" sz="2000" kern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endParaRPr lang="es-ES" altLang="es-AR" sz="2000" kern="0" dirty="0">
              <a:solidFill>
                <a:srgbClr val="000000"/>
              </a:solidFill>
              <a:latin typeface="Calibri" pitchFamily="34" charset="0"/>
            </a:endParaRP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Regiones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húmedas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 y de relieve </a:t>
            </a:r>
            <a:r>
              <a:rPr lang="es-ES" altLang="es-AR" sz="2800" kern="0" dirty="0" smtClean="0">
                <a:solidFill>
                  <a:srgbClr val="000000"/>
                </a:solidFill>
                <a:latin typeface="Calibri" pitchFamily="34" charset="0"/>
              </a:rPr>
              <a:t>ondulado</a:t>
            </a:r>
            <a:r>
              <a:rPr lang="es-ES" altLang="es-AR" sz="2400" kern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algn="just" fontAlgn="base">
              <a:spcAft>
                <a:spcPct val="0"/>
              </a:spcAft>
              <a:buClr>
                <a:srgbClr val="00007D"/>
              </a:buClr>
              <a:buSzPct val="75000"/>
              <a:buFont typeface="Wingdings 2"/>
              <a:buNone/>
            </a:pPr>
            <a:endParaRPr lang="es-ES" altLang="es-AR" sz="2400" kern="0" dirty="0" smtClean="0">
              <a:solidFill>
                <a:srgbClr val="000000"/>
              </a:solidFill>
              <a:latin typeface="Arial"/>
            </a:endParaRPr>
          </a:p>
          <a:p>
            <a:endParaRPr lang="es-AR" dirty="0"/>
          </a:p>
        </p:txBody>
      </p:sp>
      <p:sp>
        <p:nvSpPr>
          <p:cNvPr id="6" name="5 Rectángulo"/>
          <p:cNvSpPr/>
          <p:nvPr/>
        </p:nvSpPr>
        <p:spPr>
          <a:xfrm>
            <a:off x="251520" y="4581128"/>
            <a:ext cx="8640960" cy="21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A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Sistematización de Cuencas: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ordenamiento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 de los escurrimientos 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superficiales a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través de la implementación de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prácticas </a:t>
            </a: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estructurales.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desagües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vegetados, terrazas, </a:t>
            </a:r>
            <a:r>
              <a:rPr lang="es-ES" altLang="es-AR" sz="2400" dirty="0" err="1">
                <a:solidFill>
                  <a:srgbClr val="000000"/>
                </a:solidFill>
                <a:latin typeface="Calibri" pitchFamily="34" charset="0"/>
              </a:rPr>
              <a:t>microembalses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, etc. </a:t>
            </a: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Forma parte del Manejo de Cuencas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es-ES" altLang="es-AR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10" name="9 Conector curvado"/>
          <p:cNvCxnSpPr/>
          <p:nvPr/>
        </p:nvCxnSpPr>
        <p:spPr>
          <a:xfrm rot="10800000" flipV="1">
            <a:off x="7020272" y="1052736"/>
            <a:ext cx="792088" cy="576064"/>
          </a:xfrm>
          <a:prstGeom prst="curvedConnector3">
            <a:avLst>
              <a:gd name="adj1" fmla="val -5136"/>
            </a:avLst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curvado"/>
          <p:cNvCxnSpPr/>
          <p:nvPr/>
        </p:nvCxnSpPr>
        <p:spPr>
          <a:xfrm>
            <a:off x="3491880" y="1340768"/>
            <a:ext cx="3384376" cy="2024057"/>
          </a:xfrm>
          <a:prstGeom prst="curvedConnector3">
            <a:avLst>
              <a:gd name="adj1" fmla="val 50000"/>
            </a:avLst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63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AR"/>
          </a:p>
        </p:txBody>
      </p:sp>
      <p:graphicFrame>
        <p:nvGraphicFramePr>
          <p:cNvPr id="4" name="3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3252277"/>
              </p:ext>
            </p:extLst>
          </p:nvPr>
        </p:nvGraphicFramePr>
        <p:xfrm>
          <a:off x="395536" y="332656"/>
          <a:ext cx="8459787" cy="625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0" name="Image" r:id="rId3" imgW="6729997" imgH="4973925" progId="Photoshop.Image.8">
                  <p:embed/>
                </p:oleObj>
              </mc:Choice>
              <mc:Fallback>
                <p:oleObj name="Image" r:id="rId3" imgW="6729997" imgH="4973925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32656"/>
                        <a:ext cx="8459787" cy="6253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5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476672"/>
            <a:ext cx="8640960" cy="1228998"/>
          </a:xfrm>
        </p:spPr>
        <p:txBody>
          <a:bodyPr>
            <a:noAutofit/>
          </a:bodyPr>
          <a:lstStyle/>
          <a:p>
            <a:r>
              <a:rPr lang="es-ES" altLang="es-A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Esquema </a:t>
            </a:r>
            <a:r>
              <a:rPr lang="es-ES" altLang="es-A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del ciclo hidrológico en un sistema suelo-planta</a:t>
            </a:r>
          </a:p>
        </p:txBody>
      </p:sp>
      <p:pic>
        <p:nvPicPr>
          <p:cNvPr id="1320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664" y="1700808"/>
            <a:ext cx="6015318" cy="3729318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347864" y="2132856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PRECIPITACIÓN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347864" y="3810976"/>
            <a:ext cx="244827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SISTEMA </a:t>
            </a:r>
          </a:p>
          <a:p>
            <a:pPr algn="ctr"/>
            <a:r>
              <a:rPr lang="es-AR" sz="2000" b="1" dirty="0" smtClean="0">
                <a:latin typeface="Calibri" pitchFamily="34" charset="0"/>
              </a:rPr>
              <a:t>SUELO-COBERTURA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851920" y="4904411"/>
            <a:ext cx="1440160" cy="4036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EXCESO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72200" y="2195572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EVAPORACIÓN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23528" y="5877272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INFILTRACIÓN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300192" y="5877272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ESCURRIMIENTO</a:t>
            </a:r>
            <a:endParaRPr lang="es-AR" sz="2000" b="1" dirty="0">
              <a:latin typeface="Calibri" pitchFamily="34" charset="0"/>
            </a:endParaRPr>
          </a:p>
        </p:txBody>
      </p:sp>
      <p:cxnSp>
        <p:nvCxnSpPr>
          <p:cNvPr id="5" name="4 Conector recto de flecha"/>
          <p:cNvCxnSpPr/>
          <p:nvPr/>
        </p:nvCxnSpPr>
        <p:spPr>
          <a:xfrm>
            <a:off x="3851920" y="2532966"/>
            <a:ext cx="0" cy="52670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>
            <a:off x="4932040" y="2532966"/>
            <a:ext cx="0" cy="1278010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3347864" y="3059668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INTERCEPTACIÓN</a:t>
            </a:r>
            <a:endParaRPr lang="es-AR" sz="2000" b="1" dirty="0">
              <a:latin typeface="Calibri" pitchFamily="34" charset="0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>
            <a:off x="4572000" y="4521726"/>
            <a:ext cx="0" cy="382686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angular"/>
          <p:cNvCxnSpPr>
            <a:stCxn id="6" idx="3"/>
            <a:endCxn id="10" idx="2"/>
          </p:cNvCxnSpPr>
          <p:nvPr/>
        </p:nvCxnSpPr>
        <p:spPr>
          <a:xfrm flipV="1">
            <a:off x="5796136" y="2595682"/>
            <a:ext cx="1800200" cy="664041"/>
          </a:xfrm>
          <a:prstGeom prst="bentConnector2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>
            <a:endCxn id="12" idx="0"/>
          </p:cNvCxnSpPr>
          <p:nvPr/>
        </p:nvCxnSpPr>
        <p:spPr>
          <a:xfrm>
            <a:off x="1547664" y="5269270"/>
            <a:ext cx="0" cy="60800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>
            <a:off x="7524328" y="5269270"/>
            <a:ext cx="0" cy="608002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stCxn id="8" idx="1"/>
            <a:endCxn id="9" idx="3"/>
          </p:cNvCxnSpPr>
          <p:nvPr/>
        </p:nvCxnSpPr>
        <p:spPr>
          <a:xfrm flipH="1">
            <a:off x="2744598" y="5106260"/>
            <a:ext cx="1107322" cy="1794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8" idx="3"/>
            <a:endCxn id="11" idx="1"/>
          </p:cNvCxnSpPr>
          <p:nvPr/>
        </p:nvCxnSpPr>
        <p:spPr>
          <a:xfrm>
            <a:off x="5292080" y="5106260"/>
            <a:ext cx="1008112" cy="1794"/>
          </a:xfrm>
          <a:prstGeom prst="straightConnector1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angular"/>
          <p:cNvCxnSpPr>
            <a:endCxn id="12" idx="3"/>
          </p:cNvCxnSpPr>
          <p:nvPr/>
        </p:nvCxnSpPr>
        <p:spPr>
          <a:xfrm rot="5400000">
            <a:off x="2390044" y="4903482"/>
            <a:ext cx="1555601" cy="792088"/>
          </a:xfrm>
          <a:prstGeom prst="bentConnector2">
            <a:avLst/>
          </a:prstGeom>
          <a:ln w="571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296326" y="4907999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RETENCIÓN</a:t>
            </a:r>
            <a:endParaRPr lang="es-AR" sz="2000" b="1" dirty="0">
              <a:latin typeface="Calibri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300192" y="4907999"/>
            <a:ext cx="244827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sz="2000" b="1" dirty="0" smtClean="0">
                <a:latin typeface="Calibri" pitchFamily="34" charset="0"/>
              </a:rPr>
              <a:t>DETENCIÓN</a:t>
            </a:r>
            <a:endParaRPr lang="es-AR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5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0" grpId="1" animBg="1"/>
      <p:bldP spid="12" grpId="0" animBg="1"/>
      <p:bldP spid="13" grpId="0" animBg="1"/>
      <p:bldP spid="6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484784"/>
            <a:ext cx="8640960" cy="1470025"/>
          </a:xfrm>
        </p:spPr>
        <p:txBody>
          <a:bodyPr>
            <a:noAutofit/>
          </a:bodyPr>
          <a:lstStyle/>
          <a:p>
            <a:pPr algn="l"/>
            <a:r>
              <a:rPr kumimoji="0" lang="es-ES" altLang="es-AR" sz="4400" b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Canales de Guarda</a:t>
            </a:r>
            <a:r>
              <a:rPr kumimoji="0" lang="es-ES" altLang="es-AR" sz="4400" b="1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 </a:t>
            </a:r>
            <a:r>
              <a:rPr kumimoji="0" lang="es-ES" altLang="es-AR" sz="4400" b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y</a:t>
            </a:r>
            <a:r>
              <a:rPr lang="es-ES" altLang="es-AR" sz="4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br>
              <a:rPr lang="es-ES" altLang="es-AR" sz="4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s-ES" altLang="es-AR" sz="44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				</a:t>
            </a:r>
            <a:r>
              <a:rPr kumimoji="0" lang="es-ES" altLang="es-AR" sz="4400" b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Desagües Vegetados</a:t>
            </a:r>
            <a:endParaRPr lang="es-A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2" descr="Sin título-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89"/>
          <a:stretch>
            <a:fillRect/>
          </a:stretch>
        </p:blipFill>
        <p:spPr>
          <a:xfrm>
            <a:off x="148057" y="3262020"/>
            <a:ext cx="2880320" cy="333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601787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814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C:\Users\usuario\Desktop\canal de guard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6707">
            <a:off x="4239410" y="-412813"/>
            <a:ext cx="7247424" cy="527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936104"/>
          </a:xfrm>
        </p:spPr>
        <p:txBody>
          <a:bodyPr>
            <a:normAutofit/>
          </a:bodyPr>
          <a:lstStyle/>
          <a:p>
            <a:r>
              <a:rPr kumimoji="0" lang="es-ES" altLang="es-AR" sz="3600" b="1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Canal de Guarda o Desvío</a:t>
            </a:r>
            <a:endParaRPr lang="es-AR" sz="3600" b="1" u="sng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124744"/>
            <a:ext cx="8640960" cy="8856984"/>
          </a:xfrm>
        </p:spPr>
        <p:txBody>
          <a:bodyPr>
            <a:normAutofit/>
          </a:bodyPr>
          <a:lstStyle/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Estructura de tierra diseñada en </a:t>
            </a:r>
            <a:endParaRPr lang="es-ES" alt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forma </a:t>
            </a: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transversal a la pendiente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interceptar </a:t>
            </a:r>
            <a:r>
              <a:rPr lang="es-ES" altLang="es-AR" sz="3200" dirty="0">
                <a:solidFill>
                  <a:srgbClr val="000000"/>
                </a:solidFill>
                <a:latin typeface="Calibri" pitchFamily="34" charset="0"/>
              </a:rPr>
              <a:t>los </a:t>
            </a: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escurrimientos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de áreas no sistematizadas ( </a:t>
            </a:r>
            <a:r>
              <a:rPr lang="es-ES" altLang="es-AR" sz="2800" dirty="0" err="1" smtClean="0">
                <a:solidFill>
                  <a:srgbClr val="000000"/>
                </a:solidFill>
                <a:latin typeface="Calibri" pitchFamily="34" charset="0"/>
              </a:rPr>
              <a:t>ej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: sierras )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y </a:t>
            </a:r>
            <a:r>
              <a:rPr lang="es-ES" altLang="es-AR" sz="3600" dirty="0" smtClean="0">
                <a:solidFill>
                  <a:srgbClr val="000000"/>
                </a:solidFill>
                <a:latin typeface="Calibri" pitchFamily="34" charset="0"/>
              </a:rPr>
              <a:t>conducirlos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s-ES" altLang="es-A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a 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las vías de </a:t>
            </a:r>
            <a:r>
              <a:rPr lang="es-ES" altLang="es-AR" sz="2800" dirty="0" err="1" smtClean="0">
                <a:solidFill>
                  <a:srgbClr val="000000"/>
                </a:solidFill>
                <a:latin typeface="Calibri" pitchFamily="34" charset="0"/>
              </a:rPr>
              <a:t>desague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 naturales o </a:t>
            </a:r>
            <a:r>
              <a:rPr lang="es-ES" altLang="es-AR" sz="2800" dirty="0" err="1" smtClean="0">
                <a:solidFill>
                  <a:srgbClr val="000000"/>
                </a:solidFill>
                <a:latin typeface="Calibri" pitchFamily="34" charset="0"/>
              </a:rPr>
              <a:t>construídas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3200" dirty="0" smtClean="0">
                <a:solidFill>
                  <a:srgbClr val="000000"/>
                </a:solidFill>
                <a:latin typeface="Calibri" pitchFamily="34" charset="0"/>
              </a:rPr>
              <a:t>sin causar erosión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</a:p>
          <a:p>
            <a:pPr marL="0" lvl="0" indent="0" algn="just" eaLnBrk="1" hangingPunct="1">
              <a:lnSpc>
                <a:spcPct val="120000"/>
              </a:lnSpc>
              <a:buClr>
                <a:srgbClr val="00007D"/>
              </a:buClr>
              <a:buNone/>
            </a:pP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También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pueden utilizarse en cabeceras de cárcavas o para proteger 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construcciones </a:t>
            </a:r>
            <a:r>
              <a:rPr lang="es-ES" altLang="es-AR" dirty="0">
                <a:solidFill>
                  <a:srgbClr val="000000"/>
                </a:solidFill>
                <a:latin typeface="Calibri" pitchFamily="34" charset="0"/>
              </a:rPr>
              <a:t>y caminos</a:t>
            </a:r>
            <a:r>
              <a:rPr lang="es-ES" altLang="es-AR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lvl="0" algn="just" eaLnBrk="1" hangingPunct="1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0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548680"/>
            <a:ext cx="8568952" cy="552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buClr>
                <a:srgbClr val="00007D"/>
              </a:buClr>
            </a:pP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Pendiente </a:t>
            </a:r>
            <a:r>
              <a:rPr lang="es-ES" altLang="es-AR" sz="2400" b="1" dirty="0">
                <a:solidFill>
                  <a:srgbClr val="000000"/>
                </a:solidFill>
                <a:latin typeface="Calibri" pitchFamily="34" charset="0"/>
              </a:rPr>
              <a:t>NO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 se corresponde con la pendiente del terreno; </a:t>
            </a: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		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puede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ser o no vegetado</a:t>
            </a: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				</a:t>
            </a: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  sección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parabólica o trapezoidal</a:t>
            </a: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lvl="0" algn="just">
              <a:lnSpc>
                <a:spcPct val="90000"/>
              </a:lnSpc>
              <a:buClr>
                <a:srgbClr val="00007D"/>
              </a:buClr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Cálculo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del dimensionamiento y Trazado similar Terrazas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54" y="2446302"/>
            <a:ext cx="4392984" cy="294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15695643"/>
              </p:ext>
            </p:extLst>
          </p:nvPr>
        </p:nvGraphicFramePr>
        <p:xfrm>
          <a:off x="216812" y="2132856"/>
          <a:ext cx="3851132" cy="31172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Image" r:id="rId4" imgW="1200609" imgH="971985" progId="Photoshop.Image.8">
                  <p:embed/>
                </p:oleObj>
              </mc:Choice>
              <mc:Fallback>
                <p:oleObj name="Image" r:id="rId4" imgW="1200609" imgH="971985" progId="Photoshop.Imag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3124" r="3612" b="3543"/>
                      <a:stretch>
                        <a:fillRect/>
                      </a:stretch>
                    </p:blipFill>
                    <p:spPr bwMode="auto">
                      <a:xfrm>
                        <a:off x="216812" y="2132856"/>
                        <a:ext cx="3851132" cy="31172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751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5783263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6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836613"/>
            <a:ext cx="5645150" cy="582295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2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6314" y="548680"/>
            <a:ext cx="8656166" cy="1512168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ct val="80000"/>
              </a:lnSpc>
              <a:buClr>
                <a:srgbClr val="00007D"/>
              </a:buClr>
              <a:buFont typeface="Wingdings"/>
              <a:buNone/>
            </a:pPr>
            <a:r>
              <a:rPr lang="es-ES" altLang="es-AR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Prevención</a:t>
            </a:r>
          </a:p>
          <a:p>
            <a:pPr marL="628650" indent="-628650">
              <a:lnSpc>
                <a:spcPct val="80000"/>
              </a:lnSpc>
              <a:buClr>
                <a:srgbClr val="00007D"/>
              </a:buClr>
              <a:buFont typeface="Wingdings"/>
              <a:buNone/>
            </a:pPr>
            <a:r>
              <a:rPr lang="es-ES" altLang="es-AR" sz="4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Manejo de la Cobertura - Infiltración 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90811"/>
            <a:ext cx="3594919" cy="1714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27" y="4623170"/>
            <a:ext cx="2846925" cy="183016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81" y="2683433"/>
            <a:ext cx="2970491" cy="172187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23169"/>
            <a:ext cx="2466975" cy="1847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623170"/>
            <a:ext cx="2773827" cy="183916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7426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uario\Desktop\desagü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5768">
            <a:off x="3972082" y="-372924"/>
            <a:ext cx="7615014" cy="55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868958"/>
          </a:xfrm>
        </p:spPr>
        <p:txBody>
          <a:bodyPr>
            <a:normAutofit/>
          </a:bodyPr>
          <a:lstStyle/>
          <a:p>
            <a:r>
              <a:rPr kumimoji="0" lang="es-ES" altLang="es-AR" sz="3600" b="1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Desagües vegetados</a:t>
            </a:r>
            <a:endParaRPr lang="es-AR" sz="3600" b="1" u="sng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8640960" cy="55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cauce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natural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 o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construido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a</a:t>
            </a:r>
            <a:r>
              <a:rPr lang="es-ES" altLang="es-AR" sz="2800" dirty="0" smtClean="0">
                <a:solidFill>
                  <a:srgbClr val="000000"/>
                </a:solidFill>
                <a:latin typeface="Calibri" pitchFamily="34" charset="0"/>
              </a:rPr>
              <a:t>ncho,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poco profundo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y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 vegetado</a:t>
            </a: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,</a:t>
            </a:r>
          </a:p>
          <a:p>
            <a:pPr marL="0" indent="0">
              <a:buNone/>
            </a:pP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para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conducir los escurrimientos </a:t>
            </a:r>
            <a:r>
              <a:rPr lang="es-ES" altLang="es-AR" sz="2400" dirty="0" err="1" smtClean="0">
                <a:solidFill>
                  <a:srgbClr val="000000"/>
                </a:solidFill>
                <a:latin typeface="Calibri" pitchFamily="34" charset="0"/>
              </a:rPr>
              <a:t>sup</a:t>
            </a:r>
            <a:r>
              <a:rPr lang="es-ES" altLang="es-AR" sz="2400" dirty="0" err="1" smtClean="0">
                <a:solidFill>
                  <a:srgbClr val="000000"/>
                </a:solidFill>
                <a:latin typeface="Calibri" pitchFamily="34" charset="0"/>
              </a:rPr>
              <a:t>erf</a:t>
            </a: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	a </a:t>
            </a:r>
            <a:r>
              <a:rPr lang="es-ES" altLang="es-AR" sz="2800" dirty="0">
                <a:solidFill>
                  <a:srgbClr val="000000"/>
                </a:solidFill>
                <a:latin typeface="Calibri" pitchFamily="34" charset="0"/>
              </a:rPr>
              <a:t>velocidades no erosivas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		hacia </a:t>
            </a:r>
            <a:r>
              <a:rPr lang="es-ES" altLang="es-AR" sz="2400" dirty="0">
                <a:solidFill>
                  <a:srgbClr val="000000"/>
                </a:solidFill>
                <a:latin typeface="Calibri" pitchFamily="34" charset="0"/>
              </a:rPr>
              <a:t>vías de agua </a:t>
            </a:r>
            <a:r>
              <a:rPr lang="es-ES" altLang="es-AR" sz="2400" dirty="0" smtClean="0">
                <a:solidFill>
                  <a:srgbClr val="000000"/>
                </a:solidFill>
                <a:latin typeface="Calibri" pitchFamily="34" charset="0"/>
              </a:rPr>
              <a:t>permanentes.</a:t>
            </a:r>
          </a:p>
          <a:p>
            <a:pPr marL="0" indent="0">
              <a:buNone/>
            </a:pPr>
            <a:endParaRPr kumimoji="0" lang="es-ES" altLang="es-AR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  <a:p>
            <a:pPr marL="0" indent="0">
              <a:buNone/>
            </a:pPr>
            <a:r>
              <a:rPr kumimoji="0" lang="es-ES" altLang="es-AR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</a:rPr>
              <a:t>Localización:</a:t>
            </a:r>
            <a:r>
              <a:rPr lang="es-ES" altLang="es-AR" sz="2000" kern="1200" dirty="0">
                <a:solidFill>
                  <a:srgbClr val="0070C0"/>
                </a:solidFill>
                <a:latin typeface="Calibri" pitchFamily="34" charset="0"/>
              </a:rPr>
              <a:t> </a:t>
            </a:r>
          </a:p>
          <a:p>
            <a:pPr lvl="0" eaLnBrk="1" hangingPunct="1">
              <a:lnSpc>
                <a:spcPct val="80000"/>
              </a:lnSpc>
              <a:spcBef>
                <a:spcPct val="50000"/>
              </a:spcBef>
              <a:buClr>
                <a:srgbClr val="0070C0"/>
              </a:buClr>
              <a:buSzTx/>
              <a:buFont typeface="Arial" pitchFamily="34" charset="0"/>
              <a:buChar char="•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En vaguadas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naturales ( 1rias y 2rias )</a:t>
            </a:r>
            <a:endParaRPr lang="es-ES" altLang="es-AR" sz="2400" kern="1200" dirty="0">
              <a:solidFill>
                <a:srgbClr val="000000"/>
              </a:solidFill>
              <a:latin typeface="Calibri" pitchFamily="34" charset="0"/>
            </a:endParaRPr>
          </a:p>
          <a:p>
            <a:pPr lvl="0" eaLnBrk="1" hangingPunct="1">
              <a:lnSpc>
                <a:spcPct val="80000"/>
              </a:lnSpc>
              <a:spcBef>
                <a:spcPct val="50000"/>
              </a:spcBef>
              <a:buClr>
                <a:srgbClr val="0070C0"/>
              </a:buClr>
              <a:buSzTx/>
              <a:buFont typeface="Arial" pitchFamily="34" charset="0"/>
              <a:buChar char="•"/>
            </a:pPr>
            <a:r>
              <a:rPr lang="es-ES" altLang="es-AR" sz="2400" kern="1200" dirty="0">
                <a:solidFill>
                  <a:srgbClr val="000000"/>
                </a:solidFill>
                <a:latin typeface="Calibri" pitchFamily="34" charset="0"/>
              </a:rPr>
              <a:t>En otros sectores cuando recoge el escurrimiento de terrazas de </a:t>
            </a:r>
            <a:r>
              <a:rPr lang="es-ES" altLang="es-AR" sz="2400" kern="1200" dirty="0" smtClean="0">
                <a:solidFill>
                  <a:srgbClr val="000000"/>
                </a:solidFill>
                <a:latin typeface="Calibri" pitchFamily="34" charset="0"/>
              </a:rPr>
              <a:t>desagüe ( 3rias )</a:t>
            </a:r>
            <a:endParaRPr lang="es-ES" altLang="es-AR" sz="2400" kern="1200" dirty="0">
              <a:solidFill>
                <a:srgbClr val="000000"/>
              </a:solidFill>
              <a:latin typeface="Calibri" pitchFamily="34" charset="0"/>
            </a:endParaRPr>
          </a:p>
          <a:p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9590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canal empastado 2"/>
          <p:cNvSpPr>
            <a:spLocks noGrp="1" noChangeAspect="1" noChangeArrowheads="1"/>
          </p:cNvSpPr>
          <p:nvPr>
            <p:ph sz="quarter" idx="1"/>
          </p:nvPr>
        </p:nvSpPr>
        <p:spPr bwMode="auto">
          <a:xfrm>
            <a:off x="251520" y="548680"/>
            <a:ext cx="8558784" cy="5616624"/>
          </a:xfrm>
          <a:prstGeom prst="rect">
            <a:avLst/>
          </a:prstGeom>
          <a:blipFill dpi="0" rotWithShape="1">
            <a:blip r:embed="rId3"/>
            <a:srcRect/>
            <a:stretch>
              <a:fillRect b="-7"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9739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1367" y="580093"/>
            <a:ext cx="3311525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" y="2750206"/>
            <a:ext cx="8748713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Desague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6438" r="5785" b="5760"/>
          <a:stretch>
            <a:fillRect/>
          </a:stretch>
        </p:blipFill>
        <p:spPr>
          <a:xfrm>
            <a:off x="1253314" y="638831"/>
            <a:ext cx="2879725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3" name="2 Objeto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1428331"/>
              </p:ext>
            </p:extLst>
          </p:nvPr>
        </p:nvGraphicFramePr>
        <p:xfrm>
          <a:off x="4375468" y="1940718"/>
          <a:ext cx="4537075" cy="297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Image" r:id="rId8" imgW="1310421" imgH="1005842" progId="Photoshop.Image.8">
                  <p:embed/>
                </p:oleObj>
              </mc:Choice>
              <mc:Fallback>
                <p:oleObj name="Image" r:id="rId8" imgW="1310421" imgH="1005842" progId="Photoshop.Image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lum bright="1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378" r="6091" b="13498"/>
                      <a:stretch>
                        <a:fillRect/>
                      </a:stretch>
                    </p:blipFill>
                    <p:spPr bwMode="auto">
                      <a:xfrm>
                        <a:off x="4375468" y="1940718"/>
                        <a:ext cx="4537075" cy="297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Sin título-2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89"/>
          <a:stretch>
            <a:fillRect/>
          </a:stretch>
        </p:blipFill>
        <p:spPr>
          <a:xfrm>
            <a:off x="163830" y="729849"/>
            <a:ext cx="4908843" cy="568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18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4" grpI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07504"/>
          </a:xfrm>
        </p:spPr>
        <p:txBody>
          <a:bodyPr>
            <a:normAutofit fontScale="90000"/>
          </a:bodyPr>
          <a:lstStyle/>
          <a:p>
            <a:endParaRPr lang="es-AR" dirty="0"/>
          </a:p>
        </p:txBody>
      </p:sp>
      <p:pic>
        <p:nvPicPr>
          <p:cNvPr id="4" name="Picture 4" descr="Sin título-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508137"/>
            <a:ext cx="3096344" cy="489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 descr="Sin título-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3568700" cy="537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0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AR" sz="2000" dirty="0" smtClean="0">
                <a:latin typeface="Calibri" pitchFamily="34" charset="0"/>
              </a:rPr>
              <a:t> Diferentes tipos de localización de desagües de terrazas</a:t>
            </a:r>
            <a:r>
              <a:rPr lang="es-ES" altLang="es-AR" sz="2000" dirty="0" smtClean="0">
                <a:latin typeface="Calibri" pitchFamily="34" charset="0"/>
              </a:rPr>
              <a:t>.</a:t>
            </a:r>
            <a:br>
              <a:rPr lang="es-ES" altLang="es-AR" sz="2000" dirty="0" smtClean="0">
                <a:latin typeface="Calibri" pitchFamily="34" charset="0"/>
              </a:rPr>
            </a:br>
            <a:r>
              <a:rPr lang="es-ES" altLang="es-AR" sz="2000" dirty="0" smtClean="0">
                <a:latin typeface="Calibri" pitchFamily="34" charset="0"/>
              </a:rPr>
              <a:t> </a:t>
            </a:r>
            <a:r>
              <a:rPr lang="es-ES" altLang="es-AR" sz="2000" dirty="0" smtClean="0">
                <a:latin typeface="Calibri" pitchFamily="34" charset="0"/>
              </a:rPr>
              <a:t>Las líneas </a:t>
            </a:r>
            <a:r>
              <a:rPr lang="es-ES" altLang="es-AR" sz="2000" dirty="0" smtClean="0">
                <a:latin typeface="Calibri" pitchFamily="34" charset="0"/>
              </a:rPr>
              <a:t>llenas indican </a:t>
            </a:r>
            <a:r>
              <a:rPr lang="es-ES" altLang="es-AR" sz="2000" dirty="0" smtClean="0">
                <a:latin typeface="Calibri" pitchFamily="34" charset="0"/>
              </a:rPr>
              <a:t>las terrazas, las flechas indican el escurrimiento y las zonas grises indican canales de desagüe.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2" y="1869141"/>
            <a:ext cx="5477435" cy="3729318"/>
          </a:xfrm>
          <a:noFill/>
        </p:spPr>
      </p:pic>
    </p:spTree>
    <p:extLst>
      <p:ext uri="{BB962C8B-B14F-4D97-AF65-F5344CB8AC3E}">
        <p14:creationId xmlns:p14="http://schemas.microsoft.com/office/powerpoint/2010/main" val="2122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>
            <a:spLocks noGrp="1" noChangeArrowheads="1"/>
          </p:cNvSpPr>
          <p:nvPr>
            <p:ph sz="quarter" idx="1"/>
          </p:nvPr>
        </p:nvSpPr>
        <p:spPr>
          <a:xfrm>
            <a:off x="250825" y="692150"/>
            <a:ext cx="1547813" cy="44563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Diseño</a:t>
            </a:r>
            <a:r>
              <a:rPr lang="es-ES" altLang="es-A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  <a:endParaRPr lang="es-ES" altLang="es-AR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547813" y="855216"/>
            <a:ext cx="7596187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Caudal 	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Q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(m</a:t>
            </a:r>
            <a:r>
              <a:rPr lang="es-ES" altLang="es-AR" sz="2000" baseline="30000" dirty="0" smtClean="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s-ES" altLang="es-AR" sz="2000" dirty="0" err="1" smtClean="0">
                <a:solidFill>
                  <a:srgbClr val="000000"/>
                </a:solidFill>
                <a:latin typeface="Calibri" pitchFamily="34" charset="0"/>
              </a:rPr>
              <a:t>seg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Sección transversal 	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Ac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(m</a:t>
            </a:r>
            <a:r>
              <a:rPr lang="es-ES" altLang="es-AR" sz="2000" baseline="30000" dirty="0" smtClean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Pendiente del terreno		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(%)</a:t>
            </a:r>
            <a:endParaRPr lang="es-ES" altLang="es-AR" sz="20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Velocidad máxima no erosiva 	</a:t>
            </a:r>
            <a:r>
              <a:rPr lang="es-ES" altLang="es-AR" sz="2000" b="1" dirty="0" err="1" smtClean="0">
                <a:solidFill>
                  <a:srgbClr val="000000"/>
                </a:solidFill>
                <a:latin typeface="Calibri" pitchFamily="34" charset="0"/>
              </a:rPr>
              <a:t>Vmáx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(m/</a:t>
            </a:r>
            <a:r>
              <a:rPr lang="es-ES" altLang="es-AR" sz="2000" dirty="0" err="1">
                <a:solidFill>
                  <a:srgbClr val="000000"/>
                </a:solidFill>
                <a:latin typeface="Calibri" pitchFamily="34" charset="0"/>
              </a:rPr>
              <a:t>seg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70C0"/>
              </a:buClr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Velocidad en el desagüe	 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Ve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ES" altLang="es-AR" sz="2000" b="1" dirty="0" err="1" smtClean="0">
                <a:solidFill>
                  <a:srgbClr val="000000"/>
                </a:solidFill>
                <a:latin typeface="Calibri" pitchFamily="34" charset="0"/>
              </a:rPr>
              <a:t>Maning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 = </a:t>
            </a:r>
            <a:r>
              <a:rPr lang="es-ES" altLang="es-AR" sz="2000" b="1" u="sng" dirty="0" smtClean="0">
                <a:solidFill>
                  <a:srgbClr val="000000"/>
                </a:solidFill>
                <a:latin typeface="Calibri" pitchFamily="34" charset="0"/>
              </a:rPr>
              <a:t>Rh </a:t>
            </a:r>
            <a:r>
              <a:rPr lang="es-ES" altLang="es-AR" sz="2000" b="1" u="sng" baseline="30000" dirty="0" smtClean="0">
                <a:solidFill>
                  <a:srgbClr val="000000"/>
                </a:solidFill>
                <a:latin typeface="Calibri" pitchFamily="34" charset="0"/>
              </a:rPr>
              <a:t>2/3</a:t>
            </a:r>
            <a:r>
              <a:rPr lang="es-ES" altLang="es-AR" sz="2000" b="1" u="sng" dirty="0" smtClean="0">
                <a:solidFill>
                  <a:srgbClr val="000000"/>
                </a:solidFill>
                <a:latin typeface="Calibri" pitchFamily="34" charset="0"/>
              </a:rPr>
              <a:t> x S</a:t>
            </a:r>
            <a:r>
              <a:rPr lang="es-ES" altLang="es-AR" sz="2000" b="1" u="sng" baseline="30000" dirty="0" smtClean="0">
                <a:solidFill>
                  <a:srgbClr val="000000"/>
                </a:solidFill>
                <a:latin typeface="Calibri" pitchFamily="34" charset="0"/>
              </a:rPr>
              <a:t>1/2   </a:t>
            </a:r>
            <a:r>
              <a:rPr lang="es-ES" altLang="es-AR" sz="2000" dirty="0">
                <a:solidFill>
                  <a:srgbClr val="000000"/>
                </a:solidFill>
                <a:latin typeface="Calibri" pitchFamily="34" charset="0"/>
              </a:rPr>
              <a:t>(m/</a:t>
            </a:r>
            <a:r>
              <a:rPr lang="es-ES" altLang="es-AR" sz="2000" dirty="0" err="1">
                <a:solidFill>
                  <a:srgbClr val="000000"/>
                </a:solidFill>
                <a:latin typeface="Calibri" pitchFamily="34" charset="0"/>
              </a:rPr>
              <a:t>seg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Font typeface="Wingdings" pitchFamily="2" charset="2"/>
              <a:buNone/>
            </a:pPr>
            <a:r>
              <a:rPr lang="es-ES" altLang="es-AR" sz="2000" baseline="30000" dirty="0" smtClean="0">
                <a:solidFill>
                  <a:srgbClr val="000000"/>
                </a:solidFill>
                <a:latin typeface="Calibri" pitchFamily="34" charset="0"/>
              </a:rPr>
              <a:t>						</a:t>
            </a: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 	   </a:t>
            </a:r>
            <a:r>
              <a:rPr lang="es-ES" altLang="es-AR" sz="2000" b="1" dirty="0" smtClean="0">
                <a:solidFill>
                  <a:srgbClr val="000000"/>
                </a:solidFill>
                <a:latin typeface="Calibri" pitchFamily="34" charset="0"/>
              </a:rPr>
              <a:t>n</a:t>
            </a:r>
          </a:p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Font typeface="Wingdings" pitchFamily="2" charset="2"/>
              <a:buNone/>
            </a:pPr>
            <a:r>
              <a:rPr lang="es-ES" altLang="es-AR" sz="2000" dirty="0" smtClean="0">
                <a:solidFill>
                  <a:srgbClr val="000000"/>
                </a:solidFill>
                <a:latin typeface="Calibri" pitchFamily="34" charset="0"/>
              </a:rPr>
              <a:t>    </a:t>
            </a:r>
            <a:endParaRPr lang="es-ES" altLang="es-AR" sz="2400" i="1" baseline="300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50825" y="3356992"/>
            <a:ext cx="864165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A50021"/>
              </a:buClr>
              <a:buFont typeface="Wingdings" pitchFamily="2" charset="2"/>
              <a:buNone/>
            </a:pPr>
            <a:r>
              <a:rPr lang="es-ES" altLang="es-AR" sz="2000" i="1" dirty="0" smtClean="0">
                <a:solidFill>
                  <a:srgbClr val="000000"/>
                </a:solidFill>
                <a:latin typeface="Calibri" pitchFamily="34" charset="0"/>
              </a:rPr>
              <a:t>“La velocidad calculada en el desagüe (Ve </a:t>
            </a:r>
            <a:r>
              <a:rPr lang="es-ES" altLang="es-AR" sz="2000" i="1" dirty="0" err="1" smtClean="0">
                <a:solidFill>
                  <a:srgbClr val="000000"/>
                </a:solidFill>
                <a:latin typeface="Calibri" pitchFamily="34" charset="0"/>
              </a:rPr>
              <a:t>Maning</a:t>
            </a:r>
            <a:r>
              <a:rPr lang="es-ES" altLang="es-AR" sz="2000" i="1" dirty="0" smtClean="0">
                <a:solidFill>
                  <a:srgbClr val="000000"/>
                </a:solidFill>
                <a:latin typeface="Calibri" pitchFamily="34" charset="0"/>
              </a:rPr>
              <a:t>) debe ser igual o ligeramente inferior a la Velocidad máxima no erosiva”</a:t>
            </a:r>
            <a:endParaRPr lang="es-ES" altLang="es-AR" sz="240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250824" y="4287729"/>
            <a:ext cx="4392613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Marcación y construcción  </a:t>
            </a: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250825" y="5003186"/>
            <a:ext cx="864165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Implantación de la cobertura  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50825" y="5728261"/>
            <a:ext cx="2987675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00007D"/>
              </a:buClr>
              <a:buFont typeface="Wingdings" pitchFamily="2" charset="2"/>
              <a:buNone/>
            </a:pPr>
            <a:r>
              <a:rPr lang="es-ES" altLang="es-A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Mantenimiento</a:t>
            </a:r>
            <a:r>
              <a:rPr lang="es-ES" altLang="es-AR" sz="2400" i="1" dirty="0" smtClean="0">
                <a:solidFill>
                  <a:srgbClr val="A50021"/>
                </a:solidFill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91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build="p"/>
      <p:bldP spid="56325" grpId="0"/>
      <p:bldP spid="56326" grpId="0"/>
      <p:bldP spid="563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2"/>
            <a:ext cx="7993063" cy="547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65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s-AR" altLang="es-AR" smtClean="0"/>
          </a:p>
        </p:txBody>
      </p:sp>
      <p:pic>
        <p:nvPicPr>
          <p:cNvPr id="604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638175"/>
            <a:ext cx="8555038" cy="588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7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8640960" cy="6480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2800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Manejo de los rastrojos</a:t>
            </a:r>
          </a:p>
          <a:p>
            <a:pPr marL="0" indent="0" algn="just">
              <a:buNone/>
            </a:pPr>
            <a:endParaRPr lang="es-AR" sz="1800" dirty="0" smtClean="0">
              <a:latin typeface="Calibri" pitchFamily="34" charset="0"/>
            </a:endParaRPr>
          </a:p>
          <a:p>
            <a:pPr marL="0" indent="0" algn="just">
              <a:buNone/>
            </a:pPr>
            <a:r>
              <a:rPr lang="es-AR" sz="1800" b="1" dirty="0" smtClean="0">
                <a:latin typeface="Calibri" pitchFamily="34" charset="0"/>
              </a:rPr>
              <a:t>Interesa:</a:t>
            </a:r>
            <a:r>
              <a:rPr lang="es-AR" sz="1800" dirty="0" smtClean="0">
                <a:latin typeface="Calibri" pitchFamily="34" charset="0"/>
              </a:rPr>
              <a:t> </a:t>
            </a:r>
            <a:r>
              <a:rPr lang="es-AR" sz="2000" dirty="0" smtClean="0">
                <a:latin typeface="Calibri" pitchFamily="34" charset="0"/>
              </a:rPr>
              <a:t>% de cobertura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cantidad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distribución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tamaño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anclaje</a:t>
            </a:r>
            <a:r>
              <a:rPr lang="es-AR" sz="1800" dirty="0" smtClean="0">
                <a:solidFill>
                  <a:srgbClr val="00B050"/>
                </a:solidFill>
                <a:latin typeface="Calibri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AR" sz="1800" b="1" dirty="0" smtClean="0">
                <a:latin typeface="Calibri" pitchFamily="34" charset="0"/>
              </a:rPr>
              <a:t>Depende de: </a:t>
            </a:r>
            <a:r>
              <a:rPr lang="es-AR" sz="2000" dirty="0" smtClean="0">
                <a:latin typeface="Calibri" pitchFamily="34" charset="0"/>
              </a:rPr>
              <a:t>tipo de cultivo (U</a:t>
            </a:r>
            <a:r>
              <a:rPr lang="es-AR" sz="1800" dirty="0" smtClean="0">
                <a:latin typeface="Calibri" pitchFamily="34" charset="0"/>
              </a:rPr>
              <a:t>), </a:t>
            </a:r>
            <a:r>
              <a:rPr lang="es-AR" sz="2000" dirty="0" smtClean="0">
                <a:latin typeface="Calibri" pitchFamily="34" charset="0"/>
              </a:rPr>
              <a:t>rotación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labranza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pastoreo</a:t>
            </a:r>
            <a:r>
              <a:rPr lang="es-AR" sz="1800" dirty="0" smtClean="0">
                <a:latin typeface="Calibri" pitchFamily="34" charset="0"/>
              </a:rPr>
              <a:t> y </a:t>
            </a:r>
            <a:r>
              <a:rPr lang="es-AR" sz="2000" dirty="0" smtClean="0">
                <a:latin typeface="Calibri" pitchFamily="34" charset="0"/>
              </a:rPr>
              <a:t>cosecha</a:t>
            </a:r>
            <a:r>
              <a:rPr lang="es-AR" sz="1800" dirty="0" smtClean="0">
                <a:solidFill>
                  <a:srgbClr val="00B050"/>
                </a:solidFill>
                <a:latin typeface="Calibri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AR" sz="1800" b="1" dirty="0" smtClean="0">
                <a:latin typeface="Calibri" pitchFamily="34" charset="0"/>
              </a:rPr>
              <a:t>Actúa sobre: </a:t>
            </a:r>
            <a:r>
              <a:rPr lang="es-AR" sz="2000" dirty="0" smtClean="0">
                <a:latin typeface="Calibri" pitchFamily="34" charset="0"/>
              </a:rPr>
              <a:t>intercepción de la gota de lluvia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menor Ve de escurrimiento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mayor Infiltración</a:t>
            </a:r>
            <a:r>
              <a:rPr lang="es-AR" sz="1800" dirty="0" smtClean="0">
                <a:latin typeface="Calibri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s-AR" sz="2800" dirty="0" smtClean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es-AR" sz="2800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Manejo del </a:t>
            </a:r>
            <a:r>
              <a:rPr lang="es-AR" sz="2800" b="1" u="sng" dirty="0" err="1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canopeo</a:t>
            </a:r>
            <a:r>
              <a:rPr lang="es-AR" sz="2800" b="1" u="sng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</a:rPr>
              <a:t> y rotaciones</a:t>
            </a:r>
          </a:p>
          <a:p>
            <a:pPr marL="0" indent="0" algn="just">
              <a:buNone/>
            </a:pPr>
            <a:endParaRPr lang="es-AR" sz="2800" b="1" u="sng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latin typeface="Calibri" pitchFamily="34" charset="0"/>
              </a:rPr>
              <a:t>Interesa: </a:t>
            </a:r>
            <a:r>
              <a:rPr lang="es-AR" sz="2000" dirty="0" smtClean="0">
                <a:latin typeface="Calibri" pitchFamily="34" charset="0"/>
              </a:rPr>
              <a:t>estado fenológico </a:t>
            </a:r>
            <a:r>
              <a:rPr lang="es-AR" sz="1800" dirty="0" smtClean="0">
                <a:latin typeface="Calibri" pitchFamily="34" charset="0"/>
              </a:rPr>
              <a:t>del cultivo, </a:t>
            </a:r>
            <a:endParaRPr lang="es-AR" sz="1800" dirty="0"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2000" dirty="0" smtClean="0">
                <a:latin typeface="Calibri" pitchFamily="34" charset="0"/>
              </a:rPr>
              <a:t>época</a:t>
            </a:r>
            <a:r>
              <a:rPr lang="es-AR" sz="1800" dirty="0" smtClean="0">
                <a:latin typeface="Calibri" pitchFamily="34" charset="0"/>
              </a:rPr>
              <a:t> </a:t>
            </a:r>
            <a:r>
              <a:rPr lang="es-AR" sz="1800" dirty="0" smtClean="0">
                <a:latin typeface="Calibri" pitchFamily="34" charset="0"/>
              </a:rPr>
              <a:t>del año ( factor “r” ), </a:t>
            </a:r>
            <a:r>
              <a:rPr lang="es-AR" sz="2000" dirty="0" smtClean="0">
                <a:latin typeface="Calibri" pitchFamily="34" charset="0"/>
              </a:rPr>
              <a:t>distancia</a:t>
            </a:r>
            <a:r>
              <a:rPr lang="es-AR" sz="1800" dirty="0" smtClean="0">
                <a:latin typeface="Calibri" pitchFamily="34" charset="0"/>
              </a:rPr>
              <a:t>, </a:t>
            </a:r>
            <a:r>
              <a:rPr lang="es-AR" sz="2000" dirty="0" smtClean="0">
                <a:latin typeface="Calibri" pitchFamily="34" charset="0"/>
              </a:rPr>
              <a:t>densidad</a:t>
            </a:r>
            <a:r>
              <a:rPr lang="es-AR" sz="1800" dirty="0" smtClean="0">
                <a:latin typeface="Calibri" pitchFamily="34" charset="0"/>
              </a:rPr>
              <a:t> y </a:t>
            </a:r>
            <a:r>
              <a:rPr lang="es-AR" sz="2000" dirty="0" smtClean="0">
                <a:latin typeface="Calibri" pitchFamily="34" charset="0"/>
              </a:rPr>
              <a:t>sistema de siembra</a:t>
            </a:r>
            <a:r>
              <a:rPr lang="es-AR" sz="1800" dirty="0">
                <a:latin typeface="Calibri" pitchFamily="34" charset="0"/>
              </a:rPr>
              <a:t>.</a:t>
            </a:r>
            <a:r>
              <a:rPr lang="es-AR" sz="1800" dirty="0" smtClean="0">
                <a:latin typeface="Calibri" pitchFamily="34" charset="0"/>
              </a:rPr>
              <a:t> 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latin typeface="Calibri" pitchFamily="34" charset="0"/>
              </a:rPr>
              <a:t>Depende de: </a:t>
            </a:r>
            <a:r>
              <a:rPr lang="es-AR" sz="2000" dirty="0" smtClean="0">
                <a:latin typeface="Calibri" pitchFamily="34" charset="0"/>
              </a:rPr>
              <a:t>tipo </a:t>
            </a:r>
            <a:r>
              <a:rPr lang="es-AR" sz="2000" dirty="0">
                <a:latin typeface="Calibri" pitchFamily="34" charset="0"/>
              </a:rPr>
              <a:t>de cultivo </a:t>
            </a:r>
            <a:r>
              <a:rPr lang="es-AR" sz="1800" dirty="0">
                <a:latin typeface="Calibri" pitchFamily="34" charset="0"/>
              </a:rPr>
              <a:t>(denso, escarda, pastura</a:t>
            </a:r>
            <a:r>
              <a:rPr lang="es-AR" sz="1800" dirty="0" smtClean="0">
                <a:latin typeface="Calibri" pitchFamily="34" charset="0"/>
              </a:rPr>
              <a:t>), </a:t>
            </a:r>
            <a:r>
              <a:rPr lang="es-AR" sz="2000" dirty="0">
                <a:latin typeface="Calibri" pitchFamily="34" charset="0"/>
              </a:rPr>
              <a:t>sucesión</a:t>
            </a:r>
            <a:r>
              <a:rPr lang="es-AR" sz="1800" dirty="0">
                <a:latin typeface="Calibri" pitchFamily="34" charset="0"/>
              </a:rPr>
              <a:t> de cultivos ( </a:t>
            </a:r>
            <a:r>
              <a:rPr lang="es-AR" sz="1800" dirty="0" smtClean="0">
                <a:latin typeface="Calibri" pitchFamily="34" charset="0"/>
              </a:rPr>
              <a:t>rotación: barbechos cortos </a:t>
            </a:r>
            <a:r>
              <a:rPr lang="es-AR" sz="1800" dirty="0">
                <a:latin typeface="Calibri" pitchFamily="34" charset="0"/>
              </a:rPr>
              <a:t>), </a:t>
            </a:r>
            <a:r>
              <a:rPr lang="es-AR" sz="2000" dirty="0">
                <a:latin typeface="Calibri" pitchFamily="34" charset="0"/>
              </a:rPr>
              <a:t>asociación</a:t>
            </a:r>
            <a:r>
              <a:rPr lang="es-AR" sz="1800" dirty="0">
                <a:latin typeface="Calibri" pitchFamily="34" charset="0"/>
              </a:rPr>
              <a:t> de cultivos ( franjas, </a:t>
            </a:r>
            <a:r>
              <a:rPr lang="es-AR" sz="1800" dirty="0" err="1">
                <a:latin typeface="Calibri" pitchFamily="34" charset="0"/>
              </a:rPr>
              <a:t>intersiembra</a:t>
            </a:r>
            <a:r>
              <a:rPr lang="es-AR" sz="1800" dirty="0">
                <a:latin typeface="Calibri" pitchFamily="34" charset="0"/>
              </a:rPr>
              <a:t>, intercalados </a:t>
            </a:r>
            <a:r>
              <a:rPr lang="es-AR" sz="1800" dirty="0" smtClean="0">
                <a:latin typeface="Calibri" pitchFamily="34" charset="0"/>
              </a:rPr>
              <a:t>), </a:t>
            </a:r>
            <a:r>
              <a:rPr lang="es-AR" sz="2000" dirty="0" smtClean="0">
                <a:latin typeface="Calibri" pitchFamily="34" charset="0"/>
              </a:rPr>
              <a:t>cobertura en el barbecho</a:t>
            </a:r>
            <a:r>
              <a:rPr lang="es-AR" sz="1800" dirty="0" smtClean="0">
                <a:latin typeface="Calibri" pitchFamily="34" charset="0"/>
              </a:rPr>
              <a:t>.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latin typeface="Calibri" pitchFamily="34" charset="0"/>
              </a:rPr>
              <a:t>Actúa sobre: </a:t>
            </a:r>
            <a:r>
              <a:rPr lang="es-AR" sz="2000" dirty="0">
                <a:latin typeface="Calibri" pitchFamily="34" charset="0"/>
              </a:rPr>
              <a:t>intercepción de la gota de </a:t>
            </a:r>
            <a:r>
              <a:rPr lang="es-AR" sz="2000" dirty="0" smtClean="0">
                <a:latin typeface="Calibri" pitchFamily="34" charset="0"/>
              </a:rPr>
              <a:t>ll</a:t>
            </a:r>
            <a:r>
              <a:rPr lang="es-AR" sz="1800" dirty="0" smtClean="0">
                <a:latin typeface="Calibri" pitchFamily="34" charset="0"/>
              </a:rPr>
              <a:t>uvia</a:t>
            </a:r>
            <a:r>
              <a:rPr lang="es-AR" sz="1800" dirty="0">
                <a:latin typeface="Calibri" pitchFamily="34" charset="0"/>
              </a:rPr>
              <a:t>, </a:t>
            </a:r>
            <a:r>
              <a:rPr lang="es-AR" sz="2000" dirty="0">
                <a:latin typeface="Calibri" pitchFamily="34" charset="0"/>
              </a:rPr>
              <a:t>menor Ve de escurrimiento</a:t>
            </a:r>
            <a:r>
              <a:rPr lang="es-AR" sz="1800" dirty="0">
                <a:latin typeface="Calibri" pitchFamily="34" charset="0"/>
              </a:rPr>
              <a:t>, mayor </a:t>
            </a:r>
            <a:r>
              <a:rPr lang="es-AR" sz="2000" dirty="0">
                <a:latin typeface="Calibri" pitchFamily="34" charset="0"/>
              </a:rPr>
              <a:t>Infiltración</a:t>
            </a:r>
            <a:r>
              <a:rPr lang="es-AR" sz="1800" dirty="0" smtClean="0">
                <a:latin typeface="Calibri" pitchFamily="34" charset="0"/>
              </a:rPr>
              <a:t>.</a:t>
            </a:r>
            <a:endParaRPr lang="es-AR" sz="1800" i="1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endParaRPr lang="es-AR" sz="1800" i="1" dirty="0" smtClean="0">
              <a:solidFill>
                <a:srgbClr val="00B050"/>
              </a:solidFill>
            </a:endParaRPr>
          </a:p>
          <a:p>
            <a:pPr algn="just"/>
            <a:endParaRPr lang="es-AR" sz="18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91" y="188640"/>
            <a:ext cx="2377097" cy="113655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96" y="188640"/>
            <a:ext cx="2377097" cy="113655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708920"/>
            <a:ext cx="3168352" cy="208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4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44016"/>
            <a:ext cx="8640960" cy="67413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Cultivos de Cobertura y Abonos Verdes</a:t>
            </a:r>
          </a:p>
          <a:p>
            <a:pPr marL="0" indent="0">
              <a:buNone/>
            </a:pPr>
            <a:endParaRPr lang="es-AR" sz="2800" b="1" u="sng" dirty="0" smtClean="0">
              <a:solidFill>
                <a:srgbClr val="00206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Interesa: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longitud y época del barbecho </a:t>
            </a:r>
            <a:endParaRPr lang="es-AR" sz="24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entre cultivos de cosecha sucesivos.</a:t>
            </a:r>
            <a:endParaRPr lang="es-AR" sz="1800" dirty="0" smtClean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Depende </a:t>
            </a: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de: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ciclo y tipo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de cultivo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( gramíneas como avena ,cebada o centeno o leguminosas como vicia ) y el cultivo sucesor</a:t>
            </a:r>
            <a:r>
              <a:rPr lang="es-AR" sz="1800" dirty="0" smtClean="0">
                <a:solidFill>
                  <a:srgbClr val="00B050"/>
                </a:solidFill>
                <a:latin typeface="Calibri" pitchFamily="34" charset="0"/>
              </a:rPr>
              <a:t>.</a:t>
            </a:r>
            <a:endParaRPr lang="es-AR" sz="1800" dirty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Actúa sobre: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intercepción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 de la gota de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lluvia ( mayor cobertura en barbecho ),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menor Ve de escurrimiento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Infiltración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evita el lavado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de nutrientes, aporta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(leguminosas), aporta </a:t>
            </a:r>
            <a:r>
              <a:rPr lang="es-AR" sz="2800" dirty="0" smtClean="0">
                <a:solidFill>
                  <a:srgbClr val="000000"/>
                </a:solidFill>
                <a:latin typeface="Calibri" pitchFamily="34" charset="0"/>
              </a:rPr>
              <a:t>MO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( gramíneas ).</a:t>
            </a:r>
          </a:p>
          <a:p>
            <a:pPr marL="0" indent="0" algn="just">
              <a:buClr>
                <a:srgbClr val="00007D"/>
              </a:buClr>
              <a:buNone/>
            </a:pPr>
            <a:endParaRPr lang="es-AR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just">
              <a:buClr>
                <a:srgbClr val="00007D"/>
              </a:buClr>
              <a:buNone/>
            </a:pP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Manejo de la Estabilidad Estructural</a:t>
            </a:r>
          </a:p>
          <a:p>
            <a:pPr marL="0" indent="0" algn="just">
              <a:buClr>
                <a:srgbClr val="00007D"/>
              </a:buClr>
              <a:buNone/>
            </a:pPr>
            <a:endParaRPr lang="es-AR" sz="2800" b="1" u="sng" dirty="0">
              <a:solidFill>
                <a:srgbClr val="00206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Interesa: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textura, MO, bases</a:t>
            </a:r>
            <a:endParaRPr lang="es-AR" sz="1800" dirty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Depende de</a:t>
            </a: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tipo de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cultivo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( composición (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C/N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) y volumen del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rastrojo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raíces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),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labranzas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rotaciones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agregado de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abonos orgánicos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( estiércoles y compost ) y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enmiendas cálcicas</a:t>
            </a:r>
            <a:endParaRPr lang="es-AR" sz="2000" dirty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Actúa sobre: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resistencia a la desagregación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por impacto de la gota, </a:t>
            </a:r>
            <a:r>
              <a:rPr lang="es-AR" sz="2000" dirty="0">
                <a:solidFill>
                  <a:srgbClr val="000000"/>
                </a:solidFill>
                <a:latin typeface="Calibri" pitchFamily="34" charset="0"/>
              </a:rPr>
              <a:t>mayor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Infiltración</a:t>
            </a:r>
            <a:r>
              <a:rPr lang="es-AR" sz="2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y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menor escurrimiento</a:t>
            </a:r>
            <a:endParaRPr lang="es-AR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73016"/>
            <a:ext cx="2865934" cy="166422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87" y="188640"/>
            <a:ext cx="2560485" cy="170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6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548680"/>
            <a:ext cx="8568952" cy="57606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AR" sz="2800" b="1" u="sng" dirty="0" err="1" smtClean="0">
                <a:solidFill>
                  <a:srgbClr val="002060"/>
                </a:solidFill>
                <a:latin typeface="Calibri" pitchFamily="34" charset="0"/>
              </a:rPr>
              <a:t>Descompactación</a:t>
            </a: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s-AR" sz="2800" b="1" u="sng" dirty="0">
                <a:solidFill>
                  <a:srgbClr val="002060"/>
                </a:solidFill>
                <a:latin typeface="Calibri" pitchFamily="34" charset="0"/>
              </a:rPr>
              <a:t>m</a:t>
            </a: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ecánica </a:t>
            </a:r>
          </a:p>
          <a:p>
            <a:pPr marL="0" indent="0">
              <a:buNone/>
            </a:pPr>
            <a:endParaRPr lang="es-AR" sz="2800" b="1" u="sng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Interesa: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características del suelo (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textura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) y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manejo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Depende de: 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profundidad de la </a:t>
            </a:r>
            <a:r>
              <a:rPr lang="es-AR" sz="2400" dirty="0">
                <a:solidFill>
                  <a:srgbClr val="000000"/>
                </a:solidFill>
                <a:latin typeface="Calibri" pitchFamily="34" charset="0"/>
              </a:rPr>
              <a:t>costra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s-AR" sz="2000" dirty="0">
                <a:solidFill>
                  <a:srgbClr val="000000"/>
                </a:solidFill>
                <a:latin typeface="Calibri" pitchFamily="34" charset="0"/>
              </a:rPr>
              <a:t>superficial o </a:t>
            </a:r>
            <a:r>
              <a:rPr lang="es-AR" sz="2000" dirty="0" err="1" smtClean="0">
                <a:solidFill>
                  <a:srgbClr val="000000"/>
                </a:solidFill>
                <a:latin typeface="Calibri" pitchFamily="34" charset="0"/>
              </a:rPr>
              <a:t>subsuperficial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,  implemento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de labranza utilizado, estado de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humedad del suelo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estado del cultivo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s-AR" sz="1800" dirty="0" smtClean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Actúa sobre: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infiltración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y la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permeabilidad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pPr marL="0" indent="0" algn="just">
              <a:buClr>
                <a:srgbClr val="00007D"/>
              </a:buClr>
              <a:buNone/>
            </a:pPr>
            <a:endParaRPr lang="es-AR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 algn="just">
              <a:buClr>
                <a:srgbClr val="00007D"/>
              </a:buClr>
              <a:buNone/>
            </a:pPr>
            <a:r>
              <a:rPr lang="es-AR" sz="2800" b="1" u="sng" dirty="0" smtClean="0">
                <a:solidFill>
                  <a:srgbClr val="002060"/>
                </a:solidFill>
                <a:latin typeface="Calibri" pitchFamily="34" charset="0"/>
              </a:rPr>
              <a:t>Manejo del pisoteo animal</a:t>
            </a:r>
          </a:p>
          <a:p>
            <a:pPr marL="0" lvl="0" indent="0" algn="just">
              <a:buClr>
                <a:srgbClr val="00007D"/>
              </a:buClr>
              <a:buNone/>
            </a:pPr>
            <a:endParaRPr lang="es-AR" sz="2800" b="1" u="sng" dirty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 smtClean="0">
                <a:solidFill>
                  <a:srgbClr val="000000"/>
                </a:solidFill>
                <a:latin typeface="Calibri" pitchFamily="34" charset="0"/>
              </a:rPr>
              <a:t>Interesa</a:t>
            </a: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textura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cobertura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del suelo, </a:t>
            </a:r>
            <a:endParaRPr lang="es-AR" sz="1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estado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de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humedad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  <a:endParaRPr lang="es-AR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Depende de: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tipo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y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carga animal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sistema de pastoreo 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( tiempo de pastoreo ) .</a:t>
            </a:r>
            <a:endParaRPr lang="es-AR" sz="1800" dirty="0">
              <a:solidFill>
                <a:srgbClr val="00B050"/>
              </a:solidFill>
              <a:latin typeface="Calibri" pitchFamily="34" charset="0"/>
            </a:endParaRPr>
          </a:p>
          <a:p>
            <a:pPr marL="0" lvl="0" indent="0" algn="just">
              <a:buClr>
                <a:srgbClr val="00007D"/>
              </a:buClr>
              <a:buNone/>
            </a:pPr>
            <a:r>
              <a:rPr lang="es-AR" sz="1800" b="1" dirty="0">
                <a:solidFill>
                  <a:srgbClr val="000000"/>
                </a:solidFill>
                <a:latin typeface="Calibri" pitchFamily="34" charset="0"/>
              </a:rPr>
              <a:t>Actúa sobre: </a:t>
            </a:r>
            <a:r>
              <a:rPr lang="es-AR" sz="1800" dirty="0">
                <a:solidFill>
                  <a:srgbClr val="000000"/>
                </a:solidFill>
                <a:latin typeface="Calibri" pitchFamily="34" charset="0"/>
              </a:rPr>
              <a:t>la </a:t>
            </a:r>
            <a:r>
              <a:rPr lang="es-AR" sz="2400" dirty="0" smtClean="0">
                <a:solidFill>
                  <a:srgbClr val="000000"/>
                </a:solidFill>
                <a:latin typeface="Calibri" pitchFamily="34" charset="0"/>
              </a:rPr>
              <a:t>compactación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 del suelo ( </a:t>
            </a:r>
            <a:r>
              <a:rPr lang="es-AR" sz="2000" dirty="0" smtClean="0">
                <a:solidFill>
                  <a:srgbClr val="000000"/>
                </a:solidFill>
                <a:latin typeface="Calibri" pitchFamily="34" charset="0"/>
              </a:rPr>
              <a:t>densidad aparente e infiltración</a:t>
            </a:r>
            <a:r>
              <a:rPr lang="es-AR" sz="1800" dirty="0" smtClean="0">
                <a:solidFill>
                  <a:srgbClr val="000000"/>
                </a:solidFill>
                <a:latin typeface="Calibri" pitchFamily="34" charset="0"/>
              </a:rPr>
              <a:t>).</a:t>
            </a:r>
            <a:endParaRPr lang="es-AR" sz="180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s-AR" sz="2800" dirty="0">
              <a:solidFill>
                <a:srgbClr val="00B050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8640"/>
            <a:ext cx="3013094" cy="1721768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81043"/>
            <a:ext cx="3347864" cy="200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984" y="260648"/>
            <a:ext cx="8636496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AR" sz="2400" dirty="0" smtClean="0">
                <a:solidFill>
                  <a:schemeClr val="tx1"/>
                </a:solidFill>
                <a:latin typeface="Calibri" pitchFamily="34" charset="0"/>
              </a:rPr>
              <a:t>Efecto de la cobertura del suelo con residuos de cultivos sobre el </a:t>
            </a:r>
            <a:r>
              <a:rPr lang="es-ES" altLang="es-AR" sz="2400" dirty="0" smtClean="0">
                <a:solidFill>
                  <a:schemeClr val="tx1"/>
                </a:solidFill>
                <a:latin typeface="Calibri" pitchFamily="34" charset="0"/>
              </a:rPr>
              <a:t>potencial relativo </a:t>
            </a:r>
            <a:r>
              <a:rPr lang="es-ES" altLang="es-AR" sz="2400" dirty="0" smtClean="0">
                <a:solidFill>
                  <a:schemeClr val="tx1"/>
                </a:solidFill>
                <a:latin typeface="Calibri" pitchFamily="34" charset="0"/>
              </a:rPr>
              <a:t>de erosión hídrica y eólica.</a:t>
            </a:r>
          </a:p>
        </p:txBody>
      </p:sp>
      <p:pic>
        <p:nvPicPr>
          <p:cNvPr id="44035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988840"/>
            <a:ext cx="5875337" cy="388620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9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629816"/>
            <a:ext cx="864096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 Escorrentía total después de 60 minutos de lluvia simulada de acuerdo con el</a:t>
            </a:r>
            <a:b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porcentaje de cobertura y preparación del suelo </a:t>
            </a: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>CT = Preparación Convencional, CP </a:t>
            </a: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>=Labranza </a:t>
            </a: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>mínima con Escarificador, NT = Siembra Directa) (</a:t>
            </a:r>
            <a:r>
              <a:rPr lang="es-ES" altLang="es-AR" sz="1800" dirty="0" err="1" smtClean="0">
                <a:solidFill>
                  <a:schemeClr val="tx1"/>
                </a:solidFill>
                <a:latin typeface="Calibri" pitchFamily="34" charset="0"/>
              </a:rPr>
              <a:t>Roth</a:t>
            </a:r>
            <a:r>
              <a:rPr lang="es-ES" altLang="es-AR" sz="1800" dirty="0" smtClean="0">
                <a:solidFill>
                  <a:schemeClr val="tx1"/>
                </a:solidFill>
                <a:latin typeface="Calibri" pitchFamily="34" charset="0"/>
              </a:rPr>
              <a:t>, 1985).</a:t>
            </a:r>
          </a:p>
        </p:txBody>
      </p:sp>
      <p:pic>
        <p:nvPicPr>
          <p:cNvPr id="4505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82" y="1851212"/>
            <a:ext cx="6087035" cy="3765176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CCCCFF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6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74638"/>
            <a:ext cx="856863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Velocidad 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de infiltración luego de 6 años de aplicación de diferentes 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tratamientos de </a:t>
            </a:r>
            <a:r>
              <a:rPr lang="es-ES" altLang="es-AR" sz="2000" dirty="0" err="1" smtClean="0">
                <a:solidFill>
                  <a:schemeClr val="tx1"/>
                </a:solidFill>
                <a:latin typeface="Calibri" pitchFamily="34" charset="0"/>
              </a:rPr>
              <a:t>descompactación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altLang="es-AR" sz="2000" dirty="0" err="1" smtClean="0">
                <a:solidFill>
                  <a:schemeClr val="tx1"/>
                </a:solidFill>
                <a:latin typeface="Calibri" pitchFamily="34" charset="0"/>
              </a:rPr>
              <a:t>subsuperficial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 y enmienda cálcica (</a:t>
            </a:r>
            <a:r>
              <a:rPr lang="es-ES" altLang="es-AR" sz="2000" dirty="0" err="1" smtClean="0">
                <a:solidFill>
                  <a:schemeClr val="tx1"/>
                </a:solidFill>
                <a:latin typeface="Calibri" pitchFamily="34" charset="0"/>
              </a:rPr>
              <a:t>Irurtia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altLang="es-AR" sz="2000" i="1" dirty="0" smtClean="0">
                <a:solidFill>
                  <a:schemeClr val="tx1"/>
                </a:solidFill>
                <a:latin typeface="Calibri" pitchFamily="34" charset="0"/>
              </a:rPr>
              <a:t>et al</a:t>
            </a:r>
            <a:r>
              <a:rPr lang="es-ES" altLang="es-AR" sz="2000" dirty="0" smtClean="0">
                <a:solidFill>
                  <a:schemeClr val="tx1"/>
                </a:solidFill>
                <a:latin typeface="Calibri" pitchFamily="34" charset="0"/>
              </a:rPr>
              <a:t>., 2008).</a:t>
            </a:r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113"/>
            <a:ext cx="835183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77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36314" y="980728"/>
            <a:ext cx="8656166" cy="75608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indent="-628650">
              <a:lnSpc>
                <a:spcPct val="80000"/>
              </a:lnSpc>
              <a:buClr>
                <a:srgbClr val="00007D"/>
              </a:buClr>
              <a:buFont typeface="Wingdings"/>
              <a:buNone/>
            </a:pPr>
            <a:r>
              <a:rPr lang="es-ES" altLang="es-AR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Control del escurrimiento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245410"/>
            <a:ext cx="3384377" cy="2415838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2887201" cy="2162614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54327"/>
            <a:ext cx="3012117" cy="22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quidad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quidad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746</Words>
  <Application>Microsoft Office PowerPoint</Application>
  <PresentationFormat>Presentación en pantalla (4:3)</PresentationFormat>
  <Paragraphs>152</Paragraphs>
  <Slides>26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Equidad</vt:lpstr>
      <vt:lpstr>1_Equidad</vt:lpstr>
      <vt:lpstr>2_Equidad</vt:lpstr>
      <vt:lpstr>3_Equidad</vt:lpstr>
      <vt:lpstr>Image</vt:lpstr>
      <vt:lpstr>Prácticas Prevención y Control de la Erosión Hídrica</vt:lpstr>
      <vt:lpstr>Presentación de PowerPoint</vt:lpstr>
      <vt:lpstr>Presentación de PowerPoint</vt:lpstr>
      <vt:lpstr>Presentación de PowerPoint</vt:lpstr>
      <vt:lpstr>Presentación de PowerPoint</vt:lpstr>
      <vt:lpstr>Efecto de la cobertura del suelo con residuos de cultivos sobre el potencial relativo de erosión hídrica y eólica.</vt:lpstr>
      <vt:lpstr> Escorrentía total después de 60 minutos de lluvia simulada de acuerdo con el porcentaje de cobertura y preparación del suelo  (CT = Preparación Convencional, CP =Labranza mínima con Escarificador, NT = Siembra Directa) (Roth, 1985).</vt:lpstr>
      <vt:lpstr>Velocidad de infiltración luego de 6 años de aplicación de diferentes tratamientos de descompactación subsuperficial y enmienda cálcica (Irurtia et al., 2008).</vt:lpstr>
      <vt:lpstr>Presentación de PowerPoint</vt:lpstr>
      <vt:lpstr>  </vt:lpstr>
      <vt:lpstr>Cálculo del Escurrimiento Superficial en una CUENCA </vt:lpstr>
      <vt:lpstr>Presentación de PowerPoint</vt:lpstr>
      <vt:lpstr>Presentación de PowerPoint</vt:lpstr>
      <vt:lpstr>Esquema del ciclo hidrológico en un sistema suelo-planta</vt:lpstr>
      <vt:lpstr>Canales de Guarda y      Desagües Vegetados</vt:lpstr>
      <vt:lpstr>Canal de Guarda o Desvío</vt:lpstr>
      <vt:lpstr>Presentación de PowerPoint</vt:lpstr>
      <vt:lpstr>Presentación de PowerPoint</vt:lpstr>
      <vt:lpstr>Presentación de PowerPoint</vt:lpstr>
      <vt:lpstr>Desagües vegetados</vt:lpstr>
      <vt:lpstr>Presentación de PowerPoint</vt:lpstr>
      <vt:lpstr>Presentación de PowerPoint</vt:lpstr>
      <vt:lpstr> Diferentes tipos de localización de desagües de terrazas.  Las líneas llenas indican las terrazas, las flechas indican el escurrimiento y las zonas grises indican canales de desagüe.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</dc:title>
  <dc:creator>Usuario</dc:creator>
  <cp:lastModifiedBy>usuario</cp:lastModifiedBy>
  <cp:revision>85</cp:revision>
  <dcterms:created xsi:type="dcterms:W3CDTF">2016-03-17T12:31:07Z</dcterms:created>
  <dcterms:modified xsi:type="dcterms:W3CDTF">2018-03-17T18:35:41Z</dcterms:modified>
</cp:coreProperties>
</file>