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4" r:id="rId4"/>
    <p:sldId id="285" r:id="rId5"/>
    <p:sldId id="286" r:id="rId6"/>
    <p:sldId id="287" r:id="rId7"/>
    <p:sldId id="288" r:id="rId8"/>
    <p:sldId id="289" r:id="rId9"/>
    <p:sldId id="261" r:id="rId10"/>
    <p:sldId id="265" r:id="rId11"/>
    <p:sldId id="266" r:id="rId12"/>
    <p:sldId id="290" r:id="rId13"/>
    <p:sldId id="267" r:id="rId14"/>
    <p:sldId id="292" r:id="rId15"/>
    <p:sldId id="291" r:id="rId16"/>
    <p:sldId id="293" r:id="rId17"/>
    <p:sldId id="294" r:id="rId18"/>
    <p:sldId id="296" r:id="rId19"/>
    <p:sldId id="268" r:id="rId20"/>
    <p:sldId id="295" r:id="rId21"/>
    <p:sldId id="297" r:id="rId22"/>
    <p:sldId id="298" r:id="rId23"/>
    <p:sldId id="270" r:id="rId24"/>
    <p:sldId id="300" r:id="rId25"/>
    <p:sldId id="262" r:id="rId26"/>
    <p:sldId id="310" r:id="rId27"/>
    <p:sldId id="308" r:id="rId28"/>
    <p:sldId id="309" r:id="rId29"/>
    <p:sldId id="259" r:id="rId30"/>
    <p:sldId id="299" r:id="rId31"/>
    <p:sldId id="301" r:id="rId32"/>
    <p:sldId id="302" r:id="rId33"/>
    <p:sldId id="303" r:id="rId34"/>
    <p:sldId id="263" r:id="rId35"/>
    <p:sldId id="264" r:id="rId36"/>
    <p:sldId id="307" r:id="rId37"/>
    <p:sldId id="271" r:id="rId38"/>
    <p:sldId id="304" r:id="rId39"/>
    <p:sldId id="306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79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ABC3AF-CDEC-4A28-9EE9-7077F0126151}" type="datetimeFigureOut">
              <a:rPr lang="es-AR" smtClean="0"/>
              <a:pPr/>
              <a:t>05/03/2018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282C62-C544-495F-9CBF-3C08FB0A83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visor.geointa.inta.gob.a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991761"/>
            <a:ext cx="69127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Manejo</a:t>
            </a:r>
            <a:r>
              <a:rPr kumimoji="0" lang="es-AR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y Conservación de Suelos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3600" b="1" baseline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(Forestal)</a:t>
            </a:r>
            <a:endParaRPr kumimoji="0" lang="es-A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TP 1: APTITUD DE USO DE LA TIERRA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36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 de marzo de 2018</a:t>
            </a:r>
            <a:endParaRPr kumimoji="0" lang="es-A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56748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765175"/>
            <a:ext cx="541972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81000" y="355600"/>
            <a:ext cx="8382000" cy="10541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MAPA 1:50.000</a:t>
            </a:r>
            <a:endParaRPr kumimoji="0" lang="es-ES" sz="4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1650"/>
            <a:ext cx="8462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3716338"/>
            <a:ext cx="2520950" cy="830262"/>
          </a:xfrm>
          <a:prstGeom prst="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UNIDADES CARTOGRÁFICAS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348038" y="3284538"/>
            <a:ext cx="1800225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348038" y="3789363"/>
            <a:ext cx="18002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3132138" y="3141663"/>
            <a:ext cx="21590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348038" y="3933825"/>
            <a:ext cx="1206500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309688"/>
            <a:ext cx="760253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00113" y="981075"/>
            <a:ext cx="431800" cy="6477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750" y="188913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/>
              <a:t>Unidad cartográfica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68538" y="5516563"/>
            <a:ext cx="431800" cy="792162"/>
          </a:xfrm>
          <a:prstGeom prst="down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59113" y="6021388"/>
            <a:ext cx="403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/>
              <a:t>Composición Unidad Cartográfica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825" y="622300"/>
            <a:ext cx="80660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Asociaciones y Complejos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44463" y="1773238"/>
            <a:ext cx="8964612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sz="2800">
                <a:latin typeface="Calibri" pitchFamily="34" charset="0"/>
              </a:rPr>
              <a:t>Integradas por dos o más unidades taxonómicas distintas.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sz="280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sz="2800">
                <a:latin typeface="Calibri" pitchFamily="34" charset="0"/>
              </a:rPr>
              <a:t>En un </a:t>
            </a:r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complejo</a:t>
            </a:r>
            <a:r>
              <a:rPr lang="es-ES" sz="2800">
                <a:latin typeface="Calibri" pitchFamily="34" charset="0"/>
              </a:rPr>
              <a:t> la distribución de las unidades taxonómicas es </a:t>
            </a:r>
            <a:r>
              <a:rPr lang="es-ES" sz="3200">
                <a:latin typeface="Calibri" pitchFamily="34" charset="0"/>
              </a:rPr>
              <a:t>heterogénea</a:t>
            </a:r>
            <a:r>
              <a:rPr lang="es-ES" sz="2800">
                <a:latin typeface="Calibri" pitchFamily="34" charset="0"/>
              </a:rPr>
              <a:t> y </a:t>
            </a:r>
            <a:r>
              <a:rPr lang="es-ES" sz="3200" b="1">
                <a:latin typeface="Calibri" pitchFamily="34" charset="0"/>
              </a:rPr>
              <a:t>no</a:t>
            </a:r>
            <a:r>
              <a:rPr lang="es-ES" sz="2800">
                <a:latin typeface="Calibri" pitchFamily="34" charset="0"/>
              </a:rPr>
              <a:t> pueden ser separadas en una escala de detalle.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sz="280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sz="2800">
                <a:latin typeface="Calibri" pitchFamily="34" charset="0"/>
              </a:rPr>
              <a:t>En una </a:t>
            </a:r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asociación</a:t>
            </a:r>
            <a:r>
              <a:rPr lang="es-ES" sz="2800">
                <a:latin typeface="Calibri" pitchFamily="34" charset="0"/>
              </a:rPr>
              <a:t> la distribución de las unidades taxonómicas es </a:t>
            </a:r>
            <a:r>
              <a:rPr lang="es-ES" sz="3200">
                <a:latin typeface="Calibri" pitchFamily="34" charset="0"/>
              </a:rPr>
              <a:t>homogénea</a:t>
            </a:r>
            <a:r>
              <a:rPr lang="es-ES" sz="2800">
                <a:latin typeface="Calibri" pitchFamily="34" charset="0"/>
              </a:rPr>
              <a:t> y  pueden ser separadas en una escala de detalle.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sz="280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sz="2400">
                <a:latin typeface="Calibri" pitchFamily="34" charset="0"/>
              </a:rPr>
              <a:t>En ambas las inclusiones de suelos menores presentes en ambas unidades cartográficas, no deberían exceder el 15%.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AR">
              <a:latin typeface="Calibri" pitchFamily="34" charset="0"/>
            </a:endParaRPr>
          </a:p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825" y="560388"/>
            <a:ext cx="7273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Consociaciones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79388" y="1700213"/>
            <a:ext cx="87137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s-ES" sz="3200">
                <a:latin typeface="Calibri" pitchFamily="34" charset="0"/>
              </a:rPr>
              <a:t>Compuestos</a:t>
            </a:r>
            <a:r>
              <a:rPr lang="es-ES" sz="3200" b="1">
                <a:latin typeface="Calibri" pitchFamily="34" charset="0"/>
              </a:rPr>
              <a:t> </a:t>
            </a:r>
            <a:r>
              <a:rPr lang="es-ES" sz="3200">
                <a:latin typeface="Calibri" pitchFamily="34" charset="0"/>
              </a:rPr>
              <a:t>por un solo taxón y suelos menores.</a:t>
            </a:r>
          </a:p>
          <a:p>
            <a:pPr>
              <a:buFont typeface="Wingdings 2" pitchFamily="18" charset="2"/>
              <a:buNone/>
            </a:pPr>
            <a:endParaRPr lang="es-ES" sz="320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s-ES" sz="3200">
                <a:latin typeface="Calibri" pitchFamily="34" charset="0"/>
              </a:rPr>
              <a:t>Al menos el 85%  está constituida por el suelo dominante que provee el nombre a esa unidad cartográfica. </a:t>
            </a:r>
            <a:r>
              <a:rPr lang="es-ES" sz="2800">
                <a:latin typeface="Calibri" pitchFamily="34" charset="0"/>
              </a:rPr>
              <a:t>Las inclusiones de suelos menores no son superiores al 15%. </a:t>
            </a:r>
          </a:p>
          <a:p>
            <a:pPr>
              <a:buFont typeface="Wingdings 2" pitchFamily="18" charset="2"/>
              <a:buNone/>
            </a:pPr>
            <a:endParaRPr lang="es-ES" sz="320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s-ES" sz="2800">
                <a:latin typeface="Calibri" pitchFamily="34" charset="0"/>
              </a:rPr>
              <a:t>Algunas consociaciones pueden estar constituidas por más de un taxón con la condición que sean de características muy similares.</a:t>
            </a:r>
            <a:endParaRPr lang="es-AR" sz="2800">
              <a:latin typeface="Calibri" pitchFamily="34" charset="0"/>
            </a:endParaRPr>
          </a:p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36538" y="239713"/>
            <a:ext cx="86407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Asociaciones</a:t>
            </a:r>
            <a:r>
              <a:rPr lang="es-ES" sz="2800" b="1">
                <a:latin typeface="Calibri" pitchFamily="34" charset="0"/>
              </a:rPr>
              <a:t> </a:t>
            </a:r>
            <a:r>
              <a:rPr lang="es-ES" sz="2800">
                <a:latin typeface="Calibri" pitchFamily="34" charset="0"/>
              </a:rPr>
              <a:t>se designan con los nombres de las unidades taxonómicas que la integran, por ejemplo </a:t>
            </a:r>
          </a:p>
          <a:p>
            <a:pPr algn="just">
              <a:lnSpc>
                <a:spcPct val="90000"/>
              </a:lnSpc>
            </a:pPr>
            <a:r>
              <a:rPr lang="es-ES" sz="2800" b="1" i="1">
                <a:latin typeface="Calibri" pitchFamily="34" charset="0"/>
              </a:rPr>
              <a:t>Asociación Series Pergamino 60% y Juncal 40%.</a:t>
            </a:r>
            <a:endParaRPr lang="es-ES" sz="2800" b="1">
              <a:solidFill>
                <a:srgbClr val="C00000"/>
              </a:solidFill>
              <a:latin typeface="Calibri" pitchFamily="34" charset="0"/>
            </a:endParaRPr>
          </a:p>
          <a:p>
            <a:endParaRPr lang="es-AR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36538" y="4005263"/>
            <a:ext cx="86407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>
                <a:latin typeface="Calibri" pitchFamily="34" charset="0"/>
              </a:rPr>
              <a:t>o bien cuando no pueden distinguirse unidades taxonómicas se denominan con el nombre de un rasgo geográfico importante donde se localiza el mismo, por ej. </a:t>
            </a:r>
            <a:r>
              <a:rPr lang="es-ES" sz="2800" b="1" i="1">
                <a:latin typeface="Calibri" pitchFamily="34" charset="0"/>
              </a:rPr>
              <a:t>Complejo Cañada Colón</a:t>
            </a:r>
            <a:endParaRPr lang="es-AR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36538" y="1844675"/>
            <a:ext cx="86407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Complejos</a:t>
            </a:r>
            <a:r>
              <a:rPr lang="es-ES" sz="2800" b="1">
                <a:latin typeface="Calibri" pitchFamily="34" charset="0"/>
              </a:rPr>
              <a:t> </a:t>
            </a:r>
            <a:r>
              <a:rPr lang="es-ES" sz="2800">
                <a:latin typeface="Calibri" pitchFamily="34" charset="0"/>
              </a:rPr>
              <a:t>también pueden ser designados con los nombres de los principales componentes, por ej. </a:t>
            </a:r>
            <a:r>
              <a:rPr lang="es-ES" sz="2800" b="1" i="1">
                <a:latin typeface="Calibri" pitchFamily="34" charset="0"/>
              </a:rPr>
              <a:t>Complejo Series Rojas 80% y Wheelwright 20% .</a:t>
            </a:r>
          </a:p>
          <a:p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341813" y="3409950"/>
            <a:ext cx="4535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COMPLEJO DETERMINADO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48038" y="5821363"/>
            <a:ext cx="56880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COMPLEJO INDETERMINADO/INDIFERENCIADO</a:t>
            </a:r>
          </a:p>
        </p:txBody>
      </p:sp>
      <p:cxnSp>
        <p:nvCxnSpPr>
          <p:cNvPr id="7" name="6 Conector curvado"/>
          <p:cNvCxnSpPr>
            <a:endCxn id="5" idx="1"/>
          </p:cNvCxnSpPr>
          <p:nvPr/>
        </p:nvCxnSpPr>
        <p:spPr>
          <a:xfrm>
            <a:off x="2622550" y="3213100"/>
            <a:ext cx="1719263" cy="458788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curvado"/>
          <p:cNvCxnSpPr/>
          <p:nvPr/>
        </p:nvCxnSpPr>
        <p:spPr>
          <a:xfrm>
            <a:off x="1603375" y="5864225"/>
            <a:ext cx="1719263" cy="458788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Subtítulo"/>
          <p:cNvSpPr txBox="1">
            <a:spLocks/>
          </p:cNvSpPr>
          <p:nvPr/>
        </p:nvSpPr>
        <p:spPr>
          <a:xfrm>
            <a:off x="7010400" y="4840288"/>
            <a:ext cx="19812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IP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95288" y="3019425"/>
            <a:ext cx="6337300" cy="841375"/>
          </a:xfrm>
          <a:prstGeom prst="rect">
            <a:avLst/>
          </a:prstGeom>
        </p:spPr>
        <p:txBody>
          <a:bodyPr/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CLASIFICACIONES</a:t>
            </a:r>
            <a:br>
              <a:rPr kumimoji="0" lang="es-AR" sz="54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AR" sz="54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UTILITARIAS</a:t>
            </a:r>
            <a:endParaRPr kumimoji="0" lang="es-AR" sz="5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07950" y="1916113"/>
            <a:ext cx="8856663" cy="4392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SUPUESTOS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s-AR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4864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Relación favorable costo-beneficio</a:t>
            </a:r>
          </a:p>
          <a:p>
            <a:pPr marL="54864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Medio a elevado nivel tecnológico</a:t>
            </a:r>
          </a:p>
          <a:p>
            <a:pPr marL="54864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Productividad sostenida sin o con leve degradación del suelo</a:t>
            </a:r>
          </a:p>
          <a:p>
            <a:pPr marL="54864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 basa en características permanentes de los suelos</a:t>
            </a:r>
          </a:p>
          <a:p>
            <a:pPr marL="54864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considera distancia mercados, tamaño, accesibilidad, etc.</a:t>
            </a:r>
          </a:p>
          <a:p>
            <a:pPr marL="54864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79388" y="44450"/>
            <a:ext cx="8640762" cy="1674813"/>
          </a:xfrm>
          <a:prstGeom prst="rect">
            <a:avLst/>
          </a:prstGeom>
        </p:spPr>
        <p:txBody>
          <a:bodyPr/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CAPACIDAD DE USO PARA PRODUCCIÓN AGROPECUARIA (USDA)</a:t>
            </a:r>
            <a:endParaRPr kumimoji="0" lang="es-AR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725" y="1700213"/>
            <a:ext cx="2457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93688" y="404813"/>
            <a:ext cx="8382000" cy="644525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sng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CATEGORÍAS</a:t>
            </a:r>
            <a:endParaRPr kumimoji="0" lang="es-AR" sz="4000" b="1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388" y="2560638"/>
            <a:ext cx="8785225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u="sng" dirty="0">
                <a:latin typeface="Calibri" pitchFamily="34" charset="0"/>
              </a:rPr>
              <a:t>Aptas para todo tipo de cultivos :</a:t>
            </a:r>
          </a:p>
          <a:p>
            <a:pPr>
              <a:lnSpc>
                <a:spcPct val="150000"/>
              </a:lnSpc>
              <a:defRPr/>
            </a:pPr>
            <a:r>
              <a:rPr lang="es-AR" sz="2400" b="1" dirty="0">
                <a:latin typeface="Calibri" pitchFamily="34" charset="0"/>
              </a:rPr>
              <a:t>I </a:t>
            </a:r>
            <a:r>
              <a:rPr lang="es-AR" sz="2400" dirty="0">
                <a:latin typeface="Calibri" pitchFamily="34" charset="0"/>
              </a:rPr>
              <a:t>:  </a:t>
            </a:r>
            <a:r>
              <a:rPr lang="es-AR" sz="2400" i="1" dirty="0">
                <a:latin typeface="Calibri" pitchFamily="34" charset="0"/>
              </a:rPr>
              <a:t>sin limitaciones</a:t>
            </a:r>
          </a:p>
          <a:p>
            <a:pPr>
              <a:lnSpc>
                <a:spcPct val="150000"/>
              </a:lnSpc>
              <a:defRPr/>
            </a:pPr>
            <a:r>
              <a:rPr lang="es-AR" sz="2400" b="1" dirty="0">
                <a:latin typeface="Calibri" pitchFamily="34" charset="0"/>
              </a:rPr>
              <a:t>II</a:t>
            </a:r>
            <a:r>
              <a:rPr lang="es-AR" sz="2400" dirty="0">
                <a:latin typeface="Calibri" pitchFamily="34" charset="0"/>
              </a:rPr>
              <a:t>: </a:t>
            </a:r>
            <a:r>
              <a:rPr lang="es-AR" sz="2400" i="1" dirty="0">
                <a:latin typeface="Calibri" pitchFamily="34" charset="0"/>
              </a:rPr>
              <a:t>leves limitaciones </a:t>
            </a:r>
            <a:r>
              <a:rPr lang="es-AR" sz="2000" dirty="0">
                <a:latin typeface="Calibri" pitchFamily="34" charset="0"/>
              </a:rPr>
              <a:t>(reducen elección </a:t>
            </a:r>
            <a:r>
              <a:rPr lang="es-AR" sz="2000" dirty="0" err="1">
                <a:latin typeface="Calibri" pitchFamily="34" charset="0"/>
              </a:rPr>
              <a:t>sp</a:t>
            </a:r>
            <a:r>
              <a:rPr lang="es-AR" sz="2000" dirty="0">
                <a:latin typeface="Calibri" pitchFamily="34" charset="0"/>
              </a:rPr>
              <a:t> y requiere moderadas prácticas de conservación)</a:t>
            </a:r>
          </a:p>
          <a:p>
            <a:pPr>
              <a:lnSpc>
                <a:spcPct val="150000"/>
              </a:lnSpc>
              <a:defRPr/>
            </a:pPr>
            <a:r>
              <a:rPr lang="es-AR" sz="2400" b="1" dirty="0">
                <a:latin typeface="Calibri" pitchFamily="34" charset="0"/>
              </a:rPr>
              <a:t>III</a:t>
            </a:r>
            <a:r>
              <a:rPr lang="es-AR" sz="2400" dirty="0">
                <a:latin typeface="Calibri" pitchFamily="34" charset="0"/>
              </a:rPr>
              <a:t>: </a:t>
            </a:r>
            <a:r>
              <a:rPr lang="es-AR" sz="2400" i="1" dirty="0">
                <a:latin typeface="Calibri" pitchFamily="34" charset="0"/>
              </a:rPr>
              <a:t>moderadas limitaciones </a:t>
            </a:r>
            <a:r>
              <a:rPr lang="es-AR" sz="2000" dirty="0">
                <a:latin typeface="Calibri" pitchFamily="34" charset="0"/>
              </a:rPr>
              <a:t>(reducen elección </a:t>
            </a:r>
            <a:r>
              <a:rPr lang="es-AR" sz="2000" dirty="0" err="1">
                <a:latin typeface="Calibri" pitchFamily="34" charset="0"/>
              </a:rPr>
              <a:t>sp</a:t>
            </a:r>
            <a:r>
              <a:rPr lang="es-AR" sz="2000" dirty="0">
                <a:latin typeface="Calibri" pitchFamily="34" charset="0"/>
              </a:rPr>
              <a:t> y requiere prácticas especiales de conservación)</a:t>
            </a:r>
          </a:p>
          <a:p>
            <a:pPr>
              <a:lnSpc>
                <a:spcPct val="150000"/>
              </a:lnSpc>
              <a:defRPr/>
            </a:pPr>
            <a:r>
              <a:rPr lang="es-AR" sz="2400" b="1" dirty="0">
                <a:latin typeface="Calibri" pitchFamily="34" charset="0"/>
              </a:rPr>
              <a:t>IV</a:t>
            </a:r>
            <a:r>
              <a:rPr lang="es-AR" sz="2400" dirty="0">
                <a:latin typeface="Calibri" pitchFamily="34" charset="0"/>
              </a:rPr>
              <a:t>: </a:t>
            </a:r>
            <a:r>
              <a:rPr lang="es-AR" sz="2400" i="1" dirty="0">
                <a:latin typeface="Calibri" pitchFamily="34" charset="0"/>
              </a:rPr>
              <a:t>severas limitaciones </a:t>
            </a:r>
            <a:r>
              <a:rPr lang="es-AR" sz="2000" dirty="0">
                <a:latin typeface="Calibri" pitchFamily="34" charset="0"/>
              </a:rPr>
              <a:t>(restringen elección </a:t>
            </a:r>
            <a:r>
              <a:rPr lang="es-AR" sz="2000" dirty="0" err="1">
                <a:latin typeface="Calibri" pitchFamily="34" charset="0"/>
              </a:rPr>
              <a:t>sp</a:t>
            </a:r>
            <a:r>
              <a:rPr lang="es-AR" sz="2000" dirty="0">
                <a:latin typeface="Calibri" pitchFamily="34" charset="0"/>
              </a:rPr>
              <a:t> y requiere prácticas muy cuidadosas de conservación)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7175" y="1412875"/>
            <a:ext cx="8636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>
              <a:defRPr/>
            </a:pPr>
            <a:r>
              <a:rPr lang="es-A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CLASE</a:t>
            </a:r>
            <a:r>
              <a:rPr lang="es-AR" sz="2800" dirty="0">
                <a:latin typeface="Calibri" pitchFamily="34" charset="0"/>
              </a:rPr>
              <a:t>:  suelos que tienen el mismo grado relativo de limitación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759187"/>
            <a:ext cx="813690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OBJETIVO GENERAL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Valorar la importancia de contar con información sobre el potencial silvícola de las tierras y con herramientas estratégicas para optimizar el uso del territorio.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200" b="1" dirty="0">
                <a:latin typeface="Calibri" pitchFamily="34" charset="0"/>
                <a:ea typeface="Calibri" pitchFamily="34" charset="0"/>
                <a:cs typeface="Tahoma" pitchFamily="34" charset="0"/>
              </a:rPr>
              <a:t>OBJETIVOS </a:t>
            </a:r>
            <a:r>
              <a:rPr lang="es-AR" sz="2200" b="1" dirty="0" smtClean="0">
                <a:latin typeface="Calibri" pitchFamily="34" charset="0"/>
                <a:ea typeface="Calibri" pitchFamily="34" charset="0"/>
                <a:cs typeface="Tahoma" pitchFamily="34" charset="0"/>
              </a:rPr>
              <a:t>ESPECIFICOS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2200" b="1" dirty="0">
              <a:latin typeface="Calibri" pitchFamily="34" charset="0"/>
              <a:ea typeface="Calibri" pitchFamily="34" charset="0"/>
              <a:cs typeface="Tahom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1- Aprender a utilizar el material cartográfico analógico y digital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2- Conocer los sistemas de clasificación de aptitud de tierras: USDA, FAO e IP.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3- Evaluar la potencialidad de las tierras para el establecimiento de bosques comerciales en la Provincia de Misiones.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4- Conocer los requerimientos y tolerancias edáficas de las especies a implantar.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5- Analizar y proponer modalidades de manejo que posibiliten un nivel sostenible de productividad.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31775" y="882650"/>
            <a:ext cx="86407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AR" sz="2800" b="1" u="sng" dirty="0">
                <a:latin typeface="Calibri" pitchFamily="34" charset="0"/>
              </a:rPr>
              <a:t>No aptas para cultivos:</a:t>
            </a:r>
          </a:p>
          <a:p>
            <a:pPr>
              <a:lnSpc>
                <a:spcPct val="90000"/>
              </a:lnSpc>
            </a:pPr>
            <a:endParaRPr lang="es-AR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AR" sz="2800" b="1" dirty="0">
                <a:latin typeface="Calibri" pitchFamily="34" charset="0"/>
              </a:rPr>
              <a:t>V</a:t>
            </a:r>
            <a:r>
              <a:rPr lang="es-AR" sz="2800" dirty="0">
                <a:latin typeface="Calibri" pitchFamily="34" charset="0"/>
              </a:rPr>
              <a:t> :  limitaciones (pedregosas, pantanosas, inundables, etc.) </a:t>
            </a:r>
            <a:r>
              <a:rPr lang="es-AR" sz="2400" dirty="0">
                <a:latin typeface="Calibri" pitchFamily="34" charset="0"/>
              </a:rPr>
              <a:t>que sólo permiten ganadería, forestación</a:t>
            </a:r>
            <a:r>
              <a:rPr lang="es-AR" sz="2800" dirty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AR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AR" sz="2800" b="1" dirty="0">
                <a:latin typeface="Calibri" pitchFamily="34" charset="0"/>
              </a:rPr>
              <a:t>VI</a:t>
            </a:r>
            <a:r>
              <a:rPr lang="es-AR" sz="2800" dirty="0">
                <a:latin typeface="Calibri" pitchFamily="34" charset="0"/>
              </a:rPr>
              <a:t>: severas limitaciones, </a:t>
            </a:r>
            <a:r>
              <a:rPr lang="es-AR" sz="2400" dirty="0">
                <a:latin typeface="Calibri" pitchFamily="34" charset="0"/>
              </a:rPr>
              <a:t>apto para pastoreo de pastizales naturales, pasturas implantadas, forestación</a:t>
            </a:r>
            <a:r>
              <a:rPr lang="es-AR" sz="2800" dirty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AR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AR" sz="2800" b="1" dirty="0">
                <a:latin typeface="Calibri" pitchFamily="34" charset="0"/>
              </a:rPr>
              <a:t>VII</a:t>
            </a:r>
            <a:r>
              <a:rPr lang="es-AR" sz="2800" dirty="0">
                <a:latin typeface="Calibri" pitchFamily="34" charset="0"/>
              </a:rPr>
              <a:t>: muy severas limitaciones, </a:t>
            </a:r>
            <a:r>
              <a:rPr lang="es-AR" sz="2400" dirty="0">
                <a:latin typeface="Calibri" pitchFamily="34" charset="0"/>
              </a:rPr>
              <a:t>apto para pastoreo de pastizales naturales, forestación.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AR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AR" sz="2800" b="1" dirty="0">
                <a:latin typeface="Calibri" pitchFamily="34" charset="0"/>
              </a:rPr>
              <a:t>VIII</a:t>
            </a:r>
            <a:r>
              <a:rPr lang="es-AR" sz="2800" dirty="0">
                <a:latin typeface="Calibri" pitchFamily="34" charset="0"/>
              </a:rPr>
              <a:t>: muy severas limitaciones que </a:t>
            </a:r>
            <a:r>
              <a:rPr lang="es-AR" sz="2400" dirty="0">
                <a:latin typeface="Calibri" pitchFamily="34" charset="0"/>
              </a:rPr>
              <a:t>restringen su uso a recreación, vida silvestre, provisión de agua o propósito estético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9388" y="44450"/>
            <a:ext cx="8229600" cy="57626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SUBCLASES</a:t>
            </a:r>
            <a:endParaRPr kumimoji="0" lang="es-AR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0825" y="5589588"/>
            <a:ext cx="8208963" cy="10763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latin typeface="Calibri" pitchFamily="34" charset="0"/>
              </a:rPr>
              <a:t>Limitaciones climáticas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Temperatura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Carencia de humedad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0825" y="623888"/>
            <a:ext cx="8208963" cy="10763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latin typeface="Calibri" pitchFamily="34" charset="0"/>
              </a:rPr>
              <a:t>Erosión hídrica ó eólica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Susceptibilidad a la erosión (pendiente, tipo de suelo)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Daño por erosión en el pasado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0825" y="1773238"/>
            <a:ext cx="8208963" cy="1384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latin typeface="Calibri" pitchFamily="34" charset="0"/>
              </a:rPr>
              <a:t>Exceso de agua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Napa freática alta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Mal drenaje natural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Peligro de inundación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0825" y="3213100"/>
            <a:ext cx="8208963" cy="23082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latin typeface="Calibri" pitchFamily="34" charset="0"/>
              </a:rPr>
              <a:t>Limitaciones de la zona radicular 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Profundidad del perfil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Capas rocosas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Horizontes impermeables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Baja capacidad de retención de agua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Fertilidad</a:t>
            </a:r>
          </a:p>
          <a:p>
            <a:pPr lvl="1">
              <a:defRPr/>
            </a:pPr>
            <a:r>
              <a:rPr lang="es-AR" sz="2000" dirty="0">
                <a:latin typeface="Calibri" pitchFamily="34" charset="0"/>
              </a:rPr>
              <a:t>Salinidad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51725" y="612775"/>
            <a:ext cx="936625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451725" y="1909763"/>
            <a:ext cx="93662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451725" y="3789363"/>
            <a:ext cx="936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451725" y="5581650"/>
            <a:ext cx="936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981075"/>
            <a:ext cx="87820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82563" y="415925"/>
            <a:ext cx="4894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600" b="1">
                <a:latin typeface="Calibri" pitchFamily="34" charset="0"/>
              </a:rPr>
              <a:t>Ejemplos</a:t>
            </a:r>
          </a:p>
        </p:txBody>
      </p:sp>
      <p:sp>
        <p:nvSpPr>
          <p:cNvPr id="4" name="3 Elipse"/>
          <p:cNvSpPr/>
          <p:nvPr/>
        </p:nvSpPr>
        <p:spPr>
          <a:xfrm>
            <a:off x="7092950" y="2492375"/>
            <a:ext cx="503238" cy="3603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5" name="4 Conector curvado"/>
          <p:cNvCxnSpPr>
            <a:stCxn id="4" idx="2"/>
            <a:endCxn id="6" idx="3"/>
          </p:cNvCxnSpPr>
          <p:nvPr/>
        </p:nvCxnSpPr>
        <p:spPr>
          <a:xfrm rot="10800000">
            <a:off x="4318000" y="2033588"/>
            <a:ext cx="2774950" cy="639762"/>
          </a:xfrm>
          <a:prstGeom prst="curvedConnector3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660650" y="1571625"/>
            <a:ext cx="1657350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5400" b="1" dirty="0">
                <a:solidFill>
                  <a:srgbClr val="C00000"/>
                </a:solidFill>
                <a:latin typeface="Calibri" pitchFamily="34" charset="0"/>
              </a:rPr>
              <a:t>III w</a:t>
            </a:r>
          </a:p>
        </p:txBody>
      </p:sp>
      <p:cxnSp>
        <p:nvCxnSpPr>
          <p:cNvPr id="7" name="6 Conector recto de flecha"/>
          <p:cNvCxnSpPr>
            <a:endCxn id="9" idx="0"/>
          </p:cNvCxnSpPr>
          <p:nvPr/>
        </p:nvCxnSpPr>
        <p:spPr>
          <a:xfrm flipH="1">
            <a:off x="2628900" y="2354263"/>
            <a:ext cx="561975" cy="11334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endCxn id="10" idx="0"/>
          </p:cNvCxnSpPr>
          <p:nvPr/>
        </p:nvCxnSpPr>
        <p:spPr>
          <a:xfrm>
            <a:off x="3851275" y="2354263"/>
            <a:ext cx="292100" cy="117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2171700" y="3487738"/>
            <a:ext cx="914400" cy="369887"/>
          </a:xfrm>
          <a:prstGeom prst="rect">
            <a:avLst/>
          </a:prstGeom>
          <a:solidFill>
            <a:srgbClr val="F2DC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latin typeface="Calibri" pitchFamily="34" charset="0"/>
              </a:rPr>
              <a:t>CLASE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498850" y="3532188"/>
            <a:ext cx="1289050" cy="369887"/>
          </a:xfrm>
          <a:prstGeom prst="rect">
            <a:avLst/>
          </a:prstGeom>
          <a:solidFill>
            <a:srgbClr val="F2DC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latin typeface="Calibri" pitchFamily="34" charset="0"/>
              </a:rPr>
              <a:t>SUBCLASE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666750"/>
            <a:ext cx="69437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38125" y="2981325"/>
            <a:ext cx="865028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IP = </a:t>
            </a:r>
            <a:r>
              <a:rPr lang="en-GB" sz="2800">
                <a:latin typeface="Calibri" pitchFamily="34" charset="0"/>
              </a:rPr>
              <a:t>ƒ</a:t>
            </a:r>
            <a:r>
              <a:rPr lang="en-GB" sz="2800" b="1">
                <a:latin typeface="Calibri" pitchFamily="34" charset="0"/>
              </a:rPr>
              <a:t> (H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D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Pe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Ta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Tb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Sa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Na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Mo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T </a:t>
            </a:r>
            <a:r>
              <a:rPr lang="en-GB" sz="2800">
                <a:latin typeface="Calibri" pitchFamily="34" charset="0"/>
              </a:rPr>
              <a:t>x</a:t>
            </a:r>
            <a:r>
              <a:rPr lang="en-GB" sz="2800" b="1">
                <a:latin typeface="Calibri" pitchFamily="34" charset="0"/>
              </a:rPr>
              <a:t> E)</a:t>
            </a:r>
            <a:endParaRPr lang="es-ES" sz="2800" b="1">
              <a:latin typeface="Calibri" pitchFamily="34" charset="0"/>
            </a:endParaRPr>
          </a:p>
          <a:p>
            <a:r>
              <a:rPr lang="es-ES">
                <a:latin typeface="Calibri" pitchFamily="34" charset="0"/>
              </a:rPr>
              <a:t>Donde: </a:t>
            </a:r>
          </a:p>
          <a:p>
            <a:r>
              <a:rPr lang="es-ES" b="1">
                <a:latin typeface="Calibri" pitchFamily="34" charset="0"/>
              </a:rPr>
              <a:t>H</a:t>
            </a:r>
            <a:r>
              <a:rPr lang="es-ES">
                <a:latin typeface="Calibri" pitchFamily="34" charset="0"/>
              </a:rPr>
              <a:t> = Condición climática (50-100; las letras A, B, C, D, E, F corresponden a las subregiones climáticas. </a:t>
            </a:r>
          </a:p>
          <a:p>
            <a:r>
              <a:rPr lang="es-ES" b="1">
                <a:latin typeface="Calibri" pitchFamily="34" charset="0"/>
              </a:rPr>
              <a:t>D</a:t>
            </a:r>
            <a:r>
              <a:rPr lang="es-ES">
                <a:latin typeface="Calibri" pitchFamily="34" charset="0"/>
              </a:rPr>
              <a:t> = Drenaje; </a:t>
            </a:r>
          </a:p>
          <a:p>
            <a:r>
              <a:rPr lang="es-ES" b="1">
                <a:latin typeface="Calibri" pitchFamily="34" charset="0"/>
              </a:rPr>
              <a:t>Pe </a:t>
            </a:r>
            <a:r>
              <a:rPr lang="es-ES">
                <a:latin typeface="Calibri" pitchFamily="34" charset="0"/>
              </a:rPr>
              <a:t>= Profundidad efectiva; </a:t>
            </a:r>
          </a:p>
          <a:p>
            <a:r>
              <a:rPr lang="es-ES" b="1">
                <a:latin typeface="Calibri" pitchFamily="34" charset="0"/>
              </a:rPr>
              <a:t>Ta</a:t>
            </a:r>
            <a:r>
              <a:rPr lang="es-ES">
                <a:latin typeface="Calibri" pitchFamily="34" charset="0"/>
              </a:rPr>
              <a:t> = Textura del horizonte superficial; </a:t>
            </a:r>
          </a:p>
          <a:p>
            <a:r>
              <a:rPr lang="es-ES" b="1">
                <a:latin typeface="Calibri" pitchFamily="34" charset="0"/>
              </a:rPr>
              <a:t>Tb</a:t>
            </a:r>
            <a:r>
              <a:rPr lang="es-ES">
                <a:latin typeface="Calibri" pitchFamily="34" charset="0"/>
              </a:rPr>
              <a:t> = Textura del horizonte subsuperficial; </a:t>
            </a:r>
          </a:p>
          <a:p>
            <a:r>
              <a:rPr lang="es-ES" b="1">
                <a:latin typeface="Calibri" pitchFamily="34" charset="0"/>
              </a:rPr>
              <a:t>Sa</a:t>
            </a:r>
            <a:r>
              <a:rPr lang="es-ES">
                <a:latin typeface="Calibri" pitchFamily="34" charset="0"/>
              </a:rPr>
              <a:t> = Salinidad; </a:t>
            </a:r>
          </a:p>
          <a:p>
            <a:r>
              <a:rPr lang="es-ES" b="1">
                <a:latin typeface="Calibri" pitchFamily="34" charset="0"/>
              </a:rPr>
              <a:t>Na</a:t>
            </a:r>
            <a:r>
              <a:rPr lang="es-ES">
                <a:latin typeface="Calibri" pitchFamily="34" charset="0"/>
              </a:rPr>
              <a:t> = Alcalinidad; </a:t>
            </a:r>
          </a:p>
          <a:p>
            <a:r>
              <a:rPr lang="es-ES" b="1">
                <a:latin typeface="Calibri" pitchFamily="34" charset="0"/>
              </a:rPr>
              <a:t>Mo</a:t>
            </a:r>
            <a:r>
              <a:rPr lang="es-ES">
                <a:latin typeface="Calibri" pitchFamily="34" charset="0"/>
              </a:rPr>
              <a:t> = Materia orgánica; </a:t>
            </a:r>
          </a:p>
          <a:p>
            <a:r>
              <a:rPr lang="es-ES" b="1">
                <a:latin typeface="Calibri" pitchFamily="34" charset="0"/>
              </a:rPr>
              <a:t>T </a:t>
            </a:r>
            <a:r>
              <a:rPr lang="es-ES">
                <a:latin typeface="Calibri" pitchFamily="34" charset="0"/>
              </a:rPr>
              <a:t>= Capacidad de intercambio catiónico; </a:t>
            </a:r>
          </a:p>
          <a:p>
            <a:r>
              <a:rPr lang="es-ES" b="1">
                <a:latin typeface="Calibri" pitchFamily="34" charset="0"/>
              </a:rPr>
              <a:t>E</a:t>
            </a:r>
            <a:r>
              <a:rPr lang="es-ES">
                <a:latin typeface="Calibri" pitchFamily="34" charset="0"/>
              </a:rPr>
              <a:t> = Erosión hídrica actual y potencial;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562475" y="4652963"/>
            <a:ext cx="4179888" cy="1323975"/>
          </a:xfrm>
          <a:prstGeom prst="rect">
            <a:avLst/>
          </a:prstGeom>
          <a:solidFill>
            <a:srgbClr val="FF66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4000" b="1">
                <a:solidFill>
                  <a:schemeClr val="bg1"/>
                </a:solidFill>
                <a:latin typeface="Calibri" pitchFamily="34" charset="0"/>
              </a:rPr>
              <a:t>Cada uno es valorado de 0-100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5588" y="476250"/>
            <a:ext cx="60547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ÍNDICE DE PRODUCTIVIDAD</a:t>
            </a: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55588" y="1700213"/>
            <a:ext cx="86328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>
              <a:lnSpc>
                <a:spcPct val="80000"/>
              </a:lnSpc>
              <a:buFont typeface="Wingdings 2" pitchFamily="18" charset="2"/>
              <a:buNone/>
            </a:pPr>
            <a:r>
              <a:rPr lang="es-AR" sz="2400" b="1">
                <a:latin typeface="Calibri" pitchFamily="34" charset="0"/>
              </a:rPr>
              <a:t>Es una valoración numérica continua de la capacidad productiva de la tierra dentro de una unidad taxonómica y región climática</a:t>
            </a:r>
          </a:p>
          <a:p>
            <a:pPr marL="273050">
              <a:lnSpc>
                <a:spcPct val="80000"/>
              </a:lnSpc>
              <a:buFont typeface="Wingdings 2" pitchFamily="18" charset="2"/>
              <a:buNone/>
            </a:pPr>
            <a:r>
              <a:rPr lang="es-AR" sz="1200" b="1">
                <a:latin typeface="Calibri" pitchFamily="34" charset="0"/>
              </a:rPr>
              <a:t>                       </a:t>
            </a:r>
          </a:p>
          <a:p>
            <a:pPr marL="273050" algn="ctr">
              <a:lnSpc>
                <a:spcPct val="80000"/>
              </a:lnSpc>
              <a:buFont typeface="Wingdings 2" pitchFamily="18" charset="2"/>
              <a:buNone/>
            </a:pPr>
            <a:r>
              <a:rPr lang="es-AR" sz="2800" b="1">
                <a:solidFill>
                  <a:srgbClr val="C00000"/>
                </a:solidFill>
                <a:latin typeface="Calibri" pitchFamily="34" charset="0"/>
              </a:rPr>
              <a:t>REGIÓN CHACO-PAMPEANA SUR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1571612"/>
            <a:ext cx="7776864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>
                <a:latin typeface="Calibri" pitchFamily="34" charset="0"/>
              </a:rPr>
              <a:t>La escala total va de 00 a 100 y como referencia general se pueden establecer los siguientes rangos:</a:t>
            </a:r>
          </a:p>
          <a:p>
            <a:pPr>
              <a:lnSpc>
                <a:spcPct val="90000"/>
              </a:lnSpc>
            </a:pPr>
            <a:endParaRPr lang="es-ES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" sz="3000" dirty="0" smtClean="0">
                <a:latin typeface="Calibri" pitchFamily="34" charset="0"/>
              </a:rPr>
              <a:t>100 a 70 	Muy buena productividad</a:t>
            </a:r>
          </a:p>
          <a:p>
            <a:pPr algn="ctr">
              <a:lnSpc>
                <a:spcPct val="90000"/>
              </a:lnSpc>
            </a:pPr>
            <a:r>
              <a:rPr lang="es-ES" sz="3000" dirty="0" smtClean="0">
                <a:latin typeface="Calibri" pitchFamily="34" charset="0"/>
              </a:rPr>
              <a:t>69 a 50 	Buena Productividad</a:t>
            </a:r>
          </a:p>
          <a:p>
            <a:pPr algn="ctr">
              <a:lnSpc>
                <a:spcPct val="90000"/>
              </a:lnSpc>
            </a:pPr>
            <a:r>
              <a:rPr lang="es-ES" sz="3000" dirty="0" smtClean="0">
                <a:latin typeface="Calibri" pitchFamily="34" charset="0"/>
              </a:rPr>
              <a:t>49 a 30 	Regular Productividad</a:t>
            </a:r>
          </a:p>
          <a:p>
            <a:pPr algn="ctr">
              <a:lnSpc>
                <a:spcPct val="90000"/>
              </a:lnSpc>
            </a:pPr>
            <a:r>
              <a:rPr lang="es-ES" sz="3000" dirty="0" smtClean="0">
                <a:latin typeface="Calibri" pitchFamily="34" charset="0"/>
              </a:rPr>
              <a:t>29 a 00 	Baja Productividad</a:t>
            </a:r>
            <a:endParaRPr lang="es-AR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15900" y="1719263"/>
            <a:ext cx="8243888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60 % Argiudol típico (</a:t>
            </a:r>
            <a:r>
              <a:rPr kumimoji="0" 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IP = 90</a:t>
            </a: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20% Argiudol típico fase moderadamente bien drenado (</a:t>
            </a:r>
            <a:r>
              <a:rPr kumimoji="0" 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IP = 81</a:t>
            </a: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20% Natracuol típico (</a:t>
            </a:r>
            <a:r>
              <a:rPr kumimoji="0" 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IP = 25,2</a:t>
            </a: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42875" y="4643438"/>
            <a:ext cx="8929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800" b="1">
                <a:latin typeface="Calibri" pitchFamily="34" charset="0"/>
              </a:rPr>
              <a:t>IP unidad cartográfica = (</a:t>
            </a:r>
            <a:r>
              <a:rPr lang="es-AR" sz="2800" b="1">
                <a:solidFill>
                  <a:srgbClr val="C00000"/>
                </a:solidFill>
                <a:latin typeface="Calibri" pitchFamily="34" charset="0"/>
              </a:rPr>
              <a:t>90</a:t>
            </a:r>
            <a:r>
              <a:rPr lang="es-AR" sz="2800" b="1">
                <a:latin typeface="Calibri" pitchFamily="34" charset="0"/>
              </a:rPr>
              <a:t> x 60 + </a:t>
            </a:r>
            <a:r>
              <a:rPr lang="es-AR" sz="2800" b="1">
                <a:solidFill>
                  <a:srgbClr val="C00000"/>
                </a:solidFill>
                <a:latin typeface="Calibri" pitchFamily="34" charset="0"/>
              </a:rPr>
              <a:t>81</a:t>
            </a:r>
            <a:r>
              <a:rPr lang="es-AR" sz="2800" b="1">
                <a:solidFill>
                  <a:srgbClr val="FFFF66"/>
                </a:solidFill>
                <a:latin typeface="Calibri" pitchFamily="34" charset="0"/>
              </a:rPr>
              <a:t> </a:t>
            </a:r>
            <a:r>
              <a:rPr lang="es-AR" sz="2800" b="1">
                <a:latin typeface="Calibri" pitchFamily="34" charset="0"/>
              </a:rPr>
              <a:t>x 20 + </a:t>
            </a:r>
            <a:r>
              <a:rPr lang="es-AR" sz="2800" b="1">
                <a:solidFill>
                  <a:srgbClr val="C00000"/>
                </a:solidFill>
                <a:latin typeface="Calibri" pitchFamily="34" charset="0"/>
              </a:rPr>
              <a:t>25,2</a:t>
            </a:r>
            <a:r>
              <a:rPr lang="es-AR" sz="2800" b="1">
                <a:latin typeface="Calibri" pitchFamily="34" charset="0"/>
              </a:rPr>
              <a:t> x 20)/100</a:t>
            </a:r>
          </a:p>
          <a:p>
            <a:r>
              <a:rPr lang="es-AR" sz="2800" b="1">
                <a:latin typeface="Calibri" pitchFamily="34" charset="0"/>
              </a:rPr>
              <a:t>                                         </a:t>
            </a:r>
          </a:p>
          <a:p>
            <a:r>
              <a:rPr lang="es-AR" sz="2800" b="1">
                <a:latin typeface="Calibri" pitchFamily="34" charset="0"/>
              </a:rPr>
              <a:t>                                         = 75,2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5588" y="476250"/>
            <a:ext cx="66262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IP  de una Unidad Cartográfica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57232"/>
            <a:ext cx="5331347" cy="570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19526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714480" y="357166"/>
            <a:ext cx="547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Unidades Cartográficas. Departamento Colón, Entre Ríos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4435401" cy="48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847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356"/>
            <a:ext cx="42683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013176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857356" y="357166"/>
            <a:ext cx="50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Ejemplo  de IP específico para especies forestales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332656"/>
            <a:ext cx="81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Utilización de la Información edafológica y cartográfica de base:</a:t>
            </a: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Atlas de Suelos de la República Argentina a escala 1:500.000 (INTA. 1990. Atlas de suelos de la Republica Argentina. Castelar. Buenos Aires), disponible en versión impresa en la Biblioteca de la Facultad y en versión digital en la URL: </a:t>
            </a: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  <a:hlinkClick r:id="rId2"/>
              </a:rPr>
              <a:t>http://visor.geointa.inta.gob.ar/</a:t>
            </a: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87471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42875" y="3933825"/>
            <a:ext cx="1908175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alibri" pitchFamily="34" charset="0"/>
              </a:rPr>
              <a:t>Escala 1:50.000</a:t>
            </a:r>
          </a:p>
          <a:p>
            <a:pPr>
              <a:spcBef>
                <a:spcPct val="50000"/>
              </a:spcBef>
            </a:pPr>
            <a:r>
              <a:rPr lang="es-ES" sz="2400">
                <a:latin typeface="Calibri" pitchFamily="34" charset="0"/>
              </a:rPr>
              <a:t>(Edición nueva)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575" y="260350"/>
            <a:ext cx="4760913" cy="634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343775" y="620713"/>
            <a:ext cx="21240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alibri" pitchFamily="34" charset="0"/>
              </a:rPr>
              <a:t>Escala 1:500.000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2875" y="1004888"/>
            <a:ext cx="19081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latin typeface="Calibri" pitchFamily="34" charset="0"/>
              </a:rPr>
              <a:t>Escala 1:1.000.000</a:t>
            </a:r>
          </a:p>
          <a:p>
            <a:r>
              <a:rPr lang="es-ES" sz="2400">
                <a:latin typeface="Calibri" pitchFamily="34" charset="0"/>
              </a:rPr>
              <a:t>1: 500.000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43775" y="4076700"/>
            <a:ext cx="1620838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alibri" pitchFamily="34" charset="0"/>
              </a:rPr>
              <a:t>Escala 1:50.000</a:t>
            </a:r>
          </a:p>
          <a:p>
            <a:pPr>
              <a:spcBef>
                <a:spcPct val="50000"/>
              </a:spcBef>
            </a:pPr>
            <a:r>
              <a:rPr lang="es-ES" sz="2400">
                <a:latin typeface="Calibri" pitchFamily="34" charset="0"/>
              </a:rPr>
              <a:t>(Edición vieja)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343775" y="2205038"/>
            <a:ext cx="19081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alibri" pitchFamily="34" charset="0"/>
              </a:rPr>
              <a:t>Mapa de suelos</a:t>
            </a:r>
          </a:p>
        </p:txBody>
      </p:sp>
      <p:cxnSp>
        <p:nvCxnSpPr>
          <p:cNvPr id="8" name="7 Conector curvado"/>
          <p:cNvCxnSpPr/>
          <p:nvPr/>
        </p:nvCxnSpPr>
        <p:spPr>
          <a:xfrm flipV="1">
            <a:off x="5624513" y="1016000"/>
            <a:ext cx="1719262" cy="458788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curvado"/>
          <p:cNvCxnSpPr/>
          <p:nvPr/>
        </p:nvCxnSpPr>
        <p:spPr>
          <a:xfrm flipV="1">
            <a:off x="5735638" y="2478088"/>
            <a:ext cx="1719262" cy="460375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curvado"/>
          <p:cNvCxnSpPr/>
          <p:nvPr/>
        </p:nvCxnSpPr>
        <p:spPr>
          <a:xfrm flipV="1">
            <a:off x="5735638" y="4365625"/>
            <a:ext cx="1719262" cy="458788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curvado"/>
          <p:cNvCxnSpPr/>
          <p:nvPr/>
        </p:nvCxnSpPr>
        <p:spPr>
          <a:xfrm flipH="1" flipV="1">
            <a:off x="1763713" y="1435100"/>
            <a:ext cx="1719262" cy="458788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curvado"/>
          <p:cNvCxnSpPr/>
          <p:nvPr/>
        </p:nvCxnSpPr>
        <p:spPr>
          <a:xfrm flipH="1" flipV="1">
            <a:off x="1547813" y="4122738"/>
            <a:ext cx="1719262" cy="458787"/>
          </a:xfrm>
          <a:prstGeom prst="curvedConnector3">
            <a:avLst>
              <a:gd name="adj1" fmla="val 1397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/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ESQUEMA FAO</a:t>
            </a:r>
            <a:endParaRPr kumimoji="0" lang="es-AR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388" y="2133600"/>
            <a:ext cx="85693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s-AR" sz="3600" dirty="0">
                <a:latin typeface="Calibri" pitchFamily="34" charset="0"/>
              </a:rPr>
              <a:t>Concepto amplio de tierra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AR" sz="3600" dirty="0">
                <a:latin typeface="Calibri" pitchFamily="34" charset="0"/>
              </a:rPr>
              <a:t>clima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AR" sz="3600" dirty="0">
                <a:latin typeface="Calibri" pitchFamily="34" charset="0"/>
              </a:rPr>
              <a:t>relieve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AR" sz="3600" dirty="0">
                <a:latin typeface="Calibri" pitchFamily="34" charset="0"/>
              </a:rPr>
              <a:t>suelos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AR" sz="3600" dirty="0">
                <a:latin typeface="Calibri" pitchFamily="34" charset="0"/>
              </a:rPr>
              <a:t>hidrología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AR" sz="3600" dirty="0">
                <a:latin typeface="Calibri" pitchFamily="34" charset="0"/>
              </a:rPr>
              <a:t>vegetación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AR" sz="3600" dirty="0">
                <a:latin typeface="Calibri" pitchFamily="34" charset="0"/>
              </a:rPr>
              <a:t>actividades humanas</a:t>
            </a:r>
          </a:p>
          <a:p>
            <a:pPr lvl="1">
              <a:defRPr/>
            </a:pPr>
            <a:endParaRPr lang="es-AR" b="1" dirty="0">
              <a:latin typeface="Comic Sans MS" pitchFamily="66" charset="0"/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046413"/>
            <a:ext cx="23828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34988" y="5622925"/>
            <a:ext cx="7572375" cy="8302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latin typeface="Calibri" pitchFamily="34" charset="0"/>
              </a:rPr>
              <a:t>BIFÁSICO:  1º físico/2º socioeconómico</a:t>
            </a:r>
          </a:p>
          <a:p>
            <a:r>
              <a:rPr lang="es-AR" sz="2400" b="1">
                <a:latin typeface="Calibri" pitchFamily="34" charset="0"/>
              </a:rPr>
              <a:t>PARALELO: físico y socio-económico a la vez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0" y="2263775"/>
            <a:ext cx="86407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0250" indent="-457200" algn="just">
              <a:buFont typeface="Arial" charset="0"/>
              <a:buChar char="•"/>
            </a:pPr>
            <a:r>
              <a:rPr lang="es-AR" sz="2800">
                <a:latin typeface="Calibri" pitchFamily="34" charset="0"/>
              </a:rPr>
              <a:t>La aptitud es establecida con respecto a un uso específico</a:t>
            </a:r>
          </a:p>
          <a:p>
            <a:pPr marL="730250" indent="-457200" algn="just">
              <a:buFont typeface="Arial" charset="0"/>
              <a:buChar char="•"/>
            </a:pPr>
            <a:r>
              <a:rPr lang="es-AR" sz="2800">
                <a:latin typeface="Calibri" pitchFamily="34" charset="0"/>
              </a:rPr>
              <a:t>Es necesario una comparación de los ingresos en el marco económico del área</a:t>
            </a:r>
          </a:p>
          <a:p>
            <a:pPr marL="730250" indent="-457200" algn="just">
              <a:buFont typeface="Arial" charset="0"/>
              <a:buChar char="•"/>
            </a:pPr>
            <a:r>
              <a:rPr lang="es-AR" sz="2800">
                <a:latin typeface="Calibri" pitchFamily="34" charset="0"/>
              </a:rPr>
              <a:t>Usa un enfoque multidisciplinario</a:t>
            </a:r>
          </a:p>
          <a:p>
            <a:pPr marL="730250" indent="-457200" algn="just">
              <a:buFont typeface="Arial" charset="0"/>
              <a:buChar char="•"/>
            </a:pPr>
            <a:r>
              <a:rPr lang="es-AR" sz="2800">
                <a:latin typeface="Calibri" pitchFamily="34" charset="0"/>
              </a:rPr>
              <a:t>Presupone no degradación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79388" y="455613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s-AR" b="1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s-A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CUALITATIVO</a:t>
            </a:r>
          </a:p>
          <a:p>
            <a:pPr>
              <a:buFont typeface="Arial" charset="0"/>
              <a:buChar char="•"/>
              <a:defRPr/>
            </a:pPr>
            <a:r>
              <a:rPr lang="es-A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CUANTITATIVO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5184775" y="490538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s-AR" b="1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s-A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ACTUAL</a:t>
            </a:r>
          </a:p>
          <a:p>
            <a:pPr>
              <a:buFont typeface="Arial" charset="0"/>
              <a:buChar char="•"/>
              <a:defRPr/>
            </a:pPr>
            <a:r>
              <a:rPr lang="es-A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POTENCIAL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0" y="1646238"/>
            <a:ext cx="8820150" cy="26400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Evaluación de usos alternativos en función de sus principales requerimientos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Propuesta del mejor uso de la tierra para cada unidad cartográfica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Comparación para cada unidad cartográfica de diferentes usos alternativos de la tierra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s-A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11188" y="5216525"/>
            <a:ext cx="7715250" cy="646113"/>
          </a:xfrm>
          <a:prstGeom prst="rect">
            <a:avLst/>
          </a:prstGeom>
          <a:solidFill>
            <a:srgbClr val="FF66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600" b="1">
                <a:solidFill>
                  <a:schemeClr val="bg1"/>
                </a:solidFill>
                <a:latin typeface="Calibri" pitchFamily="34" charset="0"/>
              </a:rPr>
              <a:t>SE PUEDE HACER A CUALQUIER ESCALA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0813" y="407988"/>
            <a:ext cx="8382000" cy="644525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marL="54864" algn="l" fontAlgn="auto">
              <a:spcAft>
                <a:spcPts val="0"/>
              </a:spcAft>
              <a:defRPr/>
            </a:pPr>
            <a:r>
              <a:rPr lang="es-AR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ContribucioneS</a:t>
            </a:r>
            <a:endParaRPr lang="es-AR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-107950" y="1125538"/>
            <a:ext cx="5111750" cy="20875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Producto (tipo de cultivo o uso)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Intensidad de labor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Intensidad de capital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Nivel de manejo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Escala de operación</a:t>
            </a:r>
            <a:endParaRPr kumimoji="0" lang="es-A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203200" y="4868863"/>
            <a:ext cx="82296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2860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</a:pPr>
            <a:r>
              <a:rPr lang="es-AR" sz="2800" b="1">
                <a:latin typeface="Calibri" pitchFamily="34" charset="0"/>
              </a:rPr>
              <a:t>Tradicional</a:t>
            </a:r>
          </a:p>
          <a:p>
            <a:pPr marL="639763" lvl="1" indent="-22860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</a:pPr>
            <a:r>
              <a:rPr lang="es-AR" sz="2800" b="1">
                <a:latin typeface="Calibri" pitchFamily="34" charset="0"/>
              </a:rPr>
              <a:t>Tradicional mejorado</a:t>
            </a:r>
          </a:p>
          <a:p>
            <a:pPr marL="639763" lvl="1" indent="-22860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</a:pPr>
            <a:r>
              <a:rPr lang="es-AR" sz="2800" b="1">
                <a:latin typeface="Calibri" pitchFamily="34" charset="0"/>
              </a:rPr>
              <a:t>Moderno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s-AR" sz="3200" b="1">
              <a:latin typeface="Comic Sans MS" pitchFamily="66" charset="0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s-AR" sz="3200" b="1">
              <a:latin typeface="Comic Sans MS" pitchFamily="66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0813" y="260350"/>
            <a:ext cx="8382000" cy="644525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marL="54864" algn="l" fontAlgn="auto">
              <a:spcAft>
                <a:spcPts val="0"/>
              </a:spcAft>
              <a:defRPr/>
            </a:pPr>
            <a:r>
              <a:rPr lang="es-AR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Tipo de utilización</a:t>
            </a:r>
            <a:endParaRPr lang="es-AR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463" y="1052513"/>
            <a:ext cx="4572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 lvl="1" indent="-182880" fontAlgn="auto">
              <a:spcBef>
                <a:spcPct val="20000"/>
              </a:spcBef>
              <a:spcAft>
                <a:spcPts val="0"/>
              </a:spcAft>
              <a:buClr>
                <a:srgbClr val="F96A1B"/>
              </a:buClr>
              <a:buFont typeface="Wingdings" pitchFamily="2" charset="2"/>
              <a:buChar char="§"/>
              <a:defRPr/>
            </a:pPr>
            <a:r>
              <a:rPr lang="es-AR" sz="2400" b="1" spc="100" dirty="0">
                <a:solidFill>
                  <a:srgbClr val="000000"/>
                </a:solidFill>
                <a:latin typeface="Calibri" pitchFamily="34" charset="0"/>
              </a:rPr>
              <a:t>Conocimiento técnico</a:t>
            </a:r>
          </a:p>
          <a:p>
            <a:pPr marL="640080" lvl="1" indent="-182880" fontAlgn="auto">
              <a:spcBef>
                <a:spcPct val="20000"/>
              </a:spcBef>
              <a:spcAft>
                <a:spcPts val="0"/>
              </a:spcAft>
              <a:buClr>
                <a:srgbClr val="F96A1B"/>
              </a:buClr>
              <a:buFont typeface="Wingdings" pitchFamily="2" charset="2"/>
              <a:buChar char="§"/>
              <a:defRPr/>
            </a:pPr>
            <a:r>
              <a:rPr lang="es-AR" sz="2400" b="1" spc="100" dirty="0">
                <a:solidFill>
                  <a:srgbClr val="000000"/>
                </a:solidFill>
                <a:latin typeface="Calibri" pitchFamily="34" charset="0"/>
              </a:rPr>
              <a:t>Fuente de energía</a:t>
            </a:r>
          </a:p>
          <a:p>
            <a:pPr marL="640080" lvl="1" indent="-182880" fontAlgn="auto">
              <a:spcBef>
                <a:spcPct val="20000"/>
              </a:spcBef>
              <a:spcAft>
                <a:spcPts val="0"/>
              </a:spcAft>
              <a:buClr>
                <a:srgbClr val="F96A1B"/>
              </a:buClr>
              <a:buFont typeface="Wingdings" pitchFamily="2" charset="2"/>
              <a:buChar char="§"/>
              <a:defRPr/>
            </a:pPr>
            <a:r>
              <a:rPr lang="es-AR" sz="2400" b="1" spc="100" dirty="0">
                <a:solidFill>
                  <a:srgbClr val="000000"/>
                </a:solidFill>
                <a:latin typeface="Calibri" pitchFamily="34" charset="0"/>
              </a:rPr>
              <a:t>Tenencia de la tierra</a:t>
            </a:r>
          </a:p>
          <a:p>
            <a:pPr marL="640080" lvl="1" indent="-182880" fontAlgn="auto">
              <a:spcBef>
                <a:spcPct val="20000"/>
              </a:spcBef>
              <a:spcAft>
                <a:spcPts val="0"/>
              </a:spcAft>
              <a:buClr>
                <a:srgbClr val="F96A1B"/>
              </a:buClr>
              <a:buFont typeface="Wingdings" pitchFamily="2" charset="2"/>
              <a:buChar char="§"/>
              <a:defRPr/>
            </a:pPr>
            <a:r>
              <a:rPr lang="es-AR" sz="2400" b="1" spc="100" dirty="0">
                <a:solidFill>
                  <a:srgbClr val="000000"/>
                </a:solidFill>
                <a:latin typeface="Calibri" pitchFamily="34" charset="0"/>
              </a:rPr>
              <a:t>Créditos</a:t>
            </a:r>
          </a:p>
          <a:p>
            <a:pPr marL="640080" lvl="1" indent="-182880" fontAlgn="auto">
              <a:spcBef>
                <a:spcPct val="20000"/>
              </a:spcBef>
              <a:spcAft>
                <a:spcPts val="0"/>
              </a:spcAft>
              <a:buClr>
                <a:srgbClr val="F96A1B"/>
              </a:buClr>
              <a:buFont typeface="Wingdings" pitchFamily="2" charset="2"/>
              <a:buChar char="§"/>
              <a:defRPr/>
            </a:pPr>
            <a:r>
              <a:rPr lang="es-AR" sz="2400" b="1" spc="100" dirty="0">
                <a:solidFill>
                  <a:srgbClr val="000000"/>
                </a:solidFill>
                <a:latin typeface="Calibri" pitchFamily="34" charset="0"/>
              </a:rPr>
              <a:t>Nivel de ingreso</a:t>
            </a:r>
          </a:p>
          <a:p>
            <a:pPr marL="640080" lvl="1" indent="-182880" fontAlgn="auto">
              <a:spcBef>
                <a:spcPct val="20000"/>
              </a:spcBef>
              <a:spcAft>
                <a:spcPts val="0"/>
              </a:spcAft>
              <a:buClr>
                <a:srgbClr val="F96A1B"/>
              </a:buClr>
              <a:buFont typeface="Wingdings" pitchFamily="2" charset="2"/>
              <a:buChar char="§"/>
              <a:defRPr/>
            </a:pPr>
            <a:r>
              <a:rPr lang="es-AR" sz="2400" b="1" spc="100" dirty="0">
                <a:solidFill>
                  <a:srgbClr val="000000"/>
                </a:solidFill>
                <a:latin typeface="Calibri" pitchFamily="34" charset="0"/>
              </a:rPr>
              <a:t>otros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9388" y="4008438"/>
            <a:ext cx="8382000" cy="644525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marL="54864" algn="l" fontAlgn="auto">
              <a:spcAft>
                <a:spcPts val="0"/>
              </a:spcAft>
              <a:defRPr/>
            </a:pPr>
            <a:r>
              <a:rPr lang="es-AR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Nivel de manejo</a:t>
            </a:r>
            <a:endParaRPr lang="es-AR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50813" y="260350"/>
            <a:ext cx="8382000" cy="644525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sng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CATEGORÍAS</a:t>
            </a:r>
            <a:endParaRPr kumimoji="0" lang="es-AR" sz="4000" b="1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0825" y="1052513"/>
            <a:ext cx="8642350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ORDEN</a:t>
            </a:r>
            <a:r>
              <a:rPr lang="es-AR" sz="2800" dirty="0">
                <a:latin typeface="Calibri" pitchFamily="34" charset="0"/>
              </a:rPr>
              <a:t>:  </a:t>
            </a:r>
            <a:r>
              <a:rPr lang="es-AR" sz="2400" dirty="0">
                <a:latin typeface="Calibri" pitchFamily="34" charset="0"/>
              </a:rPr>
              <a:t>el valor de los beneficios esperados justifica o no los costos de los insumos que serían necesarios (</a:t>
            </a:r>
            <a:r>
              <a:rPr lang="es-AR" sz="2400" i="1" dirty="0">
                <a:latin typeface="Calibri" pitchFamily="34" charset="0"/>
              </a:rPr>
              <a:t>tipo de aptitud</a:t>
            </a:r>
            <a:r>
              <a:rPr lang="es-AR" sz="2400" dirty="0">
                <a:latin typeface="Calibri" pitchFamily="34" charset="0"/>
              </a:rPr>
              <a:t>)</a:t>
            </a:r>
          </a:p>
          <a:p>
            <a:pPr>
              <a:defRPr/>
            </a:pPr>
            <a:endParaRPr lang="es-AR" sz="28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b="1" dirty="0">
                <a:latin typeface="Calibri" pitchFamily="34" charset="0"/>
              </a:rPr>
              <a:t>Apta</a:t>
            </a:r>
            <a:r>
              <a:rPr lang="es-AR" sz="2800" dirty="0">
                <a:latin typeface="Calibri" pitchFamily="34" charset="0"/>
              </a:rPr>
              <a:t> </a:t>
            </a:r>
            <a:r>
              <a:rPr lang="es-AR" sz="2800" dirty="0" smtClean="0">
                <a:latin typeface="Calibri" pitchFamily="34" charset="0"/>
              </a:rPr>
              <a:t>(A)</a:t>
            </a:r>
            <a:endParaRPr lang="es-AR" sz="28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b="1" dirty="0">
                <a:latin typeface="Calibri" pitchFamily="34" charset="0"/>
              </a:rPr>
              <a:t>No Apta </a:t>
            </a:r>
            <a:r>
              <a:rPr lang="es-AR" sz="2800" dirty="0">
                <a:latin typeface="Calibri" pitchFamily="34" charset="0"/>
              </a:rPr>
              <a:t>(N) </a:t>
            </a:r>
          </a:p>
          <a:p>
            <a:pPr>
              <a:defRPr/>
            </a:pPr>
            <a:r>
              <a:rPr lang="es-AR" sz="2800" dirty="0">
                <a:latin typeface="Calibri" pitchFamily="34" charset="0"/>
              </a:rPr>
              <a:t>		N1 = No apta actualmente. </a:t>
            </a:r>
          </a:p>
          <a:p>
            <a:pPr>
              <a:defRPr/>
            </a:pPr>
            <a:r>
              <a:rPr lang="es-AR" sz="2800" dirty="0">
                <a:latin typeface="Calibri" pitchFamily="34" charset="0"/>
              </a:rPr>
              <a:t>		N2 = No apta permanentemente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b="1" dirty="0">
                <a:latin typeface="Calibri" pitchFamily="34" charset="0"/>
              </a:rPr>
              <a:t>Para conservación </a:t>
            </a:r>
            <a:r>
              <a:rPr lang="es-AR" sz="2800" dirty="0">
                <a:latin typeface="Calibri" pitchFamily="34" charset="0"/>
              </a:rPr>
              <a:t>(X)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0825" y="4724400"/>
            <a:ext cx="86296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Clase:</a:t>
            </a:r>
            <a:r>
              <a:rPr lang="es-AR" dirty="0">
                <a:latin typeface="Calibri" pitchFamily="34" charset="0"/>
              </a:rPr>
              <a:t>  </a:t>
            </a:r>
            <a:r>
              <a:rPr lang="es-AR" sz="2400" dirty="0">
                <a:latin typeface="Calibri" pitchFamily="34" charset="0"/>
              </a:rPr>
              <a:t>establece el grado de aptitud</a:t>
            </a:r>
          </a:p>
          <a:p>
            <a:pPr>
              <a:defRPr/>
            </a:pPr>
            <a:r>
              <a:rPr lang="es-AR" sz="2400" b="1" dirty="0" smtClean="0">
                <a:latin typeface="Calibri" pitchFamily="34" charset="0"/>
              </a:rPr>
              <a:t>A</a:t>
            </a:r>
            <a:r>
              <a:rPr lang="es-AR" sz="2400" b="1" dirty="0" smtClean="0">
                <a:latin typeface="Calibri" pitchFamily="34" charset="0"/>
              </a:rPr>
              <a:t>1</a:t>
            </a:r>
            <a:r>
              <a:rPr lang="es-AR" sz="2400" dirty="0" smtClean="0">
                <a:latin typeface="Calibri" pitchFamily="34" charset="0"/>
              </a:rPr>
              <a:t> </a:t>
            </a:r>
            <a:r>
              <a:rPr lang="es-AR" sz="2400" dirty="0">
                <a:latin typeface="Calibri" pitchFamily="34" charset="0"/>
              </a:rPr>
              <a:t>= Altamente </a:t>
            </a:r>
            <a:r>
              <a:rPr lang="es-AR" sz="2400" dirty="0" smtClean="0">
                <a:latin typeface="Calibri" pitchFamily="34" charset="0"/>
              </a:rPr>
              <a:t>apta</a:t>
            </a:r>
          </a:p>
          <a:p>
            <a:pPr>
              <a:defRPr/>
            </a:pPr>
            <a:r>
              <a:rPr lang="es-AR" sz="2400" b="1" dirty="0" smtClean="0">
                <a:latin typeface="Calibri" pitchFamily="34" charset="0"/>
              </a:rPr>
              <a:t>A</a:t>
            </a:r>
            <a:r>
              <a:rPr lang="es-AR" sz="2400" b="1" dirty="0" smtClean="0">
                <a:latin typeface="Calibri" pitchFamily="34" charset="0"/>
              </a:rPr>
              <a:t>2</a:t>
            </a:r>
            <a:r>
              <a:rPr lang="es-AR" sz="2400" dirty="0" smtClean="0">
                <a:latin typeface="Calibri" pitchFamily="34" charset="0"/>
              </a:rPr>
              <a:t> = Moderadamente apta</a:t>
            </a:r>
          </a:p>
          <a:p>
            <a:pPr>
              <a:defRPr/>
            </a:pPr>
            <a:r>
              <a:rPr lang="es-AR" sz="2400" b="1" dirty="0" smtClean="0">
                <a:latin typeface="Calibri" pitchFamily="34" charset="0"/>
              </a:rPr>
              <a:t>A</a:t>
            </a:r>
            <a:r>
              <a:rPr lang="es-AR" sz="2400" b="1" dirty="0" smtClean="0">
                <a:latin typeface="Calibri" pitchFamily="34" charset="0"/>
              </a:rPr>
              <a:t>3</a:t>
            </a:r>
            <a:r>
              <a:rPr lang="es-AR" sz="2400" dirty="0" smtClean="0">
                <a:latin typeface="Calibri" pitchFamily="34" charset="0"/>
              </a:rPr>
              <a:t> </a:t>
            </a:r>
            <a:r>
              <a:rPr lang="es-AR" sz="2400" dirty="0">
                <a:latin typeface="Calibri" pitchFamily="34" charset="0"/>
              </a:rPr>
              <a:t>= Marginalmente apta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3838" y="260350"/>
            <a:ext cx="86693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Subclase</a:t>
            </a:r>
            <a:r>
              <a:rPr lang="es-ES" sz="2400" b="1" dirty="0">
                <a:latin typeface="Calibri" pitchFamily="34" charset="0"/>
              </a:rPr>
              <a:t>:</a:t>
            </a:r>
            <a:r>
              <a:rPr lang="es-ES" sz="2400" dirty="0">
                <a:latin typeface="Calibri" pitchFamily="34" charset="0"/>
              </a:rPr>
              <a:t> 	</a:t>
            </a:r>
            <a:r>
              <a:rPr lang="es-AR" sz="2400" dirty="0">
                <a:latin typeface="Calibri" pitchFamily="34" charset="0"/>
              </a:rPr>
              <a:t>refleja el tipo de limitación o principal tipo de manejo dentro de la clase.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5263" y="3573463"/>
            <a:ext cx="8697912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Unidad</a:t>
            </a:r>
            <a:r>
              <a:rPr lang="es-AR" sz="2400" dirty="0">
                <a:latin typeface="Calibri" pitchFamily="34" charset="0"/>
              </a:rPr>
              <a:t>: diferencias menores en el manejo requerido dentro de la subclase.</a:t>
            </a:r>
          </a:p>
          <a:p>
            <a:pPr>
              <a:defRPr/>
            </a:pPr>
            <a:endParaRPr lang="es-AR" sz="2400" dirty="0">
              <a:latin typeface="Calibri" pitchFamily="34" charset="0"/>
            </a:endParaRPr>
          </a:p>
          <a:p>
            <a:pPr>
              <a:defRPr/>
            </a:pPr>
            <a:r>
              <a:rPr lang="es-AR" sz="2400" b="1" dirty="0">
                <a:latin typeface="Calibri" pitchFamily="34" charset="0"/>
              </a:rPr>
              <a:t>a</a:t>
            </a:r>
            <a:r>
              <a:rPr lang="es-AR" sz="2000" b="1" dirty="0">
                <a:latin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</a:rPr>
              <a:t>= intensificación en el uso agrícola sin necesidad de grandes mejoras.</a:t>
            </a:r>
            <a:br>
              <a:rPr lang="es-AR" sz="2000" dirty="0">
                <a:latin typeface="Calibri" pitchFamily="34" charset="0"/>
              </a:rPr>
            </a:br>
            <a:r>
              <a:rPr lang="es-AR" sz="2400" b="1" dirty="0">
                <a:latin typeface="Calibri" pitchFamily="34" charset="0"/>
              </a:rPr>
              <a:t>m</a:t>
            </a:r>
            <a:r>
              <a:rPr lang="es-AR" sz="2000" dirty="0">
                <a:latin typeface="Calibri" pitchFamily="34" charset="0"/>
              </a:rPr>
              <a:t> = intensificación en el uso agrícola con necesidad de mejoras importantes (riego, </a:t>
            </a:r>
            <a:r>
              <a:rPr lang="es-AR" sz="2000" dirty="0" err="1">
                <a:latin typeface="Calibri" pitchFamily="34" charset="0"/>
              </a:rPr>
              <a:t>etc</a:t>
            </a:r>
            <a:r>
              <a:rPr lang="es-AR" sz="2000" dirty="0">
                <a:latin typeface="Calibri" pitchFamily="34" charset="0"/>
              </a:rPr>
              <a:t>). </a:t>
            </a:r>
            <a:br>
              <a:rPr lang="es-AR" sz="2000" dirty="0">
                <a:latin typeface="Calibri" pitchFamily="34" charset="0"/>
              </a:rPr>
            </a:br>
            <a:r>
              <a:rPr lang="es-AR" sz="2400" b="1" dirty="0">
                <a:latin typeface="Calibri" pitchFamily="34" charset="0"/>
              </a:rPr>
              <a:t>p</a:t>
            </a:r>
            <a:r>
              <a:rPr lang="es-AR" sz="2000" dirty="0">
                <a:latin typeface="Calibri" pitchFamily="34" charset="0"/>
              </a:rPr>
              <a:t> = dedicación a pastos para uso ganadero. </a:t>
            </a:r>
            <a:br>
              <a:rPr lang="es-AR" sz="2000" dirty="0">
                <a:latin typeface="Calibri" pitchFamily="34" charset="0"/>
              </a:rPr>
            </a:br>
            <a:r>
              <a:rPr lang="es-AR" sz="2400" b="1" dirty="0">
                <a:latin typeface="Calibri" pitchFamily="34" charset="0"/>
              </a:rPr>
              <a:t>f</a:t>
            </a:r>
            <a:r>
              <a:rPr lang="es-AR" sz="2000" dirty="0">
                <a:latin typeface="Calibri" pitchFamily="34" charset="0"/>
              </a:rPr>
              <a:t> = repoblación forestal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8510" y="1484784"/>
            <a:ext cx="5805658" cy="156966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defRPr/>
            </a:pPr>
            <a:r>
              <a:rPr lang="es-ES" sz="2400" b="1" dirty="0">
                <a:latin typeface="Calibri" pitchFamily="34" charset="0"/>
              </a:rPr>
              <a:t>t</a:t>
            </a:r>
            <a:r>
              <a:rPr lang="es-ES" sz="2400" dirty="0">
                <a:latin typeface="Calibri" pitchFamily="34" charset="0"/>
              </a:rPr>
              <a:t> = pendiente; </a:t>
            </a:r>
            <a:br>
              <a:rPr lang="es-ES" sz="2400" dirty="0">
                <a:latin typeface="Calibri" pitchFamily="34" charset="0"/>
              </a:rPr>
            </a:br>
            <a:r>
              <a:rPr lang="es-ES" sz="2400" b="1" dirty="0">
                <a:latin typeface="Calibri" pitchFamily="34" charset="0"/>
              </a:rPr>
              <a:t>e</a:t>
            </a:r>
            <a:r>
              <a:rPr lang="es-ES" sz="2400" dirty="0">
                <a:latin typeface="Calibri" pitchFamily="34" charset="0"/>
              </a:rPr>
              <a:t> = riesgo de erosión; </a:t>
            </a:r>
            <a:br>
              <a:rPr lang="es-ES" sz="2400" dirty="0">
                <a:latin typeface="Calibri" pitchFamily="34" charset="0"/>
              </a:rPr>
            </a:br>
            <a:r>
              <a:rPr lang="es-ES" sz="2400" b="1" dirty="0">
                <a:latin typeface="Calibri" pitchFamily="34" charset="0"/>
              </a:rPr>
              <a:t>p</a:t>
            </a:r>
            <a:r>
              <a:rPr lang="es-ES" sz="2400" dirty="0">
                <a:latin typeface="Calibri" pitchFamily="34" charset="0"/>
              </a:rPr>
              <a:t> = profundidad; </a:t>
            </a:r>
            <a:br>
              <a:rPr lang="es-ES" sz="2400" dirty="0">
                <a:latin typeface="Calibri" pitchFamily="34" charset="0"/>
              </a:rPr>
            </a:br>
            <a:r>
              <a:rPr lang="es-ES" sz="2400" b="1" dirty="0">
                <a:latin typeface="Calibri" pitchFamily="34" charset="0"/>
              </a:rPr>
              <a:t>s</a:t>
            </a:r>
            <a:r>
              <a:rPr lang="es-ES" sz="2400" dirty="0">
                <a:latin typeface="Calibri" pitchFamily="34" charset="0"/>
              </a:rPr>
              <a:t> = salinidad; 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321175" y="14843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alibri" pitchFamily="34" charset="0"/>
              </a:rPr>
              <a:t>d</a:t>
            </a:r>
            <a:r>
              <a:rPr lang="es-ES" sz="2400">
                <a:latin typeface="Calibri" pitchFamily="34" charset="0"/>
              </a:rPr>
              <a:t> = drenaje; </a:t>
            </a:r>
            <a:br>
              <a:rPr lang="es-ES" sz="2400">
                <a:latin typeface="Calibri" pitchFamily="34" charset="0"/>
              </a:rPr>
            </a:br>
            <a:r>
              <a:rPr lang="es-ES" sz="2400" b="1">
                <a:latin typeface="Calibri" pitchFamily="34" charset="0"/>
              </a:rPr>
              <a:t>c</a:t>
            </a:r>
            <a:r>
              <a:rPr lang="es-ES" sz="2400">
                <a:latin typeface="Calibri" pitchFamily="34" charset="0"/>
              </a:rPr>
              <a:t> = deficiencia bioclimática; </a:t>
            </a:r>
            <a:br>
              <a:rPr lang="es-ES" sz="2400">
                <a:latin typeface="Calibri" pitchFamily="34" charset="0"/>
              </a:rPr>
            </a:br>
            <a:r>
              <a:rPr lang="es-ES" sz="2400" b="1">
                <a:latin typeface="Calibri" pitchFamily="34" charset="0"/>
              </a:rPr>
              <a:t>r</a:t>
            </a:r>
            <a:r>
              <a:rPr lang="es-ES" sz="2400">
                <a:latin typeface="Calibri" pitchFamily="34" charset="0"/>
              </a:rPr>
              <a:t> = rocosidad </a:t>
            </a:r>
            <a:br>
              <a:rPr lang="es-ES" sz="2400">
                <a:latin typeface="Calibri" pitchFamily="34" charset="0"/>
              </a:rPr>
            </a:br>
            <a:r>
              <a:rPr lang="es-ES" sz="2400" b="1">
                <a:latin typeface="Calibri" pitchFamily="34" charset="0"/>
              </a:rPr>
              <a:t>w</a:t>
            </a:r>
            <a:r>
              <a:rPr lang="es-ES" sz="2400">
                <a:latin typeface="Calibri" pitchFamily="34" charset="0"/>
              </a:rPr>
              <a:t> = riesgo de inundación </a:t>
            </a:r>
            <a:endParaRPr lang="es-A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0825" y="1590675"/>
          <a:ext cx="8535988" cy="464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997"/>
                <a:gridCol w="2133997"/>
                <a:gridCol w="2133997"/>
                <a:gridCol w="2133997"/>
              </a:tblGrid>
              <a:tr h="477750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Calibri" pitchFamily="34" charset="0"/>
                        </a:rPr>
                        <a:t>ORDEN</a:t>
                      </a:r>
                      <a:endParaRPr lang="es-AR" sz="18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Calibri" pitchFamily="34" charset="0"/>
                        </a:rPr>
                        <a:t>CLASE</a:t>
                      </a:r>
                      <a:endParaRPr lang="es-AR" sz="18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Calibri" pitchFamily="34" charset="0"/>
                        </a:rPr>
                        <a:t>SUBCLASE</a:t>
                      </a:r>
                      <a:endParaRPr lang="es-AR" sz="18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Calibri" pitchFamily="34" charset="0"/>
                        </a:rPr>
                        <a:t>UNIDAD</a:t>
                      </a:r>
                      <a:endParaRPr lang="es-AR" sz="18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A</a:t>
                      </a:r>
                      <a:r>
                        <a:rPr lang="es-AR" sz="2000" b="1" dirty="0" smtClean="0">
                          <a:latin typeface="Calibri" pitchFamily="34" charset="0"/>
                        </a:rPr>
                        <a:t> (apto)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A2 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m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A2 e 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A2 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e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A2 e 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endParaRPr lang="es-AR" sz="2000" b="1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3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A2 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me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Calibri" pitchFamily="34" charset="0"/>
                        </a:rPr>
                        <a:t>etc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endParaRPr lang="es-AR" sz="2000" b="1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Calibri" pitchFamily="34" charset="0"/>
                        </a:rPr>
                        <a:t>etc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Calibri" pitchFamily="34" charset="0"/>
                        </a:rPr>
                        <a:t>etc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824611"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Ac</a:t>
                      </a:r>
                      <a:r>
                        <a:rPr lang="es-AR" sz="2000" b="1" dirty="0" smtClean="0">
                          <a:latin typeface="Calibri" pitchFamily="34" charset="0"/>
                        </a:rPr>
                        <a:t> (apto fase condicional)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Ac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Ac2m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es-AR" sz="2000" b="1" dirty="0" smtClean="0">
                          <a:latin typeface="Calibri" pitchFamily="34" charset="0"/>
                        </a:rPr>
                        <a:t> (no apto)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N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N1m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endParaRPr lang="es-AR" sz="2000" b="1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N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</a:t>
                      </a:r>
                      <a:endParaRPr lang="es-AR" sz="20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N1e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  <a:tr h="477750">
                <a:tc>
                  <a:txBody>
                    <a:bodyPr/>
                    <a:lstStyle/>
                    <a:p>
                      <a:endParaRPr lang="es-AR" sz="2000" b="1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endParaRPr lang="es-AR" sz="2000" b="1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Calibri" pitchFamily="34" charset="0"/>
                        </a:rPr>
                        <a:t>Etc.</a:t>
                      </a:r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Calibri" pitchFamily="34" charset="0"/>
                      </a:endParaRPr>
                    </a:p>
                  </a:txBody>
                  <a:tcPr marL="91446" marR="91446" marT="45712" marB="45712"/>
                </a:tc>
              </a:tr>
            </a:tbl>
          </a:graphicData>
        </a:graphic>
      </p:graphicFrame>
      <p:cxnSp>
        <p:nvCxnSpPr>
          <p:cNvPr id="3" name="2 Conector recto de flecha"/>
          <p:cNvCxnSpPr/>
          <p:nvPr/>
        </p:nvCxnSpPr>
        <p:spPr>
          <a:xfrm flipV="1">
            <a:off x="2914650" y="2349500"/>
            <a:ext cx="1620838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>
            <a:off x="2914650" y="2786063"/>
            <a:ext cx="16208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2914650" y="2786063"/>
            <a:ext cx="1571625" cy="461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914650" y="2786063"/>
            <a:ext cx="1571625" cy="1003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5219700" y="2349500"/>
            <a:ext cx="1357313" cy="35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219700" y="2778125"/>
            <a:ext cx="1357313" cy="7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148263" y="2778125"/>
            <a:ext cx="1428750" cy="469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50825" y="4005263"/>
            <a:ext cx="85693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50825" y="4797425"/>
            <a:ext cx="85693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/>
          <p:cNvSpPr txBox="1">
            <a:spLocks/>
          </p:cNvSpPr>
          <p:nvPr/>
        </p:nvSpPr>
        <p:spPr>
          <a:xfrm>
            <a:off x="150813" y="552450"/>
            <a:ext cx="8382000" cy="644525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marL="54864" algn="l" fontAlgn="auto">
              <a:spcAft>
                <a:spcPts val="0"/>
              </a:spcAft>
              <a:defRPr/>
            </a:pPr>
            <a:r>
              <a:rPr lang="es-AR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Estructura</a:t>
            </a:r>
            <a:endParaRPr lang="es-AR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23728" y="332656"/>
            <a:ext cx="3610744" cy="490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Equivalencias entre sistemas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9632" y="1196752"/>
            <a:ext cx="6563072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Clases FAO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		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 				Clase 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 				Clases II y III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 				Clase IV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 				Clases V, VI y VII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 				Clases VIII 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350245" y="2520727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78807" y="3096990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350245" y="3530377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05782" y="403361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05782" y="4609877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/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2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USDA</a:t>
            </a:r>
            <a:endParaRPr kumimoji="0" lang="es-AR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285750" y="1785938"/>
          <a:ext cx="8429625" cy="4413260"/>
        </p:xfrm>
        <a:graphic>
          <a:graphicData uri="http://schemas.openxmlformats.org/drawingml/2006/table">
            <a:tbl>
              <a:tblPr/>
              <a:tblGrid>
                <a:gridCol w="4214813"/>
                <a:gridCol w="4214812"/>
              </a:tblGrid>
              <a:tr h="63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VENTAJAS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DESVENTAJAS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Producción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sostenida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Sólo considera limitaciones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no potencialidades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1228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 (factores físicos)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durable en el tiempo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Dada la escala en la que se usa la definición de uso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podría ser más específica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Flexible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y permite variaciones en el rango de valores límites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Sólo para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alto nivel de manejo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Es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simple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 no necesita gran entrenamiento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Los límites son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subjetivos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en cierta medida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23838"/>
            <a:ext cx="17351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/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2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FAO</a:t>
            </a:r>
            <a:endParaRPr kumimoji="0" lang="es-AR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Group 30"/>
          <p:cNvGraphicFramePr>
            <a:graphicFrameLocks noGrp="1"/>
          </p:cNvGraphicFramePr>
          <p:nvPr/>
        </p:nvGraphicFramePr>
        <p:xfrm>
          <a:off x="428625" y="1571625"/>
          <a:ext cx="8429625" cy="4857751"/>
        </p:xfrm>
        <a:graphic>
          <a:graphicData uri="http://schemas.openxmlformats.org/drawingml/2006/table">
            <a:tbl>
              <a:tblPr/>
              <a:tblGrid>
                <a:gridCol w="4214813"/>
                <a:gridCol w="4214812"/>
              </a:tblGrid>
              <a:tr h="636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VENTAJAS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DESVENTAJAS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 adapta a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cualquier uso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Necesita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datos experimentales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 productividad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78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Es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abierto y flexible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Necesita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conocimiento de los cultivos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evaluar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100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Usa un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concepto amplio de tierra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Los factores de la “tierra” interactúan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complejizando el análisis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70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Puede incluir (a nivel de detalle) una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evaluación socio económica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Integrar lo físico a lo económico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Requiere 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mucha información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100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Puede ser: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s-A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cuali</a:t>
                      </a: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/cuantitativo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actual/potencial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6675" y="260350"/>
            <a:ext cx="1133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404813"/>
            <a:ext cx="81375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Aptitud del suelo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58763" y="1827213"/>
            <a:ext cx="85613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800">
                <a:latin typeface="Calibri" pitchFamily="34" charset="0"/>
              </a:rPr>
              <a:t>Capacidad de un lugar específico para producir un cultivo determinado en base a los condiciones agroclimáticas y de suelos.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3403600"/>
            <a:ext cx="2449513" cy="1465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i="1">
                <a:latin typeface="Calibri" pitchFamily="34" charset="0"/>
              </a:rPr>
              <a:t>Clima</a:t>
            </a:r>
          </a:p>
          <a:p>
            <a:r>
              <a:rPr lang="es-ES" b="1" i="1">
                <a:latin typeface="Calibri" pitchFamily="34" charset="0"/>
              </a:rPr>
              <a:t>Relieve</a:t>
            </a:r>
          </a:p>
          <a:p>
            <a:r>
              <a:rPr lang="es-ES" b="1" i="1">
                <a:latin typeface="Calibri" pitchFamily="34" charset="0"/>
              </a:rPr>
              <a:t>Suelos</a:t>
            </a:r>
          </a:p>
          <a:p>
            <a:r>
              <a:rPr lang="es-ES" b="1" i="1">
                <a:latin typeface="Calibri" pitchFamily="34" charset="0"/>
              </a:rPr>
              <a:t>Hidrología </a:t>
            </a:r>
          </a:p>
          <a:p>
            <a:r>
              <a:rPr lang="es-ES" b="1" i="1">
                <a:latin typeface="Calibri" pitchFamily="34" charset="0"/>
              </a:rPr>
              <a:t>Vegetación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8763" y="5026025"/>
            <a:ext cx="2441575" cy="7794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>
                <a:latin typeface="Calibri" pitchFamily="34" charset="0"/>
              </a:rPr>
              <a:t>Cultivos:</a:t>
            </a:r>
          </a:p>
          <a:p>
            <a:pPr>
              <a:spcBef>
                <a:spcPct val="50000"/>
              </a:spcBef>
            </a:pPr>
            <a:r>
              <a:rPr lang="es-ES" b="1" i="1">
                <a:latin typeface="Calibri" pitchFamily="34" charset="0"/>
              </a:rPr>
              <a:t>requerimientos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8763" y="5940425"/>
            <a:ext cx="2441575" cy="368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>
                <a:latin typeface="Calibri" pitchFamily="34" charset="0"/>
              </a:rPr>
              <a:t>Tecnología aplicada</a:t>
            </a:r>
          </a:p>
        </p:txBody>
      </p:sp>
      <p:sp>
        <p:nvSpPr>
          <p:cNvPr id="7" name="AutoShape 18" descr="Papel bouquet"/>
          <p:cNvSpPr>
            <a:spLocks noChangeArrowheads="1"/>
          </p:cNvSpPr>
          <p:nvPr/>
        </p:nvSpPr>
        <p:spPr bwMode="auto">
          <a:xfrm>
            <a:off x="3059113" y="4083050"/>
            <a:ext cx="2808287" cy="1793875"/>
          </a:xfrm>
          <a:prstGeom prst="rightArrow">
            <a:avLst>
              <a:gd name="adj1" fmla="val 50000"/>
              <a:gd name="adj2" fmla="val 54669"/>
            </a:avLst>
          </a:prstGeom>
          <a:solidFill>
            <a:srgbClr val="F2DCDB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6049963" y="4608513"/>
            <a:ext cx="226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AR" sz="3600" b="1" kern="10">
                <a:ln w="18000">
                  <a:solidFill>
                    <a:srgbClr val="C000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alibri"/>
                <a:cs typeface="Calibri"/>
              </a:rPr>
              <a:t>APTITUD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36202"/>
            <a:ext cx="85324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2-  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Aplicación del Sistema de Evaluación FAO APTITUD DE LAS TIERRAS PARA LA IMPLANTACIÓN DE BOSQUES. PROVINCIA DE MISIONES,</a:t>
            </a: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cuyos autores pertenecen a la EEA Montecarlo de INTA: Roberto A., </a:t>
            </a:r>
            <a:r>
              <a:rPr kumimoji="0" lang="es-A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Lupi</a:t>
            </a: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Ana M. y </a:t>
            </a:r>
            <a:r>
              <a:rPr kumimoji="0" lang="es-A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Pahr</a:t>
            </a: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Norberto M. por la Revista YVYRARETA (9 de octubre de 1990).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34076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alibri" pitchFamily="34" charset="0"/>
              </a:rPr>
              <a:t>Criterios </a:t>
            </a:r>
            <a:r>
              <a:rPr lang="es-AR" b="1" dirty="0">
                <a:latin typeface="Calibri" pitchFamily="34" charset="0"/>
              </a:rPr>
              <a:t>diagnósticos y límites críticos:</a:t>
            </a:r>
          </a:p>
          <a:p>
            <a:r>
              <a:rPr lang="es-AR" dirty="0">
                <a:latin typeface="Calibri" pitchFamily="34" charset="0"/>
              </a:rPr>
              <a:t>Estos atributos afectan al crecimiento, al manejo del cultivo y a la conservación de los recursos, en relación a las exigencias y tolerancias de las especies:</a:t>
            </a:r>
          </a:p>
          <a:p>
            <a:pPr lvl="0"/>
            <a:endParaRPr lang="es-AR" b="1" dirty="0" smtClean="0">
              <a:latin typeface="Calibri" pitchFamily="34" charset="0"/>
            </a:endParaRPr>
          </a:p>
          <a:p>
            <a:pPr lvl="0"/>
            <a:r>
              <a:rPr lang="es-AR" b="1" dirty="0" smtClean="0">
                <a:solidFill>
                  <a:srgbClr val="FF0000"/>
                </a:solidFill>
                <a:latin typeface="Calibri" pitchFamily="34" charset="0"/>
              </a:rPr>
              <a:t>Grado </a:t>
            </a:r>
            <a:r>
              <a:rPr lang="es-AR" b="1" dirty="0">
                <a:solidFill>
                  <a:srgbClr val="FF0000"/>
                </a:solidFill>
                <a:latin typeface="Calibri" pitchFamily="34" charset="0"/>
              </a:rPr>
              <a:t>de la pendiente (i):</a:t>
            </a:r>
            <a:r>
              <a:rPr lang="es-AR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dirty="0">
                <a:latin typeface="Calibri" pitchFamily="34" charset="0"/>
              </a:rPr>
              <a:t>pendientes superiores al </a:t>
            </a:r>
            <a:r>
              <a:rPr lang="es-AR" b="1" dirty="0">
                <a:latin typeface="Calibri" pitchFamily="34" charset="0"/>
              </a:rPr>
              <a:t>20%</a:t>
            </a:r>
            <a:r>
              <a:rPr lang="es-AR" dirty="0">
                <a:latin typeface="Calibri" pitchFamily="34" charset="0"/>
              </a:rPr>
              <a:t> separa las tierras APTAS (</a:t>
            </a:r>
            <a:r>
              <a:rPr lang="es-AR" b="1" dirty="0">
                <a:latin typeface="Calibri" pitchFamily="34" charset="0"/>
              </a:rPr>
              <a:t>A1</a:t>
            </a:r>
            <a:r>
              <a:rPr lang="es-AR" dirty="0">
                <a:latin typeface="Calibri" pitchFamily="34" charset="0"/>
              </a:rPr>
              <a:t>) de las NO APTAS (</a:t>
            </a:r>
            <a:r>
              <a:rPr lang="es-AR" b="1" dirty="0">
                <a:latin typeface="Calibri" pitchFamily="34" charset="0"/>
              </a:rPr>
              <a:t>N</a:t>
            </a:r>
            <a:r>
              <a:rPr lang="es-AR" dirty="0">
                <a:latin typeface="Calibri" pitchFamily="34" charset="0"/>
              </a:rPr>
              <a:t>). Este criterio obedece a la ley provincial 854 que prohíbe sustituir los bosques nativos o implantados situados en pendientes superiores al 20%.</a:t>
            </a:r>
          </a:p>
          <a:p>
            <a:pPr lvl="0"/>
            <a:endParaRPr lang="es-AR" b="1" dirty="0" smtClean="0">
              <a:latin typeface="Calibri" pitchFamily="34" charset="0"/>
            </a:endParaRPr>
          </a:p>
          <a:p>
            <a:pPr lvl="0"/>
            <a:r>
              <a:rPr lang="es-AR" b="1" dirty="0" smtClean="0">
                <a:solidFill>
                  <a:srgbClr val="FF0000"/>
                </a:solidFill>
                <a:latin typeface="Calibri" pitchFamily="34" charset="0"/>
              </a:rPr>
              <a:t>Drenaje </a:t>
            </a:r>
            <a:r>
              <a:rPr lang="es-AR" b="1" dirty="0">
                <a:solidFill>
                  <a:srgbClr val="FF0000"/>
                </a:solidFill>
                <a:latin typeface="Calibri" pitchFamily="34" charset="0"/>
              </a:rPr>
              <a:t>(d): </a:t>
            </a:r>
            <a:r>
              <a:rPr lang="es-AR" dirty="0">
                <a:latin typeface="Calibri" pitchFamily="34" charset="0"/>
              </a:rPr>
              <a:t>las clases de drenaje siguen la clasificación de </a:t>
            </a:r>
            <a:r>
              <a:rPr lang="es-AR" dirty="0" err="1">
                <a:latin typeface="Calibri" pitchFamily="34" charset="0"/>
              </a:rPr>
              <a:t>Etchevehere</a:t>
            </a:r>
            <a:r>
              <a:rPr lang="es-AR" dirty="0">
                <a:latin typeface="Calibri" pitchFamily="34" charset="0"/>
              </a:rPr>
              <a:t> (1976): imperfectamente drenado (2), bien drenado (4) y algo excesivamente drenado (5). De esta manera, a las tierras APTAS (A1) le corresponde la clase de drenaje 4, a las MODERADAMENTE APTAS (A2) le corresponde 5 y a las MARGINALMENTE APTAS (A3) le corresponde 2</a:t>
            </a:r>
            <a:r>
              <a:rPr lang="es-AR" dirty="0" smtClean="0">
                <a:latin typeface="Calibri" pitchFamily="34" charset="0"/>
              </a:rPr>
              <a:t>.</a:t>
            </a:r>
          </a:p>
          <a:p>
            <a:pPr lvl="0"/>
            <a:endParaRPr lang="es-AR" dirty="0">
              <a:latin typeface="Calibri" pitchFamily="34" charset="0"/>
            </a:endParaRPr>
          </a:p>
          <a:p>
            <a:pPr lvl="0"/>
            <a:r>
              <a:rPr lang="es-AR" b="1" dirty="0">
                <a:solidFill>
                  <a:srgbClr val="FF0000"/>
                </a:solidFill>
                <a:latin typeface="Calibri" pitchFamily="34" charset="0"/>
              </a:rPr>
              <a:t>Profundidad efectiva (s): </a:t>
            </a:r>
            <a:r>
              <a:rPr lang="es-AR" dirty="0">
                <a:latin typeface="Calibri" pitchFamily="34" charset="0"/>
              </a:rPr>
              <a:t>se consideró </a:t>
            </a:r>
            <a:r>
              <a:rPr lang="es-AR" b="1" dirty="0">
                <a:latin typeface="Calibri" pitchFamily="34" charset="0"/>
              </a:rPr>
              <a:t>1 m</a:t>
            </a:r>
            <a:r>
              <a:rPr lang="es-AR" dirty="0">
                <a:latin typeface="Calibri" pitchFamily="34" charset="0"/>
              </a:rPr>
              <a:t> para las APTAS (A1), </a:t>
            </a:r>
            <a:r>
              <a:rPr lang="es-AR" b="1" dirty="0">
                <a:latin typeface="Calibri" pitchFamily="34" charset="0"/>
              </a:rPr>
              <a:t>entre 0.5 y 1 m </a:t>
            </a:r>
            <a:r>
              <a:rPr lang="es-AR" dirty="0">
                <a:latin typeface="Calibri" pitchFamily="34" charset="0"/>
              </a:rPr>
              <a:t>para las MODERADAMENTE APTAS (A2)  y como NO APTAS (N) suelos con una profundidad </a:t>
            </a:r>
            <a:r>
              <a:rPr lang="es-AR" b="1" dirty="0">
                <a:latin typeface="Calibri" pitchFamily="34" charset="0"/>
              </a:rPr>
              <a:t>inferior a los 0.5 m.</a:t>
            </a:r>
          </a:p>
          <a:p>
            <a:r>
              <a:rPr lang="es-AR" dirty="0"/>
              <a:t> 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692696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>
                <a:latin typeface="Calibri" pitchFamily="34" charset="0"/>
              </a:rPr>
              <a:t>Araucaria </a:t>
            </a:r>
            <a:r>
              <a:rPr lang="es-AR" i="1" dirty="0">
                <a:latin typeface="Calibri" pitchFamily="34" charset="0"/>
              </a:rPr>
              <a:t>angustifolia, </a:t>
            </a:r>
            <a:r>
              <a:rPr lang="es-AR" i="1" dirty="0" err="1">
                <a:latin typeface="Calibri" pitchFamily="34" charset="0"/>
              </a:rPr>
              <a:t>Pinus</a:t>
            </a:r>
            <a:r>
              <a:rPr lang="es-AR" i="1" dirty="0">
                <a:latin typeface="Calibri" pitchFamily="34" charset="0"/>
              </a:rPr>
              <a:t> </a:t>
            </a:r>
            <a:r>
              <a:rPr lang="es-AR" i="1" dirty="0" err="1">
                <a:latin typeface="Calibri" pitchFamily="34" charset="0"/>
              </a:rPr>
              <a:t>elliottii</a:t>
            </a:r>
            <a:r>
              <a:rPr lang="es-AR" i="1" dirty="0">
                <a:latin typeface="Calibri" pitchFamily="34" charset="0"/>
              </a:rPr>
              <a:t> y </a:t>
            </a:r>
            <a:r>
              <a:rPr lang="es-AR" i="1" dirty="0" err="1">
                <a:latin typeface="Calibri" pitchFamily="34" charset="0"/>
              </a:rPr>
              <a:t>Eucalyptus</a:t>
            </a:r>
            <a:r>
              <a:rPr lang="es-AR" i="1" dirty="0">
                <a:latin typeface="Calibri" pitchFamily="34" charset="0"/>
              </a:rPr>
              <a:t> </a:t>
            </a:r>
            <a:r>
              <a:rPr lang="es-AR" i="1" dirty="0" err="1">
                <a:latin typeface="Calibri" pitchFamily="34" charset="0"/>
              </a:rPr>
              <a:t>grandis</a:t>
            </a:r>
            <a:r>
              <a:rPr lang="es-AR" dirty="0">
                <a:latin typeface="Calibri" pitchFamily="34" charset="0"/>
              </a:rPr>
              <a:t>, para la producción de madera de alta calidad.</a:t>
            </a:r>
          </a:p>
          <a:p>
            <a:r>
              <a:rPr lang="es-AR" dirty="0">
                <a:latin typeface="Calibri" pitchFamily="34" charset="0"/>
              </a:rPr>
              <a:t> </a:t>
            </a:r>
          </a:p>
          <a:p>
            <a:pPr lvl="1"/>
            <a:r>
              <a:rPr lang="es-AR" b="1" i="1" dirty="0">
                <a:solidFill>
                  <a:srgbClr val="FF0000"/>
                </a:solidFill>
                <a:latin typeface="Calibri" pitchFamily="34" charset="0"/>
              </a:rPr>
              <a:t>Araucaria angustifolia:</a:t>
            </a:r>
            <a:r>
              <a:rPr lang="es-AR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dirty="0">
                <a:latin typeface="Calibri" pitchFamily="34" charset="0"/>
              </a:rPr>
              <a:t>su crecimiento está condicionado por la </a:t>
            </a:r>
            <a:r>
              <a:rPr lang="es-AR" b="1" u="sng" dirty="0">
                <a:latin typeface="Calibri" pitchFamily="34" charset="0"/>
              </a:rPr>
              <a:t>profundidad efectiva</a:t>
            </a:r>
            <a:r>
              <a:rPr lang="es-AR" dirty="0">
                <a:latin typeface="Calibri" pitchFamily="34" charset="0"/>
              </a:rPr>
              <a:t> y las características físicas del suelo (retención de agua, aireación y ausencia de impedimentos mecánicos). El espesor del horizonte superficial es muy importante para esta especie y determina la oferta de nutrientes. Otras características químicas que favorecen su crecimiento y desarrollo son: saturación de bases superior al 50% y pH entre 4.5 y 6</a:t>
            </a:r>
            <a:r>
              <a:rPr lang="es-AR" dirty="0" smtClean="0">
                <a:latin typeface="Calibri" pitchFamily="34" charset="0"/>
              </a:rPr>
              <a:t>.</a:t>
            </a:r>
          </a:p>
          <a:p>
            <a:pPr lvl="1"/>
            <a:endParaRPr lang="es-AR" dirty="0">
              <a:latin typeface="Calibri" pitchFamily="34" charset="0"/>
            </a:endParaRPr>
          </a:p>
          <a:p>
            <a:pPr lvl="1"/>
            <a:r>
              <a:rPr lang="es-AR" b="1" i="1" dirty="0" err="1">
                <a:solidFill>
                  <a:srgbClr val="FF0000"/>
                </a:solidFill>
                <a:latin typeface="Calibri" pitchFamily="34" charset="0"/>
              </a:rPr>
              <a:t>Pinus</a:t>
            </a:r>
            <a:r>
              <a:rPr lang="es-AR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b="1" i="1" dirty="0" err="1">
                <a:solidFill>
                  <a:srgbClr val="FF0000"/>
                </a:solidFill>
                <a:latin typeface="Calibri" pitchFamily="34" charset="0"/>
              </a:rPr>
              <a:t>elliottii</a:t>
            </a:r>
            <a:r>
              <a:rPr lang="es-AR" b="1" i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s-AR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dirty="0">
                <a:latin typeface="Calibri" pitchFamily="34" charset="0"/>
              </a:rPr>
              <a:t>se adapta a </a:t>
            </a:r>
            <a:r>
              <a:rPr lang="es-AR" b="1" u="sng" dirty="0">
                <a:latin typeface="Calibri" pitchFamily="34" charset="0"/>
              </a:rPr>
              <a:t>diferentes condiciones de suelo </a:t>
            </a:r>
            <a:r>
              <a:rPr lang="es-AR" dirty="0">
                <a:latin typeface="Calibri" pitchFamily="34" charset="0"/>
              </a:rPr>
              <a:t>pero los prefiere bien drenados y con buena oferta de nutrientes. Puede adaptarse a suelos someros y pedregosos pero responde mejor si la profundidad es mayor a 0.5 m y no hay impedimentos físicos. Es plástico en cuanto a las condiciones de drenaje y acepta excesos hídricos temporarios</a:t>
            </a:r>
            <a:r>
              <a:rPr lang="es-AR" dirty="0" smtClean="0">
                <a:latin typeface="Calibri" pitchFamily="34" charset="0"/>
              </a:rPr>
              <a:t>.</a:t>
            </a:r>
          </a:p>
          <a:p>
            <a:pPr lvl="1"/>
            <a:endParaRPr lang="es-AR" dirty="0">
              <a:latin typeface="Calibri" pitchFamily="34" charset="0"/>
            </a:endParaRPr>
          </a:p>
          <a:p>
            <a:pPr lvl="1"/>
            <a:r>
              <a:rPr lang="es-AR" b="1" i="1" dirty="0" err="1">
                <a:solidFill>
                  <a:srgbClr val="FF0000"/>
                </a:solidFill>
                <a:latin typeface="Calibri" pitchFamily="34" charset="0"/>
              </a:rPr>
              <a:t>Eucalyptus</a:t>
            </a:r>
            <a:r>
              <a:rPr lang="es-AR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b="1" i="1" dirty="0" err="1">
                <a:solidFill>
                  <a:srgbClr val="FF0000"/>
                </a:solidFill>
                <a:latin typeface="Calibri" pitchFamily="34" charset="0"/>
              </a:rPr>
              <a:t>grandis</a:t>
            </a:r>
            <a:r>
              <a:rPr lang="es-AR" b="1" i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s-AR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dirty="0">
                <a:latin typeface="Calibri" pitchFamily="34" charset="0"/>
              </a:rPr>
              <a:t>prefiere </a:t>
            </a:r>
            <a:r>
              <a:rPr lang="es-AR" u="sng" dirty="0">
                <a:latin typeface="Calibri" pitchFamily="34" charset="0"/>
              </a:rPr>
              <a:t>suelos arcillosos </a:t>
            </a:r>
            <a:r>
              <a:rPr lang="es-AR" dirty="0">
                <a:latin typeface="Calibri" pitchFamily="34" charset="0"/>
              </a:rPr>
              <a:t>con </a:t>
            </a:r>
            <a:r>
              <a:rPr lang="es-AR" u="sng" dirty="0">
                <a:latin typeface="Calibri" pitchFamily="34" charset="0"/>
              </a:rPr>
              <a:t>profundidad efectiva </a:t>
            </a:r>
            <a:r>
              <a:rPr lang="es-AR" dirty="0">
                <a:latin typeface="Calibri" pitchFamily="34" charset="0"/>
              </a:rPr>
              <a:t>superior a 1.30 m. La productividad disminuye en suelos poco profundos. Especie muy susceptible a condiciones de </a:t>
            </a:r>
            <a:r>
              <a:rPr lang="es-AR" dirty="0" err="1">
                <a:latin typeface="Calibri" pitchFamily="34" charset="0"/>
              </a:rPr>
              <a:t>hidromorfismo</a:t>
            </a:r>
            <a:r>
              <a:rPr lang="es-AR" dirty="0">
                <a:latin typeface="Calibri" pitchFamily="34" charset="0"/>
              </a:rPr>
              <a:t>.</a:t>
            </a:r>
          </a:p>
          <a:p>
            <a:r>
              <a:rPr lang="es-AR" dirty="0">
                <a:latin typeface="Calibri" pitchFamily="34" charset="0"/>
              </a:rPr>
              <a:t> </a:t>
            </a:r>
          </a:p>
          <a:p>
            <a:r>
              <a:rPr lang="es-AR" dirty="0">
                <a:latin typeface="Calibri" pitchFamily="34" charset="0"/>
              </a:rPr>
              <a:t> </a:t>
            </a:r>
          </a:p>
          <a:p>
            <a:endParaRPr lang="es-AR" dirty="0"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704" y="18864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prstClr val="white"/>
                </a:solidFill>
                <a:latin typeface="Calibri" pitchFamily="34" charset="0"/>
              </a:rPr>
              <a:t>Requerimientos de las Especies a implantar:</a:t>
            </a:r>
            <a:r>
              <a:rPr lang="es-AR" dirty="0">
                <a:solidFill>
                  <a:prstClr val="white"/>
                </a:solidFill>
                <a:latin typeface="Calibri" pitchFamily="34" charset="0"/>
              </a:rPr>
              <a:t> </a:t>
            </a: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836712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latin typeface="Calibri" pitchFamily="34" charset="0"/>
              </a:rPr>
              <a:t> </a:t>
            </a:r>
          </a:p>
          <a:p>
            <a:pPr lvl="0"/>
            <a:r>
              <a:rPr lang="es-AR" sz="1400" b="1" dirty="0">
                <a:solidFill>
                  <a:srgbClr val="FF0000"/>
                </a:solidFill>
                <a:latin typeface="Calibri" pitchFamily="34" charset="0"/>
              </a:rPr>
              <a:t>CLASE A1: TIERRAS APTAS:</a:t>
            </a:r>
            <a:r>
              <a:rPr lang="es-AR" sz="1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sz="1400" dirty="0">
                <a:latin typeface="Calibri" pitchFamily="34" charset="0"/>
              </a:rPr>
              <a:t>reforestación con todas las especies tradicionales, especialmente las exigentes en profundidad. En pendientes superiores al 8% se deben realizar prácticas de prevención y control de la erosión hídrica</a:t>
            </a:r>
            <a:r>
              <a:rPr lang="es-AR" sz="1400" dirty="0" smtClean="0">
                <a:latin typeface="Calibri" pitchFamily="34" charset="0"/>
              </a:rPr>
              <a:t>.</a:t>
            </a:r>
          </a:p>
          <a:p>
            <a:pPr lvl="0"/>
            <a:endParaRPr lang="es-AR" sz="1400" dirty="0">
              <a:latin typeface="Calibri" pitchFamily="34" charset="0"/>
            </a:endParaRPr>
          </a:p>
          <a:p>
            <a:pPr lvl="0"/>
            <a:r>
              <a:rPr lang="es-AR" sz="1400" b="1" dirty="0">
                <a:solidFill>
                  <a:srgbClr val="FF0000"/>
                </a:solidFill>
                <a:latin typeface="Calibri" pitchFamily="34" charset="0"/>
              </a:rPr>
              <a:t>CLASE A2: TIERRAS MODERADAMENTE APTAS:</a:t>
            </a:r>
            <a:r>
              <a:rPr lang="es-AR" sz="1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sz="1400" dirty="0">
                <a:latin typeface="Calibri" pitchFamily="34" charset="0"/>
              </a:rPr>
              <a:t>se establecieron 2 subclases: por limitaciones de </a:t>
            </a:r>
            <a:r>
              <a:rPr lang="es-AR" sz="1400" b="1" u="sng" dirty="0">
                <a:latin typeface="Calibri" pitchFamily="34" charset="0"/>
              </a:rPr>
              <a:t>drenaje</a:t>
            </a:r>
            <a:r>
              <a:rPr lang="es-AR" sz="1400" dirty="0">
                <a:latin typeface="Calibri" pitchFamily="34" charset="0"/>
              </a:rPr>
              <a:t> (d) y de </a:t>
            </a:r>
            <a:r>
              <a:rPr lang="es-AR" sz="1400" b="1" u="sng" dirty="0">
                <a:latin typeface="Calibri" pitchFamily="34" charset="0"/>
              </a:rPr>
              <a:t>profundidad</a:t>
            </a:r>
            <a:r>
              <a:rPr lang="es-AR" sz="1400" dirty="0">
                <a:latin typeface="Calibri" pitchFamily="34" charset="0"/>
              </a:rPr>
              <a:t> (s):</a:t>
            </a:r>
          </a:p>
          <a:p>
            <a:endParaRPr lang="es-AR" sz="1400" b="1" dirty="0" smtClean="0">
              <a:latin typeface="Calibri" pitchFamily="34" charset="0"/>
            </a:endParaRPr>
          </a:p>
          <a:p>
            <a:pPr lvl="1"/>
            <a:r>
              <a:rPr lang="es-AR" sz="1600" b="1" dirty="0" smtClean="0">
                <a:solidFill>
                  <a:srgbClr val="FF0000"/>
                </a:solidFill>
                <a:latin typeface="Calibri" pitchFamily="34" charset="0"/>
              </a:rPr>
              <a:t>A2d</a:t>
            </a:r>
            <a:r>
              <a:rPr lang="es-AR" sz="1600" b="1" dirty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s-AR" sz="1400" dirty="0">
                <a:latin typeface="Calibri" pitchFamily="34" charset="0"/>
              </a:rPr>
              <a:t>son suelos bien drenados a excesivamente bien drenados, profundos y sin </a:t>
            </a:r>
            <a:r>
              <a:rPr lang="es-AR" sz="1400" dirty="0" err="1">
                <a:latin typeface="Calibri" pitchFamily="34" charset="0"/>
              </a:rPr>
              <a:t>pedregosidad</a:t>
            </a:r>
            <a:r>
              <a:rPr lang="es-AR" sz="1400" dirty="0">
                <a:latin typeface="Calibri" pitchFamily="34" charset="0"/>
              </a:rPr>
              <a:t>. La pendiente oscila entre 3 y 8%. Su uso y manejo se limitan a especies que toleren escasa disponibilidad de humedad y a realizar prácticas de prevención y control de la erosión hídrica especialmente durante la etapa de implantación.</a:t>
            </a:r>
          </a:p>
          <a:p>
            <a:pPr lvl="1"/>
            <a:endParaRPr lang="es-AR" sz="1400" b="1" dirty="0" smtClean="0">
              <a:latin typeface="Calibri" pitchFamily="34" charset="0"/>
            </a:endParaRPr>
          </a:p>
          <a:p>
            <a:pPr lvl="1"/>
            <a:r>
              <a:rPr lang="es-AR" sz="1600" b="1" dirty="0" smtClean="0">
                <a:solidFill>
                  <a:srgbClr val="FF0000"/>
                </a:solidFill>
                <a:latin typeface="Calibri" pitchFamily="34" charset="0"/>
              </a:rPr>
              <a:t>A2s</a:t>
            </a:r>
            <a:r>
              <a:rPr lang="es-AR" sz="16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s-AR" sz="1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AR" sz="1400" dirty="0">
                <a:latin typeface="Calibri" pitchFamily="34" charset="0"/>
              </a:rPr>
              <a:t>su profundidad efectiva se encuentra entre 0.5 y 1 m, resultan moderadamente bien drenados a bien drenados y sin </a:t>
            </a:r>
            <a:r>
              <a:rPr lang="es-AR" sz="1400" dirty="0" err="1">
                <a:latin typeface="Calibri" pitchFamily="34" charset="0"/>
              </a:rPr>
              <a:t>pedregosidad</a:t>
            </a:r>
            <a:r>
              <a:rPr lang="es-AR" sz="1400" dirty="0">
                <a:latin typeface="Calibri" pitchFamily="34" charset="0"/>
              </a:rPr>
              <a:t>. Las pendientes son menores al 15%. Su uso y manejo se limitan a especies poco exigentes en profundidad de suelo y, al igual que A1 y A2d, a realizar prácticas de prevención y control de la erosión hídrica.</a:t>
            </a:r>
          </a:p>
          <a:p>
            <a:pPr lvl="0"/>
            <a:endParaRPr lang="es-AR" sz="1400" b="1" dirty="0" smtClean="0">
              <a:latin typeface="Calibri" pitchFamily="34" charset="0"/>
            </a:endParaRPr>
          </a:p>
          <a:p>
            <a:pPr lvl="0"/>
            <a:r>
              <a:rPr lang="es-AR" sz="1400" b="1" dirty="0" smtClean="0">
                <a:solidFill>
                  <a:srgbClr val="FF0000"/>
                </a:solidFill>
                <a:latin typeface="Calibri" pitchFamily="34" charset="0"/>
              </a:rPr>
              <a:t>CLASE </a:t>
            </a:r>
            <a:r>
              <a:rPr lang="es-AR" sz="1400" b="1" dirty="0">
                <a:solidFill>
                  <a:srgbClr val="FF0000"/>
                </a:solidFill>
                <a:latin typeface="Calibri" pitchFamily="34" charset="0"/>
              </a:rPr>
              <a:t>A3: TIERRAS MARGINALMENTE APTAS: </a:t>
            </a:r>
            <a:r>
              <a:rPr lang="es-AR" sz="1400" dirty="0">
                <a:latin typeface="Calibri" pitchFamily="34" charset="0"/>
              </a:rPr>
              <a:t>la limitación severa es por drenaje, por lo que se considera la subclase </a:t>
            </a:r>
            <a:r>
              <a:rPr lang="es-AR" sz="1400" b="1" dirty="0">
                <a:latin typeface="Calibri" pitchFamily="34" charset="0"/>
              </a:rPr>
              <a:t>A3d: </a:t>
            </a:r>
            <a:r>
              <a:rPr lang="es-AR" sz="1400" dirty="0">
                <a:latin typeface="Calibri" pitchFamily="34" charset="0"/>
              </a:rPr>
              <a:t>suelos imperfectamente drenados, anegables y poco profundos (entre 0.5 y 1 m). Ocupan pendientes suaves próximas a los arroyos. El uso y manejo se limita a especies que soporten déficit temporario de oxígeno. En cuanto al manejo, son suelos con baja capacidad portante que dificultaría las tareas mecanizadas.</a:t>
            </a:r>
          </a:p>
          <a:p>
            <a:pPr lvl="0"/>
            <a:endParaRPr lang="es-AR" sz="1400" b="1" dirty="0" smtClean="0">
              <a:latin typeface="Calibri" pitchFamily="34" charset="0"/>
            </a:endParaRPr>
          </a:p>
          <a:p>
            <a:pPr lvl="0"/>
            <a:r>
              <a:rPr lang="es-AR" sz="1400" b="1" dirty="0" smtClean="0">
                <a:solidFill>
                  <a:srgbClr val="FF0000"/>
                </a:solidFill>
                <a:latin typeface="Calibri" pitchFamily="34" charset="0"/>
              </a:rPr>
              <a:t>CLASE </a:t>
            </a:r>
            <a:r>
              <a:rPr lang="es-AR" sz="1400" b="1" dirty="0">
                <a:solidFill>
                  <a:srgbClr val="FF0000"/>
                </a:solidFill>
                <a:latin typeface="Calibri" pitchFamily="34" charset="0"/>
              </a:rPr>
              <a:t>N: TIERRAS NO APTAS: </a:t>
            </a:r>
            <a:r>
              <a:rPr lang="es-AR" sz="1400" dirty="0">
                <a:latin typeface="Calibri" pitchFamily="34" charset="0"/>
              </a:rPr>
              <a:t>presentan limitaciones importantes: pendientes superiores al 20%, escasa profundidad efectiva y elevada </a:t>
            </a:r>
            <a:r>
              <a:rPr lang="es-AR" sz="1400" dirty="0" err="1">
                <a:latin typeface="Calibri" pitchFamily="34" charset="0"/>
              </a:rPr>
              <a:t>pedregosidad</a:t>
            </a:r>
            <a:r>
              <a:rPr lang="es-AR" sz="1400" dirty="0">
                <a:latin typeface="Calibri" pitchFamily="34" charset="0"/>
              </a:rPr>
              <a:t>. Las recomendaciones de manejo en caso de existir degradación sería la restauración de estas áreas implantando especies forestales que actúen como bosques protectores.</a:t>
            </a:r>
          </a:p>
          <a:p>
            <a:r>
              <a:rPr lang="es-AR" sz="1400" b="1" dirty="0">
                <a:latin typeface="Calibri" pitchFamily="34" charset="0"/>
              </a:rPr>
              <a:t> </a:t>
            </a:r>
            <a:endParaRPr lang="es-AR" sz="1400" dirty="0">
              <a:latin typeface="Calibri" pitchFamily="34" charset="0"/>
            </a:endParaRPr>
          </a:p>
          <a:p>
            <a:endParaRPr lang="es-AR" sz="1400" dirty="0"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15816" y="332656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Calibri" pitchFamily="34" charset="0"/>
              </a:rPr>
              <a:t>Clases y Subclases</a:t>
            </a: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54868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b="1" dirty="0">
                <a:latin typeface="Calibri" pitchFamily="34" charset="0"/>
              </a:rPr>
              <a:t>3</a:t>
            </a:r>
            <a:r>
              <a:rPr lang="es-AR" b="1" dirty="0" smtClean="0">
                <a:latin typeface="Calibri" pitchFamily="34" charset="0"/>
              </a:rPr>
              <a:t>-Completar </a:t>
            </a:r>
            <a:r>
              <a:rPr lang="es-AR" b="1" dirty="0">
                <a:latin typeface="Calibri" pitchFamily="34" charset="0"/>
              </a:rPr>
              <a:t>la siguiente Tabla</a:t>
            </a:r>
            <a:r>
              <a:rPr lang="es-AR" dirty="0">
                <a:latin typeface="Calibri" pitchFamily="34" charset="0"/>
              </a:rPr>
              <a:t>: el tipo de las </a:t>
            </a:r>
            <a:r>
              <a:rPr lang="es-AR" b="1" dirty="0">
                <a:latin typeface="Calibri" pitchFamily="34" charset="0"/>
              </a:rPr>
              <a:t>Unidades Cartográficas</a:t>
            </a:r>
            <a:r>
              <a:rPr lang="es-AR" dirty="0">
                <a:latin typeface="Calibri" pitchFamily="34" charset="0"/>
              </a:rPr>
              <a:t> (Simple o Compuesta: Asociación, Complejo o </a:t>
            </a:r>
            <a:r>
              <a:rPr lang="es-AR" dirty="0" err="1">
                <a:latin typeface="Calibri" pitchFamily="34" charset="0"/>
              </a:rPr>
              <a:t>Consociación</a:t>
            </a:r>
            <a:r>
              <a:rPr lang="es-AR" dirty="0">
                <a:latin typeface="Calibri" pitchFamily="34" charset="0"/>
              </a:rPr>
              <a:t>) y las limitantes (denominador de la simbología usada para identificarlas). Asociar cada </a:t>
            </a:r>
            <a:r>
              <a:rPr lang="es-AR" b="1" dirty="0">
                <a:latin typeface="Calibri" pitchFamily="34" charset="0"/>
              </a:rPr>
              <a:t>Unidad Taxonómica</a:t>
            </a:r>
            <a:r>
              <a:rPr lang="es-AR" dirty="0">
                <a:latin typeface="Calibri" pitchFamily="34" charset="0"/>
              </a:rPr>
              <a:t> a una clase/subclase de Aptitud (FAO). </a:t>
            </a:r>
          </a:p>
          <a:p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4" y="2708920"/>
          <a:ext cx="8064893" cy="2376264"/>
        </p:xfrm>
        <a:graphic>
          <a:graphicData uri="http://schemas.openxmlformats.org/drawingml/2006/table">
            <a:tbl>
              <a:tblPr/>
              <a:tblGrid>
                <a:gridCol w="1152126"/>
                <a:gridCol w="637659"/>
                <a:gridCol w="1162541"/>
                <a:gridCol w="1823020"/>
                <a:gridCol w="1659507"/>
                <a:gridCol w="493200"/>
                <a:gridCol w="568420"/>
                <a:gridCol w="568420"/>
              </a:tblGrid>
              <a:tr h="3102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UNIDAD CARTOGRAFICA</a:t>
                      </a: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UNIDAD TAXONOMICA</a:t>
                      </a:r>
                      <a:endParaRPr lang="es-AR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820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SIMBOLOGÍA</a:t>
                      </a:r>
                      <a:endParaRPr lang="es-AR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TIPO </a:t>
                      </a: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LIMITANTES</a:t>
                      </a: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Orden y Subgrupo</a:t>
                      </a: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Pendiente, Drenaje, Profundidad y Posición de los suelos de la UT</a:t>
                      </a: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APTITUD</a:t>
                      </a:r>
                      <a:endParaRPr lang="es-AR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95900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FAO</a:t>
                      </a:r>
                      <a:endParaRPr lang="es-AR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IP</a:t>
                      </a:r>
                      <a:endParaRPr lang="es-AR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USDA</a:t>
                      </a:r>
                      <a:endParaRPr lang="es-AR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ahoma"/>
                        </a:rPr>
                        <a:t>UTrd-5</a:t>
                      </a:r>
                      <a:endParaRPr lang="es-A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43608" y="530120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libri" pitchFamily="34" charset="0"/>
              </a:rPr>
              <a:t>Consultar el Atlas de Suelos de la República Argentina para conocer que aptitud según USDA e IP le fue asignada a esa unidad taxonómica. </a:t>
            </a:r>
            <a:endParaRPr lang="es-AR" dirty="0" smtClean="0">
              <a:latin typeface="Calibri" pitchFamily="34" charset="0"/>
            </a:endParaRPr>
          </a:p>
          <a:p>
            <a:r>
              <a:rPr lang="es-AR" b="1" dirty="0" smtClean="0">
                <a:latin typeface="Calibri" pitchFamily="34" charset="0"/>
              </a:rPr>
              <a:t>( </a:t>
            </a:r>
            <a:r>
              <a:rPr lang="es-AR" b="1" dirty="0" smtClean="0">
                <a:latin typeface="Calibri" pitchFamily="34" charset="0"/>
              </a:rPr>
              <a:t>Anexo  Descripción de Suelos</a:t>
            </a:r>
            <a:r>
              <a:rPr lang="es-AR" dirty="0" smtClean="0">
                <a:latin typeface="Calibri" pitchFamily="34" charset="0"/>
              </a:rPr>
              <a:t> )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019175"/>
            <a:ext cx="80867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264746" cy="65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588224" y="404664"/>
            <a:ext cx="2555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Códigos para </a:t>
            </a:r>
            <a:r>
              <a:rPr lang="pt-BR" sz="1000" b="1" dirty="0" err="1"/>
              <a:t>factores</a:t>
            </a:r>
            <a:r>
              <a:rPr lang="pt-BR" sz="1000" b="1" dirty="0"/>
              <a:t> limitantes</a:t>
            </a:r>
            <a:endParaRPr lang="es-AR" sz="1000" dirty="0"/>
          </a:p>
          <a:p>
            <a:r>
              <a:rPr lang="pt-BR" sz="1000" dirty="0"/>
              <a:t/>
            </a:r>
            <a:br>
              <a:rPr lang="pt-BR" sz="1000" dirty="0"/>
            </a:br>
            <a:r>
              <a:rPr lang="pt-BR" sz="1000" dirty="0"/>
              <a:t>A 	</a:t>
            </a:r>
            <a:r>
              <a:rPr lang="pt-BR" sz="1000" dirty="0" err="1"/>
              <a:t>Anegamiento</a:t>
            </a:r>
            <a:endParaRPr lang="es-AR" sz="1000" dirty="0"/>
          </a:p>
          <a:p>
            <a:r>
              <a:rPr lang="es-ES" sz="1000" dirty="0"/>
              <a:t>a	</a:t>
            </a:r>
            <a:r>
              <a:rPr lang="pt-BR" sz="1000" dirty="0"/>
              <a:t>A</a:t>
            </a:r>
            <a:r>
              <a:rPr lang="es-ES" sz="1000" dirty="0" err="1"/>
              <a:t>ci</a:t>
            </a:r>
            <a:r>
              <a:rPr lang="es-AR" sz="1000" dirty="0" err="1"/>
              <a:t>dez</a:t>
            </a:r>
            <a:endParaRPr lang="es-AR" sz="1000" dirty="0"/>
          </a:p>
          <a:p>
            <a:r>
              <a:rPr lang="es-AR" sz="1000" dirty="0"/>
              <a:t>C	Climática</a:t>
            </a:r>
          </a:p>
          <a:p>
            <a:r>
              <a:rPr lang="es-AR" sz="1000" dirty="0"/>
              <a:t>D	Drenaje</a:t>
            </a:r>
          </a:p>
          <a:p>
            <a:r>
              <a:rPr lang="es-AR" sz="1000" dirty="0"/>
              <a:t>E	Erosión</a:t>
            </a:r>
          </a:p>
          <a:p>
            <a:r>
              <a:rPr lang="es-AR" sz="1000" dirty="0" err="1"/>
              <a:t>Ee</a:t>
            </a:r>
            <a:r>
              <a:rPr lang="es-AR" sz="1000" dirty="0"/>
              <a:t>	Erosión </a:t>
            </a:r>
            <a:r>
              <a:rPr lang="es-AR" sz="1000" dirty="0">
                <a:latin typeface="Calibri" pitchFamily="34" charset="0"/>
              </a:rPr>
              <a:t>actual</a:t>
            </a:r>
            <a:r>
              <a:rPr lang="es-AR" sz="1000" dirty="0"/>
              <a:t> eólica</a:t>
            </a:r>
          </a:p>
          <a:p>
            <a:r>
              <a:rPr lang="es-AR" sz="1000" dirty="0"/>
              <a:t>Eh	Erosión actual hídrica</a:t>
            </a:r>
          </a:p>
          <a:p>
            <a:r>
              <a:rPr lang="es-AR" sz="1000" dirty="0"/>
              <a:t>e	Susceptibilidad erosión</a:t>
            </a:r>
          </a:p>
          <a:p>
            <a:r>
              <a:rPr lang="es-AR" sz="1000" dirty="0" err="1"/>
              <a:t>ee</a:t>
            </a:r>
            <a:r>
              <a:rPr lang="es-AR" sz="1000" dirty="0"/>
              <a:t>	Susceptibilidad erosión </a:t>
            </a:r>
            <a:r>
              <a:rPr lang="es-AR" sz="1000" dirty="0" smtClean="0"/>
              <a:t>	eólica</a:t>
            </a:r>
            <a:endParaRPr lang="es-AR" sz="1000" dirty="0"/>
          </a:p>
          <a:p>
            <a:r>
              <a:rPr lang="es-AR" sz="1000" dirty="0"/>
              <a:t>eh	Susceptibilidad erosión </a:t>
            </a:r>
            <a:r>
              <a:rPr lang="es-AR" sz="1000" dirty="0" smtClean="0"/>
              <a:t>	hídrica</a:t>
            </a:r>
            <a:endParaRPr lang="es-AR" sz="1000" dirty="0"/>
          </a:p>
          <a:p>
            <a:r>
              <a:rPr lang="es-AR" sz="1000" dirty="0"/>
              <a:t>F	Profundidad</a:t>
            </a:r>
          </a:p>
          <a:p>
            <a:r>
              <a:rPr lang="es-AR" sz="1000" dirty="0"/>
              <a:t>Fg	Profundidad </a:t>
            </a:r>
            <a:r>
              <a:rPr lang="es-AR" sz="1000" dirty="0" err="1"/>
              <a:t>Gilgai</a:t>
            </a:r>
            <a:endParaRPr lang="es-AR" sz="1000" dirty="0"/>
          </a:p>
          <a:p>
            <a:r>
              <a:rPr lang="es-AR" sz="1000" dirty="0"/>
              <a:t>G	Pendientes</a:t>
            </a:r>
          </a:p>
          <a:p>
            <a:r>
              <a:rPr lang="es-AR" sz="1000" dirty="0"/>
              <a:t>H	Poca capacidad de </a:t>
            </a:r>
            <a:r>
              <a:rPr lang="es-AR" sz="1000" dirty="0" smtClean="0"/>
              <a:t>	retención </a:t>
            </a:r>
            <a:r>
              <a:rPr lang="es-AR" sz="1000" dirty="0"/>
              <a:t>de humedad</a:t>
            </a:r>
          </a:p>
          <a:p>
            <a:r>
              <a:rPr lang="es-AR" sz="1000" dirty="0"/>
              <a:t>I	Inundación</a:t>
            </a:r>
          </a:p>
          <a:p>
            <a:r>
              <a:rPr lang="es-AR" sz="1000" dirty="0"/>
              <a:t>N	</a:t>
            </a:r>
            <a:r>
              <a:rPr lang="es-AR" sz="1000" dirty="0" err="1"/>
              <a:t>Sodicidad</a:t>
            </a:r>
            <a:endParaRPr lang="es-AR" sz="1000" dirty="0"/>
          </a:p>
          <a:p>
            <a:r>
              <a:rPr lang="es-AR" sz="1000" dirty="0"/>
              <a:t>P	</a:t>
            </a:r>
            <a:r>
              <a:rPr lang="es-AR" sz="1000" dirty="0" err="1"/>
              <a:t>Pedregosidad</a:t>
            </a:r>
            <a:endParaRPr lang="es-AR" sz="1000" dirty="0"/>
          </a:p>
          <a:p>
            <a:r>
              <a:rPr lang="es-AR" sz="1000" dirty="0"/>
              <a:t>R	</a:t>
            </a:r>
            <a:r>
              <a:rPr lang="es-AR" sz="1000" dirty="0" err="1"/>
              <a:t>Rocosidad</a:t>
            </a:r>
            <a:endParaRPr lang="es-AR" sz="1000" dirty="0"/>
          </a:p>
          <a:p>
            <a:r>
              <a:rPr lang="es-AR" sz="1000" dirty="0"/>
              <a:t>S	Salinidad</a:t>
            </a:r>
          </a:p>
          <a:p>
            <a:r>
              <a:rPr lang="es-AR" sz="1000" dirty="0"/>
              <a:t>T	Capacidad de Intercambio </a:t>
            </a:r>
            <a:r>
              <a:rPr lang="es-AR" sz="1000" dirty="0" smtClean="0"/>
              <a:t>	catiónico</a:t>
            </a:r>
            <a:endParaRPr lang="es-AR" sz="1000" dirty="0"/>
          </a:p>
          <a:p>
            <a:r>
              <a:rPr lang="es-AR" sz="1000" dirty="0" err="1"/>
              <a:t>Xb</a:t>
            </a:r>
            <a:r>
              <a:rPr lang="es-AR" sz="1000" dirty="0"/>
              <a:t>	Textura horizonte </a:t>
            </a:r>
            <a:r>
              <a:rPr lang="es-AR" sz="1000" dirty="0" smtClean="0"/>
              <a:t>	</a:t>
            </a:r>
            <a:r>
              <a:rPr lang="es-AR" sz="1000" dirty="0" err="1" smtClean="0"/>
              <a:t>subsuperficial</a:t>
            </a:r>
            <a:endParaRPr lang="es-AR" sz="1000" dirty="0"/>
          </a:p>
          <a:p>
            <a:r>
              <a:rPr lang="es-AR" sz="1000" dirty="0" err="1"/>
              <a:t>Xs</a:t>
            </a:r>
            <a:r>
              <a:rPr lang="es-AR" sz="1000" dirty="0"/>
              <a:t>	Textura horizonte </a:t>
            </a:r>
            <a:r>
              <a:rPr lang="es-AR" sz="1000" dirty="0" smtClean="0"/>
              <a:t>	superficial</a:t>
            </a:r>
            <a:endParaRPr lang="es-AR" sz="1000" dirty="0"/>
          </a:p>
          <a:p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623888"/>
            <a:ext cx="72199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misiones-1"/>
          <p:cNvPicPr>
            <a:picLocks noChangeAspect="1" noChangeArrowheads="1"/>
          </p:cNvPicPr>
          <p:nvPr/>
        </p:nvPicPr>
        <p:blipFill>
          <a:blip r:embed="rId2" cstate="print"/>
          <a:srcRect t="10056" b="12929"/>
          <a:stretch>
            <a:fillRect/>
          </a:stretch>
        </p:blipFill>
        <p:spPr bwMode="auto">
          <a:xfrm>
            <a:off x="714348" y="214290"/>
            <a:ext cx="5691188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516216" y="780673"/>
            <a:ext cx="21237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Unidades Cartográficas de la Provincia de Misiones, Atlas de Suelos de la República Argentina Escala 1: 500.000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628" y="4706334"/>
            <a:ext cx="86409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  <a:latin typeface="Calibri" pitchFamily="34" charset="0"/>
              </a:rPr>
              <a:t>UTrd-5</a:t>
            </a:r>
            <a:endParaRPr lang="es-A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628" y="4994366"/>
            <a:ext cx="864096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AR" sz="1400" b="1" dirty="0" smtClean="0">
                <a:solidFill>
                  <a:schemeClr val="bg1"/>
                </a:solidFill>
                <a:latin typeface="Calibri" pitchFamily="34" charset="0"/>
              </a:rPr>
              <a:t>EOtc-4</a:t>
            </a:r>
          </a:p>
          <a:p>
            <a:pPr algn="ctr"/>
            <a:endParaRPr lang="es-A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28" y="5282398"/>
            <a:ext cx="864096" cy="21602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  <a:latin typeface="Calibri" pitchFamily="34" charset="0"/>
              </a:rPr>
              <a:t>AQ-3</a:t>
            </a:r>
            <a:endParaRPr lang="es-A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628" y="5570430"/>
            <a:ext cx="864096" cy="21602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  <a:latin typeface="Calibri" pitchFamily="34" charset="0"/>
              </a:rPr>
              <a:t>Alrd-1</a:t>
            </a:r>
            <a:endParaRPr lang="es-A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" pitchFamily="34" charset="0"/>
              </a:rPr>
              <a:t>4. </a:t>
            </a:r>
            <a:r>
              <a:rPr lang="es-AR" b="1" dirty="0" smtClean="0">
                <a:latin typeface="Calibri" pitchFamily="34" charset="0"/>
              </a:rPr>
              <a:t>Recomendar </a:t>
            </a:r>
            <a:r>
              <a:rPr lang="es-AR" b="1" dirty="0">
                <a:latin typeface="Calibri" pitchFamily="34" charset="0"/>
              </a:rPr>
              <a:t>y justificar que especie de las tres sugeridas podría implantarse y con que técnicas de manejo para cada </a:t>
            </a:r>
            <a:r>
              <a:rPr lang="es-AR" b="1" u="sng" dirty="0">
                <a:latin typeface="Calibri" pitchFamily="34" charset="0"/>
              </a:rPr>
              <a:t>Unidad Taxonómica. </a:t>
            </a:r>
            <a:endParaRPr lang="es-AR" u="sng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6093296"/>
            <a:ext cx="558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Calibri" pitchFamily="34" charset="0"/>
              </a:rPr>
              <a:t>Suelos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poço profundos, sobre </a:t>
            </a:r>
            <a:r>
              <a:rPr lang="pt-BR" sz="1400" dirty="0" err="1" smtClean="0">
                <a:latin typeface="Calibri" pitchFamily="34" charset="0"/>
              </a:rPr>
              <a:t>pendientes</a:t>
            </a:r>
            <a:endParaRPr lang="pt-BR" sz="1400" dirty="0" smtClean="0">
              <a:latin typeface="Calibri" pitchFamily="34" charset="0"/>
            </a:endParaRPr>
          </a:p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</a:t>
            </a:r>
            <a:endParaRPr lang="es-A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47864" y="908720"/>
            <a:ext cx="104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alibri" pitchFamily="34" charset="0"/>
              </a:rPr>
              <a:t>UTrd-5</a:t>
            </a:r>
            <a:endParaRPr lang="es-AR" sz="24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34076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s-ES" sz="2000" b="1" dirty="0" err="1" smtClean="0">
                <a:solidFill>
                  <a:srgbClr val="FF0000"/>
                </a:solidFill>
                <a:latin typeface="Calibri" pitchFamily="34" charset="0"/>
              </a:rPr>
              <a:t>Kandiudultes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Calibri" pitchFamily="34" charset="0"/>
              </a:rPr>
              <a:t>rodicos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</a:rPr>
              <a:t> (50%)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 smtClean="0">
                <a:latin typeface="Calibri" pitchFamily="34" charset="0"/>
              </a:rPr>
              <a:t>Ultisol</a:t>
            </a:r>
            <a:r>
              <a:rPr lang="es-ES" dirty="0" smtClean="0">
                <a:latin typeface="Calibri" pitchFamily="34" charset="0"/>
              </a:rPr>
              <a:t>- Suborden: </a:t>
            </a:r>
            <a:r>
              <a:rPr lang="es-ES" dirty="0" err="1" smtClean="0">
                <a:latin typeface="Calibri" pitchFamily="34" charset="0"/>
              </a:rPr>
              <a:t>Udultes</a:t>
            </a:r>
            <a:r>
              <a:rPr lang="es-ES" dirty="0" smtClean="0">
                <a:latin typeface="Calibri" pitchFamily="34" charset="0"/>
              </a:rPr>
              <a:t>- (pagina 135)</a:t>
            </a:r>
            <a:endParaRPr lang="es-AR" dirty="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1720840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Integran el grupo de suelos denominados “tierra colorada” cubren una importante superficie en la provincia. Secuencia de horizontes: A1, B1, B2, B3. El A1 baja saturación de bases. Son suelos profundos, bien drenados, muy fuertemente ácidos con valores de Al intercambiable muy elevado en profundidad. Tienen un horizonte B </a:t>
            </a:r>
            <a:r>
              <a:rPr lang="es-ES" sz="1400" dirty="0" err="1" smtClean="0">
                <a:latin typeface="Calibri" pitchFamily="34" charset="0"/>
              </a:rPr>
              <a:t>argílico</a:t>
            </a:r>
            <a:r>
              <a:rPr lang="es-ES" sz="1400" dirty="0" smtClean="0">
                <a:latin typeface="Calibri" pitchFamily="34" charset="0"/>
              </a:rPr>
              <a:t> o </a:t>
            </a:r>
            <a:r>
              <a:rPr lang="es-ES" sz="1400" dirty="0" err="1" smtClean="0">
                <a:latin typeface="Calibri" pitchFamily="34" charset="0"/>
              </a:rPr>
              <a:t>Kándico</a:t>
            </a:r>
            <a:r>
              <a:rPr lang="es-ES" sz="1400" dirty="0" smtClean="0">
                <a:latin typeface="Calibri" pitchFamily="34" charset="0"/>
              </a:rPr>
              <a:t>. </a:t>
            </a:r>
            <a:r>
              <a:rPr lang="es-ES" sz="1400" u="sng" dirty="0" smtClean="0">
                <a:latin typeface="Calibri" pitchFamily="34" charset="0"/>
              </a:rPr>
              <a:t>Limitante principal</a:t>
            </a:r>
            <a:r>
              <a:rPr lang="es-ES" sz="1400" dirty="0" smtClean="0">
                <a:latin typeface="Calibri" pitchFamily="34" charset="0"/>
              </a:rPr>
              <a:t>: pendientes, baja fertilidad natural, que restringe la elección de cultivos agrícolas comunes y muy aptos para la forestación</a:t>
            </a:r>
            <a:r>
              <a:rPr lang="es-ES" dirty="0" smtClean="0">
                <a:latin typeface="Calibri" pitchFamily="34" charset="0"/>
              </a:rPr>
              <a:t>.</a:t>
            </a:r>
            <a:endParaRPr lang="es-AR" dirty="0" smtClean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3528" y="2924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A1 </a:t>
            </a:r>
            <a:r>
              <a:rPr lang="es-AR" b="1" dirty="0" smtClean="0">
                <a:latin typeface="Calibri" pitchFamily="34" charset="0"/>
              </a:rPr>
              <a:t>Sin limitaciones para la mecanización de las tareas de implantación y aprovechamiento. Es apta para la forestación con todas las especies tradicionales, especialmente las exigentes en profundidad. En pendientes superiores al 8 % se deberán aplicar prácticas de prevención y control de erosión especialmente durante la etapa de plantación.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43651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Kandiudalfes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rodico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(40%)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 smtClean="0">
                <a:latin typeface="Calibri" pitchFamily="34" charset="0"/>
              </a:rPr>
              <a:t>Alfisol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Udalfes</a:t>
            </a:r>
            <a:r>
              <a:rPr lang="es-ES" dirty="0" smtClean="0">
                <a:latin typeface="Calibri" pitchFamily="34" charset="0"/>
              </a:rPr>
              <a:t>.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 125)</a:t>
            </a:r>
            <a:endParaRPr lang="es-AR" dirty="0"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3528" y="4725144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Son bien drenados, muy profundos, ácidos, con buenas condiciones físicas para el desarrollo radicular, de mediana a alta fertilidad química. Severas limitaciones para cultivos comunes y moderadamente aptos para cultivos perennes. Muy aptos para forestal.</a:t>
            </a:r>
            <a:endParaRPr lang="es-AR" sz="1400" dirty="0">
              <a:latin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3568" y="544522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A1</a:t>
            </a:r>
            <a:endParaRPr lang="es-A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57332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pt-BR" b="1" dirty="0" err="1" smtClean="0">
                <a:solidFill>
                  <a:srgbClr val="FF0000"/>
                </a:solidFill>
                <a:latin typeface="Calibri" pitchFamily="34" charset="0"/>
              </a:rPr>
              <a:t>Hapludoles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Calibri" pitchFamily="34" charset="0"/>
              </a:rPr>
              <a:t>énticos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 (10%) </a:t>
            </a:r>
            <a:r>
              <a:rPr lang="pt-BR" dirty="0" err="1" smtClean="0">
                <a:latin typeface="Calibri" pitchFamily="34" charset="0"/>
              </a:rPr>
              <a:t>Orden</a:t>
            </a:r>
            <a:r>
              <a:rPr lang="pt-BR" dirty="0" smtClean="0">
                <a:latin typeface="Calibri" pitchFamily="34" charset="0"/>
              </a:rPr>
              <a:t>: </a:t>
            </a:r>
            <a:r>
              <a:rPr lang="pt-BR" dirty="0" err="1" smtClean="0">
                <a:latin typeface="Calibri" pitchFamily="34" charset="0"/>
              </a:rPr>
              <a:t>Molisol-Suborden</a:t>
            </a:r>
            <a:r>
              <a:rPr lang="pt-BR" dirty="0" smtClean="0">
                <a:latin typeface="Calibri" pitchFamily="34" charset="0"/>
              </a:rPr>
              <a:t>: </a:t>
            </a:r>
            <a:r>
              <a:rPr lang="pt-BR" dirty="0" err="1" smtClean="0">
                <a:latin typeface="Calibri" pitchFamily="34" charset="0"/>
              </a:rPr>
              <a:t>Hapludol</a:t>
            </a:r>
            <a:r>
              <a:rPr lang="pt-BR" dirty="0" smtClean="0">
                <a:latin typeface="Calibri" pitchFamily="34" charset="0"/>
              </a:rPr>
              <a:t> (pagina 132)</a:t>
            </a: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5380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A1</a:t>
            </a:r>
            <a:endParaRPr lang="es-A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19872" y="260648"/>
            <a:ext cx="102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0000"/>
                </a:solidFill>
                <a:latin typeface="Calibri" pitchFamily="34" charset="0"/>
              </a:rPr>
              <a:t>EOtc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-4</a:t>
            </a:r>
            <a:endParaRPr lang="es-A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7647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b="1" dirty="0" err="1" smtClean="0">
                <a:solidFill>
                  <a:srgbClr val="FF0000"/>
                </a:solidFill>
                <a:latin typeface="Calibri" pitchFamily="34" charset="0"/>
              </a:rPr>
              <a:t>Udortentes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Calibri" pitchFamily="34" charset="0"/>
              </a:rPr>
              <a:t>tipicos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 (40%) </a:t>
            </a:r>
            <a:r>
              <a:rPr lang="pt-BR" dirty="0" err="1" smtClean="0">
                <a:latin typeface="Calibri" pitchFamily="34" charset="0"/>
              </a:rPr>
              <a:t>Orden</a:t>
            </a:r>
            <a:r>
              <a:rPr lang="pt-BR" dirty="0" smtClean="0">
                <a:latin typeface="Calibri" pitchFamily="34" charset="0"/>
              </a:rPr>
              <a:t>: </a:t>
            </a:r>
            <a:r>
              <a:rPr lang="pt-BR" dirty="0" err="1" smtClean="0">
                <a:latin typeface="Calibri" pitchFamily="34" charset="0"/>
              </a:rPr>
              <a:t>Entisol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Suborden</a:t>
            </a:r>
            <a:r>
              <a:rPr lang="pt-BR" dirty="0" smtClean="0">
                <a:latin typeface="Calibri" pitchFamily="34" charset="0"/>
              </a:rPr>
              <a:t>: </a:t>
            </a:r>
            <a:r>
              <a:rPr lang="pt-BR" dirty="0" err="1" smtClean="0">
                <a:latin typeface="Calibri" pitchFamily="34" charset="0"/>
              </a:rPr>
              <a:t>Ortentes</a:t>
            </a:r>
            <a:r>
              <a:rPr lang="pt-BR" dirty="0" smtClean="0">
                <a:latin typeface="Calibri" pitchFamily="34" charset="0"/>
              </a:rPr>
              <a:t> (pagina 127)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1124744"/>
            <a:ext cx="336952" cy="36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</a:t>
            </a:r>
            <a:endParaRPr lang="es-A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5567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Hapludoles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énticos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(20%)</a:t>
            </a:r>
            <a:r>
              <a:rPr lang="es-ES" b="1" dirty="0" smtClean="0">
                <a:latin typeface="Calibri" pitchFamily="34" charset="0"/>
              </a:rPr>
              <a:t> Orden: </a:t>
            </a:r>
            <a:r>
              <a:rPr lang="es-ES" dirty="0" smtClean="0">
                <a:latin typeface="Calibri" pitchFamily="34" charset="0"/>
              </a:rPr>
              <a:t>Molisol Suborden: </a:t>
            </a:r>
            <a:r>
              <a:rPr lang="es-ES" dirty="0" err="1" smtClean="0">
                <a:latin typeface="Calibri" pitchFamily="34" charset="0"/>
              </a:rPr>
              <a:t>Hapludol</a:t>
            </a:r>
            <a:r>
              <a:rPr lang="es-ES" dirty="0" smtClean="0">
                <a:latin typeface="Calibri" pitchFamily="34" charset="0"/>
              </a:rPr>
              <a:t> (pagina 132) Descripto arriba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220486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</a:t>
            </a:r>
            <a:endParaRPr lang="es-A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5649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Eutrocreptes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districos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(20%)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 smtClean="0">
                <a:latin typeface="Calibri" pitchFamily="34" charset="0"/>
              </a:rPr>
              <a:t>Inceptisol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Ocreptes</a:t>
            </a:r>
            <a:r>
              <a:rPr lang="es-ES" dirty="0" smtClean="0">
                <a:latin typeface="Calibri" pitchFamily="34" charset="0"/>
              </a:rPr>
              <a:t>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 129-130)</a:t>
            </a:r>
            <a:endParaRPr lang="es-AR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560" y="29249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Presenta alta saturación de bases. Son bien drenados, </a:t>
            </a:r>
            <a:r>
              <a:rPr lang="es-ES" sz="1400" b="1" dirty="0" smtClean="0">
                <a:latin typeface="Calibri" pitchFamily="34" charset="0"/>
              </a:rPr>
              <a:t>moderadamente profundos</a:t>
            </a:r>
            <a:r>
              <a:rPr lang="es-ES" sz="1400" dirty="0" smtClean="0">
                <a:latin typeface="Calibri" pitchFamily="34" charset="0"/>
              </a:rPr>
              <a:t>, con moderadamente </a:t>
            </a:r>
            <a:r>
              <a:rPr lang="es-ES" sz="1400" dirty="0" err="1" smtClean="0">
                <a:latin typeface="Calibri" pitchFamily="34" charset="0"/>
              </a:rPr>
              <a:t>pedregosidad</a:t>
            </a:r>
            <a:r>
              <a:rPr lang="es-ES" sz="1400" dirty="0" smtClean="0">
                <a:latin typeface="Calibri" pitchFamily="34" charset="0"/>
              </a:rPr>
              <a:t> y elevada fertilidad química. </a:t>
            </a:r>
            <a:endParaRPr lang="es-AR" sz="14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1560" y="350100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A2s</a:t>
            </a:r>
            <a:r>
              <a:rPr lang="pt-BR" b="1" dirty="0" smtClean="0">
                <a:latin typeface="Calibri" pitchFamily="34" charset="0"/>
              </a:rPr>
              <a:t>:</a:t>
            </a:r>
            <a:r>
              <a:rPr lang="pt-BR" dirty="0" smtClean="0">
                <a:latin typeface="Calibri" pitchFamily="34" charset="0"/>
              </a:rPr>
              <a:t> principalmente </a:t>
            </a:r>
            <a:r>
              <a:rPr lang="pt-BR" i="1" dirty="0" err="1" smtClean="0">
                <a:latin typeface="Calibri" pitchFamily="34" charset="0"/>
              </a:rPr>
              <a:t>Pinus</a:t>
            </a:r>
            <a:r>
              <a:rPr lang="pt-BR" i="1" dirty="0" smtClean="0">
                <a:latin typeface="Calibri" pitchFamily="34" charset="0"/>
              </a:rPr>
              <a:t> </a:t>
            </a:r>
            <a:r>
              <a:rPr lang="pt-BR" i="1" dirty="0" err="1" smtClean="0">
                <a:latin typeface="Calibri" pitchFamily="34" charset="0"/>
              </a:rPr>
              <a:t>elliottii</a:t>
            </a:r>
            <a:r>
              <a:rPr lang="pt-BR" i="1" dirty="0" smtClean="0">
                <a:latin typeface="Calibri" pitchFamily="34" charset="0"/>
              </a:rPr>
              <a:t> y </a:t>
            </a:r>
            <a:r>
              <a:rPr lang="pt-BR" i="1" dirty="0" err="1" smtClean="0">
                <a:latin typeface="Calibri" pitchFamily="34" charset="0"/>
              </a:rPr>
              <a:t>Pinus</a:t>
            </a:r>
            <a:r>
              <a:rPr lang="pt-BR" i="1" dirty="0" smtClean="0">
                <a:latin typeface="Calibri" pitchFamily="34" charset="0"/>
              </a:rPr>
              <a:t> </a:t>
            </a:r>
            <a:r>
              <a:rPr lang="pt-BR" i="1" dirty="0" err="1" smtClean="0">
                <a:latin typeface="Calibri" pitchFamily="34" charset="0"/>
              </a:rPr>
              <a:t>taeda</a:t>
            </a:r>
            <a:r>
              <a:rPr lang="pt-BR" dirty="0" smtClean="0">
                <a:latin typeface="Calibri" pitchFamily="34" charset="0"/>
              </a:rPr>
              <a:t>. </a:t>
            </a:r>
            <a:r>
              <a:rPr lang="es-AR" dirty="0" smtClean="0">
                <a:latin typeface="Calibri" pitchFamily="34" charset="0"/>
              </a:rPr>
              <a:t>Se pueden plantar especies poco exigentes en profundidad de suelo, como los pinos. No se recomienda la implantación de la </a:t>
            </a:r>
            <a:r>
              <a:rPr lang="es-AR" i="1" dirty="0" smtClean="0">
                <a:latin typeface="Calibri" pitchFamily="34" charset="0"/>
              </a:rPr>
              <a:t>Araucaria angustifolia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9552" y="44371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Kandiudalfes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rodicos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moderam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profundos (20%)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 smtClean="0">
                <a:latin typeface="Calibri" pitchFamily="34" charset="0"/>
              </a:rPr>
              <a:t>Alfisol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Udalfes</a:t>
            </a:r>
            <a:r>
              <a:rPr lang="es-ES" dirty="0" smtClean="0">
                <a:latin typeface="Calibri" pitchFamily="34" charset="0"/>
              </a:rPr>
              <a:t>.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 125) Descripto arriba.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404813"/>
            <a:ext cx="81375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Uso del suelo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68288" y="1628775"/>
            <a:ext cx="8551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800">
                <a:latin typeface="Calibri" pitchFamily="34" charset="0"/>
              </a:rPr>
              <a:t>Intervención humana que define el destino del recurso natural suelo.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79388" y="2565400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latin typeface="Calibri" pitchFamily="34" charset="0"/>
              </a:rPr>
              <a:t>Tipos de  Uso</a:t>
            </a:r>
            <a:r>
              <a:rPr lang="es-ES" sz="3200">
                <a:latin typeface="Calibri" pitchFamily="34" charset="0"/>
              </a:rPr>
              <a:t> </a:t>
            </a:r>
            <a:r>
              <a:rPr lang="es-ES" sz="2400">
                <a:latin typeface="Calibri" pitchFamily="34" charset="0"/>
              </a:rPr>
              <a:t>del suelo en ambientes agropecuarios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3141663"/>
            <a:ext cx="4375150" cy="2374900"/>
          </a:xfrm>
          <a:prstGeom prst="rect">
            <a:avLst/>
          </a:prstGeom>
        </p:spPr>
        <p:txBody>
          <a:bodyPr/>
          <a:lstStyle>
            <a:lvl1pPr marL="273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08A1D9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C984A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506E94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Agrícola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Agricola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-ganadera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Ganadera-agrícola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Ganadera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Forestal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295650"/>
            <a:ext cx="2160587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8" y="4941888"/>
            <a:ext cx="20986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488" y="4951413"/>
            <a:ext cx="219868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284538"/>
            <a:ext cx="2159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45091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A3d </a:t>
            </a:r>
            <a:r>
              <a:rPr lang="es-AR" dirty="0">
                <a:latin typeface="Calibri" pitchFamily="34" charset="0"/>
              </a:rPr>
              <a:t>Aptas para el desarrollo de especies que soportan condiciones de déficit temporario de oxígeno, como los pinos, particularmente el </a:t>
            </a:r>
            <a:r>
              <a:rPr lang="es-AR" i="1" dirty="0" err="1">
                <a:latin typeface="Calibri" pitchFamily="34" charset="0"/>
              </a:rPr>
              <a:t>Pinus</a:t>
            </a:r>
            <a:r>
              <a:rPr lang="es-AR" i="1" dirty="0">
                <a:latin typeface="Calibri" pitchFamily="34" charset="0"/>
              </a:rPr>
              <a:t> </a:t>
            </a:r>
            <a:r>
              <a:rPr lang="es-AR" i="1" dirty="0" err="1">
                <a:latin typeface="Calibri" pitchFamily="34" charset="0"/>
              </a:rPr>
              <a:t>elliottii</a:t>
            </a:r>
            <a:r>
              <a:rPr lang="es-AR" i="1" dirty="0">
                <a:latin typeface="Calibri" pitchFamily="34" charset="0"/>
              </a:rPr>
              <a:t>.</a:t>
            </a:r>
            <a:r>
              <a:rPr lang="es-AR" dirty="0">
                <a:latin typeface="Calibri" pitchFamily="34" charset="0"/>
              </a:rPr>
              <a:t> No son aptas para el desarrollo de especies como araucaria, </a:t>
            </a:r>
            <a:r>
              <a:rPr lang="es-AR" dirty="0" err="1">
                <a:latin typeface="Calibri" pitchFamily="34" charset="0"/>
              </a:rPr>
              <a:t>eucalyptus</a:t>
            </a:r>
            <a:r>
              <a:rPr lang="es-AR" dirty="0">
                <a:latin typeface="Calibri" pitchFamily="34" charset="0"/>
              </a:rPr>
              <a:t>, </a:t>
            </a:r>
            <a:r>
              <a:rPr lang="es-AR" dirty="0" err="1">
                <a:latin typeface="Calibri" pitchFamily="34" charset="0"/>
              </a:rPr>
              <a:t>kiri</a:t>
            </a:r>
            <a:r>
              <a:rPr lang="es-AR" dirty="0">
                <a:latin typeface="Calibri" pitchFamily="34" charset="0"/>
              </a:rPr>
              <a:t> y paraíso</a:t>
            </a:r>
          </a:p>
          <a:p>
            <a:endParaRPr lang="es-AR" dirty="0"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635896" y="332656"/>
            <a:ext cx="966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Alrd-1</a:t>
            </a:r>
            <a:endParaRPr lang="es-A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8367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Kandiudalfes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rodicos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(60%)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 smtClean="0">
                <a:latin typeface="Calibri" pitchFamily="34" charset="0"/>
              </a:rPr>
              <a:t>Alfisol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Udalfes</a:t>
            </a:r>
            <a:r>
              <a:rPr lang="es-ES" dirty="0" smtClean="0">
                <a:latin typeface="Calibri" pitchFamily="34" charset="0"/>
              </a:rPr>
              <a:t>.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 125) Descripto arriba.</a:t>
            </a:r>
            <a:endParaRPr lang="es-AR" dirty="0" smtClean="0">
              <a:latin typeface="Calibri" pitchFamily="34" charset="0"/>
            </a:endParaRPr>
          </a:p>
          <a:p>
            <a:r>
              <a:rPr lang="es-ES" b="1" dirty="0" smtClean="0">
                <a:latin typeface="Calibri" pitchFamily="34" charset="0"/>
              </a:rPr>
              <a:t> 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20608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Distrocreptes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líticos (20%) </a:t>
            </a:r>
            <a:r>
              <a:rPr lang="es-ES" dirty="0" smtClean="0">
                <a:latin typeface="Calibri" pitchFamily="34" charset="0"/>
              </a:rPr>
              <a:t>Orden </a:t>
            </a:r>
            <a:r>
              <a:rPr lang="es-ES" dirty="0" err="1" smtClean="0">
                <a:latin typeface="Calibri" pitchFamily="34" charset="0"/>
              </a:rPr>
              <a:t>Inceptisol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Ocreptes</a:t>
            </a:r>
            <a:r>
              <a:rPr lang="es-ES" dirty="0" smtClean="0">
                <a:latin typeface="Calibri" pitchFamily="34" charset="0"/>
              </a:rPr>
              <a:t> (pagina 129)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683568" y="2492896"/>
            <a:ext cx="38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 </a:t>
            </a:r>
            <a:endParaRPr lang="es-A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31409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Haplacueptes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humicos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(20%) </a:t>
            </a:r>
            <a:r>
              <a:rPr lang="es-ES" dirty="0" smtClean="0">
                <a:latin typeface="Calibri" pitchFamily="34" charset="0"/>
              </a:rPr>
              <a:t>Orden </a:t>
            </a:r>
            <a:r>
              <a:rPr lang="es-ES" dirty="0" err="1" smtClean="0">
                <a:latin typeface="Calibri" pitchFamily="34" charset="0"/>
              </a:rPr>
              <a:t>Inceptisol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Acueptes</a:t>
            </a:r>
            <a:r>
              <a:rPr lang="es-ES" dirty="0" smtClean="0">
                <a:latin typeface="Calibri" pitchFamily="34" charset="0"/>
              </a:rPr>
              <a:t> 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. 128)</a:t>
            </a:r>
            <a:endParaRPr lang="es-AR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7170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Son suelos someros, </a:t>
            </a:r>
            <a:r>
              <a:rPr lang="es-ES" b="1" dirty="0" smtClean="0">
                <a:latin typeface="Calibri" pitchFamily="34" charset="0"/>
              </a:rPr>
              <a:t>imperfectamente drenados, anegables</a:t>
            </a:r>
            <a:r>
              <a:rPr lang="es-ES" dirty="0" smtClean="0">
                <a:latin typeface="Calibri" pitchFamily="34" charset="0"/>
              </a:rPr>
              <a:t>, fuertemente ácidos, y con altos tenores de aluminio.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Kandiudultes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libri" pitchFamily="34" charset="0"/>
              </a:rPr>
              <a:t>rodicos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</a:rPr>
              <a:t> (20%)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>
                <a:latin typeface="Calibri" pitchFamily="34" charset="0"/>
              </a:rPr>
              <a:t>Ultisol</a:t>
            </a:r>
            <a:r>
              <a:rPr lang="es-ES" dirty="0">
                <a:latin typeface="Calibri" pitchFamily="34" charset="0"/>
              </a:rPr>
              <a:t>- </a:t>
            </a:r>
            <a:r>
              <a:rPr lang="es-ES" dirty="0" smtClean="0">
                <a:latin typeface="Calibri" pitchFamily="34" charset="0"/>
              </a:rPr>
              <a:t>Suborden: </a:t>
            </a:r>
            <a:r>
              <a:rPr lang="es-ES" dirty="0" err="1" smtClean="0">
                <a:latin typeface="Calibri" pitchFamily="34" charset="0"/>
              </a:rPr>
              <a:t>Udultes</a:t>
            </a:r>
            <a:r>
              <a:rPr lang="es-ES" dirty="0" smtClean="0">
                <a:latin typeface="Calibri" pitchFamily="34" charset="0"/>
              </a:rPr>
              <a:t>- </a:t>
            </a:r>
            <a:r>
              <a:rPr lang="es-ES" dirty="0">
                <a:latin typeface="Calibri" pitchFamily="34" charset="0"/>
              </a:rPr>
              <a:t>(pagina 135) Descripto arriba</a:t>
            </a:r>
            <a:endParaRPr lang="es-AR" dirty="0">
              <a:latin typeface="Calibri" pitchFamily="34" charset="0"/>
            </a:endParaRPr>
          </a:p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A1</a:t>
            </a:r>
            <a:endParaRPr lang="es-A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41496" y="523360"/>
            <a:ext cx="828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AQ-3</a:t>
            </a:r>
            <a:endParaRPr lang="es-AR" sz="24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1967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Rodudalfes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profundos (50%) </a:t>
            </a:r>
            <a:r>
              <a:rPr lang="es-ES" dirty="0" smtClean="0">
                <a:latin typeface="Calibri" pitchFamily="34" charset="0"/>
              </a:rPr>
              <a:t>Orden </a:t>
            </a:r>
            <a:r>
              <a:rPr lang="es-ES" dirty="0" err="1" smtClean="0">
                <a:latin typeface="Calibri" pitchFamily="34" charset="0"/>
              </a:rPr>
              <a:t>Alfisol</a:t>
            </a:r>
            <a:r>
              <a:rPr lang="es-ES" dirty="0" smtClean="0">
                <a:latin typeface="Calibri" pitchFamily="34" charset="0"/>
              </a:rPr>
              <a:t> Suborden </a:t>
            </a:r>
            <a:r>
              <a:rPr lang="es-ES" dirty="0" err="1" smtClean="0">
                <a:latin typeface="Calibri" pitchFamily="34" charset="0"/>
              </a:rPr>
              <a:t>Udalfes</a:t>
            </a:r>
            <a:r>
              <a:rPr lang="es-ES" dirty="0" smtClean="0">
                <a:latin typeface="Calibri" pitchFamily="34" charset="0"/>
              </a:rPr>
              <a:t>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  123)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683568" y="1556792"/>
            <a:ext cx="4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prstClr val="white"/>
                </a:solidFill>
                <a:latin typeface="Calibri" pitchFamily="34" charset="0"/>
              </a:rPr>
              <a:t>Tienen buena fertilidad natural. </a:t>
            </a:r>
            <a:endParaRPr lang="es-AR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2060848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A3d </a:t>
            </a:r>
            <a:endParaRPr lang="es-A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63691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Eutrocreptes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itchFamily="34" charset="0"/>
              </a:rPr>
              <a:t>districos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 (30%) </a:t>
            </a:r>
            <a:r>
              <a:rPr lang="es-ES" dirty="0" smtClean="0">
                <a:latin typeface="Calibri" pitchFamily="34" charset="0"/>
              </a:rPr>
              <a:t>Orden: </a:t>
            </a:r>
            <a:r>
              <a:rPr lang="es-ES" dirty="0" err="1" smtClean="0">
                <a:latin typeface="Calibri" pitchFamily="34" charset="0"/>
              </a:rPr>
              <a:t>Inceptisol</a:t>
            </a:r>
            <a:r>
              <a:rPr lang="es-ES" dirty="0" smtClean="0">
                <a:latin typeface="Calibri" pitchFamily="34" charset="0"/>
              </a:rPr>
              <a:t> Suborden: </a:t>
            </a:r>
            <a:r>
              <a:rPr lang="es-ES" dirty="0" err="1" smtClean="0">
                <a:latin typeface="Calibri" pitchFamily="34" charset="0"/>
              </a:rPr>
              <a:t>Ocreptes</a:t>
            </a:r>
            <a:r>
              <a:rPr lang="es-ES" dirty="0" smtClean="0">
                <a:latin typeface="Calibri" pitchFamily="34" charset="0"/>
              </a:rPr>
              <a:t> (</a:t>
            </a:r>
            <a:r>
              <a:rPr lang="es-ES" dirty="0" err="1" smtClean="0">
                <a:latin typeface="Calibri" pitchFamily="34" charset="0"/>
              </a:rPr>
              <a:t>pag</a:t>
            </a:r>
            <a:r>
              <a:rPr lang="es-ES" dirty="0" smtClean="0">
                <a:latin typeface="Calibri" pitchFamily="34" charset="0"/>
              </a:rPr>
              <a:t> 129-130) Descripto arriba</a:t>
            </a:r>
            <a:endParaRPr lang="es-AR" dirty="0" smtClean="0">
              <a:latin typeface="Calibri" pitchFamily="34" charset="0"/>
            </a:endParaRPr>
          </a:p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A2s</a:t>
            </a:r>
            <a:endParaRPr lang="es-A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404813"/>
            <a:ext cx="81375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Manejo del suelo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66700" y="1916113"/>
            <a:ext cx="8626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800">
                <a:latin typeface="Calibri" pitchFamily="34" charset="0"/>
              </a:rPr>
              <a:t>Es la tecnología con la que realizamos determinado uso del suelo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2889250"/>
            <a:ext cx="25050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88" y="2863850"/>
            <a:ext cx="22256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88" y="4670425"/>
            <a:ext cx="24749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0288" y="2781300"/>
            <a:ext cx="21336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 l="7106" t="8162" r="4738"/>
          <a:stretch>
            <a:fillRect/>
          </a:stretch>
        </p:blipFill>
        <p:spPr bwMode="auto">
          <a:xfrm>
            <a:off x="3570288" y="4675188"/>
            <a:ext cx="22256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/>
          <a:srcRect l="18959"/>
          <a:stretch>
            <a:fillRect/>
          </a:stretch>
        </p:blipFill>
        <p:spPr bwMode="auto">
          <a:xfrm>
            <a:off x="6110288" y="4662488"/>
            <a:ext cx="21336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765175"/>
            <a:ext cx="8229600" cy="1143000"/>
          </a:xfrm>
          <a:prstGeom prst="rect">
            <a:avLst/>
          </a:prstGeom>
          <a:noFill/>
          <a:ln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Si el Uso actual no coincide con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la Aptitud de Uso del suelo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563938" y="2420938"/>
            <a:ext cx="1584325" cy="2016125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FF9966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7888288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AR" sz="3600" b="1" kern="1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DEGRADACIÓN </a:t>
            </a:r>
            <a:r>
              <a:rPr lang="es-AR" sz="3600" b="1" kern="10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DEL</a:t>
            </a:r>
            <a:r>
              <a:rPr lang="es-AR" sz="3600" b="1" kern="1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 RECURSO SUELO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0350" y="1895475"/>
            <a:ext cx="87487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sz="2800">
                <a:latin typeface="Calibri" pitchFamily="34" charset="0"/>
              </a:rPr>
              <a:t>Un</a:t>
            </a:r>
            <a:r>
              <a:rPr lang="es-AR" sz="2800" b="1">
                <a:latin typeface="Calibri" pitchFamily="34" charset="0"/>
              </a:rPr>
              <a:t> </a:t>
            </a:r>
            <a:r>
              <a:rPr lang="es-AR" sz="2800" b="1">
                <a:solidFill>
                  <a:srgbClr val="C00000"/>
                </a:solidFill>
                <a:latin typeface="Calibri" pitchFamily="34" charset="0"/>
              </a:rPr>
              <a:t>MAPA DE SUELOS </a:t>
            </a:r>
            <a:r>
              <a:rPr lang="es-AR" sz="2800">
                <a:latin typeface="Calibri" pitchFamily="34" charset="0"/>
              </a:rPr>
              <a:t>representa la distribución de los tipos de suelos en el paisaje. </a:t>
            </a:r>
          </a:p>
          <a:p>
            <a:endParaRPr lang="es-AR" sz="2800" b="1">
              <a:latin typeface="Calibri" pitchFamily="34" charset="0"/>
            </a:endParaRPr>
          </a:p>
          <a:p>
            <a:r>
              <a:rPr lang="es-AR" sz="2800">
                <a:latin typeface="Calibri" pitchFamily="34" charset="0"/>
              </a:rPr>
              <a:t>La </a:t>
            </a:r>
            <a:r>
              <a:rPr lang="es-AR" sz="2800" b="1">
                <a:solidFill>
                  <a:srgbClr val="C00000"/>
                </a:solidFill>
                <a:latin typeface="Calibri" pitchFamily="34" charset="0"/>
              </a:rPr>
              <a:t>UNIDAD CARTOGRÁFICA </a:t>
            </a:r>
            <a:r>
              <a:rPr lang="es-AR" sz="2800">
                <a:latin typeface="Calibri" pitchFamily="34" charset="0"/>
              </a:rPr>
              <a:t>agrupa espacialmente a los suelos que poseen los mismos atributos identificables en una cierta escala.</a:t>
            </a:r>
          </a:p>
          <a:p>
            <a:endParaRPr lang="es-AR" sz="2800" b="1">
              <a:latin typeface="Calibri" pitchFamily="34" charset="0"/>
            </a:endParaRPr>
          </a:p>
          <a:p>
            <a:r>
              <a:rPr lang="es-AR" sz="2800">
                <a:latin typeface="Calibri" pitchFamily="34" charset="0"/>
              </a:rPr>
              <a:t>De acuerdo a la </a:t>
            </a:r>
            <a:r>
              <a:rPr lang="es-AR" sz="2800" b="1" i="1">
                <a:latin typeface="Calibri" pitchFamily="34" charset="0"/>
              </a:rPr>
              <a:t>ESCALA </a:t>
            </a:r>
            <a:r>
              <a:rPr lang="es-AR" sz="2800">
                <a:latin typeface="Calibri" pitchFamily="34" charset="0"/>
              </a:rPr>
              <a:t>puede tratarse de:</a:t>
            </a:r>
          </a:p>
          <a:p>
            <a:r>
              <a:rPr lang="es-AR" sz="2800" b="1">
                <a:latin typeface="Calibri" pitchFamily="34" charset="0"/>
              </a:rPr>
              <a:t>Series puras, consociaciones, asociaciones, complejos, grupos indiferenciados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0350" y="549275"/>
            <a:ext cx="77771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UNIDADES CARTOGRÁFICAS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40152" y="1124744"/>
            <a:ext cx="30963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300" dirty="0" smtClean="0"/>
              <a:t>http://anterior.inta.gov.ar/suelos/cartas/</a:t>
            </a:r>
            <a:endParaRPr lang="es-AR" sz="13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99472" cy="62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330</TotalTime>
  <Words>2481</Words>
  <Application>Microsoft Office PowerPoint</Application>
  <PresentationFormat>Presentación en pantalla (4:3)</PresentationFormat>
  <Paragraphs>405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Papel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Miriam</cp:lastModifiedBy>
  <cp:revision>34</cp:revision>
  <dcterms:created xsi:type="dcterms:W3CDTF">2018-03-01T12:44:35Z</dcterms:created>
  <dcterms:modified xsi:type="dcterms:W3CDTF">2018-03-05T23:31:40Z</dcterms:modified>
</cp:coreProperties>
</file>