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7" r:id="rId2"/>
    <p:sldId id="259" r:id="rId3"/>
    <p:sldId id="384" r:id="rId4"/>
    <p:sldId id="270" r:id="rId5"/>
    <p:sldId id="278" r:id="rId6"/>
    <p:sldId id="279" r:id="rId7"/>
    <p:sldId id="302" r:id="rId8"/>
    <p:sldId id="303" r:id="rId9"/>
    <p:sldId id="305" r:id="rId10"/>
    <p:sldId id="317" r:id="rId11"/>
    <p:sldId id="385" r:id="rId12"/>
    <p:sldId id="393" r:id="rId13"/>
    <p:sldId id="386" r:id="rId14"/>
    <p:sldId id="320" r:id="rId15"/>
    <p:sldId id="324" r:id="rId16"/>
    <p:sldId id="325" r:id="rId17"/>
    <p:sldId id="327" r:id="rId18"/>
    <p:sldId id="339" r:id="rId19"/>
    <p:sldId id="359" r:id="rId20"/>
    <p:sldId id="360" r:id="rId21"/>
    <p:sldId id="366" r:id="rId22"/>
    <p:sldId id="367" r:id="rId23"/>
    <p:sldId id="368" r:id="rId24"/>
    <p:sldId id="369" r:id="rId25"/>
    <p:sldId id="370" r:id="rId26"/>
    <p:sldId id="394" r:id="rId27"/>
    <p:sldId id="374" r:id="rId28"/>
    <p:sldId id="375" r:id="rId29"/>
    <p:sldId id="389" r:id="rId30"/>
    <p:sldId id="396" r:id="rId31"/>
    <p:sldId id="383" r:id="rId32"/>
    <p:sldId id="395" r:id="rId3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49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6C5EB-2705-455B-A61F-0BCEFEA1DDE3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29C26-949B-4DE1-848F-CF414360DB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079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B93C-64A7-473C-ADE5-8CBAC54DCFBD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67509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9FE9-4D9A-43EE-9519-1B0D388B2B2F}" type="slidenum">
              <a:rPr lang="es-AR" smtClean="0"/>
              <a:pPr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80537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9FE9-4D9A-43EE-9519-1B0D388B2B2F}" type="slidenum">
              <a:rPr lang="es-AR" smtClean="0"/>
              <a:pPr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71635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9FE9-4D9A-43EE-9519-1B0D388B2B2F}" type="slidenum">
              <a:rPr lang="es-AR" smtClean="0"/>
              <a:pPr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65206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9FE9-4D9A-43EE-9519-1B0D388B2B2F}" type="slidenum">
              <a:rPr lang="es-AR" smtClean="0"/>
              <a:pPr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5785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9FE9-4D9A-43EE-9519-1B0D388B2B2F}" type="slidenum">
              <a:rPr lang="es-AR" smtClean="0"/>
              <a:pPr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92002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9FE9-4D9A-43EE-9519-1B0D388B2B2F}" type="slidenum">
              <a:rPr lang="es-AR" smtClean="0"/>
              <a:pPr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590907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9FE9-4D9A-43EE-9519-1B0D388B2B2F}" type="slidenum">
              <a:rPr lang="es-AR" smtClean="0"/>
              <a:pPr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74427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79FE9-4D9A-43EE-9519-1B0D388B2B2F}" type="slidenum">
              <a:rPr lang="es-AR" smtClean="0"/>
              <a:pPr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2794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B93C-64A7-473C-ADE5-8CBAC54DCFBD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9502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B93C-64A7-473C-ADE5-8CBAC54DCFBD}" type="slidenum">
              <a:rPr lang="es-AR" smtClean="0"/>
              <a:pPr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48656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B93C-64A7-473C-ADE5-8CBAC54DCFBD}" type="slidenum">
              <a:rPr lang="es-AR" smtClean="0"/>
              <a:pPr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3884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B93C-64A7-473C-ADE5-8CBAC54DCFBD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35530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B93C-64A7-473C-ADE5-8CBAC54DCFBD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7734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B93C-64A7-473C-ADE5-8CBAC54DCFBD}" type="slidenum">
              <a:rPr lang="es-AR" smtClean="0"/>
              <a:pPr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9457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B93C-64A7-473C-ADE5-8CBAC54DCFBD}" type="slidenum">
              <a:rPr lang="es-AR" smtClean="0"/>
              <a:pPr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65153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B93C-64A7-473C-ADE5-8CBAC54DCFBD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1703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70474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64290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4498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70262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78564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86539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7732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88898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3662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8583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39390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37ED4-A235-41EC-8E9B-EB5816905E61}" type="datetimeFigureOut">
              <a:rPr lang="es-AR" smtClean="0"/>
              <a:pPr/>
              <a:t>15/06/2020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09DD-FBAA-430C-A28E-E6D4ECC9E07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26756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418" y="436848"/>
            <a:ext cx="8460418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Unidad 2</a:t>
            </a:r>
            <a:br>
              <a:rPr lang="es-ES" b="1" dirty="0" smtClean="0"/>
            </a:br>
            <a:r>
              <a:rPr lang="es-ES" b="1" dirty="0" smtClean="0"/>
              <a:t>Relaciones </a:t>
            </a:r>
            <a:r>
              <a:rPr lang="es-ES" b="1" dirty="0"/>
              <a:t>agua-suelo-planta-atmósfera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1537" y="1498601"/>
            <a:ext cx="7751563" cy="5079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b="1" dirty="0"/>
              <a:t>Temario</a:t>
            </a:r>
          </a:p>
          <a:p>
            <a:r>
              <a:rPr lang="es-AR" dirty="0"/>
              <a:t>Contenidos hídricos referenciales.</a:t>
            </a:r>
          </a:p>
          <a:p>
            <a:r>
              <a:rPr lang="es-AR" dirty="0"/>
              <a:t>Relaciones entre   tensiones   y   contenidos   hídricos   en   los   suelos.   </a:t>
            </a:r>
          </a:p>
          <a:p>
            <a:r>
              <a:rPr lang="es-AR" dirty="0"/>
              <a:t>Umbral   de   riego</a:t>
            </a:r>
          </a:p>
          <a:p>
            <a:r>
              <a:rPr lang="es-AR" dirty="0"/>
              <a:t>Láminas neta y bruta de riego</a:t>
            </a:r>
          </a:p>
          <a:p>
            <a:r>
              <a:rPr lang="es-AR" dirty="0"/>
              <a:t>Análisis de la oferta y demanda de agua. </a:t>
            </a:r>
          </a:p>
          <a:p>
            <a:r>
              <a:rPr lang="es-AR" dirty="0"/>
              <a:t>Calidad del agua para riego. Manejo de aguas y suelos salinos.   </a:t>
            </a:r>
          </a:p>
          <a:p>
            <a:r>
              <a:rPr lang="es-AR" dirty="0"/>
              <a:t>Eficiencias   de riego</a:t>
            </a:r>
          </a:p>
        </p:txBody>
      </p:sp>
    </p:spTree>
    <p:extLst>
      <p:ext uri="{BB962C8B-B14F-4D97-AF65-F5344CB8AC3E}">
        <p14:creationId xmlns:p14="http://schemas.microsoft.com/office/powerpoint/2010/main" xmlns="" val="6363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b="1" dirty="0"/>
              <a:t>Umbral óptimo de riego o umbral </a:t>
            </a:r>
            <a:r>
              <a:rPr lang="es-ES_tradnl" b="1" dirty="0" smtClean="0"/>
              <a:t>crítico (</a:t>
            </a:r>
            <a:r>
              <a:rPr lang="es-ES_tradnl" b="1" dirty="0" err="1" smtClean="0"/>
              <a:t>Ur</a:t>
            </a:r>
            <a:r>
              <a:rPr lang="es-ES_tradnl" b="1" dirty="0" smtClean="0"/>
              <a:t>)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 err="1"/>
              <a:t>Ur</a:t>
            </a:r>
            <a:r>
              <a:rPr lang="es-ES" dirty="0"/>
              <a:t>= Es el nivel más bajo de contenido hídrico, antes de regar, que aún permite satisfacer la </a:t>
            </a:r>
            <a:r>
              <a:rPr lang="es-ES" dirty="0" err="1" smtClean="0"/>
              <a:t>Etm</a:t>
            </a:r>
            <a:endParaRPr lang="es-ES" dirty="0" smtClean="0"/>
          </a:p>
          <a:p>
            <a:pPr>
              <a:buNone/>
            </a:pPr>
            <a:endParaRPr lang="es-ES" dirty="0"/>
          </a:p>
          <a:p>
            <a:r>
              <a:rPr lang="es-ES" dirty="0"/>
              <a:t>Puede expresarse como:</a:t>
            </a:r>
          </a:p>
          <a:p>
            <a:pPr lvl="1"/>
            <a:r>
              <a:rPr lang="es-ES" dirty="0"/>
              <a:t>Porcentaje de la humedad disponible total,  (</a:t>
            </a:r>
            <a:r>
              <a:rPr lang="es-ES" dirty="0" err="1"/>
              <a:t>Wc</a:t>
            </a:r>
            <a:r>
              <a:rPr lang="es-ES" dirty="0"/>
              <a:t> – </a:t>
            </a:r>
            <a:r>
              <a:rPr lang="es-ES" dirty="0" err="1"/>
              <a:t>Wm</a:t>
            </a:r>
            <a:r>
              <a:rPr lang="es-ES" dirty="0"/>
              <a:t>) Rango de 0 a 100% </a:t>
            </a:r>
          </a:p>
          <a:p>
            <a:pPr lvl="1"/>
            <a:r>
              <a:rPr lang="es-ES" dirty="0"/>
              <a:t>Fracción del agua útil. </a:t>
            </a:r>
          </a:p>
          <a:p>
            <a:pPr marL="457200" lvl="1" indent="0">
              <a:buNone/>
            </a:pPr>
            <a:r>
              <a:rPr lang="es-ES" dirty="0"/>
              <a:t>   Rango de 0 a 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7729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lang="es-AR" sz="3200" dirty="0"/>
              <a:t>Umbrales óptimos de </a:t>
            </a:r>
            <a:r>
              <a:rPr lang="es-AR" sz="3200" dirty="0" smtClean="0"/>
              <a:t>riego. Fuente </a:t>
            </a:r>
            <a:r>
              <a:rPr lang="es-AR" sz="3200" dirty="0"/>
              <a:t>(Taylor, 1972)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0621628"/>
              </p:ext>
            </p:extLst>
          </p:nvPr>
        </p:nvGraphicFramePr>
        <p:xfrm>
          <a:off x="76200" y="1411289"/>
          <a:ext cx="8966199" cy="5229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2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4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0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5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Cultivos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Potencial matriz (bar)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Cultivos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Potencial matriz (bar)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Zanahoria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0,55-0,65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Brócoli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0,45-0,7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Repollo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0,6-0,7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Coliflor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0,6-0,7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Arveja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0,3-0,5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Limonero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Lechuga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0,4-0,6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Naranjo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0,2 -1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Tabaco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0,3-0,8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Melón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0,35-0,4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Caña de azúcar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0,25-0,3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Tomate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0,8-1,5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Maíz dulce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0,5-1,0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Banana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0,3-1,5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Cebolla  de verdeo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0,45-0,55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Maíz fase vegetativa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5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Cebolla para bulbo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0,55-0,65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Maíz fase maduración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0,8-1,2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5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Papa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solidFill>
                            <a:schemeClr val="tx1"/>
                          </a:solidFill>
                          <a:effectLst/>
                        </a:rPr>
                        <a:t>0,3-0,5</a:t>
                      </a:r>
                      <a:endParaRPr lang="es-A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A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5798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 cstate="print"/>
          <a:srcRect l="28167" t="51762" r="26232" b="21138"/>
          <a:stretch>
            <a:fillRect/>
          </a:stretch>
        </p:blipFill>
        <p:spPr bwMode="auto">
          <a:xfrm>
            <a:off x="812800" y="3182208"/>
            <a:ext cx="7632699" cy="249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 l="28185" t="49593" r="26690" b="33034"/>
          <a:stretch>
            <a:fillRect/>
          </a:stretch>
        </p:blipFill>
        <p:spPr bwMode="auto">
          <a:xfrm>
            <a:off x="939801" y="863600"/>
            <a:ext cx="7505700" cy="16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0"/>
            <a:ext cx="8134350" cy="1325563"/>
          </a:xfrm>
        </p:spPr>
        <p:txBody>
          <a:bodyPr>
            <a:normAutofit/>
          </a:bodyPr>
          <a:lstStyle/>
          <a:p>
            <a:pPr algn="ctr"/>
            <a:r>
              <a:rPr lang="es-AR" sz="3200" dirty="0" smtClean="0"/>
              <a:t>Tolerancia a la salinidad, rendimiento potencial y salinidad del agua de riego </a:t>
            </a:r>
            <a:endParaRPr lang="es-AR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888995"/>
              </p:ext>
            </p:extLst>
          </p:nvPr>
        </p:nvGraphicFramePr>
        <p:xfrm>
          <a:off x="0" y="1183784"/>
          <a:ext cx="9144000" cy="56742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97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5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5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85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85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27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27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97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517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2188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44457"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AR" sz="18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 anchor="b"/>
                </a:tc>
                <a:tc gridSpan="10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Rendimiento Potencial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5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100%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90%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75%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50%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0%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39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ECx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ECa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ECx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ECa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ECx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ECa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ECx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ECa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ECx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ECa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52"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endParaRPr lang="es-AR" sz="2400"/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 err="1">
                          <a:effectLst/>
                        </a:rPr>
                        <a:t>Calabaza</a:t>
                      </a:r>
                      <a:r>
                        <a:rPr lang="pt-BR" sz="1400" dirty="0">
                          <a:effectLst/>
                        </a:rPr>
                        <a:t>, </a:t>
                      </a:r>
                      <a:r>
                        <a:rPr lang="pt-BR" sz="1400" dirty="0" err="1">
                          <a:effectLst/>
                        </a:rPr>
                        <a:t>zapallito</a:t>
                      </a:r>
                      <a:r>
                        <a:rPr lang="pt-BR" sz="1400" dirty="0">
                          <a:effectLst/>
                        </a:rPr>
                        <a:t> italiano (Cucurbita </a:t>
                      </a:r>
                      <a:r>
                        <a:rPr lang="pt-BR" sz="1400" dirty="0" err="1">
                          <a:effectLst/>
                        </a:rPr>
                        <a:t>pepo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melopepo</a:t>
                      </a:r>
                      <a:r>
                        <a:rPr lang="pt-BR" sz="1400" dirty="0">
                          <a:effectLst/>
                        </a:rPr>
                        <a:t>)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4,1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3,1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</a:rPr>
                        <a:t>5,8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3,8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7,4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4,9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</a:rPr>
                        <a:t>10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</a:rPr>
                        <a:t>6,7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</a:rPr>
                        <a:t>15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</a:rPr>
                        <a:t>10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</a:rPr>
                        <a:t>Remolacha azucarera (Beta vulgaris)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</a:rPr>
                        <a:t>4,0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2,7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5,1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3,4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6,8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</a:rPr>
                        <a:t>4,5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</a:rPr>
                        <a:t>9,6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</a:rPr>
                        <a:t>6,4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</a:rPr>
                        <a:t>15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</a:rPr>
                        <a:t>10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9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Calabaza, zapallo (Cucurbita pepo melopepo)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3,2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2,1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3,8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2,6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4,8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3,2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6,3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4,2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9,4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6,3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89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Brócoli (Brassica oleracea botrytis)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2,8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1,9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3,9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2,6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5,5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3,7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8,2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5,5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14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9,1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89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Tomate (Lycopersicon esculentum)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2,5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1,7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3,5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2,3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5,0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3,4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7,6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5,0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13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8,4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45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Pepino (Cucumis sativus)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2,5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1,7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3,3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2,2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4,4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2,9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6,3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4,2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10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6,8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45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Espinaca (Spinacia oleracea)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2,0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1,3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3,3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2,2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5,3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3,5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8,6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5,7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15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10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effectLst/>
                        </a:rPr>
                        <a:t> </a:t>
                      </a:r>
                      <a:endParaRPr lang="es-A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45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Apio (Apium graveolens)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1,8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1,2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3,4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2,3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5,8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3,9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9,9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6,6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18</a:t>
                      </a:r>
                      <a:endParaRPr lang="es-A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12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effectLst/>
                        </a:rPr>
                        <a:t> </a:t>
                      </a:r>
                      <a:endParaRPr lang="es-A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50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77429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Capacidad máxima de almacenamiento de humedad aprovechable de un suelo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931" y="1871662"/>
            <a:ext cx="78867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err="1"/>
              <a:t>dt</a:t>
            </a:r>
            <a:r>
              <a:rPr lang="en-US" b="1" dirty="0"/>
              <a:t> = </a:t>
            </a:r>
            <a:r>
              <a:rPr lang="es-ES_tradnl" b="1" dirty="0">
                <a:sym typeface="Symbol"/>
              </a:rPr>
              <a:t></a:t>
            </a:r>
            <a:r>
              <a:rPr lang="en-US" b="1" baseline="30000" dirty="0"/>
              <a:t>n    </a:t>
            </a:r>
            <a:r>
              <a:rPr lang="es-ES_tradnl" b="1" dirty="0">
                <a:sym typeface="Symbol"/>
              </a:rPr>
              <a:t></a:t>
            </a:r>
            <a:r>
              <a:rPr lang="es-ES_tradnl" b="1" baseline="-25000" dirty="0"/>
              <a:t> </a:t>
            </a:r>
            <a:r>
              <a:rPr lang="en-US" b="1" dirty="0" err="1"/>
              <a:t>ap</a:t>
            </a:r>
            <a:r>
              <a:rPr lang="en-US" b="1" dirty="0"/>
              <a:t> </a:t>
            </a:r>
            <a:r>
              <a:rPr lang="en-US" b="1" baseline="-25000" dirty="0"/>
              <a:t>n</a:t>
            </a:r>
            <a:r>
              <a:rPr lang="en-US" b="1" dirty="0"/>
              <a:t> . </a:t>
            </a:r>
            <a:r>
              <a:rPr lang="es-ES_tradnl" b="1" dirty="0"/>
              <a:t>D</a:t>
            </a:r>
            <a:r>
              <a:rPr lang="es-MX" b="1" baseline="-25000" dirty="0"/>
              <a:t> n</a:t>
            </a:r>
            <a:r>
              <a:rPr lang="es-ES_tradnl" b="1" dirty="0"/>
              <a:t> . (</a:t>
            </a:r>
            <a:r>
              <a:rPr lang="es-ES_tradnl" b="1" dirty="0" err="1"/>
              <a:t>Wc</a:t>
            </a:r>
            <a:r>
              <a:rPr lang="es-MX" b="1" baseline="-25000" dirty="0"/>
              <a:t> n</a:t>
            </a:r>
            <a:r>
              <a:rPr lang="es-ES_tradnl" b="1" dirty="0"/>
              <a:t> - </a:t>
            </a:r>
            <a:r>
              <a:rPr lang="es-ES_tradnl" b="1" dirty="0" err="1"/>
              <a:t>Wm</a:t>
            </a:r>
            <a:r>
              <a:rPr lang="es-MX" b="1" baseline="-25000" dirty="0"/>
              <a:t> n</a:t>
            </a:r>
            <a:r>
              <a:rPr lang="es-ES_tradnl" b="1" dirty="0"/>
              <a:t>) / 100  </a:t>
            </a:r>
            <a:endParaRPr lang="es-ES_tradnl" b="1" dirty="0" smtClean="0"/>
          </a:p>
          <a:p>
            <a:pPr algn="ctr"/>
            <a:endParaRPr lang="es-ES_tradnl" b="1" dirty="0"/>
          </a:p>
          <a:p>
            <a:pPr lvl="1"/>
            <a:r>
              <a:rPr lang="es-ES_tradnl" dirty="0" err="1"/>
              <a:t>dt</a:t>
            </a:r>
            <a:r>
              <a:rPr lang="es-ES_tradnl" dirty="0"/>
              <a:t> = lámina total de agua disponible (m, cm o mm)</a:t>
            </a:r>
            <a:endParaRPr lang="es-AR" dirty="0"/>
          </a:p>
          <a:p>
            <a:pPr lvl="1"/>
            <a:r>
              <a:rPr lang="es-ES_tradnl" dirty="0" err="1"/>
              <a:t>Wc</a:t>
            </a:r>
            <a:r>
              <a:rPr lang="es-MX" baseline="-25000" dirty="0"/>
              <a:t> n</a:t>
            </a:r>
            <a:r>
              <a:rPr lang="es-ES_tradnl" dirty="0"/>
              <a:t> = %W a capacidad de campo del horizonte, capa o estrato n del suelo. </a:t>
            </a:r>
            <a:endParaRPr lang="es-AR" dirty="0"/>
          </a:p>
          <a:p>
            <a:pPr lvl="1"/>
            <a:r>
              <a:rPr lang="es-ES_tradnl" dirty="0" err="1"/>
              <a:t>Wm</a:t>
            </a:r>
            <a:r>
              <a:rPr lang="es-MX" baseline="-25000" dirty="0"/>
              <a:t> n</a:t>
            </a:r>
            <a:r>
              <a:rPr lang="es-ES_tradnl" dirty="0"/>
              <a:t> = % W a la marchitez permanente del horizonte o estrato n del suelo.</a:t>
            </a:r>
            <a:endParaRPr lang="es-AR" dirty="0"/>
          </a:p>
          <a:p>
            <a:pPr lvl="1"/>
            <a:r>
              <a:rPr lang="es-ES_tradnl" dirty="0">
                <a:sym typeface="Symbol"/>
              </a:rPr>
              <a:t></a:t>
            </a:r>
            <a:r>
              <a:rPr lang="es-ES_tradnl" dirty="0" err="1"/>
              <a:t>ap</a:t>
            </a:r>
            <a:r>
              <a:rPr lang="es-MX" baseline="-25000" dirty="0"/>
              <a:t> n</a:t>
            </a:r>
            <a:r>
              <a:rPr lang="es-ES_tradnl" dirty="0"/>
              <a:t> = densidad aparente del horizonte o estrato n, en g/cm</a:t>
            </a:r>
            <a:r>
              <a:rPr lang="es-ES_tradnl" baseline="30000" dirty="0"/>
              <a:t>3</a:t>
            </a:r>
            <a:endParaRPr lang="es-AR" dirty="0"/>
          </a:p>
          <a:p>
            <a:pPr lvl="1"/>
            <a:r>
              <a:rPr lang="es-ES_tradnl" dirty="0"/>
              <a:t>D</a:t>
            </a:r>
            <a:r>
              <a:rPr lang="es-MX" baseline="-25000" dirty="0"/>
              <a:t> n</a:t>
            </a:r>
            <a:r>
              <a:rPr lang="es-ES_tradnl" dirty="0"/>
              <a:t> = espesor del horizonte o estrato n, en m, </a:t>
            </a:r>
            <a:r>
              <a:rPr lang="es-ES_tradnl" dirty="0" err="1" smtClean="0"/>
              <a:t>cm,dm</a:t>
            </a:r>
            <a:r>
              <a:rPr lang="es-ES_tradnl" dirty="0" smtClean="0"/>
              <a:t> </a:t>
            </a:r>
            <a:r>
              <a:rPr lang="es-ES_tradnl" dirty="0"/>
              <a:t>ó mm.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846233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_tradnl" b="1" dirty="0"/>
              <a:t>Cálculo de la lámina neta y bruta de reposición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/>
              <a:t>Lam neta</a:t>
            </a:r>
            <a:r>
              <a:rPr lang="es-ES" dirty="0"/>
              <a:t>: agua necesaria para reponer el consumo </a:t>
            </a:r>
            <a:r>
              <a:rPr lang="es-ES" dirty="0" err="1"/>
              <a:t>evapotranspirativo</a:t>
            </a:r>
            <a:r>
              <a:rPr lang="es-ES" dirty="0"/>
              <a:t> dejándolo a </a:t>
            </a:r>
            <a:r>
              <a:rPr lang="es-ES" dirty="0" err="1" smtClean="0"/>
              <a:t>Wc</a:t>
            </a:r>
            <a:endParaRPr lang="es-ES" dirty="0" smtClean="0"/>
          </a:p>
          <a:p>
            <a:pPr>
              <a:buNone/>
            </a:pPr>
            <a:endParaRPr lang="es-ES" dirty="0"/>
          </a:p>
          <a:p>
            <a:pPr lvl="1" algn="ctr">
              <a:buNone/>
            </a:pPr>
            <a:r>
              <a:rPr lang="en-US" b="1" dirty="0" err="1"/>
              <a:t>ln</a:t>
            </a:r>
            <a:r>
              <a:rPr lang="en-US" b="1" dirty="0"/>
              <a:t> = </a:t>
            </a:r>
            <a:r>
              <a:rPr lang="es-ES" b="1" dirty="0">
                <a:sym typeface="Symbol"/>
              </a:rPr>
              <a:t></a:t>
            </a:r>
            <a:r>
              <a:rPr lang="en-US" b="1" baseline="30000" dirty="0" err="1"/>
              <a:t>i</a:t>
            </a:r>
            <a:r>
              <a:rPr lang="en-US" b="1" baseline="30000" dirty="0"/>
              <a:t> </a:t>
            </a:r>
            <a:r>
              <a:rPr lang="en-US" b="1" dirty="0"/>
              <a:t> [(</a:t>
            </a:r>
            <a:r>
              <a:rPr lang="en-US" b="1" dirty="0" err="1"/>
              <a:t>Wc</a:t>
            </a:r>
            <a:r>
              <a:rPr lang="en-US" b="1" baseline="-25000" dirty="0" err="1"/>
              <a:t>i</a:t>
            </a:r>
            <a:r>
              <a:rPr lang="en-US" b="1" baseline="-25000" dirty="0"/>
              <a:t> </a:t>
            </a:r>
            <a:r>
              <a:rPr lang="en-US" b="1" dirty="0"/>
              <a:t>- Wm</a:t>
            </a:r>
            <a:r>
              <a:rPr lang="en-US" b="1" baseline="-25000" dirty="0"/>
              <a:t> </a:t>
            </a:r>
            <a:r>
              <a:rPr lang="en-US" b="1" baseline="-25000" dirty="0" err="1"/>
              <a:t>i</a:t>
            </a:r>
            <a:r>
              <a:rPr lang="en-US" b="1" dirty="0"/>
              <a:t>) / 100] </a:t>
            </a:r>
            <a:r>
              <a:rPr lang="es-ES" b="1" dirty="0">
                <a:sym typeface="Symbol"/>
              </a:rPr>
              <a:t></a:t>
            </a:r>
            <a:r>
              <a:rPr lang="en-US" b="1" baseline="-25000" dirty="0" err="1"/>
              <a:t>ap</a:t>
            </a:r>
            <a:r>
              <a:rPr lang="en-US" b="1" baseline="-25000" dirty="0"/>
              <a:t> </a:t>
            </a:r>
            <a:r>
              <a:rPr lang="en-US" b="1" baseline="-25000" dirty="0" err="1"/>
              <a:t>i</a:t>
            </a:r>
            <a:r>
              <a:rPr lang="en-US" b="1" baseline="-25000" dirty="0"/>
              <a:t> </a:t>
            </a:r>
            <a:r>
              <a:rPr lang="en-US" b="1" dirty="0"/>
              <a:t>. Ur . D</a:t>
            </a:r>
            <a:r>
              <a:rPr lang="en-US" b="1" baseline="-25000" dirty="0"/>
              <a:t> </a:t>
            </a:r>
            <a:r>
              <a:rPr lang="en-US" b="1" baseline="-25000" dirty="0" err="1"/>
              <a:t>i</a:t>
            </a:r>
            <a:r>
              <a:rPr lang="en-US" b="1" baseline="-25000" dirty="0"/>
              <a:t> </a:t>
            </a:r>
            <a:endParaRPr lang="en-US" b="1" baseline="-25000" dirty="0" smtClean="0"/>
          </a:p>
          <a:p>
            <a:pPr lvl="1">
              <a:buNone/>
            </a:pPr>
            <a:endParaRPr lang="en-US" b="1" baseline="-25000" dirty="0"/>
          </a:p>
          <a:p>
            <a:pPr marL="257175" lvl="1" indent="-257175"/>
            <a:r>
              <a:rPr lang="es-ES_tradnl" sz="2800" b="1" dirty="0"/>
              <a:t>Lamina Bruta</a:t>
            </a:r>
            <a:r>
              <a:rPr lang="es-ES_tradnl" dirty="0"/>
              <a:t>: agua necesaria a aplicar en función de las eficiencias de aplicación del goteo 85-90</a:t>
            </a:r>
            <a:r>
              <a:rPr lang="es-ES_tradnl" dirty="0" smtClean="0"/>
              <a:t>%.</a:t>
            </a:r>
          </a:p>
          <a:p>
            <a:pPr marL="257175" lvl="1" indent="-257175"/>
            <a:endParaRPr lang="es-AR" dirty="0"/>
          </a:p>
          <a:p>
            <a:pPr lvl="1" algn="ctr">
              <a:buNone/>
            </a:pPr>
            <a:r>
              <a:rPr lang="es-ES_tradnl" b="1" dirty="0"/>
              <a:t>lb = </a:t>
            </a:r>
            <a:r>
              <a:rPr lang="es-ES_tradnl" b="1" dirty="0" err="1"/>
              <a:t>ln</a:t>
            </a:r>
            <a:r>
              <a:rPr lang="es-ES_tradnl" b="1" dirty="0"/>
              <a:t> / </a:t>
            </a:r>
            <a:r>
              <a:rPr lang="es-ES_tradnl" b="1" dirty="0" err="1"/>
              <a:t>Efa</a:t>
            </a:r>
            <a:r>
              <a:rPr lang="es-ES_tradnl" b="1" dirty="0"/>
              <a:t>    </a:t>
            </a:r>
            <a:r>
              <a:rPr lang="es-ES_tradnl" dirty="0"/>
              <a:t>   	</a:t>
            </a:r>
            <a:endParaRPr lang="es-ES_tradnl" dirty="0" smtClean="0"/>
          </a:p>
          <a:p>
            <a:pPr lvl="1" algn="ctr">
              <a:buNone/>
            </a:pPr>
            <a:endParaRPr lang="es-ES_tradnl" dirty="0"/>
          </a:p>
          <a:p>
            <a:pPr lvl="2"/>
            <a:r>
              <a:rPr lang="es-ES_tradnl" dirty="0"/>
              <a:t>lb = lámina bruta de reposición, en mm, cm o m.</a:t>
            </a:r>
            <a:endParaRPr lang="es-AR" dirty="0"/>
          </a:p>
          <a:p>
            <a:pPr lvl="2"/>
            <a:r>
              <a:rPr lang="es-ES_tradnl" dirty="0" err="1"/>
              <a:t>ln</a:t>
            </a:r>
            <a:r>
              <a:rPr lang="es-ES_tradnl" dirty="0"/>
              <a:t>  = lámina neta de reposición, en mm, cm o m.</a:t>
            </a:r>
            <a:endParaRPr lang="es-AR" dirty="0"/>
          </a:p>
          <a:p>
            <a:pPr lvl="2"/>
            <a:r>
              <a:rPr lang="es-ES_tradnl" dirty="0" err="1"/>
              <a:t>Efa</a:t>
            </a:r>
            <a:r>
              <a:rPr lang="es-ES_tradnl" dirty="0"/>
              <a:t> = eficiencia de aplicación, </a:t>
            </a:r>
            <a:r>
              <a:rPr lang="es-ES_tradnl" dirty="0" err="1"/>
              <a:t>adimensional</a:t>
            </a:r>
            <a:r>
              <a:rPr lang="es-ES_tradnl" dirty="0"/>
              <a:t>.</a:t>
            </a:r>
          </a:p>
          <a:p>
            <a:pPr lvl="1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7740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Cálculo del intervalo de riego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Ir = </a:t>
            </a:r>
            <a:r>
              <a:rPr lang="es-ES_tradnl" b="1" dirty="0" err="1"/>
              <a:t>ln</a:t>
            </a:r>
            <a:r>
              <a:rPr lang="es-ES_tradnl" b="1" dirty="0"/>
              <a:t> / </a:t>
            </a:r>
            <a:r>
              <a:rPr lang="es-ES_tradnl" b="1" dirty="0" err="1"/>
              <a:t>Etc</a:t>
            </a:r>
            <a:r>
              <a:rPr lang="es-ES_tradnl" b="1" dirty="0"/>
              <a:t>	</a:t>
            </a:r>
            <a:endParaRPr lang="es-ES_tradnl" b="1" dirty="0" smtClean="0"/>
          </a:p>
          <a:p>
            <a:pPr>
              <a:buNone/>
            </a:pPr>
            <a:r>
              <a:rPr lang="es-ES_tradnl" dirty="0"/>
              <a:t>	</a:t>
            </a:r>
          </a:p>
          <a:p>
            <a:pPr lvl="1"/>
            <a:r>
              <a:rPr lang="es-ES_tradnl" dirty="0"/>
              <a:t>Ir = intervalo de riego, en días.</a:t>
            </a:r>
            <a:endParaRPr lang="es-AR" dirty="0"/>
          </a:p>
          <a:p>
            <a:pPr lvl="1"/>
            <a:r>
              <a:rPr lang="es-ES_tradnl" dirty="0" err="1"/>
              <a:t>ln</a:t>
            </a:r>
            <a:r>
              <a:rPr lang="es-ES_tradnl" dirty="0"/>
              <a:t>= lámina neta, en mm.</a:t>
            </a:r>
            <a:endParaRPr lang="es-AR" dirty="0"/>
          </a:p>
          <a:p>
            <a:pPr lvl="1"/>
            <a:r>
              <a:rPr lang="es-ES_tradnl" dirty="0" err="1"/>
              <a:t>Etc</a:t>
            </a:r>
            <a:r>
              <a:rPr lang="es-ES_tradnl" dirty="0"/>
              <a:t>= evapotranspiración del cultivo, en </a:t>
            </a:r>
            <a:r>
              <a:rPr lang="es-ES_tradnl" dirty="0" smtClean="0"/>
              <a:t>mm/día</a:t>
            </a:r>
          </a:p>
          <a:p>
            <a:pPr lvl="1">
              <a:buNone/>
            </a:pPr>
            <a:endParaRPr lang="es-AR" dirty="0"/>
          </a:p>
          <a:p>
            <a:r>
              <a:rPr lang="es-ES_tradnl" b="1" dirty="0"/>
              <a:t>Ir = (</a:t>
            </a:r>
            <a:r>
              <a:rPr lang="es-ES_tradnl" b="1" dirty="0" err="1"/>
              <a:t>ln</a:t>
            </a:r>
            <a:r>
              <a:rPr lang="es-ES_tradnl" b="1" dirty="0"/>
              <a:t> + Pe) / </a:t>
            </a:r>
            <a:r>
              <a:rPr lang="es-ES_tradnl" b="1" dirty="0" err="1"/>
              <a:t>Etc</a:t>
            </a:r>
            <a:r>
              <a:rPr lang="es-ES_tradnl" b="1" dirty="0"/>
              <a:t>  (zonas húmedas)</a:t>
            </a:r>
            <a:r>
              <a:rPr lang="es-ES_tradnl" dirty="0"/>
              <a:t>		</a:t>
            </a:r>
          </a:p>
          <a:p>
            <a:pPr lvl="1"/>
            <a:r>
              <a:rPr lang="es-ES_tradnl" dirty="0"/>
              <a:t>Pe = precipitación efectiva, en mm.</a:t>
            </a:r>
            <a:endParaRPr lang="es-AR" dirty="0"/>
          </a:p>
          <a:p>
            <a:pPr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7341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Temario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Calidad del agua para riego </a:t>
            </a:r>
          </a:p>
          <a:p>
            <a:r>
              <a:rPr lang="es-ES" b="1" dirty="0"/>
              <a:t>Tolerancia salina de los cultivos</a:t>
            </a:r>
          </a:p>
          <a:p>
            <a:r>
              <a:rPr lang="es-ES" b="1" dirty="0"/>
              <a:t>Requerimientos de lixiviación </a:t>
            </a:r>
          </a:p>
          <a:p>
            <a:r>
              <a:rPr lang="es-ES" b="1" dirty="0"/>
              <a:t>Eficiencias de riego</a:t>
            </a:r>
          </a:p>
        </p:txBody>
      </p:sp>
    </p:spTree>
    <p:extLst>
      <p:ext uri="{BB962C8B-B14F-4D97-AF65-F5344CB8AC3E}">
        <p14:creationId xmlns:p14="http://schemas.microsoft.com/office/powerpoint/2010/main" xmlns="" val="6350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Como </a:t>
            </a:r>
            <a:r>
              <a:rPr lang="es-ES" b="1" dirty="0"/>
              <a:t>regar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1)Manual y secuencial  (requiere de un operador manual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 smtClean="0"/>
              <a:t>2)Semi-</a:t>
            </a:r>
            <a:r>
              <a:rPr lang="en-US" dirty="0" err="1" smtClean="0"/>
              <a:t>automaticos</a:t>
            </a:r>
            <a:r>
              <a:rPr lang="en-US" dirty="0" smtClean="0"/>
              <a:t>  </a:t>
            </a:r>
            <a:r>
              <a:rPr lang="en-US" dirty="0"/>
              <a:t>(valvulas volumetricas, relojes, valvulas secuenciales) Sin retroalimentación. Algun nivel de intervención </a:t>
            </a:r>
            <a:r>
              <a:rPr lang="en-US" dirty="0" smtClean="0"/>
              <a:t>humana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s-AR" dirty="0"/>
              <a:t>3) Sistemas de control computarizados totalmente automatizados de múltiples entradas y salidas con retroalimentación. El sistema puede funcionar sin intervención humana y con una vigilancia remota</a:t>
            </a:r>
          </a:p>
        </p:txBody>
      </p:sp>
    </p:spTree>
    <p:extLst>
      <p:ext uri="{BB962C8B-B14F-4D97-AF65-F5344CB8AC3E}">
        <p14:creationId xmlns:p14="http://schemas.microsoft.com/office/powerpoint/2010/main" xmlns="" val="12233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Oferta y demanda hídricas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Oferta: </a:t>
            </a:r>
          </a:p>
          <a:p>
            <a:pPr lvl="1"/>
            <a:r>
              <a:rPr lang="es-ES" dirty="0"/>
              <a:t>Atmosférica: Cosecha de lluvia</a:t>
            </a:r>
          </a:p>
          <a:p>
            <a:pPr lvl="1"/>
            <a:r>
              <a:rPr lang="es-ES" dirty="0"/>
              <a:t>Superficial</a:t>
            </a:r>
          </a:p>
          <a:p>
            <a:pPr lvl="1"/>
            <a:r>
              <a:rPr lang="es-ES" dirty="0" smtClean="0"/>
              <a:t>Subterránea</a:t>
            </a:r>
          </a:p>
          <a:p>
            <a:pPr lvl="1">
              <a:buNone/>
            </a:pPr>
            <a:endParaRPr lang="es-ES" dirty="0"/>
          </a:p>
          <a:p>
            <a:r>
              <a:rPr lang="es-ES" b="1" dirty="0"/>
              <a:t>Demanda:</a:t>
            </a:r>
          </a:p>
          <a:p>
            <a:pPr lvl="1"/>
            <a:r>
              <a:rPr lang="es-ES" dirty="0"/>
              <a:t>Requerimientos de agua de los cultivos</a:t>
            </a:r>
          </a:p>
          <a:p>
            <a:pPr lvl="1"/>
            <a:r>
              <a:rPr lang="es-ES" dirty="0"/>
              <a:t>Eficiencias en la captación, almacenamiento, conducción y aplicación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6195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9450" y="809625"/>
            <a:ext cx="7886700" cy="4351338"/>
          </a:xfrm>
        </p:spPr>
        <p:txBody>
          <a:bodyPr>
            <a:normAutofit/>
          </a:bodyPr>
          <a:lstStyle/>
          <a:p>
            <a:r>
              <a:rPr lang="es-ES" b="1" dirty="0"/>
              <a:t>Agua del suelo</a:t>
            </a:r>
          </a:p>
          <a:p>
            <a:pPr lvl="1"/>
            <a:r>
              <a:rPr lang="es-ES" dirty="0"/>
              <a:t>Gravitacional: drena, el suelo no la sostiene (disp.)</a:t>
            </a:r>
          </a:p>
          <a:p>
            <a:pPr lvl="1"/>
            <a:r>
              <a:rPr lang="es-ES" dirty="0"/>
              <a:t>Capilar: sostenida por el suelo (disp.)</a:t>
            </a:r>
          </a:p>
          <a:p>
            <a:pPr lvl="1"/>
            <a:r>
              <a:rPr lang="es-ES" dirty="0"/>
              <a:t>Higroscópica: fuertemente retenida (no disp</a:t>
            </a:r>
            <a:r>
              <a:rPr lang="es-ES" dirty="0" smtClean="0"/>
              <a:t>.)</a:t>
            </a:r>
          </a:p>
          <a:p>
            <a:pPr lvl="1"/>
            <a:endParaRPr lang="es-AR" dirty="0" smtClean="0"/>
          </a:p>
          <a:p>
            <a:pPr lvl="1"/>
            <a:endParaRPr lang="es-AR" dirty="0" smtClean="0"/>
          </a:p>
          <a:p>
            <a:pPr lvl="1"/>
            <a:endParaRPr lang="es-ES" dirty="0"/>
          </a:p>
          <a:p>
            <a:r>
              <a:rPr lang="es-ES" b="1" dirty="0"/>
              <a:t>Porosidad </a:t>
            </a:r>
          </a:p>
          <a:p>
            <a:pPr lvl="1"/>
            <a:r>
              <a:rPr lang="es-ES" dirty="0" err="1"/>
              <a:t>Macroporos</a:t>
            </a:r>
            <a:r>
              <a:rPr lang="es-ES" dirty="0"/>
              <a:t> (aireación y movimiento del agua)</a:t>
            </a:r>
          </a:p>
          <a:p>
            <a:pPr lvl="1"/>
            <a:r>
              <a:rPr lang="es-ES" dirty="0" err="1"/>
              <a:t>Microporos</a:t>
            </a:r>
            <a:r>
              <a:rPr lang="es-ES" dirty="0"/>
              <a:t> (almacenamiento de la humedad edáfica)</a:t>
            </a:r>
          </a:p>
        </p:txBody>
      </p:sp>
    </p:spTree>
    <p:extLst>
      <p:ext uri="{BB962C8B-B14F-4D97-AF65-F5344CB8AC3E}">
        <p14:creationId xmlns:p14="http://schemas.microsoft.com/office/powerpoint/2010/main" xmlns="" val="2684139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Agua superficial y subterránea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Agua superficial: </a:t>
            </a:r>
          </a:p>
          <a:p>
            <a:pPr lvl="1"/>
            <a:r>
              <a:rPr lang="es-ES" dirty="0"/>
              <a:t>Cubicación de reservorios naturales y artificiales</a:t>
            </a:r>
          </a:p>
          <a:p>
            <a:pPr lvl="1"/>
            <a:r>
              <a:rPr lang="es-ES" dirty="0"/>
              <a:t>Uso de series históricas de caudales en cauces </a:t>
            </a:r>
            <a:endParaRPr lang="es-ES" dirty="0" smtClean="0"/>
          </a:p>
          <a:p>
            <a:pPr lvl="1">
              <a:buNone/>
            </a:pPr>
            <a:endParaRPr lang="es-ES" dirty="0"/>
          </a:p>
          <a:p>
            <a:r>
              <a:rPr lang="es-ES" b="1" dirty="0"/>
              <a:t>Agua subterránea: </a:t>
            </a:r>
          </a:p>
          <a:p>
            <a:pPr lvl="1"/>
            <a:r>
              <a:rPr lang="es-ES" dirty="0"/>
              <a:t>Acuífero subsuperficial o freática (caudales pequeños)</a:t>
            </a:r>
          </a:p>
          <a:p>
            <a:pPr lvl="1"/>
            <a:r>
              <a:rPr lang="es-ES" dirty="0"/>
              <a:t>Acuífero profundo (caudales mayores)</a:t>
            </a:r>
          </a:p>
        </p:txBody>
      </p:sp>
    </p:spTree>
    <p:extLst>
      <p:ext uri="{BB962C8B-B14F-4D97-AF65-F5344CB8AC3E}">
        <p14:creationId xmlns:p14="http://schemas.microsoft.com/office/powerpoint/2010/main" xmlns="" val="35174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/>
              <a:t>Problemas de calidad en agua de riego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3000" y="1808820"/>
            <a:ext cx="6669360" cy="3942438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/>
              <a:t>La salinidad </a:t>
            </a:r>
            <a:r>
              <a:rPr lang="es-ES" dirty="0"/>
              <a:t>incrementa el potencial hídrico de la solución del suelo (presión osmótica) disminuyendo la disponibilidad de agua del suelo</a:t>
            </a:r>
          </a:p>
          <a:p>
            <a:pPr lvl="0"/>
            <a:r>
              <a:rPr lang="es-ES" b="1" dirty="0"/>
              <a:t>La sodicidad </a:t>
            </a:r>
            <a:r>
              <a:rPr lang="es-ES" dirty="0"/>
              <a:t>promueve la desfloculación coloidal dispersando agregados, disminuyendo la permeabilidad (menor infiltración y conductividad hidráulica).</a:t>
            </a:r>
            <a:endParaRPr lang="es-AR" dirty="0"/>
          </a:p>
          <a:p>
            <a:pPr lvl="0"/>
            <a:r>
              <a:rPr lang="es-ES" b="1" dirty="0"/>
              <a:t>La toxicidad </a:t>
            </a:r>
            <a:r>
              <a:rPr lang="es-ES" dirty="0" smtClean="0"/>
              <a:t>específica (Na, Cl, Bo)</a:t>
            </a:r>
            <a:endParaRPr lang="es-ES" dirty="0"/>
          </a:p>
          <a:p>
            <a:pPr lvl="0"/>
            <a:r>
              <a:rPr lang="es-ES" b="1" dirty="0"/>
              <a:t>Las partículas minerales y sustancias químicas </a:t>
            </a:r>
            <a:r>
              <a:rPr lang="es-ES" dirty="0"/>
              <a:t>que  alteran los elementos y redes de conducción, aplicación y evacuación de aguas de riego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0916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1265057" y="292956"/>
            <a:ext cx="7142095" cy="1313901"/>
          </a:xfrm>
        </p:spPr>
        <p:txBody>
          <a:bodyPr>
            <a:noAutofit/>
          </a:bodyPr>
          <a:lstStyle/>
          <a:p>
            <a:pPr algn="ctr"/>
            <a:r>
              <a:rPr lang="es-ES" altLang="es-AR" sz="3600" b="1" dirty="0"/>
              <a:t>Recomendaciones para la toma  de muestras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idx="1"/>
          </p:nvPr>
        </p:nvSpPr>
        <p:spPr>
          <a:xfrm>
            <a:off x="639192" y="1917577"/>
            <a:ext cx="7688062" cy="47850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altLang="es-AR" dirty="0"/>
              <a:t>Época: en la que se planifica el uso.</a:t>
            </a:r>
          </a:p>
          <a:p>
            <a:pPr>
              <a:lnSpc>
                <a:spcPct val="90000"/>
              </a:lnSpc>
            </a:pPr>
            <a:r>
              <a:rPr lang="es-ES" altLang="es-AR" dirty="0"/>
              <a:t>Tamaño: en función de la variabilidad (no </a:t>
            </a:r>
            <a:r>
              <a:rPr lang="es-ES" altLang="es-AR" sz="1800" dirty="0"/>
              <a:t>&lt; </a:t>
            </a:r>
            <a:r>
              <a:rPr lang="es-ES" altLang="es-AR" dirty="0"/>
              <a:t>de 3 repeticiones).</a:t>
            </a:r>
          </a:p>
          <a:p>
            <a:pPr>
              <a:lnSpc>
                <a:spcPct val="90000"/>
              </a:lnSpc>
            </a:pPr>
            <a:r>
              <a:rPr lang="es-ES" altLang="es-AR" dirty="0"/>
              <a:t>Aguas superficiales: alejada de la orilla, en tramos sin accidentes, derivaciones ni aportes.</a:t>
            </a:r>
          </a:p>
          <a:p>
            <a:pPr>
              <a:lnSpc>
                <a:spcPct val="90000"/>
              </a:lnSpc>
            </a:pPr>
            <a:r>
              <a:rPr lang="es-ES" altLang="es-AR" dirty="0"/>
              <a:t>Aguas subterráneas: desde pozos en actividad.</a:t>
            </a:r>
          </a:p>
          <a:p>
            <a:pPr>
              <a:lnSpc>
                <a:spcPct val="90000"/>
              </a:lnSpc>
            </a:pPr>
            <a:r>
              <a:rPr lang="es-ES" altLang="es-AR" dirty="0"/>
              <a:t>Llevar al laboratorio en envase limpio, estanco, rotulado, mantenido a </a:t>
            </a:r>
            <a:r>
              <a:rPr lang="es-ES" altLang="es-AR" dirty="0" err="1"/>
              <a:t>°T</a:t>
            </a:r>
            <a:r>
              <a:rPr lang="es-ES" altLang="es-AR" dirty="0"/>
              <a:t> normal.</a:t>
            </a:r>
          </a:p>
          <a:p>
            <a:pPr>
              <a:lnSpc>
                <a:spcPct val="90000"/>
              </a:lnSpc>
            </a:pPr>
            <a:endParaRPr lang="es-ES" altLang="es-AR" dirty="0"/>
          </a:p>
        </p:txBody>
      </p:sp>
    </p:spTree>
    <p:extLst>
      <p:ext uri="{BB962C8B-B14F-4D97-AF65-F5344CB8AC3E}">
        <p14:creationId xmlns:p14="http://schemas.microsoft.com/office/powerpoint/2010/main" xmlns="" val="323305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/>
              <a:t>Determinaciones en agua para riego 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Ph</a:t>
            </a:r>
            <a:endParaRPr lang="es-ES" dirty="0"/>
          </a:p>
          <a:p>
            <a:r>
              <a:rPr lang="es-ES" dirty="0"/>
              <a:t>Salinidad</a:t>
            </a:r>
          </a:p>
          <a:p>
            <a:pPr lvl="1"/>
            <a:r>
              <a:rPr lang="es-ES" dirty="0"/>
              <a:t>Concentración salina de la solución, ídem anterior. </a:t>
            </a:r>
          </a:p>
          <a:p>
            <a:pPr lvl="1">
              <a:buNone/>
            </a:pPr>
            <a:r>
              <a:rPr lang="es-ES" dirty="0"/>
              <a:t>	Unidad (g/l) o (mg/l) = (ppm</a:t>
            </a:r>
            <a:r>
              <a:rPr lang="es-ES" dirty="0" smtClean="0"/>
              <a:t>).</a:t>
            </a:r>
          </a:p>
          <a:p>
            <a:pPr lvl="1">
              <a:buNone/>
            </a:pPr>
            <a:endParaRPr lang="es-AR" dirty="0"/>
          </a:p>
          <a:p>
            <a:pPr lvl="1"/>
            <a:r>
              <a:rPr lang="es-ES" dirty="0"/>
              <a:t>CE de la solución con conductivímetro o resistenciómetro que es la inversa de la resistencia al paso de una corriente eléctrica. </a:t>
            </a:r>
          </a:p>
          <a:p>
            <a:pPr lvl="1">
              <a:buNone/>
            </a:pPr>
            <a:r>
              <a:rPr lang="es-ES" dirty="0"/>
              <a:t>	Unidades 1000 </a:t>
            </a:r>
            <a:r>
              <a:rPr lang="es-ES" dirty="0" err="1"/>
              <a:t>micromho</a:t>
            </a:r>
            <a:r>
              <a:rPr lang="es-ES" dirty="0"/>
              <a:t>/cm (</a:t>
            </a:r>
            <a:r>
              <a:rPr lang="es-ES" dirty="0">
                <a:sym typeface="Symbol"/>
              </a:rPr>
              <a:t></a:t>
            </a:r>
            <a:r>
              <a:rPr lang="es-ES" dirty="0" err="1"/>
              <a:t>mho</a:t>
            </a:r>
            <a:r>
              <a:rPr lang="es-ES" dirty="0"/>
              <a:t>/cm) = </a:t>
            </a:r>
            <a:r>
              <a:rPr lang="es-ES" dirty="0" err="1"/>
              <a:t>milimho</a:t>
            </a:r>
            <a:r>
              <a:rPr lang="es-ES" dirty="0"/>
              <a:t>/cm (</a:t>
            </a:r>
            <a:r>
              <a:rPr lang="es-ES" dirty="0" err="1"/>
              <a:t>mmho</a:t>
            </a:r>
            <a:r>
              <a:rPr lang="es-ES" dirty="0"/>
              <a:t>/cm) = </a:t>
            </a:r>
            <a:r>
              <a:rPr lang="es-ES" dirty="0" err="1"/>
              <a:t>deciSiemens</a:t>
            </a:r>
            <a:r>
              <a:rPr lang="es-ES" dirty="0"/>
              <a:t>/m (</a:t>
            </a:r>
            <a:r>
              <a:rPr lang="es-ES" dirty="0" err="1"/>
              <a:t>dS</a:t>
            </a:r>
            <a:r>
              <a:rPr lang="es-ES" dirty="0"/>
              <a:t>/m)</a:t>
            </a:r>
          </a:p>
        </p:txBody>
      </p:sp>
    </p:spTree>
    <p:extLst>
      <p:ext uri="{BB962C8B-B14F-4D97-AF65-F5344CB8AC3E}">
        <p14:creationId xmlns:p14="http://schemas.microsoft.com/office/powerpoint/2010/main" xmlns="" val="6222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/>
              <a:t>Determinaciones en agua para riego 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Cationes </a:t>
            </a:r>
            <a:r>
              <a:rPr lang="es-ES" dirty="0" err="1"/>
              <a:t>Na</a:t>
            </a:r>
            <a:r>
              <a:rPr lang="es-ES" baseline="30000" dirty="0"/>
              <a:t>+,</a:t>
            </a:r>
            <a:r>
              <a:rPr lang="es-ES" dirty="0"/>
              <a:t> K</a:t>
            </a:r>
            <a:r>
              <a:rPr lang="es-ES" baseline="30000" dirty="0"/>
              <a:t>+</a:t>
            </a:r>
            <a:r>
              <a:rPr lang="es-ES" dirty="0"/>
              <a:t>, Ca</a:t>
            </a:r>
            <a:r>
              <a:rPr lang="es-ES" baseline="30000" dirty="0"/>
              <a:t>2+</a:t>
            </a:r>
            <a:r>
              <a:rPr lang="es-ES" dirty="0"/>
              <a:t> y Mg</a:t>
            </a:r>
            <a:r>
              <a:rPr lang="es-ES" baseline="30000" dirty="0"/>
              <a:t>2+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unidad: </a:t>
            </a:r>
            <a:r>
              <a:rPr lang="es-ES" dirty="0" smtClean="0"/>
              <a:t>me/l  </a:t>
            </a:r>
            <a:endParaRPr lang="es-ES" dirty="0"/>
          </a:p>
          <a:p>
            <a:r>
              <a:rPr lang="es-ES" dirty="0"/>
              <a:t>Aniones Cl</a:t>
            </a:r>
            <a:r>
              <a:rPr lang="es-ES" baseline="30000" dirty="0"/>
              <a:t>-</a:t>
            </a:r>
            <a:r>
              <a:rPr lang="es-ES" dirty="0"/>
              <a:t>, S04 </a:t>
            </a:r>
            <a:r>
              <a:rPr lang="es-ES" baseline="30000" dirty="0"/>
              <a:t>2-</a:t>
            </a:r>
            <a:r>
              <a:rPr lang="es-ES" dirty="0"/>
              <a:t>, C0</a:t>
            </a:r>
            <a:r>
              <a:rPr lang="es-ES" baseline="-25000" dirty="0"/>
              <a:t>3 </a:t>
            </a:r>
            <a:r>
              <a:rPr lang="es-ES" baseline="30000" dirty="0"/>
              <a:t>2-</a:t>
            </a:r>
            <a:r>
              <a:rPr lang="es-ES" dirty="0"/>
              <a:t>, HC0</a:t>
            </a:r>
            <a:r>
              <a:rPr lang="es-ES" baseline="-25000" dirty="0"/>
              <a:t>3 </a:t>
            </a:r>
            <a:r>
              <a:rPr lang="es-ES" baseline="30000" dirty="0"/>
              <a:t>-</a:t>
            </a:r>
            <a:r>
              <a:rPr lang="es-ES" dirty="0"/>
              <a:t>, B </a:t>
            </a:r>
            <a:r>
              <a:rPr lang="es-ES" baseline="30000" dirty="0"/>
              <a:t>-</a:t>
            </a:r>
            <a:r>
              <a:rPr lang="es-ES" dirty="0"/>
              <a:t>, N0</a:t>
            </a:r>
            <a:r>
              <a:rPr lang="es-ES" baseline="-25000" dirty="0"/>
              <a:t>3 </a:t>
            </a:r>
            <a:r>
              <a:rPr lang="es-ES" baseline="30000" dirty="0"/>
              <a:t>-</a:t>
            </a:r>
            <a:r>
              <a:rPr lang="es-ES" dirty="0"/>
              <a:t>, N0</a:t>
            </a:r>
            <a:r>
              <a:rPr lang="es-ES" baseline="-25000" dirty="0"/>
              <a:t>2 </a:t>
            </a:r>
            <a:r>
              <a:rPr lang="es-ES" baseline="30000" dirty="0"/>
              <a:t>–</a:t>
            </a:r>
          </a:p>
          <a:p>
            <a:pPr lvl="1"/>
            <a:r>
              <a:rPr lang="es-ES" dirty="0"/>
              <a:t>unidad: </a:t>
            </a:r>
            <a:r>
              <a:rPr lang="es-ES" dirty="0" smtClean="0"/>
              <a:t>me/l</a:t>
            </a:r>
            <a:endParaRPr lang="es-ES" dirty="0"/>
          </a:p>
          <a:p>
            <a:r>
              <a:rPr lang="es-ES" dirty="0"/>
              <a:t>CSR = (C03 </a:t>
            </a:r>
            <a:r>
              <a:rPr lang="es-ES" baseline="30000" dirty="0"/>
              <a:t>2-</a:t>
            </a:r>
            <a:r>
              <a:rPr lang="es-ES" dirty="0"/>
              <a:t> + HC03</a:t>
            </a:r>
            <a:r>
              <a:rPr lang="es-ES" baseline="30000" dirty="0"/>
              <a:t>-</a:t>
            </a:r>
            <a:r>
              <a:rPr lang="es-ES" dirty="0"/>
              <a:t>) – (Ca</a:t>
            </a:r>
            <a:r>
              <a:rPr lang="es-ES" baseline="30000" dirty="0"/>
              <a:t>2+</a:t>
            </a:r>
            <a:r>
              <a:rPr lang="es-ES" dirty="0"/>
              <a:t> + Mg </a:t>
            </a:r>
            <a:r>
              <a:rPr lang="es-ES" baseline="30000" dirty="0"/>
              <a:t>2+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unidad: </a:t>
            </a:r>
            <a:r>
              <a:rPr lang="es-ES" dirty="0" smtClean="0"/>
              <a:t>me/l  </a:t>
            </a:r>
            <a:endParaRPr lang="es-ES" dirty="0"/>
          </a:p>
          <a:p>
            <a:r>
              <a:rPr lang="es-ES" dirty="0"/>
              <a:t>RAS = (Na</a:t>
            </a:r>
            <a:r>
              <a:rPr lang="es-ES" baseline="30000" dirty="0"/>
              <a:t>+</a:t>
            </a:r>
            <a:r>
              <a:rPr lang="es-ES" dirty="0"/>
              <a:t>) / [ ½ (Ca</a:t>
            </a:r>
            <a:r>
              <a:rPr lang="es-ES" baseline="30000" dirty="0"/>
              <a:t>2+</a:t>
            </a:r>
            <a:r>
              <a:rPr lang="es-ES" dirty="0"/>
              <a:t> + Mg </a:t>
            </a:r>
            <a:r>
              <a:rPr lang="es-ES" baseline="30000" dirty="0"/>
              <a:t>2+</a:t>
            </a:r>
            <a:r>
              <a:rPr lang="es-ES" dirty="0"/>
              <a:t>) ]</a:t>
            </a:r>
            <a:r>
              <a:rPr lang="es-ES" baseline="30000" dirty="0"/>
              <a:t>-½</a:t>
            </a:r>
            <a:r>
              <a:rPr lang="es-ES" dirty="0"/>
              <a:t> 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25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3749706"/>
              </p:ext>
            </p:extLst>
          </p:nvPr>
        </p:nvGraphicFramePr>
        <p:xfrm>
          <a:off x="1276651" y="266696"/>
          <a:ext cx="6510299" cy="638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1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4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5838">
                <a:tc>
                  <a:txBody>
                    <a:bodyPr/>
                    <a:lstStyle/>
                    <a:p>
                      <a:r>
                        <a:rPr lang="es-AR" sz="2400" b="1" dirty="0">
                          <a:latin typeface="Arial"/>
                        </a:rPr>
                        <a:t>Símbolo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400" b="1" dirty="0">
                          <a:latin typeface="Arial"/>
                        </a:rPr>
                        <a:t>Unidad 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400" b="1" dirty="0">
                          <a:latin typeface="Arial"/>
                        </a:rPr>
                        <a:t>Rango normal en el agua de riego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CE </a:t>
                      </a:r>
                      <a:r>
                        <a:rPr lang="es-AR" sz="2000" baseline="-25000" dirty="0">
                          <a:latin typeface="Arial"/>
                        </a:rPr>
                        <a:t>w</a:t>
                      </a:r>
                      <a:endParaRPr lang="es-AR" sz="2000" dirty="0">
                        <a:latin typeface="Arial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 err="1">
                          <a:latin typeface="Arial"/>
                        </a:rPr>
                        <a:t>dS</a:t>
                      </a:r>
                      <a:r>
                        <a:rPr lang="es-AR" sz="2000" dirty="0">
                          <a:latin typeface="Arial"/>
                        </a:rPr>
                        <a:t> / m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0 a 3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TDS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mg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2000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Ca </a:t>
                      </a:r>
                      <a:r>
                        <a:rPr lang="es-AR" sz="2000" baseline="30000" dirty="0">
                          <a:latin typeface="Arial"/>
                        </a:rPr>
                        <a:t>+ +</a:t>
                      </a:r>
                      <a:endParaRPr lang="es-AR" sz="2000" dirty="0">
                        <a:latin typeface="Arial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me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20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Mg </a:t>
                      </a:r>
                      <a:r>
                        <a:rPr lang="es-AR" sz="2000" baseline="30000">
                          <a:latin typeface="Arial"/>
                        </a:rPr>
                        <a:t>+ +</a:t>
                      </a:r>
                      <a:endParaRPr lang="es-AR" sz="2000">
                        <a:latin typeface="Arial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me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5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Na </a:t>
                      </a:r>
                      <a:r>
                        <a:rPr lang="es-AR" sz="2000" baseline="30000">
                          <a:latin typeface="Arial"/>
                        </a:rPr>
                        <a:t>+</a:t>
                      </a:r>
                      <a:endParaRPr lang="es-AR" sz="2000">
                        <a:latin typeface="Arial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me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40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CO </a:t>
                      </a:r>
                      <a:r>
                        <a:rPr lang="es-AR" sz="2000" baseline="30000">
                          <a:latin typeface="Arial"/>
                        </a:rPr>
                        <a:t>- </a:t>
                      </a:r>
                      <a:r>
                        <a:rPr lang="es-AR" sz="2000" baseline="-25000">
                          <a:latin typeface="Arial"/>
                        </a:rPr>
                        <a:t>3</a:t>
                      </a:r>
                      <a:endParaRPr lang="es-AR" sz="2000">
                        <a:latin typeface="Arial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me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0,1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HCO </a:t>
                      </a:r>
                      <a:r>
                        <a:rPr lang="es-AR" sz="2000" baseline="-25000">
                          <a:latin typeface="Arial"/>
                        </a:rPr>
                        <a:t>3 </a:t>
                      </a:r>
                      <a:r>
                        <a:rPr lang="es-AR" sz="2000" baseline="30000">
                          <a:latin typeface="Arial"/>
                        </a:rPr>
                        <a:t>-</a:t>
                      </a:r>
                      <a:endParaRPr lang="es-AR" sz="2000">
                        <a:latin typeface="Arial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me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10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Cl </a:t>
                      </a:r>
                      <a:r>
                        <a:rPr lang="es-AR" sz="2000" baseline="30000">
                          <a:latin typeface="Arial"/>
                        </a:rPr>
                        <a:t>-</a:t>
                      </a:r>
                      <a:endParaRPr lang="es-AR" sz="2000">
                        <a:latin typeface="Arial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me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30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SO </a:t>
                      </a:r>
                      <a:r>
                        <a:rPr lang="es-AR" sz="2000" baseline="-25000">
                          <a:latin typeface="Arial"/>
                        </a:rPr>
                        <a:t>4 </a:t>
                      </a:r>
                      <a:r>
                        <a:rPr lang="es-AR" sz="2000" baseline="30000">
                          <a:latin typeface="Arial"/>
                        </a:rPr>
                        <a:t>-</a:t>
                      </a:r>
                      <a:endParaRPr lang="es-AR" sz="2000">
                        <a:latin typeface="Arial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me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20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NO </a:t>
                      </a:r>
                      <a:r>
                        <a:rPr lang="es-AR" sz="2000" baseline="-25000" dirty="0">
                          <a:latin typeface="Arial"/>
                        </a:rPr>
                        <a:t>3</a:t>
                      </a:r>
                      <a:r>
                        <a:rPr lang="es-AR" sz="2000" dirty="0">
                          <a:latin typeface="Arial"/>
                        </a:rPr>
                        <a:t> -N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mg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10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NH </a:t>
                      </a:r>
                      <a:r>
                        <a:rPr lang="es-AR" sz="2000" baseline="-25000" dirty="0">
                          <a:latin typeface="Arial"/>
                        </a:rPr>
                        <a:t>4</a:t>
                      </a:r>
                      <a:r>
                        <a:rPr lang="es-AR" sz="2000" dirty="0">
                          <a:latin typeface="Arial"/>
                        </a:rPr>
                        <a:t> -N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mg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5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PO </a:t>
                      </a:r>
                      <a:r>
                        <a:rPr lang="es-AR" sz="2000" baseline="-25000">
                          <a:latin typeface="Arial"/>
                        </a:rPr>
                        <a:t>4</a:t>
                      </a:r>
                      <a:r>
                        <a:rPr lang="es-AR" sz="2000">
                          <a:latin typeface="Arial"/>
                        </a:rPr>
                        <a:t> -P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mg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2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K </a:t>
                      </a:r>
                      <a:r>
                        <a:rPr lang="es-AR" sz="2000" baseline="30000">
                          <a:latin typeface="Arial"/>
                        </a:rPr>
                        <a:t>+</a:t>
                      </a:r>
                      <a:endParaRPr lang="es-AR" sz="2000">
                        <a:latin typeface="Arial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mg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2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B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mg / l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2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>
                          <a:latin typeface="Arial"/>
                        </a:rPr>
                        <a:t>pH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endParaRPr lang="es-AR" sz="2000" dirty="0">
                        <a:latin typeface="Arial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6,0 a 8,5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0142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RAS</a:t>
                      </a: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endParaRPr lang="es-AR" sz="2000" dirty="0">
                        <a:latin typeface="Arial"/>
                      </a:endParaRPr>
                    </a:p>
                  </a:txBody>
                  <a:tcPr marL="14288" marR="14288" marT="14288" marB="14288" anchor="ctr"/>
                </a:tc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"/>
                        </a:rPr>
                        <a:t>0 a 15</a:t>
                      </a:r>
                    </a:p>
                  </a:txBody>
                  <a:tcPr marL="14288" marR="14288" marT="14288" marB="14288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52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Clasificación del US Salinity Lab, Riverside</a:t>
            </a:r>
            <a:endParaRPr lang="es-E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68" t="19044" r="38021" b="4487"/>
          <a:stretch>
            <a:fillRect/>
          </a:stretch>
        </p:blipFill>
        <p:spPr bwMode="auto">
          <a:xfrm>
            <a:off x="2324100" y="982403"/>
            <a:ext cx="4470400" cy="576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/>
              <a:t>Calidad de aguas para riego complementario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3250" y="2506662"/>
            <a:ext cx="7886700" cy="3246438"/>
          </a:xfrm>
        </p:spPr>
        <p:txBody>
          <a:bodyPr>
            <a:normAutofit/>
          </a:bodyPr>
          <a:lstStyle/>
          <a:p>
            <a:r>
              <a:rPr lang="es-ES" dirty="0"/>
              <a:t>La salinidad es controlada por el exceso de </a:t>
            </a:r>
            <a:r>
              <a:rPr lang="es-ES" dirty="0" smtClean="0"/>
              <a:t>precipitación.</a:t>
            </a:r>
          </a:p>
          <a:p>
            <a:pPr>
              <a:buNone/>
            </a:pPr>
            <a:endParaRPr lang="es-ES" dirty="0"/>
          </a:p>
          <a:p>
            <a:r>
              <a:rPr lang="es-ES" dirty="0"/>
              <a:t>La sodicidad es controlada por dilución y concentración de la solución del suelo, intercambio </a:t>
            </a:r>
            <a:r>
              <a:rPr lang="es-ES" dirty="0" err="1"/>
              <a:t>catiónico</a:t>
            </a:r>
            <a:r>
              <a:rPr lang="es-ES" dirty="0"/>
              <a:t> y </a:t>
            </a:r>
            <a:r>
              <a:rPr lang="es-ES" dirty="0" smtClean="0"/>
              <a:t>lixiviación.</a:t>
            </a:r>
            <a:endParaRPr lang="es-ES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1411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2206011"/>
              </p:ext>
            </p:extLst>
          </p:nvPr>
        </p:nvGraphicFramePr>
        <p:xfrm>
          <a:off x="292100" y="101600"/>
          <a:ext cx="8267702" cy="6536147"/>
        </p:xfrm>
        <a:graphic>
          <a:graphicData uri="http://schemas.openxmlformats.org/drawingml/2006/table">
            <a:tbl>
              <a:tblPr/>
              <a:tblGrid>
                <a:gridCol w="3990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6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07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8436">
                <a:tc gridSpan="4">
                  <a:txBody>
                    <a:bodyPr/>
                    <a:lstStyle/>
                    <a:p>
                      <a:pPr marL="5715" marR="15240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RIESGO DE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SALlNIDAD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y SODICIDAD EN RIEGO COMPLEMENTARIO.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67">
                <a:tc gridSpan="5">
                  <a:txBody>
                    <a:bodyPr/>
                    <a:lstStyle/>
                    <a:p>
                      <a:pPr marL="185420" marR="15240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Válido para la región pampeana húmeda. Fuente: IPG-Taller sobre calidad de agua, 1998.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80">
                <a:tc>
                  <a:txBody>
                    <a:bodyPr/>
                    <a:lstStyle/>
                    <a:p>
                      <a:pPr marL="5715" marR="15240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1) Riesgo de salinidad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252730"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Indicador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93065" marR="15240"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Aptitud del agua de riego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Buena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Dudosa</a:t>
                      </a:r>
                      <a:endParaRPr lang="es-AR" sz="16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12065" algn="ctr">
                        <a:spcAft>
                          <a:spcPts val="0"/>
                        </a:spcAft>
                      </a:pPr>
                      <a:r>
                        <a:rPr lang="es-ES" sz="1600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recomendada</a:t>
                      </a:r>
                      <a:endParaRPr lang="es-AR" sz="16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6667">
                <a:tc>
                  <a:txBody>
                    <a:bodyPr/>
                    <a:lstStyle/>
                    <a:p>
                      <a:pPr marL="5715" marR="15240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Zonas donde el excedente otoñal de lluvias produzca el lavado de sales, en suelos con nivel freático &lt; - 3m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 (</a:t>
                      </a:r>
                      <a:r>
                        <a:rPr lang="en-U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dS</a:t>
                      </a: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/m)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Menor de 2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2y4</a:t>
                      </a:r>
                      <a:endParaRPr lang="es-AR" sz="16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88265" algn="ctr">
                        <a:spcAft>
                          <a:spcPts val="0"/>
                        </a:spcAft>
                      </a:pPr>
                      <a:r>
                        <a:rPr lang="es-ES" sz="1600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Mayor de 4</a:t>
                      </a:r>
                      <a:endParaRPr lang="es-AR" sz="16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489">
                <a:tc>
                  <a:txBody>
                    <a:bodyPr/>
                    <a:lstStyle/>
                    <a:p>
                      <a:pPr marL="5715" marR="15240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2) Riesgo de 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sodicidad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4075">
                <a:tc>
                  <a:txBody>
                    <a:bodyPr/>
                    <a:lstStyle/>
                    <a:p>
                      <a:pPr marL="5715" marR="15240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a) Suelos del sudeste bonaerense MO superficial 6-7%, % arcilla 25-26 </a:t>
                      </a:r>
                      <a:r>
                        <a:rPr lang="es-AR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CIC 22-25 </a:t>
                      </a:r>
                      <a:r>
                        <a:rPr lang="es-AR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cmollkg</a:t>
                      </a:r>
                      <a:r>
                        <a:rPr lang="es-AR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pH 6-7 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Req.de riego 70-160 mm/año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335280" algn="ctr">
                        <a:spcAft>
                          <a:spcPts val="0"/>
                        </a:spcAft>
                      </a:pP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RAS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246380" algn="ctr">
                        <a:spcAft>
                          <a:spcPts val="0"/>
                        </a:spcAft>
                      </a:pP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&lt;15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264795" algn="ctr">
                        <a:spcAft>
                          <a:spcPts val="0"/>
                        </a:spcAft>
                      </a:pPr>
                      <a:r>
                        <a:rPr lang="en-US" sz="1600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&gt;20</a:t>
                      </a:r>
                      <a:endParaRPr lang="es-AR" sz="16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5556">
                <a:tc>
                  <a:txBody>
                    <a:bodyPr/>
                    <a:lstStyle/>
                    <a:p>
                      <a:pPr marL="5715" marR="15240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b)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Argiudoles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del norte de Bs. As. MO= 2,5-3%, %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arc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horiz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A=22-24%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Req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de riego,150-200 mm/año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335280"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RAS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 10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179705"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&gt;15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4075">
                <a:tc>
                  <a:txBody>
                    <a:bodyPr/>
                    <a:lstStyle/>
                    <a:p>
                      <a:pPr marL="5715" marR="15240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c)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Argiudoles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del NE de Santa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Fé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Arc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Horiz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A=26%, limo= 70 % CIC= 20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cmollkg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pH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ligeram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Ácido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Req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De riego 150/300 mm/año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444500"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RAS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310515"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&lt;7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264795"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&gt;12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74075">
                <a:tc>
                  <a:txBody>
                    <a:bodyPr/>
                    <a:lstStyle/>
                    <a:p>
                      <a:pPr marL="5715" marR="15240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d)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Haplustoles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del centro sur de Córdoba,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francolimosos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en superficie CIC= 15-17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cmol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/Kg y </a:t>
                      </a:r>
                      <a:r>
                        <a:rPr lang="es-ES" sz="1600" i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req</a:t>
                      </a: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de riego 200/350 mm/año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335280"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RAS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310515"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&lt;5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5a 10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264795" algn="ctr">
                        <a:spcAft>
                          <a:spcPts val="0"/>
                        </a:spcAft>
                      </a:pPr>
                      <a:r>
                        <a:rPr lang="es-ES" sz="1600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&gt;10</a:t>
                      </a:r>
                      <a:endParaRPr lang="es-AR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75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Análisis de agua del AMBA</a:t>
            </a:r>
            <a:endParaRPr lang="es-AR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783" y="2160922"/>
            <a:ext cx="9193565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0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Conceptos 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suelo retiene agua en los poros pequeños</a:t>
            </a:r>
          </a:p>
          <a:p>
            <a:r>
              <a:rPr lang="es-ES" dirty="0"/>
              <a:t>La cantidad de agua retenida en el suelo depende del volumen total de poros</a:t>
            </a:r>
          </a:p>
          <a:p>
            <a:r>
              <a:rPr lang="es-ES" dirty="0"/>
              <a:t>El agua se mueve mas rápido en los poros grandes</a:t>
            </a:r>
          </a:p>
          <a:p>
            <a:r>
              <a:rPr lang="es-ES" dirty="0"/>
              <a:t>La estructura (agregados) del suelo es importante para formar poros grandes</a:t>
            </a:r>
          </a:p>
          <a:p>
            <a:r>
              <a:rPr lang="es-ES" dirty="0"/>
              <a:t>El tamaño de los poros depende del tamaño de las partículas del suelo (textura)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0160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550" y="32607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AR" sz="3200" b="1" dirty="0" smtClean="0">
                <a:latin typeface="+mn-lt"/>
              </a:rPr>
              <a:t>EFICIENCIA DE ALMACENAJE </a:t>
            </a:r>
            <a:endParaRPr lang="es-ES" sz="3200" b="1" dirty="0">
              <a:latin typeface="+mn-lt"/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33962" t="62331" r="23792" b="25203"/>
          <a:stretch>
            <a:fillRect/>
          </a:stretch>
        </p:blipFill>
        <p:spPr bwMode="auto">
          <a:xfrm>
            <a:off x="381000" y="1094237"/>
            <a:ext cx="8229600" cy="167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38080" t="71816" r="21199" b="14363"/>
          <a:stretch>
            <a:fillRect/>
          </a:stretch>
        </p:blipFill>
        <p:spPr bwMode="auto">
          <a:xfrm>
            <a:off x="571500" y="4495800"/>
            <a:ext cx="8089900" cy="170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473200" y="285234"/>
            <a:ext cx="6019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dirty="0" smtClean="0"/>
              <a:t>EFICIENCIA DE APLICACION</a:t>
            </a:r>
            <a:endParaRPr lang="es-E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Conclusiones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Cuanto más salinas sean las aguas de riego, se requerirán RL mayores.</a:t>
            </a:r>
          </a:p>
          <a:p>
            <a:r>
              <a:rPr lang="es-ES" dirty="0"/>
              <a:t>Para una misma agua, cultivos más tolerantes requerirán menores valores de RL</a:t>
            </a:r>
          </a:p>
          <a:p>
            <a:r>
              <a:rPr lang="es-ES" dirty="0"/>
              <a:t>El RL también disminuirá a medida que se permitan crecientes reducciones de los rendimientos.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0977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61" t="42393" r="37201" b="5947"/>
          <a:stretch>
            <a:fillRect/>
          </a:stretch>
        </p:blipFill>
        <p:spPr bwMode="auto">
          <a:xfrm>
            <a:off x="0" y="812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641350" y="1"/>
            <a:ext cx="78867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Preguntas???</a:t>
            </a:r>
            <a:endParaRPr kumimoji="0" lang="es-A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429377" y="5964407"/>
            <a:ext cx="7886700" cy="71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Muchas gracias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315" t="23659" r="27485" b="22297"/>
          <a:stretch/>
        </p:blipFill>
        <p:spPr bwMode="auto">
          <a:xfrm>
            <a:off x="-1" y="0"/>
            <a:ext cx="9037347" cy="63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8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341" t="17344" r="15052" b="2923"/>
          <a:stretch>
            <a:fillRect/>
          </a:stretch>
        </p:blipFill>
        <p:spPr bwMode="auto">
          <a:xfrm>
            <a:off x="0" y="633776"/>
            <a:ext cx="8885422" cy="54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6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Contenidos hídricos referenciales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ES" sz="2800" dirty="0"/>
              <a:t>Contenido hídrico a saturación </a:t>
            </a:r>
            <a:r>
              <a:rPr lang="es-ES" sz="2800" b="1" dirty="0" err="1"/>
              <a:t>Ws</a:t>
            </a:r>
            <a:r>
              <a:rPr lang="es-ES" sz="2800" dirty="0"/>
              <a:t> </a:t>
            </a:r>
          </a:p>
          <a:p>
            <a:pPr lvl="2"/>
            <a:r>
              <a:rPr lang="es-ES" sz="2400" dirty="0"/>
              <a:t>No es tenida en cuenta para riego</a:t>
            </a:r>
          </a:p>
          <a:p>
            <a:pPr lvl="2"/>
            <a:r>
              <a:rPr lang="es-ES" sz="2400" dirty="0"/>
              <a:t>Ψ total es función de la </a:t>
            </a:r>
            <a:r>
              <a:rPr lang="es-ES" sz="2400" dirty="0" err="1"/>
              <a:t>Ψo</a:t>
            </a:r>
            <a:r>
              <a:rPr lang="es-ES" sz="2400" dirty="0"/>
              <a:t> (sales) ya que </a:t>
            </a:r>
            <a:r>
              <a:rPr lang="es-ES" sz="2400" dirty="0" err="1"/>
              <a:t>Ψm</a:t>
            </a:r>
            <a:r>
              <a:rPr lang="es-ES" sz="2400" dirty="0"/>
              <a:t> = 0  </a:t>
            </a:r>
            <a:endParaRPr lang="es-ES" sz="2400" dirty="0" smtClean="0"/>
          </a:p>
          <a:p>
            <a:pPr lvl="2">
              <a:buNone/>
            </a:pPr>
            <a:endParaRPr lang="es-ES" sz="2400" dirty="0"/>
          </a:p>
          <a:p>
            <a:pPr lvl="1"/>
            <a:r>
              <a:rPr lang="es-ES" sz="2800" dirty="0"/>
              <a:t>Contenido hídrico a capacidad de campo </a:t>
            </a:r>
            <a:r>
              <a:rPr lang="es-ES" sz="2800" b="1" dirty="0" err="1"/>
              <a:t>Wc</a:t>
            </a:r>
            <a:endParaRPr lang="es-ES" sz="2800" b="1" dirty="0"/>
          </a:p>
          <a:p>
            <a:pPr lvl="2"/>
            <a:r>
              <a:rPr lang="es-ES" sz="2400" dirty="0" err="1"/>
              <a:t>Ψm</a:t>
            </a:r>
            <a:r>
              <a:rPr lang="es-ES" sz="2400" dirty="0"/>
              <a:t> = -0,3 atm (-0,1 a -0,5)</a:t>
            </a:r>
          </a:p>
          <a:p>
            <a:pPr lvl="2"/>
            <a:r>
              <a:rPr lang="es-ES" sz="2400" dirty="0"/>
              <a:t>Ψ total a  </a:t>
            </a:r>
            <a:r>
              <a:rPr lang="es-ES" sz="2400" dirty="0" err="1"/>
              <a:t>Wc</a:t>
            </a:r>
            <a:r>
              <a:rPr lang="es-ES" sz="2400" dirty="0"/>
              <a:t> = </a:t>
            </a:r>
            <a:r>
              <a:rPr lang="es-ES" sz="2400" dirty="0" err="1"/>
              <a:t>Ψm</a:t>
            </a:r>
            <a:r>
              <a:rPr lang="es-ES" sz="2400" dirty="0"/>
              <a:t> + </a:t>
            </a:r>
            <a:r>
              <a:rPr lang="es-ES" sz="2400" dirty="0" err="1" smtClean="0"/>
              <a:t>Ψo</a:t>
            </a:r>
            <a:endParaRPr lang="es-ES" sz="2400" dirty="0" smtClean="0"/>
          </a:p>
          <a:p>
            <a:pPr lvl="2">
              <a:buNone/>
            </a:pPr>
            <a:endParaRPr lang="es-ES" sz="2400" dirty="0"/>
          </a:p>
          <a:p>
            <a:pPr lvl="1"/>
            <a:r>
              <a:rPr lang="es-ES" sz="2800" dirty="0"/>
              <a:t>Contenido hídrico a marchitez permanente </a:t>
            </a:r>
            <a:r>
              <a:rPr lang="es-ES" sz="2800" b="1" dirty="0" err="1"/>
              <a:t>Wm</a:t>
            </a:r>
            <a:endParaRPr lang="es-AR" sz="2800" b="1" dirty="0"/>
          </a:p>
          <a:p>
            <a:pPr lvl="2"/>
            <a:r>
              <a:rPr lang="es-ES" sz="2400" dirty="0" err="1"/>
              <a:t>Ψm</a:t>
            </a:r>
            <a:r>
              <a:rPr lang="es-ES" sz="2400" dirty="0"/>
              <a:t> = - 15 atm</a:t>
            </a:r>
            <a:endParaRPr lang="es-AR" sz="2400" dirty="0"/>
          </a:p>
          <a:p>
            <a:pPr lvl="2"/>
            <a:r>
              <a:rPr lang="es-ES" sz="2400" dirty="0"/>
              <a:t>Ψ total a </a:t>
            </a:r>
            <a:r>
              <a:rPr lang="es-ES" sz="2400" dirty="0" err="1"/>
              <a:t>Wm</a:t>
            </a:r>
            <a:r>
              <a:rPr lang="es-ES" sz="2400" dirty="0"/>
              <a:t>  = </a:t>
            </a:r>
            <a:r>
              <a:rPr lang="es-ES" sz="2400" dirty="0" err="1"/>
              <a:t>Ψm</a:t>
            </a:r>
            <a:r>
              <a:rPr lang="es-ES" sz="2400" dirty="0"/>
              <a:t> + </a:t>
            </a:r>
            <a:r>
              <a:rPr lang="es-ES" sz="2400" dirty="0" err="1"/>
              <a:t>Ψo</a:t>
            </a:r>
            <a:r>
              <a:rPr lang="es-ES" sz="2400" dirty="0"/>
              <a:t>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6590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12714" b="55894"/>
          <a:stretch>
            <a:fillRect/>
          </a:stretch>
        </p:blipFill>
        <p:spPr bwMode="auto">
          <a:xfrm>
            <a:off x="1143000" y="1928802"/>
            <a:ext cx="3317265" cy="385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893" y="0"/>
            <a:ext cx="4927107" cy="32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http://www.ore-max.com/images/prevent_saturation_tensiome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361" y="3700879"/>
            <a:ext cx="5125639" cy="29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28600" y="504826"/>
            <a:ext cx="38100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Tensiómetro de capsula porosa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9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5485"/>
          <a:stretch>
            <a:fillRect/>
          </a:stretch>
        </p:blipFill>
        <p:spPr bwMode="auto">
          <a:xfrm>
            <a:off x="5382091" y="3429000"/>
            <a:ext cx="315160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57104"/>
          <a:stretch>
            <a:fillRect/>
          </a:stretch>
        </p:blipFill>
        <p:spPr bwMode="auto">
          <a:xfrm>
            <a:off x="4811371" y="863318"/>
            <a:ext cx="3186354" cy="300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AQEBAPDxQPFRQUDw8QFA8PDxAPFA8PFBAVFBYQFBQXGyYeFxkkGRUVHy8gIycpLC0sFR4xNTAqNSYsLCkBCQoKDgwOFw8PFy8cHBwpLCkpKSkpKSkpKSkpKSkpKSkpKSkpKSwsKS0pKSkpKSkpKikpLCwsKSwpKSkpKSwpKf/AABEIALwBDAMBIgACEQEDEQH/xAAcAAACAgMBAQAAAAAAAAAAAAAAAQIEAwUGBwj/xAA/EAACAQIEAwUEBwYFBQAAAAABAgADEQQSITEFQVEGEyJhcTKBkaEHQlJiscHwFCNygtHhM4OSovEVQ1Nzwv/EABgBAQEBAQEAAAAAAAAAAAAAAAABAgME/8QAIhEBAQEBAAIBAwUAAAAAAAAAAAERAgMxEiFBcQQiUZHw/9oADAMBAAIRAxEAPwD2GEjeOA44oQHCKOARxQgOORnPdqe2NHBK2ZlDAaswLLTJF1Ww1ZzyUep8w32JxSU1L1GVFH1nYKPnNNW7ZYYGyiu/3hQqIh8w1QKGHoTPEuPfSHisQx7tnRf/ACMQazehGlIfdTbmW3nMvUZjdmdidyzEknzPOTU19GDtrTb2bD/2f1UmFTteVGtMeRDEj5az50FR15sPefwM2PD+0lejoHax3A1U/wAVNvA3wEJr2yt28qKM3dU2X7VN3Px6fCZsB9JGGc5aqvTPX21+QBHwM8dbjlVyKtFyp5op0Y+QOp/hYk9DLNLiC1x4rB/IWVrbm3L9X6zOrr6Bw2KSooemysp2ZTcenr5TJPCuB9p6+DqZkY2vZka5VgOTL+iORnsXAOPUsZSFWnoRo6E3NNrXt5g8jz8iCBqVW0ihFKHeEUIDihCAQihAIQivAcIrxXgO8UULwHFCKA7wvFeECV47yMIE7wkbxgwHC8V44FDjfFBh6LVCQuhAZhcLpq5HOw5czYc586dp+0DY2samopqWFJGNzlJuarn61Rj4ifO3Kek/TPxcimuHU+1lUj+IF2/2gD/Nnm/ZrBh6rVHAK0l7zKdmqFgtNT5ZiCfJTIlW+C9lWqMoe+YgMU27tDqC/wB4gg5eQIvvYdxg+A4fDLmsqjQFzYW82Y7C9h0uRLHZ3B5MOKznxVWzlnNiczeG5PM3v6sZLFoGp1cTUF0phu7QqzAKrWeuVXxX0NrXsEzAXbSMo5UqABaFWoptqyIisDbUCqVvoTy5ed5zXEeymGq0w+V8M5H+IyWoMfF7RUlVGltCDc7GdPwXtRRr0w936MTTc2cWBuVBAvv75c4dXQIVqVaRNyNWC+EgeEhgvPNyhNeNY/h9bCVTTqKVYctw69QeY85v+yfDVxuJo0s5pBy4NTIHIdKZfIt9MxAO/K+86fj/AAClXWqi5QtOxQKDlw4dcwqIbgFGb2wNFFiPZM4rgWP/AGPE2qCw7xVcX1p1UbwVVPJlbn0ZoWfV2/bXsScKi1qTM9O4VswUPTNtMxUAFdLA2HQ8jNX2O7QNg66vqU9l1H16R3t5jceY8zPYOH06WOw2bwslanlcAaZrWzDppYj+WeK8SwDYatUouPEjlb/mJFe9U6gYBlIIIDBhsykXBHkRJTlfo54kauDCNvRc0v5CM6fIlf5Z1M20IQhAIQiMBxXhFALwvCKAQhFAcUIQC8V4RQHHEI4BGIoQHGIoxAI4o4R4f9MNS+Kpj72Kb4GlTHyQfGaPgZC4Sq3N6oHuSjUNvi4PunRfTFhMtek9t3xK/HuXH4n4Tn+Brmw1QD6tcEjyqUKij/cgHvmUr1itT7vCXW3gw9xtbSlpuCPjMZ4c9NaVOgQEACuCcwCAKvhVr20DGwsNfOWMA/f4Ollt+8w6qSWZbXTKxuoJ6xYbv2FFvDlK/vABlIIFiPFrcMGv6WtuZErzXinBjw6uoZv3NQXWooK5WFgw2YgjTa+hHnNpw1amIAelVFQLYMFqG5S7HJ+8ZSLgkXK9bbTc9sUAejUNiVSquQWZgHKfvFXc2ykG2tj6zUdi0D4rEVk8K2VO7tlJJyHMVG2qk+rHzmd+uYXmWbrocNUNJVD0LFqgpXujGoCM2ZjYAjMzLY6aec897dcJNOotUi2YmkRmLm6KrUyWsBfumRdL/wCGTznrdaoEXMb2uo0+8wX85xX0hUVqYes6kEJUwbZhdhc97TIuDa9mXz0m0kbH6D+OlhicIxOiU66gm+oPduRfb/tfoyr9IuEyYvPycBvhp/Scx9FmIycSVQbZ6GITlqQnega6DWmJ2f0lAGrRt9ltTpfWZrS19FLkNik5ZKLe8NUH4H5T0KcJ9F+Gt+0PytSQet3Y/wDz8Z3c3PSwQhCVRFHCEKBhI5oDijhClFHFAIGEICijhAI5G8YMIcIXjhRHFHAYjijgeefS/wAI7zDNVUa08lbTol0cf6Khb/LnnnYACpXfDMQO9p5VLbCqrB6ZPkGVb+V573xPBCtTZCAdDo2xuCCp8iCQfImfPfF+Gvw/FlBmBpuHpOd2p3OVj56EH7ynpJUr1fsojUkqYZwR3dRil+dNjcD1BuD5i0u1ahpO1MbViStio7qofCzfwnRr83JH1hbkcN2sauq4qmQHp276mTpyHefwNzP1X12ckdhgcdSxdIkWN/C9Nhqp+yw5c5Ea/HYEZEFapUJHeeMJnBW9/GGDWAB5na+4E0PGOFLQ/fo6NZe7qrlVb4cEKGyqRc02Uba2BHKdHWpZsQtNKlcPTVDlsGplTqWbUEmxUE8iVms4xxSslY0EoqxADXcZwedtrAbak89plMbT/qS3y2zeFGWxWz3LXsTYWAW5JNteWl+S7eVl/Y6jsLNVxSKAQAypTB8LcwbICQdi03GHwYpnulDlTZ6YB3pD/sM59lUYj1BXQm84Xt/xcVcQKCEEUbh2GzVyAGt91VVUGv1Tvck2QT+i7DluJo4H+HSrtsCLmmaYvfzqD4zr+3FnxKre4Wnfy9fnf4yn9FHDQoxGIcGwVKKkWsWBFapf0tRHv5TrOC8BOIrtjaw8BbNTQi2cD2WI+zz8/Teq2/ZPhZw+FRWFncmq4O4LWsp8woUet5uIQmlF45HNIkmBItImpKdZapvZ1XXQCnn08yx/ACVF4k9JguIC5SbCsgIAPR1N7esOfXknPv8AttC5kCY9TtJClK2KbTLIASVpFghCEKUIQgK8IQgQzQvMWaAeEZ80YMwB5IPAzAxiYg8kGgZBHIZpIGBKch287FrjqV1stRbsjn6rc1a2uRrAHoQCNrN10cK+ZFbEYKuQQ1OpTNmVrdNjyZSPUEHmDOy7H9oMO2JplmNEsDTamXZEJZSFyODoM1vC23I20nonavsTh8clnXxAHJUSwqU/JSdGX7re4gzx7jfYDF4ZmAXvFHNVKm3mjfkWEmM49fygVsgZr5bE3JYWsQpLA6atp/e/OdqK+GTEqKrKWFFSzOoJUZiVuVUctdes4XC9tuK4dBRFSpYDKO+opUZBbYM6k/G80eIr4nEOTUNaqzNfxF6hZjzt19BMldZx/t4tjTwZqk7d8xyLTuCD3SDc2J8TbX01sRynC8A9WoiIpZmYKic3fkP6mPB8Hq1KhpqjMykhl9kJY2OdjouoO89n+j7sfRw9LvyQ9VwULqCFpIDY06dwDY820JtyG9mbhI2fZvgAo0KWH0KIlqhtpWqkln9xcknysPTo5FQALDYbAchEzTSpXkWeYXqyhjcVUXYKb/VJZC3oxFiYFupiyDopP6+PyibFXF7ge/n0mso45agLJmBBysh0ZGH1WHXUfG4vMXEMEcRTZWuu2q7mUbDD4zvDlUXN8vTXpLNXAqVPea/dvt/TlKvDFNKmq6ZubgasRsSetvxMs16thfc7Ac2PICGbJn1LhFctSF91LJ/pNh8rS1eYeHYbJTVSbnxE25sxudelz8paVbQz45ZzJSROsmZEmF5HQGKEIUoQhAIo4oFHNFmiIihE88YeYxHAyh5MPK95INAsq8mGlYPJhoFkGTBldWmQNAyyFSire0AfX8juIw0lCuY7S9ncLUSoxSo9RaTFUGJqpdgCUS5JAufI++ePU8dhhVyZcSpzlSHos9tfJjf4T13tyxFKrlIVzSUK3M3a5W3PRfPaeKYJKiMoznRrlCoGzXN8zTz+W7c9f78Vvmfd22M7XpWw+GpYfDObM9+6wZoKzqAty1gqAm22b5Tv+AcUpqtHC6BymbKqsRzJJbY3IOt97zzI1b0EV3NUlmbN3Ip5ASDlBDMtrjmJ2fZPG3QI7MXZ2yoWsSDqLDYX1N/P3Tj4O7e/y6d8ZHatUkAS23xlXBVEcEhg1jYgG+Ruh5g+ssNiOS3v0nvcGQoqamafE41q1V6OQ5MosTcKTzObkenppNi2FJ1qH+QH8TyhUCgWsABsNgIGkXDClVp1CSzEjD1CNBUFi1Kqw5uPZuPtN5S+xJv6RvhO8ZSNgyPfb2QbfM/KXRgdLcvxkGsxdd6dEsgDOb5el+XrJdnMPU7vPXbPUZmJNwVAvoqW5f06ATcHDIRYgWGgHSSCAaCHL4X5fLTBheKEOhxQhCiKEIBCKEIcUIQqoUkGSWykiacIqZYSyaUgaUDDCZDSmKtUCC7EAdTAmDJAzVvi6lTSiLLzqNp/pEz/ALXkXxEmw1Yga+4QrYqZkD8ufSayjjs48BA6Zgb/AAmSijLf95VLfyoF/ltb43MI2RQ/WNh0Gkp4inTOym/UEg+txMuYnfX85qeL8VWndVtmG5te3kBzMsVo+IcQq0alRKlMYqkQFKuf3qowva9srLrta9+m80VXshgapNehnCBgHRNHoEm4FSmATYnZlJBm5wuOZqj987A2JUMAx02GUbf2glVCRkbI1yO8y2JN9UZfsnW4941ksl9kv8IYbsvh1yBgxCs2Zi5VB0RkpMCux9rf3TOaAq1RSGRBZ+5p0vCSd2qaAcwPFtcDW513PZ2mKyhQmTK7LUQhR3bBvELDQk735gibTA8DwuFZ3SnSRmN2dFGZ97XMkk59RbbfarwXh9dUZKwCsGJZxYmpmN8xt9a+82oCoPBvqCeZvKOO4me9pgbfW9LGSwilrXO+thva3P3TSM5YnbU/hJphbm7TOlMCTkEVQCOF5EmA5GEIBCEIBCEIChCEAijigEUDCAASVoRwFaIrJTVcT4jr3SG3hzO45Le2UHkb31/vYJ8Q4kieBWGa9tBmy/3mjcAk1qpLWNgKjAKBrrbn+t5TxT1H0TwJsCPabqR0Hnv6SzQ4MlQ2y+Fdy2rM36/XORW2/arBb5NQCArDY7WmLEJn3Fl6nbWSo8DoroEpj+RdffCpw1V1Ugfd1K/Dl7oZYKeHtpTvf7Tb+77I895kw1QoxV2JH2F9lW5Nfm3pvc9BG2IJFrW5EXvoNrEb6TEKF9efLTcdDAz4riRRWYC9lzBV+zzNug8pxeL42WJKAEknUi49Tf2vTadjTpXK73BuGG6mx1HU+XOxHrUbsOtar3gsiNq9NRYLUB8WT7h3HS9pvmz7vF+q58tn7HHYXAPWbwBme+46/lO94N2XLIrYyxdRlBvqU0IDdSDz/vfdYHh9HDLlpqB5zDieKAZz0FvVjso8+cnXWp+m8F8V3rrbVisy08uXTUJ0ubafgR8JXrIz+UpYmszUKj/ZbOP8uorfkfjNso0ke9RqcPFtBdjtqTbqdfxlzCYTIOptb0HSZlSTl0ERgYSCJhHCAoR2ikBFJRGUKEcUBQjhAUDCEBRWjhAd4rzB3sO9gR4i37p/4dbaac9fSaKlUqVFyAU1S5+ruwNs3nYXA9TNrxGpek46gD4kSjhz4Bttt8f17pBjoYUXLanfU66nn+Uu0wF0G/MzAlWw94/KVsdjVVXdrkLfwj6x6fGBbbHoDYst/UfPpIVK4PtEAdSdPjODxfa+oWKqVFjoFVGAHQEjUk6X6DSb/gvakVrYeooVwo5WDXGq+XXprNYx85uOkekoHn/aWaGCvTWopBB5fZN9r9QZr3dFALHS2gH4SWG4+NaKBbMQLX9nlm/CZa1s+5VfE2lvx/VpjXijVCyUlIy2OZgLNrqpHIW5+crLSY1CHa9raKbk3Gnp/wAzPTfKbaaHRd/K7dZFQxBqMSOnMc/SY04Rcgt1vvcj0Gw9Zep1L6nymRGv7Px6TWszmRU4mq08PUAGgplQOtyBb5zZ0l8K33yi/rbX5zX1qPeuq/UV1d+jZTdU97AH0XzE2eaGiyxQJigEIQkBCEcBQjigEIQhChHFAUI4pVKEcUAijhA1RqyPeyEAIQVzdSPT5EGUKOKWxUWNrj/c35WlyvTzKyg2JFr9JWo4M0wfZ5BQbDXLdrczoFOvSRRTJO/rb05TSdoadRsJVyXurFtN7I5v8mv7pvkpHmfy/XWZVYDwlQwN9+RItZuqkaQlmxqv+hYZKCIyUyrIpQ5VzNmHt57Xvc7zgscf2bEsqX8LgqzHxMBqCSOWlvfOox9PGUB3eHKvSHsU6gDtS02AO/rt6bTRUeA1ajl8QTq3iZ9CxzXNl/Q1m45dc76dZUxBalfzuBprcDTT8pl4Rhgjo9tdTr4gLjS/WGFwmYDpe/ry/ATcpQVVv+hMukiw1WpoGtewBYfWtfWYVNj7/wCkkMRnUHoWX4MRIKLuv8VyeQFwJGlp9FDWzFjZUBtc9WPIel5fXaw0G1xpfzHSYMOg0bfQ26AE62/XKWwYEUWwsNpK8cRlChCEgcIo4QRxQhRHFCVBCEIBFCEAihCFEUcUAhCEDW1MMZhItNtlkHw4MI1dpMWKlT6qejfq3w85ZqYI8vhK70yNxAq97cfLTkf1t6yvVq6yxVw5vddb/V6+UqYiogbIWXMADlJFwDsT190ih6mYWYA+ZvMC4UXvYeijSSqBx4hY/duL/wBPwmA4sDdXB62ZfmIGxouBJGp3jLSXdiLkfVQas3lpp6kSnhKZqHaoR1LEC/QsbafGbPD0At1TdvacCwIB0Vfuj8pRioZELICTZ2so5AsSDfzBv/xLeHwzOfFbLe9vtdNPhvM+HwQOu8upTtIHSpgAAcplAiAjgEUcUAhCEAhCEIIQhCiEIQghCKAQhFKohCKA4oQgEIRQFJXkBGIEwYEA7xRwKtfhqt7JsZqjwUo2c01qEDwsTny6knwn1m/heBydWg99Mt7+yfy2ImajhdLtZT0P/M6SpSVh4gD6gGVn4TSOoBHkpsPhA0jLUqVAtM2AW3gDcz942G283mE4eFAzG5t6/HrM9CgqCyAAeUymBG0I4QCO8ISAhCBgEIQhBCKOAQhCAQihAIQilUQhAwCKEIBCIwgEIRGB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350"/>
          </a:p>
        </p:txBody>
      </p:sp>
      <p:sp>
        <p:nvSpPr>
          <p:cNvPr id="3" name="AutoShape 4" descr="data:image/jpeg;base64,/9j/4AAQSkZJRgABAQAAAQABAAD/2wCEAAkGBhAQEBAPDxQPFRQUDw8QFA8PDxAPFA8PFBAVFBYQFBQXGyYeFxkkGRUVHy8gIycpLC0sFR4xNTAqNSYsLCkBCQoKDgwOFw8PFy8cHBwpLCkpKSkpKSkpKSkpKSkpKSkpKSkpKSwsKS0pKSkpKSkpKikpLCwsKSwpKSkpKSwpKf/AABEIALwBDAMBIgACEQEDEQH/xAAcAAACAgMBAQAAAAAAAAAAAAAAAQIEAwUGBwj/xAA/EAACAQIEAwUEBwYFBQAAAAABAgADEQQSITEFQVEGEyJhcTKBkaEHQlJiscHwFCNygtHhM4OSovEVQ1Nzwv/EABgBAQEBAQEAAAAAAAAAAAAAAAABAgME/8QAIhEBAQEBAAIBAwUAAAAAAAAAAAERAgMxEiFBcQQiUZHw/9oADAMBAAIRAxEAPwD2GEjeOA44oQHCKOARxQgOORnPdqe2NHBK2ZlDAaswLLTJF1Ww1ZzyUep8w32JxSU1L1GVFH1nYKPnNNW7ZYYGyiu/3hQqIh8w1QKGHoTPEuPfSHisQx7tnRf/ACMQazehGlIfdTbmW3nMvUZjdmdidyzEknzPOTU19GDtrTb2bD/2f1UmFTteVGtMeRDEj5az50FR15sPefwM2PD+0lejoHax3A1U/wAVNvA3wEJr2yt28qKM3dU2X7VN3Px6fCZsB9JGGc5aqvTPX21+QBHwM8dbjlVyKtFyp5op0Y+QOp/hYk9DLNLiC1x4rB/IWVrbm3L9X6zOrr6Bw2KSooemysp2ZTcenr5TJPCuB9p6+DqZkY2vZka5VgOTL+iORnsXAOPUsZSFWnoRo6E3NNrXt5g8jz8iCBqVW0ihFKHeEUIDihCAQihAIQivAcIrxXgO8UULwHFCKA7wvFeECV47yMIE7wkbxgwHC8V44FDjfFBh6LVCQuhAZhcLpq5HOw5czYc586dp+0DY2samopqWFJGNzlJuarn61Rj4ifO3Kek/TPxcimuHU+1lUj+IF2/2gD/Nnm/ZrBh6rVHAK0l7zKdmqFgtNT5ZiCfJTIlW+C9lWqMoe+YgMU27tDqC/wB4gg5eQIvvYdxg+A4fDLmsqjQFzYW82Y7C9h0uRLHZ3B5MOKznxVWzlnNiczeG5PM3v6sZLFoGp1cTUF0phu7QqzAKrWeuVXxX0NrXsEzAXbSMo5UqABaFWoptqyIisDbUCqVvoTy5ed5zXEeymGq0w+V8M5H+IyWoMfF7RUlVGltCDc7GdPwXtRRr0w936MTTc2cWBuVBAvv75c4dXQIVqVaRNyNWC+EgeEhgvPNyhNeNY/h9bCVTTqKVYctw69QeY85v+yfDVxuJo0s5pBy4NTIHIdKZfIt9MxAO/K+86fj/AAClXWqi5QtOxQKDlw4dcwqIbgFGb2wNFFiPZM4rgWP/AGPE2qCw7xVcX1p1UbwVVPJlbn0ZoWfV2/bXsScKi1qTM9O4VswUPTNtMxUAFdLA2HQ8jNX2O7QNg66vqU9l1H16R3t5jceY8zPYOH06WOw2bwslanlcAaZrWzDppYj+WeK8SwDYatUouPEjlb/mJFe9U6gYBlIIIDBhsykXBHkRJTlfo54kauDCNvRc0v5CM6fIlf5Z1M20IQhAIQiMBxXhFALwvCKAQhFAcUIQC8V4RQHHEI4BGIoQHGIoxAI4o4R4f9MNS+Kpj72Kb4GlTHyQfGaPgZC4Sq3N6oHuSjUNvi4PunRfTFhMtek9t3xK/HuXH4n4Tn+Brmw1QD6tcEjyqUKij/cgHvmUr1itT7vCXW3gw9xtbSlpuCPjMZ4c9NaVOgQEACuCcwCAKvhVr20DGwsNfOWMA/f4Ollt+8w6qSWZbXTKxuoJ6xYbv2FFvDlK/vABlIIFiPFrcMGv6WtuZErzXinBjw6uoZv3NQXWooK5WFgw2YgjTa+hHnNpw1amIAelVFQLYMFqG5S7HJ+8ZSLgkXK9bbTc9sUAejUNiVSquQWZgHKfvFXc2ykG2tj6zUdi0D4rEVk8K2VO7tlJJyHMVG2qk+rHzmd+uYXmWbrocNUNJVD0LFqgpXujGoCM2ZjYAjMzLY6aec897dcJNOotUi2YmkRmLm6KrUyWsBfumRdL/wCGTznrdaoEXMb2uo0+8wX85xX0hUVqYes6kEJUwbZhdhc97TIuDa9mXz0m0kbH6D+OlhicIxOiU66gm+oPduRfb/tfoyr9IuEyYvPycBvhp/Scx9FmIycSVQbZ6GITlqQnega6DWmJ2f0lAGrRt9ltTpfWZrS19FLkNik5ZKLe8NUH4H5T0KcJ9F+Gt+0PytSQet3Y/wDz8Z3c3PSwQhCVRFHCEKBhI5oDijhClFHFAIGEICijhAI5G8YMIcIXjhRHFHAYjijgeefS/wAI7zDNVUa08lbTol0cf6Khb/LnnnYACpXfDMQO9p5VLbCqrB6ZPkGVb+V573xPBCtTZCAdDo2xuCCp8iCQfImfPfF+Gvw/FlBmBpuHpOd2p3OVj56EH7ynpJUr1fsojUkqYZwR3dRil+dNjcD1BuD5i0u1ahpO1MbViStio7qofCzfwnRr83JH1hbkcN2sauq4qmQHp276mTpyHefwNzP1X12ckdhgcdSxdIkWN/C9Nhqp+yw5c5Ea/HYEZEFapUJHeeMJnBW9/GGDWAB5na+4E0PGOFLQ/fo6NZe7qrlVb4cEKGyqRc02Uba2BHKdHWpZsQtNKlcPTVDlsGplTqWbUEmxUE8iVms4xxSslY0EoqxADXcZwedtrAbak89plMbT/qS3y2zeFGWxWz3LXsTYWAW5JNteWl+S7eVl/Y6jsLNVxSKAQAypTB8LcwbICQdi03GHwYpnulDlTZ6YB3pD/sM59lUYj1BXQm84Xt/xcVcQKCEEUbh2GzVyAGt91VVUGv1Tvck2QT+i7DluJo4H+HSrtsCLmmaYvfzqD4zr+3FnxKre4Wnfy9fnf4yn9FHDQoxGIcGwVKKkWsWBFapf0tRHv5TrOC8BOIrtjaw8BbNTQi2cD2WI+zz8/Teq2/ZPhZw+FRWFncmq4O4LWsp8woUet5uIQmlF45HNIkmBItImpKdZapvZ1XXQCnn08yx/ACVF4k9JguIC5SbCsgIAPR1N7esOfXknPv8AttC5kCY9TtJClK2KbTLIASVpFghCEKUIQgK8IQgQzQvMWaAeEZ80YMwB5IPAzAxiYg8kGgZBHIZpIGBKch287FrjqV1stRbsjn6rc1a2uRrAHoQCNrN10cK+ZFbEYKuQQ1OpTNmVrdNjyZSPUEHmDOy7H9oMO2JplmNEsDTamXZEJZSFyODoM1vC23I20nonavsTh8clnXxAHJUSwqU/JSdGX7re4gzx7jfYDF4ZmAXvFHNVKm3mjfkWEmM49fygVsgZr5bE3JYWsQpLA6atp/e/OdqK+GTEqKrKWFFSzOoJUZiVuVUctdes4XC9tuK4dBRFSpYDKO+opUZBbYM6k/G80eIr4nEOTUNaqzNfxF6hZjzt19BMldZx/t4tjTwZqk7d8xyLTuCD3SDc2J8TbX01sRynC8A9WoiIpZmYKic3fkP6mPB8Hq1KhpqjMykhl9kJY2OdjouoO89n+j7sfRw9LvyQ9VwULqCFpIDY06dwDY820JtyG9mbhI2fZvgAo0KWH0KIlqhtpWqkln9xcknysPTo5FQALDYbAchEzTSpXkWeYXqyhjcVUXYKb/VJZC3oxFiYFupiyDopP6+PyibFXF7ge/n0mso45agLJmBBysh0ZGH1WHXUfG4vMXEMEcRTZWuu2q7mUbDD4zvDlUXN8vTXpLNXAqVPea/dvt/TlKvDFNKmq6ZubgasRsSetvxMs16thfc7Ac2PICGbJn1LhFctSF91LJ/pNh8rS1eYeHYbJTVSbnxE25sxudelz8paVbQz45ZzJSROsmZEmF5HQGKEIUoQhAIo4oFHNFmiIihE88YeYxHAyh5MPK95INAsq8mGlYPJhoFkGTBldWmQNAyyFSire0AfX8juIw0lCuY7S9ncLUSoxSo9RaTFUGJqpdgCUS5JAufI++ePU8dhhVyZcSpzlSHos9tfJjf4T13tyxFKrlIVzSUK3M3a5W3PRfPaeKYJKiMoznRrlCoGzXN8zTz+W7c9f78Vvmfd22M7XpWw+GpYfDObM9+6wZoKzqAty1gqAm22b5Tv+AcUpqtHC6BymbKqsRzJJbY3IOt97zzI1b0EV3NUlmbN3Ip5ASDlBDMtrjmJ2fZPG3QI7MXZ2yoWsSDqLDYX1N/P3Tj4O7e/y6d8ZHatUkAS23xlXBVEcEhg1jYgG+Ruh5g+ssNiOS3v0nvcGQoqamafE41q1V6OQ5MosTcKTzObkenppNi2FJ1qH+QH8TyhUCgWsABsNgIGkXDClVp1CSzEjD1CNBUFi1Kqw5uPZuPtN5S+xJv6RvhO8ZSNgyPfb2QbfM/KXRgdLcvxkGsxdd6dEsgDOb5el+XrJdnMPU7vPXbPUZmJNwVAvoqW5f06ATcHDIRYgWGgHSSCAaCHL4X5fLTBheKEOhxQhCiKEIBCKEIcUIQqoUkGSWykiacIqZYSyaUgaUDDCZDSmKtUCC7EAdTAmDJAzVvi6lTSiLLzqNp/pEz/ALXkXxEmw1Yga+4QrYqZkD8ufSayjjs48BA6Zgb/AAmSijLf95VLfyoF/ltb43MI2RQ/WNh0Gkp4inTOym/UEg+txMuYnfX85qeL8VWndVtmG5te3kBzMsVo+IcQq0alRKlMYqkQFKuf3qowva9srLrta9+m80VXshgapNehnCBgHRNHoEm4FSmATYnZlJBm5wuOZqj987A2JUMAx02GUbf2glVCRkbI1yO8y2JN9UZfsnW4941ksl9kv8IYbsvh1yBgxCs2Zi5VB0RkpMCux9rf3TOaAq1RSGRBZ+5p0vCSd2qaAcwPFtcDW513PZ2mKyhQmTK7LUQhR3bBvELDQk735gibTA8DwuFZ3SnSRmN2dFGZ97XMkk59RbbfarwXh9dUZKwCsGJZxYmpmN8xt9a+82oCoPBvqCeZvKOO4me9pgbfW9LGSwilrXO+thva3P3TSM5YnbU/hJphbm7TOlMCTkEVQCOF5EmA5GEIBCEIBCEIChCEAijigEUDCAASVoRwFaIrJTVcT4jr3SG3hzO45Le2UHkb31/vYJ8Q4kieBWGa9tBmy/3mjcAk1qpLWNgKjAKBrrbn+t5TxT1H0TwJsCPabqR0Hnv6SzQ4MlQ2y+Fdy2rM36/XORW2/arBb5NQCArDY7WmLEJn3Fl6nbWSo8DoroEpj+RdffCpw1V1Ugfd1K/Dl7oZYKeHtpTvf7Tb+77I895kw1QoxV2JH2F9lW5Nfm3pvc9BG2IJFrW5EXvoNrEb6TEKF9efLTcdDAz4riRRWYC9lzBV+zzNug8pxeL42WJKAEknUi49Tf2vTadjTpXK73BuGG6mx1HU+XOxHrUbsOtar3gsiNq9NRYLUB8WT7h3HS9pvmz7vF+q58tn7HHYXAPWbwBme+46/lO94N2XLIrYyxdRlBvqU0IDdSDz/vfdYHh9HDLlpqB5zDieKAZz0FvVjso8+cnXWp+m8F8V3rrbVisy08uXTUJ0ubafgR8JXrIz+UpYmszUKj/ZbOP8uorfkfjNso0ke9RqcPFtBdjtqTbqdfxlzCYTIOptb0HSZlSTl0ERgYSCJhHCAoR2ikBFJRGUKEcUBQjhAUDCEBRWjhAd4rzB3sO9gR4i37p/4dbaac9fSaKlUqVFyAU1S5+ruwNs3nYXA9TNrxGpek46gD4kSjhz4Bttt8f17pBjoYUXLanfU66nn+Uu0wF0G/MzAlWw94/KVsdjVVXdrkLfwj6x6fGBbbHoDYst/UfPpIVK4PtEAdSdPjODxfa+oWKqVFjoFVGAHQEjUk6X6DSb/gvakVrYeooVwo5WDXGq+XXprNYx85uOkekoHn/aWaGCvTWopBB5fZN9r9QZr3dFALHS2gH4SWG4+NaKBbMQLX9nlm/CZa1s+5VfE2lvx/VpjXijVCyUlIy2OZgLNrqpHIW5+crLSY1CHa9raKbk3Gnp/wAzPTfKbaaHRd/K7dZFQxBqMSOnMc/SY04Rcgt1vvcj0Gw9Zep1L6nymRGv7Px6TWszmRU4mq08PUAGgplQOtyBb5zZ0l8K33yi/rbX5zX1qPeuq/UV1d+jZTdU97AH0XzE2eaGiyxQJigEIQkBCEcBQjigEIQhChHFAUI4pVKEcUAijhA1RqyPeyEAIQVzdSPT5EGUKOKWxUWNrj/c35WlyvTzKyg2JFr9JWo4M0wfZ5BQbDXLdrczoFOvSRRTJO/rb05TSdoadRsJVyXurFtN7I5v8mv7pvkpHmfy/XWZVYDwlQwN9+RItZuqkaQlmxqv+hYZKCIyUyrIpQ5VzNmHt57Xvc7zgscf2bEsqX8LgqzHxMBqCSOWlvfOox9PGUB3eHKvSHsU6gDtS02AO/rt6bTRUeA1ajl8QTq3iZ9CxzXNl/Q1m45dc76dZUxBalfzuBprcDTT8pl4Rhgjo9tdTr4gLjS/WGFwmYDpe/ry/ATcpQVVv+hMukiw1WpoGtewBYfWtfWYVNj7/wCkkMRnUHoWX4MRIKLuv8VyeQFwJGlp9FDWzFjZUBtc9WPIel5fXaw0G1xpfzHSYMOg0bfQ26AE62/XKWwYEUWwsNpK8cRlChCEgcIo4QRxQhRHFCVBCEIBFCEAihCFEUcUAhCEDW1MMZhItNtlkHw4MI1dpMWKlT6qejfq3w85ZqYI8vhK70yNxAq97cfLTkf1t6yvVq6yxVw5vddb/V6+UqYiogbIWXMADlJFwDsT190ih6mYWYA+ZvMC4UXvYeijSSqBx4hY/duL/wBPwmA4sDdXB62ZfmIGxouBJGp3jLSXdiLkfVQas3lpp6kSnhKZqHaoR1LEC/QsbafGbPD0At1TdvacCwIB0Vfuj8pRioZELICTZ2so5AsSDfzBv/xLeHwzOfFbLe9vtdNPhvM+HwQOu8upTtIHSpgAAcplAiAjgEUcUAhCEAhCEIIQhCiEIQghCKAQhFKohCKA4oQgEIRQFJXkBGIEwYEA7xRwKtfhqt7JsZqjwUo2c01qEDwsTny6knwn1m/heBydWg99Mt7+yfy2ImajhdLtZT0P/M6SpSVh4gD6gGVn4TSOoBHkpsPhA0jLUqVAtM2AW3gDcz942G283mE4eFAzG5t6/HrM9CgqCyAAeUymBG0I4QCO8ISAhCBgEIQhBCKOAQhCAQihAIQilUQhAwCKEIBCIwgEIRGB/9k=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350"/>
          </a:p>
        </p:txBody>
      </p:sp>
      <p:sp>
        <p:nvSpPr>
          <p:cNvPr id="5" name="AutoShape 6" descr="data:image/jpeg;base64,/9j/4AAQSkZJRgABAQAAAQABAAD/2wCEAAkGBhAQEBAPDxQPFRQUDw8QFA8PDxAPFA8PFBAVFBYQFBQXGyYeFxkkGRUVHy8gIycpLC0sFR4xNTAqNSYsLCkBCQoKDgwOFw8PFy8cHBwpLCkpKSkpKSkpKSkpKSkpKSkpKSkpKSwsKS0pKSkpKSkpKikpLCwsKSwpKSkpKSwpKf/AABEIALwBDAMBIgACEQEDEQH/xAAcAAACAgMBAQAAAAAAAAAAAAAAAQIEAwUGBwj/xAA/EAACAQIEAwUEBwYFBQAAAAABAgADEQQSITEFQVEGEyJhcTKBkaEHQlJiscHwFCNygtHhM4OSovEVQ1Nzwv/EABgBAQEBAQEAAAAAAAAAAAAAAAABAgME/8QAIhEBAQEBAAIBAwUAAAAAAAAAAAERAgMxEiFBcQQiUZHw/9oADAMBAAIRAxEAPwD2GEjeOA44oQHCKOARxQgOORnPdqe2NHBK2ZlDAaswLLTJF1Ww1ZzyUep8w32JxSU1L1GVFH1nYKPnNNW7ZYYGyiu/3hQqIh8w1QKGHoTPEuPfSHisQx7tnRf/ACMQazehGlIfdTbmW3nMvUZjdmdidyzEknzPOTU19GDtrTb2bD/2f1UmFTteVGtMeRDEj5az50FR15sPefwM2PD+0lejoHax3A1U/wAVNvA3wEJr2yt28qKM3dU2X7VN3Px6fCZsB9JGGc5aqvTPX21+QBHwM8dbjlVyKtFyp5op0Y+QOp/hYk9DLNLiC1x4rB/IWVrbm3L9X6zOrr6Bw2KSooemysp2ZTcenr5TJPCuB9p6+DqZkY2vZka5VgOTL+iORnsXAOPUsZSFWnoRo6E3NNrXt5g8jz8iCBqVW0ihFKHeEUIDihCAQihAIQivAcIrxXgO8UULwHFCKA7wvFeECV47yMIE7wkbxgwHC8V44FDjfFBh6LVCQuhAZhcLpq5HOw5czYc586dp+0DY2samopqWFJGNzlJuarn61Rj4ifO3Kek/TPxcimuHU+1lUj+IF2/2gD/Nnm/ZrBh6rVHAK0l7zKdmqFgtNT5ZiCfJTIlW+C9lWqMoe+YgMU27tDqC/wB4gg5eQIvvYdxg+A4fDLmsqjQFzYW82Y7C9h0uRLHZ3B5MOKznxVWzlnNiczeG5PM3v6sZLFoGp1cTUF0phu7QqzAKrWeuVXxX0NrXsEzAXbSMo5UqABaFWoptqyIisDbUCqVvoTy5ed5zXEeymGq0w+V8M5H+IyWoMfF7RUlVGltCDc7GdPwXtRRr0w936MTTc2cWBuVBAvv75c4dXQIVqVaRNyNWC+EgeEhgvPNyhNeNY/h9bCVTTqKVYctw69QeY85v+yfDVxuJo0s5pBy4NTIHIdKZfIt9MxAO/K+86fj/AAClXWqi5QtOxQKDlw4dcwqIbgFGb2wNFFiPZM4rgWP/AGPE2qCw7xVcX1p1UbwVVPJlbn0ZoWfV2/bXsScKi1qTM9O4VswUPTNtMxUAFdLA2HQ8jNX2O7QNg66vqU9l1H16R3t5jceY8zPYOH06WOw2bwslanlcAaZrWzDppYj+WeK8SwDYatUouPEjlb/mJFe9U6gYBlIIIDBhsykXBHkRJTlfo54kauDCNvRc0v5CM6fIlf5Z1M20IQhAIQiMBxXhFALwvCKAQhFAcUIQC8V4RQHHEI4BGIoQHGIoxAI4o4R4f9MNS+Kpj72Kb4GlTHyQfGaPgZC4Sq3N6oHuSjUNvi4PunRfTFhMtek9t3xK/HuXH4n4Tn+Brmw1QD6tcEjyqUKij/cgHvmUr1itT7vCXW3gw9xtbSlpuCPjMZ4c9NaVOgQEACuCcwCAKvhVr20DGwsNfOWMA/f4Ollt+8w6qSWZbXTKxuoJ6xYbv2FFvDlK/vABlIIFiPFrcMGv6WtuZErzXinBjw6uoZv3NQXWooK5WFgw2YgjTa+hHnNpw1amIAelVFQLYMFqG5S7HJ+8ZSLgkXK9bbTc9sUAejUNiVSquQWZgHKfvFXc2ykG2tj6zUdi0D4rEVk8K2VO7tlJJyHMVG2qk+rHzmd+uYXmWbrocNUNJVD0LFqgpXujGoCM2ZjYAjMzLY6aec897dcJNOotUi2YmkRmLm6KrUyWsBfumRdL/wCGTznrdaoEXMb2uo0+8wX85xX0hUVqYes6kEJUwbZhdhc97TIuDa9mXz0m0kbH6D+OlhicIxOiU66gm+oPduRfb/tfoyr9IuEyYvPycBvhp/Scx9FmIycSVQbZ6GITlqQnega6DWmJ2f0lAGrRt9ltTpfWZrS19FLkNik5ZKLe8NUH4H5T0KcJ9F+Gt+0PytSQet3Y/wDz8Z3c3PSwQhCVRFHCEKBhI5oDijhClFHFAIGEICijhAI5G8YMIcIXjhRHFHAYjijgeefS/wAI7zDNVUa08lbTol0cf6Khb/LnnnYACpXfDMQO9p5VLbCqrB6ZPkGVb+V573xPBCtTZCAdDo2xuCCp8iCQfImfPfF+Gvw/FlBmBpuHpOd2p3OVj56EH7ynpJUr1fsojUkqYZwR3dRil+dNjcD1BuD5i0u1ahpO1MbViStio7qofCzfwnRr83JH1hbkcN2sauq4qmQHp276mTpyHefwNzP1X12ckdhgcdSxdIkWN/C9Nhqp+yw5c5Ea/HYEZEFapUJHeeMJnBW9/GGDWAB5na+4E0PGOFLQ/fo6NZe7qrlVb4cEKGyqRc02Uba2BHKdHWpZsQtNKlcPTVDlsGplTqWbUEmxUE8iVms4xxSslY0EoqxADXcZwedtrAbak89plMbT/qS3y2zeFGWxWz3LXsTYWAW5JNteWl+S7eVl/Y6jsLNVxSKAQAypTB8LcwbICQdi03GHwYpnulDlTZ6YB3pD/sM59lUYj1BXQm84Xt/xcVcQKCEEUbh2GzVyAGt91VVUGv1Tvck2QT+i7DluJo4H+HSrtsCLmmaYvfzqD4zr+3FnxKre4Wnfy9fnf4yn9FHDQoxGIcGwVKKkWsWBFapf0tRHv5TrOC8BOIrtjaw8BbNTQi2cD2WI+zz8/Teq2/ZPhZw+FRWFncmq4O4LWsp8woUet5uIQmlF45HNIkmBItImpKdZapvZ1XXQCnn08yx/ACVF4k9JguIC5SbCsgIAPR1N7esOfXknPv8AttC5kCY9TtJClK2KbTLIASVpFghCEKUIQgK8IQgQzQvMWaAeEZ80YMwB5IPAzAxiYg8kGgZBHIZpIGBKch287FrjqV1stRbsjn6rc1a2uRrAHoQCNrN10cK+ZFbEYKuQQ1OpTNmVrdNjyZSPUEHmDOy7H9oMO2JplmNEsDTamXZEJZSFyODoM1vC23I20nonavsTh8clnXxAHJUSwqU/JSdGX7re4gzx7jfYDF4ZmAXvFHNVKm3mjfkWEmM49fygVsgZr5bE3JYWsQpLA6atp/e/OdqK+GTEqKrKWFFSzOoJUZiVuVUctdes4XC9tuK4dBRFSpYDKO+opUZBbYM6k/G80eIr4nEOTUNaqzNfxF6hZjzt19BMldZx/t4tjTwZqk7d8xyLTuCD3SDc2J8TbX01sRynC8A9WoiIpZmYKic3fkP6mPB8Hq1KhpqjMykhl9kJY2OdjouoO89n+j7sfRw9LvyQ9VwULqCFpIDY06dwDY820JtyG9mbhI2fZvgAo0KWH0KIlqhtpWqkln9xcknysPTo5FQALDYbAchEzTSpXkWeYXqyhjcVUXYKb/VJZC3oxFiYFupiyDopP6+PyibFXF7ge/n0mso45agLJmBBysh0ZGH1WHXUfG4vMXEMEcRTZWuu2q7mUbDD4zvDlUXN8vTXpLNXAqVPea/dvt/TlKvDFNKmq6ZubgasRsSetvxMs16thfc7Ac2PICGbJn1LhFctSF91LJ/pNh8rS1eYeHYbJTVSbnxE25sxudelz8paVbQz45ZzJSROsmZEmF5HQGKEIUoQhAIo4oFHNFmiIihE88YeYxHAyh5MPK95INAsq8mGlYPJhoFkGTBldWmQNAyyFSire0AfX8juIw0lCuY7S9ncLUSoxSo9RaTFUGJqpdgCUS5JAufI++ePU8dhhVyZcSpzlSHos9tfJjf4T13tyxFKrlIVzSUK3M3a5W3PRfPaeKYJKiMoznRrlCoGzXN8zTz+W7c9f78Vvmfd22M7XpWw+GpYfDObM9+6wZoKzqAty1gqAm22b5Tv+AcUpqtHC6BymbKqsRzJJbY3IOt97zzI1b0EV3NUlmbN3Ip5ASDlBDMtrjmJ2fZPG3QI7MXZ2yoWsSDqLDYX1N/P3Tj4O7e/y6d8ZHatUkAS23xlXBVEcEhg1jYgG+Ruh5g+ssNiOS3v0nvcGQoqamafE41q1V6OQ5MosTcKTzObkenppNi2FJ1qH+QH8TyhUCgWsABsNgIGkXDClVp1CSzEjD1CNBUFi1Kqw5uPZuPtN5S+xJv6RvhO8ZSNgyPfb2QbfM/KXRgdLcvxkGsxdd6dEsgDOb5el+XrJdnMPU7vPXbPUZmJNwVAvoqW5f06ATcHDIRYgWGgHSSCAaCHL4X5fLTBheKEOhxQhCiKEIBCKEIcUIQqoUkGSWykiacIqZYSyaUgaUDDCZDSmKtUCC7EAdTAmDJAzVvi6lTSiLLzqNp/pEz/ALXkXxEmw1Yga+4QrYqZkD8ufSayjjs48BA6Zgb/AAmSijLf95VLfyoF/ltb43MI2RQ/WNh0Gkp4inTOym/UEg+txMuYnfX85qeL8VWndVtmG5te3kBzMsVo+IcQq0alRKlMYqkQFKuf3qowva9srLrta9+m80VXshgapNehnCBgHRNHoEm4FSmATYnZlJBm5wuOZqj987A2JUMAx02GUbf2glVCRkbI1yO8y2JN9UZfsnW4941ksl9kv8IYbsvh1yBgxCs2Zi5VB0RkpMCux9rf3TOaAq1RSGRBZ+5p0vCSd2qaAcwPFtcDW513PZ2mKyhQmTK7LUQhR3bBvELDQk735gibTA8DwuFZ3SnSRmN2dFGZ97XMkk59RbbfarwXh9dUZKwCsGJZxYmpmN8xt9a+82oCoPBvqCeZvKOO4me9pgbfW9LGSwilrXO+thva3P3TSM5YnbU/hJphbm7TOlMCTkEVQCOF5EmA5GEIBCEIBCEIChCEAijigEUDCAASVoRwFaIrJTVcT4jr3SG3hzO45Le2UHkb31/vYJ8Q4kieBWGa9tBmy/3mjcAk1qpLWNgKjAKBrrbn+t5TxT1H0TwJsCPabqR0Hnv6SzQ4MlQ2y+Fdy2rM36/XORW2/arBb5NQCArDY7WmLEJn3Fl6nbWSo8DoroEpj+RdffCpw1V1Ugfd1K/Dl7oZYKeHtpTvf7Tb+77I895kw1QoxV2JH2F9lW5Nfm3pvc9BG2IJFrW5EXvoNrEb6TEKF9efLTcdDAz4riRRWYC9lzBV+zzNug8pxeL42WJKAEknUi49Tf2vTadjTpXK73BuGG6mx1HU+XOxHrUbsOtar3gsiNq9NRYLUB8WT7h3HS9pvmz7vF+q58tn7HHYXAPWbwBme+46/lO94N2XLIrYyxdRlBvqU0IDdSDz/vfdYHh9HDLlpqB5zDieKAZz0FvVjso8+cnXWp+m8F8V3rrbVisy08uXTUJ0ubafgR8JXrIz+UpYmszUKj/ZbOP8uorfkfjNso0ke9RqcPFtBdjtqTbqdfxlzCYTIOptb0HSZlSTl0ERgYSCJhHCAoR2ikBFJRGUKEcUBQjhAUDCEBRWjhAd4rzB3sO9gR4i37p/4dbaac9fSaKlUqVFyAU1S5+ruwNs3nYXA9TNrxGpek46gD4kSjhz4Bttt8f17pBjoYUXLanfU66nn+Uu0wF0G/MzAlWw94/KVsdjVVXdrkLfwj6x6fGBbbHoDYst/UfPpIVK4PtEAdSdPjODxfa+oWKqVFjoFVGAHQEjUk6X6DSb/gvakVrYeooVwo5WDXGq+XXprNYx85uOkekoHn/aWaGCvTWopBB5fZN9r9QZr3dFALHS2gH4SWG4+NaKBbMQLX9nlm/CZa1s+5VfE2lvx/VpjXijVCyUlIy2OZgLNrqpHIW5+crLSY1CHa9raKbk3Gnp/wAzPTfKbaaHRd/K7dZFQxBqMSOnMc/SY04Rcgt1vvcj0Gw9Zep1L6nymRGv7Px6TWszmRU4mq08PUAGgplQOtyBb5zZ0l8K33yi/rbX5zX1qPeuq/UV1d+jZTdU97AH0XzE2eaGiyxQJigEIQkBCEcBQjigEIQhChHFAUI4pVKEcUAijhA1RqyPeyEAIQVzdSPT5EGUKOKWxUWNrj/c35WlyvTzKyg2JFr9JWo4M0wfZ5BQbDXLdrczoFOvSRRTJO/rb05TSdoadRsJVyXurFtN7I5v8mv7pvkpHmfy/XWZVYDwlQwN9+RItZuqkaQlmxqv+hYZKCIyUyrIpQ5VzNmHt57Xvc7zgscf2bEsqX8LgqzHxMBqCSOWlvfOox9PGUB3eHKvSHsU6gDtS02AO/rt6bTRUeA1ajl8QTq3iZ9CxzXNl/Q1m45dc76dZUxBalfzuBprcDTT8pl4Rhgjo9tdTr4gLjS/WGFwmYDpe/ry/ATcpQVVv+hMukiw1WpoGtewBYfWtfWYVNj7/wCkkMRnUHoWX4MRIKLuv8VyeQFwJGlp9FDWzFjZUBtc9WPIel5fXaw0G1xpfzHSYMOg0bfQ26AE62/XKWwYEUWwsNpK8cRlChCEgcIo4QRxQhRHFCVBCEIBFCEAihCFEUcUAhCEDW1MMZhItNtlkHw4MI1dpMWKlT6qejfq3w85ZqYI8vhK70yNxAq97cfLTkf1t6yvVq6yxVw5vddb/V6+UqYiogbIWXMADlJFwDsT190ih6mYWYA+ZvMC4UXvYeijSSqBx4hY/duL/wBPwmA4sDdXB62ZfmIGxouBJGp3jLSXdiLkfVQas3lpp6kSnhKZqHaoR1LEC/QsbafGbPD0At1TdvacCwIB0Vfuj8pRioZELICTZ2so5AsSDfzBv/xLeHwzOfFbLe9vtdNPhvM+HwQOu8upTtIHSpgAAcplAiAjgEUcUAhCEAhCEIIQhCiEIQghCKAQhFKohCKA4oQgEIRQFJXkBGIEwYEA7xRwKtfhqt7JsZqjwUo2c01qEDwsTny6knwn1m/heBydWg99Mt7+yfy2ImajhdLtZT0P/M6SpSVh4gD6gGVn4TSOoBHkpsPhA0jLUqVAtM2AW3gDcz942G283mE4eFAzG5t6/HrM9CgqCyAAeUymBG0I4QCO8ISAhCBgEIQhBCKOAQhCAQihAIQilUQhAwCKEIBCIwgEIRGB/9k=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350"/>
          </a:p>
        </p:txBody>
      </p:sp>
      <p:sp>
        <p:nvSpPr>
          <p:cNvPr id="6" name="AutoShape 8" descr="data:image/jpeg;base64,/9j/4AAQSkZJRgABAQAAAQABAAD/2wCEAAkGBhAQEBAPDxQPFRQUDw8QFA8PDxAPFA8PFBAVFBYQFBQXGyYeFxkkGRUVHy8gIycpLC0sFR4xNTAqNSYsLCkBCQoKDgwOFw8PFy8cHBwpLCkpKSkpKSkpKSkpKSkpKSkpKSkpKSwsKS0pKSkpKSkpKikpLCwsKSwpKSkpKSwpKf/AABEIALwBDAMBIgACEQEDEQH/xAAcAAACAgMBAQAAAAAAAAAAAAAAAQIEAwUGBwj/xAA/EAACAQIEAwUEBwYFBQAAAAABAgADEQQSITEFQVEGEyJhcTKBkaEHQlJiscHwFCNygtHhM4OSovEVQ1Nzwv/EABgBAQEBAQEAAAAAAAAAAAAAAAABAgME/8QAIhEBAQEBAAIBAwUAAAAAAAAAAAERAgMxEiFBcQQiUZHw/9oADAMBAAIRAxEAPwD2GEjeOA44oQHCKOARxQgOORnPdqe2NHBK2ZlDAaswLLTJF1Ww1ZzyUep8w32JxSU1L1GVFH1nYKPnNNW7ZYYGyiu/3hQqIh8w1QKGHoTPEuPfSHisQx7tnRf/ACMQazehGlIfdTbmW3nMvUZjdmdidyzEknzPOTU19GDtrTb2bD/2f1UmFTteVGtMeRDEj5az50FR15sPefwM2PD+0lejoHax3A1U/wAVNvA3wEJr2yt28qKM3dU2X7VN3Px6fCZsB9JGGc5aqvTPX21+QBHwM8dbjlVyKtFyp5op0Y+QOp/hYk9DLNLiC1x4rB/IWVrbm3L9X6zOrr6Bw2KSooemysp2ZTcenr5TJPCuB9p6+DqZkY2vZka5VgOTL+iORnsXAOPUsZSFWnoRo6E3NNrXt5g8jz8iCBqVW0ihFKHeEUIDihCAQihAIQivAcIrxXgO8UULwHFCKA7wvFeECV47yMIE7wkbxgwHC8V44FDjfFBh6LVCQuhAZhcLpq5HOw5czYc586dp+0DY2samopqWFJGNzlJuarn61Rj4ifO3Kek/TPxcimuHU+1lUj+IF2/2gD/Nnm/ZrBh6rVHAK0l7zKdmqFgtNT5ZiCfJTIlW+C9lWqMoe+YgMU27tDqC/wB4gg5eQIvvYdxg+A4fDLmsqjQFzYW82Y7C9h0uRLHZ3B5MOKznxVWzlnNiczeG5PM3v6sZLFoGp1cTUF0phu7QqzAKrWeuVXxX0NrXsEzAXbSMo5UqABaFWoptqyIisDbUCqVvoTy5ed5zXEeymGq0w+V8M5H+IyWoMfF7RUlVGltCDc7GdPwXtRRr0w936MTTc2cWBuVBAvv75c4dXQIVqVaRNyNWC+EgeEhgvPNyhNeNY/h9bCVTTqKVYctw69QeY85v+yfDVxuJo0s5pBy4NTIHIdKZfIt9MxAO/K+86fj/AAClXWqi5QtOxQKDlw4dcwqIbgFGb2wNFFiPZM4rgWP/AGPE2qCw7xVcX1p1UbwVVPJlbn0ZoWfV2/bXsScKi1qTM9O4VswUPTNtMxUAFdLA2HQ8jNX2O7QNg66vqU9l1H16R3t5jceY8zPYOH06WOw2bwslanlcAaZrWzDppYj+WeK8SwDYatUouPEjlb/mJFe9U6gYBlIIIDBhsykXBHkRJTlfo54kauDCNvRc0v5CM6fIlf5Z1M20IQhAIQiMBxXhFALwvCKAQhFAcUIQC8V4RQHHEI4BGIoQHGIoxAI4o4R4f9MNS+Kpj72Kb4GlTHyQfGaPgZC4Sq3N6oHuSjUNvi4PunRfTFhMtek9t3xK/HuXH4n4Tn+Brmw1QD6tcEjyqUKij/cgHvmUr1itT7vCXW3gw9xtbSlpuCPjMZ4c9NaVOgQEACuCcwCAKvhVr20DGwsNfOWMA/f4Ollt+8w6qSWZbXTKxuoJ6xYbv2FFvDlK/vABlIIFiPFrcMGv6WtuZErzXinBjw6uoZv3NQXWooK5WFgw2YgjTa+hHnNpw1amIAelVFQLYMFqG5S7HJ+8ZSLgkXK9bbTc9sUAejUNiVSquQWZgHKfvFXc2ykG2tj6zUdi0D4rEVk8K2VO7tlJJyHMVG2qk+rHzmd+uYXmWbrocNUNJVD0LFqgpXujGoCM2ZjYAjMzLY6aec897dcJNOotUi2YmkRmLm6KrUyWsBfumRdL/wCGTznrdaoEXMb2uo0+8wX85xX0hUVqYes6kEJUwbZhdhc97TIuDa9mXz0m0kbH6D+OlhicIxOiU66gm+oPduRfb/tfoyr9IuEyYvPycBvhp/Scx9FmIycSVQbZ6GITlqQnega6DWmJ2f0lAGrRt9ltTpfWZrS19FLkNik5ZKLe8NUH4H5T0KcJ9F+Gt+0PytSQet3Y/wDz8Z3c3PSwQhCVRFHCEKBhI5oDijhClFHFAIGEICijhAI5G8YMIcIXjhRHFHAYjijgeefS/wAI7zDNVUa08lbTol0cf6Khb/LnnnYACpXfDMQO9p5VLbCqrB6ZPkGVb+V573xPBCtTZCAdDo2xuCCp8iCQfImfPfF+Gvw/FlBmBpuHpOd2p3OVj56EH7ynpJUr1fsojUkqYZwR3dRil+dNjcD1BuD5i0u1ahpO1MbViStio7qofCzfwnRr83JH1hbkcN2sauq4qmQHp276mTpyHefwNzP1X12ckdhgcdSxdIkWN/C9Nhqp+yw5c5Ea/HYEZEFapUJHeeMJnBW9/GGDWAB5na+4E0PGOFLQ/fo6NZe7qrlVb4cEKGyqRc02Uba2BHKdHWpZsQtNKlcPTVDlsGplTqWbUEmxUE8iVms4xxSslY0EoqxADXcZwedtrAbak89plMbT/qS3y2zeFGWxWz3LXsTYWAW5JNteWl+S7eVl/Y6jsLNVxSKAQAypTB8LcwbICQdi03GHwYpnulDlTZ6YB3pD/sM59lUYj1BXQm84Xt/xcVcQKCEEUbh2GzVyAGt91VVUGv1Tvck2QT+i7DluJo4H+HSrtsCLmmaYvfzqD4zr+3FnxKre4Wnfy9fnf4yn9FHDQoxGIcGwVKKkWsWBFapf0tRHv5TrOC8BOIrtjaw8BbNTQi2cD2WI+zz8/Teq2/ZPhZw+FRWFncmq4O4LWsp8woUet5uIQmlF45HNIkmBItImpKdZapvZ1XXQCnn08yx/ACVF4k9JguIC5SbCsgIAPR1N7esOfXknPv8AttC5kCY9TtJClK2KbTLIASVpFghCEKUIQgK8IQgQzQvMWaAeEZ80YMwB5IPAzAxiYg8kGgZBHIZpIGBKch287FrjqV1stRbsjn6rc1a2uRrAHoQCNrN10cK+ZFbEYKuQQ1OpTNmVrdNjyZSPUEHmDOy7H9oMO2JplmNEsDTamXZEJZSFyODoM1vC23I20nonavsTh8clnXxAHJUSwqU/JSdGX7re4gzx7jfYDF4ZmAXvFHNVKm3mjfkWEmM49fygVsgZr5bE3JYWsQpLA6atp/e/OdqK+GTEqKrKWFFSzOoJUZiVuVUctdes4XC9tuK4dBRFSpYDKO+opUZBbYM6k/G80eIr4nEOTUNaqzNfxF6hZjzt19BMldZx/t4tjTwZqk7d8xyLTuCD3SDc2J8TbX01sRynC8A9WoiIpZmYKic3fkP6mPB8Hq1KhpqjMykhl9kJY2OdjouoO89n+j7sfRw9LvyQ9VwULqCFpIDY06dwDY820JtyG9mbhI2fZvgAo0KWH0KIlqhtpWqkln9xcknysPTo5FQALDYbAchEzTSpXkWeYXqyhjcVUXYKb/VJZC3oxFiYFupiyDopP6+PyibFXF7ge/n0mso45agLJmBBysh0ZGH1WHXUfG4vMXEMEcRTZWuu2q7mUbDD4zvDlUXN8vTXpLNXAqVPea/dvt/TlKvDFNKmq6ZubgasRsSetvxMs16thfc7Ac2PICGbJn1LhFctSF91LJ/pNh8rS1eYeHYbJTVSbnxE25sxudelz8paVbQz45ZzJSROsmZEmF5HQGKEIUoQhAIo4oFHNFmiIihE88YeYxHAyh5MPK95INAsq8mGlYPJhoFkGTBldWmQNAyyFSire0AfX8juIw0lCuY7S9ncLUSoxSo9RaTFUGJqpdgCUS5JAufI++ePU8dhhVyZcSpzlSHos9tfJjf4T13tyxFKrlIVzSUK3M3a5W3PRfPaeKYJKiMoznRrlCoGzXN8zTz+W7c9f78Vvmfd22M7XpWw+GpYfDObM9+6wZoKzqAty1gqAm22b5Tv+AcUpqtHC6BymbKqsRzJJbY3IOt97zzI1b0EV3NUlmbN3Ip5ASDlBDMtrjmJ2fZPG3QI7MXZ2yoWsSDqLDYX1N/P3Tj4O7e/y6d8ZHatUkAS23xlXBVEcEhg1jYgG+Ruh5g+ssNiOS3v0nvcGQoqamafE41q1V6OQ5MosTcKTzObkenppNi2FJ1qH+QH8TyhUCgWsABsNgIGkXDClVp1CSzEjD1CNBUFi1Kqw5uPZuPtN5S+xJv6RvhO8ZSNgyPfb2QbfM/KXRgdLcvxkGsxdd6dEsgDOb5el+XrJdnMPU7vPXbPUZmJNwVAvoqW5f06ATcHDIRYgWGgHSSCAaCHL4X5fLTBheKEOhxQhCiKEIBCKEIcUIQqoUkGSWykiacIqZYSyaUgaUDDCZDSmKtUCC7EAdTAmDJAzVvi6lTSiLLzqNp/pEz/ALXkXxEmw1Yga+4QrYqZkD8ufSayjjs48BA6Zgb/AAmSijLf95VLfyoF/ltb43MI2RQ/WNh0Gkp4inTOym/UEg+txMuYnfX85qeL8VWndVtmG5te3kBzMsVo+IcQq0alRKlMYqkQFKuf3qowva9srLrta9+m80VXshgapNehnCBgHRNHoEm4FSmATYnZlJBm5wuOZqj987A2JUMAx02GUbf2glVCRkbI1yO8y2JN9UZfsnW4941ksl9kv8IYbsvh1yBgxCs2Zi5VB0RkpMCux9rf3TOaAq1RSGRBZ+5p0vCSd2qaAcwPFtcDW513PZ2mKyhQmTK7LUQhR3bBvELDQk735gibTA8DwuFZ3SnSRmN2dFGZ97XMkk59RbbfarwXh9dUZKwCsGJZxYmpmN8xt9a+82oCoPBvqCeZvKOO4me9pgbfW9LGSwilrXO+thva3P3TSM5YnbU/hJphbm7TOlMCTkEVQCOF5EmA5GEIBCEIBCEIChCEAijigEUDCAASVoRwFaIrJTVcT4jr3SG3hzO45Le2UHkb31/vYJ8Q4kieBWGa9tBmy/3mjcAk1qpLWNgKjAKBrrbn+t5TxT1H0TwJsCPabqR0Hnv6SzQ4MlQ2y+Fdy2rM36/XORW2/arBb5NQCArDY7WmLEJn3Fl6nbWSo8DoroEpj+RdffCpw1V1Ugfd1K/Dl7oZYKeHtpTvf7Tb+77I895kw1QoxV2JH2F9lW5Nfm3pvc9BG2IJFrW5EXvoNrEb6TEKF9efLTcdDAz4riRRWYC9lzBV+zzNug8pxeL42WJKAEknUi49Tf2vTadjTpXK73BuGG6mx1HU+XOxHrUbsOtar3gsiNq9NRYLUB8WT7h3HS9pvmz7vF+q58tn7HHYXAPWbwBme+46/lO94N2XLIrYyxdRlBvqU0IDdSDz/vfdYHh9HDLlpqB5zDieKAZz0FvVjso8+cnXWp+m8F8V3rrbVisy08uXTUJ0ubafgR8JXrIz+UpYmszUKj/ZbOP8uorfkfjNso0ke9RqcPFtBdjtqTbqdfxlzCYTIOptb0HSZlSTl0ERgYSCJhHCAoR2ikBFJRGUKEcUBQjhAUDCEBRWjhAd4rzB3sO9gR4i37p/4dbaac9fSaKlUqVFyAU1S5+ruwNs3nYXA9TNrxGpek46gD4kSjhz4Bttt8f17pBjoYUXLanfU66nn+Uu0wF0G/MzAlWw94/KVsdjVVXdrkLfwj6x6fGBbbHoDYst/UfPpIVK4PtEAdSdPjODxfa+oWKqVFjoFVGAHQEjUk6X6DSb/gvakVrYeooVwo5WDXGq+XXprNYx85uOkekoHn/aWaGCvTWopBB5fZN9r9QZr3dFALHS2gH4SWG4+NaKBbMQLX9nlm/CZa1s+5VfE2lvx/VpjXijVCyUlIy2OZgLNrqpHIW5+crLSY1CHa9raKbk3Gnp/wAzPTfKbaaHRd/K7dZFQxBqMSOnMc/SY04Rcgt1vvcj0Gw9Zep1L6nymRGv7Px6TWszmRU4mq08PUAGgplQOtyBb5zZ0l8K33yi/rbX5zX1qPeuq/UV1d+jZTdU97AH0XzE2eaGiyxQJigEIQkBCEcBQjigEIQhChHFAUI4pVKEcUAijhA1RqyPeyEAIQVzdSPT5EGUKOKWxUWNrj/c35WlyvTzKyg2JFr9JWo4M0wfZ5BQbDXLdrczoFOvSRRTJO/rb05TSdoadRsJVyXurFtN7I5v8mv7pvkpHmfy/XWZVYDwlQwN9+RItZuqkaQlmxqv+hYZKCIyUyrIpQ5VzNmHt57Xvc7zgscf2bEsqX8LgqzHxMBqCSOWlvfOox9PGUB3eHKvSHsU6gDtS02AO/rt6bTRUeA1ajl8QTq3iZ9CxzXNl/Q1m45dc76dZUxBalfzuBprcDTT8pl4Rhgjo9tdTr4gLjS/WGFwmYDpe/ry/ATcpQVVv+hMukiw1WpoGtewBYfWtfWYVNj7/wCkkMRnUHoWX4MRIKLuv8VyeQFwJGlp9FDWzFjZUBtc9WPIel5fXaw0G1xpfzHSYMOg0bfQ26AE62/XKWwYEUWwsNpK8cRlChCEgcIo4QRxQhRHFCVBCEIBFCEAihCFEUcUAhCEDW1MMZhItNtlkHw4MI1dpMWKlT6qejfq3w85ZqYI8vhK70yNxAq97cfLTkf1t6yvVq6yxVw5vddb/V6+UqYiogbIWXMADlJFwDsT190ih6mYWYA+ZvMC4UXvYeijSSqBx4hY/duL/wBPwmA4sDdXB62ZfmIGxouBJGp3jLSXdiLkfVQas3lpp6kSnhKZqHaoR1LEC/QsbafGbPD0At1TdvacCwIB0Vfuj8pRioZELICTZ2so5AsSDfzBv/xLeHwzOfFbLe9vtdNPhvM+HwQOu8upTtIHSpgAAcplAiAjgEUcUAhCEAhCEIIQhCiEIQghCKAQhFKohCKA4oQgEIRQFJXkBGIEwYEA7xRwKtfhqt7JsZqjwUo2c01qEDwsTny6knwn1m/heBydWg99Mt7+yfy2ImajhdLtZT0P/M6SpSVh4gD6gGVn4TSOoBHkpsPhA0jLUqVAtM2AW3gDcz942G283mE4eFAzG5t6/HrM9CgqCyAAeUymBG0I4QCO8ISAhCBgEIQhBCKOAQhCAQihAIQilUQhAwCKEIBCIwgEIRGB/9k="/>
          <p:cNvSpPr>
            <a:spLocks noChangeAspect="1" noChangeArrowheads="1"/>
          </p:cNvSpPr>
          <p:nvPr/>
        </p:nvSpPr>
        <p:spPr bwMode="auto">
          <a:xfrm>
            <a:off x="1602581" y="10918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350"/>
          </a:p>
        </p:txBody>
      </p:sp>
      <p:sp>
        <p:nvSpPr>
          <p:cNvPr id="7" name="AutoShape 10" descr="data:image/jpeg;base64,/9j/4AAQSkZJRgABAQAAAQABAAD/2wCEAAkGBhAQEBAPDxQPFRQUDw8QFA8PDxAPFA8PFBAVFBYQFBQXGyYeFxkkGRUVHy8gIycpLC0sFR4xNTAqNSYsLCkBCQoKDgwOFw8PFy8cHBwpLCkpKSkpKSkpKSkpKSkpKSkpKSkpKSwsKS0pKSkpKSkpKikpLCwsKSwpKSkpKSwpKf/AABEIALwBDAMBIgACEQEDEQH/xAAcAAACAgMBAQAAAAAAAAAAAAAAAQIEAwUGBwj/xAA/EAACAQIEAwUEBwYFBQAAAAABAgADEQQSITEFQVEGEyJhcTKBkaEHQlJiscHwFCNygtHhM4OSovEVQ1Nzwv/EABgBAQEBAQEAAAAAAAAAAAAAAAABAgME/8QAIhEBAQEBAAIBAwUAAAAAAAAAAAERAgMxEiFBcQQiUZHw/9oADAMBAAIRAxEAPwD2GEjeOA44oQHCKOARxQgOORnPdqe2NHBK2ZlDAaswLLTJF1Ww1ZzyUep8w32JxSU1L1GVFH1nYKPnNNW7ZYYGyiu/3hQqIh8w1QKGHoTPEuPfSHisQx7tnRf/ACMQazehGlIfdTbmW3nMvUZjdmdidyzEknzPOTU19GDtrTb2bD/2f1UmFTteVGtMeRDEj5az50FR15sPefwM2PD+0lejoHax3A1U/wAVNvA3wEJr2yt28qKM3dU2X7VN3Px6fCZsB9JGGc5aqvTPX21+QBHwM8dbjlVyKtFyp5op0Y+QOp/hYk9DLNLiC1x4rB/IWVrbm3L9X6zOrr6Bw2KSooemysp2ZTcenr5TJPCuB9p6+DqZkY2vZka5VgOTL+iORnsXAOPUsZSFWnoRo6E3NNrXt5g8jz8iCBqVW0ihFKHeEUIDihCAQihAIQivAcIrxXgO8UULwHFCKA7wvFeECV47yMIE7wkbxgwHC8V44FDjfFBh6LVCQuhAZhcLpq5HOw5czYc586dp+0DY2samopqWFJGNzlJuarn61Rj4ifO3Kek/TPxcimuHU+1lUj+IF2/2gD/Nnm/ZrBh6rVHAK0l7zKdmqFgtNT5ZiCfJTIlW+C9lWqMoe+YgMU27tDqC/wB4gg5eQIvvYdxg+A4fDLmsqjQFzYW82Y7C9h0uRLHZ3B5MOKznxVWzlnNiczeG5PM3v6sZLFoGp1cTUF0phu7QqzAKrWeuVXxX0NrXsEzAXbSMo5UqABaFWoptqyIisDbUCqVvoTy5ed5zXEeymGq0w+V8M5H+IyWoMfF7RUlVGltCDc7GdPwXtRRr0w936MTTc2cWBuVBAvv75c4dXQIVqVaRNyNWC+EgeEhgvPNyhNeNY/h9bCVTTqKVYctw69QeY85v+yfDVxuJo0s5pBy4NTIHIdKZfIt9MxAO/K+86fj/AAClXWqi5QtOxQKDlw4dcwqIbgFGb2wNFFiPZM4rgWP/AGPE2qCw7xVcX1p1UbwVVPJlbn0ZoWfV2/bXsScKi1qTM9O4VswUPTNtMxUAFdLA2HQ8jNX2O7QNg66vqU9l1H16R3t5jceY8zPYOH06WOw2bwslanlcAaZrWzDppYj+WeK8SwDYatUouPEjlb/mJFe9U6gYBlIIIDBhsykXBHkRJTlfo54kauDCNvRc0v5CM6fIlf5Z1M20IQhAIQiMBxXhFALwvCKAQhFAcUIQC8V4RQHHEI4BGIoQHGIoxAI4o4R4f9MNS+Kpj72Kb4GlTHyQfGaPgZC4Sq3N6oHuSjUNvi4PunRfTFhMtek9t3xK/HuXH4n4Tn+Brmw1QD6tcEjyqUKij/cgHvmUr1itT7vCXW3gw9xtbSlpuCPjMZ4c9NaVOgQEACuCcwCAKvhVr20DGwsNfOWMA/f4Ollt+8w6qSWZbXTKxuoJ6xYbv2FFvDlK/vABlIIFiPFrcMGv6WtuZErzXinBjw6uoZv3NQXWooK5WFgw2YgjTa+hHnNpw1amIAelVFQLYMFqG5S7HJ+8ZSLgkXK9bbTc9sUAejUNiVSquQWZgHKfvFXc2ykG2tj6zUdi0D4rEVk8K2VO7tlJJyHMVG2qk+rHzmd+uYXmWbrocNUNJVD0LFqgpXujGoCM2ZjYAjMzLY6aec897dcJNOotUi2YmkRmLm6KrUyWsBfumRdL/wCGTznrdaoEXMb2uo0+8wX85xX0hUVqYes6kEJUwbZhdhc97TIuDa9mXz0m0kbH6D+OlhicIxOiU66gm+oPduRfb/tfoyr9IuEyYvPycBvhp/Scx9FmIycSVQbZ6GITlqQnega6DWmJ2f0lAGrRt9ltTpfWZrS19FLkNik5ZKLe8NUH4H5T0KcJ9F+Gt+0PytSQet3Y/wDz8Z3c3PSwQhCVRFHCEKBhI5oDijhClFHFAIGEICijhAI5G8YMIcIXjhRHFHAYjijgeefS/wAI7zDNVUa08lbTol0cf6Khb/LnnnYACpXfDMQO9p5VLbCqrB6ZPkGVb+V573xPBCtTZCAdDo2xuCCp8iCQfImfPfF+Gvw/FlBmBpuHpOd2p3OVj56EH7ynpJUr1fsojUkqYZwR3dRil+dNjcD1BuD5i0u1ahpO1MbViStio7qofCzfwnRr83JH1hbkcN2sauq4qmQHp276mTpyHefwNzP1X12ckdhgcdSxdIkWN/C9Nhqp+yw5c5Ea/HYEZEFapUJHeeMJnBW9/GGDWAB5na+4E0PGOFLQ/fo6NZe7qrlVb4cEKGyqRc02Uba2BHKdHWpZsQtNKlcPTVDlsGplTqWbUEmxUE8iVms4xxSslY0EoqxADXcZwedtrAbak89plMbT/qS3y2zeFGWxWz3LXsTYWAW5JNteWl+S7eVl/Y6jsLNVxSKAQAypTB8LcwbICQdi03GHwYpnulDlTZ6YB3pD/sM59lUYj1BXQm84Xt/xcVcQKCEEUbh2GzVyAGt91VVUGv1Tvck2QT+i7DluJo4H+HSrtsCLmmaYvfzqD4zr+3FnxKre4Wnfy9fnf4yn9FHDQoxGIcGwVKKkWsWBFapf0tRHv5TrOC8BOIrtjaw8BbNTQi2cD2WI+zz8/Teq2/ZPhZw+FRWFncmq4O4LWsp8woUet5uIQmlF45HNIkmBItImpKdZapvZ1XXQCnn08yx/ACVF4k9JguIC5SbCsgIAPR1N7esOfXknPv8AttC5kCY9TtJClK2KbTLIASVpFghCEKUIQgK8IQgQzQvMWaAeEZ80YMwB5IPAzAxiYg8kGgZBHIZpIGBKch287FrjqV1stRbsjn6rc1a2uRrAHoQCNrN10cK+ZFbEYKuQQ1OpTNmVrdNjyZSPUEHmDOy7H9oMO2JplmNEsDTamXZEJZSFyODoM1vC23I20nonavsTh8clnXxAHJUSwqU/JSdGX7re4gzx7jfYDF4ZmAXvFHNVKm3mjfkWEmM49fygVsgZr5bE3JYWsQpLA6atp/e/OdqK+GTEqKrKWFFSzOoJUZiVuVUctdes4XC9tuK4dBRFSpYDKO+opUZBbYM6k/G80eIr4nEOTUNaqzNfxF6hZjzt19BMldZx/t4tjTwZqk7d8xyLTuCD3SDc2J8TbX01sRynC8A9WoiIpZmYKic3fkP6mPB8Hq1KhpqjMykhl9kJY2OdjouoO89n+j7sfRw9LvyQ9VwULqCFpIDY06dwDY820JtyG9mbhI2fZvgAo0KWH0KIlqhtpWqkln9xcknysPTo5FQALDYbAchEzTSpXkWeYXqyhjcVUXYKb/VJZC3oxFiYFupiyDopP6+PyibFXF7ge/n0mso45agLJmBBysh0ZGH1WHXUfG4vMXEMEcRTZWuu2q7mUbDD4zvDlUXN8vTXpLNXAqVPea/dvt/TlKvDFNKmq6ZubgasRsSetvxMs16thfc7Ac2PICGbJn1LhFctSF91LJ/pNh8rS1eYeHYbJTVSbnxE25sxudelz8paVbQz45ZzJSROsmZEmF5HQGKEIUoQhAIo4oFHNFmiIihE88YeYxHAyh5MPK95INAsq8mGlYPJhoFkGTBldWmQNAyyFSire0AfX8juIw0lCuY7S9ncLUSoxSo9RaTFUGJqpdgCUS5JAufI++ePU8dhhVyZcSpzlSHos9tfJjf4T13tyxFKrlIVzSUK3M3a5W3PRfPaeKYJKiMoznRrlCoGzXN8zTz+W7c9f78Vvmfd22M7XpWw+GpYfDObM9+6wZoKzqAty1gqAm22b5Tv+AcUpqtHC6BymbKqsRzJJbY3IOt97zzI1b0EV3NUlmbN3Ip5ASDlBDMtrjmJ2fZPG3QI7MXZ2yoWsSDqLDYX1N/P3Tj4O7e/y6d8ZHatUkAS23xlXBVEcEhg1jYgG+Ruh5g+ssNiOS3v0nvcGQoqamafE41q1V6OQ5MosTcKTzObkenppNi2FJ1qH+QH8TyhUCgWsABsNgIGkXDClVp1CSzEjD1CNBUFi1Kqw5uPZuPtN5S+xJv6RvhO8ZSNgyPfb2QbfM/KXRgdLcvxkGsxdd6dEsgDOb5el+XrJdnMPU7vPXbPUZmJNwVAvoqW5f06ATcHDIRYgWGgHSSCAaCHL4X5fLTBheKEOhxQhCiKEIBCKEIcUIQqoUkGSWykiacIqZYSyaUgaUDDCZDSmKtUCC7EAdTAmDJAzVvi6lTSiLLzqNp/pEz/ALXkXxEmw1Yga+4QrYqZkD8ufSayjjs48BA6Zgb/AAmSijLf95VLfyoF/ltb43MI2RQ/WNh0Gkp4inTOym/UEg+txMuYnfX85qeL8VWndVtmG5te3kBzMsVo+IcQq0alRKlMYqkQFKuf3qowva9srLrta9+m80VXshgapNehnCBgHRNHoEm4FSmATYnZlJBm5wuOZqj987A2JUMAx02GUbf2glVCRkbI1yO8y2JN9UZfsnW4941ksl9kv8IYbsvh1yBgxCs2Zi5VB0RkpMCux9rf3TOaAq1RSGRBZ+5p0vCSd2qaAcwPFtcDW513PZ2mKyhQmTK7LUQhR3bBvELDQk735gibTA8DwuFZ3SnSRmN2dFGZ97XMkk59RbbfarwXh9dUZKwCsGJZxYmpmN8xt9a+82oCoPBvqCeZvKOO4me9pgbfW9LGSwilrXO+thva3P3TSM5YnbU/hJphbm7TOlMCTkEVQCOF5EmA5GEIBCEIBCEIChCEAijigEUDCAASVoRwFaIrJTVcT4jr3SG3hzO45Le2UHkb31/vYJ8Q4kieBWGa9tBmy/3mjcAk1qpLWNgKjAKBrrbn+t5TxT1H0TwJsCPabqR0Hnv6SzQ4MlQ2y+Fdy2rM36/XORW2/arBb5NQCArDY7WmLEJn3Fl6nbWSo8DoroEpj+RdffCpw1V1Ugfd1K/Dl7oZYKeHtpTvf7Tb+77I895kw1QoxV2JH2F9lW5Nfm3pvc9BG2IJFrW5EXvoNrEb6TEKF9efLTcdDAz4riRRWYC9lzBV+zzNug8pxeL42WJKAEknUi49Tf2vTadjTpXK73BuGG6mx1HU+XOxHrUbsOtar3gsiNq9NRYLUB8WT7h3HS9pvmz7vF+q58tn7HHYXAPWbwBme+46/lO94N2XLIrYyxdRlBvqU0IDdSDz/vfdYHh9HDLlpqB5zDieKAZz0FvVjso8+cnXWp+m8F8V3rrbVisy08uXTUJ0ubafgR8JXrIz+UpYmszUKj/ZbOP8uorfkfjNso0ke9RqcPFtBdjtqTbqdfxlzCYTIOptb0HSZlSTl0ERgYSCJhHCAoR2ikBFJRGUKEcUBQjhAUDCEBRWjhAd4rzB3sO9gR4i37p/4dbaac9fSaKlUqVFyAU1S5+ruwNs3nYXA9TNrxGpek46gD4kSjhz4Bttt8f17pBjoYUXLanfU66nn+Uu0wF0G/MzAlWw94/KVsdjVVXdrkLfwj6x6fGBbbHoDYst/UfPpIVK4PtEAdSdPjODxfa+oWKqVFjoFVGAHQEjUk6X6DSb/gvakVrYeooVwo5WDXGq+XXprNYx85uOkekoHn/aWaGCvTWopBB5fZN9r9QZr3dFALHS2gH4SWG4+NaKBbMQLX9nlm/CZa1s+5VfE2lvx/VpjXijVCyUlIy2OZgLNrqpHIW5+crLSY1CHa9raKbk3Gnp/wAzPTfKbaaHRd/K7dZFQxBqMSOnMc/SY04Rcgt1vvcj0Gw9Zep1L6nymRGv7Px6TWszmRU4mq08PUAGgplQOtyBb5zZ0l8K33yi/rbX5zX1qPeuq/UV1d+jZTdU97AH0XzE2eaGiyxQJigEIQkBCEcBQjigEIQhChHFAUI4pVKEcUAijhA1RqyPeyEAIQVzdSPT5EGUKOKWxUWNrj/c35WlyvTzKyg2JFr9JWo4M0wfZ5BQbDXLdrczoFOvSRRTJO/rb05TSdoadRsJVyXurFtN7I5v8mv7pvkpHmfy/XWZVYDwlQwN9+RItZuqkaQlmxqv+hYZKCIyUyrIpQ5VzNmHt57Xvc7zgscf2bEsqX8LgqzHxMBqCSOWlvfOox9PGUB3eHKvSHsU6gDtS02AO/rt6bTRUeA1ajl8QTq3iZ9CxzXNl/Q1m45dc76dZUxBalfzuBprcDTT8pl4Rhgjo9tdTr4gLjS/WGFwmYDpe/ry/ATcpQVVv+hMukiw1WpoGtewBYfWtfWYVNj7/wCkkMRnUHoWX4MRIKLuv8VyeQFwJGlp9FDWzFjZUBtc9WPIel5fXaw0G1xpfzHSYMOg0bfQ26AE62/XKWwYEUWwsNpK8cRlChCEgcIo4QRxQhRHFCVBCEIBFCEAihCFEUcUAhCEDW1MMZhItNtlkHw4MI1dpMWKlT6qejfq3w85ZqYI8vhK70yNxAq97cfLTkf1t6yvVq6yxVw5vddb/V6+UqYiogbIWXMADlJFwDsT190ih6mYWYA+ZvMC4UXvYeijSSqBx4hY/duL/wBPwmA4sDdXB62ZfmIGxouBJGp3jLSXdiLkfVQas3lpp6kSnhKZqHaoR1LEC/QsbafGbPD0At1TdvacCwIB0Vfuj8pRioZELICTZ2so5AsSDfzBv/xLeHwzOfFbLe9vtdNPhvM+HwQOu8upTtIHSpgAAcplAiAjgEUcUAhCEAhCEIIQhCiEIQghCKAQhFKohCKA4oQgEIRQFJXkBGIEwYEA7xRwKtfhqt7JsZqjwUo2c01qEDwsTny6knwn1m/heBydWg99Mt7+yfy2ImajhdLtZT0P/M6SpSVh4gD6gGVn4TSOoBHkpsPhA0jLUqVAtM2AW3gDcz942G283mE4eFAzG5t6/HrM9CgqCyAAeUymBG0I4QCO8ISAhCBgEIQhBCKOAQhCAQihAIQilUQhAwCKEIBCIwgEIRGB/9k="/>
          <p:cNvSpPr>
            <a:spLocks noChangeAspect="1" noChangeArrowheads="1"/>
          </p:cNvSpPr>
          <p:nvPr/>
        </p:nvSpPr>
        <p:spPr bwMode="auto">
          <a:xfrm>
            <a:off x="1716881" y="12061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350"/>
          </a:p>
        </p:txBody>
      </p:sp>
      <p:pic>
        <p:nvPicPr>
          <p:cNvPr id="1036" name="Picture 12" descr="Tensiómetros de Baja Tensión 15 c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1" y="913823"/>
            <a:ext cx="3107531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agwaterquality.org/images/tensiometer-ban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100153"/>
            <a:ext cx="2736346" cy="29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gemplers.com/images/items/WEBRIR112-lr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0" r="21815"/>
          <a:stretch/>
        </p:blipFill>
        <p:spPr bwMode="auto">
          <a:xfrm>
            <a:off x="4075146" y="854425"/>
            <a:ext cx="1472453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18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orestry-suppliers.com/Images/Original/3053_77383_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770" y="1169995"/>
            <a:ext cx="5715000" cy="54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666750" y="0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Medidor de humedad </a:t>
            </a:r>
            <a:r>
              <a:rPr kumimoji="0" lang="es-E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Watermark</a:t>
            </a:r>
            <a:endParaRPr kumimoji="0" lang="es-A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7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3774</TotalTime>
  <Words>1558</Words>
  <Application>Microsoft Office PowerPoint</Application>
  <PresentationFormat>Presentación en pantalla (4:3)</PresentationFormat>
  <Paragraphs>408</Paragraphs>
  <Slides>32</Slides>
  <Notes>17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Unidad 2 Relaciones agua-suelo-planta-atmósfera </vt:lpstr>
      <vt:lpstr>Diapositiva 2</vt:lpstr>
      <vt:lpstr>Conceptos </vt:lpstr>
      <vt:lpstr>Diapositiva 4</vt:lpstr>
      <vt:lpstr>Diapositiva 5</vt:lpstr>
      <vt:lpstr>Contenidos hídricos referenciales</vt:lpstr>
      <vt:lpstr>Diapositiva 7</vt:lpstr>
      <vt:lpstr>Diapositiva 8</vt:lpstr>
      <vt:lpstr>Diapositiva 9</vt:lpstr>
      <vt:lpstr>Umbral óptimo de riego o umbral crítico (Ur)</vt:lpstr>
      <vt:lpstr>Umbrales óptimos de riego. Fuente (Taylor, 1972)</vt:lpstr>
      <vt:lpstr>Diapositiva 12</vt:lpstr>
      <vt:lpstr>Tolerancia a la salinidad, rendimiento potencial y salinidad del agua de riego </vt:lpstr>
      <vt:lpstr>Capacidad máxima de almacenamiento de humedad aprovechable de un suelo</vt:lpstr>
      <vt:lpstr>Cálculo de la lámina neta y bruta de reposición</vt:lpstr>
      <vt:lpstr>Cálculo del intervalo de riego</vt:lpstr>
      <vt:lpstr>Temario</vt:lpstr>
      <vt:lpstr>Como regar</vt:lpstr>
      <vt:lpstr>Oferta y demanda hídricas</vt:lpstr>
      <vt:lpstr>Agua superficial y subterránea</vt:lpstr>
      <vt:lpstr>Problemas de calidad en agua de riego</vt:lpstr>
      <vt:lpstr>Recomendaciones para la toma  de muestras</vt:lpstr>
      <vt:lpstr>Determinaciones en agua para riego </vt:lpstr>
      <vt:lpstr>Determinaciones en agua para riego </vt:lpstr>
      <vt:lpstr>Diapositiva 25</vt:lpstr>
      <vt:lpstr>Clasificación del US Salinity Lab, Riverside</vt:lpstr>
      <vt:lpstr>Calidad de aguas para riego complementario</vt:lpstr>
      <vt:lpstr>Diapositiva 28</vt:lpstr>
      <vt:lpstr>Análisis de agua del AMBA</vt:lpstr>
      <vt:lpstr>EFICIENCIA DE ALMACENAJE </vt:lpstr>
      <vt:lpstr>Conclusiones</vt:lpstr>
      <vt:lpstr>Preguntas???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</dc:creator>
  <cp:lastModifiedBy>walter chale</cp:lastModifiedBy>
  <cp:revision>41</cp:revision>
  <dcterms:created xsi:type="dcterms:W3CDTF">2016-04-18T21:26:58Z</dcterms:created>
  <dcterms:modified xsi:type="dcterms:W3CDTF">2020-06-16T15:45:31Z</dcterms:modified>
</cp:coreProperties>
</file>