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9" r:id="rId3"/>
    <p:sldId id="262" r:id="rId4"/>
    <p:sldId id="270" r:id="rId5"/>
    <p:sldId id="274" r:id="rId6"/>
    <p:sldId id="273" r:id="rId7"/>
  </p:sldIdLst>
  <p:sldSz cx="12192000" cy="6858000"/>
  <p:notesSz cx="6858000" cy="9144000"/>
  <p:embeddedFontLst>
    <p:embeddedFont>
      <p:font typeface="Open Sans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mbria" panose="02040503050406030204" pitchFamily="18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AHb12qsol2eKvDepGPdUIysNfi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ugenia Olaizola" initials="" lastIdx="1" clrIdx="0"/>
  <p:cmAuthor id="1" name="ASUS" initials="A" lastIdx="3" clrIdx="1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4" d="100"/>
          <a:sy n="54" d="100"/>
        </p:scale>
        <p:origin x="279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8" Type="http://customschemas.google.com/relationships/presentationmetadata" Target="metadata"/><Relationship Id="rId10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A57C9-51F1-441F-86AF-E1958830A748}" type="datetimeFigureOut">
              <a:rPr lang="es-ES" smtClean="0"/>
              <a:t>07/04/2020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DA712-2CF5-4766-92F6-5B58188D6EE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4804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69155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98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0632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0296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3458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9789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9842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Open Sans"/>
              <a:buNone/>
              <a:defRPr sz="5400" b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3A383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2" y="6172200"/>
            <a:ext cx="10535478" cy="6858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656522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contenido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  <a:defRPr sz="4000" b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2" y="6172200"/>
            <a:ext cx="10535478" cy="685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656522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 txBox="1"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  <a:defRPr sz="400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2"/>
          </p:nvPr>
        </p:nvSpPr>
        <p:spPr>
          <a:xfrm>
            <a:off x="1562100" y="2193925"/>
            <a:ext cx="475488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Char char="•"/>
              <a:defRPr sz="16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Char char="•"/>
              <a:defRPr sz="16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3"/>
          </p:nvPr>
        </p:nvSpPr>
        <p:spPr>
          <a:xfrm>
            <a:off x="6598920" y="1489075"/>
            <a:ext cx="475488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4"/>
          </p:nvPr>
        </p:nvSpPr>
        <p:spPr>
          <a:xfrm>
            <a:off x="6598920" y="2193925"/>
            <a:ext cx="475488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Char char="•"/>
              <a:defRPr sz="16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Char char="•"/>
              <a:defRPr sz="16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2" y="6172200"/>
            <a:ext cx="10535478" cy="6858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656522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2324100" y="376918"/>
            <a:ext cx="9029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  <a:defRPr sz="4000" b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1562100" y="1829707"/>
            <a:ext cx="47548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  <a:defRPr sz="2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  <a:defRPr sz="20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2"/>
          </p:nvPr>
        </p:nvSpPr>
        <p:spPr>
          <a:xfrm>
            <a:off x="6838950" y="1877786"/>
            <a:ext cx="47548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rgbClr val="C00000"/>
              </a:buClr>
              <a:buSzPts val="2800"/>
              <a:buChar char="•"/>
              <a:defRPr sz="28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81000" algn="l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  <a:defRPr sz="24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  <a:defRPr sz="20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2" y="6172200"/>
            <a:ext cx="10535478" cy="685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656522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  <a:defRPr sz="4000" b="1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2" y="6172200"/>
            <a:ext cx="10535478" cy="6858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656522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leyenda">
  <p:cSld name="Imagen con leyenda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4"/>
          <p:cNvSpPr txBox="1"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3200"/>
              <a:buFont typeface="Cambr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 descr="Marcador de posición vacío para agregar una imagen. Haga clic en el marcador de posición y seleccione la imagen que desee agregar"/>
          <p:cNvSpPr>
            <a:spLocks noGrp="1"/>
          </p:cNvSpPr>
          <p:nvPr>
            <p:ph type="pic" idx="2"/>
          </p:nvPr>
        </p:nvSpPr>
        <p:spPr>
          <a:xfrm>
            <a:off x="5678904" y="987425"/>
            <a:ext cx="5678424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body" idx="1"/>
          </p:nvPr>
        </p:nvSpPr>
        <p:spPr>
          <a:xfrm>
            <a:off x="1562100" y="2101850"/>
            <a:ext cx="3932237" cy="3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42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2" y="6172200"/>
            <a:ext cx="10535478" cy="6858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656522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/>
          <p:cNvSpPr txBox="1"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mbr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1"/>
          </p:nvPr>
        </p:nvSpPr>
        <p:spPr>
          <a:xfrm rot="5400000">
            <a:off x="4282281" y="-894556"/>
            <a:ext cx="4351338" cy="9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2" y="6172200"/>
            <a:ext cx="10535478" cy="685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656522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mbr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body" idx="1"/>
          </p:nvPr>
        </p:nvSpPr>
        <p:spPr>
          <a:xfrm rot="5400000">
            <a:off x="2161381" y="-234156"/>
            <a:ext cx="5811838" cy="70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dt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2" y="6172200"/>
            <a:ext cx="10535478" cy="6858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656522" cy="68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400"/>
              <a:buFont typeface="Cambria"/>
              <a:buNone/>
              <a:defRPr sz="4400" b="0" i="0" u="none" strike="noStrike" cap="none">
                <a:solidFill>
                  <a:srgbClr val="2E75B5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1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601593" y="6147935"/>
            <a:ext cx="1590407" cy="70105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5" r:id="rId4"/>
    <p:sldLayoutId id="2147483656" r:id="rId5"/>
    <p:sldLayoutId id="2147483658" r:id="rId6"/>
    <p:sldLayoutId id="2147483659" r:id="rId7"/>
    <p:sldLayoutId id="2147483660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464">
          <p15:clr>
            <a:srgbClr val="F26B43"/>
          </p15:clr>
        </p15:guide>
        <p15:guide id="4" pos="7152">
          <p15:clr>
            <a:srgbClr val="F26B43"/>
          </p15:clr>
        </p15:guide>
        <p15:guide id="5" pos="984">
          <p15:clr>
            <a:srgbClr val="F26B43"/>
          </p15:clr>
        </p15:guide>
        <p15:guide id="6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tornosvirtuales.unlp.edu.a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1524000" y="120845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>
              <a:buSzPts val="4800"/>
            </a:pP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Conociendo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el ambiente </a:t>
            </a:r>
            <a:r>
              <a:rPr lang="es-E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Webex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Experiencia sincrónica para docentes y estudiantes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1524000" y="36833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s-419" sz="38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s-419" sz="3800" dirty="0" smtClean="0"/>
          </a:p>
          <a:p>
            <a:pPr marL="0" lvl="0" indent="0">
              <a:spcBef>
                <a:spcPts val="0"/>
              </a:spcBef>
              <a:buSzPts val="2800"/>
            </a:pPr>
            <a:endParaRPr lang="es-419" sz="2800" i="1" dirty="0" smtClean="0"/>
          </a:p>
          <a:p>
            <a:pPr marL="0" lvl="0" indent="0">
              <a:spcBef>
                <a:spcPts val="0"/>
              </a:spcBef>
              <a:buSzPts val="2800"/>
            </a:pPr>
            <a:r>
              <a:rPr lang="es-AR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Lic. Leandro Matías </a:t>
            </a:r>
            <a:r>
              <a:rPr lang="es-AR" sz="28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Romanut</a:t>
            </a:r>
            <a:r>
              <a:rPr lang="es-AR" sz="2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y José María Pereyra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2324100" y="141434"/>
            <a:ext cx="9029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</a:pPr>
            <a:r>
              <a:rPr lang="es-AR" sz="4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WebEx</a:t>
            </a:r>
            <a:r>
              <a:rPr lang="es-AR" sz="4800" dirty="0" smtClean="0">
                <a:latin typeface="Calibri" panose="020F0502020204030204" pitchFamily="34" charset="0"/>
                <a:cs typeface="Calibri" panose="020F0502020204030204" pitchFamily="34" charset="0"/>
              </a:rPr>
              <a:t> Training</a:t>
            </a:r>
            <a:endParaRPr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1237583" y="1253331"/>
            <a:ext cx="1052904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•"/>
            </a:pPr>
            <a:r>
              <a:rPr lang="es-A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Permite reuniones “masivas”. 1000 (aprox.) participantes. (estudiantes)</a:t>
            </a:r>
          </a:p>
          <a:p>
            <a:pPr marL="228600" lvl="0" indent="-2286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•"/>
            </a:pPr>
            <a:r>
              <a:rPr lang="es-A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Este </a:t>
            </a:r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s-A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ormato más adecuado entre las demás herramientas. (</a:t>
            </a:r>
            <a:r>
              <a:rPr lang="es-AR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WebEx</a:t>
            </a:r>
            <a:r>
              <a:rPr lang="es-A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Meetings </a:t>
            </a:r>
            <a:r>
              <a:rPr lang="es-A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s-AR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WebEx</a:t>
            </a:r>
            <a:r>
              <a:rPr lang="es-A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Teams</a:t>
            </a:r>
            <a:r>
              <a:rPr lang="es-A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s-A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•"/>
            </a:pPr>
            <a:r>
              <a:rPr lang="es-A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No hay límite de tiempo.</a:t>
            </a:r>
          </a:p>
          <a:p>
            <a:pPr marL="228600" indent="-228600" algn="just">
              <a:lnSpc>
                <a:spcPct val="100000"/>
              </a:lnSpc>
              <a:spcBef>
                <a:spcPts val="1200"/>
              </a:spcBef>
            </a:pPr>
            <a:r>
              <a:rPr lang="es-A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Permite </a:t>
            </a:r>
            <a:r>
              <a:rPr lang="es-AR" sz="2400" dirty="0">
                <a:latin typeface="Calibri" panose="020F0502020204030204" pitchFamily="34" charset="0"/>
                <a:cs typeface="Calibri" panose="020F0502020204030204" pitchFamily="34" charset="0"/>
              </a:rPr>
              <a:t>grabar la reunión (clase</a:t>
            </a:r>
            <a:r>
              <a:rPr lang="es-A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28600" lvl="0" indent="-2286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•"/>
            </a:pPr>
            <a:r>
              <a:rPr lang="es-A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Limitaciones: </a:t>
            </a:r>
          </a:p>
          <a:p>
            <a:pPr marL="685800" lvl="1" indent="-228600" algn="just">
              <a:lnSpc>
                <a:spcPct val="100000"/>
              </a:lnSpc>
              <a:spcBef>
                <a:spcPts val="1200"/>
              </a:spcBef>
              <a:buSzPts val="2800"/>
            </a:pPr>
            <a:r>
              <a:rPr lang="es-A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Como máximo 5 personas pueden compartir cámara. Lo ideal: el/la docente debería compartir cámara y pantalla e ir intercambiando entre los/as docentes que quieran exponer/participar.</a:t>
            </a:r>
          </a:p>
          <a:p>
            <a:pPr marL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endParaRPr lang="es-A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2183423" y="274638"/>
            <a:ext cx="9023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</a:pPr>
            <a:r>
              <a:rPr lang="es-AR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Aplicaciones para usar </a:t>
            </a:r>
            <a:r>
              <a:rPr lang="es-AR" sz="4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WebEx</a:t>
            </a:r>
            <a:endParaRPr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2"/>
          </p:nvPr>
        </p:nvSpPr>
        <p:spPr>
          <a:xfrm>
            <a:off x="1341120" y="2610783"/>
            <a:ext cx="475488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457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80"/>
              <a:buNone/>
            </a:pPr>
            <a:endParaRPr b="1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4"/>
          </p:nvPr>
        </p:nvSpPr>
        <p:spPr>
          <a:xfrm>
            <a:off x="6598920" y="2810435"/>
            <a:ext cx="4754880" cy="3361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/>
          </a:p>
        </p:txBody>
      </p:sp>
      <p:sp>
        <p:nvSpPr>
          <p:cNvPr id="8" name="Google Shape;115;p4"/>
          <p:cNvSpPr txBox="1">
            <a:spLocks noGrp="1"/>
          </p:cNvSpPr>
          <p:nvPr>
            <p:ph type="body" idx="1"/>
          </p:nvPr>
        </p:nvSpPr>
        <p:spPr>
          <a:xfrm>
            <a:off x="1221098" y="1694488"/>
            <a:ext cx="1052904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PC (alguna de las dos aplicaciones):</a:t>
            </a:r>
            <a:endParaRPr lang="es-AR" sz="24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Cisco </a:t>
            </a:r>
            <a:r>
              <a:rPr lang="es-AR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Webex</a:t>
            </a:r>
            <a:r>
              <a:rPr lang="es-A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Meeting</a:t>
            </a:r>
          </a:p>
          <a:p>
            <a:pPr marL="800100" lvl="1" indent="-342900" algn="just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Cisco </a:t>
            </a:r>
            <a:r>
              <a:rPr lang="es-AR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Webex</a:t>
            </a:r>
            <a:r>
              <a:rPr lang="es-A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Extension</a:t>
            </a:r>
            <a:r>
              <a:rPr lang="es-A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(Google Chrome, Internet Explorer)</a:t>
            </a:r>
          </a:p>
          <a:p>
            <a:pPr marL="34290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sz="28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dispositivos móviles:</a:t>
            </a:r>
            <a:endParaRPr lang="es-AR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Cisco </a:t>
            </a:r>
            <a:r>
              <a:rPr lang="es-AR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Webex</a:t>
            </a:r>
            <a:r>
              <a:rPr lang="es-A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Meeting (</a:t>
            </a:r>
            <a:r>
              <a:rPr lang="es-AR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AppStore</a:t>
            </a:r>
            <a:r>
              <a:rPr lang="es-A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Apple)</a:t>
            </a:r>
          </a:p>
          <a:p>
            <a:pPr marL="800100" lvl="1" indent="-342900" algn="just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Cisco </a:t>
            </a:r>
            <a:r>
              <a:rPr lang="es-AR" sz="24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Webex</a:t>
            </a:r>
            <a:r>
              <a:rPr lang="es-AR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Meeting (Play Store - Android)</a:t>
            </a:r>
            <a:endParaRPr lang="es-AR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ts val="2800"/>
            </a:pPr>
            <a:endParaRPr lang="es-AR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2157048" y="401497"/>
            <a:ext cx="9023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</a:pPr>
            <a:r>
              <a:rPr lang="es-AR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Ingresando a una reunión</a:t>
            </a:r>
            <a:br>
              <a:rPr lang="es-AR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AR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es-AR" sz="4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WebEx</a:t>
            </a:r>
            <a:endParaRPr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2"/>
          </p:nvPr>
        </p:nvSpPr>
        <p:spPr>
          <a:xfrm>
            <a:off x="1341120" y="2610783"/>
            <a:ext cx="475488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457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80"/>
              <a:buNone/>
            </a:pPr>
            <a:endParaRPr b="1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4"/>
          </p:nvPr>
        </p:nvSpPr>
        <p:spPr>
          <a:xfrm>
            <a:off x="6598920" y="2810435"/>
            <a:ext cx="4754880" cy="3361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/>
          </a:p>
        </p:txBody>
      </p:sp>
      <p:sp>
        <p:nvSpPr>
          <p:cNvPr id="8" name="Google Shape;115;p4"/>
          <p:cNvSpPr txBox="1">
            <a:spLocks noGrp="1"/>
          </p:cNvSpPr>
          <p:nvPr>
            <p:ph type="body" idx="1"/>
          </p:nvPr>
        </p:nvSpPr>
        <p:spPr>
          <a:xfrm>
            <a:off x="1562101" y="2085974"/>
            <a:ext cx="9791700" cy="4235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+mj-lt"/>
              <a:buAutoNum type="arabicPeriod"/>
            </a:pPr>
            <a:r>
              <a:rPr lang="es-AR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Docentes y estudiantes debemos hacer </a:t>
            </a:r>
            <a:r>
              <a:rPr lang="es-AR" sz="2800" b="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</a:t>
            </a:r>
            <a:r>
              <a:rPr lang="es-AR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el enlace que recibiremos por correo.</a:t>
            </a:r>
            <a:endParaRPr lang="es-AR" sz="2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+mj-lt"/>
              <a:buAutoNum type="arabicPeriod"/>
            </a:pPr>
            <a:endParaRPr lang="es-AR" sz="28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+mj-lt"/>
              <a:buAutoNum type="arabicPeriod"/>
            </a:pPr>
            <a:endParaRPr lang="es-AR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ts val="2800"/>
              <a:buFont typeface="+mj-lt"/>
              <a:buAutoNum type="arabicPeriod"/>
            </a:pPr>
            <a:r>
              <a:rPr lang="es-AR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Esto nos llevará a descargar la aplicación (si no la tenemos instalada desde el dispositivo con el cual nos conectemos) y luego nos abrirá </a:t>
            </a:r>
            <a:r>
              <a:rPr lang="es-AR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ventana similar a la que mostraremos a continuación…</a:t>
            </a:r>
            <a:endParaRPr lang="es-AR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</a:pPr>
            <a:endParaRPr lang="es-AR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59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3792417" y="274638"/>
            <a:ext cx="9023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</a:pPr>
            <a:r>
              <a:rPr lang="es-AR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¡Para recordar!</a:t>
            </a:r>
            <a:endParaRPr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2"/>
          </p:nvPr>
        </p:nvSpPr>
        <p:spPr>
          <a:xfrm>
            <a:off x="1341120" y="2610783"/>
            <a:ext cx="475488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457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80"/>
              <a:buNone/>
            </a:pPr>
            <a:endParaRPr b="1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4"/>
          </p:nvPr>
        </p:nvSpPr>
        <p:spPr>
          <a:xfrm>
            <a:off x="6598920" y="2810435"/>
            <a:ext cx="4754880" cy="3361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/>
          </a:p>
        </p:txBody>
      </p:sp>
      <p:sp>
        <p:nvSpPr>
          <p:cNvPr id="8" name="Google Shape;115;p4"/>
          <p:cNvSpPr txBox="1">
            <a:spLocks noGrp="1"/>
          </p:cNvSpPr>
          <p:nvPr>
            <p:ph type="body" idx="1"/>
          </p:nvPr>
        </p:nvSpPr>
        <p:spPr>
          <a:xfrm>
            <a:off x="1221098" y="1417638"/>
            <a:ext cx="10529047" cy="4628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514350" lvl="0" indent="-5143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es la solución ni, mucho menos, la única posibilidad</a:t>
            </a:r>
            <a:r>
              <a:rPr lang="es-AR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trabajar en la virtualidad.</a:t>
            </a:r>
          </a:p>
          <a:p>
            <a:pPr marL="514350" lvl="0" indent="-5143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sz="2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sz="28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Reflexionar y tener en cuenta: </a:t>
            </a:r>
            <a:endParaRPr lang="es-AR" sz="28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1550" lvl="1" indent="-514350" algn="just">
              <a:lnSpc>
                <a:spcPct val="100000"/>
              </a:lnSpc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sz="24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1550" lvl="1" indent="-514350" algn="just">
              <a:lnSpc>
                <a:spcPct val="100000"/>
              </a:lnSpc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Extensión de la clase (duración en tiempo)</a:t>
            </a:r>
          </a:p>
          <a:p>
            <a:pPr marL="971550" lvl="1" indent="-514350" algn="just">
              <a:lnSpc>
                <a:spcPct val="100000"/>
              </a:lnSpc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sz="2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s-AR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rabación (TODO queda registrado)</a:t>
            </a:r>
          </a:p>
          <a:p>
            <a:pPr marL="971550" lvl="1" indent="-514350" algn="just">
              <a:lnSpc>
                <a:spcPct val="100000"/>
              </a:lnSpc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Acceso al material grabado</a:t>
            </a:r>
          </a:p>
          <a:p>
            <a:pPr marL="971550" lvl="1" indent="-514350" algn="just">
              <a:lnSpc>
                <a:spcPct val="100000"/>
              </a:lnSpc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sz="2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s-AR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pensar la VC en términos de tomar asistencia a los/as estudiantes</a:t>
            </a:r>
          </a:p>
          <a:p>
            <a:pPr marL="971550" lvl="1" indent="-514350" algn="just">
              <a:lnSpc>
                <a:spcPct val="100000"/>
              </a:lnSpc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Encuentros cortos y focalizados en temas particulares</a:t>
            </a:r>
          </a:p>
          <a:p>
            <a:pPr marL="971550" lvl="1" indent="-514350" algn="just">
              <a:lnSpc>
                <a:spcPct val="100000"/>
              </a:lnSpc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r>
              <a:rPr lang="es-AR" sz="2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s-AR" sz="2400" b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 en cuenta el acceso a la conectividad de internet y de los medios tecnológicos por parte de los/as alumnos/as</a:t>
            </a:r>
            <a:endParaRPr lang="es-A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sz="28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 algn="just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SzPts val="2800"/>
              <a:buFont typeface="Arial" panose="020B0604020202020204" pitchFamily="34" charset="0"/>
              <a:buChar char="•"/>
            </a:pPr>
            <a:endParaRPr lang="es-AR" sz="2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800"/>
            </a:pPr>
            <a:endParaRPr lang="es-AR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800"/>
            </a:pPr>
            <a:endParaRPr lang="es-AR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01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5935720" y="1176615"/>
            <a:ext cx="90233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Open Sans"/>
              <a:buNone/>
            </a:pPr>
            <a:r>
              <a:rPr lang="es-AR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Muchas gracias!</a:t>
            </a:r>
            <a:endParaRPr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Google Shape;135;p7"/>
          <p:cNvSpPr txBox="1">
            <a:spLocks noGrp="1"/>
          </p:cNvSpPr>
          <p:nvPr>
            <p:ph type="body" idx="2"/>
          </p:nvPr>
        </p:nvSpPr>
        <p:spPr>
          <a:xfrm>
            <a:off x="1341120" y="2610783"/>
            <a:ext cx="475488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457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80"/>
              <a:buNone/>
            </a:pPr>
            <a:endParaRPr b="1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7"/>
          <p:cNvSpPr txBox="1">
            <a:spLocks noGrp="1"/>
          </p:cNvSpPr>
          <p:nvPr>
            <p:ph type="body" idx="4"/>
          </p:nvPr>
        </p:nvSpPr>
        <p:spPr>
          <a:xfrm>
            <a:off x="6598920" y="3384177"/>
            <a:ext cx="4754880" cy="3361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92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2850778" y="4468530"/>
            <a:ext cx="8289217" cy="641350"/>
          </a:xfrm>
        </p:spPr>
        <p:txBody>
          <a:bodyPr>
            <a:noAutofit/>
          </a:bodyPr>
          <a:lstStyle/>
          <a:p>
            <a:pPr algn="r"/>
            <a:r>
              <a:rPr lang="es-AR" sz="20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Lic. Leandro Matías </a:t>
            </a:r>
            <a:r>
              <a:rPr lang="es-AR" sz="200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Romanut</a:t>
            </a:r>
            <a:endParaRPr lang="es-AR" sz="2000" i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s-AR" sz="20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Coordinador Área Tecnológica de la </a:t>
            </a:r>
            <a:r>
              <a:rPr lang="es-AR" sz="200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DGEaDyT</a:t>
            </a:r>
            <a:r>
              <a:rPr lang="es-AR" sz="20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-UNLP</a:t>
            </a:r>
          </a:p>
          <a:p>
            <a:pPr algn="r"/>
            <a:r>
              <a:rPr lang="es-AR" sz="20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José María Pereyra</a:t>
            </a:r>
          </a:p>
          <a:p>
            <a:pPr algn="r"/>
            <a:r>
              <a:rPr lang="es-AR" sz="20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Área de Desarrollo de Aplicaciones para Entornos Virtuales de la </a:t>
            </a:r>
            <a:r>
              <a:rPr lang="es-AR" sz="200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DGEaDyT</a:t>
            </a:r>
            <a:r>
              <a:rPr lang="es-AR" sz="20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-UNLP</a:t>
            </a:r>
          </a:p>
          <a:p>
            <a:pPr algn="r"/>
            <a:endParaRPr lang="es-AR" sz="18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http://www.entornosvirtuales.unlp.edu.ar/</a:t>
            </a:r>
            <a:endParaRPr lang="en-US" sz="20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52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de diseño de patrón de nub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4292</TotalTime>
  <Words>308</Words>
  <Application>Microsoft Office PowerPoint</Application>
  <PresentationFormat>Panorámica</PresentationFormat>
  <Paragraphs>46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Open Sans</vt:lpstr>
      <vt:lpstr>Calibri</vt:lpstr>
      <vt:lpstr>Cambria</vt:lpstr>
      <vt:lpstr>Plantilla de diseño de patrón de nube</vt:lpstr>
      <vt:lpstr>Conociendo el ambiente Webex Experiencia sincrónica para docentes y estudiantes</vt:lpstr>
      <vt:lpstr>WebEx Training</vt:lpstr>
      <vt:lpstr>Aplicaciones para usar WebEx</vt:lpstr>
      <vt:lpstr>Ingresando a una reunión en WebEx</vt:lpstr>
      <vt:lpstr>¡Para recordar!</vt:lpstr>
      <vt:lpstr>Muchas 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Virtualización de las clases en la universidad</dc:title>
  <dc:creator>ASUS</dc:creator>
  <cp:lastModifiedBy>Usuario de Windows</cp:lastModifiedBy>
  <cp:revision>45</cp:revision>
  <dcterms:created xsi:type="dcterms:W3CDTF">2020-03-24T14:30:47Z</dcterms:created>
  <dcterms:modified xsi:type="dcterms:W3CDTF">2020-04-07T18:51:28Z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