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2" r:id="rId5"/>
    <p:sldId id="270" r:id="rId6"/>
    <p:sldId id="271" r:id="rId7"/>
    <p:sldId id="272" r:id="rId8"/>
    <p:sldId id="274" r:id="rId9"/>
    <p:sldId id="273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Open Sans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AHb12qsol2eKvDepGPdUIysNfi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ugenia Olaizol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A57C9-51F1-441F-86AF-E1958830A748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DA712-2CF5-4766-92F6-5B58188D6E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804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69155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98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2296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0632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96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3458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727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5086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9789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984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Open Sans"/>
              <a:buNone/>
              <a:defRPr sz="54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leyenda" type="objTx">
  <p:cSld name="OBJECT_WITH_CAPTION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5678905" y="987425"/>
            <a:ext cx="567648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2"/>
          </p:nvPr>
        </p:nvSpPr>
        <p:spPr>
          <a:xfrm>
            <a:off x="1562100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" name="Google Shape;16;p15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17;p15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  <a:defRPr sz="40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  <a:defRPr sz="40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2"/>
          </p:nvPr>
        </p:nvSpPr>
        <p:spPr>
          <a:xfrm>
            <a:off x="1562100" y="2193925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3"/>
          </p:nvPr>
        </p:nvSpPr>
        <p:spPr>
          <a:xfrm>
            <a:off x="6598920" y="1489075"/>
            <a:ext cx="475488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4"/>
          </p:nvPr>
        </p:nvSpPr>
        <p:spPr>
          <a:xfrm>
            <a:off x="6598920" y="2193925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2324100" y="376918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  <a:defRPr sz="40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1562100" y="1829707"/>
            <a:ext cx="47548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2"/>
          </p:nvPr>
        </p:nvSpPr>
        <p:spPr>
          <a:xfrm>
            <a:off x="6838950" y="1877786"/>
            <a:ext cx="47548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  <a:defRPr sz="40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leyenda">
  <p:cSld name="Imagen con leyenda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 descr="Marcador de posición vacío para agregar una imagen. Haga clic en el marcador de posición y seleccione la imagen que desee agregar"/>
          <p:cNvSpPr>
            <a:spLocks noGrp="1"/>
          </p:cNvSpPr>
          <p:nvPr>
            <p:ph type="pic" idx="2"/>
          </p:nvPr>
        </p:nvSpPr>
        <p:spPr>
          <a:xfrm>
            <a:off x="5678904" y="987425"/>
            <a:ext cx="5678424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1"/>
          </p:nvPr>
        </p:nvSpPr>
        <p:spPr>
          <a:xfrm>
            <a:off x="1562100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1"/>
          </p:nvPr>
        </p:nvSpPr>
        <p:spPr>
          <a:xfrm rot="5400000">
            <a:off x="4282281" y="-894556"/>
            <a:ext cx="4351338" cy="9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body" idx="1"/>
          </p:nvPr>
        </p:nvSpPr>
        <p:spPr>
          <a:xfrm rot="5400000">
            <a:off x="2161381" y="-234156"/>
            <a:ext cx="5811838" cy="7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mbria"/>
              <a:buNone/>
              <a:defRPr sz="4400" b="0" i="0" u="none" strike="noStrike" cap="none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601593" y="6147935"/>
            <a:ext cx="1590407" cy="7010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8" r:id="rId7"/>
    <p:sldLayoutId id="2147483659" r:id="rId8"/>
    <p:sldLayoutId id="214748366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464">
          <p15:clr>
            <a:srgbClr val="F26B43"/>
          </p15:clr>
        </p15:guide>
        <p15:guide id="4" pos="7152">
          <p15:clr>
            <a:srgbClr val="F26B43"/>
          </p15:clr>
        </p15:guide>
        <p15:guide id="5" pos="984">
          <p15:clr>
            <a:srgbClr val="F26B43"/>
          </p15:clr>
        </p15:guide>
        <p15:guide id="6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ornosvirtuales.unlp.edu.a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1524000" y="120845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ts val="4800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¿Cómo preparar una sesión (clase) en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b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Recomendaciones para configurar una reunión sincrónica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524000" y="36833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s-419" sz="38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s-419" sz="3800" dirty="0" smtClean="0"/>
          </a:p>
          <a:p>
            <a:pPr marL="0" lvl="0" indent="0">
              <a:spcBef>
                <a:spcPts val="0"/>
              </a:spcBef>
              <a:buSzPts val="2800"/>
            </a:pPr>
            <a:endParaRPr lang="es-419" sz="2800" i="1" dirty="0" smtClean="0"/>
          </a:p>
          <a:p>
            <a:pPr marL="0" lvl="0" indent="0">
              <a:spcBef>
                <a:spcPts val="0"/>
              </a:spcBef>
              <a:buSzPts val="2800"/>
            </a:pPr>
            <a:r>
              <a:rPr lang="es-AR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Lic. Leandro Matías </a:t>
            </a:r>
            <a:r>
              <a:rPr lang="es-AR" sz="2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Romanut</a:t>
            </a:r>
            <a:r>
              <a:rPr lang="es-AR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y José María Pereyra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ambria"/>
              <a:buNone/>
            </a:pPr>
            <a:r>
              <a:rPr lang="es-419" sz="4800" b="1" dirty="0" smtClean="0">
                <a:solidFill>
                  <a:srgbClr val="002060"/>
                </a:solidFill>
              </a:rPr>
              <a:t/>
            </a:r>
            <a:br>
              <a:rPr lang="es-419" sz="4800" b="1" dirty="0" smtClean="0">
                <a:solidFill>
                  <a:srgbClr val="002060"/>
                </a:solidFill>
              </a:rPr>
            </a:br>
            <a:r>
              <a:rPr lang="es-419" sz="4800" b="1" dirty="0">
                <a:solidFill>
                  <a:srgbClr val="002060"/>
                </a:solidFill>
              </a:rPr>
              <a:t/>
            </a:r>
            <a:br>
              <a:rPr lang="es-419" sz="4800" b="1" dirty="0">
                <a:solidFill>
                  <a:srgbClr val="002060"/>
                </a:solidFill>
              </a:rPr>
            </a:br>
            <a:endParaRPr sz="4800" b="1" dirty="0">
              <a:solidFill>
                <a:srgbClr val="002060"/>
              </a:solidFill>
            </a:endParaRPr>
          </a:p>
        </p:txBody>
      </p:sp>
      <p:sp>
        <p:nvSpPr>
          <p:cNvPr id="8" name="Google Shape;115;p4"/>
          <p:cNvSpPr txBox="1">
            <a:spLocks noGrp="1"/>
          </p:cNvSpPr>
          <p:nvPr>
            <p:ph type="body" idx="1"/>
          </p:nvPr>
        </p:nvSpPr>
        <p:spPr>
          <a:xfrm>
            <a:off x="1317812" y="1825625"/>
            <a:ext cx="1052904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AR" dirty="0" smtClean="0"/>
              <a:t>Conjunto de herramientas de software que permiten establecer reuniones en línea.</a:t>
            </a:r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lang="es-AR" dirty="0"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AR" dirty="0" smtClean="0"/>
              <a:t>Algunas herramientas:</a:t>
            </a:r>
            <a:endParaRPr lang="es-AR" dirty="0"/>
          </a:p>
          <a:p>
            <a:pPr marL="685800" lvl="1" indent="-228600">
              <a:lnSpc>
                <a:spcPct val="80000"/>
              </a:lnSpc>
              <a:spcBef>
                <a:spcPts val="0"/>
              </a:spcBef>
            </a:pPr>
            <a:endParaRPr lang="es-AR" b="1" dirty="0"/>
          </a:p>
          <a:p>
            <a:pPr marL="685800" lvl="1" indent="-228600">
              <a:lnSpc>
                <a:spcPct val="80000"/>
              </a:lnSpc>
              <a:spcBef>
                <a:spcPts val="0"/>
              </a:spcBef>
            </a:pPr>
            <a:r>
              <a:rPr lang="es-AR" b="1" dirty="0" err="1" smtClean="0"/>
              <a:t>WebEx</a:t>
            </a:r>
            <a:r>
              <a:rPr lang="es-AR" b="1" dirty="0" smtClean="0"/>
              <a:t> </a:t>
            </a:r>
            <a:r>
              <a:rPr lang="es-AR" b="1" dirty="0" err="1" smtClean="0"/>
              <a:t>Teams</a:t>
            </a:r>
            <a:endParaRPr lang="es-AR" b="1" dirty="0" smtClean="0"/>
          </a:p>
          <a:p>
            <a:pPr marL="685800" lvl="1" indent="-228600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es-AR" b="1" dirty="0" err="1" smtClean="0"/>
              <a:t>WebEx</a:t>
            </a:r>
            <a:r>
              <a:rPr lang="es-AR" b="1" dirty="0" smtClean="0"/>
              <a:t> Meetings</a:t>
            </a:r>
          </a:p>
          <a:p>
            <a:pPr marL="685800" lvl="1" indent="-228600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es-AR" b="1" dirty="0" err="1" smtClean="0">
                <a:solidFill>
                  <a:srgbClr val="FF0000"/>
                </a:solidFill>
              </a:rPr>
              <a:t>WebEx</a:t>
            </a:r>
            <a:r>
              <a:rPr lang="es-AR" b="1" dirty="0" smtClean="0">
                <a:solidFill>
                  <a:srgbClr val="FF0000"/>
                </a:solidFill>
              </a:rPr>
              <a:t> Trainings/</a:t>
            </a:r>
            <a:r>
              <a:rPr lang="es-AR" b="1" dirty="0" err="1" smtClean="0">
                <a:solidFill>
                  <a:srgbClr val="FF0000"/>
                </a:solidFill>
              </a:rPr>
              <a:t>Events</a:t>
            </a:r>
            <a:endParaRPr lang="es-AR" b="1" dirty="0" smtClean="0">
              <a:solidFill>
                <a:srgbClr val="FF0000"/>
              </a:solidFill>
            </a:endParaRPr>
          </a:p>
          <a:p>
            <a:pPr marL="1143000" lvl="2" indent="-228600">
              <a:lnSpc>
                <a:spcPct val="80000"/>
              </a:lnSpc>
              <a:spcBef>
                <a:spcPts val="0"/>
              </a:spcBef>
              <a:buSzPts val="2800"/>
            </a:pPr>
            <a:endParaRPr lang="es-AR" b="1" dirty="0" smtClean="0">
              <a:solidFill>
                <a:schemeClr val="tx1"/>
              </a:solidFill>
            </a:endParaRPr>
          </a:p>
          <a:p>
            <a:pPr marL="1143000" lvl="2" indent="-228600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es-AR" b="1" dirty="0" smtClean="0">
                <a:solidFill>
                  <a:schemeClr val="tx1"/>
                </a:solidFill>
              </a:rPr>
              <a:t>La Dirección General de Educación a Distancia y Tecnologías UNLP gestionó licencias.</a:t>
            </a:r>
          </a:p>
        </p:txBody>
      </p:sp>
      <p:pic>
        <p:nvPicPr>
          <p:cNvPr id="9" name="Marcador de posición de 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7" b="7087"/>
          <a:stretch>
            <a:fillRect/>
          </a:stretch>
        </p:blipFill>
        <p:spPr>
          <a:xfrm>
            <a:off x="9058084" y="3581155"/>
            <a:ext cx="1363734" cy="11704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4;p4"/>
          <p:cNvSpPr txBox="1">
            <a:spLocks/>
          </p:cNvSpPr>
          <p:nvPr/>
        </p:nvSpPr>
        <p:spPr>
          <a:xfrm>
            <a:off x="1831729" y="141434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ambria"/>
              <a:buNone/>
              <a:defRPr sz="3200" b="0" i="0" u="none" strike="noStrike" cap="none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 smtClean="0">
                <a:solidFill>
                  <a:srgbClr val="002060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rPr>
              <a:t>¿Qué es </a:t>
            </a:r>
            <a:r>
              <a:rPr lang="es-AR" sz="4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rPr>
              <a:t>WebEx</a:t>
            </a:r>
            <a:r>
              <a:rPr lang="es-AR" sz="4800" b="1" dirty="0" smtClean="0">
                <a:solidFill>
                  <a:srgbClr val="002060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rPr>
              <a:t>?</a:t>
            </a:r>
            <a:endParaRPr lang="es-AR" sz="4800" b="1" dirty="0">
              <a:solidFill>
                <a:srgbClr val="002060"/>
              </a:solidFill>
              <a:latin typeface="Calibri" panose="020F0502020204030204" pitchFamily="34" charset="0"/>
              <a:ea typeface="Open Sans" panose="020B060402020202020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2324100" y="141434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s-AR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Training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309020" y="1517894"/>
            <a:ext cx="1052904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Permite reuniones “masivas”.</a:t>
            </a:r>
          </a:p>
          <a:p>
            <a:pPr marL="228600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lang="es-A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s-A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 más moderadores (cátedra) y 1000 (aprox.) participantes (estudiantes).</a:t>
            </a:r>
          </a:p>
          <a:p>
            <a:pPr marL="228600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lang="es-A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Formato más adecuado para plantear clases.</a:t>
            </a:r>
          </a:p>
          <a:p>
            <a:pPr marL="228600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lang="es-A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No hay límite de tiempo.</a:t>
            </a:r>
          </a:p>
          <a:p>
            <a:pPr marL="228600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lnSpc>
                <a:spcPct val="80000"/>
              </a:lnSpc>
              <a:spcBef>
                <a:spcPts val="0"/>
              </a:spcBef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Permite grabar la reunión (clase</a:t>
            </a:r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28600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lang="es-A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s-A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Limitaciones: </a:t>
            </a:r>
          </a:p>
          <a:p>
            <a:pPr marL="685800" lvl="1" indent="-228600" algn="just">
              <a:lnSpc>
                <a:spcPct val="80000"/>
              </a:lnSpc>
              <a:spcBef>
                <a:spcPts val="0"/>
              </a:spcBef>
              <a:buSzPts val="2800"/>
            </a:pPr>
            <a:endParaRPr lang="es-A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 algn="just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es-A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Como máximo 5 personas pueden compartir cámara. Lo ideal: el/la docente debería compartir cámara y pantalla e ir intercambiando entre los/as docentes que quieran exponer/participar.</a:t>
            </a:r>
          </a:p>
          <a:p>
            <a:pPr marL="685800" lvl="1" indent="-228600" algn="just">
              <a:lnSpc>
                <a:spcPct val="80000"/>
              </a:lnSpc>
              <a:spcBef>
                <a:spcPts val="0"/>
              </a:spcBef>
              <a:buSzPts val="2800"/>
            </a:pPr>
            <a:endParaRPr lang="es-A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 algn="just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es-A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 se permiten reuniones en simultáneo. Una licencia </a:t>
            </a:r>
            <a:r>
              <a:rPr lang="es-AR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permite una reunión a una hora y día estipulado.</a:t>
            </a:r>
            <a:endParaRPr lang="es-A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lang="es-A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2183423" y="274638"/>
            <a:ext cx="9023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Estrategia de uso y administración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sp>
        <p:nvSpPr>
          <p:cNvPr id="8" name="Google Shape;115;p4"/>
          <p:cNvSpPr txBox="1">
            <a:spLocks noGrp="1"/>
          </p:cNvSpPr>
          <p:nvPr>
            <p:ph type="body" idx="1"/>
          </p:nvPr>
        </p:nvSpPr>
        <p:spPr>
          <a:xfrm>
            <a:off x="1221098" y="1694488"/>
            <a:ext cx="1052904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Solicitar la licencia al representante de la </a:t>
            </a:r>
            <a:r>
              <a:rPr lang="es-A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Comisión de Educación a Distancia</a:t>
            </a: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cada Unidad Académica/Establecimiento.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sz="2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Desde la </a:t>
            </a:r>
            <a:r>
              <a:rPr lang="es-AR" sz="2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DGEaDyT</a:t>
            </a: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enviaremos, a través de un correo electrónico, un correo de activación de la cuenta de usuario para usar </a:t>
            </a:r>
            <a:r>
              <a:rPr lang="es-AR" sz="2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sz="2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 ingresar al sistema con la cuenta de correo electrónico con la cuál solicitó la licencia y una contraseña que deberá generar.</a:t>
            </a:r>
            <a:endParaRPr lang="es-A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</a:pPr>
            <a:endParaRPr lang="es-AR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3291254" y="274638"/>
            <a:ext cx="9023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Ingresando a </a:t>
            </a:r>
            <a:r>
              <a:rPr lang="es-AR" sz="4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sp>
        <p:nvSpPr>
          <p:cNvPr id="8" name="Google Shape;115;p4"/>
          <p:cNvSpPr txBox="1">
            <a:spLocks noGrp="1"/>
          </p:cNvSpPr>
          <p:nvPr>
            <p:ph type="body" idx="1"/>
          </p:nvPr>
        </p:nvSpPr>
        <p:spPr>
          <a:xfrm>
            <a:off x="1221098" y="1694488"/>
            <a:ext cx="1052904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+mj-lt"/>
              <a:buAutoNum type="arabicPeriod"/>
            </a:pP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Ahora debemos ir al enlace que nos redirige el mail de activación o entramos al sitio oficial de </a:t>
            </a:r>
            <a:r>
              <a:rPr lang="es-AR" sz="2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4350" lvl="0" indent="-51435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+mj-lt"/>
              <a:buAutoNum type="arabicPeriod"/>
            </a:pPr>
            <a:endParaRPr lang="es-AR" sz="2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+mj-lt"/>
              <a:buAutoNum type="arabicPeriod"/>
            </a:pP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Hacemos </a:t>
            </a:r>
            <a:r>
              <a:rPr lang="es-AR" sz="2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</a:t>
            </a: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s-A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Iniciar Sesión con el correo y la contraseña que elegimos previamente. (Aclaración: Si entramos por el sitio oficial en el menú de iniciar sesión elegimos la opción Meetings).</a:t>
            </a:r>
          </a:p>
          <a:p>
            <a:pPr marL="514350" lvl="0" indent="-51435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+mj-lt"/>
              <a:buAutoNum type="arabicPeriod"/>
            </a:pPr>
            <a:endParaRPr lang="es-AR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+mj-lt"/>
              <a:buAutoNum type="arabicPeriod"/>
            </a:pP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Esto nos llevará a una página que muestra nuestra </a:t>
            </a:r>
            <a:r>
              <a:rPr lang="es-A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 Personal</a:t>
            </a: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desde este lugar debemos dirigirnos a </a:t>
            </a:r>
            <a:r>
              <a:rPr lang="es-AR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s-A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Training</a:t>
            </a: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A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</a:pPr>
            <a:endParaRPr lang="es-AR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9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3291254" y="274638"/>
            <a:ext cx="9023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Configurando una reunión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sp>
        <p:nvSpPr>
          <p:cNvPr id="8" name="Google Shape;115;p4"/>
          <p:cNvSpPr txBox="1">
            <a:spLocks noGrp="1"/>
          </p:cNvSpPr>
          <p:nvPr>
            <p:ph type="body" idx="1"/>
          </p:nvPr>
        </p:nvSpPr>
        <p:spPr>
          <a:xfrm>
            <a:off x="1221098" y="1694488"/>
            <a:ext cx="1052904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14350" lvl="0" indent="-5143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+mj-lt"/>
              <a:buAutoNum type="arabicPeriod"/>
            </a:pP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este panel debemos dirigirnos a </a:t>
            </a:r>
            <a:r>
              <a:rPr lang="es-A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Planificar capacitación</a:t>
            </a:r>
          </a:p>
          <a:p>
            <a:pPr marL="514350" lvl="0" indent="-5143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+mj-lt"/>
              <a:buAutoNum type="arabicPeriod"/>
            </a:pPr>
            <a:endParaRPr lang="es-AR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+mj-lt"/>
              <a:buAutoNum type="arabicPeriod"/>
            </a:pP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ahora en más iremos completando las diferentes secciones advirtiendo cuáles deben completarse y cuáles no:</a:t>
            </a: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Planificar sesión de capacitación</a:t>
            </a:r>
          </a:p>
          <a:p>
            <a:pPr marL="1257300" lvl="2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Configuración de </a:t>
            </a:r>
            <a:r>
              <a:rPr lang="es-AR" sz="22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audioconferencia</a:t>
            </a:r>
            <a:r>
              <a:rPr lang="es-A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modificar</a:t>
            </a:r>
            <a:r>
              <a:rPr lang="es-A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AR" sz="2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Fecha y hora</a:t>
            </a:r>
          </a:p>
          <a:p>
            <a:pPr marL="1257300" lvl="2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Inscripción (no modificar)</a:t>
            </a:r>
          </a:p>
          <a:p>
            <a:pPr marL="1257300" lvl="2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Asistentes </a:t>
            </a:r>
            <a:r>
              <a:rPr lang="es-A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modificar</a:t>
            </a:r>
            <a:r>
              <a:rPr lang="es-A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257300" lvl="2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Presentadores </a:t>
            </a:r>
            <a:r>
              <a:rPr lang="es-A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modificar</a:t>
            </a:r>
            <a:r>
              <a:rPr lang="es-A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257300" lvl="2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Opciones de sesión </a:t>
            </a:r>
            <a:r>
              <a:rPr lang="es-A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modificar)</a:t>
            </a:r>
          </a:p>
          <a:p>
            <a:pPr marL="1257300" lvl="2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Configuración de asignaciones de sesión de </a:t>
            </a:r>
            <a:r>
              <a:rPr lang="es-AR" sz="22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breakout</a:t>
            </a:r>
            <a:r>
              <a:rPr lang="es-A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modificar</a:t>
            </a:r>
            <a:r>
              <a:rPr lang="es-A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257300" lvl="2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Opciones de correo electrónico </a:t>
            </a:r>
            <a:r>
              <a:rPr lang="es-A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modificar</a:t>
            </a:r>
            <a:r>
              <a:rPr lang="es-A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257300" lvl="2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del curso</a:t>
            </a:r>
          </a:p>
          <a:p>
            <a:pPr marL="1257300" lvl="2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Pruebas</a:t>
            </a:r>
          </a:p>
          <a:p>
            <a:pPr marL="1257300" lvl="2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sz="2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+mj-lt"/>
              <a:buAutoNum type="arabicPeriod" startAt="3"/>
            </a:pPr>
            <a:r>
              <a:rPr lang="es-AR" sz="3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Finalmente presionamos en </a:t>
            </a:r>
            <a:r>
              <a:rPr lang="es-AR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Planificar</a:t>
            </a:r>
            <a:endParaRPr lang="es-A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sz="2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</a:pPr>
            <a:endParaRPr lang="es-AR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</a:pPr>
            <a:endParaRPr lang="es-AR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6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3291254" y="274638"/>
            <a:ext cx="9023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Configurando una reunión (2)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sp>
        <p:nvSpPr>
          <p:cNvPr id="8" name="Google Shape;115;p4"/>
          <p:cNvSpPr txBox="1">
            <a:spLocks noGrp="1"/>
          </p:cNvSpPr>
          <p:nvPr>
            <p:ph type="body" idx="1"/>
          </p:nvPr>
        </p:nvSpPr>
        <p:spPr>
          <a:xfrm>
            <a:off x="1221098" y="1694488"/>
            <a:ext cx="1052904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5143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 acción dispara un correo electrónico al creador de la sesión con todo el detalle de la reunión incluido </a:t>
            </a:r>
            <a:r>
              <a:rPr lang="es-A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link y la contraseña</a:t>
            </a: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A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sz="2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 información es la que debe ser enviada a los/as estudiantes.</a:t>
            </a:r>
            <a:r>
              <a:rPr lang="es-ES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Recomendamos </a:t>
            </a:r>
            <a:r>
              <a:rPr lang="es-E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hacerlo no </a:t>
            </a: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más </a:t>
            </a:r>
            <a:r>
              <a:rPr lang="es-E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es-E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hs</a:t>
            </a: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antes con un recordatorio </a:t>
            </a: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antes de los 60/120 minutos previos a la clase.</a:t>
            </a:r>
            <a:endParaRPr lang="es-AR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acceder a la reunión necesitamos descargar una aplicación que se integra al navegador (Chrome</a:t>
            </a:r>
            <a:r>
              <a:rPr lang="es-AR" sz="2800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AR" sz="2800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 por las tiendas de cada tipo de celular. (IPhone o Android)</a:t>
            </a:r>
          </a:p>
          <a:p>
            <a:pPr marL="514350" lvl="0" indent="-5143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8750" lvl="2" indent="-51435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PC: Cisco </a:t>
            </a:r>
            <a:r>
              <a:rPr lang="es-AR" sz="2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s-AR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Extension</a:t>
            </a:r>
            <a:endParaRPr lang="es-AR" sz="2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8750" lvl="2" indent="-51435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Móviles: Cisco </a:t>
            </a:r>
            <a:r>
              <a:rPr lang="es-AR" sz="2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s-AR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Meetings (App Store – Google Play Store)</a:t>
            </a:r>
            <a:endParaRPr lang="es-AR" sz="2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</a:pPr>
            <a:endParaRPr lang="es-AR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</a:pPr>
            <a:endParaRPr lang="es-AR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9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3792417" y="274638"/>
            <a:ext cx="9023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Recomendaciones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sp>
        <p:nvSpPr>
          <p:cNvPr id="8" name="Google Shape;115;p4"/>
          <p:cNvSpPr txBox="1">
            <a:spLocks noGrp="1"/>
          </p:cNvSpPr>
          <p:nvPr>
            <p:ph type="body" idx="1"/>
          </p:nvPr>
        </p:nvSpPr>
        <p:spPr>
          <a:xfrm>
            <a:off x="1221098" y="1694488"/>
            <a:ext cx="1052904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Pensemos ¿En qué situaciones utilizaríamos la videoconferencia? No es la solución ni, mucho menos, la única posibilidad. </a:t>
            </a:r>
          </a:p>
          <a:p>
            <a:pPr marL="514350" lvl="0" indent="-5143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reflexionar: extensión de la clase, grabación (TODO queda registrado), forma de acceso al material grabado, no pensar la clase en términos de tomar asistencia a los/as estudiantes, encuentros cortos y focalizados en temas particulares, tener en cuenta el acceso a la conectividad de internet y de los medios tecnológicos por parte de los/as alumnos/as.</a:t>
            </a:r>
            <a:endParaRPr lang="es-A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sz="2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</a:pPr>
            <a:endParaRPr lang="es-AR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</a:pPr>
            <a:endParaRPr lang="es-AR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1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6940061" y="1809750"/>
            <a:ext cx="9023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Muchas gracias!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3384177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850778" y="4468530"/>
            <a:ext cx="8289217" cy="641350"/>
          </a:xfrm>
        </p:spPr>
        <p:txBody>
          <a:bodyPr>
            <a:noAutofit/>
          </a:bodyPr>
          <a:lstStyle/>
          <a:p>
            <a:pPr algn="r"/>
            <a:r>
              <a:rPr lang="es-AR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Lic. Leandro Matías </a:t>
            </a:r>
            <a:r>
              <a:rPr lang="es-AR" sz="18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Romanut</a:t>
            </a:r>
            <a:endParaRPr lang="es-AR" sz="1800" i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s-AR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Coordinador Área Tecnológica de la </a:t>
            </a:r>
            <a:r>
              <a:rPr lang="es-AR" sz="18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DGEaDyT</a:t>
            </a:r>
            <a:r>
              <a:rPr lang="es-AR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-UNLP</a:t>
            </a:r>
          </a:p>
          <a:p>
            <a:pPr algn="r"/>
            <a:r>
              <a:rPr lang="es-AR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José María Pereyra</a:t>
            </a:r>
          </a:p>
          <a:p>
            <a:pPr algn="r"/>
            <a:r>
              <a:rPr lang="es-AR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Área de Desarrollo de Aplicaciones para Entornos Virtuales de la </a:t>
            </a:r>
            <a:r>
              <a:rPr lang="es-AR" sz="18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DGEaDyT</a:t>
            </a:r>
            <a:r>
              <a:rPr lang="es-AR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-UNLP</a:t>
            </a:r>
          </a:p>
          <a:p>
            <a:pPr algn="r"/>
            <a:endParaRPr lang="es-AR" sz="18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http://www.entornosvirtuales.unlp.edu.ar/</a:t>
            </a:r>
            <a:endParaRPr lang="en-US" sz="2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2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de diseño de patrón de nub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2900</TotalTime>
  <Words>628</Words>
  <Application>Microsoft Office PowerPoint</Application>
  <PresentationFormat>Panorámica</PresentationFormat>
  <Paragraphs>88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Calibri</vt:lpstr>
      <vt:lpstr>Wingdings</vt:lpstr>
      <vt:lpstr>Cambria</vt:lpstr>
      <vt:lpstr>Open Sans</vt:lpstr>
      <vt:lpstr>Arial</vt:lpstr>
      <vt:lpstr>Plantilla de diseño de patrón de nube</vt:lpstr>
      <vt:lpstr>¿Cómo preparar una sesión (clase) en Webex?  Recomendaciones para configurar una reunión sincrónica</vt:lpstr>
      <vt:lpstr>  </vt:lpstr>
      <vt:lpstr>WebEx Training</vt:lpstr>
      <vt:lpstr>Estrategia de uso y administración</vt:lpstr>
      <vt:lpstr>Ingresando a WebEx</vt:lpstr>
      <vt:lpstr>Configurando una reunión</vt:lpstr>
      <vt:lpstr>Configurando una reunión (2)</vt:lpstr>
      <vt:lpstr>Recomendaciones</vt:lpstr>
      <vt:lpstr>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Virtualización de las clases en la universidad</dc:title>
  <dc:creator>ASUS</dc:creator>
  <cp:lastModifiedBy>Usuario de Windows</cp:lastModifiedBy>
  <cp:revision>35</cp:revision>
  <dcterms:created xsi:type="dcterms:W3CDTF">2020-03-24T14:30:47Z</dcterms:created>
  <dcterms:modified xsi:type="dcterms:W3CDTF">2020-04-01T17:06:45Z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