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8" r:id="rId3"/>
    <p:sldId id="286" r:id="rId4"/>
    <p:sldId id="287" r:id="rId5"/>
    <p:sldId id="273" r:id="rId6"/>
    <p:sldId id="256" r:id="rId7"/>
    <p:sldId id="261" r:id="rId8"/>
    <p:sldId id="277" r:id="rId9"/>
    <p:sldId id="266" r:id="rId10"/>
    <p:sldId id="274" r:id="rId11"/>
    <p:sldId id="275" r:id="rId12"/>
    <p:sldId id="276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8028070-1DE0-4DA2-B8B2-D78B41D797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04E9D863-523C-4D8D-942C-B444D8BF9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B0F312E-4277-4D39-9F0F-C393855B9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6C00-0671-4E78-9784-D3B3EF42875A}" type="datetimeFigureOut">
              <a:rPr lang="es-AR" smtClean="0"/>
              <a:pPr/>
              <a:t>2/3/2023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E74D797-7A31-4A33-AF4D-706774969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9052768-3172-46DC-8159-F29FD40B1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414FF-EA54-4562-9A47-749961C356A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84110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AED17EA-9ED7-44DE-8876-FA99099AF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1BF052A7-4949-4D42-8DB4-FCD05DFEE3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92A914B-0A6C-4116-9E81-39DFE5731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6C00-0671-4E78-9784-D3B3EF42875A}" type="datetimeFigureOut">
              <a:rPr lang="es-AR" smtClean="0"/>
              <a:pPr/>
              <a:t>2/3/2023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551ED16-8138-4A1B-A39F-245D556CF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8C49F0B-35C7-4462-A018-D1DD18C0D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414FF-EA54-4562-9A47-749961C356A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31309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1CF27708-6505-47DD-9CBB-386152D59E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EA29A2BB-5BE7-477B-9DC9-8F768EC913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54F6730-E156-4F76-A558-21DC25E38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6C00-0671-4E78-9784-D3B3EF42875A}" type="datetimeFigureOut">
              <a:rPr lang="es-AR" smtClean="0"/>
              <a:pPr/>
              <a:t>2/3/2023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09947E7-0A68-4E97-80A3-B5EEB2EEF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73C351E-03DF-437E-94B8-43098C1D0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414FF-EA54-4562-9A47-749961C356A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84676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052FD93-3B2C-485F-BBF4-D36D27034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3D32B9C-9ED8-4EC9-8E6C-0D9C1242B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C7D3459-B44E-49D8-BCEF-6A2E3D4D7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6C00-0671-4E78-9784-D3B3EF42875A}" type="datetimeFigureOut">
              <a:rPr lang="es-AR" smtClean="0"/>
              <a:pPr/>
              <a:t>2/3/2023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58987E5-40FA-4515-984C-45A3974AB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2455AD6-600C-4C0D-8278-C073BBBD3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414FF-EA54-4562-9A47-749961C356A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31901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3355D31-BAE7-4AAA-9D96-F68C055F5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BEFEA3F-F991-41B3-8F8F-B1B7B3E9E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57CB4F2-0A39-41D9-BE4E-7091665CA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6C00-0671-4E78-9784-D3B3EF42875A}" type="datetimeFigureOut">
              <a:rPr lang="es-AR" smtClean="0"/>
              <a:pPr/>
              <a:t>2/3/2023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F48575B-A323-4D7F-9934-2FD831638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4AD9BC7-2EE1-47C8-84AF-C6DA41590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414FF-EA54-4562-9A47-749961C356A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22927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31FA27D-B3F6-4C0B-B811-B76424BF7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8642A1C-772B-48CC-9861-67642DE549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87C1009B-322D-4B85-B751-65DE72215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FE4E6F9-1435-4569-839B-1936FBCBF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6C00-0671-4E78-9784-D3B3EF42875A}" type="datetimeFigureOut">
              <a:rPr lang="es-AR" smtClean="0"/>
              <a:pPr/>
              <a:t>2/3/2023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01703D4-01FD-4069-AB74-F3F50C046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08DDC492-4584-4994-A4EF-39E4DEA25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414FF-EA54-4562-9A47-749961C356A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28001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5D31FA1-06FA-4B7D-98B5-D7ECE8B4F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7F58791-D095-43A6-A1A3-88199F243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F825B96-CB1A-4E4D-BABA-BF24BF408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D187524A-528D-49C0-BAB3-5821B336A8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4146653B-4E77-4AFC-AA68-531C8441F4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8571482B-8BBD-4C32-87B2-8627C890B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6C00-0671-4E78-9784-D3B3EF42875A}" type="datetimeFigureOut">
              <a:rPr lang="es-AR" smtClean="0"/>
              <a:pPr/>
              <a:t>2/3/2023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889AB3F6-B023-4363-AB96-27495F9B0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8E009521-3050-47FE-A91F-A44C57979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414FF-EA54-4562-9A47-749961C356A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31372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696BF66-D43D-4B87-8093-60FDBE92A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C2AE568A-07C0-4CAD-AC9D-C9CE67C04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6C00-0671-4E78-9784-D3B3EF42875A}" type="datetimeFigureOut">
              <a:rPr lang="es-AR" smtClean="0"/>
              <a:pPr/>
              <a:t>2/3/2023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6C1A0CB2-9365-43FC-A698-86FEB2C8A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3D9C5CB-B225-4647-98D9-B8D5BD35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414FF-EA54-4562-9A47-749961C356A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13390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2109A4FC-EB6C-4DAF-8378-1F62F90BA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6C00-0671-4E78-9784-D3B3EF42875A}" type="datetimeFigureOut">
              <a:rPr lang="es-AR" smtClean="0"/>
              <a:pPr/>
              <a:t>2/3/2023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9A68F811-C77D-4F61-8151-77297A515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5FAB889A-01C8-4AE8-A77E-9803D5D73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414FF-EA54-4562-9A47-749961C356A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28828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28EBB4C-3222-447D-B734-3D86E2C48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D6F9EF9-4F1E-47AE-A4C0-AD5280AA6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A626344-14A3-4C0B-B15E-78AF8EFB34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A691E87-3FF0-48F5-9DFB-F2C66C9C0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6C00-0671-4E78-9784-D3B3EF42875A}" type="datetimeFigureOut">
              <a:rPr lang="es-AR" smtClean="0"/>
              <a:pPr/>
              <a:t>2/3/2023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5F2EFED-17DF-46FF-9B4C-2B744B1E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AEAFC3D-5CFC-4F0D-97AF-21DBD9A1C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414FF-EA54-4562-9A47-749961C356A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78782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5E4E41F-3EAB-46F3-B9A5-165BA7B12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2C34313C-995B-4058-BC46-86812E670A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CA3C1FA-65BE-4A15-AA31-FA73A217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25EB702-1702-4337-BF3B-A86AD4B5B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6C00-0671-4E78-9784-D3B3EF42875A}" type="datetimeFigureOut">
              <a:rPr lang="es-AR" smtClean="0"/>
              <a:pPr/>
              <a:t>2/3/2023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B1B71B6-E323-4F10-ADCB-775C31EA8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A10EFF3-501D-4856-96BA-04140F371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414FF-EA54-4562-9A47-749961C356A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90280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AEDCF355-FB6C-4484-A396-F6B6C8BC0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8E48DF3-BDD5-451F-801D-D02E9A7AF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1908DA8-E739-4C39-A4F8-68A37FD351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76C00-0671-4E78-9784-D3B3EF42875A}" type="datetimeFigureOut">
              <a:rPr lang="es-AR" smtClean="0"/>
              <a:pPr/>
              <a:t>2/3/2023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4E77F1F-A63F-4002-BA25-9BAD0CD54C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04520A0-5C10-46D9-8EFA-32DB5CF656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414FF-EA54-4562-9A47-749961C356A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93284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xmlns="" id="{85016AEC-0320-4ED0-8ECB-FE11DDDFE1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33F9F14-9404-46C1-897D-4A8EA5E32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531" y="4233675"/>
            <a:ext cx="4424430" cy="2015774"/>
          </a:xfrm>
        </p:spPr>
        <p:txBody>
          <a:bodyPr>
            <a:normAutofit/>
          </a:bodyPr>
          <a:lstStyle/>
          <a:p>
            <a:r>
              <a:rPr lang="es-MX" sz="4000" b="1" dirty="0"/>
              <a:t>Encuentro con aspirantes de la </a:t>
            </a:r>
            <a:r>
              <a:rPr lang="es-MX" sz="4000" b="1" dirty="0" err="1"/>
              <a:t>TUnA</a:t>
            </a:r>
            <a:endParaRPr lang="es-AR" sz="40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C70C3B59-DE2C-4611-8148-812575C5CA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F39B12C8-F0F3-496B-A3C8-29F0C032D4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531" y="905630"/>
            <a:ext cx="9657320" cy="3042056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8B17624-303A-4C90-B5A8-C4B4254A6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3" y="4212709"/>
            <a:ext cx="5160457" cy="203674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s-AR" sz="2000" dirty="0" smtClean="0"/>
          </a:p>
          <a:p>
            <a:pPr marL="0" indent="0">
              <a:buNone/>
            </a:pPr>
            <a:endParaRPr lang="es-AR" sz="2000" dirty="0"/>
          </a:p>
          <a:p>
            <a:pPr marL="0" indent="0">
              <a:buNone/>
            </a:pPr>
            <a:endParaRPr lang="es-AR" sz="2000" dirty="0" smtClean="0"/>
          </a:p>
          <a:p>
            <a:pPr marL="0" indent="0">
              <a:buNone/>
            </a:pPr>
            <a:r>
              <a:rPr lang="es-AR" sz="2000" dirty="0"/>
              <a:t> </a:t>
            </a:r>
            <a:r>
              <a:rPr lang="es-AR" sz="2000" dirty="0" smtClean="0"/>
              <a:t>                                             2 </a:t>
            </a:r>
            <a:r>
              <a:rPr lang="es-AR" sz="2000" dirty="0"/>
              <a:t>de </a:t>
            </a:r>
            <a:r>
              <a:rPr lang="es-AR" sz="2000" dirty="0" smtClean="0"/>
              <a:t>Marzo 2023</a:t>
            </a:r>
            <a:endParaRPr lang="es-AR" sz="2000" dirty="0"/>
          </a:p>
          <a:p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366324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1500B4A4-B1F1-41EA-886A-B8A210DBCA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E55A99C-0BDC-4DBE-8E40-9FA66F629F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xmlns="" id="{592457BA-F4B0-42CE-9523-A31C896B8C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195064"/>
              </p:ext>
            </p:extLst>
          </p:nvPr>
        </p:nvGraphicFramePr>
        <p:xfrm>
          <a:off x="952237" y="942967"/>
          <a:ext cx="10337976" cy="4968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5053">
                  <a:extLst>
                    <a:ext uri="{9D8B030D-6E8A-4147-A177-3AD203B41FA5}">
                      <a16:colId xmlns:a16="http://schemas.microsoft.com/office/drawing/2014/main" xmlns="" val="3824291899"/>
                    </a:ext>
                  </a:extLst>
                </a:gridCol>
                <a:gridCol w="6232923">
                  <a:extLst>
                    <a:ext uri="{9D8B030D-6E8A-4147-A177-3AD203B41FA5}">
                      <a16:colId xmlns:a16="http://schemas.microsoft.com/office/drawing/2014/main" xmlns="" val="60538704"/>
                    </a:ext>
                  </a:extLst>
                </a:gridCol>
              </a:tblGrid>
              <a:tr h="606022">
                <a:tc gridSpan="2">
                  <a:txBody>
                    <a:bodyPr/>
                    <a:lstStyle/>
                    <a:p>
                      <a:pPr marL="90805" algn="just"/>
                      <a:r>
                        <a:rPr lang="es-AR" sz="2200" b="1">
                          <a:effectLst/>
                        </a:rPr>
                        <a:t>Componentes de la agrobiodiversidad </a:t>
                      </a:r>
                    </a:p>
                    <a:p>
                      <a:pPr marR="172085" algn="r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es-AR" sz="1500" b="1">
                          <a:effectLst/>
                        </a:rPr>
                        <a:t> </a:t>
                      </a:r>
                      <a:endParaRPr lang="es-AR" sz="15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44176501"/>
                  </a:ext>
                </a:extLst>
              </a:tr>
              <a:tr h="257922">
                <a:tc>
                  <a:txBody>
                    <a:bodyPr/>
                    <a:lstStyle/>
                    <a:p>
                      <a:pPr marL="43815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es-AR" sz="1500">
                          <a:effectLst/>
                        </a:rPr>
                        <a:t>Régimen de cursada </a:t>
                      </a:r>
                      <a:endParaRPr lang="es-AR" sz="15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AR" sz="1500">
                          <a:effectLst/>
                        </a:rPr>
                        <a:t>Cuatrimestral (1ºcuatrimestre)</a:t>
                      </a:r>
                      <a:endParaRPr lang="es-AR" sz="15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147924805"/>
                  </a:ext>
                </a:extLst>
              </a:tr>
              <a:tr h="468738">
                <a:tc>
                  <a:txBody>
                    <a:bodyPr/>
                    <a:lstStyle/>
                    <a:p>
                      <a:pPr marL="47625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es-AR" sz="1500">
                          <a:effectLst/>
                        </a:rPr>
                        <a:t>Carga horaria Semanal</a:t>
                      </a:r>
                      <a:r>
                        <a:rPr lang="es-AR" sz="1500" baseline="30000">
                          <a:effectLst/>
                        </a:rPr>
                        <a:t>11</a:t>
                      </a:r>
                      <a:endParaRPr lang="es-AR" sz="15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r>
                        <a:rPr lang="es-AR" sz="1500">
                          <a:effectLst/>
                        </a:rPr>
                        <a:t>4 horas</a:t>
                      </a:r>
                    </a:p>
                    <a:p>
                      <a:r>
                        <a:rPr lang="es-AR" sz="1500">
                          <a:effectLst/>
                        </a:rPr>
                        <a:t> </a:t>
                      </a:r>
                    </a:p>
                    <a:p>
                      <a:r>
                        <a:rPr lang="es-AR" sz="1500">
                          <a:effectLst/>
                        </a:rPr>
                        <a:t> </a:t>
                      </a:r>
                    </a:p>
                    <a:p>
                      <a:r>
                        <a:rPr lang="es-AR" sz="1500">
                          <a:effectLst/>
                        </a:rPr>
                        <a:t>64 horas</a:t>
                      </a:r>
                      <a:endParaRPr lang="es-AR" sz="15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289395941"/>
                  </a:ext>
                </a:extLst>
              </a:tr>
              <a:tr h="462022">
                <a:tc>
                  <a:txBody>
                    <a:bodyPr/>
                    <a:lstStyle/>
                    <a:p>
                      <a:pPr marL="47625">
                        <a:lnSpc>
                          <a:spcPct val="97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es-AR" sz="1500">
                          <a:effectLst/>
                        </a:rPr>
                        <a:t>Carga Horaria Total</a:t>
                      </a:r>
                      <a:r>
                        <a:rPr lang="es-AR" sz="1500" baseline="30000">
                          <a:effectLst/>
                        </a:rPr>
                        <a:t>11</a:t>
                      </a:r>
                      <a:endParaRPr lang="es-AR" sz="15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06018556"/>
                  </a:ext>
                </a:extLst>
              </a:tr>
              <a:tr h="3173554">
                <a:tc gridSpan="2"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</a:pPr>
                      <a:r>
                        <a:rPr lang="es-AR" sz="1500">
                          <a:effectLst/>
                        </a:rPr>
                        <a:t> </a:t>
                      </a:r>
                    </a:p>
                    <a:p>
                      <a:pPr marL="48260"/>
                      <a:r>
                        <a:rPr lang="es-AR" sz="1500">
                          <a:effectLst/>
                        </a:rPr>
                        <a:t>Objetivos</a:t>
                      </a:r>
                    </a:p>
                    <a:p>
                      <a:pPr marL="342900" marR="89535" lvl="0" indent="-342900" algn="just">
                        <a:buFont typeface="Symbol" panose="05050102010706020507" pitchFamily="18" charset="2"/>
                        <a:buChar char=""/>
                      </a:pPr>
                      <a:r>
                        <a:rPr lang="es-AR" sz="1500">
                          <a:effectLst/>
                        </a:rPr>
                        <a:t>Abordar el concepto de agrobiodiversidad desde una perspectiva amplia. </a:t>
                      </a:r>
                    </a:p>
                    <a:p>
                      <a:pPr marL="342900" marR="89535" lvl="0" indent="-342900" algn="just">
                        <a:buFont typeface="Symbol" panose="05050102010706020507" pitchFamily="18" charset="2"/>
                        <a:buChar char=""/>
                      </a:pPr>
                      <a:r>
                        <a:rPr lang="es-AR" sz="1500">
                          <a:effectLst/>
                        </a:rPr>
                        <a:t>Reflexionar acerca del vínculo entre la diversidad biológica agrícola y la diversidad cultural. </a:t>
                      </a:r>
                    </a:p>
                    <a:p>
                      <a:pPr marL="342900" marR="89535" lvl="0" indent="-342900" algn="just">
                        <a:buFont typeface="Symbol" panose="05050102010706020507" pitchFamily="18" charset="2"/>
                        <a:buChar char=""/>
                      </a:pPr>
                      <a:r>
                        <a:rPr lang="es-AR" sz="1500">
                          <a:effectLst/>
                        </a:rPr>
                        <a:t>Comprender las características y clasificaciones de los diferentes componentes biológicos de la agrobiodiversidad.</a:t>
                      </a:r>
                    </a:p>
                    <a:p>
                      <a:r>
                        <a:rPr lang="es-AR" sz="1500">
                          <a:effectLst/>
                        </a:rPr>
                        <a:t> </a:t>
                      </a:r>
                    </a:p>
                    <a:p>
                      <a:r>
                        <a:rPr lang="es-AR" sz="1500">
                          <a:effectLst/>
                        </a:rPr>
                        <a:t>Contenidos Mínimos </a:t>
                      </a:r>
                    </a:p>
                    <a:p>
                      <a:pPr marL="90805" marR="89535" algn="just">
                        <a:spcAft>
                          <a:spcPts val="0"/>
                        </a:spcAft>
                      </a:pPr>
                      <a:r>
                        <a:rPr lang="es-AR" sz="1500">
                          <a:effectLst/>
                        </a:rPr>
                        <a:t>Componentes bióticos y abióticos. Niveles de organización. Redes tróficas. Niveles de diversidad biológica: genético, específico y ecosistémico. La disociación entre naturaleza y cultura. Agrobiodiversidad. </a:t>
                      </a:r>
                      <a:r>
                        <a:rPr lang="es-ES" sz="1500">
                          <a:effectLst/>
                        </a:rPr>
                        <a:t>Diversidad Biocultural. </a:t>
                      </a:r>
                      <a:r>
                        <a:rPr lang="es-AR" sz="1500">
                          <a:effectLst/>
                        </a:rPr>
                        <a:t>Taxonomía y nomenclatura. El componente vegetal: organización morfológica de los vegetales: tejidos y órganos vegetales. Principales grupos taxonómicos. El componente animal: principales grupos taxonómicos. Características y diferencias. Microorganismos: principales grupos taxonómicos. Características y diferencias. Composición, estructura y función de la agrobiodiversidad. Dimensiones de la agrobiodiversidad.</a:t>
                      </a:r>
                      <a:r>
                        <a:rPr lang="es-ES" sz="1500">
                          <a:effectLst/>
                        </a:rPr>
                        <a:t> Agrobiodiversidad cultivada y espontánea. Concepto de grupos funcionales. </a:t>
                      </a:r>
                      <a:endParaRPr lang="es-AR" sz="15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4255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4411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1500B4A4-B1F1-41EA-886A-B8A210DBCA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E55A99C-0BDC-4DBE-8E40-9FA66F629F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xmlns="" id="{58AEFA0C-3F67-4FFD-A64A-0258EC8F3C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404389"/>
              </p:ext>
            </p:extLst>
          </p:nvPr>
        </p:nvGraphicFramePr>
        <p:xfrm>
          <a:off x="1092932" y="891540"/>
          <a:ext cx="10056585" cy="5071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5658">
                  <a:extLst>
                    <a:ext uri="{9D8B030D-6E8A-4147-A177-3AD203B41FA5}">
                      <a16:colId xmlns:a16="http://schemas.microsoft.com/office/drawing/2014/main" xmlns="" val="3895406729"/>
                    </a:ext>
                  </a:extLst>
                </a:gridCol>
                <a:gridCol w="4460927">
                  <a:extLst>
                    <a:ext uri="{9D8B030D-6E8A-4147-A177-3AD203B41FA5}">
                      <a16:colId xmlns:a16="http://schemas.microsoft.com/office/drawing/2014/main" xmlns="" val="3504425725"/>
                    </a:ext>
                  </a:extLst>
                </a:gridCol>
              </a:tblGrid>
              <a:tr h="561533">
                <a:tc gridSpan="2">
                  <a:txBody>
                    <a:bodyPr/>
                    <a:lstStyle/>
                    <a:p>
                      <a:pPr marL="90805" algn="just"/>
                      <a:r>
                        <a:rPr lang="es-AR" sz="1700" b="1">
                          <a:effectLst/>
                        </a:rPr>
                        <a:t>Conceptos aplicados de física, química y matemáticas </a:t>
                      </a:r>
                    </a:p>
                    <a:p>
                      <a:pPr marR="172085" algn="r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es-AR" sz="1700">
                          <a:effectLst/>
                        </a:rPr>
                        <a:t> </a:t>
                      </a:r>
                      <a:endParaRPr lang="es-AR" sz="17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8124566"/>
                  </a:ext>
                </a:extLst>
              </a:tr>
              <a:tr h="290941">
                <a:tc>
                  <a:txBody>
                    <a:bodyPr/>
                    <a:lstStyle/>
                    <a:p>
                      <a:pPr marL="43815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es-AR" sz="1700">
                          <a:effectLst/>
                        </a:rPr>
                        <a:t>Régimen de cursada </a:t>
                      </a:r>
                      <a:r>
                        <a:rPr lang="es-AR" sz="1700" baseline="30000">
                          <a:effectLst/>
                        </a:rPr>
                        <a:t>10</a:t>
                      </a:r>
                      <a:endParaRPr lang="es-AR" sz="17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AR" sz="1700">
                          <a:effectLst/>
                        </a:rPr>
                        <a:t>Anual</a:t>
                      </a:r>
                      <a:endParaRPr lang="es-AR" sz="17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759923327"/>
                  </a:ext>
                </a:extLst>
              </a:tr>
              <a:tr h="539020">
                <a:tc>
                  <a:txBody>
                    <a:bodyPr/>
                    <a:lstStyle/>
                    <a:p>
                      <a:pPr marL="47625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es-AR" sz="1700">
                          <a:effectLst/>
                        </a:rPr>
                        <a:t>Carga horaria Semanal</a:t>
                      </a:r>
                      <a:r>
                        <a:rPr lang="es-AR" sz="1700" baseline="30000">
                          <a:effectLst/>
                        </a:rPr>
                        <a:t>11</a:t>
                      </a:r>
                      <a:endParaRPr lang="es-AR" sz="17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r>
                        <a:rPr lang="es-AR" sz="1700">
                          <a:effectLst/>
                        </a:rPr>
                        <a:t>3 horas</a:t>
                      </a:r>
                    </a:p>
                    <a:p>
                      <a:r>
                        <a:rPr lang="es-AR" sz="1700">
                          <a:effectLst/>
                        </a:rPr>
                        <a:t> </a:t>
                      </a:r>
                    </a:p>
                    <a:p>
                      <a:r>
                        <a:rPr lang="es-AR" sz="1700">
                          <a:effectLst/>
                        </a:rPr>
                        <a:t> </a:t>
                      </a:r>
                    </a:p>
                    <a:p>
                      <a:r>
                        <a:rPr lang="es-AR" sz="1700">
                          <a:effectLst/>
                        </a:rPr>
                        <a:t>96 horas</a:t>
                      </a:r>
                      <a:endParaRPr lang="es-AR" sz="17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995874645"/>
                  </a:ext>
                </a:extLst>
              </a:tr>
              <a:tr h="531227">
                <a:tc>
                  <a:txBody>
                    <a:bodyPr/>
                    <a:lstStyle/>
                    <a:p>
                      <a:pPr marL="47625">
                        <a:lnSpc>
                          <a:spcPct val="97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es-AR" sz="1700">
                          <a:effectLst/>
                        </a:rPr>
                        <a:t>Carga Horaria Total</a:t>
                      </a:r>
                      <a:r>
                        <a:rPr lang="es-AR" sz="1700" baseline="30000">
                          <a:effectLst/>
                        </a:rPr>
                        <a:t>11</a:t>
                      </a:r>
                      <a:endParaRPr lang="es-AR" sz="17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20026151"/>
                  </a:ext>
                </a:extLst>
              </a:tr>
              <a:tr h="3148392">
                <a:tc gridSpan="2"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</a:pPr>
                      <a:r>
                        <a:rPr lang="es-AR" sz="1700">
                          <a:effectLst/>
                        </a:rPr>
                        <a:t> </a:t>
                      </a:r>
                    </a:p>
                    <a:p>
                      <a:pPr marL="48260"/>
                      <a:r>
                        <a:rPr lang="es-AR" sz="1700">
                          <a:effectLst/>
                        </a:rPr>
                        <a:t>Objetivos</a:t>
                      </a:r>
                    </a:p>
                    <a:p>
                      <a:pPr marL="342900" marR="89535" lvl="0" indent="-342900" algn="just">
                        <a:buFont typeface="Symbol" panose="05050102010706020507" pitchFamily="18" charset="2"/>
                        <a:buChar char=""/>
                      </a:pPr>
                      <a:r>
                        <a:rPr lang="es-AR" sz="1700">
                          <a:effectLst/>
                        </a:rPr>
                        <a:t>Comprender los principios físicos y químicos que determinan la dinámica de los principales procesos de los agroecosistemas.</a:t>
                      </a:r>
                    </a:p>
                    <a:p>
                      <a:pPr marL="342900" marR="89535" lvl="0" indent="-342900" algn="just">
                        <a:buFont typeface="Symbol" panose="05050102010706020507" pitchFamily="18" charset="2"/>
                        <a:buChar char=""/>
                      </a:pPr>
                      <a:r>
                        <a:rPr lang="es-AR" sz="1700">
                          <a:effectLst/>
                        </a:rPr>
                        <a:t>Incorporar los recursos matemáticos necesarios para la interpretación del funcionamiento y acción sobre los agroecosistemas. </a:t>
                      </a:r>
                    </a:p>
                    <a:p>
                      <a:r>
                        <a:rPr lang="es-AR" sz="1700">
                          <a:effectLst/>
                        </a:rPr>
                        <a:t> </a:t>
                      </a:r>
                    </a:p>
                    <a:p>
                      <a:r>
                        <a:rPr lang="es-AR" sz="1700">
                          <a:effectLst/>
                        </a:rPr>
                        <a:t>Contenidos Mínimos </a:t>
                      </a:r>
                    </a:p>
                    <a:p>
                      <a:pPr marL="90805" marR="89535" indent="-1270" algn="just">
                        <a:spcAft>
                          <a:spcPts val="0"/>
                        </a:spcAft>
                      </a:pPr>
                      <a:r>
                        <a:rPr lang="es-AR" sz="1700">
                          <a:effectLst/>
                        </a:rPr>
                        <a:t>Nociones de física, química y matemática necesarias para la interpretación de los agroecosistemas. Interpretación conceptual de los principales fenómenos, leyes, reacciones y procesos que determinan la dinámica de la materia y la energía y sus interconexiones. Interpretación de las relaciones existentes entre las intervenciones antrópicas y los mencionados elementos. </a:t>
                      </a:r>
                      <a:endParaRPr lang="es-AR" sz="17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05117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4340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1500B4A4-B1F1-41EA-886A-B8A210DBCA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E55A99C-0BDC-4DBE-8E40-9FA66F629F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xmlns="" id="{BBD16850-E59E-42F0-8B25-C5AD53B919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640232"/>
              </p:ext>
            </p:extLst>
          </p:nvPr>
        </p:nvGraphicFramePr>
        <p:xfrm>
          <a:off x="1138150" y="891540"/>
          <a:ext cx="9966149" cy="5071113"/>
        </p:xfrm>
        <a:graphic>
          <a:graphicData uri="http://schemas.openxmlformats.org/drawingml/2006/table">
            <a:tbl>
              <a:tblPr firstRow="1" bandRow="1">
                <a:solidFill>
                  <a:srgbClr val="F2F2F2">
                    <a:alpha val="30196"/>
                  </a:srgbClr>
                </a:solidFill>
                <a:tableStyleId>{5C22544A-7EE6-4342-B048-85BDC9FD1C3A}</a:tableStyleId>
              </a:tblPr>
              <a:tblGrid>
                <a:gridCol w="3411079">
                  <a:extLst>
                    <a:ext uri="{9D8B030D-6E8A-4147-A177-3AD203B41FA5}">
                      <a16:colId xmlns:a16="http://schemas.microsoft.com/office/drawing/2014/main" xmlns="" val="3047840208"/>
                    </a:ext>
                  </a:extLst>
                </a:gridCol>
                <a:gridCol w="6555070">
                  <a:extLst>
                    <a:ext uri="{9D8B030D-6E8A-4147-A177-3AD203B41FA5}">
                      <a16:colId xmlns:a16="http://schemas.microsoft.com/office/drawing/2014/main" xmlns="" val="2556619043"/>
                    </a:ext>
                  </a:extLst>
                </a:gridCol>
              </a:tblGrid>
              <a:tr h="445055">
                <a:tc gridSpan="2">
                  <a:txBody>
                    <a:bodyPr/>
                    <a:lstStyle/>
                    <a:p>
                      <a:pPr marL="90805"/>
                      <a:r>
                        <a:rPr lang="es-AR" sz="1400" b="0" cap="none" spc="0">
                          <a:solidFill>
                            <a:schemeClr val="bg1"/>
                          </a:solidFill>
                          <a:effectLst/>
                        </a:rPr>
                        <a:t>Análisis y problemáticas de los sistemas agroalimentarios</a:t>
                      </a:r>
                      <a:endParaRPr lang="es-AR" sz="1400" b="0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22233" marR="0" marT="94026" marB="94026" anchor="ctr">
                    <a:lnL w="19050" cap="flat" cmpd="sng" algn="ctr">
                      <a:noFill/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130649"/>
                  </a:ext>
                </a:extLst>
              </a:tr>
              <a:tr h="445055">
                <a:tc>
                  <a:txBody>
                    <a:bodyPr/>
                    <a:lstStyle/>
                    <a:p>
                      <a:pPr marL="43815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es-AR" sz="1400" cap="none" spc="0">
                          <a:solidFill>
                            <a:schemeClr val="tx1"/>
                          </a:solidFill>
                          <a:effectLst/>
                        </a:rPr>
                        <a:t>Régimen de cursada </a:t>
                      </a:r>
                      <a:r>
                        <a:rPr lang="es-AR" sz="1400" cap="none" spc="0" baseline="300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s-AR" sz="14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22233" marR="0" marT="94026" marB="94026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400" cap="none" spc="0">
                          <a:solidFill>
                            <a:schemeClr val="tx1"/>
                          </a:solidFill>
                          <a:effectLst/>
                        </a:rPr>
                        <a:t>Cuatrimestral (1ºcuatrimestre)</a:t>
                      </a:r>
                      <a:endParaRPr lang="es-AR" sz="14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22233" marR="0" marT="94026" marB="94026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0372560"/>
                  </a:ext>
                </a:extLst>
              </a:tr>
              <a:tr h="554914">
                <a:tc>
                  <a:txBody>
                    <a:bodyPr/>
                    <a:lstStyle/>
                    <a:p>
                      <a:pPr marL="47625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es-AR" sz="1400" cap="none" spc="0">
                          <a:solidFill>
                            <a:schemeClr val="tx1"/>
                          </a:solidFill>
                          <a:effectLst/>
                        </a:rPr>
                        <a:t>Carga horaria Semanal</a:t>
                      </a:r>
                      <a:r>
                        <a:rPr lang="es-AR" sz="1400" cap="none" spc="0" baseline="300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s-AR" sz="14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22233" marR="0" marT="94026" marB="94026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s-AR" sz="1400" cap="none" spc="0">
                          <a:solidFill>
                            <a:schemeClr val="tx1"/>
                          </a:solidFill>
                          <a:effectLst/>
                        </a:rPr>
                        <a:t>4 horas</a:t>
                      </a:r>
                    </a:p>
                    <a:p>
                      <a:r>
                        <a:rPr lang="es-AR" sz="14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r>
                        <a:rPr lang="es-AR" sz="14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r>
                        <a:rPr lang="es-AR" sz="1400" cap="none" spc="0">
                          <a:solidFill>
                            <a:schemeClr val="tx1"/>
                          </a:solidFill>
                          <a:effectLst/>
                        </a:rPr>
                        <a:t>64 horas</a:t>
                      </a:r>
                      <a:endParaRPr lang="es-AR" sz="14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22233" marR="0" marT="94026" marB="94026">
                    <a:lnL w="635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5916020"/>
                  </a:ext>
                </a:extLst>
              </a:tr>
              <a:tr h="548320">
                <a:tc>
                  <a:txBody>
                    <a:bodyPr/>
                    <a:lstStyle/>
                    <a:p>
                      <a:pPr marL="47625">
                        <a:lnSpc>
                          <a:spcPct val="97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es-AR" sz="1400" cap="none" spc="0">
                          <a:solidFill>
                            <a:schemeClr val="tx1"/>
                          </a:solidFill>
                          <a:effectLst/>
                        </a:rPr>
                        <a:t>Carga Horaria Total</a:t>
                      </a:r>
                      <a:r>
                        <a:rPr lang="es-AR" sz="1400" cap="none" spc="0" baseline="30000">
                          <a:solidFill>
                            <a:schemeClr val="tx1"/>
                          </a:solidFill>
                          <a:effectLst/>
                        </a:rPr>
                        <a:t>11 </a:t>
                      </a:r>
                      <a:endParaRPr lang="es-AR" sz="14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22233" marR="0" marT="94026" marB="94026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38893821"/>
                  </a:ext>
                </a:extLst>
              </a:tr>
              <a:tr h="3077769">
                <a:tc gridSpan="2"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</a:pPr>
                      <a:r>
                        <a:rPr lang="es-AR" sz="14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48260"/>
                      <a:r>
                        <a:rPr lang="es-AR" sz="1400" cap="none" spc="0">
                          <a:solidFill>
                            <a:schemeClr val="tx1"/>
                          </a:solidFill>
                          <a:effectLst/>
                        </a:rPr>
                        <a:t>Objetivos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s-AR" sz="1400" cap="none" spc="0">
                          <a:solidFill>
                            <a:schemeClr val="tx1"/>
                          </a:solidFill>
                          <a:effectLst/>
                        </a:rPr>
                        <a:t>Analizar críticamente los sistemas agroalimentarios.</a:t>
                      </a:r>
                    </a:p>
                    <a:p>
                      <a:pPr marL="342900" lvl="0" indent="-342900">
                        <a:spcBef>
                          <a:spcPts val="20"/>
                        </a:spcBef>
                        <a:buFont typeface="Symbol" panose="05050102010706020507" pitchFamily="18" charset="2"/>
                        <a:buChar char=""/>
                      </a:pPr>
                      <a:r>
                        <a:rPr lang="es-AR" sz="1400" cap="none" spc="0">
                          <a:solidFill>
                            <a:schemeClr val="tx1"/>
                          </a:solidFill>
                          <a:effectLst/>
                        </a:rPr>
                        <a:t>Ejercitar un enfoque holístico y sistémico de los sistemas agroalimentarios.</a:t>
                      </a:r>
                    </a:p>
                    <a:p>
                      <a:pPr>
                        <a:spcBef>
                          <a:spcPts val="20"/>
                        </a:spcBef>
                      </a:pPr>
                      <a:r>
                        <a:rPr lang="es-AR" sz="14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r>
                        <a:rPr lang="es-AR" sz="1400" cap="none" spc="0">
                          <a:solidFill>
                            <a:schemeClr val="tx1"/>
                          </a:solidFill>
                          <a:effectLst/>
                        </a:rPr>
                        <a:t>Contenidos Mínimos </a:t>
                      </a:r>
                    </a:p>
                    <a:p>
                      <a:pPr marL="90805" marR="89535" algn="just">
                        <a:spcAft>
                          <a:spcPts val="0"/>
                        </a:spcAft>
                      </a:pPr>
                      <a:r>
                        <a:rPr lang="es-AR" sz="1400" cap="none" spc="0">
                          <a:solidFill>
                            <a:schemeClr val="tx1"/>
                          </a:solidFill>
                          <a:effectLst/>
                        </a:rPr>
                        <a:t>Teoría general de sistemas. Atributos del sistema. Factores de producción. Sistemas productivos. Características de las actividades intensivas, semiintensivas y extensivas más destacadas de la Argentina. Sistema agropecuario. Subsistema natural. Bienes comunes. Agroecosistemas Subsistema tecnológico. Tecnologías de insumo y de procesos. Subsistema socioeconómico. Análisis de las problemáticas del sistema agroalimentario moderno. </a:t>
                      </a:r>
                      <a:r>
                        <a:rPr lang="es-ES" sz="1400" cap="none" spc="0">
                          <a:solidFill>
                            <a:schemeClr val="tx1"/>
                          </a:solidFill>
                          <a:effectLst/>
                        </a:rPr>
                        <a:t>Impacto de la agricultura en el ambiente. Paradigma de la Revolución Verde. </a:t>
                      </a:r>
                      <a:r>
                        <a:rPr lang="es-AR" sz="1400" cap="none" spc="0">
                          <a:solidFill>
                            <a:schemeClr val="tx1"/>
                          </a:solidFill>
                          <a:effectLst/>
                        </a:rPr>
                        <a:t>Sistemas agroalimentarios localizados. </a:t>
                      </a:r>
                      <a:r>
                        <a:rPr lang="es-ES" sz="1400" cap="none" spc="0">
                          <a:solidFill>
                            <a:schemeClr val="tx1"/>
                          </a:solidFill>
                          <a:effectLst/>
                        </a:rPr>
                        <a:t>Seguridad y Soberanía alimentaria. </a:t>
                      </a:r>
                      <a:r>
                        <a:rPr lang="es-AR" sz="1400" cap="none" spc="0">
                          <a:solidFill>
                            <a:schemeClr val="tx1"/>
                          </a:solidFill>
                          <a:effectLst/>
                        </a:rPr>
                        <a:t>Desarrollo, concepto y enfoques. Etapas del desarrollo argentino, énfasis en sector rural. Hitos tecnológicos. Estructura del agro argentino. Concepto de productor. Tipología. Otros actores del sector rural. </a:t>
                      </a:r>
                      <a:endParaRPr lang="es-AR" sz="14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22233" marR="0" marT="94026" marB="94026">
                    <a:lnL w="635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58654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4621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6685" y="120427"/>
            <a:ext cx="10515600" cy="446244"/>
          </a:xfrm>
        </p:spPr>
        <p:txBody>
          <a:bodyPr>
            <a:normAutofit/>
          </a:bodyPr>
          <a:lstStyle/>
          <a:p>
            <a:r>
              <a:rPr lang="es-ES" sz="2400" b="1" dirty="0" smtClean="0"/>
              <a:t>Correlativas ¿Qué significa?</a:t>
            </a:r>
            <a:endParaRPr lang="es-ES" sz="24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20" y="494882"/>
            <a:ext cx="8590208" cy="636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21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57" y="115911"/>
            <a:ext cx="9288264" cy="6742090"/>
          </a:xfrm>
        </p:spPr>
      </p:pic>
    </p:spTree>
    <p:extLst>
      <p:ext uri="{BB962C8B-B14F-4D97-AF65-F5344CB8AC3E}">
        <p14:creationId xmlns:p14="http://schemas.microsoft.com/office/powerpoint/2010/main" val="4274800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56092"/>
          </a:xfrm>
        </p:spPr>
        <p:txBody>
          <a:bodyPr>
            <a:noAutofit/>
          </a:bodyPr>
          <a:lstStyle/>
          <a:p>
            <a:r>
              <a:rPr lang="es-ES" sz="2800" b="1" dirty="0" smtClean="0"/>
              <a:t>Página web de la Facultad</a:t>
            </a:r>
            <a:endParaRPr lang="es-ES" sz="2800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811370"/>
            <a:ext cx="10569226" cy="59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76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8562" y="734097"/>
            <a:ext cx="10459768" cy="5880748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10166" y="236337"/>
            <a:ext cx="10515600" cy="497760"/>
          </a:xfrm>
        </p:spPr>
        <p:txBody>
          <a:bodyPr>
            <a:normAutofit/>
          </a:bodyPr>
          <a:lstStyle/>
          <a:p>
            <a:r>
              <a:rPr lang="es-ES" sz="2800" b="1" dirty="0" smtClean="0"/>
              <a:t>Accesos Directos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2087271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30334"/>
          </a:xfrm>
        </p:spPr>
        <p:txBody>
          <a:bodyPr>
            <a:normAutofit fontScale="90000"/>
          </a:bodyPr>
          <a:lstStyle/>
          <a:p>
            <a:r>
              <a:rPr lang="es-ES" sz="2800" b="1" dirty="0" smtClean="0"/>
              <a:t>Aula Virtual</a:t>
            </a:r>
            <a:endParaRPr lang="es-ES" sz="2800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100" y="862885"/>
            <a:ext cx="10024535" cy="563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30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139" y="386367"/>
            <a:ext cx="10826281" cy="608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70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986" y="231820"/>
            <a:ext cx="10515600" cy="377043"/>
          </a:xfrm>
        </p:spPr>
        <p:txBody>
          <a:bodyPr>
            <a:normAutofit fontScale="90000"/>
          </a:bodyPr>
          <a:lstStyle/>
          <a:p>
            <a:r>
              <a:rPr lang="es-ES" sz="2800" b="1" dirty="0" smtClean="0"/>
              <a:t>SIU Guaraní</a:t>
            </a:r>
            <a:endParaRPr lang="es-ES" sz="2800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8135" y="608863"/>
            <a:ext cx="10507968" cy="590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266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607" y="0"/>
            <a:ext cx="9002693" cy="6980349"/>
          </a:xfrm>
        </p:spPr>
      </p:pic>
    </p:spTree>
    <p:extLst>
      <p:ext uri="{BB962C8B-B14F-4D97-AF65-F5344CB8AC3E}">
        <p14:creationId xmlns:p14="http://schemas.microsoft.com/office/powerpoint/2010/main" val="36921735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899" y="180305"/>
            <a:ext cx="11467676" cy="644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890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72B886CF-D3D5-4CDE-A0D0-35994223D8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3E975A9-E5F4-41D1-8B17-BBC67C7138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Diagrama, Texto&#10;&#10;Descripción generada automáticamente">
            <a:extLst>
              <a:ext uri="{FF2B5EF4-FFF2-40B4-BE49-F238E27FC236}">
                <a16:creationId xmlns:a16="http://schemas.microsoft.com/office/drawing/2014/main" xmlns="" id="{DA8357CF-A408-4EF7-944E-2187968EAA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0" t="5436" r="29739" b="92837"/>
          <a:stretch/>
        </p:blipFill>
        <p:spPr>
          <a:xfrm>
            <a:off x="1362151" y="1965529"/>
            <a:ext cx="4111200" cy="22671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C9D9FB4F-6451-4080-B19B-00F219B229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57" y="4127791"/>
            <a:ext cx="4111200" cy="129502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ED4DDBF-257C-4116-AECA-9F2940B66D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94411" y="891540"/>
            <a:ext cx="6097589" cy="50711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1009B0A-424F-4862-8A3A-CEDCAF2C1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8424" y="2399099"/>
            <a:ext cx="5067294" cy="34009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400"/>
              <a:t>Esta Tecnicatura se propone formar Técnicas/os en Agroecología con </a:t>
            </a:r>
            <a:r>
              <a:rPr lang="es-AR" sz="2400" b="1"/>
              <a:t>conocimientos teóricos y prácticos </a:t>
            </a:r>
            <a:r>
              <a:rPr lang="es-AR" sz="2400"/>
              <a:t>que aporten al diseño, manejo y gestión de agroecosistemas con un </a:t>
            </a:r>
            <a:r>
              <a:rPr lang="es-AR" sz="2400" b="1"/>
              <a:t>enfoque agroecológico</a:t>
            </a:r>
            <a:r>
              <a:rPr lang="es-AR" sz="2400"/>
              <a:t>, de manera de promover sistemas productivos sustentables</a:t>
            </a:r>
          </a:p>
        </p:txBody>
      </p:sp>
    </p:spTree>
    <p:extLst>
      <p:ext uri="{BB962C8B-B14F-4D97-AF65-F5344CB8AC3E}">
        <p14:creationId xmlns:p14="http://schemas.microsoft.com/office/powerpoint/2010/main" val="1214555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C9A36457-A5F4-4103-A443-02581C0918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AA5CF486-D9E5-4A66-898A-F3D62B81B1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147" y="-5"/>
            <a:ext cx="12193149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E1558E9-16EA-4E90-921B-139D99BD0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916632" cy="1188720"/>
          </a:xfrm>
        </p:spPr>
        <p:txBody>
          <a:bodyPr>
            <a:normAutofit/>
          </a:bodyPr>
          <a:lstStyle/>
          <a:p>
            <a:r>
              <a:rPr lang="es-A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Perfil de formación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A5FD531-7F6A-4C6E-AEC1-211344757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084" y="1737360"/>
            <a:ext cx="11966916" cy="5240215"/>
          </a:xfrm>
        </p:spPr>
        <p:txBody>
          <a:bodyPr anchor="ctr">
            <a:normAutofit/>
          </a:bodyPr>
          <a:lstStyle/>
          <a:p>
            <a:pPr marL="78105" marR="100965" indent="-6350">
              <a:spcBef>
                <a:spcPts val="685"/>
              </a:spcBef>
              <a:spcAft>
                <a:spcPts val="0"/>
              </a:spcAft>
            </a:pPr>
            <a:r>
              <a:rPr lang="es-AR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 carrera Tecnicatura Universitaria en Agroecología formará técnicos/as con sólidos conocimientos, habilidades y actitudes tendientes a potenciar la agroecología en ámbitos públicos y privados de ejercicio de su tarea. </a:t>
            </a:r>
          </a:p>
          <a:p>
            <a:pPr marL="78105" marR="170815" indent="-6350">
              <a:spcBef>
                <a:spcPts val="685"/>
              </a:spcBef>
              <a:spcAft>
                <a:spcPts val="0"/>
              </a:spcAft>
            </a:pPr>
            <a:r>
              <a:rPr lang="es-AR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El/la Técnico/a Universitario/a en Agroecología estará capacitado/a para: </a:t>
            </a:r>
          </a:p>
          <a:p>
            <a:pPr marL="342900" marR="170815" lvl="0" indent="-342900">
              <a:spcBef>
                <a:spcPts val="685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es-AR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Interpretar y analizar de forma holística y sistémica las producciones agropecuarias. </a:t>
            </a:r>
          </a:p>
          <a:p>
            <a:pPr marL="342900" marR="137160" lvl="0" indent="-342900">
              <a:spcBef>
                <a:spcPts val="685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es-AR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Diseñar, manejar y gestionar agroecosistemas con un enfoque agroecológico. </a:t>
            </a:r>
          </a:p>
          <a:p>
            <a:pPr marL="342900" marR="137160" lvl="0" indent="-342900">
              <a:spcBef>
                <a:spcPts val="685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es-AR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Planificar y acompañar procesos de transición hacia agroecosistemas de base agroecológica.</a:t>
            </a:r>
          </a:p>
          <a:p>
            <a:pPr marL="342900" marR="170815" lvl="0" indent="-342900">
              <a:spcBef>
                <a:spcPts val="685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es-AR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Potenciar el desarrollo rural y periurbano desde la perspectiva de la agroecología.</a:t>
            </a:r>
          </a:p>
          <a:p>
            <a:pPr marL="342900" marR="170815" lvl="0" indent="-342900">
              <a:spcBef>
                <a:spcPts val="685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es-AR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Promover la organización de los/as actores/as del sector y la consolidación del trabajo colectivo. </a:t>
            </a:r>
          </a:p>
          <a:p>
            <a:pPr marL="342900" marR="170815" lvl="0" indent="-342900">
              <a:spcBef>
                <a:spcPts val="685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es-AR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Propiciar la gestión de las organizaciones del sector y aportar a la planificación de políticas públicas para el mismo con la finalidad de impulsar el desarrollo socioeconómico local.</a:t>
            </a:r>
          </a:p>
          <a:p>
            <a:pPr marL="342900" marR="170815" lvl="0" indent="-342900">
              <a:spcBef>
                <a:spcPts val="685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es-AR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Conocer y aplicar metodologías participativas para fortalecer las estrategias socio productivas y de comercialización.</a:t>
            </a:r>
            <a:endParaRPr lang="es-A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118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D91D502C-BF0E-4362-AACA-7AD64AA2CC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5" y="80513"/>
            <a:ext cx="9036649" cy="6777487"/>
          </a:xfrm>
        </p:spPr>
      </p:pic>
    </p:spTree>
    <p:extLst>
      <p:ext uri="{BB962C8B-B14F-4D97-AF65-F5344CB8AC3E}">
        <p14:creationId xmlns:p14="http://schemas.microsoft.com/office/powerpoint/2010/main" val="83363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3FDB3BAD-1FA1-4DB1-A266-C42F16A73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1735653-F977-44FD-A291-EFD2A9E39F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74028" y="891541"/>
            <a:ext cx="4713095" cy="4074074"/>
          </a:xfrm>
        </p:spPr>
        <p:txBody>
          <a:bodyPr>
            <a:normAutofit fontScale="90000"/>
          </a:bodyPr>
          <a:lstStyle/>
          <a:p>
            <a:r>
              <a:rPr lang="es-AR" sz="5600" b="1" dirty="0" smtClean="0"/>
              <a:t>¿Qué </a:t>
            </a:r>
            <a:r>
              <a:rPr lang="es-AR" sz="5600" b="1" dirty="0"/>
              <a:t>materias conforman el primer cuatrimestre </a:t>
            </a:r>
            <a:r>
              <a:rPr lang="es-AR" sz="5600" b="1" dirty="0" smtClean="0"/>
              <a:t>2023?</a:t>
            </a:r>
            <a:endParaRPr lang="es-AR" sz="5600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BC8546E-499F-4841-A9DB-2AD58327AE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91540"/>
            <a:ext cx="5354546" cy="507111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835362B5-2BC8-4FC7-9519-4893AA9CED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33" y="2689271"/>
            <a:ext cx="4745244" cy="149475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95D96F3-D7F7-48B2-868C-B85202BB0F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364099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4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EBD370A4-468A-407D-AD09-2CA07CE0CB57}"/>
              </a:ext>
            </a:extLst>
          </p:cNvPr>
          <p:cNvSpPr txBox="1"/>
          <p:nvPr/>
        </p:nvSpPr>
        <p:spPr>
          <a:xfrm>
            <a:off x="1383326" y="2637904"/>
            <a:ext cx="1854246" cy="1261884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txBody>
          <a:bodyPr wrap="square" rtlCol="0" anchor="b">
            <a:spAutoFit/>
          </a:bodyPr>
          <a:lstStyle/>
          <a:p>
            <a:pPr algn="ctr"/>
            <a:r>
              <a:rPr lang="es-AR" sz="1600" b="1" dirty="0"/>
              <a:t> </a:t>
            </a:r>
          </a:p>
          <a:p>
            <a:pPr algn="ctr"/>
            <a:r>
              <a:rPr lang="es-AR" sz="1600" b="1" dirty="0"/>
              <a:t>Componentes de la Agrobiodiversidad</a:t>
            </a:r>
          </a:p>
          <a:p>
            <a:pPr algn="ctr"/>
            <a:endParaRPr lang="es-AR" sz="1400" b="1" dirty="0"/>
          </a:p>
          <a:p>
            <a:pPr algn="ctr"/>
            <a:endParaRPr lang="es-AR" sz="14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685087A5-9F69-4342-BAD8-E6DEB1364AE3}"/>
              </a:ext>
            </a:extLst>
          </p:cNvPr>
          <p:cNvSpPr txBox="1"/>
          <p:nvPr/>
        </p:nvSpPr>
        <p:spPr>
          <a:xfrm>
            <a:off x="3669545" y="2637904"/>
            <a:ext cx="2206159" cy="1261884"/>
          </a:xfrm>
          <a:prstGeom prst="rect">
            <a:avLst/>
          </a:prstGeom>
          <a:solidFill>
            <a:schemeClr val="bg1"/>
          </a:solidFill>
          <a:ln w="76200">
            <a:solidFill>
              <a:srgbClr val="CC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endParaRPr lang="es-AR" sz="1400" b="1" dirty="0"/>
          </a:p>
          <a:p>
            <a:pPr algn="ctr">
              <a:spcAft>
                <a:spcPts val="0"/>
              </a:spcAft>
            </a:pPr>
            <a:r>
              <a:rPr lang="es-AR" sz="1600" b="1" dirty="0"/>
              <a:t>Conceptos aplicados de física, química y </a:t>
            </a:r>
            <a:r>
              <a:rPr lang="es-AR" sz="1600" b="1" dirty="0" smtClean="0"/>
              <a:t>matemáticas</a:t>
            </a:r>
            <a:endParaRPr lang="es-AR" sz="1600" b="1" dirty="0"/>
          </a:p>
          <a:p>
            <a:pPr algn="ctr">
              <a:spcAft>
                <a:spcPts val="0"/>
              </a:spcAft>
            </a:pPr>
            <a:endParaRPr lang="es-AR" sz="14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0577B4DC-4BAF-4433-8437-A62FDF28CA0D}"/>
              </a:ext>
            </a:extLst>
          </p:cNvPr>
          <p:cNvSpPr txBox="1"/>
          <p:nvPr/>
        </p:nvSpPr>
        <p:spPr>
          <a:xfrm>
            <a:off x="6301394" y="2652056"/>
            <a:ext cx="1865173" cy="1261884"/>
          </a:xfrm>
          <a:prstGeom prst="rect">
            <a:avLst/>
          </a:prstGeom>
          <a:noFill/>
          <a:ln w="76200">
            <a:solidFill>
              <a:srgbClr val="66003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s-AR" sz="1400" b="1" dirty="0"/>
          </a:p>
          <a:p>
            <a:pPr algn="ctr"/>
            <a:r>
              <a:rPr lang="es-AR" sz="1600" b="1" dirty="0"/>
              <a:t>Bases conceptuales de la Agroecología</a:t>
            </a:r>
          </a:p>
          <a:p>
            <a:pPr algn="ctr"/>
            <a:endParaRPr lang="es-AR" sz="1600" b="1" dirty="0"/>
          </a:p>
          <a:p>
            <a:pPr algn="ctr"/>
            <a:endParaRPr lang="es-AR" sz="14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E2646C3F-DE51-48C3-8FA3-D6F4FDEB62F6}"/>
              </a:ext>
            </a:extLst>
          </p:cNvPr>
          <p:cNvSpPr txBox="1"/>
          <p:nvPr/>
        </p:nvSpPr>
        <p:spPr>
          <a:xfrm>
            <a:off x="8539963" y="2645458"/>
            <a:ext cx="1911697" cy="129266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1600" b="1" dirty="0"/>
              <a:t>Análisis y problemáticas de los Sistemas Agroalimentarios</a:t>
            </a:r>
          </a:p>
          <a:p>
            <a:pPr algn="ctr"/>
            <a:endParaRPr lang="es-AR" sz="1400" b="1" dirty="0">
              <a:highlight>
                <a:srgbClr val="FFFF00"/>
              </a:highlight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DFD80993-FCCA-4C43-BA84-8148F0BF662F}"/>
              </a:ext>
            </a:extLst>
          </p:cNvPr>
          <p:cNvSpPr txBox="1"/>
          <p:nvPr/>
        </p:nvSpPr>
        <p:spPr>
          <a:xfrm>
            <a:off x="3237572" y="1067265"/>
            <a:ext cx="561923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4000" dirty="0"/>
              <a:t>Primer cuatrimestre </a:t>
            </a:r>
            <a:r>
              <a:rPr lang="es-AR" sz="4000" dirty="0" err="1"/>
              <a:t>TUnA</a:t>
            </a:r>
            <a:endParaRPr lang="es-AR" sz="4000" dirty="0"/>
          </a:p>
          <a:p>
            <a:pPr algn="ctr"/>
            <a:endParaRPr lang="es-AR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A40518BE-EA8B-487B-B4C5-D6E0C09539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974" y="5117317"/>
            <a:ext cx="4267200" cy="134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23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776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sz="3600" dirty="0" smtClean="0"/>
              <a:t>Días y horarios del 1er cuatrimestre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448327"/>
              </p:ext>
            </p:extLst>
          </p:nvPr>
        </p:nvGraphicFramePr>
        <p:xfrm>
          <a:off x="838200" y="1081824"/>
          <a:ext cx="10710930" cy="5831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7684"/>
                <a:gridCol w="4204606"/>
                <a:gridCol w="4658640"/>
              </a:tblGrid>
              <a:tr h="711205">
                <a:tc>
                  <a:txBody>
                    <a:bodyPr/>
                    <a:lstStyle/>
                    <a:p>
                      <a:r>
                        <a:rPr lang="es-ES" dirty="0" smtClean="0"/>
                        <a:t>Día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Asignatura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Horario</a:t>
                      </a:r>
                      <a:endParaRPr lang="es-ES" dirty="0"/>
                    </a:p>
                  </a:txBody>
                  <a:tcPr/>
                </a:tc>
              </a:tr>
              <a:tr h="1000616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LUNES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 smtClean="0"/>
                        <a:t>Componentes de la </a:t>
                      </a:r>
                      <a:r>
                        <a:rPr lang="es-ES" sz="2400" b="1" dirty="0" err="1" smtClean="0"/>
                        <a:t>Agrobiodiversidad</a:t>
                      </a:r>
                      <a:r>
                        <a:rPr lang="es-ES" sz="2400" b="1" dirty="0" smtClean="0"/>
                        <a:t> </a:t>
                      </a:r>
                    </a:p>
                    <a:p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Comisiones 1 y 2 : 14 a 16  h</a:t>
                      </a:r>
                    </a:p>
                    <a:p>
                      <a:r>
                        <a:rPr lang="es-ES" sz="2400" dirty="0" smtClean="0"/>
                        <a:t>Comisiones 3 y 4:  de 16 a 18 h</a:t>
                      </a:r>
                    </a:p>
                    <a:p>
                      <a:r>
                        <a:rPr lang="es-ES" sz="2400" dirty="0" smtClean="0"/>
                        <a:t>(Dos</a:t>
                      </a:r>
                      <a:r>
                        <a:rPr lang="es-ES" sz="2400" baseline="0" dirty="0" smtClean="0"/>
                        <a:t> horas presencial y dos horas asincrónicas</a:t>
                      </a:r>
                      <a:r>
                        <a:rPr lang="es-ES" sz="2400" dirty="0" smtClean="0"/>
                        <a:t>)</a:t>
                      </a:r>
                      <a:endParaRPr lang="es-ES" sz="2400" dirty="0"/>
                    </a:p>
                  </a:txBody>
                  <a:tcPr/>
                </a:tc>
              </a:tr>
              <a:tr h="1000616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MARTES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 smtClean="0"/>
                        <a:t>Conceptos aplicados de física, química y matemáticas</a:t>
                      </a:r>
                    </a:p>
                    <a:p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Comisión 1: 16 a 19</a:t>
                      </a:r>
                      <a:r>
                        <a:rPr lang="es-ES" sz="2400" baseline="0" dirty="0" smtClean="0"/>
                        <a:t> h</a:t>
                      </a:r>
                      <a:br>
                        <a:rPr lang="es-ES" sz="2400" baseline="0" dirty="0" smtClean="0"/>
                      </a:br>
                      <a:r>
                        <a:rPr lang="es-ES" sz="2400" baseline="0" dirty="0" smtClean="0"/>
                        <a:t>(porque es anual y tiene otra distribución horaria) </a:t>
                      </a:r>
                      <a:endParaRPr lang="es-ES" sz="2400" dirty="0"/>
                    </a:p>
                  </a:txBody>
                  <a:tcPr/>
                </a:tc>
              </a:tr>
              <a:tr h="1000616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MIÉRCOLES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 smtClean="0"/>
                        <a:t>Bases conceptuales de la agroecología</a:t>
                      </a:r>
                    </a:p>
                    <a:p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Comisiones 1 y 2: 14 a 18 h</a:t>
                      </a:r>
                    </a:p>
                    <a:p>
                      <a:endParaRPr lang="es-ES" sz="2400" dirty="0"/>
                    </a:p>
                  </a:txBody>
                  <a:tcPr/>
                </a:tc>
              </a:tr>
              <a:tr h="1000616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JUEVES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 smtClean="0"/>
                        <a:t>Análisis y problemáticas de los sistemas agroalimentarios</a:t>
                      </a:r>
                    </a:p>
                    <a:p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Comisiones 1, 2, 3, 4, y 5:</a:t>
                      </a:r>
                      <a:r>
                        <a:rPr lang="es-ES" sz="2400" baseline="0" dirty="0" smtClean="0"/>
                        <a:t> </a:t>
                      </a:r>
                      <a:r>
                        <a:rPr lang="es-ES" sz="2400" dirty="0" smtClean="0"/>
                        <a:t>15 a 19 h</a:t>
                      </a:r>
                    </a:p>
                    <a:p>
                      <a:endParaRPr lang="es-E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6921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500B4A4-B1F1-41EA-886A-B8A210DBCA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E55A99C-0BDC-4DBE-8E40-9FA66F629F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3BF5CF43-2C1B-404E-8129-29C2F88FDF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051744"/>
              </p:ext>
            </p:extLst>
          </p:nvPr>
        </p:nvGraphicFramePr>
        <p:xfrm>
          <a:off x="952237" y="967720"/>
          <a:ext cx="10337976" cy="4918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5115">
                  <a:extLst>
                    <a:ext uri="{9D8B030D-6E8A-4147-A177-3AD203B41FA5}">
                      <a16:colId xmlns:a16="http://schemas.microsoft.com/office/drawing/2014/main" xmlns="" val="90117801"/>
                    </a:ext>
                  </a:extLst>
                </a:gridCol>
                <a:gridCol w="6432861">
                  <a:extLst>
                    <a:ext uri="{9D8B030D-6E8A-4147-A177-3AD203B41FA5}">
                      <a16:colId xmlns:a16="http://schemas.microsoft.com/office/drawing/2014/main" xmlns="" val="898069201"/>
                    </a:ext>
                  </a:extLst>
                </a:gridCol>
              </a:tblGrid>
              <a:tr h="403779">
                <a:tc gridSpan="2">
                  <a:txBody>
                    <a:bodyPr/>
                    <a:lstStyle/>
                    <a:p>
                      <a:pPr marL="90805" algn="just"/>
                      <a:r>
                        <a:rPr lang="es-AR" sz="2400" b="1">
                          <a:effectLst/>
                        </a:rPr>
                        <a:t>Bases conceptuales de la agroecología  </a:t>
                      </a:r>
                      <a:endParaRPr lang="es-AR" sz="24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2784018"/>
                  </a:ext>
                </a:extLst>
              </a:tr>
              <a:tr h="312011">
                <a:tc>
                  <a:txBody>
                    <a:bodyPr/>
                    <a:lstStyle/>
                    <a:p>
                      <a:pPr marL="43815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Régimen de cursada </a:t>
                      </a:r>
                      <a:endParaRPr lang="es-AR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AR" sz="1800" b="1">
                          <a:effectLst/>
                        </a:rPr>
                        <a:t>Cuatrimestral (1ºcuatrimestre)</a:t>
                      </a:r>
                      <a:endParaRPr lang="es-AR" sz="1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278608566"/>
                  </a:ext>
                </a:extLst>
              </a:tr>
              <a:tr h="573103">
                <a:tc>
                  <a:txBody>
                    <a:bodyPr/>
                    <a:lstStyle/>
                    <a:p>
                      <a:pPr marL="47625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Carga horaria Semanal</a:t>
                      </a:r>
                      <a:endParaRPr lang="es-AR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r>
                        <a:rPr lang="es-AR" sz="1800" b="1">
                          <a:effectLst/>
                        </a:rPr>
                        <a:t>4 horas</a:t>
                      </a:r>
                    </a:p>
                    <a:p>
                      <a:r>
                        <a:rPr lang="es-AR" sz="1800">
                          <a:effectLst/>
                        </a:rPr>
                        <a:t> </a:t>
                      </a:r>
                    </a:p>
                    <a:p>
                      <a:r>
                        <a:rPr lang="es-AR" sz="1800">
                          <a:effectLst/>
                        </a:rPr>
                        <a:t> </a:t>
                      </a:r>
                    </a:p>
                    <a:p>
                      <a:r>
                        <a:rPr lang="es-AR" sz="1800" b="1">
                          <a:effectLst/>
                        </a:rPr>
                        <a:t>64 horas</a:t>
                      </a:r>
                      <a:endParaRPr lang="es-AR" sz="1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643978001"/>
                  </a:ext>
                </a:extLst>
              </a:tr>
              <a:tr h="564818">
                <a:tc>
                  <a:txBody>
                    <a:bodyPr/>
                    <a:lstStyle/>
                    <a:p>
                      <a:pPr marL="47625">
                        <a:lnSpc>
                          <a:spcPct val="97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Carga Horaria Total</a:t>
                      </a:r>
                      <a:endParaRPr lang="es-AR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8360061"/>
                  </a:ext>
                </a:extLst>
              </a:tr>
              <a:tr h="3065043">
                <a:tc gridSpan="2"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</a:pPr>
                      <a:r>
                        <a:rPr lang="es-AR" sz="1800">
                          <a:effectLst/>
                        </a:rPr>
                        <a:t> </a:t>
                      </a:r>
                    </a:p>
                    <a:p>
                      <a:pPr marL="48260"/>
                      <a:r>
                        <a:rPr lang="es-AR" sz="1800">
                          <a:effectLst/>
                        </a:rPr>
                        <a:t>Objetivos</a:t>
                      </a:r>
                    </a:p>
                    <a:p>
                      <a:pPr marL="342900" lvl="0" indent="-342900" algn="just">
                        <a:buFont typeface="Symbol" panose="05050102010706020507" pitchFamily="18" charset="2"/>
                        <a:buChar char=""/>
                      </a:pPr>
                      <a:r>
                        <a:rPr lang="es-AR" sz="1800">
                          <a:effectLst/>
                        </a:rPr>
                        <a:t>Analizar el impacto y las causas de las actividades agrícolas como transformadoras del ambiente. </a:t>
                      </a:r>
                    </a:p>
                    <a:p>
                      <a:pPr marL="342900" lvl="0" indent="-342900" algn="just">
                        <a:buFont typeface="Symbol" panose="05050102010706020507" pitchFamily="18" charset="2"/>
                        <a:buChar char=""/>
                      </a:pPr>
                      <a:r>
                        <a:rPr lang="es-AR" sz="1800">
                          <a:effectLst/>
                        </a:rPr>
                        <a:t>Discutir y analizar la aplicación del enfoque agroecológico para el manejo de agroecosistemas sustentables.</a:t>
                      </a:r>
                    </a:p>
                    <a:p>
                      <a:pPr marL="342900" lvl="0" indent="-342900" algn="just">
                        <a:buFont typeface="Symbol" panose="05050102010706020507" pitchFamily="18" charset="2"/>
                        <a:buChar char=""/>
                      </a:pPr>
                      <a:r>
                        <a:rPr lang="es-AR" sz="1800">
                          <a:effectLst/>
                        </a:rPr>
                        <a:t>Comprender las bases conceptuales de la agroecología.</a:t>
                      </a:r>
                    </a:p>
                    <a:p>
                      <a:pPr algn="just">
                        <a:spcBef>
                          <a:spcPts val="20"/>
                        </a:spcBef>
                      </a:pPr>
                      <a:r>
                        <a:rPr lang="es-AR" sz="1800">
                          <a:effectLst/>
                        </a:rPr>
                        <a:t> </a:t>
                      </a:r>
                    </a:p>
                    <a:p>
                      <a:r>
                        <a:rPr lang="es-AR" sz="1800">
                          <a:effectLst/>
                        </a:rPr>
                        <a:t>Contenidos Mínimos </a:t>
                      </a:r>
                    </a:p>
                    <a:p>
                      <a:pPr marL="90805" marR="89535" algn="just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Paradigma agroecológico. Diferentes acepciones. Agricultura y alimentación. Concepto de sustentabilidad. Agricultura Sustentable. Dimensión ecológico-productiva, socioeconómica y sociocultural. Historia de la agroecología en el mundo, Latinoamérica y Argentina. </a:t>
                      </a:r>
                      <a:endParaRPr lang="es-AR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47477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5543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423</Words>
  <Application>Microsoft Office PowerPoint</Application>
  <PresentationFormat>Panorámica</PresentationFormat>
  <Paragraphs>116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Symbol</vt:lpstr>
      <vt:lpstr>Tema de Office</vt:lpstr>
      <vt:lpstr>Encuentro con aspirantes de la TUnA</vt:lpstr>
      <vt:lpstr>Presentación de PowerPoint</vt:lpstr>
      <vt:lpstr>Presentación de PowerPoint</vt:lpstr>
      <vt:lpstr>Perfil de formación</vt:lpstr>
      <vt:lpstr>Presentación de PowerPoint</vt:lpstr>
      <vt:lpstr>¿Qué materias conforman el primer cuatrimestre 2023?</vt:lpstr>
      <vt:lpstr>Presentación de PowerPoint</vt:lpstr>
      <vt:lpstr>  Días y horarios del 1er cuatrimestre  </vt:lpstr>
      <vt:lpstr>Presentación de PowerPoint</vt:lpstr>
      <vt:lpstr>Presentación de PowerPoint</vt:lpstr>
      <vt:lpstr>Presentación de PowerPoint</vt:lpstr>
      <vt:lpstr>Presentación de PowerPoint</vt:lpstr>
      <vt:lpstr>Correlativas ¿Qué significa?</vt:lpstr>
      <vt:lpstr>Presentación de PowerPoint</vt:lpstr>
      <vt:lpstr>Página web de la Facultad</vt:lpstr>
      <vt:lpstr>Accesos Directos</vt:lpstr>
      <vt:lpstr>Aula Virtual</vt:lpstr>
      <vt:lpstr>Presentación de PowerPoint</vt:lpstr>
      <vt:lpstr>SIU Guaraní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Talleres en el marco de la TUnA</dc:title>
  <dc:creator>Maria Bonicatto</dc:creator>
  <cp:lastModifiedBy>Usuario</cp:lastModifiedBy>
  <cp:revision>34</cp:revision>
  <dcterms:created xsi:type="dcterms:W3CDTF">2021-05-27T01:46:33Z</dcterms:created>
  <dcterms:modified xsi:type="dcterms:W3CDTF">2023-03-02T10:47:38Z</dcterms:modified>
</cp:coreProperties>
</file>