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87" r:id="rId4"/>
    <p:sldId id="260" r:id="rId5"/>
    <p:sldId id="296" r:id="rId6"/>
    <p:sldId id="261" r:id="rId7"/>
    <p:sldId id="289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69" r:id="rId16"/>
    <p:sldId id="292" r:id="rId17"/>
    <p:sldId id="293" r:id="rId18"/>
    <p:sldId id="294" r:id="rId19"/>
    <p:sldId id="273" r:id="rId20"/>
    <p:sldId id="297" r:id="rId21"/>
    <p:sldId id="298" r:id="rId22"/>
    <p:sldId id="299" r:id="rId23"/>
    <p:sldId id="284" r:id="rId24"/>
    <p:sldId id="275" r:id="rId25"/>
    <p:sldId id="276" r:id="rId26"/>
    <p:sldId id="291" r:id="rId27"/>
    <p:sldId id="277" r:id="rId28"/>
    <p:sldId id="295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122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cayf\Downloads\44_1%20a%20-%20Evoluci&#243;n%20de%20la%20superficie%20destinada%20a%20la%20producci&#243;n%20de%20Cereales%20y%20Oleaginosa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cayf\Downloads\44_1%20b%20-%20Evoluci&#243;n%20de%20la%20producci&#243;n%20de%20Cereales%20y%20Oleaginos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9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Evolución de la superficie destinada a la producción de cereales</a:t>
            </a:r>
          </a:p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 sz="9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y oleaginosas</a:t>
            </a:r>
          </a:p>
        </c:rich>
      </c:tx>
      <c:layout>
        <c:manualLayout>
          <c:xMode val="edge"/>
          <c:yMode val="edge"/>
          <c:x val="0.16570029680869369"/>
          <c:y val="4.3555994615064294E-3"/>
        </c:manualLayout>
      </c:layout>
      <c:overlay val="1"/>
    </c:title>
    <c:plotArea>
      <c:layout>
        <c:manualLayout>
          <c:layoutTarget val="inner"/>
          <c:xMode val="edge"/>
          <c:yMode val="edge"/>
          <c:x val="8.4600246416077385E-2"/>
          <c:y val="0.13375106280728993"/>
          <c:w val="0.90280133085014325"/>
          <c:h val="0.60815348785627144"/>
        </c:manualLayout>
      </c:layout>
      <c:barChart>
        <c:barDir val="col"/>
        <c:grouping val="clustered"/>
        <c:ser>
          <c:idx val="0"/>
          <c:order val="0"/>
          <c:tx>
            <c:strRef>
              <c:f>'ind44.1.a'!$C$2</c:f>
              <c:strCache>
                <c:ptCount val="1"/>
                <c:pt idx="0">
                  <c:v>Cereales</c:v>
                </c:pt>
              </c:strCache>
            </c:strRef>
          </c:tx>
          <c:spPr>
            <a:solidFill>
              <a:srgbClr val="CC963C"/>
            </a:solidFill>
            <a:ln>
              <a:solidFill>
                <a:srgbClr val="CC963C"/>
              </a:solidFill>
            </a:ln>
          </c:spPr>
          <c:cat>
            <c:strRef>
              <c:f>'ind44.1.a'!$A$3:$A$21</c:f>
              <c:strCache>
                <c:ptCount val="19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</c:strCache>
            </c:strRef>
          </c:cat>
          <c:val>
            <c:numRef>
              <c:f>'ind44.1.a'!$C$3:$C$21</c:f>
              <c:numCache>
                <c:formatCode>#,##0</c:formatCode>
                <c:ptCount val="19"/>
                <c:pt idx="0">
                  <c:v>12049045</c:v>
                </c:pt>
                <c:pt idx="1">
                  <c:v>15337708</c:v>
                </c:pt>
                <c:pt idx="2">
                  <c:v>13536330</c:v>
                </c:pt>
                <c:pt idx="3">
                  <c:v>12519410</c:v>
                </c:pt>
                <c:pt idx="4">
                  <c:v>13457140</c:v>
                </c:pt>
                <c:pt idx="5">
                  <c:v>13330782</c:v>
                </c:pt>
                <c:pt idx="6">
                  <c:v>13163651</c:v>
                </c:pt>
                <c:pt idx="7">
                  <c:v>12218782</c:v>
                </c:pt>
                <c:pt idx="8">
                  <c:v>11911561</c:v>
                </c:pt>
                <c:pt idx="9">
                  <c:v>12415414</c:v>
                </c:pt>
                <c:pt idx="10">
                  <c:v>10783555</c:v>
                </c:pt>
                <c:pt idx="11">
                  <c:v>11873105</c:v>
                </c:pt>
                <c:pt idx="12">
                  <c:v>13102034</c:v>
                </c:pt>
                <c:pt idx="13">
                  <c:v>11264525</c:v>
                </c:pt>
                <c:pt idx="14">
                  <c:v>10242869</c:v>
                </c:pt>
                <c:pt idx="15">
                  <c:v>12837130</c:v>
                </c:pt>
                <c:pt idx="16">
                  <c:v>13476673</c:v>
                </c:pt>
                <c:pt idx="17">
                  <c:v>13841774</c:v>
                </c:pt>
                <c:pt idx="18">
                  <c:v>13880331</c:v>
                </c:pt>
              </c:numCache>
            </c:numRef>
          </c:val>
        </c:ser>
        <c:ser>
          <c:idx val="1"/>
          <c:order val="1"/>
          <c:tx>
            <c:strRef>
              <c:f>'ind44.1.a'!$D$2</c:f>
              <c:strCache>
                <c:ptCount val="1"/>
                <c:pt idx="0">
                  <c:v>Oleaginosas</c:v>
                </c:pt>
              </c:strCache>
            </c:strRef>
          </c:tx>
          <c:spPr>
            <a:solidFill>
              <a:srgbClr val="6F762E"/>
            </a:solidFill>
            <a:ln>
              <a:solidFill>
                <a:srgbClr val="6F762E"/>
              </a:solidFill>
            </a:ln>
          </c:spPr>
          <c:cat>
            <c:strRef>
              <c:f>'ind44.1.a'!$A$3:$A$21</c:f>
              <c:strCache>
                <c:ptCount val="19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</c:strCache>
            </c:strRef>
          </c:cat>
          <c:val>
            <c:numRef>
              <c:f>'ind44.1.a'!$D$3:$D$21</c:f>
              <c:numCache>
                <c:formatCode>#,##0</c:formatCode>
                <c:ptCount val="19"/>
                <c:pt idx="0">
                  <c:v>10967675</c:v>
                </c:pt>
                <c:pt idx="1">
                  <c:v>11371040</c:v>
                </c:pt>
                <c:pt idx="2">
                  <c:v>12564210</c:v>
                </c:pt>
                <c:pt idx="3">
                  <c:v>14189020</c:v>
                </c:pt>
                <c:pt idx="4">
                  <c:v>13288794</c:v>
                </c:pt>
                <c:pt idx="5">
                  <c:v>13655239</c:v>
                </c:pt>
                <c:pt idx="6">
                  <c:v>14392887</c:v>
                </c:pt>
                <c:pt idx="7">
                  <c:v>15545069</c:v>
                </c:pt>
                <c:pt idx="8">
                  <c:v>17002698</c:v>
                </c:pt>
                <c:pt idx="9">
                  <c:v>17204159</c:v>
                </c:pt>
                <c:pt idx="10">
                  <c:v>18380568</c:v>
                </c:pt>
                <c:pt idx="11">
                  <c:v>19483027</c:v>
                </c:pt>
                <c:pt idx="12">
                  <c:v>20074951</c:v>
                </c:pt>
                <c:pt idx="13">
                  <c:v>20987004</c:v>
                </c:pt>
                <c:pt idx="14">
                  <c:v>20958981</c:v>
                </c:pt>
                <c:pt idx="15">
                  <c:v>21944157</c:v>
                </c:pt>
                <c:pt idx="16">
                  <c:v>22007236</c:v>
                </c:pt>
                <c:pt idx="17">
                  <c:v>23024216</c:v>
                </c:pt>
                <c:pt idx="18">
                  <c:v>22510176</c:v>
                </c:pt>
              </c:numCache>
            </c:numRef>
          </c:val>
        </c:ser>
        <c:gapWidth val="80"/>
        <c:axId val="67884544"/>
        <c:axId val="67886464"/>
      </c:barChart>
      <c:catAx>
        <c:axId val="67884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Períodos</a:t>
                </a:r>
              </a:p>
            </c:rich>
          </c:tx>
          <c:layout>
            <c:manualLayout>
              <c:xMode val="edge"/>
              <c:yMode val="edge"/>
              <c:x val="0.46026874678048418"/>
              <c:y val="0.92507423656913934"/>
            </c:manualLayout>
          </c:layout>
        </c:title>
        <c:numFmt formatCode="General" sourceLinked="1"/>
        <c:tickLblPos val="nextTo"/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67886464"/>
        <c:crosses val="autoZero"/>
        <c:auto val="1"/>
        <c:lblAlgn val="ctr"/>
        <c:lblOffset val="100"/>
      </c:catAx>
      <c:valAx>
        <c:axId val="6788646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678845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4290238573979545E-3"/>
                <c:y val="0.25674281911944186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es-AR"/>
                    <a:t>Millones de ha</a:t>
                  </a:r>
                </a:p>
              </c:rich>
            </c:tx>
          </c:dispUnitsLbl>
        </c:dispUnits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5.2157872789265819E-3"/>
          <c:y val="0.92295319173664037"/>
          <c:w val="0.28496146392915928"/>
          <c:h val="7.0192056251271284E-2"/>
        </c:manualLayout>
      </c:layout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</c:chart>
  <c:spPr>
    <a:ln w="12700">
      <a:solidFill>
        <a:schemeClr val="tx1"/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AR"/>
              <a:t>Evolución</a:t>
            </a:r>
            <a:r>
              <a:rPr lang="es-AR" baseline="0"/>
              <a:t> </a:t>
            </a:r>
            <a:r>
              <a:rPr lang="es-AR"/>
              <a:t>de la producción de cereales y oleaginosas</a:t>
            </a:r>
          </a:p>
        </c:rich>
      </c:tx>
      <c:layout>
        <c:manualLayout>
          <c:xMode val="edge"/>
          <c:yMode val="edge"/>
          <c:x val="0.20409713650658556"/>
          <c:y val="1.8183294098546961E-2"/>
        </c:manualLayout>
      </c:layout>
      <c:overlay val="1"/>
    </c:title>
    <c:plotArea>
      <c:layout>
        <c:manualLayout>
          <c:layoutTarget val="inner"/>
          <c:xMode val="edge"/>
          <c:yMode val="edge"/>
          <c:x val="8.8610356453981298E-2"/>
          <c:y val="0.11332298251450963"/>
          <c:w val="0.90413613502990386"/>
          <c:h val="0.59428597833721386"/>
        </c:manualLayout>
      </c:layout>
      <c:barChart>
        <c:barDir val="col"/>
        <c:grouping val="clustered"/>
        <c:ser>
          <c:idx val="0"/>
          <c:order val="0"/>
          <c:tx>
            <c:strRef>
              <c:f>'ind44.1.b'!$C$2</c:f>
              <c:strCache>
                <c:ptCount val="1"/>
                <c:pt idx="0">
                  <c:v>Cereales</c:v>
                </c:pt>
              </c:strCache>
            </c:strRef>
          </c:tx>
          <c:spPr>
            <a:solidFill>
              <a:srgbClr val="CC963C"/>
            </a:solidFill>
            <a:ln>
              <a:solidFill>
                <a:srgbClr val="CC963C"/>
              </a:solidFill>
            </a:ln>
          </c:spPr>
          <c:cat>
            <c:strRef>
              <c:f>'ind44.1.b'!$A$3:$A$21</c:f>
              <c:strCache>
                <c:ptCount val="19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</c:strCache>
            </c:strRef>
          </c:cat>
          <c:val>
            <c:numRef>
              <c:f>'ind44.1.b'!$C$3:$C$21</c:f>
              <c:numCache>
                <c:formatCode>#,##0</c:formatCode>
                <c:ptCount val="19"/>
                <c:pt idx="0">
                  <c:v>23831869</c:v>
                </c:pt>
                <c:pt idx="1">
                  <c:v>36106043</c:v>
                </c:pt>
                <c:pt idx="2">
                  <c:v>40509664</c:v>
                </c:pt>
                <c:pt idx="3">
                  <c:v>31884670</c:v>
                </c:pt>
                <c:pt idx="4">
                  <c:v>37495609</c:v>
                </c:pt>
                <c:pt idx="5">
                  <c:v>36647515</c:v>
                </c:pt>
                <c:pt idx="6">
                  <c:v>34866325</c:v>
                </c:pt>
                <c:pt idx="7">
                  <c:v>31904937</c:v>
                </c:pt>
                <c:pt idx="8">
                  <c:v>34141771</c:v>
                </c:pt>
                <c:pt idx="9">
                  <c:v>41848005</c:v>
                </c:pt>
                <c:pt idx="10">
                  <c:v>31649916</c:v>
                </c:pt>
                <c:pt idx="11">
                  <c:v>41730683</c:v>
                </c:pt>
                <c:pt idx="12">
                  <c:v>44602452</c:v>
                </c:pt>
                <c:pt idx="13">
                  <c:v>26663719</c:v>
                </c:pt>
                <c:pt idx="14">
                  <c:v>36632230</c:v>
                </c:pt>
                <c:pt idx="15">
                  <c:v>49605120</c:v>
                </c:pt>
                <c:pt idx="16">
                  <c:v>46075348</c:v>
                </c:pt>
                <c:pt idx="17">
                  <c:v>51214629</c:v>
                </c:pt>
                <c:pt idx="18">
                  <c:v>52554134</c:v>
                </c:pt>
              </c:numCache>
            </c:numRef>
          </c:val>
        </c:ser>
        <c:ser>
          <c:idx val="1"/>
          <c:order val="1"/>
          <c:tx>
            <c:strRef>
              <c:f>'ind44.1.b'!$D$2</c:f>
              <c:strCache>
                <c:ptCount val="1"/>
                <c:pt idx="0">
                  <c:v>Oleaginosas</c:v>
                </c:pt>
              </c:strCache>
            </c:strRef>
          </c:tx>
          <c:spPr>
            <a:solidFill>
              <a:srgbClr val="6F762E"/>
            </a:solidFill>
            <a:ln>
              <a:solidFill>
                <a:srgbClr val="6F762E"/>
              </a:solidFill>
            </a:ln>
          </c:spPr>
          <c:cat>
            <c:strRef>
              <c:f>'ind44.1.b'!$A$3:$A$21</c:f>
              <c:strCache>
                <c:ptCount val="19"/>
                <c:pt idx="0">
                  <c:v>1995/96</c:v>
                </c:pt>
                <c:pt idx="1">
                  <c:v>1996/97</c:v>
                </c:pt>
                <c:pt idx="2">
                  <c:v>1997/98</c:v>
                </c:pt>
                <c:pt idx="3">
                  <c:v>1998/99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</c:strCache>
            </c:strRef>
          </c:cat>
          <c:val>
            <c:numRef>
              <c:f>'ind44.1.b'!$D$3:$D$21</c:f>
              <c:numCache>
                <c:formatCode>#,##0</c:formatCode>
                <c:ptCount val="19"/>
                <c:pt idx="0">
                  <c:v>20201928</c:v>
                </c:pt>
                <c:pt idx="1">
                  <c:v>18119138</c:v>
                </c:pt>
                <c:pt idx="2">
                  <c:v>26352123</c:v>
                </c:pt>
                <c:pt idx="3">
                  <c:v>28520805</c:v>
                </c:pt>
                <c:pt idx="4">
                  <c:v>27494524</c:v>
                </c:pt>
                <c:pt idx="5">
                  <c:v>31312066</c:v>
                </c:pt>
                <c:pt idx="6">
                  <c:v>34743057</c:v>
                </c:pt>
                <c:pt idx="7">
                  <c:v>39205506</c:v>
                </c:pt>
                <c:pt idx="8">
                  <c:v>35603015</c:v>
                </c:pt>
                <c:pt idx="9">
                  <c:v>43137391</c:v>
                </c:pt>
                <c:pt idx="10">
                  <c:v>45465687</c:v>
                </c:pt>
                <c:pt idx="11">
                  <c:v>52557478</c:v>
                </c:pt>
                <c:pt idx="12">
                  <c:v>52407636</c:v>
                </c:pt>
                <c:pt idx="13">
                  <c:v>34951496</c:v>
                </c:pt>
                <c:pt idx="14">
                  <c:v>56713150</c:v>
                </c:pt>
                <c:pt idx="15">
                  <c:v>54738736</c:v>
                </c:pt>
                <c:pt idx="16">
                  <c:v>45376501</c:v>
                </c:pt>
                <c:pt idx="17">
                  <c:v>54270755</c:v>
                </c:pt>
                <c:pt idx="18">
                  <c:v>58211954</c:v>
                </c:pt>
              </c:numCache>
            </c:numRef>
          </c:val>
        </c:ser>
        <c:gapWidth val="90"/>
        <c:axId val="68657920"/>
        <c:axId val="68659840"/>
      </c:barChart>
      <c:catAx>
        <c:axId val="68657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AR"/>
                  <a:t>Períodos</a:t>
                </a:r>
              </a:p>
            </c:rich>
          </c:tx>
          <c:layout>
            <c:manualLayout>
              <c:xMode val="edge"/>
              <c:yMode val="edge"/>
              <c:x val="0.48368967392589529"/>
              <c:y val="0.9154696900000906"/>
            </c:manualLayout>
          </c:layout>
        </c:title>
        <c:numFmt formatCode="General" sourceLinked="1"/>
        <c:tickLblPos val="nextTo"/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68659840"/>
        <c:crosses val="autoZero"/>
        <c:auto val="1"/>
        <c:lblAlgn val="ctr"/>
        <c:lblOffset val="100"/>
        <c:tickLblSkip val="1"/>
        <c:tickMarkSkip val="1"/>
      </c:catAx>
      <c:valAx>
        <c:axId val="68659840"/>
        <c:scaling>
          <c:orientation val="minMax"/>
        </c:scaling>
        <c:axPos val="l"/>
        <c:majorGridlines>
          <c:spPr>
            <a:ln>
              <a:solidFill>
                <a:srgbClr val="868686"/>
              </a:solidFill>
              <a:prstDash val="sysDot"/>
            </a:ln>
          </c:spPr>
        </c:majorGridlines>
        <c:numFmt formatCode="#,##0" sourceLinked="1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686579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611123901909939E-3"/>
                <c:y val="0.27406084802779934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es-AR"/>
                    <a:t>Millones de tn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3.1666311981272659E-3"/>
          <c:y val="0.91590803726853887"/>
          <c:w val="0.30272143009150876"/>
          <c:h val="7.9541449071443338E-2"/>
        </c:manualLayout>
      </c:layout>
      <c:overlay val="1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AR"/>
        </a:p>
      </c:txPr>
    </c:legend>
    <c:plotVisOnly val="1"/>
    <c:dispBlanksAs val="gap"/>
  </c:chart>
  <c:spPr>
    <a:ln w="12700">
      <a:solidFill>
        <a:schemeClr val="tx1"/>
      </a:solidFill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A5FF9B-98B1-40A8-B6C1-882172384975}" type="datetimeFigureOut">
              <a:rPr lang="es-AR"/>
              <a:pPr>
                <a:defRPr/>
              </a:pPr>
              <a:t>08/02/2020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9DFDE-0FAE-4F65-80DF-DDC1E3553A9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3044FC-7217-4495-8BFD-700FDDE9348E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AR"/>
          </a:p>
        </p:txBody>
      </p:sp>
      <p:sp>
        <p:nvSpPr>
          <p:cNvPr id="28676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mtClean="0"/>
              <a:t>PROGRAMA NACIONAL DE APOYO A LA COMPETITIVIDAD DE PYMES LÁCTEAS - PROPYMESLAC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1499-18AB-4EE8-8FAC-DD0291968C1F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E2E5-29E3-41B1-B2C0-C49E457BCC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64FE-88E4-4EF1-B036-443CC3B8ABC3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FAAF-378C-4020-B4B0-31D02B41E7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1EC4-A6DE-4288-9132-EE5F2AF18C80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E8CA-8BAF-4EA4-8DB3-EA604F328D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6E5F1-960E-46D0-B30E-BFCF5C93BB9E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66D559-3196-4FE7-87A9-27AC7C40932E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8166-485E-43BC-9C87-A72351BA1EEE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F38F-3647-45AD-94F3-BC82860AA6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C58C-34AF-4F75-861A-C9B0701B99AF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16DF-C18E-4E71-9746-91CCDBF7B0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D52F-9137-41BA-9C2D-044DBC37A7EF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A92A-4EBA-47E0-9231-B5E9279139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4DE0-676D-49E4-94D9-755798BA0B61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5C2E-40C1-472F-86B0-846D4D0F5A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85CB-74E4-4473-B5BD-3B93D0C005F9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D0FB-16A1-4FF5-837E-AA557AFA55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BEF4-67CA-4F78-B0EA-B2AB0F55450A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E2CA-AE52-4FE8-BAFC-4A422D0000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0217-2825-4F52-A246-4FB11906B71E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91E0-A966-44E7-BA2C-4608564498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6AFF-9FE5-4028-ADEB-A2F1B4A0E001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22C9-658E-47F5-834C-9D157934EC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9AC96-E782-4967-B3BE-F63CB7D90AD5}" type="datetimeFigureOut">
              <a:rPr lang="es-ES"/>
              <a:pPr>
                <a:defRPr/>
              </a:pPr>
              <a:t>08/02/2020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B94B5C-C374-43C4-9DA0-CF6ECF64C3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0"/>
            <a:ext cx="7813702" cy="2162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>Región Pampeana</a:t>
            </a:r>
          </a:p>
        </p:txBody>
      </p:sp>
      <p:pic>
        <p:nvPicPr>
          <p:cNvPr id="15362" name="Picture 6" descr="pampeana caràtula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 l="24681" t="18846" r="6116"/>
          <a:stretch>
            <a:fillRect/>
          </a:stretch>
        </p:blipFill>
        <p:spPr>
          <a:xfrm>
            <a:off x="1476375" y="1628775"/>
            <a:ext cx="6651625" cy="4610100"/>
          </a:xfrm>
          <a:solidFill>
            <a:srgbClr val="0066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9" t="16537"/>
          <a:stretch>
            <a:fillRect/>
          </a:stretch>
        </p:blipFill>
        <p:spPr>
          <a:xfrm>
            <a:off x="0" y="836613"/>
            <a:ext cx="8820150" cy="5676900"/>
          </a:xfrm>
        </p:spPr>
      </p:pic>
      <p:sp>
        <p:nvSpPr>
          <p:cNvPr id="24578" name="2 CuadroTexto"/>
          <p:cNvSpPr txBox="1">
            <a:spLocks noChangeArrowheads="1"/>
          </p:cNvSpPr>
          <p:nvPr/>
        </p:nvSpPr>
        <p:spPr bwMode="auto">
          <a:xfrm>
            <a:off x="1403350" y="404813"/>
            <a:ext cx="5976938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800" b="1">
                <a:latin typeface="Calibri" pitchFamily="34" charset="0"/>
              </a:rPr>
              <a:t>CIRCUITO PRODUCTIVO DE PRODUCTOS LÁCTEOS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459787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DE TAMBOS (SENASA 2013)</a:t>
            </a:r>
          </a:p>
        </p:txBody>
      </p:sp>
      <p:pic>
        <p:nvPicPr>
          <p:cNvPr id="28679" name="Picture 7" descr="Distribucion_de_Establecimientos_con_Actividad_de_Tambo_Bovino"/>
          <p:cNvPicPr>
            <a:picLocks noChangeAspect="1" noChangeArrowheads="1"/>
          </p:cNvPicPr>
          <p:nvPr/>
        </p:nvPicPr>
        <p:blipFill>
          <a:blip r:embed="rId2" cstate="print"/>
          <a:srcRect l="17999" t="25415" r="20941" b="36389"/>
          <a:stretch>
            <a:fillRect/>
          </a:stretch>
        </p:blipFill>
        <p:spPr bwMode="auto">
          <a:xfrm>
            <a:off x="0" y="1628775"/>
            <a:ext cx="4932363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80" name="Picture 8" descr="2012estadisticas"/>
          <p:cNvPicPr>
            <a:picLocks noChangeAspect="1" noChangeArrowheads="1"/>
          </p:cNvPicPr>
          <p:nvPr/>
        </p:nvPicPr>
        <p:blipFill>
          <a:blip r:embed="rId3" cstate="print"/>
          <a:srcRect l="436" t="14514" r="53450" b="44759"/>
          <a:stretch>
            <a:fillRect/>
          </a:stretch>
        </p:blipFill>
        <p:spPr bwMode="auto">
          <a:xfrm>
            <a:off x="5292725" y="2205038"/>
            <a:ext cx="3851275" cy="417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4" name="Line 9"/>
          <p:cNvSpPr>
            <a:spLocks noChangeShapeType="1"/>
          </p:cNvSpPr>
          <p:nvPr/>
        </p:nvSpPr>
        <p:spPr bwMode="auto">
          <a:xfrm>
            <a:off x="2700338" y="3644900"/>
            <a:ext cx="3743325" cy="86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5605" name="Line 10"/>
          <p:cNvSpPr>
            <a:spLocks noChangeShapeType="1"/>
          </p:cNvSpPr>
          <p:nvPr/>
        </p:nvSpPr>
        <p:spPr bwMode="auto">
          <a:xfrm>
            <a:off x="2124075" y="2852738"/>
            <a:ext cx="5543550" cy="1368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>
            <a:off x="2771775" y="2708275"/>
            <a:ext cx="4032250" cy="2592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LÁCTEO</a:t>
            </a:r>
          </a:p>
        </p:txBody>
      </p:sp>
      <p:pic>
        <p:nvPicPr>
          <p:cNvPr id="27654" name="Picture 6" descr="2012estadistic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l="52699" t="14514" b="38705"/>
          <a:stretch>
            <a:fillRect/>
          </a:stretch>
        </p:blipFill>
        <p:spPr>
          <a:xfrm>
            <a:off x="2428875" y="1643063"/>
            <a:ext cx="3902075" cy="4791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smtClean="0"/>
              <a:t/>
            </a:r>
            <a:br>
              <a:rPr lang="es-ES_tradnl" sz="2000" smtClean="0"/>
            </a:br>
            <a:r>
              <a:rPr lang="es-ES_tradnl" sz="2000" smtClean="0"/>
              <a:t>                                                                                                       </a:t>
            </a:r>
            <a:br>
              <a:rPr lang="es-ES_tradnl" sz="2000" smtClean="0"/>
            </a:br>
            <a:r>
              <a:rPr lang="es-ES_tradnl" sz="2000" smtClean="0"/>
              <a:t>                                                                                                       </a:t>
            </a:r>
            <a:endParaRPr lang="es-AR" sz="2800" smtClean="0"/>
          </a:p>
        </p:txBody>
      </p:sp>
      <p:sp>
        <p:nvSpPr>
          <p:cNvPr id="27650" name="Rectángulo 4"/>
          <p:cNvSpPr>
            <a:spLocks noChangeArrowheads="1"/>
          </p:cNvSpPr>
          <p:nvPr/>
        </p:nvSpPr>
        <p:spPr bwMode="auto">
          <a:xfrm>
            <a:off x="6156325" y="887413"/>
            <a:ext cx="2667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s-ES_tradnl" sz="1600" b="1">
                <a:solidFill>
                  <a:srgbClr val="000000"/>
                </a:solidFill>
              </a:rPr>
              <a:t>SUBSECRETARÍA   DE LECHERÍA</a:t>
            </a:r>
            <a:endParaRPr lang="es-ES_tradnl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27651" name="6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6288" y="1828800"/>
            <a:ext cx="7591425" cy="4525963"/>
          </a:xfrm>
          <a:ln w="12700">
            <a:solidFill>
              <a:schemeClr val="tx1"/>
            </a:solidFill>
          </a:ln>
        </p:spPr>
      </p:pic>
      <p:sp>
        <p:nvSpPr>
          <p:cNvPr id="27652" name="7 Rectángulo"/>
          <p:cNvSpPr>
            <a:spLocks noChangeArrowheads="1"/>
          </p:cNvSpPr>
          <p:nvPr/>
        </p:nvSpPr>
        <p:spPr bwMode="auto">
          <a:xfrm>
            <a:off x="755650" y="6103938"/>
            <a:ext cx="2836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latin typeface="Calibri" pitchFamily="34" charset="0"/>
              </a:rPr>
              <a:t>Fuente: Subs. de Lechería – MAGYP</a:t>
            </a:r>
            <a:endParaRPr lang="es-AR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Ganadería </a:t>
            </a:r>
            <a:b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b="1" dirty="0" smtClean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 l="5875" t="52259" r="32898" b="1999"/>
          <a:stretch>
            <a:fillRect/>
          </a:stretch>
        </p:blipFill>
        <p:spPr bwMode="auto">
          <a:xfrm>
            <a:off x="5651500" y="1268413"/>
            <a:ext cx="3267075" cy="489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6839" t="13442" r="33794" b="46671"/>
          <a:stretch>
            <a:fillRect/>
          </a:stretch>
        </p:blipFill>
        <p:spPr bwMode="auto">
          <a:xfrm>
            <a:off x="57150" y="1341438"/>
            <a:ext cx="3738563" cy="50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7 CuadroTexto"/>
          <p:cNvSpPr txBox="1">
            <a:spLocks noChangeArrowheads="1"/>
          </p:cNvSpPr>
          <p:nvPr/>
        </p:nvSpPr>
        <p:spPr bwMode="auto">
          <a:xfrm>
            <a:off x="3851275" y="2133600"/>
            <a:ext cx="1873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b="1">
                <a:latin typeface="Calibri" pitchFamily="34" charset="0"/>
              </a:rPr>
              <a:t>El 90% de la producción se concentra en Buenos Aires y Entre Ríos. Luego sigue la Provincia de santa Fe.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9750" y="333375"/>
            <a:ext cx="83169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-100" dirty="0">
                <a:solidFill>
                  <a:srgbClr val="33CC33">
                    <a:satMod val="2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ea typeface="+mj-ea"/>
                <a:cs typeface="+mj-cs"/>
              </a:rPr>
              <a:t>Ganadería intensiva Producción de Carne Aviar</a:t>
            </a:r>
            <a:endParaRPr lang="es-A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Ganadería intensiva: Producción de Cerdos</a:t>
            </a:r>
          </a:p>
        </p:txBody>
      </p:sp>
      <p:pic>
        <p:nvPicPr>
          <p:cNvPr id="10245" name="Picture 11" descr="Cerdo_Criadero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1628800"/>
            <a:ext cx="2664916" cy="1809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3" name="Picture 5" descr="Distribucion_Existencias%20_Porcinas"/>
          <p:cNvPicPr>
            <a:picLocks noChangeAspect="1" noChangeArrowheads="1"/>
          </p:cNvPicPr>
          <p:nvPr/>
        </p:nvPicPr>
        <p:blipFill>
          <a:blip r:embed="rId3" cstate="print"/>
          <a:srcRect l="7555"/>
          <a:stretch>
            <a:fillRect/>
          </a:stretch>
        </p:blipFill>
        <p:spPr bwMode="auto">
          <a:xfrm>
            <a:off x="539750" y="1628775"/>
            <a:ext cx="3513138" cy="506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9" descr="4133_tapa_2192012_17549_exportacion%20a%20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56792"/>
            <a:ext cx="2526085" cy="1616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6" name="Picture 13" descr="cerdo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068960"/>
            <a:ext cx="2881312" cy="1617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7" name="Picture 18" descr="201107211310100"/>
          <p:cNvPicPr>
            <a:picLocks noChangeAspect="1" noChangeArrowheads="1"/>
          </p:cNvPicPr>
          <p:nvPr/>
        </p:nvPicPr>
        <p:blipFill>
          <a:blip r:embed="rId6" cstate="print"/>
          <a:srcRect t="13692" r="27951"/>
          <a:stretch>
            <a:fillRect/>
          </a:stretch>
        </p:blipFill>
        <p:spPr bwMode="auto">
          <a:xfrm>
            <a:off x="3707904" y="4797152"/>
            <a:ext cx="2592387" cy="1811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8" name="Picture 19" descr="produccion-de-cerdos"/>
          <p:cNvPicPr>
            <a:picLocks noChangeAspect="1" noChangeArrowheads="1"/>
          </p:cNvPicPr>
          <p:nvPr/>
        </p:nvPicPr>
        <p:blipFill>
          <a:blip r:embed="rId7" cstate="print"/>
          <a:srcRect l="41824" r="18657"/>
          <a:stretch>
            <a:fillRect/>
          </a:stretch>
        </p:blipFill>
        <p:spPr bwMode="auto">
          <a:xfrm>
            <a:off x="7526338" y="3645024"/>
            <a:ext cx="1617662" cy="2959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9" name="Picture 20" descr="430"/>
          <p:cNvPicPr>
            <a:picLocks noChangeAspect="1" noChangeArrowheads="1"/>
          </p:cNvPicPr>
          <p:nvPr/>
        </p:nvPicPr>
        <p:blipFill>
          <a:blip r:embed="rId8" cstate="print"/>
          <a:srcRect r="55713"/>
          <a:stretch>
            <a:fillRect/>
          </a:stretch>
        </p:blipFill>
        <p:spPr bwMode="auto">
          <a:xfrm>
            <a:off x="6300192" y="3717032"/>
            <a:ext cx="1439862" cy="2228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AGRICULTURA</a:t>
            </a:r>
            <a:endParaRPr lang="es-AR" smtClean="0"/>
          </a:p>
        </p:txBody>
      </p:sp>
      <p:pic>
        <p:nvPicPr>
          <p:cNvPr id="31746" name="Picture 1" descr="sup total cultivos 2__2500_1995-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28775"/>
            <a:ext cx="3146425" cy="4525963"/>
          </a:xfrm>
        </p:spPr>
      </p:pic>
      <p:pic>
        <p:nvPicPr>
          <p:cNvPr id="31747" name="Picture 2" descr="sup total cultivos 2__2500_2011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60463"/>
            <a:ext cx="3567112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10575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dirty="0" smtClean="0">
                <a:solidFill>
                  <a:schemeClr val="tx2">
                    <a:satMod val="200000"/>
                  </a:schemeClr>
                </a:solidFill>
              </a:rPr>
              <a:t>Circuito oleaginoso</a:t>
            </a:r>
            <a:endParaRPr lang="es-A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366838"/>
            <a:ext cx="83502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180000" indent="-180000" fontAlgn="auto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2">
                    <a:satMod val="200000"/>
                  </a:schemeClr>
                </a:solidFill>
              </a:rPr>
              <a:t>La construcción social del espacio</a:t>
            </a:r>
            <a:r>
              <a:rPr lang="es-ES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s-ES" b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Creación </a:t>
            </a:r>
            <a:r>
              <a:rPr lang="es-ES" dirty="0" err="1" smtClean="0"/>
              <a:t>Virreynato</a:t>
            </a:r>
            <a:r>
              <a:rPr lang="es-ES" dirty="0" smtClean="0"/>
              <a:t> Rio de La Plata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Estancia colonial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Vaquerías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Independencia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Modelo agroexportador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Modelo sustitución importaciones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Dictadura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Democracia//Década 90//2001- actualidad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Pelletes</a:t>
            </a:r>
            <a:endParaRPr lang="es-A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62944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harinas</a:t>
            </a:r>
            <a:endParaRPr lang="es-A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5728850" cy="381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Aceite</a:t>
            </a:r>
            <a:endParaRPr lang="es-A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071679"/>
            <a:ext cx="3370776" cy="271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Circuitos cereales</a:t>
            </a:r>
            <a:endParaRPr lang="es-AR" smtClean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12875"/>
            <a:ext cx="7596188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>Circuito Hortícola</a:t>
            </a:r>
            <a:endParaRPr lang="es-A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268413"/>
            <a:ext cx="6192837" cy="5087937"/>
          </a:xfrm>
        </p:spPr>
        <p:txBody>
          <a:bodyPr rtlCol="0">
            <a:normAutofit fontScale="9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La producción primaria, se desarrolla mediante tres modalidades productivas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 a) cinturones verdes u hortícolas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 b) zonas hortícolas especializadas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 c) áreas de horticultura extensiva.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s-ES" b="1" i="1" dirty="0" smtClean="0"/>
              <a:t> En la región pampeana, se encuentran presentes las modalidades a) y c)</a:t>
            </a:r>
            <a:endParaRPr lang="es-AR" b="1" i="1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s-AR" dirty="0"/>
          </a:p>
        </p:txBody>
      </p:sp>
      <p:sp>
        <p:nvSpPr>
          <p:cNvPr id="4" name="3 Elipse"/>
          <p:cNvSpPr/>
          <p:nvPr/>
        </p:nvSpPr>
        <p:spPr>
          <a:xfrm>
            <a:off x="6588125" y="333375"/>
            <a:ext cx="183515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/>
              <a:t>Producción primaria</a:t>
            </a:r>
          </a:p>
        </p:txBody>
      </p:sp>
      <p:sp>
        <p:nvSpPr>
          <p:cNvPr id="6" name="5 Elipse"/>
          <p:cNvSpPr/>
          <p:nvPr/>
        </p:nvSpPr>
        <p:spPr>
          <a:xfrm>
            <a:off x="5435600" y="1773238"/>
            <a:ext cx="1873250" cy="935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b="1" dirty="0"/>
              <a:t>Comercialización Mayorista (mercado Concentrador)</a:t>
            </a:r>
          </a:p>
        </p:txBody>
      </p:sp>
      <p:sp>
        <p:nvSpPr>
          <p:cNvPr id="7" name="6 Elipse"/>
          <p:cNvSpPr/>
          <p:nvPr/>
        </p:nvSpPr>
        <p:spPr>
          <a:xfrm>
            <a:off x="7380288" y="1773238"/>
            <a:ext cx="1763712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b="1" dirty="0"/>
              <a:t>Diferentes procesos de industrialización según la hortaliza</a:t>
            </a:r>
          </a:p>
        </p:txBody>
      </p:sp>
      <p:sp>
        <p:nvSpPr>
          <p:cNvPr id="8" name="7 Elipse"/>
          <p:cNvSpPr/>
          <p:nvPr/>
        </p:nvSpPr>
        <p:spPr>
          <a:xfrm>
            <a:off x="6084888" y="3213100"/>
            <a:ext cx="2808287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/>
              <a:t>Canales de comercialización minorista</a:t>
            </a:r>
          </a:p>
        </p:txBody>
      </p:sp>
      <p:sp>
        <p:nvSpPr>
          <p:cNvPr id="9" name="8 Elipse"/>
          <p:cNvSpPr/>
          <p:nvPr/>
        </p:nvSpPr>
        <p:spPr>
          <a:xfrm>
            <a:off x="6659563" y="4724400"/>
            <a:ext cx="1873250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CONSUMO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7956550" y="1268413"/>
            <a:ext cx="215900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6443663" y="1341438"/>
            <a:ext cx="288925" cy="3587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7885113" y="2781300"/>
            <a:ext cx="215900" cy="360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443663" y="2781300"/>
            <a:ext cx="360362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7596188" y="4221163"/>
            <a:ext cx="0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 redondeado"/>
          <p:cNvSpPr/>
          <p:nvPr/>
        </p:nvSpPr>
        <p:spPr>
          <a:xfrm>
            <a:off x="6156325" y="5300663"/>
            <a:ext cx="2232025" cy="122396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575" y="260350"/>
            <a:ext cx="5411788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satMod val="200000"/>
                  </a:schemeClr>
                </a:solidFill>
              </a:rPr>
              <a:t>Producción Forestal</a:t>
            </a:r>
            <a:r>
              <a:rPr lang="es-AR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AR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s-AR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98" t="19861" r="31966" b="41463"/>
          <a:stretch>
            <a:fillRect/>
          </a:stretch>
        </p:blipFill>
        <p:spPr>
          <a:xfrm>
            <a:off x="900113" y="1628775"/>
            <a:ext cx="3670300" cy="4884738"/>
          </a:xfrm>
        </p:spPr>
      </p:pic>
      <p:pic>
        <p:nvPicPr>
          <p:cNvPr id="44036" name="Picture 4" descr="C:\Documents and Settings\Guille\My Documents\My Pictures\Image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00213"/>
            <a:ext cx="2541588" cy="29860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  <p:sp>
        <p:nvSpPr>
          <p:cNvPr id="19" name="18 Elipse"/>
          <p:cNvSpPr/>
          <p:nvPr/>
        </p:nvSpPr>
        <p:spPr>
          <a:xfrm>
            <a:off x="6011863" y="3573463"/>
            <a:ext cx="215900" cy="2159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1" name="20 Elipse"/>
          <p:cNvSpPr/>
          <p:nvPr/>
        </p:nvSpPr>
        <p:spPr>
          <a:xfrm>
            <a:off x="6011863" y="4076700"/>
            <a:ext cx="215900" cy="2159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3492500" y="2276475"/>
            <a:ext cx="3167063" cy="32400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6" name="24 CuadroTexto"/>
          <p:cNvSpPr txBox="1">
            <a:spLocks noChangeArrowheads="1"/>
          </p:cNvSpPr>
          <p:nvPr/>
        </p:nvSpPr>
        <p:spPr bwMode="auto">
          <a:xfrm>
            <a:off x="6588125" y="5445125"/>
            <a:ext cx="1655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>
                <a:solidFill>
                  <a:srgbClr val="006600"/>
                </a:solidFill>
                <a:latin typeface="Calibri" pitchFamily="34" charset="0"/>
              </a:rPr>
              <a:t>Espinal </a:t>
            </a:r>
          </a:p>
          <a:p>
            <a:endParaRPr lang="es-AR" b="1">
              <a:solidFill>
                <a:srgbClr val="006600"/>
              </a:solidFill>
              <a:latin typeface="Calibri" pitchFamily="34" charset="0"/>
            </a:endParaRPr>
          </a:p>
          <a:p>
            <a:r>
              <a:rPr lang="es-AR" b="1">
                <a:solidFill>
                  <a:srgbClr val="006600"/>
                </a:solidFill>
                <a:latin typeface="Calibri" pitchFamily="34" charset="0"/>
              </a:rPr>
              <a:t>MONTE</a:t>
            </a:r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1763713" y="5229225"/>
            <a:ext cx="4824412" cy="43180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1331913" y="5661025"/>
            <a:ext cx="5327650" cy="504825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39938" name="Picture 10802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642938"/>
            <a:ext cx="7358063" cy="5383212"/>
          </a:xfrm>
        </p:spPr>
      </p:pic>
      <p:sp>
        <p:nvSpPr>
          <p:cNvPr id="39939" name="4 CuadroTexto"/>
          <p:cNvSpPr txBox="1">
            <a:spLocks noChangeArrowheads="1"/>
          </p:cNvSpPr>
          <p:nvPr/>
        </p:nvSpPr>
        <p:spPr bwMode="auto">
          <a:xfrm>
            <a:off x="1285875" y="6215063"/>
            <a:ext cx="521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latin typeface="Calibri" pitchFamily="34" charset="0"/>
              </a:rPr>
              <a:t>Fuente : Ing. Agr.Msc Mario Bragachini (2013). vl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512763"/>
            <a:ext cx="860425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problemas de la Región</a:t>
            </a:r>
            <a:r>
              <a:rPr lang="es-AR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AR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s-A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000375" y="1214438"/>
            <a:ext cx="4321175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AGRICULTURIZACIÓN</a:t>
            </a:r>
            <a:endParaRPr lang="es-AR" b="1" dirty="0"/>
          </a:p>
        </p:txBody>
      </p:sp>
      <p:grpSp>
        <p:nvGrpSpPr>
          <p:cNvPr id="3" name="17 Grupo"/>
          <p:cNvGrpSpPr>
            <a:grpSpLocks/>
          </p:cNvGrpSpPr>
          <p:nvPr/>
        </p:nvGrpSpPr>
        <p:grpSpPr bwMode="auto">
          <a:xfrm>
            <a:off x="3924300" y="5949950"/>
            <a:ext cx="2592388" cy="647700"/>
            <a:chOff x="6156176" y="4221088"/>
            <a:chExt cx="2592288" cy="648072"/>
          </a:xfrm>
        </p:grpSpPr>
        <p:sp>
          <p:nvSpPr>
            <p:cNvPr id="7" name="6 Elipse"/>
            <p:cNvSpPr/>
            <p:nvPr/>
          </p:nvSpPr>
          <p:spPr>
            <a:xfrm>
              <a:off x="6156176" y="4221088"/>
              <a:ext cx="2592288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40972" name="Rectangle 1"/>
            <p:cNvSpPr>
              <a:spLocks noChangeArrowheads="1"/>
            </p:cNvSpPr>
            <p:nvPr/>
          </p:nvSpPr>
          <p:spPr bwMode="auto">
            <a:xfrm>
              <a:off x="6228184" y="4365104"/>
              <a:ext cx="2411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457200" algn="l"/>
                </a:tabLst>
              </a:pPr>
              <a:r>
                <a:rPr lang="es-ES" b="1">
                  <a:latin typeface="Calibri" pitchFamily="34" charset="0"/>
                  <a:ea typeface="Times New Roman" pitchFamily="18" charset="0"/>
                  <a:cs typeface="Arial" charset="0"/>
                </a:rPr>
                <a:t>NUEVOS SUJETOS</a:t>
              </a:r>
              <a:endParaRPr lang="es-ES">
                <a:latin typeface="Calibri" pitchFamily="34" charset="0"/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10" name="9 Elipse"/>
          <p:cNvSpPr/>
          <p:nvPr/>
        </p:nvSpPr>
        <p:spPr>
          <a:xfrm>
            <a:off x="1692275" y="2420938"/>
            <a:ext cx="3529013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TENDENCIA A LA MONOPRODUCCIÓN</a:t>
            </a:r>
            <a:endParaRPr lang="es-AR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1" name="10 Elipse"/>
          <p:cNvSpPr/>
          <p:nvPr/>
        </p:nvSpPr>
        <p:spPr>
          <a:xfrm>
            <a:off x="5364163" y="5013325"/>
            <a:ext cx="403225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dirty="0"/>
              <a:t>Empresas trasnacionales proveedoras de insumos</a:t>
            </a:r>
            <a:endParaRPr lang="es-AR" dirty="0"/>
          </a:p>
        </p:txBody>
      </p:sp>
      <p:sp>
        <p:nvSpPr>
          <p:cNvPr id="12" name="11 Elipse"/>
          <p:cNvSpPr/>
          <p:nvPr/>
        </p:nvSpPr>
        <p:spPr>
          <a:xfrm>
            <a:off x="5435600" y="2276475"/>
            <a:ext cx="2592388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Desplazamiento de la ganadería</a:t>
            </a:r>
          </a:p>
        </p:txBody>
      </p:sp>
      <p:sp>
        <p:nvSpPr>
          <p:cNvPr id="13" name="12 Elipse"/>
          <p:cNvSpPr/>
          <p:nvPr/>
        </p:nvSpPr>
        <p:spPr>
          <a:xfrm>
            <a:off x="1187450" y="3860800"/>
            <a:ext cx="2159000" cy="1150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/>
              <a:t>Utilización de paquetes  tecnológicos</a:t>
            </a:r>
          </a:p>
        </p:txBody>
      </p:sp>
      <p:sp>
        <p:nvSpPr>
          <p:cNvPr id="15" name="14 Elipse"/>
          <p:cNvSpPr/>
          <p:nvPr/>
        </p:nvSpPr>
        <p:spPr>
          <a:xfrm>
            <a:off x="1403350" y="5157788"/>
            <a:ext cx="1871663" cy="1125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/>
              <a:t>Impac</a:t>
            </a:r>
            <a:r>
              <a:rPr lang="es-AR" dirty="0"/>
              <a:t>to </a:t>
            </a:r>
            <a:r>
              <a:rPr lang="es-AR" b="1" dirty="0"/>
              <a:t>ambiental</a:t>
            </a:r>
          </a:p>
        </p:txBody>
      </p:sp>
      <p:sp>
        <p:nvSpPr>
          <p:cNvPr id="16" name="15 Elipse"/>
          <p:cNvSpPr/>
          <p:nvPr/>
        </p:nvSpPr>
        <p:spPr>
          <a:xfrm>
            <a:off x="7127875" y="3500438"/>
            <a:ext cx="2016125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/>
              <a:t>Impacto social</a:t>
            </a:r>
          </a:p>
        </p:txBody>
      </p:sp>
      <p:sp>
        <p:nvSpPr>
          <p:cNvPr id="17" name="16 Elipse"/>
          <p:cNvSpPr/>
          <p:nvPr/>
        </p:nvSpPr>
        <p:spPr>
          <a:xfrm>
            <a:off x="4140200" y="4221163"/>
            <a:ext cx="2663825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¿Quién toma las decisiones?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1200" smtClean="0"/>
              <a:t>Relevamiento utilizacion de agroquímicos en la Pcia de Buenos Aires</a:t>
            </a:r>
            <a:br>
              <a:rPr lang="es-AR" sz="1200" smtClean="0"/>
            </a:br>
            <a:r>
              <a:rPr lang="es-AR" sz="1200" smtClean="0"/>
              <a:t>Fuente: Facultad de Ciencias Agrarias y Forestales Universidad Nacional de La </a:t>
            </a:r>
            <a:r>
              <a:rPr lang="es-AR" sz="900" smtClean="0"/>
              <a:t>Plata  ( 2015)</a:t>
            </a:r>
            <a:br>
              <a:rPr lang="es-AR" sz="900" smtClean="0"/>
            </a:br>
            <a:r>
              <a:rPr lang="es-AR" sz="900" smtClean="0"/>
              <a:t/>
            </a:r>
            <a:br>
              <a:rPr lang="es-AR" sz="900" smtClean="0"/>
            </a:br>
            <a:r>
              <a:rPr lang="es-AR" sz="900" smtClean="0"/>
              <a:t>http://www.agro.unlp.edu.ar/sites/default/files/slides/informe_agroquimicos_comprimido.pdf 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557338"/>
            <a:ext cx="4175125" cy="546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2">
                    <a:satMod val="200000"/>
                  </a:schemeClr>
                </a:solidFill>
              </a:rPr>
              <a:t>CONDICIONES NATURALES DE PRODUCCION</a:t>
            </a:r>
            <a:br>
              <a:rPr lang="es-ES" sz="28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s-ES" sz="2800" b="1" dirty="0" smtClean="0">
                <a:solidFill>
                  <a:schemeClr val="tx2">
                    <a:satMod val="200000"/>
                  </a:schemeClr>
                </a:solidFill>
              </a:rPr>
              <a:t>Localización de áreas ecológicas homogéneas en la pradera pampeana: 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84313"/>
            <a:ext cx="3455988" cy="5040312"/>
          </a:xfrm>
        </p:spPr>
        <p:txBody>
          <a:bodyPr/>
          <a:lstStyle/>
          <a:p>
            <a:pPr>
              <a:buFontTx/>
              <a:buNone/>
            </a:pPr>
            <a:r>
              <a:rPr lang="es-ES" sz="2000" b="1" smtClean="0"/>
              <a:t>1 pampa ondulada, </a:t>
            </a:r>
          </a:p>
          <a:p>
            <a:pPr>
              <a:buFontTx/>
              <a:buNone/>
            </a:pPr>
            <a:r>
              <a:rPr lang="es-ES" sz="2000" b="1" smtClean="0"/>
              <a:t>2 pampa subhúmeda central,  </a:t>
            </a:r>
          </a:p>
          <a:p>
            <a:pPr>
              <a:buFontTx/>
              <a:buNone/>
            </a:pPr>
            <a:r>
              <a:rPr lang="es-ES" sz="2000" b="1" smtClean="0"/>
              <a:t>3 pampa semiárida central,</a:t>
            </a:r>
          </a:p>
          <a:p>
            <a:pPr>
              <a:buFontTx/>
              <a:buNone/>
            </a:pPr>
            <a:r>
              <a:rPr lang="es-ES" sz="2000" b="1" smtClean="0"/>
              <a:t>4 pampa austral, </a:t>
            </a:r>
          </a:p>
          <a:p>
            <a:pPr>
              <a:buFontTx/>
              <a:buNone/>
            </a:pPr>
            <a:r>
              <a:rPr lang="es-ES" sz="2000" b="1" smtClean="0"/>
              <a:t>5 pampa mesopotámica y </a:t>
            </a:r>
          </a:p>
          <a:p>
            <a:pPr>
              <a:buFontTx/>
              <a:buNone/>
            </a:pPr>
            <a:r>
              <a:rPr lang="es-ES" sz="2000" b="1" smtClean="0"/>
              <a:t>6 pampa deprimida.</a:t>
            </a:r>
          </a:p>
          <a:p>
            <a:pPr>
              <a:buFontTx/>
              <a:buNone/>
            </a:pPr>
            <a:r>
              <a:rPr lang="es-ES" sz="2000" b="1" smtClean="0">
                <a:solidFill>
                  <a:srgbClr val="002060"/>
                </a:solidFill>
              </a:rPr>
              <a:t>En azul: isohietas (en mm/año</a:t>
            </a:r>
            <a:r>
              <a:rPr lang="es-ES" sz="2000" b="1" smtClean="0"/>
              <a:t>).</a:t>
            </a:r>
          </a:p>
          <a:p>
            <a:pPr>
              <a:buFontTx/>
              <a:buNone/>
            </a:pPr>
            <a:r>
              <a:rPr lang="es-ES" sz="2000" b="1" smtClean="0">
                <a:solidFill>
                  <a:srgbClr val="00B050"/>
                </a:solidFill>
              </a:rPr>
              <a:t>En verde:</a:t>
            </a:r>
          </a:p>
          <a:p>
            <a:pPr>
              <a:buFontTx/>
              <a:buNone/>
            </a:pPr>
            <a:r>
              <a:rPr lang="es-ES" sz="2000" b="1" smtClean="0">
                <a:solidFill>
                  <a:srgbClr val="00B050"/>
                </a:solidFill>
              </a:rPr>
              <a:t>Isotermas (en grados centígrados).</a:t>
            </a:r>
            <a:r>
              <a:rPr lang="es-ES" sz="200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38909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91512" cy="1008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u="sng" dirty="0" smtClean="0">
                <a:solidFill>
                  <a:schemeClr val="tx2">
                    <a:satMod val="200000"/>
                  </a:schemeClr>
                </a:solidFill>
              </a:rPr>
              <a:t>Estructura de la producción primaria</a:t>
            </a:r>
            <a:endParaRPr lang="es-ES" sz="32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434" name="Picture 7" descr="%C3%81rea+pampeana+subregiones+y+usos+predominantes+del+su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51847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516688" y="1412875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latin typeface="Calibri" pitchFamily="34" charset="0"/>
              </a:rPr>
              <a:t>Aptitud de los suelos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/>
              <a:t>Cuántas Explotaciones Agropecuarias hay ( EAPS) </a:t>
            </a:r>
          </a:p>
          <a:p>
            <a:r>
              <a:rPr lang="es-AR" sz="2400" dirty="0" smtClean="0"/>
              <a:t>Que tamaños tienen</a:t>
            </a:r>
          </a:p>
          <a:p>
            <a:r>
              <a:rPr lang="es-AR" sz="2400" dirty="0" smtClean="0"/>
              <a:t>Cual es la situación de tenencia </a:t>
            </a:r>
          </a:p>
          <a:p>
            <a:endParaRPr lang="es-AR" sz="2400" dirty="0" smtClean="0"/>
          </a:p>
          <a:p>
            <a:r>
              <a:rPr lang="es-AR" sz="2400" dirty="0" smtClean="0"/>
              <a:t>De donde puedo sacar esa información para analizar la estructura de una región?</a:t>
            </a:r>
          </a:p>
          <a:p>
            <a:r>
              <a:rPr lang="es-AR" sz="2400" dirty="0" smtClean="0"/>
              <a:t>Hay industrias? Hay intermediarios? Se agrega valor en la región? Quienes actúan en el apoyo al funcionamiento de los circuitos productivos ? </a:t>
            </a:r>
            <a:r>
              <a:rPr lang="es-AR" sz="2400" dirty="0" err="1" smtClean="0"/>
              <a:t>Etc</a:t>
            </a:r>
            <a:r>
              <a:rPr lang="es-AR" sz="2400" dirty="0" smtClean="0"/>
              <a:t>, </a:t>
            </a:r>
            <a:r>
              <a:rPr lang="es-AR" sz="2400" dirty="0" err="1" smtClean="0"/>
              <a:t>etc</a:t>
            </a:r>
            <a:endParaRPr lang="es-AR" sz="2400" dirty="0" smtClean="0"/>
          </a:p>
          <a:p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37525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Ganadería</a:t>
            </a: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s-E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sz="2800" smtClean="0"/>
              <a:t>La región concentra el mayor número de ganado bovino, porcino y equino y la mayor producción de carne y leche del país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92600"/>
            <a:ext cx="78025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708275"/>
            <a:ext cx="23828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2420938"/>
            <a:ext cx="2701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 txBox="1">
            <a:spLocks noChangeArrowheads="1"/>
          </p:cNvSpPr>
          <p:nvPr/>
        </p:nvSpPr>
        <p:spPr bwMode="auto">
          <a:xfrm>
            <a:off x="4197350" y="0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s-ES_tradnl" sz="1300" b="1">
                <a:latin typeface="Times New Roman" pitchFamily="18" charset="0"/>
                <a:cs typeface="Times New Roman" pitchFamily="18" charset="0"/>
              </a:rPr>
              <a:t>CADENA DE CARNE</a:t>
            </a:r>
            <a:endParaRPr lang="es-AR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object 4"/>
          <p:cNvSpPr>
            <a:spLocks/>
          </p:cNvSpPr>
          <p:nvPr/>
        </p:nvSpPr>
        <p:spPr bwMode="auto">
          <a:xfrm>
            <a:off x="1123950" y="3146425"/>
            <a:ext cx="6992938" cy="1158875"/>
          </a:xfrm>
          <a:custGeom>
            <a:avLst/>
            <a:gdLst/>
            <a:ahLst/>
            <a:cxnLst>
              <a:cxn ang="0">
                <a:pos x="0" y="1806701"/>
              </a:cxn>
              <a:cxn ang="0">
                <a:pos x="5778245" y="1806701"/>
              </a:cxn>
              <a:cxn ang="0">
                <a:pos x="5778245" y="0"/>
              </a:cxn>
              <a:cxn ang="0">
                <a:pos x="0" y="0"/>
              </a:cxn>
              <a:cxn ang="0">
                <a:pos x="0" y="1806701"/>
              </a:cxn>
            </a:cxnLst>
            <a:rect l="0" t="0" r="r" b="b"/>
            <a:pathLst>
              <a:path w="5778500" h="1807209">
                <a:moveTo>
                  <a:pt x="0" y="1806701"/>
                </a:moveTo>
                <a:lnTo>
                  <a:pt x="5778245" y="1806701"/>
                </a:lnTo>
                <a:lnTo>
                  <a:pt x="5778245" y="0"/>
                </a:lnTo>
                <a:lnTo>
                  <a:pt x="0" y="0"/>
                </a:lnTo>
                <a:lnTo>
                  <a:pt x="0" y="1806701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483" name="object 5"/>
          <p:cNvSpPr>
            <a:spLocks/>
          </p:cNvSpPr>
          <p:nvPr/>
        </p:nvSpPr>
        <p:spPr bwMode="auto">
          <a:xfrm>
            <a:off x="1042988" y="4305300"/>
            <a:ext cx="7073900" cy="1355725"/>
          </a:xfrm>
          <a:custGeom>
            <a:avLst/>
            <a:gdLst/>
            <a:ahLst/>
            <a:cxnLst>
              <a:cxn ang="0">
                <a:pos x="0" y="1807463"/>
              </a:cxn>
              <a:cxn ang="0">
                <a:pos x="5778245" y="1807463"/>
              </a:cxn>
              <a:cxn ang="0">
                <a:pos x="5778245" y="0"/>
              </a:cxn>
              <a:cxn ang="0">
                <a:pos x="0" y="0"/>
              </a:cxn>
              <a:cxn ang="0">
                <a:pos x="0" y="1807463"/>
              </a:cxn>
            </a:cxnLst>
            <a:rect l="0" t="0" r="r" b="b"/>
            <a:pathLst>
              <a:path w="5778500" h="1807845">
                <a:moveTo>
                  <a:pt x="0" y="1807463"/>
                </a:moveTo>
                <a:lnTo>
                  <a:pt x="5778245" y="1807463"/>
                </a:lnTo>
                <a:lnTo>
                  <a:pt x="5778245" y="0"/>
                </a:lnTo>
                <a:lnTo>
                  <a:pt x="0" y="0"/>
                </a:lnTo>
                <a:lnTo>
                  <a:pt x="0" y="1807463"/>
                </a:lnTo>
                <a:close/>
              </a:path>
            </a:pathLst>
          </a:custGeom>
          <a:solidFill>
            <a:srgbClr val="EDEDE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6" name="object 6"/>
          <p:cNvSpPr txBox="1"/>
          <p:nvPr/>
        </p:nvSpPr>
        <p:spPr>
          <a:xfrm>
            <a:off x="2519363" y="2262188"/>
            <a:ext cx="1911350" cy="434975"/>
          </a:xfrm>
          <a:prstGeom prst="rect">
            <a:avLst/>
          </a:prstGeom>
          <a:solidFill>
            <a:srgbClr val="CCFFFF"/>
          </a:solidFill>
          <a:ln w="990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115888" algn="ctr">
              <a:lnSpc>
                <a:spcPts val="1125"/>
              </a:lnSpc>
            </a:pPr>
            <a:r>
              <a:rPr lang="es-AR" sz="1000" b="1">
                <a:latin typeface="Times New Roman" pitchFamily="18" charset="0"/>
                <a:cs typeface="Times New Roman" pitchFamily="18" charset="0"/>
              </a:rPr>
              <a:t>ESTABLECIMIENTOS DE  INVERNADA</a:t>
            </a:r>
            <a:endParaRPr lang="es-AR" sz="1000">
              <a:latin typeface="Times New Roman" pitchFamily="18" charset="0"/>
              <a:cs typeface="Times New Roman" pitchFamily="18" charset="0"/>
            </a:endParaRPr>
          </a:p>
          <a:p>
            <a:pPr marL="115888" algn="ctr">
              <a:spcBef>
                <a:spcPts val="13"/>
              </a:spcBef>
            </a:pPr>
            <a:r>
              <a:rPr lang="es-AR" sz="1000" b="1">
                <a:latin typeface="Times New Roman" pitchFamily="18" charset="0"/>
                <a:cs typeface="Times New Roman" pitchFamily="18" charset="0"/>
              </a:rPr>
              <a:t>(Engorde a Campo)</a:t>
            </a:r>
            <a:endParaRPr lang="es-AR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6188" y="2262188"/>
            <a:ext cx="1774825" cy="307975"/>
          </a:xfrm>
          <a:prstGeom prst="rect">
            <a:avLst/>
          </a:prstGeom>
          <a:solidFill>
            <a:srgbClr val="CCFFFF"/>
          </a:solidFill>
          <a:ln w="990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1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30" dirty="0">
                <a:latin typeface="Times New Roman"/>
                <a:cs typeface="Times New Roman"/>
              </a:rPr>
              <a:t>F</a:t>
            </a:r>
            <a:r>
              <a:rPr sz="1000" b="1" spc="5" dirty="0">
                <a:latin typeface="Times New Roman"/>
                <a:cs typeface="Times New Roman"/>
              </a:rPr>
              <a:t>EE</a:t>
            </a:r>
            <a:r>
              <a:rPr sz="1000" b="1" dirty="0">
                <a:latin typeface="Times New Roman"/>
                <a:cs typeface="Times New Roman"/>
              </a:rPr>
              <a:t>D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–</a:t>
            </a:r>
            <a:r>
              <a:rPr sz="1000" b="1" spc="5" dirty="0">
                <a:latin typeface="Times New Roman"/>
                <a:cs typeface="Times New Roman"/>
              </a:rPr>
              <a:t> L</a:t>
            </a:r>
            <a:r>
              <a:rPr sz="1000" b="1" spc="-20" dirty="0">
                <a:latin typeface="Times New Roman"/>
                <a:cs typeface="Times New Roman"/>
              </a:rPr>
              <a:t>O</a:t>
            </a:r>
            <a:r>
              <a:rPr sz="1000" b="1" spc="-35" dirty="0">
                <a:latin typeface="Times New Roman"/>
                <a:cs typeface="Times New Roman"/>
              </a:rPr>
              <a:t>T</a:t>
            </a:r>
            <a:r>
              <a:rPr sz="1000" b="1" dirty="0"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  <a:p>
            <a:pPr algn="ctr" fontAlgn="auto">
              <a:lnSpc>
                <a:spcPts val="11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20" dirty="0">
                <a:latin typeface="Times New Roman"/>
                <a:cs typeface="Times New Roman"/>
              </a:rPr>
              <a:t>(</a:t>
            </a:r>
            <a:r>
              <a:rPr sz="1000" b="1" spc="15" dirty="0">
                <a:latin typeface="Times New Roman"/>
                <a:cs typeface="Times New Roman"/>
              </a:rPr>
              <a:t>E</a:t>
            </a:r>
            <a:r>
              <a:rPr sz="1000" b="1" dirty="0">
                <a:latin typeface="Times New Roman"/>
                <a:cs typeface="Times New Roman"/>
              </a:rPr>
              <a:t>n</a:t>
            </a:r>
            <a:r>
              <a:rPr sz="1000" b="1" spc="15" dirty="0">
                <a:latin typeface="Times New Roman"/>
                <a:cs typeface="Times New Roman"/>
              </a:rPr>
              <a:t>g</a:t>
            </a:r>
            <a:r>
              <a:rPr sz="1000" b="1" spc="-25" dirty="0">
                <a:latin typeface="Times New Roman"/>
                <a:cs typeface="Times New Roman"/>
              </a:rPr>
              <a:t>o</a:t>
            </a:r>
            <a:r>
              <a:rPr sz="1000" b="1" spc="-5" dirty="0">
                <a:latin typeface="Times New Roman"/>
                <a:cs typeface="Times New Roman"/>
              </a:rPr>
              <a:t>r</a:t>
            </a:r>
            <a:r>
              <a:rPr sz="1000" b="1" dirty="0">
                <a:latin typeface="Times New Roman"/>
                <a:cs typeface="Times New Roman"/>
              </a:rPr>
              <a:t>de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a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50" dirty="0">
                <a:latin typeface="Times New Roman"/>
                <a:cs typeface="Times New Roman"/>
              </a:rPr>
              <a:t>C</a:t>
            </a:r>
            <a:r>
              <a:rPr sz="1000" b="1" spc="-25" dirty="0">
                <a:latin typeface="Times New Roman"/>
                <a:cs typeface="Times New Roman"/>
              </a:rPr>
              <a:t>o</a:t>
            </a:r>
            <a:r>
              <a:rPr sz="1000" b="1" spc="-10" dirty="0">
                <a:latin typeface="Times New Roman"/>
                <a:cs typeface="Times New Roman"/>
              </a:rPr>
              <a:t>r</a:t>
            </a:r>
            <a:r>
              <a:rPr sz="1000" b="1" spc="-5" dirty="0">
                <a:latin typeface="Times New Roman"/>
                <a:cs typeface="Times New Roman"/>
              </a:rPr>
              <a:t>r</a:t>
            </a:r>
            <a:r>
              <a:rPr sz="1000" b="1" spc="-25" dirty="0">
                <a:latin typeface="Times New Roman"/>
                <a:cs typeface="Times New Roman"/>
              </a:rPr>
              <a:t>a</a:t>
            </a:r>
            <a:r>
              <a:rPr sz="1000" b="1" spc="-5" dirty="0">
                <a:latin typeface="Times New Roman"/>
                <a:cs typeface="Times New Roman"/>
              </a:rPr>
              <a:t>l</a:t>
            </a:r>
            <a:r>
              <a:rPr sz="1000" b="1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486" name="object 8"/>
          <p:cNvSpPr>
            <a:spLocks/>
          </p:cNvSpPr>
          <p:nvPr/>
        </p:nvSpPr>
        <p:spPr bwMode="auto">
          <a:xfrm>
            <a:off x="2647950" y="3213100"/>
            <a:ext cx="1271588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1050797" y="350519"/>
              </a:cxn>
              <a:cxn ang="0">
                <a:pos x="1050797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1050925" h="350520">
                <a:moveTo>
                  <a:pt x="0" y="350519"/>
                </a:moveTo>
                <a:lnTo>
                  <a:pt x="1050797" y="350519"/>
                </a:lnTo>
                <a:lnTo>
                  <a:pt x="1050797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487" name="object 9"/>
          <p:cNvSpPr>
            <a:spLocks/>
          </p:cNvSpPr>
          <p:nvPr/>
        </p:nvSpPr>
        <p:spPr bwMode="auto">
          <a:xfrm>
            <a:off x="2647950" y="3213100"/>
            <a:ext cx="1271588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1050797" y="350519"/>
              </a:cxn>
              <a:cxn ang="0">
                <a:pos x="1050797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1050925" h="350520">
                <a:moveTo>
                  <a:pt x="0" y="350519"/>
                </a:moveTo>
                <a:lnTo>
                  <a:pt x="1050797" y="350519"/>
                </a:lnTo>
                <a:lnTo>
                  <a:pt x="1050797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0" name="object 10"/>
          <p:cNvSpPr txBox="1"/>
          <p:nvPr/>
        </p:nvSpPr>
        <p:spPr>
          <a:xfrm>
            <a:off x="2749550" y="3243263"/>
            <a:ext cx="976313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15" dirty="0">
                <a:latin typeface="Times New Roman"/>
                <a:cs typeface="Times New Roman"/>
              </a:rPr>
              <a:t>E</a:t>
            </a:r>
            <a:r>
              <a:rPr sz="800" spc="-30" dirty="0">
                <a:latin typeface="Times New Roman"/>
                <a:cs typeface="Times New Roman"/>
              </a:rPr>
              <a:t>X</a:t>
            </a:r>
            <a:r>
              <a:rPr sz="800" spc="-5" dirty="0">
                <a:latin typeface="Times New Roman"/>
                <a:cs typeface="Times New Roman"/>
              </a:rPr>
              <a:t>P</a:t>
            </a:r>
            <a:r>
              <a:rPr sz="800" spc="-30" dirty="0">
                <a:latin typeface="Times New Roman"/>
                <a:cs typeface="Times New Roman"/>
              </a:rPr>
              <a:t>OR</a:t>
            </a:r>
            <a:r>
              <a:rPr sz="800" spc="-15" dirty="0">
                <a:latin typeface="Times New Roman"/>
                <a:cs typeface="Times New Roman"/>
              </a:rPr>
              <a:t>T</a:t>
            </a:r>
            <a:r>
              <a:rPr sz="800" spc="-25" dirty="0">
                <a:latin typeface="Times New Roman"/>
                <a:cs typeface="Times New Roman"/>
              </a:rPr>
              <a:t>A</a:t>
            </a:r>
            <a:r>
              <a:rPr sz="800" spc="-30" dirty="0">
                <a:latin typeface="Times New Roman"/>
                <a:cs typeface="Times New Roman"/>
              </a:rPr>
              <a:t>DO</a:t>
            </a:r>
            <a:r>
              <a:rPr sz="800" spc="-25" dirty="0">
                <a:latin typeface="Times New Roman"/>
                <a:cs typeface="Times New Roman"/>
              </a:rPr>
              <a:t>R</a:t>
            </a:r>
            <a:r>
              <a:rPr sz="800" spc="-15" dirty="0">
                <a:latin typeface="Times New Roman"/>
                <a:cs typeface="Times New Roman"/>
              </a:rPr>
              <a:t>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489" name="object 11"/>
          <p:cNvSpPr>
            <a:spLocks/>
          </p:cNvSpPr>
          <p:nvPr/>
        </p:nvSpPr>
        <p:spPr bwMode="auto">
          <a:xfrm>
            <a:off x="3913188" y="3213100"/>
            <a:ext cx="1149350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949451" y="350519"/>
              </a:cxn>
              <a:cxn ang="0">
                <a:pos x="949451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949960" h="350520">
                <a:moveTo>
                  <a:pt x="0" y="350519"/>
                </a:moveTo>
                <a:lnTo>
                  <a:pt x="949451" y="350519"/>
                </a:lnTo>
                <a:lnTo>
                  <a:pt x="949451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490" name="object 12"/>
          <p:cNvSpPr>
            <a:spLocks/>
          </p:cNvSpPr>
          <p:nvPr/>
        </p:nvSpPr>
        <p:spPr bwMode="auto">
          <a:xfrm>
            <a:off x="3913188" y="3213100"/>
            <a:ext cx="1149350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949451" y="350519"/>
              </a:cxn>
              <a:cxn ang="0">
                <a:pos x="949451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949960" h="350520">
                <a:moveTo>
                  <a:pt x="0" y="350519"/>
                </a:moveTo>
                <a:lnTo>
                  <a:pt x="949451" y="350519"/>
                </a:lnTo>
                <a:lnTo>
                  <a:pt x="949451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3" name="object 13"/>
          <p:cNvSpPr txBox="1"/>
          <p:nvPr/>
        </p:nvSpPr>
        <p:spPr>
          <a:xfrm>
            <a:off x="4014788" y="3243263"/>
            <a:ext cx="873125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s-AR" sz="800">
                <a:latin typeface="Times New Roman" pitchFamily="18" charset="0"/>
                <a:cs typeface="Times New Roman" pitchFamily="18" charset="0"/>
              </a:rPr>
              <a:t>HABILITACION NACIONAL</a:t>
            </a:r>
          </a:p>
        </p:txBody>
      </p:sp>
      <p:sp>
        <p:nvSpPr>
          <p:cNvPr id="20492" name="object 14"/>
          <p:cNvSpPr>
            <a:spLocks/>
          </p:cNvSpPr>
          <p:nvPr/>
        </p:nvSpPr>
        <p:spPr bwMode="auto">
          <a:xfrm>
            <a:off x="5056188" y="3213100"/>
            <a:ext cx="1143000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944117" y="350519"/>
              </a:cxn>
              <a:cxn ang="0">
                <a:pos x="944117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944245" h="350520">
                <a:moveTo>
                  <a:pt x="0" y="350519"/>
                </a:moveTo>
                <a:lnTo>
                  <a:pt x="944117" y="350519"/>
                </a:lnTo>
                <a:lnTo>
                  <a:pt x="944117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493" name="object 15"/>
          <p:cNvSpPr>
            <a:spLocks/>
          </p:cNvSpPr>
          <p:nvPr/>
        </p:nvSpPr>
        <p:spPr bwMode="auto">
          <a:xfrm>
            <a:off x="5056188" y="3213100"/>
            <a:ext cx="1143000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944117" y="350519"/>
              </a:cxn>
              <a:cxn ang="0">
                <a:pos x="944117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944245" h="350520">
                <a:moveTo>
                  <a:pt x="0" y="350519"/>
                </a:moveTo>
                <a:lnTo>
                  <a:pt x="944117" y="350519"/>
                </a:lnTo>
                <a:lnTo>
                  <a:pt x="944117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6" name="object 16"/>
          <p:cNvSpPr txBox="1"/>
          <p:nvPr/>
        </p:nvSpPr>
        <p:spPr>
          <a:xfrm>
            <a:off x="5157788" y="3243263"/>
            <a:ext cx="873125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s-AR" sz="800">
                <a:latin typeface="Times New Roman" pitchFamily="18" charset="0"/>
                <a:cs typeface="Times New Roman" pitchFamily="18" charset="0"/>
              </a:rPr>
              <a:t>HABILITACION PROVINCIAL</a:t>
            </a:r>
          </a:p>
        </p:txBody>
      </p:sp>
      <p:sp>
        <p:nvSpPr>
          <p:cNvPr id="20495" name="object 17"/>
          <p:cNvSpPr>
            <a:spLocks/>
          </p:cNvSpPr>
          <p:nvPr/>
        </p:nvSpPr>
        <p:spPr bwMode="auto">
          <a:xfrm>
            <a:off x="6192838" y="3213100"/>
            <a:ext cx="1020762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842771" y="350519"/>
              </a:cxn>
              <a:cxn ang="0">
                <a:pos x="842771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843279" h="350520">
                <a:moveTo>
                  <a:pt x="0" y="350519"/>
                </a:moveTo>
                <a:lnTo>
                  <a:pt x="842771" y="350519"/>
                </a:lnTo>
                <a:lnTo>
                  <a:pt x="842771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496" name="object 18"/>
          <p:cNvSpPr>
            <a:spLocks/>
          </p:cNvSpPr>
          <p:nvPr/>
        </p:nvSpPr>
        <p:spPr bwMode="auto">
          <a:xfrm>
            <a:off x="6192838" y="3213100"/>
            <a:ext cx="1020762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842771" y="350519"/>
              </a:cxn>
              <a:cxn ang="0">
                <a:pos x="842771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843279" h="350520">
                <a:moveTo>
                  <a:pt x="0" y="350519"/>
                </a:moveTo>
                <a:lnTo>
                  <a:pt x="842771" y="350519"/>
                </a:lnTo>
                <a:lnTo>
                  <a:pt x="842771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9" name="object 19"/>
          <p:cNvSpPr txBox="1"/>
          <p:nvPr/>
        </p:nvSpPr>
        <p:spPr>
          <a:xfrm>
            <a:off x="6294438" y="3243263"/>
            <a:ext cx="774700" cy="24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s-AR" sz="800">
                <a:latin typeface="Times New Roman" pitchFamily="18" charset="0"/>
                <a:cs typeface="Times New Roman" pitchFamily="18" charset="0"/>
              </a:rPr>
              <a:t>MATADEROS COMUNALES</a:t>
            </a:r>
          </a:p>
        </p:txBody>
      </p:sp>
      <p:sp>
        <p:nvSpPr>
          <p:cNvPr id="20498" name="object 20"/>
          <p:cNvSpPr>
            <a:spLocks/>
          </p:cNvSpPr>
          <p:nvPr/>
        </p:nvSpPr>
        <p:spPr bwMode="auto">
          <a:xfrm>
            <a:off x="2647950" y="2994025"/>
            <a:ext cx="4564063" cy="222250"/>
          </a:xfrm>
          <a:custGeom>
            <a:avLst/>
            <a:gdLst/>
            <a:ahLst/>
            <a:cxnLst>
              <a:cxn ang="0">
                <a:pos x="0" y="345947"/>
              </a:cxn>
              <a:cxn ang="0">
                <a:pos x="3771899" y="345947"/>
              </a:cxn>
              <a:cxn ang="0">
                <a:pos x="3771899" y="0"/>
              </a:cxn>
              <a:cxn ang="0">
                <a:pos x="0" y="0"/>
              </a:cxn>
              <a:cxn ang="0">
                <a:pos x="0" y="345947"/>
              </a:cxn>
            </a:cxnLst>
            <a:rect l="0" t="0" r="r" b="b"/>
            <a:pathLst>
              <a:path w="3771900" h="346075">
                <a:moveTo>
                  <a:pt x="0" y="345947"/>
                </a:moveTo>
                <a:lnTo>
                  <a:pt x="3771899" y="345947"/>
                </a:lnTo>
                <a:lnTo>
                  <a:pt x="3771899" y="0"/>
                </a:lnTo>
                <a:lnTo>
                  <a:pt x="0" y="0"/>
                </a:lnTo>
                <a:lnTo>
                  <a:pt x="0" y="345947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499" name="object 21"/>
          <p:cNvSpPr>
            <a:spLocks/>
          </p:cNvSpPr>
          <p:nvPr/>
        </p:nvSpPr>
        <p:spPr bwMode="auto">
          <a:xfrm>
            <a:off x="2647950" y="2994025"/>
            <a:ext cx="4564063" cy="222250"/>
          </a:xfrm>
          <a:custGeom>
            <a:avLst/>
            <a:gdLst/>
            <a:ahLst/>
            <a:cxnLst>
              <a:cxn ang="0">
                <a:pos x="0" y="345947"/>
              </a:cxn>
              <a:cxn ang="0">
                <a:pos x="3771899" y="345947"/>
              </a:cxn>
              <a:cxn ang="0">
                <a:pos x="3771899" y="0"/>
              </a:cxn>
              <a:cxn ang="0">
                <a:pos x="0" y="0"/>
              </a:cxn>
              <a:cxn ang="0">
                <a:pos x="0" y="345947"/>
              </a:cxn>
            </a:cxnLst>
            <a:rect l="0" t="0" r="r" b="b"/>
            <a:pathLst>
              <a:path w="3771900" h="346075">
                <a:moveTo>
                  <a:pt x="0" y="345947"/>
                </a:moveTo>
                <a:lnTo>
                  <a:pt x="3771899" y="345947"/>
                </a:lnTo>
                <a:lnTo>
                  <a:pt x="3771899" y="0"/>
                </a:lnTo>
                <a:lnTo>
                  <a:pt x="0" y="0"/>
                </a:lnTo>
                <a:lnTo>
                  <a:pt x="0" y="345947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2" name="object 22"/>
          <p:cNvSpPr txBox="1"/>
          <p:nvPr/>
        </p:nvSpPr>
        <p:spPr>
          <a:xfrm>
            <a:off x="4113213" y="3032125"/>
            <a:ext cx="1638300" cy="214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15" dirty="0">
                <a:latin typeface="Times New Roman"/>
                <a:cs typeface="Times New Roman"/>
              </a:rPr>
              <a:t>F</a:t>
            </a:r>
            <a:r>
              <a:rPr sz="1400" b="1" spc="-30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25" dirty="0">
                <a:latin typeface="Times New Roman"/>
                <a:cs typeface="Times New Roman"/>
              </a:rPr>
              <a:t>GOR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15" dirty="0">
                <a:latin typeface="Times New Roman"/>
                <a:cs typeface="Times New Roman"/>
              </a:rPr>
              <a:t>F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25" dirty="0">
                <a:latin typeface="Times New Roman"/>
                <a:cs typeface="Times New Roman"/>
              </a:rPr>
              <a:t>CO</a:t>
            </a:r>
            <a:r>
              <a:rPr sz="1400" b="1" spc="-1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501" name="object 23"/>
          <p:cNvSpPr>
            <a:spLocks/>
          </p:cNvSpPr>
          <p:nvPr/>
        </p:nvSpPr>
        <p:spPr bwMode="auto">
          <a:xfrm>
            <a:off x="2770188" y="4092575"/>
            <a:ext cx="3176587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2625089" y="350519"/>
              </a:cxn>
              <a:cxn ang="0">
                <a:pos x="2625089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2625090" h="350520">
                <a:moveTo>
                  <a:pt x="0" y="350519"/>
                </a:moveTo>
                <a:lnTo>
                  <a:pt x="2625089" y="350519"/>
                </a:lnTo>
                <a:lnTo>
                  <a:pt x="2625089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02" name="object 24"/>
          <p:cNvSpPr>
            <a:spLocks/>
          </p:cNvSpPr>
          <p:nvPr/>
        </p:nvSpPr>
        <p:spPr bwMode="auto">
          <a:xfrm>
            <a:off x="2770188" y="4092575"/>
            <a:ext cx="3176587" cy="225425"/>
          </a:xfrm>
          <a:custGeom>
            <a:avLst/>
            <a:gdLst/>
            <a:ahLst/>
            <a:cxnLst>
              <a:cxn ang="0">
                <a:pos x="0" y="350519"/>
              </a:cxn>
              <a:cxn ang="0">
                <a:pos x="2625089" y="350519"/>
              </a:cxn>
              <a:cxn ang="0">
                <a:pos x="2625089" y="0"/>
              </a:cxn>
              <a:cxn ang="0">
                <a:pos x="0" y="0"/>
              </a:cxn>
              <a:cxn ang="0">
                <a:pos x="0" y="350519"/>
              </a:cxn>
            </a:cxnLst>
            <a:rect l="0" t="0" r="r" b="b"/>
            <a:pathLst>
              <a:path w="2625090" h="350520">
                <a:moveTo>
                  <a:pt x="0" y="350519"/>
                </a:moveTo>
                <a:lnTo>
                  <a:pt x="2625089" y="350519"/>
                </a:lnTo>
                <a:lnTo>
                  <a:pt x="2625089" y="0"/>
                </a:lnTo>
                <a:lnTo>
                  <a:pt x="0" y="0"/>
                </a:lnTo>
                <a:lnTo>
                  <a:pt x="0" y="350519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5" name="object 25"/>
          <p:cNvSpPr txBox="1"/>
          <p:nvPr/>
        </p:nvSpPr>
        <p:spPr>
          <a:xfrm>
            <a:off x="3646488" y="4129088"/>
            <a:ext cx="1414462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25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25" dirty="0">
                <a:latin typeface="Times New Roman"/>
                <a:cs typeface="Times New Roman"/>
              </a:rPr>
              <a:t>NOR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30" dirty="0">
                <a:latin typeface="Times New Roman"/>
                <a:cs typeface="Times New Roman"/>
              </a:rPr>
              <a:t>S</a:t>
            </a:r>
            <a:r>
              <a:rPr sz="1400" b="1" spc="-25" dirty="0">
                <a:latin typeface="Times New Roman"/>
                <a:cs typeface="Times New Roman"/>
              </a:rPr>
              <a:t>T</a:t>
            </a:r>
            <a:r>
              <a:rPr sz="1400" b="1" spc="-20" dirty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504" name="object 26"/>
          <p:cNvSpPr>
            <a:spLocks/>
          </p:cNvSpPr>
          <p:nvPr/>
        </p:nvSpPr>
        <p:spPr bwMode="auto">
          <a:xfrm>
            <a:off x="2770188" y="4314825"/>
            <a:ext cx="1911350" cy="149225"/>
          </a:xfrm>
          <a:custGeom>
            <a:avLst/>
            <a:gdLst/>
            <a:ahLst/>
            <a:cxnLst>
              <a:cxn ang="0">
                <a:pos x="0" y="233171"/>
              </a:cxn>
              <a:cxn ang="0">
                <a:pos x="1578863" y="233171"/>
              </a:cxn>
              <a:cxn ang="0">
                <a:pos x="1578863" y="0"/>
              </a:cxn>
              <a:cxn ang="0">
                <a:pos x="0" y="0"/>
              </a:cxn>
              <a:cxn ang="0">
                <a:pos x="0" y="233171"/>
              </a:cxn>
            </a:cxnLst>
            <a:rect l="0" t="0" r="r" b="b"/>
            <a:pathLst>
              <a:path w="1579245" h="233679">
                <a:moveTo>
                  <a:pt x="0" y="233171"/>
                </a:moveTo>
                <a:lnTo>
                  <a:pt x="1578863" y="233171"/>
                </a:lnTo>
                <a:lnTo>
                  <a:pt x="1578863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05" name="object 27"/>
          <p:cNvSpPr>
            <a:spLocks/>
          </p:cNvSpPr>
          <p:nvPr/>
        </p:nvSpPr>
        <p:spPr bwMode="auto">
          <a:xfrm>
            <a:off x="2770188" y="4314825"/>
            <a:ext cx="1911350" cy="149225"/>
          </a:xfrm>
          <a:custGeom>
            <a:avLst/>
            <a:gdLst/>
            <a:ahLst/>
            <a:cxnLst>
              <a:cxn ang="0">
                <a:pos x="0" y="233171"/>
              </a:cxn>
              <a:cxn ang="0">
                <a:pos x="1578863" y="233171"/>
              </a:cxn>
              <a:cxn ang="0">
                <a:pos x="1578863" y="0"/>
              </a:cxn>
              <a:cxn ang="0">
                <a:pos x="0" y="0"/>
              </a:cxn>
              <a:cxn ang="0">
                <a:pos x="0" y="233171"/>
              </a:cxn>
            </a:cxnLst>
            <a:rect l="0" t="0" r="r" b="b"/>
            <a:pathLst>
              <a:path w="1579245" h="233679">
                <a:moveTo>
                  <a:pt x="0" y="233171"/>
                </a:moveTo>
                <a:lnTo>
                  <a:pt x="1578863" y="233171"/>
                </a:lnTo>
                <a:lnTo>
                  <a:pt x="1578863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8" name="object 28"/>
          <p:cNvSpPr txBox="1"/>
          <p:nvPr/>
        </p:nvSpPr>
        <p:spPr>
          <a:xfrm>
            <a:off x="2897188" y="4341813"/>
            <a:ext cx="1644650" cy="1381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spc="20" dirty="0">
                <a:latin typeface="Times New Roman"/>
                <a:cs typeface="Times New Roman"/>
              </a:rPr>
              <a:t>S</a:t>
            </a:r>
            <a:r>
              <a:rPr sz="900" spc="-55" dirty="0">
                <a:latin typeface="Times New Roman"/>
                <a:cs typeface="Times New Roman"/>
              </a:rPr>
              <a:t>U</a:t>
            </a:r>
            <a:r>
              <a:rPr sz="900" spc="15" dirty="0">
                <a:latin typeface="Times New Roman"/>
                <a:cs typeface="Times New Roman"/>
              </a:rPr>
              <a:t>P</a:t>
            </a:r>
            <a:r>
              <a:rPr sz="900" spc="-35" dirty="0">
                <a:latin typeface="Times New Roman"/>
                <a:cs typeface="Times New Roman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R/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15" dirty="0">
                <a:latin typeface="Times New Roman"/>
                <a:cs typeface="Times New Roman"/>
              </a:rPr>
              <a:t>IP</a:t>
            </a:r>
            <a:r>
              <a:rPr sz="900" spc="-40" dirty="0">
                <a:latin typeface="Times New Roman"/>
                <a:cs typeface="Times New Roman"/>
              </a:rPr>
              <a:t>E</a:t>
            </a:r>
            <a:r>
              <a:rPr sz="900" spc="-5" dirty="0">
                <a:latin typeface="Times New Roman"/>
                <a:cs typeface="Times New Roman"/>
              </a:rPr>
              <a:t>R</a:t>
            </a:r>
            <a:r>
              <a:rPr sz="900" spc="-40" dirty="0">
                <a:latin typeface="Times New Roman"/>
                <a:cs typeface="Times New Roman"/>
              </a:rPr>
              <a:t>ME</a:t>
            </a:r>
            <a:r>
              <a:rPr sz="900" spc="-5" dirty="0">
                <a:latin typeface="Times New Roman"/>
                <a:cs typeface="Times New Roman"/>
              </a:rPr>
              <a:t>RC</a:t>
            </a:r>
            <a:r>
              <a:rPr sz="900" spc="-15" dirty="0">
                <a:latin typeface="Times New Roman"/>
                <a:cs typeface="Times New Roman"/>
              </a:rPr>
              <a:t>AD</a:t>
            </a:r>
            <a:r>
              <a:rPr sz="900" spc="20" dirty="0">
                <a:latin typeface="Times New Roman"/>
                <a:cs typeface="Times New Roman"/>
              </a:rPr>
              <a:t>O</a:t>
            </a:r>
            <a:r>
              <a:rPr sz="900" spc="10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507" name="object 29"/>
          <p:cNvSpPr>
            <a:spLocks/>
          </p:cNvSpPr>
          <p:nvPr/>
        </p:nvSpPr>
        <p:spPr bwMode="auto">
          <a:xfrm>
            <a:off x="4675188" y="4314825"/>
            <a:ext cx="1271587" cy="149225"/>
          </a:xfrm>
          <a:custGeom>
            <a:avLst/>
            <a:gdLst/>
            <a:ahLst/>
            <a:cxnLst>
              <a:cxn ang="0">
                <a:pos x="0" y="233171"/>
              </a:cxn>
              <a:cxn ang="0">
                <a:pos x="1051559" y="233171"/>
              </a:cxn>
              <a:cxn ang="0">
                <a:pos x="1051559" y="0"/>
              </a:cxn>
              <a:cxn ang="0">
                <a:pos x="0" y="0"/>
              </a:cxn>
              <a:cxn ang="0">
                <a:pos x="0" y="233171"/>
              </a:cxn>
            </a:cxnLst>
            <a:rect l="0" t="0" r="r" b="b"/>
            <a:pathLst>
              <a:path w="1051560" h="233679">
                <a:moveTo>
                  <a:pt x="0" y="233171"/>
                </a:moveTo>
                <a:lnTo>
                  <a:pt x="1051559" y="233171"/>
                </a:lnTo>
                <a:lnTo>
                  <a:pt x="1051559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08" name="object 30"/>
          <p:cNvSpPr>
            <a:spLocks/>
          </p:cNvSpPr>
          <p:nvPr/>
        </p:nvSpPr>
        <p:spPr bwMode="auto">
          <a:xfrm>
            <a:off x="4675188" y="4314825"/>
            <a:ext cx="1271587" cy="149225"/>
          </a:xfrm>
          <a:custGeom>
            <a:avLst/>
            <a:gdLst/>
            <a:ahLst/>
            <a:cxnLst>
              <a:cxn ang="0">
                <a:pos x="0" y="233171"/>
              </a:cxn>
              <a:cxn ang="0">
                <a:pos x="1051559" y="233171"/>
              </a:cxn>
              <a:cxn ang="0">
                <a:pos x="1051559" y="0"/>
              </a:cxn>
              <a:cxn ang="0">
                <a:pos x="0" y="0"/>
              </a:cxn>
              <a:cxn ang="0">
                <a:pos x="0" y="233171"/>
              </a:cxn>
            </a:cxnLst>
            <a:rect l="0" t="0" r="r" b="b"/>
            <a:pathLst>
              <a:path w="1051560" h="233679">
                <a:moveTo>
                  <a:pt x="0" y="233171"/>
                </a:moveTo>
                <a:lnTo>
                  <a:pt x="1051559" y="233171"/>
                </a:lnTo>
                <a:lnTo>
                  <a:pt x="1051559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31" name="object 31"/>
          <p:cNvSpPr txBox="1"/>
          <p:nvPr/>
        </p:nvSpPr>
        <p:spPr>
          <a:xfrm>
            <a:off x="4832350" y="4341813"/>
            <a:ext cx="950913" cy="1381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spc="-5" dirty="0">
                <a:latin typeface="Times New Roman"/>
                <a:cs typeface="Times New Roman"/>
              </a:rPr>
              <a:t>C</a:t>
            </a:r>
            <a:r>
              <a:rPr sz="900" spc="-15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R</a:t>
            </a:r>
            <a:r>
              <a:rPr sz="900" spc="-20" dirty="0">
                <a:latin typeface="Times New Roman"/>
                <a:cs typeface="Times New Roman"/>
              </a:rPr>
              <a:t>N</a:t>
            </a:r>
            <a:r>
              <a:rPr sz="900" spc="15" dirty="0">
                <a:latin typeface="Times New Roman"/>
                <a:cs typeface="Times New Roman"/>
              </a:rPr>
              <a:t>I</a:t>
            </a:r>
            <a:r>
              <a:rPr sz="900" spc="-10" dirty="0">
                <a:latin typeface="Times New Roman"/>
                <a:cs typeface="Times New Roman"/>
              </a:rPr>
              <a:t>C</a:t>
            </a:r>
            <a:r>
              <a:rPr sz="900" spc="-35" dirty="0">
                <a:latin typeface="Times New Roman"/>
                <a:cs typeface="Times New Roman"/>
              </a:rPr>
              <a:t>E</a:t>
            </a:r>
            <a:r>
              <a:rPr sz="900" spc="-5" dirty="0">
                <a:latin typeface="Times New Roman"/>
                <a:cs typeface="Times New Roman"/>
              </a:rPr>
              <a:t>R</a:t>
            </a:r>
            <a:r>
              <a:rPr sz="900" spc="15" dirty="0">
                <a:latin typeface="Times New Roman"/>
                <a:cs typeface="Times New Roman"/>
              </a:rPr>
              <a:t>I</a:t>
            </a:r>
            <a:r>
              <a:rPr sz="900" spc="-15" dirty="0">
                <a:latin typeface="Times New Roman"/>
                <a:cs typeface="Times New Roman"/>
              </a:rPr>
              <a:t>A</a:t>
            </a:r>
            <a:r>
              <a:rPr sz="900" spc="10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510" name="object 32"/>
          <p:cNvSpPr>
            <a:spLocks/>
          </p:cNvSpPr>
          <p:nvPr/>
        </p:nvSpPr>
        <p:spPr bwMode="auto">
          <a:xfrm>
            <a:off x="5437188" y="4972050"/>
            <a:ext cx="2022475" cy="439738"/>
          </a:xfrm>
          <a:custGeom>
            <a:avLst/>
            <a:gdLst/>
            <a:ahLst/>
            <a:cxnLst>
              <a:cxn ang="0">
                <a:pos x="832871" y="0"/>
              </a:cxn>
              <a:cxn ang="0">
                <a:pos x="665226" y="5333"/>
              </a:cxn>
              <a:cxn ang="0">
                <a:pos x="507492" y="25907"/>
              </a:cxn>
              <a:cxn ang="0">
                <a:pos x="304800" y="76199"/>
              </a:cxn>
              <a:cxn ang="0">
                <a:pos x="243840" y="102107"/>
              </a:cxn>
              <a:cxn ang="0">
                <a:pos x="187452" y="127253"/>
              </a:cxn>
              <a:cxn ang="0">
                <a:pos x="141732" y="152399"/>
              </a:cxn>
              <a:cxn ang="0">
                <a:pos x="101346" y="178307"/>
              </a:cxn>
              <a:cxn ang="0">
                <a:pos x="65532" y="208787"/>
              </a:cxn>
              <a:cxn ang="0">
                <a:pos x="35052" y="243839"/>
              </a:cxn>
              <a:cxn ang="0">
                <a:pos x="4572" y="310133"/>
              </a:cxn>
              <a:cxn ang="0">
                <a:pos x="0" y="345947"/>
              </a:cxn>
              <a:cxn ang="0">
                <a:pos x="4572" y="380999"/>
              </a:cxn>
              <a:cxn ang="0">
                <a:pos x="35052" y="447293"/>
              </a:cxn>
              <a:cxn ang="0">
                <a:pos x="65532" y="477773"/>
              </a:cxn>
              <a:cxn ang="0">
                <a:pos x="101346" y="508253"/>
              </a:cxn>
              <a:cxn ang="0">
                <a:pos x="141732" y="533399"/>
              </a:cxn>
              <a:cxn ang="0">
                <a:pos x="187452" y="563879"/>
              </a:cxn>
              <a:cxn ang="0">
                <a:pos x="243840" y="584453"/>
              </a:cxn>
              <a:cxn ang="0">
                <a:pos x="304800" y="609599"/>
              </a:cxn>
              <a:cxn ang="0">
                <a:pos x="365760" y="630173"/>
              </a:cxn>
              <a:cxn ang="0">
                <a:pos x="507492" y="660653"/>
              </a:cxn>
              <a:cxn ang="0">
                <a:pos x="665226" y="681227"/>
              </a:cxn>
              <a:cxn ang="0">
                <a:pos x="832866" y="685799"/>
              </a:cxn>
              <a:cxn ang="0">
                <a:pos x="1005078" y="681227"/>
              </a:cxn>
              <a:cxn ang="0">
                <a:pos x="1162812" y="660653"/>
              </a:cxn>
              <a:cxn ang="0">
                <a:pos x="1304544" y="630173"/>
              </a:cxn>
              <a:cxn ang="0">
                <a:pos x="1365504" y="609599"/>
              </a:cxn>
              <a:cxn ang="0">
                <a:pos x="1426464" y="584453"/>
              </a:cxn>
              <a:cxn ang="0">
                <a:pos x="1482090" y="563879"/>
              </a:cxn>
              <a:cxn ang="0">
                <a:pos x="1527810" y="533399"/>
              </a:cxn>
              <a:cxn ang="0">
                <a:pos x="1568958" y="508253"/>
              </a:cxn>
              <a:cxn ang="0">
                <a:pos x="1604010" y="477773"/>
              </a:cxn>
              <a:cxn ang="0">
                <a:pos x="1634490" y="447293"/>
              </a:cxn>
              <a:cxn ang="0">
                <a:pos x="1655064" y="416813"/>
              </a:cxn>
              <a:cxn ang="0">
                <a:pos x="1664970" y="380999"/>
              </a:cxn>
              <a:cxn ang="0">
                <a:pos x="1670304" y="345947"/>
              </a:cxn>
              <a:cxn ang="0">
                <a:pos x="1664970" y="310133"/>
              </a:cxn>
              <a:cxn ang="0">
                <a:pos x="1634490" y="243839"/>
              </a:cxn>
              <a:cxn ang="0">
                <a:pos x="1604010" y="208787"/>
              </a:cxn>
              <a:cxn ang="0">
                <a:pos x="1568958" y="178307"/>
              </a:cxn>
              <a:cxn ang="0">
                <a:pos x="1527810" y="152399"/>
              </a:cxn>
              <a:cxn ang="0">
                <a:pos x="1482090" y="127253"/>
              </a:cxn>
              <a:cxn ang="0">
                <a:pos x="1426464" y="102107"/>
              </a:cxn>
              <a:cxn ang="0">
                <a:pos x="1365504" y="76199"/>
              </a:cxn>
              <a:cxn ang="0">
                <a:pos x="1162812" y="25907"/>
              </a:cxn>
              <a:cxn ang="0">
                <a:pos x="1005078" y="5333"/>
              </a:cxn>
              <a:cxn ang="0">
                <a:pos x="832871" y="0"/>
              </a:cxn>
            </a:cxnLst>
            <a:rect l="0" t="0" r="r" b="b"/>
            <a:pathLst>
              <a:path w="1670685" h="685800">
                <a:moveTo>
                  <a:pt x="832871" y="0"/>
                </a:moveTo>
                <a:lnTo>
                  <a:pt x="665226" y="5333"/>
                </a:lnTo>
                <a:lnTo>
                  <a:pt x="507492" y="25907"/>
                </a:lnTo>
                <a:lnTo>
                  <a:pt x="304800" y="76199"/>
                </a:lnTo>
                <a:lnTo>
                  <a:pt x="243840" y="102107"/>
                </a:lnTo>
                <a:lnTo>
                  <a:pt x="187452" y="127253"/>
                </a:lnTo>
                <a:lnTo>
                  <a:pt x="141732" y="152399"/>
                </a:lnTo>
                <a:lnTo>
                  <a:pt x="101346" y="178307"/>
                </a:lnTo>
                <a:lnTo>
                  <a:pt x="65532" y="208787"/>
                </a:lnTo>
                <a:lnTo>
                  <a:pt x="35052" y="243839"/>
                </a:lnTo>
                <a:lnTo>
                  <a:pt x="4572" y="310133"/>
                </a:lnTo>
                <a:lnTo>
                  <a:pt x="0" y="345947"/>
                </a:lnTo>
                <a:lnTo>
                  <a:pt x="4572" y="380999"/>
                </a:lnTo>
                <a:lnTo>
                  <a:pt x="35052" y="447293"/>
                </a:lnTo>
                <a:lnTo>
                  <a:pt x="65532" y="477773"/>
                </a:lnTo>
                <a:lnTo>
                  <a:pt x="101346" y="508253"/>
                </a:lnTo>
                <a:lnTo>
                  <a:pt x="141732" y="533399"/>
                </a:lnTo>
                <a:lnTo>
                  <a:pt x="187452" y="563879"/>
                </a:lnTo>
                <a:lnTo>
                  <a:pt x="243840" y="584453"/>
                </a:lnTo>
                <a:lnTo>
                  <a:pt x="304800" y="609599"/>
                </a:lnTo>
                <a:lnTo>
                  <a:pt x="365760" y="630173"/>
                </a:lnTo>
                <a:lnTo>
                  <a:pt x="507492" y="660653"/>
                </a:lnTo>
                <a:lnTo>
                  <a:pt x="665226" y="681227"/>
                </a:lnTo>
                <a:lnTo>
                  <a:pt x="832866" y="685799"/>
                </a:lnTo>
                <a:lnTo>
                  <a:pt x="1005078" y="681227"/>
                </a:lnTo>
                <a:lnTo>
                  <a:pt x="1162812" y="660653"/>
                </a:lnTo>
                <a:lnTo>
                  <a:pt x="1304544" y="630173"/>
                </a:lnTo>
                <a:lnTo>
                  <a:pt x="1365504" y="609599"/>
                </a:lnTo>
                <a:lnTo>
                  <a:pt x="1426464" y="584453"/>
                </a:lnTo>
                <a:lnTo>
                  <a:pt x="1482090" y="563879"/>
                </a:lnTo>
                <a:lnTo>
                  <a:pt x="1527810" y="533399"/>
                </a:lnTo>
                <a:lnTo>
                  <a:pt x="1568958" y="508253"/>
                </a:lnTo>
                <a:lnTo>
                  <a:pt x="1604010" y="477773"/>
                </a:lnTo>
                <a:lnTo>
                  <a:pt x="1634490" y="447293"/>
                </a:lnTo>
                <a:lnTo>
                  <a:pt x="1655064" y="416813"/>
                </a:lnTo>
                <a:lnTo>
                  <a:pt x="1664970" y="380999"/>
                </a:lnTo>
                <a:lnTo>
                  <a:pt x="1670304" y="345947"/>
                </a:lnTo>
                <a:lnTo>
                  <a:pt x="1664970" y="310133"/>
                </a:lnTo>
                <a:lnTo>
                  <a:pt x="1634490" y="243839"/>
                </a:lnTo>
                <a:lnTo>
                  <a:pt x="1604010" y="208787"/>
                </a:lnTo>
                <a:lnTo>
                  <a:pt x="1568958" y="178307"/>
                </a:lnTo>
                <a:lnTo>
                  <a:pt x="1527810" y="152399"/>
                </a:lnTo>
                <a:lnTo>
                  <a:pt x="1482090" y="127253"/>
                </a:lnTo>
                <a:lnTo>
                  <a:pt x="1426464" y="102107"/>
                </a:lnTo>
                <a:lnTo>
                  <a:pt x="1365504" y="76199"/>
                </a:lnTo>
                <a:lnTo>
                  <a:pt x="1162812" y="25907"/>
                </a:lnTo>
                <a:lnTo>
                  <a:pt x="1005078" y="5333"/>
                </a:lnTo>
                <a:lnTo>
                  <a:pt x="832871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11" name="object 33"/>
          <p:cNvSpPr>
            <a:spLocks/>
          </p:cNvSpPr>
          <p:nvPr/>
        </p:nvSpPr>
        <p:spPr bwMode="auto">
          <a:xfrm>
            <a:off x="5437188" y="4972050"/>
            <a:ext cx="2027237" cy="442913"/>
          </a:xfrm>
          <a:custGeom>
            <a:avLst/>
            <a:gdLst/>
            <a:ahLst/>
            <a:cxnLst>
              <a:cxn ang="0">
                <a:pos x="1672098" y="316887"/>
              </a:cxn>
              <a:cxn ang="0">
                <a:pos x="1632159" y="236115"/>
              </a:cxn>
              <a:cxn ang="0">
                <a:pos x="1549350" y="163397"/>
              </a:cxn>
              <a:cxn ang="0">
                <a:pos x="1473207" y="120580"/>
              </a:cxn>
              <a:cxn ang="0">
                <a:pos x="1382333" y="83123"/>
              </a:cxn>
              <a:cxn ang="0">
                <a:pos x="1278456" y="51738"/>
              </a:cxn>
              <a:cxn ang="0">
                <a:pos x="1163303" y="27139"/>
              </a:cxn>
              <a:cxn ang="0">
                <a:pos x="1038604" y="10037"/>
              </a:cxn>
              <a:cxn ang="0">
                <a:pos x="906087" y="1144"/>
              </a:cxn>
              <a:cxn ang="0">
                <a:pos x="768788" y="1144"/>
              </a:cxn>
              <a:cxn ang="0">
                <a:pos x="636271" y="10037"/>
              </a:cxn>
              <a:cxn ang="0">
                <a:pos x="511572" y="27139"/>
              </a:cxn>
              <a:cxn ang="0">
                <a:pos x="396419" y="51738"/>
              </a:cxn>
              <a:cxn ang="0">
                <a:pos x="292542" y="83123"/>
              </a:cxn>
              <a:cxn ang="0">
                <a:pos x="201667" y="120580"/>
              </a:cxn>
              <a:cxn ang="0">
                <a:pos x="125525" y="163397"/>
              </a:cxn>
              <a:cxn ang="0">
                <a:pos x="42716" y="236115"/>
              </a:cxn>
              <a:cxn ang="0">
                <a:pos x="0" y="345185"/>
              </a:cxn>
              <a:cxn ang="0">
                <a:pos x="24352" y="428104"/>
              </a:cxn>
              <a:cxn ang="0">
                <a:pos x="125525" y="526968"/>
              </a:cxn>
              <a:cxn ang="0">
                <a:pos x="201667" y="569786"/>
              </a:cxn>
              <a:cxn ang="0">
                <a:pos x="292542" y="607244"/>
              </a:cxn>
              <a:cxn ang="0">
                <a:pos x="396419" y="638630"/>
              </a:cxn>
              <a:cxn ang="0">
                <a:pos x="511572" y="663230"/>
              </a:cxn>
              <a:cxn ang="0">
                <a:pos x="636271" y="680333"/>
              </a:cxn>
              <a:cxn ang="0">
                <a:pos x="768788" y="689226"/>
              </a:cxn>
              <a:cxn ang="0">
                <a:pos x="906087" y="689226"/>
              </a:cxn>
              <a:cxn ang="0">
                <a:pos x="1038604" y="680333"/>
              </a:cxn>
              <a:cxn ang="0">
                <a:pos x="1163303" y="663230"/>
              </a:cxn>
              <a:cxn ang="0">
                <a:pos x="1278456" y="638630"/>
              </a:cxn>
              <a:cxn ang="0">
                <a:pos x="1382333" y="607244"/>
              </a:cxn>
              <a:cxn ang="0">
                <a:pos x="1473207" y="569786"/>
              </a:cxn>
              <a:cxn ang="0">
                <a:pos x="1549350" y="526968"/>
              </a:cxn>
              <a:cxn ang="0">
                <a:pos x="1632159" y="454251"/>
              </a:cxn>
              <a:cxn ang="0">
                <a:pos x="1672098" y="373482"/>
              </a:cxn>
            </a:cxnLst>
            <a:rect l="0" t="0" r="r" b="b"/>
            <a:pathLst>
              <a:path w="1675129" h="690879">
                <a:moveTo>
                  <a:pt x="1674875" y="345185"/>
                </a:moveTo>
                <a:lnTo>
                  <a:pt x="1672098" y="316887"/>
                </a:lnTo>
                <a:lnTo>
                  <a:pt x="1663908" y="289217"/>
                </a:lnTo>
                <a:lnTo>
                  <a:pt x="1632159" y="236115"/>
                </a:lnTo>
                <a:lnTo>
                  <a:pt x="1581356" y="186593"/>
                </a:lnTo>
                <a:lnTo>
                  <a:pt x="1549350" y="163397"/>
                </a:lnTo>
                <a:lnTo>
                  <a:pt x="1513228" y="141363"/>
                </a:lnTo>
                <a:lnTo>
                  <a:pt x="1473207" y="120580"/>
                </a:lnTo>
                <a:lnTo>
                  <a:pt x="1429504" y="101137"/>
                </a:lnTo>
                <a:lnTo>
                  <a:pt x="1382333" y="83123"/>
                </a:lnTo>
                <a:lnTo>
                  <a:pt x="1331912" y="66627"/>
                </a:lnTo>
                <a:lnTo>
                  <a:pt x="1278456" y="51738"/>
                </a:lnTo>
                <a:lnTo>
                  <a:pt x="1222181" y="38546"/>
                </a:lnTo>
                <a:lnTo>
                  <a:pt x="1163303" y="27139"/>
                </a:lnTo>
                <a:lnTo>
                  <a:pt x="1102039" y="17606"/>
                </a:lnTo>
                <a:lnTo>
                  <a:pt x="1038604" y="10037"/>
                </a:lnTo>
                <a:lnTo>
                  <a:pt x="973215" y="4520"/>
                </a:lnTo>
                <a:lnTo>
                  <a:pt x="906087" y="1144"/>
                </a:lnTo>
                <a:lnTo>
                  <a:pt x="837437" y="0"/>
                </a:lnTo>
                <a:lnTo>
                  <a:pt x="768788" y="1144"/>
                </a:lnTo>
                <a:lnTo>
                  <a:pt x="701660" y="4520"/>
                </a:lnTo>
                <a:lnTo>
                  <a:pt x="636271" y="10037"/>
                </a:lnTo>
                <a:lnTo>
                  <a:pt x="572836" y="17606"/>
                </a:lnTo>
                <a:lnTo>
                  <a:pt x="511572" y="27139"/>
                </a:lnTo>
                <a:lnTo>
                  <a:pt x="452694" y="38546"/>
                </a:lnTo>
                <a:lnTo>
                  <a:pt x="396419" y="51738"/>
                </a:lnTo>
                <a:lnTo>
                  <a:pt x="342963" y="66627"/>
                </a:lnTo>
                <a:lnTo>
                  <a:pt x="292542" y="83123"/>
                </a:lnTo>
                <a:lnTo>
                  <a:pt x="245371" y="101137"/>
                </a:lnTo>
                <a:lnTo>
                  <a:pt x="201667" y="120580"/>
                </a:lnTo>
                <a:lnTo>
                  <a:pt x="161647" y="141363"/>
                </a:lnTo>
                <a:lnTo>
                  <a:pt x="125525" y="163397"/>
                </a:lnTo>
                <a:lnTo>
                  <a:pt x="93519" y="186593"/>
                </a:lnTo>
                <a:lnTo>
                  <a:pt x="42716" y="236115"/>
                </a:lnTo>
                <a:lnTo>
                  <a:pt x="10967" y="289217"/>
                </a:lnTo>
                <a:lnTo>
                  <a:pt x="0" y="345185"/>
                </a:lnTo>
                <a:lnTo>
                  <a:pt x="2777" y="373482"/>
                </a:lnTo>
                <a:lnTo>
                  <a:pt x="24352" y="428104"/>
                </a:lnTo>
                <a:lnTo>
                  <a:pt x="65844" y="479503"/>
                </a:lnTo>
                <a:lnTo>
                  <a:pt x="125525" y="526968"/>
                </a:lnTo>
                <a:lnTo>
                  <a:pt x="161647" y="549003"/>
                </a:lnTo>
                <a:lnTo>
                  <a:pt x="201667" y="569786"/>
                </a:lnTo>
                <a:lnTo>
                  <a:pt x="245371" y="589230"/>
                </a:lnTo>
                <a:lnTo>
                  <a:pt x="292542" y="607244"/>
                </a:lnTo>
                <a:lnTo>
                  <a:pt x="342963" y="623741"/>
                </a:lnTo>
                <a:lnTo>
                  <a:pt x="396419" y="638630"/>
                </a:lnTo>
                <a:lnTo>
                  <a:pt x="452694" y="651823"/>
                </a:lnTo>
                <a:lnTo>
                  <a:pt x="511572" y="663230"/>
                </a:lnTo>
                <a:lnTo>
                  <a:pt x="572836" y="672764"/>
                </a:lnTo>
                <a:lnTo>
                  <a:pt x="636271" y="680333"/>
                </a:lnTo>
                <a:lnTo>
                  <a:pt x="701660" y="685851"/>
                </a:lnTo>
                <a:lnTo>
                  <a:pt x="768788" y="689226"/>
                </a:lnTo>
                <a:lnTo>
                  <a:pt x="837437" y="690371"/>
                </a:lnTo>
                <a:lnTo>
                  <a:pt x="906087" y="689226"/>
                </a:lnTo>
                <a:lnTo>
                  <a:pt x="973215" y="685851"/>
                </a:lnTo>
                <a:lnTo>
                  <a:pt x="1038604" y="680333"/>
                </a:lnTo>
                <a:lnTo>
                  <a:pt x="1102039" y="672764"/>
                </a:lnTo>
                <a:lnTo>
                  <a:pt x="1163303" y="663230"/>
                </a:lnTo>
                <a:lnTo>
                  <a:pt x="1222181" y="651823"/>
                </a:lnTo>
                <a:lnTo>
                  <a:pt x="1278456" y="638630"/>
                </a:lnTo>
                <a:lnTo>
                  <a:pt x="1331912" y="623741"/>
                </a:lnTo>
                <a:lnTo>
                  <a:pt x="1382333" y="607244"/>
                </a:lnTo>
                <a:lnTo>
                  <a:pt x="1429504" y="589230"/>
                </a:lnTo>
                <a:lnTo>
                  <a:pt x="1473207" y="569786"/>
                </a:lnTo>
                <a:lnTo>
                  <a:pt x="1513228" y="549003"/>
                </a:lnTo>
                <a:lnTo>
                  <a:pt x="1549350" y="526968"/>
                </a:lnTo>
                <a:lnTo>
                  <a:pt x="1581356" y="503772"/>
                </a:lnTo>
                <a:lnTo>
                  <a:pt x="1632159" y="454251"/>
                </a:lnTo>
                <a:lnTo>
                  <a:pt x="1663908" y="401151"/>
                </a:lnTo>
                <a:lnTo>
                  <a:pt x="1672098" y="373482"/>
                </a:lnTo>
                <a:lnTo>
                  <a:pt x="1674875" y="345185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34" name="object 34"/>
          <p:cNvSpPr txBox="1"/>
          <p:nvPr/>
        </p:nvSpPr>
        <p:spPr>
          <a:xfrm>
            <a:off x="5802313" y="5060950"/>
            <a:ext cx="1279525" cy="360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82550" indent="-69850">
              <a:lnSpc>
                <a:spcPts val="1400"/>
              </a:lnSpc>
            </a:pPr>
            <a:r>
              <a:rPr lang="es-AR" sz="1200">
                <a:latin typeface="Times New Roman" pitchFamily="18" charset="0"/>
                <a:cs typeface="Times New Roman" pitchFamily="18" charset="0"/>
              </a:rPr>
              <a:t>CONSUMIDOR ARGENTINO</a:t>
            </a:r>
          </a:p>
        </p:txBody>
      </p:sp>
      <p:sp>
        <p:nvSpPr>
          <p:cNvPr id="20513" name="object 35"/>
          <p:cNvSpPr>
            <a:spLocks/>
          </p:cNvSpPr>
          <p:nvPr/>
        </p:nvSpPr>
        <p:spPr bwMode="auto">
          <a:xfrm>
            <a:off x="2519363" y="5048250"/>
            <a:ext cx="1524000" cy="292100"/>
          </a:xfrm>
          <a:custGeom>
            <a:avLst/>
            <a:gdLst/>
            <a:ahLst/>
            <a:cxnLst>
              <a:cxn ang="0">
                <a:pos x="629416" y="0"/>
              </a:cxn>
              <a:cxn ang="0">
                <a:pos x="502158" y="4571"/>
              </a:cxn>
              <a:cxn ang="0">
                <a:pos x="385572" y="19811"/>
              </a:cxn>
              <a:cxn ang="0">
                <a:pos x="278892" y="40385"/>
              </a:cxn>
              <a:cxn ang="0">
                <a:pos x="187452" y="65531"/>
              </a:cxn>
              <a:cxn ang="0">
                <a:pos x="106680" y="101345"/>
              </a:cxn>
              <a:cxn ang="0">
                <a:pos x="76200" y="121919"/>
              </a:cxn>
              <a:cxn ang="0">
                <a:pos x="50292" y="137159"/>
              </a:cxn>
              <a:cxn ang="0">
                <a:pos x="30480" y="162305"/>
              </a:cxn>
              <a:cxn ang="0">
                <a:pos x="15240" y="182879"/>
              </a:cxn>
              <a:cxn ang="0">
                <a:pos x="4572" y="202691"/>
              </a:cxn>
              <a:cxn ang="0">
                <a:pos x="0" y="228599"/>
              </a:cxn>
              <a:cxn ang="0">
                <a:pos x="4572" y="253745"/>
              </a:cxn>
              <a:cxn ang="0">
                <a:pos x="50292" y="320039"/>
              </a:cxn>
              <a:cxn ang="0">
                <a:pos x="106680" y="355091"/>
              </a:cxn>
              <a:cxn ang="0">
                <a:pos x="187452" y="390905"/>
              </a:cxn>
              <a:cxn ang="0">
                <a:pos x="278892" y="416051"/>
              </a:cxn>
              <a:cxn ang="0">
                <a:pos x="385572" y="441959"/>
              </a:cxn>
              <a:cxn ang="0">
                <a:pos x="502158" y="451865"/>
              </a:cxn>
              <a:cxn ang="0">
                <a:pos x="629412" y="457199"/>
              </a:cxn>
              <a:cxn ang="0">
                <a:pos x="755904" y="451865"/>
              </a:cxn>
              <a:cxn ang="0">
                <a:pos x="873252" y="441959"/>
              </a:cxn>
              <a:cxn ang="0">
                <a:pos x="979932" y="416051"/>
              </a:cxn>
              <a:cxn ang="0">
                <a:pos x="1075944" y="390905"/>
              </a:cxn>
              <a:cxn ang="0">
                <a:pos x="1152144" y="355091"/>
              </a:cxn>
              <a:cxn ang="0">
                <a:pos x="1208532" y="320039"/>
              </a:cxn>
              <a:cxn ang="0">
                <a:pos x="1243584" y="274319"/>
              </a:cxn>
              <a:cxn ang="0">
                <a:pos x="1258824" y="228599"/>
              </a:cxn>
              <a:cxn ang="0">
                <a:pos x="1253490" y="202691"/>
              </a:cxn>
              <a:cxn ang="0">
                <a:pos x="1243584" y="182879"/>
              </a:cxn>
              <a:cxn ang="0">
                <a:pos x="1228344" y="162305"/>
              </a:cxn>
              <a:cxn ang="0">
                <a:pos x="1208532" y="137159"/>
              </a:cxn>
              <a:cxn ang="0">
                <a:pos x="1182624" y="121919"/>
              </a:cxn>
              <a:cxn ang="0">
                <a:pos x="1152144" y="101345"/>
              </a:cxn>
              <a:cxn ang="0">
                <a:pos x="1075944" y="65531"/>
              </a:cxn>
              <a:cxn ang="0">
                <a:pos x="979932" y="40385"/>
              </a:cxn>
              <a:cxn ang="0">
                <a:pos x="873252" y="19811"/>
              </a:cxn>
              <a:cxn ang="0">
                <a:pos x="755904" y="4571"/>
              </a:cxn>
              <a:cxn ang="0">
                <a:pos x="629416" y="0"/>
              </a:cxn>
            </a:cxnLst>
            <a:rect l="0" t="0" r="r" b="b"/>
            <a:pathLst>
              <a:path w="1259204" h="457200">
                <a:moveTo>
                  <a:pt x="629416" y="0"/>
                </a:moveTo>
                <a:lnTo>
                  <a:pt x="502158" y="4571"/>
                </a:lnTo>
                <a:lnTo>
                  <a:pt x="385572" y="19811"/>
                </a:lnTo>
                <a:lnTo>
                  <a:pt x="278892" y="40385"/>
                </a:lnTo>
                <a:lnTo>
                  <a:pt x="187452" y="65531"/>
                </a:lnTo>
                <a:lnTo>
                  <a:pt x="106680" y="101345"/>
                </a:lnTo>
                <a:lnTo>
                  <a:pt x="76200" y="121919"/>
                </a:lnTo>
                <a:lnTo>
                  <a:pt x="50292" y="137159"/>
                </a:lnTo>
                <a:lnTo>
                  <a:pt x="30480" y="162305"/>
                </a:lnTo>
                <a:lnTo>
                  <a:pt x="15240" y="182879"/>
                </a:lnTo>
                <a:lnTo>
                  <a:pt x="4572" y="202691"/>
                </a:lnTo>
                <a:lnTo>
                  <a:pt x="0" y="228599"/>
                </a:lnTo>
                <a:lnTo>
                  <a:pt x="4572" y="253745"/>
                </a:lnTo>
                <a:lnTo>
                  <a:pt x="50292" y="320039"/>
                </a:lnTo>
                <a:lnTo>
                  <a:pt x="106680" y="355091"/>
                </a:lnTo>
                <a:lnTo>
                  <a:pt x="187452" y="390905"/>
                </a:lnTo>
                <a:lnTo>
                  <a:pt x="278892" y="416051"/>
                </a:lnTo>
                <a:lnTo>
                  <a:pt x="385572" y="441959"/>
                </a:lnTo>
                <a:lnTo>
                  <a:pt x="502158" y="451865"/>
                </a:lnTo>
                <a:lnTo>
                  <a:pt x="629412" y="457199"/>
                </a:lnTo>
                <a:lnTo>
                  <a:pt x="755904" y="451865"/>
                </a:lnTo>
                <a:lnTo>
                  <a:pt x="873252" y="441959"/>
                </a:lnTo>
                <a:lnTo>
                  <a:pt x="979932" y="416051"/>
                </a:lnTo>
                <a:lnTo>
                  <a:pt x="1075944" y="390905"/>
                </a:lnTo>
                <a:lnTo>
                  <a:pt x="1152144" y="355091"/>
                </a:lnTo>
                <a:lnTo>
                  <a:pt x="1208532" y="320039"/>
                </a:lnTo>
                <a:lnTo>
                  <a:pt x="1243584" y="274319"/>
                </a:lnTo>
                <a:lnTo>
                  <a:pt x="1258824" y="228599"/>
                </a:lnTo>
                <a:lnTo>
                  <a:pt x="1253490" y="202691"/>
                </a:lnTo>
                <a:lnTo>
                  <a:pt x="1243584" y="182879"/>
                </a:lnTo>
                <a:lnTo>
                  <a:pt x="1228344" y="162305"/>
                </a:lnTo>
                <a:lnTo>
                  <a:pt x="1208532" y="137159"/>
                </a:lnTo>
                <a:lnTo>
                  <a:pt x="1182624" y="121919"/>
                </a:lnTo>
                <a:lnTo>
                  <a:pt x="1152144" y="101345"/>
                </a:lnTo>
                <a:lnTo>
                  <a:pt x="1075944" y="65531"/>
                </a:lnTo>
                <a:lnTo>
                  <a:pt x="979932" y="40385"/>
                </a:lnTo>
                <a:lnTo>
                  <a:pt x="873252" y="19811"/>
                </a:lnTo>
                <a:lnTo>
                  <a:pt x="755904" y="4571"/>
                </a:lnTo>
                <a:lnTo>
                  <a:pt x="629416" y="0"/>
                </a:lnTo>
                <a:close/>
              </a:path>
            </a:pathLst>
          </a:custGeom>
          <a:solidFill>
            <a:srgbClr val="FFCC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14" name="object 36"/>
          <p:cNvSpPr>
            <a:spLocks/>
          </p:cNvSpPr>
          <p:nvPr/>
        </p:nvSpPr>
        <p:spPr bwMode="auto">
          <a:xfrm>
            <a:off x="2519363" y="5048250"/>
            <a:ext cx="1528762" cy="295275"/>
          </a:xfrm>
          <a:custGeom>
            <a:avLst/>
            <a:gdLst/>
            <a:ahLst/>
            <a:cxnLst>
              <a:cxn ang="0">
                <a:pos x="1263395" y="230504"/>
              </a:cxn>
              <a:cxn ang="0">
                <a:pos x="1261300" y="211608"/>
              </a:cxn>
              <a:cxn ang="0">
                <a:pos x="1255123" y="193131"/>
              </a:cxn>
              <a:cxn ang="0">
                <a:pos x="1231173" y="157671"/>
              </a:cxn>
              <a:cxn ang="0">
                <a:pos x="1192851" y="124602"/>
              </a:cxn>
              <a:cxn ang="0">
                <a:pos x="1141461" y="94398"/>
              </a:cxn>
              <a:cxn ang="0">
                <a:pos x="1078306" y="67536"/>
              </a:cxn>
              <a:cxn ang="0">
                <a:pos x="1004690" y="44492"/>
              </a:cxn>
              <a:cxn ang="0">
                <a:pos x="964367" y="34549"/>
              </a:cxn>
              <a:cxn ang="0">
                <a:pos x="921917" y="25740"/>
              </a:cxn>
              <a:cxn ang="0">
                <a:pos x="877504" y="18123"/>
              </a:cxn>
              <a:cxn ang="0">
                <a:pos x="831291" y="11757"/>
              </a:cxn>
              <a:cxn ang="0">
                <a:pos x="783441" y="6702"/>
              </a:cxn>
              <a:cxn ang="0">
                <a:pos x="734117" y="3018"/>
              </a:cxn>
              <a:cxn ang="0">
                <a:pos x="683481" y="764"/>
              </a:cxn>
              <a:cxn ang="0">
                <a:pos x="631697" y="0"/>
              </a:cxn>
              <a:cxn ang="0">
                <a:pos x="579914" y="764"/>
              </a:cxn>
              <a:cxn ang="0">
                <a:pos x="529279" y="3018"/>
              </a:cxn>
              <a:cxn ang="0">
                <a:pos x="479956" y="6702"/>
              </a:cxn>
              <a:cxn ang="0">
                <a:pos x="432106" y="11757"/>
              </a:cxn>
              <a:cxn ang="0">
                <a:pos x="385893" y="18123"/>
              </a:cxn>
              <a:cxn ang="0">
                <a:pos x="341481" y="25740"/>
              </a:cxn>
              <a:cxn ang="0">
                <a:pos x="299031" y="34549"/>
              </a:cxn>
              <a:cxn ang="0">
                <a:pos x="258708" y="44492"/>
              </a:cxn>
              <a:cxn ang="0">
                <a:pos x="220674" y="55507"/>
              </a:cxn>
              <a:cxn ang="0">
                <a:pos x="152125" y="80520"/>
              </a:cxn>
              <a:cxn ang="0">
                <a:pos x="94688" y="109112"/>
              </a:cxn>
              <a:cxn ang="0">
                <a:pos x="49668" y="140808"/>
              </a:cxn>
              <a:cxn ang="0">
                <a:pos x="18369" y="175132"/>
              </a:cxn>
              <a:cxn ang="0">
                <a:pos x="2095" y="211608"/>
              </a:cxn>
              <a:cxn ang="0">
                <a:pos x="0" y="230504"/>
              </a:cxn>
              <a:cxn ang="0">
                <a:pos x="2095" y="249401"/>
              </a:cxn>
              <a:cxn ang="0">
                <a:pos x="18369" y="285877"/>
              </a:cxn>
              <a:cxn ang="0">
                <a:pos x="49668" y="320201"/>
              </a:cxn>
              <a:cxn ang="0">
                <a:pos x="94688" y="351897"/>
              </a:cxn>
              <a:cxn ang="0">
                <a:pos x="152125" y="380489"/>
              </a:cxn>
              <a:cxn ang="0">
                <a:pos x="220674" y="405502"/>
              </a:cxn>
              <a:cxn ang="0">
                <a:pos x="258708" y="416517"/>
              </a:cxn>
              <a:cxn ang="0">
                <a:pos x="299031" y="426460"/>
              </a:cxn>
              <a:cxn ang="0">
                <a:pos x="341481" y="435269"/>
              </a:cxn>
              <a:cxn ang="0">
                <a:pos x="385893" y="442886"/>
              </a:cxn>
              <a:cxn ang="0">
                <a:pos x="432106" y="449252"/>
              </a:cxn>
              <a:cxn ang="0">
                <a:pos x="479956" y="454307"/>
              </a:cxn>
              <a:cxn ang="0">
                <a:pos x="529279" y="457991"/>
              </a:cxn>
              <a:cxn ang="0">
                <a:pos x="579914" y="460245"/>
              </a:cxn>
              <a:cxn ang="0">
                <a:pos x="631697" y="461009"/>
              </a:cxn>
              <a:cxn ang="0">
                <a:pos x="683481" y="460245"/>
              </a:cxn>
              <a:cxn ang="0">
                <a:pos x="734117" y="457991"/>
              </a:cxn>
              <a:cxn ang="0">
                <a:pos x="783441" y="454307"/>
              </a:cxn>
              <a:cxn ang="0">
                <a:pos x="831291" y="449252"/>
              </a:cxn>
              <a:cxn ang="0">
                <a:pos x="877504" y="442886"/>
              </a:cxn>
              <a:cxn ang="0">
                <a:pos x="921917" y="435269"/>
              </a:cxn>
              <a:cxn ang="0">
                <a:pos x="964367" y="426460"/>
              </a:cxn>
              <a:cxn ang="0">
                <a:pos x="1004690" y="416517"/>
              </a:cxn>
              <a:cxn ang="0">
                <a:pos x="1042724" y="405502"/>
              </a:cxn>
              <a:cxn ang="0">
                <a:pos x="1111272" y="380489"/>
              </a:cxn>
              <a:cxn ang="0">
                <a:pos x="1168708" y="351897"/>
              </a:cxn>
              <a:cxn ang="0">
                <a:pos x="1213727" y="320201"/>
              </a:cxn>
              <a:cxn ang="0">
                <a:pos x="1245026" y="285877"/>
              </a:cxn>
              <a:cxn ang="0">
                <a:pos x="1261300" y="249401"/>
              </a:cxn>
              <a:cxn ang="0">
                <a:pos x="1263395" y="230504"/>
              </a:cxn>
            </a:cxnLst>
            <a:rect l="0" t="0" r="r" b="b"/>
            <a:pathLst>
              <a:path w="1263650" h="461009">
                <a:moveTo>
                  <a:pt x="1263395" y="230504"/>
                </a:moveTo>
                <a:lnTo>
                  <a:pt x="1261300" y="211608"/>
                </a:lnTo>
                <a:lnTo>
                  <a:pt x="1255123" y="193131"/>
                </a:lnTo>
                <a:lnTo>
                  <a:pt x="1231173" y="157671"/>
                </a:lnTo>
                <a:lnTo>
                  <a:pt x="1192851" y="124602"/>
                </a:lnTo>
                <a:lnTo>
                  <a:pt x="1141461" y="94398"/>
                </a:lnTo>
                <a:lnTo>
                  <a:pt x="1078306" y="67536"/>
                </a:lnTo>
                <a:lnTo>
                  <a:pt x="1004690" y="44492"/>
                </a:lnTo>
                <a:lnTo>
                  <a:pt x="964367" y="34549"/>
                </a:lnTo>
                <a:lnTo>
                  <a:pt x="921917" y="25740"/>
                </a:lnTo>
                <a:lnTo>
                  <a:pt x="877504" y="18123"/>
                </a:lnTo>
                <a:lnTo>
                  <a:pt x="831291" y="11757"/>
                </a:lnTo>
                <a:lnTo>
                  <a:pt x="783441" y="6702"/>
                </a:lnTo>
                <a:lnTo>
                  <a:pt x="734117" y="3018"/>
                </a:lnTo>
                <a:lnTo>
                  <a:pt x="683481" y="764"/>
                </a:lnTo>
                <a:lnTo>
                  <a:pt x="631697" y="0"/>
                </a:lnTo>
                <a:lnTo>
                  <a:pt x="579914" y="764"/>
                </a:lnTo>
                <a:lnTo>
                  <a:pt x="529279" y="3018"/>
                </a:lnTo>
                <a:lnTo>
                  <a:pt x="479956" y="6702"/>
                </a:lnTo>
                <a:lnTo>
                  <a:pt x="432106" y="11757"/>
                </a:lnTo>
                <a:lnTo>
                  <a:pt x="385893" y="18123"/>
                </a:lnTo>
                <a:lnTo>
                  <a:pt x="341481" y="25740"/>
                </a:lnTo>
                <a:lnTo>
                  <a:pt x="299031" y="34549"/>
                </a:lnTo>
                <a:lnTo>
                  <a:pt x="258708" y="44492"/>
                </a:lnTo>
                <a:lnTo>
                  <a:pt x="220674" y="55507"/>
                </a:lnTo>
                <a:lnTo>
                  <a:pt x="152125" y="80520"/>
                </a:lnTo>
                <a:lnTo>
                  <a:pt x="94688" y="109112"/>
                </a:lnTo>
                <a:lnTo>
                  <a:pt x="49668" y="140808"/>
                </a:lnTo>
                <a:lnTo>
                  <a:pt x="18369" y="175132"/>
                </a:lnTo>
                <a:lnTo>
                  <a:pt x="2095" y="211608"/>
                </a:lnTo>
                <a:lnTo>
                  <a:pt x="0" y="230504"/>
                </a:lnTo>
                <a:lnTo>
                  <a:pt x="2095" y="249401"/>
                </a:lnTo>
                <a:lnTo>
                  <a:pt x="18369" y="285877"/>
                </a:lnTo>
                <a:lnTo>
                  <a:pt x="49668" y="320201"/>
                </a:lnTo>
                <a:lnTo>
                  <a:pt x="94688" y="351897"/>
                </a:lnTo>
                <a:lnTo>
                  <a:pt x="152125" y="380489"/>
                </a:lnTo>
                <a:lnTo>
                  <a:pt x="220674" y="405502"/>
                </a:lnTo>
                <a:lnTo>
                  <a:pt x="258708" y="416517"/>
                </a:lnTo>
                <a:lnTo>
                  <a:pt x="299031" y="426460"/>
                </a:lnTo>
                <a:lnTo>
                  <a:pt x="341481" y="435269"/>
                </a:lnTo>
                <a:lnTo>
                  <a:pt x="385893" y="442886"/>
                </a:lnTo>
                <a:lnTo>
                  <a:pt x="432106" y="449252"/>
                </a:lnTo>
                <a:lnTo>
                  <a:pt x="479956" y="454307"/>
                </a:lnTo>
                <a:lnTo>
                  <a:pt x="529279" y="457991"/>
                </a:lnTo>
                <a:lnTo>
                  <a:pt x="579914" y="460245"/>
                </a:lnTo>
                <a:lnTo>
                  <a:pt x="631697" y="461009"/>
                </a:lnTo>
                <a:lnTo>
                  <a:pt x="683481" y="460245"/>
                </a:lnTo>
                <a:lnTo>
                  <a:pt x="734117" y="457991"/>
                </a:lnTo>
                <a:lnTo>
                  <a:pt x="783441" y="454307"/>
                </a:lnTo>
                <a:lnTo>
                  <a:pt x="831291" y="449252"/>
                </a:lnTo>
                <a:lnTo>
                  <a:pt x="877504" y="442886"/>
                </a:lnTo>
                <a:lnTo>
                  <a:pt x="921917" y="435269"/>
                </a:lnTo>
                <a:lnTo>
                  <a:pt x="964367" y="426460"/>
                </a:lnTo>
                <a:lnTo>
                  <a:pt x="1004690" y="416517"/>
                </a:lnTo>
                <a:lnTo>
                  <a:pt x="1042724" y="405502"/>
                </a:lnTo>
                <a:lnTo>
                  <a:pt x="1111272" y="380489"/>
                </a:lnTo>
                <a:lnTo>
                  <a:pt x="1168708" y="351897"/>
                </a:lnTo>
                <a:lnTo>
                  <a:pt x="1213727" y="320201"/>
                </a:lnTo>
                <a:lnTo>
                  <a:pt x="1245026" y="285877"/>
                </a:lnTo>
                <a:lnTo>
                  <a:pt x="1261300" y="249401"/>
                </a:lnTo>
                <a:lnTo>
                  <a:pt x="1263395" y="230504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37" name="object 37"/>
          <p:cNvSpPr txBox="1"/>
          <p:nvPr/>
        </p:nvSpPr>
        <p:spPr>
          <a:xfrm>
            <a:off x="2811463" y="5110163"/>
            <a:ext cx="822325" cy="231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925"/>
              </a:lnSpc>
            </a:pPr>
            <a:r>
              <a:rPr lang="es-AR" sz="800">
                <a:latin typeface="Times New Roman" pitchFamily="18" charset="0"/>
                <a:cs typeface="Times New Roman" pitchFamily="18" charset="0"/>
              </a:rPr>
              <a:t>CONSUMIDOR EXTRANJERO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82713" y="3875088"/>
            <a:ext cx="1141412" cy="307975"/>
          </a:xfrm>
          <a:prstGeom prst="rect">
            <a:avLst/>
          </a:prstGeom>
          <a:solidFill>
            <a:srgbClr val="FFCCCC"/>
          </a:solidFill>
          <a:ln w="2514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87313"/>
            <a:r>
              <a:rPr lang="es-AR" sz="1000">
                <a:latin typeface="Times New Roman" pitchFamily="18" charset="0"/>
                <a:cs typeface="Times New Roman" pitchFamily="18" charset="0"/>
              </a:rPr>
              <a:t>Importadores/ Distribuidores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900363" y="903288"/>
            <a:ext cx="3810000" cy="307975"/>
          </a:xfrm>
          <a:prstGeom prst="rect">
            <a:avLst/>
          </a:prstGeom>
          <a:solidFill>
            <a:srgbClr val="CCFFFF"/>
          </a:solidFill>
          <a:ln w="990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175"/>
              </a:lnSpc>
            </a:pPr>
            <a:r>
              <a:rPr lang="es-AR" sz="1000" b="1">
                <a:latin typeface="Times New Roman" pitchFamily="18" charset="0"/>
                <a:cs typeface="Times New Roman" pitchFamily="18" charset="0"/>
              </a:rPr>
              <a:t>CABAÑAS</a:t>
            </a:r>
            <a:endParaRPr lang="es-AR" sz="10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75"/>
              </a:lnSpc>
            </a:pPr>
            <a:r>
              <a:rPr lang="es-AR" sz="1000">
                <a:latin typeface="Times New Roman" pitchFamily="18" charset="0"/>
                <a:cs typeface="Times New Roman" pitchFamily="18" charset="0"/>
              </a:rPr>
              <a:t>(Cría de Reproductores Puros)</a:t>
            </a:r>
          </a:p>
        </p:txBody>
      </p:sp>
      <p:sp>
        <p:nvSpPr>
          <p:cNvPr id="20518" name="object 40"/>
          <p:cNvSpPr>
            <a:spLocks/>
          </p:cNvSpPr>
          <p:nvPr/>
        </p:nvSpPr>
        <p:spPr bwMode="auto">
          <a:xfrm>
            <a:off x="4546600" y="1268413"/>
            <a:ext cx="252413" cy="146050"/>
          </a:xfrm>
          <a:custGeom>
            <a:avLst/>
            <a:gdLst/>
            <a:ahLst/>
            <a:cxnLst>
              <a:cxn ang="0">
                <a:pos x="208025" y="172973"/>
              </a:cxn>
              <a:cxn ang="0">
                <a:pos x="0" y="172973"/>
              </a:cxn>
              <a:cxn ang="0">
                <a:pos x="105917" y="228599"/>
              </a:cxn>
              <a:cxn ang="0">
                <a:pos x="208025" y="172973"/>
              </a:cxn>
              <a:cxn ang="0">
                <a:pos x="156971" y="0"/>
              </a:cxn>
              <a:cxn ang="0">
                <a:pos x="50291" y="0"/>
              </a:cxn>
              <a:cxn ang="0">
                <a:pos x="50291" y="172973"/>
              </a:cxn>
              <a:cxn ang="0">
                <a:pos x="156971" y="172973"/>
              </a:cxn>
              <a:cxn ang="0">
                <a:pos x="156971" y="0"/>
              </a:cxn>
            </a:cxnLst>
            <a:rect l="0" t="0" r="r" b="b"/>
            <a:pathLst>
              <a:path w="208279" h="228600">
                <a:moveTo>
                  <a:pt x="208025" y="172973"/>
                </a:moveTo>
                <a:lnTo>
                  <a:pt x="0" y="172973"/>
                </a:lnTo>
                <a:lnTo>
                  <a:pt x="105917" y="228599"/>
                </a:lnTo>
                <a:lnTo>
                  <a:pt x="208025" y="172973"/>
                </a:lnTo>
                <a:close/>
              </a:path>
              <a:path w="208279" h="228600">
                <a:moveTo>
                  <a:pt x="156971" y="0"/>
                </a:moveTo>
                <a:lnTo>
                  <a:pt x="50291" y="0"/>
                </a:lnTo>
                <a:lnTo>
                  <a:pt x="50291" y="172973"/>
                </a:lnTo>
                <a:lnTo>
                  <a:pt x="156971" y="172973"/>
                </a:lnTo>
                <a:lnTo>
                  <a:pt x="15697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19" name="object 41"/>
          <p:cNvSpPr>
            <a:spLocks/>
          </p:cNvSpPr>
          <p:nvPr/>
        </p:nvSpPr>
        <p:spPr bwMode="auto">
          <a:xfrm>
            <a:off x="4546600" y="1268413"/>
            <a:ext cx="252413" cy="146050"/>
          </a:xfrm>
          <a:custGeom>
            <a:avLst/>
            <a:gdLst/>
            <a:ahLst/>
            <a:cxnLst>
              <a:cxn ang="0">
                <a:pos x="0" y="172973"/>
              </a:cxn>
              <a:cxn ang="0">
                <a:pos x="50291" y="172973"/>
              </a:cxn>
              <a:cxn ang="0">
                <a:pos x="50291" y="0"/>
              </a:cxn>
              <a:cxn ang="0">
                <a:pos x="156971" y="0"/>
              </a:cxn>
              <a:cxn ang="0">
                <a:pos x="156971" y="172973"/>
              </a:cxn>
              <a:cxn ang="0">
                <a:pos x="208025" y="172973"/>
              </a:cxn>
              <a:cxn ang="0">
                <a:pos x="105917" y="228599"/>
              </a:cxn>
              <a:cxn ang="0">
                <a:pos x="0" y="172973"/>
              </a:cxn>
            </a:cxnLst>
            <a:rect l="0" t="0" r="r" b="b"/>
            <a:pathLst>
              <a:path w="208279" h="228600">
                <a:moveTo>
                  <a:pt x="0" y="172973"/>
                </a:moveTo>
                <a:lnTo>
                  <a:pt x="50291" y="172973"/>
                </a:lnTo>
                <a:lnTo>
                  <a:pt x="50291" y="0"/>
                </a:lnTo>
                <a:lnTo>
                  <a:pt x="156971" y="0"/>
                </a:lnTo>
                <a:lnTo>
                  <a:pt x="156971" y="172973"/>
                </a:lnTo>
                <a:lnTo>
                  <a:pt x="208025" y="172973"/>
                </a:lnTo>
                <a:lnTo>
                  <a:pt x="105917" y="228599"/>
                </a:lnTo>
                <a:lnTo>
                  <a:pt x="0" y="172973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20" name="object 42"/>
          <p:cNvSpPr>
            <a:spLocks/>
          </p:cNvSpPr>
          <p:nvPr/>
        </p:nvSpPr>
        <p:spPr bwMode="auto">
          <a:xfrm>
            <a:off x="4546600" y="2701925"/>
            <a:ext cx="381000" cy="217488"/>
          </a:xfrm>
          <a:custGeom>
            <a:avLst/>
            <a:gdLst/>
            <a:ahLst/>
            <a:cxnLst>
              <a:cxn ang="0">
                <a:pos x="314705" y="254507"/>
              </a:cxn>
              <a:cxn ang="0">
                <a:pos x="0" y="254507"/>
              </a:cxn>
              <a:cxn ang="0">
                <a:pos x="156971" y="340613"/>
              </a:cxn>
              <a:cxn ang="0">
                <a:pos x="314705" y="254507"/>
              </a:cxn>
              <a:cxn ang="0">
                <a:pos x="238505" y="0"/>
              </a:cxn>
              <a:cxn ang="0">
                <a:pos x="80771" y="0"/>
              </a:cxn>
              <a:cxn ang="0">
                <a:pos x="80771" y="254507"/>
              </a:cxn>
              <a:cxn ang="0">
                <a:pos x="238505" y="254507"/>
              </a:cxn>
              <a:cxn ang="0">
                <a:pos x="238505" y="0"/>
              </a:cxn>
            </a:cxnLst>
            <a:rect l="0" t="0" r="r" b="b"/>
            <a:pathLst>
              <a:path w="314960" h="340995">
                <a:moveTo>
                  <a:pt x="314705" y="254507"/>
                </a:moveTo>
                <a:lnTo>
                  <a:pt x="0" y="254507"/>
                </a:lnTo>
                <a:lnTo>
                  <a:pt x="156971" y="340613"/>
                </a:lnTo>
                <a:lnTo>
                  <a:pt x="314705" y="254507"/>
                </a:lnTo>
                <a:close/>
              </a:path>
              <a:path w="314960" h="340995">
                <a:moveTo>
                  <a:pt x="238505" y="0"/>
                </a:moveTo>
                <a:lnTo>
                  <a:pt x="80771" y="0"/>
                </a:lnTo>
                <a:lnTo>
                  <a:pt x="80771" y="254507"/>
                </a:lnTo>
                <a:lnTo>
                  <a:pt x="238505" y="254507"/>
                </a:lnTo>
                <a:lnTo>
                  <a:pt x="238505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21" name="object 43"/>
          <p:cNvSpPr>
            <a:spLocks/>
          </p:cNvSpPr>
          <p:nvPr/>
        </p:nvSpPr>
        <p:spPr bwMode="auto">
          <a:xfrm>
            <a:off x="4546600" y="2701925"/>
            <a:ext cx="381000" cy="217488"/>
          </a:xfrm>
          <a:custGeom>
            <a:avLst/>
            <a:gdLst/>
            <a:ahLst/>
            <a:cxnLst>
              <a:cxn ang="0">
                <a:pos x="0" y="254507"/>
              </a:cxn>
              <a:cxn ang="0">
                <a:pos x="80771" y="254507"/>
              </a:cxn>
              <a:cxn ang="0">
                <a:pos x="80771" y="0"/>
              </a:cxn>
              <a:cxn ang="0">
                <a:pos x="238505" y="0"/>
              </a:cxn>
              <a:cxn ang="0">
                <a:pos x="238505" y="254507"/>
              </a:cxn>
              <a:cxn ang="0">
                <a:pos x="314705" y="254507"/>
              </a:cxn>
              <a:cxn ang="0">
                <a:pos x="156971" y="340613"/>
              </a:cxn>
              <a:cxn ang="0">
                <a:pos x="0" y="254507"/>
              </a:cxn>
            </a:cxnLst>
            <a:rect l="0" t="0" r="r" b="b"/>
            <a:pathLst>
              <a:path w="314960" h="340995">
                <a:moveTo>
                  <a:pt x="0" y="254507"/>
                </a:moveTo>
                <a:lnTo>
                  <a:pt x="80771" y="254507"/>
                </a:lnTo>
                <a:lnTo>
                  <a:pt x="80771" y="0"/>
                </a:lnTo>
                <a:lnTo>
                  <a:pt x="238505" y="0"/>
                </a:lnTo>
                <a:lnTo>
                  <a:pt x="238505" y="254507"/>
                </a:lnTo>
                <a:lnTo>
                  <a:pt x="314705" y="254507"/>
                </a:lnTo>
                <a:lnTo>
                  <a:pt x="156971" y="340613"/>
                </a:lnTo>
                <a:lnTo>
                  <a:pt x="0" y="254507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22" name="object 44"/>
          <p:cNvSpPr>
            <a:spLocks/>
          </p:cNvSpPr>
          <p:nvPr/>
        </p:nvSpPr>
        <p:spPr bwMode="auto">
          <a:xfrm>
            <a:off x="4546600" y="3652838"/>
            <a:ext cx="633413" cy="293687"/>
          </a:xfrm>
          <a:custGeom>
            <a:avLst/>
            <a:gdLst/>
            <a:ahLst/>
            <a:cxnLst>
              <a:cxn ang="0">
                <a:pos x="522731" y="345947"/>
              </a:cxn>
              <a:cxn ang="0">
                <a:pos x="0" y="345947"/>
              </a:cxn>
              <a:cxn ang="0">
                <a:pos x="263651" y="457199"/>
              </a:cxn>
              <a:cxn ang="0">
                <a:pos x="522731" y="345947"/>
              </a:cxn>
              <a:cxn ang="0">
                <a:pos x="390905" y="0"/>
              </a:cxn>
              <a:cxn ang="0">
                <a:pos x="131825" y="0"/>
              </a:cxn>
              <a:cxn ang="0">
                <a:pos x="131825" y="345947"/>
              </a:cxn>
              <a:cxn ang="0">
                <a:pos x="390905" y="345947"/>
              </a:cxn>
              <a:cxn ang="0">
                <a:pos x="390905" y="0"/>
              </a:cxn>
            </a:cxnLst>
            <a:rect l="0" t="0" r="r" b="b"/>
            <a:pathLst>
              <a:path w="523239" h="457200">
                <a:moveTo>
                  <a:pt x="522731" y="345947"/>
                </a:moveTo>
                <a:lnTo>
                  <a:pt x="0" y="345947"/>
                </a:lnTo>
                <a:lnTo>
                  <a:pt x="263651" y="457199"/>
                </a:lnTo>
                <a:lnTo>
                  <a:pt x="522731" y="345947"/>
                </a:lnTo>
                <a:close/>
              </a:path>
              <a:path w="523239" h="457200">
                <a:moveTo>
                  <a:pt x="390905" y="0"/>
                </a:moveTo>
                <a:lnTo>
                  <a:pt x="131825" y="0"/>
                </a:lnTo>
                <a:lnTo>
                  <a:pt x="131825" y="345947"/>
                </a:lnTo>
                <a:lnTo>
                  <a:pt x="390905" y="345947"/>
                </a:lnTo>
                <a:lnTo>
                  <a:pt x="390905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23" name="object 45"/>
          <p:cNvSpPr>
            <a:spLocks/>
          </p:cNvSpPr>
          <p:nvPr/>
        </p:nvSpPr>
        <p:spPr bwMode="auto">
          <a:xfrm>
            <a:off x="4546600" y="3652838"/>
            <a:ext cx="633413" cy="293687"/>
          </a:xfrm>
          <a:custGeom>
            <a:avLst/>
            <a:gdLst/>
            <a:ahLst/>
            <a:cxnLst>
              <a:cxn ang="0">
                <a:pos x="0" y="345947"/>
              </a:cxn>
              <a:cxn ang="0">
                <a:pos x="131825" y="345947"/>
              </a:cxn>
              <a:cxn ang="0">
                <a:pos x="131825" y="0"/>
              </a:cxn>
              <a:cxn ang="0">
                <a:pos x="390905" y="0"/>
              </a:cxn>
              <a:cxn ang="0">
                <a:pos x="390905" y="345947"/>
              </a:cxn>
              <a:cxn ang="0">
                <a:pos x="522731" y="345947"/>
              </a:cxn>
              <a:cxn ang="0">
                <a:pos x="263651" y="457199"/>
              </a:cxn>
              <a:cxn ang="0">
                <a:pos x="0" y="345947"/>
              </a:cxn>
            </a:cxnLst>
            <a:rect l="0" t="0" r="r" b="b"/>
            <a:pathLst>
              <a:path w="523239" h="457200">
                <a:moveTo>
                  <a:pt x="0" y="345947"/>
                </a:moveTo>
                <a:lnTo>
                  <a:pt x="131825" y="345947"/>
                </a:lnTo>
                <a:lnTo>
                  <a:pt x="131825" y="0"/>
                </a:lnTo>
                <a:lnTo>
                  <a:pt x="390905" y="0"/>
                </a:lnTo>
                <a:lnTo>
                  <a:pt x="390905" y="345947"/>
                </a:lnTo>
                <a:lnTo>
                  <a:pt x="522731" y="345947"/>
                </a:lnTo>
                <a:lnTo>
                  <a:pt x="263651" y="457199"/>
                </a:lnTo>
                <a:lnTo>
                  <a:pt x="0" y="345947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24" name="object 46"/>
          <p:cNvSpPr>
            <a:spLocks/>
          </p:cNvSpPr>
          <p:nvPr/>
        </p:nvSpPr>
        <p:spPr bwMode="auto">
          <a:xfrm>
            <a:off x="1535113" y="850900"/>
            <a:ext cx="393700" cy="1473200"/>
          </a:xfrm>
          <a:custGeom>
            <a:avLst/>
            <a:gdLst/>
            <a:ahLst/>
            <a:cxnLst>
              <a:cxn ang="0">
                <a:pos x="0" y="2295905"/>
              </a:cxn>
              <a:cxn ang="0">
                <a:pos x="325373" y="2295905"/>
              </a:cxn>
              <a:cxn ang="0">
                <a:pos x="325373" y="0"/>
              </a:cxn>
              <a:cxn ang="0">
                <a:pos x="0" y="0"/>
              </a:cxn>
              <a:cxn ang="0">
                <a:pos x="0" y="2295905"/>
              </a:cxn>
            </a:cxnLst>
            <a:rect l="0" t="0" r="r" b="b"/>
            <a:pathLst>
              <a:path w="325755" h="2296160">
                <a:moveTo>
                  <a:pt x="0" y="2295905"/>
                </a:moveTo>
                <a:lnTo>
                  <a:pt x="325373" y="2295905"/>
                </a:lnTo>
                <a:lnTo>
                  <a:pt x="325373" y="0"/>
                </a:lnTo>
                <a:lnTo>
                  <a:pt x="0" y="0"/>
                </a:lnTo>
                <a:lnTo>
                  <a:pt x="0" y="229590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47" name="object 47"/>
          <p:cNvSpPr txBox="1"/>
          <p:nvPr/>
        </p:nvSpPr>
        <p:spPr>
          <a:xfrm>
            <a:off x="1331913" y="765175"/>
            <a:ext cx="863600" cy="720725"/>
          </a:xfrm>
          <a:prstGeom prst="rect">
            <a:avLst/>
          </a:prstGeom>
          <a:solidFill>
            <a:srgbClr val="CCFFFF"/>
          </a:solidFill>
          <a:ln w="990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90488" algn="just">
              <a:lnSpc>
                <a:spcPct val="96000"/>
              </a:lnSpc>
            </a:pPr>
            <a:r>
              <a:rPr lang="es-AR" sz="800">
                <a:latin typeface="Times New Roman" pitchFamily="18" charset="0"/>
                <a:cs typeface="Times New Roman" pitchFamily="18" charset="0"/>
              </a:rPr>
              <a:t>E T A P A S</a:t>
            </a:r>
          </a:p>
          <a:p>
            <a:pPr marL="90488">
              <a:spcBef>
                <a:spcPts val="50"/>
              </a:spcBef>
            </a:pPr>
            <a:endParaRPr lang="es-AR" sz="700">
              <a:latin typeface="Times New Roman" pitchFamily="18" charset="0"/>
              <a:cs typeface="Times New Roman" pitchFamily="18" charset="0"/>
            </a:endParaRPr>
          </a:p>
          <a:p>
            <a:pPr marL="90488" algn="just">
              <a:lnSpc>
                <a:spcPct val="96000"/>
              </a:lnSpc>
            </a:pPr>
            <a:r>
              <a:rPr lang="es-AR" sz="800">
                <a:latin typeface="Times New Roman" pitchFamily="18" charset="0"/>
                <a:cs typeface="Times New Roman" pitchFamily="18" charset="0"/>
              </a:rPr>
              <a:t>G A N A D E R A S</a:t>
            </a:r>
          </a:p>
          <a:p>
            <a:pPr marL="90488">
              <a:spcBef>
                <a:spcPts val="25"/>
              </a:spcBef>
            </a:pPr>
            <a:endParaRPr lang="es-AR" sz="70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es-AR" sz="800">
                <a:latin typeface="Times New Roman" pitchFamily="18" charset="0"/>
                <a:cs typeface="Times New Roman" pitchFamily="18" charset="0"/>
              </a:rPr>
              <a:t>1a</a:t>
            </a:r>
          </a:p>
        </p:txBody>
      </p:sp>
      <p:sp>
        <p:nvSpPr>
          <p:cNvPr id="20526" name="object 48"/>
          <p:cNvSpPr>
            <a:spLocks/>
          </p:cNvSpPr>
          <p:nvPr/>
        </p:nvSpPr>
        <p:spPr bwMode="auto">
          <a:xfrm>
            <a:off x="1535113" y="2720975"/>
            <a:ext cx="393700" cy="739775"/>
          </a:xfrm>
          <a:custGeom>
            <a:avLst/>
            <a:gdLst/>
            <a:ahLst/>
            <a:cxnLst>
              <a:cxn ang="0">
                <a:pos x="0" y="1153667"/>
              </a:cxn>
              <a:cxn ang="0">
                <a:pos x="325373" y="1153667"/>
              </a:cxn>
              <a:cxn ang="0">
                <a:pos x="325373" y="0"/>
              </a:cxn>
              <a:cxn ang="0">
                <a:pos x="0" y="0"/>
              </a:cxn>
              <a:cxn ang="0">
                <a:pos x="0" y="1153667"/>
              </a:cxn>
            </a:cxnLst>
            <a:rect l="0" t="0" r="r" b="b"/>
            <a:pathLst>
              <a:path w="325755" h="1153795">
                <a:moveTo>
                  <a:pt x="0" y="1153667"/>
                </a:moveTo>
                <a:lnTo>
                  <a:pt x="325373" y="1153667"/>
                </a:lnTo>
                <a:lnTo>
                  <a:pt x="325373" y="0"/>
                </a:lnTo>
                <a:lnTo>
                  <a:pt x="0" y="0"/>
                </a:lnTo>
                <a:lnTo>
                  <a:pt x="0" y="1153667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27" name="object 49"/>
          <p:cNvSpPr>
            <a:spLocks/>
          </p:cNvSpPr>
          <p:nvPr/>
        </p:nvSpPr>
        <p:spPr bwMode="auto">
          <a:xfrm>
            <a:off x="1633538" y="2773363"/>
            <a:ext cx="387350" cy="736600"/>
          </a:xfrm>
          <a:custGeom>
            <a:avLst/>
            <a:gdLst/>
            <a:ahLst/>
            <a:cxnLst>
              <a:cxn ang="0">
                <a:pos x="0" y="1148333"/>
              </a:cxn>
              <a:cxn ang="0">
                <a:pos x="320039" y="1148333"/>
              </a:cxn>
              <a:cxn ang="0">
                <a:pos x="320039" y="0"/>
              </a:cxn>
              <a:cxn ang="0">
                <a:pos x="0" y="0"/>
              </a:cxn>
              <a:cxn ang="0">
                <a:pos x="0" y="1148333"/>
              </a:cxn>
            </a:cxnLst>
            <a:rect l="0" t="0" r="r" b="b"/>
            <a:pathLst>
              <a:path w="320039" h="1148714">
                <a:moveTo>
                  <a:pt x="0" y="1148333"/>
                </a:moveTo>
                <a:lnTo>
                  <a:pt x="320039" y="1148333"/>
                </a:lnTo>
                <a:lnTo>
                  <a:pt x="320039" y="0"/>
                </a:lnTo>
                <a:lnTo>
                  <a:pt x="0" y="0"/>
                </a:lnTo>
                <a:lnTo>
                  <a:pt x="0" y="1148333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28" name="object 50"/>
          <p:cNvSpPr>
            <a:spLocks/>
          </p:cNvSpPr>
          <p:nvPr/>
        </p:nvSpPr>
        <p:spPr bwMode="auto">
          <a:xfrm>
            <a:off x="1633538" y="2773363"/>
            <a:ext cx="387350" cy="736600"/>
          </a:xfrm>
          <a:custGeom>
            <a:avLst/>
            <a:gdLst/>
            <a:ahLst/>
            <a:cxnLst>
              <a:cxn ang="0">
                <a:pos x="0" y="1148333"/>
              </a:cxn>
              <a:cxn ang="0">
                <a:pos x="320039" y="1148333"/>
              </a:cxn>
              <a:cxn ang="0">
                <a:pos x="320039" y="0"/>
              </a:cxn>
              <a:cxn ang="0">
                <a:pos x="0" y="0"/>
              </a:cxn>
              <a:cxn ang="0">
                <a:pos x="0" y="1148333"/>
              </a:cxn>
            </a:cxnLst>
            <a:rect l="0" t="0" r="r" b="b"/>
            <a:pathLst>
              <a:path w="320039" h="1148714">
                <a:moveTo>
                  <a:pt x="0" y="1148333"/>
                </a:moveTo>
                <a:lnTo>
                  <a:pt x="320039" y="1148333"/>
                </a:lnTo>
                <a:lnTo>
                  <a:pt x="320039" y="0"/>
                </a:lnTo>
                <a:lnTo>
                  <a:pt x="0" y="0"/>
                </a:lnTo>
                <a:lnTo>
                  <a:pt x="0" y="1148333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29" name="object 51"/>
          <p:cNvSpPr txBox="1">
            <a:spLocks noChangeArrowheads="1"/>
          </p:cNvSpPr>
          <p:nvPr/>
        </p:nvSpPr>
        <p:spPr bwMode="auto">
          <a:xfrm>
            <a:off x="1735138" y="2801938"/>
            <a:ext cx="142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>
              <a:lnSpc>
                <a:spcPct val="96000"/>
              </a:lnSpc>
            </a:pPr>
            <a:r>
              <a:rPr lang="es-AR" sz="1000">
                <a:latin typeface="Times New Roman" pitchFamily="18" charset="0"/>
                <a:cs typeface="Times New Roman" pitchFamily="18" charset="0"/>
              </a:rPr>
              <a:t>E T A P</a:t>
            </a:r>
          </a:p>
        </p:txBody>
      </p:sp>
      <p:sp>
        <p:nvSpPr>
          <p:cNvPr id="20530" name="object 52"/>
          <p:cNvSpPr txBox="1">
            <a:spLocks noChangeArrowheads="1"/>
          </p:cNvSpPr>
          <p:nvPr/>
        </p:nvSpPr>
        <p:spPr bwMode="auto">
          <a:xfrm>
            <a:off x="1735138" y="3176588"/>
            <a:ext cx="1428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s-AR" sz="1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735138" y="3368675"/>
            <a:ext cx="169862" cy="153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25" dirty="0">
                <a:latin typeface="Times New Roman"/>
                <a:cs typeface="Times New Roman"/>
              </a:rPr>
              <a:t>2a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532" name="object 54"/>
          <p:cNvSpPr>
            <a:spLocks/>
          </p:cNvSpPr>
          <p:nvPr/>
        </p:nvSpPr>
        <p:spPr bwMode="auto">
          <a:xfrm>
            <a:off x="2960688" y="3676650"/>
            <a:ext cx="468312" cy="217488"/>
          </a:xfrm>
          <a:custGeom>
            <a:avLst/>
            <a:gdLst/>
            <a:ahLst/>
            <a:cxnLst>
              <a:cxn ang="0">
                <a:pos x="25907" y="177545"/>
              </a:cxn>
              <a:cxn ang="0">
                <a:pos x="0" y="329945"/>
              </a:cxn>
              <a:cxn ang="0">
                <a:pos x="157733" y="340613"/>
              </a:cxn>
              <a:cxn ang="0">
                <a:pos x="121919" y="299465"/>
              </a:cxn>
              <a:cxn ang="0">
                <a:pos x="219919" y="218693"/>
              </a:cxn>
              <a:cxn ang="0">
                <a:pos x="56387" y="218693"/>
              </a:cxn>
              <a:cxn ang="0">
                <a:pos x="25907" y="177545"/>
              </a:cxn>
              <a:cxn ang="0">
                <a:pos x="320039" y="0"/>
              </a:cxn>
              <a:cxn ang="0">
                <a:pos x="56387" y="218693"/>
              </a:cxn>
              <a:cxn ang="0">
                <a:pos x="219919" y="218693"/>
              </a:cxn>
              <a:cxn ang="0">
                <a:pos x="386333" y="81533"/>
              </a:cxn>
              <a:cxn ang="0">
                <a:pos x="320039" y="0"/>
              </a:cxn>
            </a:cxnLst>
            <a:rect l="0" t="0" r="r" b="b"/>
            <a:pathLst>
              <a:path w="386714" h="340995">
                <a:moveTo>
                  <a:pt x="25907" y="177545"/>
                </a:moveTo>
                <a:lnTo>
                  <a:pt x="0" y="329945"/>
                </a:lnTo>
                <a:lnTo>
                  <a:pt x="157733" y="340613"/>
                </a:lnTo>
                <a:lnTo>
                  <a:pt x="121919" y="299465"/>
                </a:lnTo>
                <a:lnTo>
                  <a:pt x="219919" y="218693"/>
                </a:lnTo>
                <a:lnTo>
                  <a:pt x="56387" y="218693"/>
                </a:lnTo>
                <a:lnTo>
                  <a:pt x="25907" y="177545"/>
                </a:lnTo>
                <a:close/>
              </a:path>
              <a:path w="386714" h="340995">
                <a:moveTo>
                  <a:pt x="320039" y="0"/>
                </a:moveTo>
                <a:lnTo>
                  <a:pt x="56387" y="218693"/>
                </a:lnTo>
                <a:lnTo>
                  <a:pt x="219919" y="218693"/>
                </a:lnTo>
                <a:lnTo>
                  <a:pt x="386333" y="81533"/>
                </a:lnTo>
                <a:lnTo>
                  <a:pt x="320039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33" name="object 55"/>
          <p:cNvSpPr>
            <a:spLocks/>
          </p:cNvSpPr>
          <p:nvPr/>
        </p:nvSpPr>
        <p:spPr bwMode="auto">
          <a:xfrm>
            <a:off x="2960688" y="3676650"/>
            <a:ext cx="468312" cy="217488"/>
          </a:xfrm>
          <a:custGeom>
            <a:avLst/>
            <a:gdLst/>
            <a:ahLst/>
            <a:cxnLst>
              <a:cxn ang="0">
                <a:pos x="25907" y="177545"/>
              </a:cxn>
              <a:cxn ang="0">
                <a:pos x="56387" y="218693"/>
              </a:cxn>
              <a:cxn ang="0">
                <a:pos x="320039" y="0"/>
              </a:cxn>
              <a:cxn ang="0">
                <a:pos x="386333" y="81533"/>
              </a:cxn>
              <a:cxn ang="0">
                <a:pos x="121919" y="299465"/>
              </a:cxn>
              <a:cxn ang="0">
                <a:pos x="157733" y="340613"/>
              </a:cxn>
              <a:cxn ang="0">
                <a:pos x="0" y="329945"/>
              </a:cxn>
              <a:cxn ang="0">
                <a:pos x="25907" y="177545"/>
              </a:cxn>
            </a:cxnLst>
            <a:rect l="0" t="0" r="r" b="b"/>
            <a:pathLst>
              <a:path w="386714" h="340995">
                <a:moveTo>
                  <a:pt x="25907" y="177545"/>
                </a:moveTo>
                <a:lnTo>
                  <a:pt x="56387" y="218693"/>
                </a:lnTo>
                <a:lnTo>
                  <a:pt x="320039" y="0"/>
                </a:lnTo>
                <a:lnTo>
                  <a:pt x="386333" y="81533"/>
                </a:lnTo>
                <a:lnTo>
                  <a:pt x="121919" y="299465"/>
                </a:lnTo>
                <a:lnTo>
                  <a:pt x="157733" y="340613"/>
                </a:lnTo>
                <a:lnTo>
                  <a:pt x="0" y="329945"/>
                </a:lnTo>
                <a:lnTo>
                  <a:pt x="25907" y="177545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34" name="object 56"/>
          <p:cNvSpPr>
            <a:spLocks/>
          </p:cNvSpPr>
          <p:nvPr/>
        </p:nvSpPr>
        <p:spPr bwMode="auto">
          <a:xfrm>
            <a:off x="1535113" y="4262438"/>
            <a:ext cx="393700" cy="739775"/>
          </a:xfrm>
          <a:custGeom>
            <a:avLst/>
            <a:gdLst/>
            <a:ahLst/>
            <a:cxnLst>
              <a:cxn ang="0">
                <a:pos x="0" y="1152905"/>
              </a:cxn>
              <a:cxn ang="0">
                <a:pos x="325373" y="1152905"/>
              </a:cxn>
              <a:cxn ang="0">
                <a:pos x="325373" y="0"/>
              </a:cxn>
              <a:cxn ang="0">
                <a:pos x="0" y="0"/>
              </a:cxn>
              <a:cxn ang="0">
                <a:pos x="0" y="1152905"/>
              </a:cxn>
            </a:cxnLst>
            <a:rect l="0" t="0" r="r" b="b"/>
            <a:pathLst>
              <a:path w="325755" h="1153159">
                <a:moveTo>
                  <a:pt x="0" y="1152905"/>
                </a:moveTo>
                <a:lnTo>
                  <a:pt x="325373" y="1152905"/>
                </a:lnTo>
                <a:lnTo>
                  <a:pt x="325373" y="0"/>
                </a:lnTo>
                <a:lnTo>
                  <a:pt x="0" y="0"/>
                </a:lnTo>
                <a:lnTo>
                  <a:pt x="0" y="115290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35" name="object 57"/>
          <p:cNvSpPr>
            <a:spLocks/>
          </p:cNvSpPr>
          <p:nvPr/>
        </p:nvSpPr>
        <p:spPr bwMode="auto">
          <a:xfrm>
            <a:off x="1633538" y="4314825"/>
            <a:ext cx="387350" cy="736600"/>
          </a:xfrm>
          <a:custGeom>
            <a:avLst/>
            <a:gdLst/>
            <a:ahLst/>
            <a:cxnLst>
              <a:cxn ang="0">
                <a:pos x="0" y="1147571"/>
              </a:cxn>
              <a:cxn ang="0">
                <a:pos x="320039" y="1147571"/>
              </a:cxn>
              <a:cxn ang="0">
                <a:pos x="320039" y="0"/>
              </a:cxn>
              <a:cxn ang="0">
                <a:pos x="0" y="0"/>
              </a:cxn>
              <a:cxn ang="0">
                <a:pos x="0" y="1147571"/>
              </a:cxn>
            </a:cxnLst>
            <a:rect l="0" t="0" r="r" b="b"/>
            <a:pathLst>
              <a:path w="320039" h="1148079">
                <a:moveTo>
                  <a:pt x="0" y="1147571"/>
                </a:moveTo>
                <a:lnTo>
                  <a:pt x="320039" y="1147571"/>
                </a:lnTo>
                <a:lnTo>
                  <a:pt x="320039" y="0"/>
                </a:lnTo>
                <a:lnTo>
                  <a:pt x="0" y="0"/>
                </a:lnTo>
                <a:lnTo>
                  <a:pt x="0" y="1147571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36" name="object 58"/>
          <p:cNvSpPr>
            <a:spLocks/>
          </p:cNvSpPr>
          <p:nvPr/>
        </p:nvSpPr>
        <p:spPr bwMode="auto">
          <a:xfrm>
            <a:off x="1633538" y="4314825"/>
            <a:ext cx="346075" cy="1058863"/>
          </a:xfrm>
          <a:custGeom>
            <a:avLst/>
            <a:gdLst/>
            <a:ahLst/>
            <a:cxnLst>
              <a:cxn ang="0">
                <a:pos x="0" y="1147571"/>
              </a:cxn>
              <a:cxn ang="0">
                <a:pos x="320039" y="1147571"/>
              </a:cxn>
              <a:cxn ang="0">
                <a:pos x="320039" y="0"/>
              </a:cxn>
              <a:cxn ang="0">
                <a:pos x="0" y="0"/>
              </a:cxn>
              <a:cxn ang="0">
                <a:pos x="0" y="1147571"/>
              </a:cxn>
            </a:cxnLst>
            <a:rect l="0" t="0" r="r" b="b"/>
            <a:pathLst>
              <a:path w="320039" h="1148079">
                <a:moveTo>
                  <a:pt x="0" y="1147571"/>
                </a:moveTo>
                <a:lnTo>
                  <a:pt x="320039" y="1147571"/>
                </a:lnTo>
                <a:lnTo>
                  <a:pt x="320039" y="0"/>
                </a:lnTo>
                <a:lnTo>
                  <a:pt x="0" y="0"/>
                </a:lnTo>
                <a:lnTo>
                  <a:pt x="0" y="1147571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37" name="object 59"/>
          <p:cNvSpPr txBox="1">
            <a:spLocks noChangeArrowheads="1"/>
          </p:cNvSpPr>
          <p:nvPr/>
        </p:nvSpPr>
        <p:spPr bwMode="auto">
          <a:xfrm>
            <a:off x="1735138" y="4343400"/>
            <a:ext cx="142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just">
              <a:lnSpc>
                <a:spcPct val="96000"/>
              </a:lnSpc>
            </a:pPr>
            <a:r>
              <a:rPr lang="es-AR" sz="1000">
                <a:latin typeface="Times New Roman" pitchFamily="18" charset="0"/>
                <a:cs typeface="Times New Roman" pitchFamily="18" charset="0"/>
              </a:rPr>
              <a:t>E T A P A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735138" y="4906963"/>
            <a:ext cx="169862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25" dirty="0">
                <a:latin typeface="Times New Roman"/>
                <a:cs typeface="Times New Roman"/>
              </a:rPr>
              <a:t>3a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0539" name="object 61"/>
          <p:cNvSpPr>
            <a:spLocks/>
          </p:cNvSpPr>
          <p:nvPr/>
        </p:nvSpPr>
        <p:spPr bwMode="auto">
          <a:xfrm>
            <a:off x="2266950" y="4603750"/>
            <a:ext cx="282575" cy="366713"/>
          </a:xfrm>
          <a:custGeom>
            <a:avLst/>
            <a:gdLst/>
            <a:ahLst/>
            <a:cxnLst>
              <a:cxn ang="0">
                <a:pos x="106679" y="0"/>
              </a:cxn>
              <a:cxn ang="0">
                <a:pos x="0" y="15239"/>
              </a:cxn>
              <a:cxn ang="0">
                <a:pos x="76199" y="436625"/>
              </a:cxn>
              <a:cxn ang="0">
                <a:pos x="25907" y="447293"/>
              </a:cxn>
              <a:cxn ang="0">
                <a:pos x="152399" y="569207"/>
              </a:cxn>
              <a:cxn ang="0">
                <a:pos x="228813" y="421385"/>
              </a:cxn>
              <a:cxn ang="0">
                <a:pos x="182879" y="421385"/>
              </a:cxn>
              <a:cxn ang="0">
                <a:pos x="106679" y="0"/>
              </a:cxn>
              <a:cxn ang="0">
                <a:pos x="233933" y="411479"/>
              </a:cxn>
              <a:cxn ang="0">
                <a:pos x="182879" y="421385"/>
              </a:cxn>
              <a:cxn ang="0">
                <a:pos x="228813" y="421385"/>
              </a:cxn>
              <a:cxn ang="0">
                <a:pos x="233933" y="411479"/>
              </a:cxn>
            </a:cxnLst>
            <a:rect l="0" t="0" r="r" b="b"/>
            <a:pathLst>
              <a:path w="234314" h="569595">
                <a:moveTo>
                  <a:pt x="106679" y="0"/>
                </a:moveTo>
                <a:lnTo>
                  <a:pt x="0" y="15239"/>
                </a:lnTo>
                <a:lnTo>
                  <a:pt x="76199" y="436625"/>
                </a:lnTo>
                <a:lnTo>
                  <a:pt x="25907" y="447293"/>
                </a:lnTo>
                <a:lnTo>
                  <a:pt x="152399" y="569207"/>
                </a:lnTo>
                <a:lnTo>
                  <a:pt x="228813" y="421385"/>
                </a:lnTo>
                <a:lnTo>
                  <a:pt x="182879" y="421385"/>
                </a:lnTo>
                <a:lnTo>
                  <a:pt x="106679" y="0"/>
                </a:lnTo>
                <a:close/>
              </a:path>
              <a:path w="234314" h="569595">
                <a:moveTo>
                  <a:pt x="233933" y="411479"/>
                </a:moveTo>
                <a:lnTo>
                  <a:pt x="182879" y="421385"/>
                </a:lnTo>
                <a:lnTo>
                  <a:pt x="228813" y="421385"/>
                </a:lnTo>
                <a:lnTo>
                  <a:pt x="233933" y="41147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40" name="object 62"/>
          <p:cNvSpPr>
            <a:spLocks/>
          </p:cNvSpPr>
          <p:nvPr/>
        </p:nvSpPr>
        <p:spPr bwMode="auto">
          <a:xfrm>
            <a:off x="2266950" y="4603750"/>
            <a:ext cx="282575" cy="366713"/>
          </a:xfrm>
          <a:custGeom>
            <a:avLst/>
            <a:gdLst/>
            <a:ahLst/>
            <a:cxnLst>
              <a:cxn ang="0">
                <a:pos x="25907" y="447293"/>
              </a:cxn>
              <a:cxn ang="0">
                <a:pos x="76199" y="436625"/>
              </a:cxn>
              <a:cxn ang="0">
                <a:pos x="0" y="15239"/>
              </a:cxn>
              <a:cxn ang="0">
                <a:pos x="106679" y="0"/>
              </a:cxn>
              <a:cxn ang="0">
                <a:pos x="182879" y="421385"/>
              </a:cxn>
              <a:cxn ang="0">
                <a:pos x="233933" y="411479"/>
              </a:cxn>
              <a:cxn ang="0">
                <a:pos x="152399" y="569207"/>
              </a:cxn>
              <a:cxn ang="0">
                <a:pos x="25907" y="447293"/>
              </a:cxn>
            </a:cxnLst>
            <a:rect l="0" t="0" r="r" b="b"/>
            <a:pathLst>
              <a:path w="234314" h="569595">
                <a:moveTo>
                  <a:pt x="25907" y="447293"/>
                </a:moveTo>
                <a:lnTo>
                  <a:pt x="76199" y="436625"/>
                </a:lnTo>
                <a:lnTo>
                  <a:pt x="0" y="15239"/>
                </a:lnTo>
                <a:lnTo>
                  <a:pt x="106679" y="0"/>
                </a:lnTo>
                <a:lnTo>
                  <a:pt x="182879" y="421385"/>
                </a:lnTo>
                <a:lnTo>
                  <a:pt x="233933" y="411479"/>
                </a:lnTo>
                <a:lnTo>
                  <a:pt x="152399" y="569207"/>
                </a:lnTo>
                <a:lnTo>
                  <a:pt x="25907" y="447293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41" name="object 63"/>
          <p:cNvSpPr>
            <a:spLocks/>
          </p:cNvSpPr>
          <p:nvPr/>
        </p:nvSpPr>
        <p:spPr bwMode="auto">
          <a:xfrm>
            <a:off x="7207250" y="1854200"/>
            <a:ext cx="385763" cy="223838"/>
          </a:xfrm>
          <a:custGeom>
            <a:avLst/>
            <a:gdLst/>
            <a:ahLst/>
            <a:cxnLst>
              <a:cxn ang="0">
                <a:pos x="168709" y="0"/>
              </a:cxn>
              <a:cxn ang="0">
                <a:pos x="125091" y="5425"/>
              </a:cxn>
              <a:cxn ang="0">
                <a:pos x="86314" y="21035"/>
              </a:cxn>
              <a:cxn ang="0">
                <a:pos x="53435" y="45435"/>
              </a:cxn>
              <a:cxn ang="0">
                <a:pos x="27511" y="77229"/>
              </a:cxn>
              <a:cxn ang="0">
                <a:pos x="9597" y="115023"/>
              </a:cxn>
              <a:cxn ang="0">
                <a:pos x="751" y="157422"/>
              </a:cxn>
              <a:cxn ang="0">
                <a:pos x="0" y="172337"/>
              </a:cxn>
              <a:cxn ang="0">
                <a:pos x="598" y="187941"/>
              </a:cxn>
              <a:cxn ang="0">
                <a:pos x="9198" y="232138"/>
              </a:cxn>
              <a:cxn ang="0">
                <a:pos x="26960" y="271311"/>
              </a:cxn>
              <a:cxn ang="0">
                <a:pos x="52543" y="304044"/>
              </a:cxn>
              <a:cxn ang="0">
                <a:pos x="84600" y="328922"/>
              </a:cxn>
              <a:cxn ang="0">
                <a:pos x="121789" y="344527"/>
              </a:cxn>
              <a:cxn ang="0">
                <a:pos x="148769" y="349080"/>
              </a:cxn>
              <a:cxn ang="0">
                <a:pos x="163961" y="348513"/>
              </a:cxn>
              <a:cxn ang="0">
                <a:pos x="206502" y="339675"/>
              </a:cxn>
              <a:cxn ang="0">
                <a:pos x="243713" y="321200"/>
              </a:cxn>
              <a:cxn ang="0">
                <a:pos x="274593" y="294461"/>
              </a:cxn>
              <a:cxn ang="0">
                <a:pos x="298139" y="260833"/>
              </a:cxn>
              <a:cxn ang="0">
                <a:pos x="313351" y="221690"/>
              </a:cxn>
              <a:cxn ang="0">
                <a:pos x="319227" y="178406"/>
              </a:cxn>
              <a:cxn ang="0">
                <a:pos x="319264" y="174614"/>
              </a:cxn>
              <a:cxn ang="0">
                <a:pos x="318655" y="159249"/>
              </a:cxn>
              <a:cxn ang="0">
                <a:pos x="309931" y="115593"/>
              </a:cxn>
              <a:cxn ang="0">
                <a:pos x="291926" y="76764"/>
              </a:cxn>
              <a:cxn ang="0">
                <a:pos x="266015" y="44266"/>
              </a:cxn>
              <a:cxn ang="0">
                <a:pos x="233571" y="19604"/>
              </a:cxn>
              <a:cxn ang="0">
                <a:pos x="195967" y="4282"/>
              </a:cxn>
              <a:cxn ang="0">
                <a:pos x="168709" y="0"/>
              </a:cxn>
            </a:cxnLst>
            <a:rect l="0" t="0" r="r" b="b"/>
            <a:pathLst>
              <a:path w="319404" h="349250">
                <a:moveTo>
                  <a:pt x="168709" y="0"/>
                </a:moveTo>
                <a:lnTo>
                  <a:pt x="125091" y="5425"/>
                </a:lnTo>
                <a:lnTo>
                  <a:pt x="86314" y="21035"/>
                </a:lnTo>
                <a:lnTo>
                  <a:pt x="53435" y="45435"/>
                </a:lnTo>
                <a:lnTo>
                  <a:pt x="27511" y="77229"/>
                </a:lnTo>
                <a:lnTo>
                  <a:pt x="9597" y="115023"/>
                </a:lnTo>
                <a:lnTo>
                  <a:pt x="751" y="157422"/>
                </a:lnTo>
                <a:lnTo>
                  <a:pt x="0" y="172337"/>
                </a:lnTo>
                <a:lnTo>
                  <a:pt x="598" y="187941"/>
                </a:lnTo>
                <a:lnTo>
                  <a:pt x="9198" y="232138"/>
                </a:lnTo>
                <a:lnTo>
                  <a:pt x="26960" y="271311"/>
                </a:lnTo>
                <a:lnTo>
                  <a:pt x="52543" y="304044"/>
                </a:lnTo>
                <a:lnTo>
                  <a:pt x="84600" y="328922"/>
                </a:lnTo>
                <a:lnTo>
                  <a:pt x="121789" y="344527"/>
                </a:lnTo>
                <a:lnTo>
                  <a:pt x="148769" y="349080"/>
                </a:lnTo>
                <a:lnTo>
                  <a:pt x="163961" y="348513"/>
                </a:lnTo>
                <a:lnTo>
                  <a:pt x="206502" y="339675"/>
                </a:lnTo>
                <a:lnTo>
                  <a:pt x="243713" y="321200"/>
                </a:lnTo>
                <a:lnTo>
                  <a:pt x="274593" y="294461"/>
                </a:lnTo>
                <a:lnTo>
                  <a:pt x="298139" y="260833"/>
                </a:lnTo>
                <a:lnTo>
                  <a:pt x="313351" y="221690"/>
                </a:lnTo>
                <a:lnTo>
                  <a:pt x="319227" y="178406"/>
                </a:lnTo>
                <a:lnTo>
                  <a:pt x="319264" y="174614"/>
                </a:lnTo>
                <a:lnTo>
                  <a:pt x="318655" y="159249"/>
                </a:lnTo>
                <a:lnTo>
                  <a:pt x="309931" y="115593"/>
                </a:lnTo>
                <a:lnTo>
                  <a:pt x="291926" y="76764"/>
                </a:lnTo>
                <a:lnTo>
                  <a:pt x="266015" y="44266"/>
                </a:lnTo>
                <a:lnTo>
                  <a:pt x="233571" y="19604"/>
                </a:lnTo>
                <a:lnTo>
                  <a:pt x="195967" y="4282"/>
                </a:lnTo>
                <a:lnTo>
                  <a:pt x="1687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42" name="object 64"/>
          <p:cNvSpPr>
            <a:spLocks/>
          </p:cNvSpPr>
          <p:nvPr/>
        </p:nvSpPr>
        <p:spPr bwMode="auto">
          <a:xfrm>
            <a:off x="7207250" y="1854200"/>
            <a:ext cx="385763" cy="223838"/>
          </a:xfrm>
          <a:custGeom>
            <a:avLst/>
            <a:gdLst/>
            <a:ahLst/>
            <a:cxnLst>
              <a:cxn ang="0">
                <a:pos x="319264" y="174614"/>
              </a:cxn>
              <a:cxn ang="0">
                <a:pos x="318655" y="159249"/>
              </a:cxn>
              <a:cxn ang="0">
                <a:pos x="316863" y="144254"/>
              </a:cxn>
              <a:cxn ang="0">
                <a:pos x="304892" y="102039"/>
              </a:cxn>
              <a:cxn ang="0">
                <a:pos x="284100" y="65154"/>
              </a:cxn>
              <a:cxn ang="0">
                <a:pos x="255859" y="35101"/>
              </a:cxn>
              <a:cxn ang="0">
                <a:pos x="221542" y="13385"/>
              </a:cxn>
              <a:cxn ang="0">
                <a:pos x="182523" y="1511"/>
              </a:cxn>
              <a:cxn ang="0">
                <a:pos x="168709" y="0"/>
              </a:cxn>
              <a:cxn ang="0">
                <a:pos x="153697" y="590"/>
              </a:cxn>
              <a:cxn ang="0">
                <a:pos x="111575" y="9566"/>
              </a:cxn>
              <a:cxn ang="0">
                <a:pos x="74647" y="28261"/>
              </a:cxn>
              <a:cxn ang="0">
                <a:pos x="43969" y="55280"/>
              </a:cxn>
              <a:cxn ang="0">
                <a:pos x="20597" y="89230"/>
              </a:cxn>
              <a:cxn ang="0">
                <a:pos x="5589" y="128714"/>
              </a:cxn>
              <a:cxn ang="0">
                <a:pos x="0" y="172337"/>
              </a:cxn>
              <a:cxn ang="0">
                <a:pos x="598" y="187941"/>
              </a:cxn>
              <a:cxn ang="0">
                <a:pos x="9198" y="232138"/>
              </a:cxn>
              <a:cxn ang="0">
                <a:pos x="26960" y="271311"/>
              </a:cxn>
              <a:cxn ang="0">
                <a:pos x="52543" y="304044"/>
              </a:cxn>
              <a:cxn ang="0">
                <a:pos x="84600" y="328922"/>
              </a:cxn>
              <a:cxn ang="0">
                <a:pos x="121789" y="344527"/>
              </a:cxn>
              <a:cxn ang="0">
                <a:pos x="148769" y="349080"/>
              </a:cxn>
              <a:cxn ang="0">
                <a:pos x="163961" y="348513"/>
              </a:cxn>
              <a:cxn ang="0">
                <a:pos x="206502" y="339675"/>
              </a:cxn>
              <a:cxn ang="0">
                <a:pos x="243713" y="321200"/>
              </a:cxn>
              <a:cxn ang="0">
                <a:pos x="274593" y="294461"/>
              </a:cxn>
              <a:cxn ang="0">
                <a:pos x="298139" y="260833"/>
              </a:cxn>
              <a:cxn ang="0">
                <a:pos x="313351" y="221690"/>
              </a:cxn>
              <a:cxn ang="0">
                <a:pos x="319227" y="178406"/>
              </a:cxn>
              <a:cxn ang="0">
                <a:pos x="319264" y="174614"/>
              </a:cxn>
            </a:cxnLst>
            <a:rect l="0" t="0" r="r" b="b"/>
            <a:pathLst>
              <a:path w="319404" h="349250">
                <a:moveTo>
                  <a:pt x="319264" y="174614"/>
                </a:moveTo>
                <a:lnTo>
                  <a:pt x="318655" y="159249"/>
                </a:lnTo>
                <a:lnTo>
                  <a:pt x="316863" y="144254"/>
                </a:lnTo>
                <a:lnTo>
                  <a:pt x="304892" y="102039"/>
                </a:lnTo>
                <a:lnTo>
                  <a:pt x="284100" y="65154"/>
                </a:lnTo>
                <a:lnTo>
                  <a:pt x="255859" y="35101"/>
                </a:lnTo>
                <a:lnTo>
                  <a:pt x="221542" y="13385"/>
                </a:lnTo>
                <a:lnTo>
                  <a:pt x="182523" y="1511"/>
                </a:lnTo>
                <a:lnTo>
                  <a:pt x="168709" y="0"/>
                </a:lnTo>
                <a:lnTo>
                  <a:pt x="153697" y="590"/>
                </a:lnTo>
                <a:lnTo>
                  <a:pt x="111575" y="9566"/>
                </a:lnTo>
                <a:lnTo>
                  <a:pt x="74647" y="28261"/>
                </a:lnTo>
                <a:lnTo>
                  <a:pt x="43969" y="55280"/>
                </a:lnTo>
                <a:lnTo>
                  <a:pt x="20597" y="89230"/>
                </a:lnTo>
                <a:lnTo>
                  <a:pt x="5589" y="128714"/>
                </a:lnTo>
                <a:lnTo>
                  <a:pt x="0" y="172337"/>
                </a:lnTo>
                <a:lnTo>
                  <a:pt x="598" y="187941"/>
                </a:lnTo>
                <a:lnTo>
                  <a:pt x="9198" y="232138"/>
                </a:lnTo>
                <a:lnTo>
                  <a:pt x="26960" y="271311"/>
                </a:lnTo>
                <a:lnTo>
                  <a:pt x="52543" y="304044"/>
                </a:lnTo>
                <a:lnTo>
                  <a:pt x="84600" y="328922"/>
                </a:lnTo>
                <a:lnTo>
                  <a:pt x="121789" y="344527"/>
                </a:lnTo>
                <a:lnTo>
                  <a:pt x="148769" y="349080"/>
                </a:lnTo>
                <a:lnTo>
                  <a:pt x="163961" y="348513"/>
                </a:lnTo>
                <a:lnTo>
                  <a:pt x="206502" y="339675"/>
                </a:lnTo>
                <a:lnTo>
                  <a:pt x="243713" y="321200"/>
                </a:lnTo>
                <a:lnTo>
                  <a:pt x="274593" y="294461"/>
                </a:lnTo>
                <a:lnTo>
                  <a:pt x="298139" y="260833"/>
                </a:lnTo>
                <a:lnTo>
                  <a:pt x="313351" y="221690"/>
                </a:lnTo>
                <a:lnTo>
                  <a:pt x="319227" y="178406"/>
                </a:lnTo>
                <a:lnTo>
                  <a:pt x="319264" y="174614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65" name="object 65"/>
          <p:cNvSpPr txBox="1"/>
          <p:nvPr/>
        </p:nvSpPr>
        <p:spPr>
          <a:xfrm>
            <a:off x="7332663" y="1911350"/>
            <a:ext cx="106362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5" dirty="0"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544" name="object 66"/>
          <p:cNvSpPr>
            <a:spLocks/>
          </p:cNvSpPr>
          <p:nvPr/>
        </p:nvSpPr>
        <p:spPr bwMode="auto">
          <a:xfrm>
            <a:off x="7207250" y="2627313"/>
            <a:ext cx="385763" cy="223837"/>
          </a:xfrm>
          <a:custGeom>
            <a:avLst/>
            <a:gdLst/>
            <a:ahLst/>
            <a:cxnLst>
              <a:cxn ang="0">
                <a:pos x="168709" y="0"/>
              </a:cxn>
              <a:cxn ang="0">
                <a:pos x="125091" y="5425"/>
              </a:cxn>
              <a:cxn ang="0">
                <a:pos x="86314" y="21035"/>
              </a:cxn>
              <a:cxn ang="0">
                <a:pos x="53435" y="45435"/>
              </a:cxn>
              <a:cxn ang="0">
                <a:pos x="27511" y="77229"/>
              </a:cxn>
              <a:cxn ang="0">
                <a:pos x="9597" y="115023"/>
              </a:cxn>
              <a:cxn ang="0">
                <a:pos x="751" y="157422"/>
              </a:cxn>
              <a:cxn ang="0">
                <a:pos x="0" y="172337"/>
              </a:cxn>
              <a:cxn ang="0">
                <a:pos x="598" y="187941"/>
              </a:cxn>
              <a:cxn ang="0">
                <a:pos x="9198" y="232138"/>
              </a:cxn>
              <a:cxn ang="0">
                <a:pos x="26960" y="271311"/>
              </a:cxn>
              <a:cxn ang="0">
                <a:pos x="52543" y="304044"/>
              </a:cxn>
              <a:cxn ang="0">
                <a:pos x="84600" y="328922"/>
              </a:cxn>
              <a:cxn ang="0">
                <a:pos x="121789" y="344527"/>
              </a:cxn>
              <a:cxn ang="0">
                <a:pos x="148769" y="349080"/>
              </a:cxn>
              <a:cxn ang="0">
                <a:pos x="163961" y="348513"/>
              </a:cxn>
              <a:cxn ang="0">
                <a:pos x="206502" y="339675"/>
              </a:cxn>
              <a:cxn ang="0">
                <a:pos x="243713" y="321200"/>
              </a:cxn>
              <a:cxn ang="0">
                <a:pos x="274593" y="294461"/>
              </a:cxn>
              <a:cxn ang="0">
                <a:pos x="298139" y="260833"/>
              </a:cxn>
              <a:cxn ang="0">
                <a:pos x="313351" y="221690"/>
              </a:cxn>
              <a:cxn ang="0">
                <a:pos x="319227" y="178406"/>
              </a:cxn>
              <a:cxn ang="0">
                <a:pos x="319264" y="174614"/>
              </a:cxn>
              <a:cxn ang="0">
                <a:pos x="318655" y="159249"/>
              </a:cxn>
              <a:cxn ang="0">
                <a:pos x="309931" y="115593"/>
              </a:cxn>
              <a:cxn ang="0">
                <a:pos x="291926" y="76764"/>
              </a:cxn>
              <a:cxn ang="0">
                <a:pos x="266015" y="44266"/>
              </a:cxn>
              <a:cxn ang="0">
                <a:pos x="233571" y="19604"/>
              </a:cxn>
              <a:cxn ang="0">
                <a:pos x="195967" y="4282"/>
              </a:cxn>
              <a:cxn ang="0">
                <a:pos x="168709" y="0"/>
              </a:cxn>
            </a:cxnLst>
            <a:rect l="0" t="0" r="r" b="b"/>
            <a:pathLst>
              <a:path w="319404" h="349250">
                <a:moveTo>
                  <a:pt x="168709" y="0"/>
                </a:moveTo>
                <a:lnTo>
                  <a:pt x="125091" y="5425"/>
                </a:lnTo>
                <a:lnTo>
                  <a:pt x="86314" y="21035"/>
                </a:lnTo>
                <a:lnTo>
                  <a:pt x="53435" y="45435"/>
                </a:lnTo>
                <a:lnTo>
                  <a:pt x="27511" y="77229"/>
                </a:lnTo>
                <a:lnTo>
                  <a:pt x="9597" y="115023"/>
                </a:lnTo>
                <a:lnTo>
                  <a:pt x="751" y="157422"/>
                </a:lnTo>
                <a:lnTo>
                  <a:pt x="0" y="172337"/>
                </a:lnTo>
                <a:lnTo>
                  <a:pt x="598" y="187941"/>
                </a:lnTo>
                <a:lnTo>
                  <a:pt x="9198" y="232138"/>
                </a:lnTo>
                <a:lnTo>
                  <a:pt x="26960" y="271311"/>
                </a:lnTo>
                <a:lnTo>
                  <a:pt x="52543" y="304044"/>
                </a:lnTo>
                <a:lnTo>
                  <a:pt x="84600" y="328922"/>
                </a:lnTo>
                <a:lnTo>
                  <a:pt x="121789" y="344527"/>
                </a:lnTo>
                <a:lnTo>
                  <a:pt x="148769" y="349080"/>
                </a:lnTo>
                <a:lnTo>
                  <a:pt x="163961" y="348513"/>
                </a:lnTo>
                <a:lnTo>
                  <a:pt x="206502" y="339675"/>
                </a:lnTo>
                <a:lnTo>
                  <a:pt x="243713" y="321200"/>
                </a:lnTo>
                <a:lnTo>
                  <a:pt x="274593" y="294461"/>
                </a:lnTo>
                <a:lnTo>
                  <a:pt x="298139" y="260833"/>
                </a:lnTo>
                <a:lnTo>
                  <a:pt x="313351" y="221690"/>
                </a:lnTo>
                <a:lnTo>
                  <a:pt x="319227" y="178406"/>
                </a:lnTo>
                <a:lnTo>
                  <a:pt x="319264" y="174614"/>
                </a:lnTo>
                <a:lnTo>
                  <a:pt x="318655" y="159249"/>
                </a:lnTo>
                <a:lnTo>
                  <a:pt x="309931" y="115593"/>
                </a:lnTo>
                <a:lnTo>
                  <a:pt x="291926" y="76764"/>
                </a:lnTo>
                <a:lnTo>
                  <a:pt x="266015" y="44266"/>
                </a:lnTo>
                <a:lnTo>
                  <a:pt x="233571" y="19604"/>
                </a:lnTo>
                <a:lnTo>
                  <a:pt x="195967" y="4282"/>
                </a:lnTo>
                <a:lnTo>
                  <a:pt x="1687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45" name="object 67"/>
          <p:cNvSpPr>
            <a:spLocks/>
          </p:cNvSpPr>
          <p:nvPr/>
        </p:nvSpPr>
        <p:spPr bwMode="auto">
          <a:xfrm>
            <a:off x="7207250" y="2627313"/>
            <a:ext cx="385763" cy="223837"/>
          </a:xfrm>
          <a:custGeom>
            <a:avLst/>
            <a:gdLst/>
            <a:ahLst/>
            <a:cxnLst>
              <a:cxn ang="0">
                <a:pos x="319264" y="174614"/>
              </a:cxn>
              <a:cxn ang="0">
                <a:pos x="318655" y="159249"/>
              </a:cxn>
              <a:cxn ang="0">
                <a:pos x="316863" y="144254"/>
              </a:cxn>
              <a:cxn ang="0">
                <a:pos x="304892" y="102039"/>
              </a:cxn>
              <a:cxn ang="0">
                <a:pos x="284100" y="65154"/>
              </a:cxn>
              <a:cxn ang="0">
                <a:pos x="255859" y="35101"/>
              </a:cxn>
              <a:cxn ang="0">
                <a:pos x="221542" y="13385"/>
              </a:cxn>
              <a:cxn ang="0">
                <a:pos x="182523" y="1511"/>
              </a:cxn>
              <a:cxn ang="0">
                <a:pos x="168709" y="0"/>
              </a:cxn>
              <a:cxn ang="0">
                <a:pos x="153697" y="590"/>
              </a:cxn>
              <a:cxn ang="0">
                <a:pos x="111575" y="9566"/>
              </a:cxn>
              <a:cxn ang="0">
                <a:pos x="74647" y="28261"/>
              </a:cxn>
              <a:cxn ang="0">
                <a:pos x="43969" y="55280"/>
              </a:cxn>
              <a:cxn ang="0">
                <a:pos x="20597" y="89230"/>
              </a:cxn>
              <a:cxn ang="0">
                <a:pos x="5589" y="128714"/>
              </a:cxn>
              <a:cxn ang="0">
                <a:pos x="0" y="172337"/>
              </a:cxn>
              <a:cxn ang="0">
                <a:pos x="598" y="187941"/>
              </a:cxn>
              <a:cxn ang="0">
                <a:pos x="9198" y="232138"/>
              </a:cxn>
              <a:cxn ang="0">
                <a:pos x="26960" y="271311"/>
              </a:cxn>
              <a:cxn ang="0">
                <a:pos x="52543" y="304044"/>
              </a:cxn>
              <a:cxn ang="0">
                <a:pos x="84600" y="328922"/>
              </a:cxn>
              <a:cxn ang="0">
                <a:pos x="121789" y="344527"/>
              </a:cxn>
              <a:cxn ang="0">
                <a:pos x="148769" y="349080"/>
              </a:cxn>
              <a:cxn ang="0">
                <a:pos x="163961" y="348513"/>
              </a:cxn>
              <a:cxn ang="0">
                <a:pos x="206502" y="339675"/>
              </a:cxn>
              <a:cxn ang="0">
                <a:pos x="243713" y="321200"/>
              </a:cxn>
              <a:cxn ang="0">
                <a:pos x="274593" y="294461"/>
              </a:cxn>
              <a:cxn ang="0">
                <a:pos x="298139" y="260833"/>
              </a:cxn>
              <a:cxn ang="0">
                <a:pos x="313351" y="221690"/>
              </a:cxn>
              <a:cxn ang="0">
                <a:pos x="319227" y="178406"/>
              </a:cxn>
              <a:cxn ang="0">
                <a:pos x="319264" y="174614"/>
              </a:cxn>
            </a:cxnLst>
            <a:rect l="0" t="0" r="r" b="b"/>
            <a:pathLst>
              <a:path w="319404" h="349250">
                <a:moveTo>
                  <a:pt x="319264" y="174614"/>
                </a:moveTo>
                <a:lnTo>
                  <a:pt x="318655" y="159249"/>
                </a:lnTo>
                <a:lnTo>
                  <a:pt x="316863" y="144254"/>
                </a:lnTo>
                <a:lnTo>
                  <a:pt x="304892" y="102039"/>
                </a:lnTo>
                <a:lnTo>
                  <a:pt x="284100" y="65154"/>
                </a:lnTo>
                <a:lnTo>
                  <a:pt x="255859" y="35101"/>
                </a:lnTo>
                <a:lnTo>
                  <a:pt x="221542" y="13385"/>
                </a:lnTo>
                <a:lnTo>
                  <a:pt x="182523" y="1511"/>
                </a:lnTo>
                <a:lnTo>
                  <a:pt x="168709" y="0"/>
                </a:lnTo>
                <a:lnTo>
                  <a:pt x="153697" y="590"/>
                </a:lnTo>
                <a:lnTo>
                  <a:pt x="111575" y="9566"/>
                </a:lnTo>
                <a:lnTo>
                  <a:pt x="74647" y="28261"/>
                </a:lnTo>
                <a:lnTo>
                  <a:pt x="43969" y="55280"/>
                </a:lnTo>
                <a:lnTo>
                  <a:pt x="20597" y="89230"/>
                </a:lnTo>
                <a:lnTo>
                  <a:pt x="5589" y="128714"/>
                </a:lnTo>
                <a:lnTo>
                  <a:pt x="0" y="172337"/>
                </a:lnTo>
                <a:lnTo>
                  <a:pt x="598" y="187941"/>
                </a:lnTo>
                <a:lnTo>
                  <a:pt x="9198" y="232138"/>
                </a:lnTo>
                <a:lnTo>
                  <a:pt x="26960" y="271311"/>
                </a:lnTo>
                <a:lnTo>
                  <a:pt x="52543" y="304044"/>
                </a:lnTo>
                <a:lnTo>
                  <a:pt x="84600" y="328922"/>
                </a:lnTo>
                <a:lnTo>
                  <a:pt x="121789" y="344527"/>
                </a:lnTo>
                <a:lnTo>
                  <a:pt x="148769" y="349080"/>
                </a:lnTo>
                <a:lnTo>
                  <a:pt x="163961" y="348513"/>
                </a:lnTo>
                <a:lnTo>
                  <a:pt x="206502" y="339675"/>
                </a:lnTo>
                <a:lnTo>
                  <a:pt x="243713" y="321200"/>
                </a:lnTo>
                <a:lnTo>
                  <a:pt x="274593" y="294461"/>
                </a:lnTo>
                <a:lnTo>
                  <a:pt x="298139" y="260833"/>
                </a:lnTo>
                <a:lnTo>
                  <a:pt x="313351" y="221690"/>
                </a:lnTo>
                <a:lnTo>
                  <a:pt x="319227" y="178406"/>
                </a:lnTo>
                <a:lnTo>
                  <a:pt x="319264" y="174614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68" name="object 68"/>
          <p:cNvSpPr txBox="1"/>
          <p:nvPr/>
        </p:nvSpPr>
        <p:spPr>
          <a:xfrm>
            <a:off x="7332663" y="2682875"/>
            <a:ext cx="106362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5" dirty="0"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547" name="object 69"/>
          <p:cNvSpPr>
            <a:spLocks/>
          </p:cNvSpPr>
          <p:nvPr/>
        </p:nvSpPr>
        <p:spPr bwMode="auto">
          <a:xfrm>
            <a:off x="7207250" y="3656013"/>
            <a:ext cx="385763" cy="222250"/>
          </a:xfrm>
          <a:custGeom>
            <a:avLst/>
            <a:gdLst/>
            <a:ahLst/>
            <a:cxnLst>
              <a:cxn ang="0">
                <a:pos x="166146" y="0"/>
              </a:cxn>
              <a:cxn ang="0">
                <a:pos x="122784" y="5542"/>
              </a:cxn>
              <a:cxn ang="0">
                <a:pos x="84152" y="21370"/>
              </a:cxn>
              <a:cxn ang="0">
                <a:pos x="51404" y="46053"/>
              </a:cxn>
              <a:cxn ang="0">
                <a:pos x="25692" y="78162"/>
              </a:cxn>
              <a:cxn ang="0">
                <a:pos x="8173" y="116265"/>
              </a:cxn>
              <a:cxn ang="0">
                <a:pos x="0" y="158932"/>
              </a:cxn>
              <a:cxn ang="0">
                <a:pos x="501" y="175506"/>
              </a:cxn>
              <a:cxn ang="0">
                <a:pos x="8511" y="221838"/>
              </a:cxn>
              <a:cxn ang="0">
                <a:pos x="25303" y="262273"/>
              </a:cxn>
              <a:cxn ang="0">
                <a:pos x="49629" y="295770"/>
              </a:cxn>
              <a:cxn ang="0">
                <a:pos x="80237" y="321286"/>
              </a:cxn>
              <a:cxn ang="0">
                <a:pos x="115877" y="337781"/>
              </a:cxn>
              <a:cxn ang="0">
                <a:pos x="155297" y="344212"/>
              </a:cxn>
              <a:cxn ang="0">
                <a:pos x="169870" y="343567"/>
              </a:cxn>
              <a:cxn ang="0">
                <a:pos x="211013" y="334230"/>
              </a:cxn>
              <a:cxn ang="0">
                <a:pos x="247313" y="314932"/>
              </a:cxn>
              <a:cxn ang="0">
                <a:pos x="277503" y="287142"/>
              </a:cxn>
              <a:cxn ang="0">
                <a:pos x="300318" y="252326"/>
              </a:cxn>
              <a:cxn ang="0">
                <a:pos x="314494" y="211954"/>
              </a:cxn>
              <a:cxn ang="0">
                <a:pos x="318820" y="172050"/>
              </a:cxn>
              <a:cxn ang="0">
                <a:pos x="318201" y="156792"/>
              </a:cxn>
              <a:cxn ang="0">
                <a:pos x="309333" y="113469"/>
              </a:cxn>
              <a:cxn ang="0">
                <a:pos x="291045" y="75000"/>
              </a:cxn>
              <a:cxn ang="0">
                <a:pos x="264744" y="42903"/>
              </a:cxn>
              <a:cxn ang="0">
                <a:pos x="231839" y="18694"/>
              </a:cxn>
              <a:cxn ang="0">
                <a:pos x="193738" y="3892"/>
              </a:cxn>
              <a:cxn ang="0">
                <a:pos x="166146" y="0"/>
              </a:cxn>
            </a:cxnLst>
            <a:rect l="0" t="0" r="r" b="b"/>
            <a:pathLst>
              <a:path w="319404" h="344804">
                <a:moveTo>
                  <a:pt x="166146" y="0"/>
                </a:moveTo>
                <a:lnTo>
                  <a:pt x="122784" y="5542"/>
                </a:lnTo>
                <a:lnTo>
                  <a:pt x="84152" y="21370"/>
                </a:lnTo>
                <a:lnTo>
                  <a:pt x="51404" y="46053"/>
                </a:lnTo>
                <a:lnTo>
                  <a:pt x="25692" y="78162"/>
                </a:lnTo>
                <a:lnTo>
                  <a:pt x="8173" y="116265"/>
                </a:lnTo>
                <a:lnTo>
                  <a:pt x="0" y="158932"/>
                </a:lnTo>
                <a:lnTo>
                  <a:pt x="501" y="175506"/>
                </a:lnTo>
                <a:lnTo>
                  <a:pt x="8511" y="221838"/>
                </a:lnTo>
                <a:lnTo>
                  <a:pt x="25303" y="262273"/>
                </a:lnTo>
                <a:lnTo>
                  <a:pt x="49629" y="295770"/>
                </a:lnTo>
                <a:lnTo>
                  <a:pt x="80237" y="321286"/>
                </a:lnTo>
                <a:lnTo>
                  <a:pt x="115877" y="337781"/>
                </a:lnTo>
                <a:lnTo>
                  <a:pt x="155297" y="344212"/>
                </a:lnTo>
                <a:lnTo>
                  <a:pt x="169870" y="343567"/>
                </a:lnTo>
                <a:lnTo>
                  <a:pt x="211013" y="334230"/>
                </a:lnTo>
                <a:lnTo>
                  <a:pt x="247313" y="314932"/>
                </a:lnTo>
                <a:lnTo>
                  <a:pt x="277503" y="287142"/>
                </a:lnTo>
                <a:lnTo>
                  <a:pt x="300318" y="252326"/>
                </a:lnTo>
                <a:lnTo>
                  <a:pt x="314494" y="211954"/>
                </a:lnTo>
                <a:lnTo>
                  <a:pt x="318820" y="172050"/>
                </a:lnTo>
                <a:lnTo>
                  <a:pt x="318201" y="156792"/>
                </a:lnTo>
                <a:lnTo>
                  <a:pt x="309333" y="113469"/>
                </a:lnTo>
                <a:lnTo>
                  <a:pt x="291045" y="75000"/>
                </a:lnTo>
                <a:lnTo>
                  <a:pt x="264744" y="42903"/>
                </a:lnTo>
                <a:lnTo>
                  <a:pt x="231839" y="18694"/>
                </a:lnTo>
                <a:lnTo>
                  <a:pt x="193738" y="3892"/>
                </a:lnTo>
                <a:lnTo>
                  <a:pt x="1661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48" name="object 70"/>
          <p:cNvSpPr>
            <a:spLocks/>
          </p:cNvSpPr>
          <p:nvPr/>
        </p:nvSpPr>
        <p:spPr bwMode="auto">
          <a:xfrm>
            <a:off x="7207250" y="3656013"/>
            <a:ext cx="385763" cy="222250"/>
          </a:xfrm>
          <a:custGeom>
            <a:avLst/>
            <a:gdLst/>
            <a:ahLst/>
            <a:cxnLst>
              <a:cxn ang="0">
                <a:pos x="318820" y="172050"/>
              </a:cxn>
              <a:cxn ang="0">
                <a:pos x="318201" y="156792"/>
              </a:cxn>
              <a:cxn ang="0">
                <a:pos x="316379" y="141906"/>
              </a:cxn>
              <a:cxn ang="0">
                <a:pos x="304215" y="100032"/>
              </a:cxn>
              <a:cxn ang="0">
                <a:pos x="283099" y="63518"/>
              </a:cxn>
              <a:cxn ang="0">
                <a:pos x="254440" y="33882"/>
              </a:cxn>
              <a:cxn ang="0">
                <a:pos x="219647" y="12640"/>
              </a:cxn>
              <a:cxn ang="0">
                <a:pos x="180126" y="1311"/>
              </a:cxn>
              <a:cxn ang="0">
                <a:pos x="166146" y="0"/>
              </a:cxn>
              <a:cxn ang="0">
                <a:pos x="151238" y="616"/>
              </a:cxn>
              <a:cxn ang="0">
                <a:pos x="109324" y="9746"/>
              </a:cxn>
              <a:cxn ang="0">
                <a:pos x="72525" y="28685"/>
              </a:cxn>
              <a:cxn ang="0">
                <a:pos x="41994" y="56002"/>
              </a:cxn>
              <a:cxn ang="0">
                <a:pos x="18885" y="90267"/>
              </a:cxn>
              <a:cxn ang="0">
                <a:pos x="4353" y="130051"/>
              </a:cxn>
              <a:cxn ang="0">
                <a:pos x="0" y="158932"/>
              </a:cxn>
              <a:cxn ang="0">
                <a:pos x="501" y="175506"/>
              </a:cxn>
              <a:cxn ang="0">
                <a:pos x="8511" y="221838"/>
              </a:cxn>
              <a:cxn ang="0">
                <a:pos x="25303" y="262273"/>
              </a:cxn>
              <a:cxn ang="0">
                <a:pos x="49629" y="295770"/>
              </a:cxn>
              <a:cxn ang="0">
                <a:pos x="80237" y="321286"/>
              </a:cxn>
              <a:cxn ang="0">
                <a:pos x="115877" y="337781"/>
              </a:cxn>
              <a:cxn ang="0">
                <a:pos x="155297" y="344212"/>
              </a:cxn>
              <a:cxn ang="0">
                <a:pos x="169870" y="343567"/>
              </a:cxn>
              <a:cxn ang="0">
                <a:pos x="211013" y="334230"/>
              </a:cxn>
              <a:cxn ang="0">
                <a:pos x="247313" y="314932"/>
              </a:cxn>
              <a:cxn ang="0">
                <a:pos x="277503" y="287142"/>
              </a:cxn>
              <a:cxn ang="0">
                <a:pos x="300318" y="252326"/>
              </a:cxn>
              <a:cxn ang="0">
                <a:pos x="314494" y="211954"/>
              </a:cxn>
              <a:cxn ang="0">
                <a:pos x="318520" y="182677"/>
              </a:cxn>
              <a:cxn ang="0">
                <a:pos x="318820" y="172050"/>
              </a:cxn>
            </a:cxnLst>
            <a:rect l="0" t="0" r="r" b="b"/>
            <a:pathLst>
              <a:path w="319404" h="344804">
                <a:moveTo>
                  <a:pt x="318820" y="172050"/>
                </a:moveTo>
                <a:lnTo>
                  <a:pt x="318201" y="156792"/>
                </a:lnTo>
                <a:lnTo>
                  <a:pt x="316379" y="141906"/>
                </a:lnTo>
                <a:lnTo>
                  <a:pt x="304215" y="100032"/>
                </a:lnTo>
                <a:lnTo>
                  <a:pt x="283099" y="63518"/>
                </a:lnTo>
                <a:lnTo>
                  <a:pt x="254440" y="33882"/>
                </a:lnTo>
                <a:lnTo>
                  <a:pt x="219647" y="12640"/>
                </a:lnTo>
                <a:lnTo>
                  <a:pt x="180126" y="1311"/>
                </a:lnTo>
                <a:lnTo>
                  <a:pt x="166146" y="0"/>
                </a:lnTo>
                <a:lnTo>
                  <a:pt x="151238" y="616"/>
                </a:lnTo>
                <a:lnTo>
                  <a:pt x="109324" y="9746"/>
                </a:lnTo>
                <a:lnTo>
                  <a:pt x="72525" y="28685"/>
                </a:lnTo>
                <a:lnTo>
                  <a:pt x="41994" y="56002"/>
                </a:lnTo>
                <a:lnTo>
                  <a:pt x="18885" y="90267"/>
                </a:lnTo>
                <a:lnTo>
                  <a:pt x="4353" y="130051"/>
                </a:lnTo>
                <a:lnTo>
                  <a:pt x="0" y="158932"/>
                </a:lnTo>
                <a:lnTo>
                  <a:pt x="501" y="175506"/>
                </a:lnTo>
                <a:lnTo>
                  <a:pt x="8511" y="221838"/>
                </a:lnTo>
                <a:lnTo>
                  <a:pt x="25303" y="262273"/>
                </a:lnTo>
                <a:lnTo>
                  <a:pt x="49629" y="295770"/>
                </a:lnTo>
                <a:lnTo>
                  <a:pt x="80237" y="321286"/>
                </a:lnTo>
                <a:lnTo>
                  <a:pt x="115877" y="337781"/>
                </a:lnTo>
                <a:lnTo>
                  <a:pt x="155297" y="344212"/>
                </a:lnTo>
                <a:lnTo>
                  <a:pt x="169870" y="343567"/>
                </a:lnTo>
                <a:lnTo>
                  <a:pt x="211013" y="334230"/>
                </a:lnTo>
                <a:lnTo>
                  <a:pt x="247313" y="314932"/>
                </a:lnTo>
                <a:lnTo>
                  <a:pt x="277503" y="287142"/>
                </a:lnTo>
                <a:lnTo>
                  <a:pt x="300318" y="252326"/>
                </a:lnTo>
                <a:lnTo>
                  <a:pt x="314494" y="211954"/>
                </a:lnTo>
                <a:lnTo>
                  <a:pt x="318520" y="182677"/>
                </a:lnTo>
                <a:lnTo>
                  <a:pt x="318820" y="172050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49" name="object 71"/>
          <p:cNvSpPr>
            <a:spLocks/>
          </p:cNvSpPr>
          <p:nvPr/>
        </p:nvSpPr>
        <p:spPr bwMode="auto">
          <a:xfrm>
            <a:off x="7207250" y="4679950"/>
            <a:ext cx="385763" cy="223838"/>
          </a:xfrm>
          <a:custGeom>
            <a:avLst/>
            <a:gdLst/>
            <a:ahLst/>
            <a:cxnLst>
              <a:cxn ang="0">
                <a:pos x="168709" y="0"/>
              </a:cxn>
              <a:cxn ang="0">
                <a:pos x="125091" y="5425"/>
              </a:cxn>
              <a:cxn ang="0">
                <a:pos x="86314" y="21035"/>
              </a:cxn>
              <a:cxn ang="0">
                <a:pos x="53435" y="45435"/>
              </a:cxn>
              <a:cxn ang="0">
                <a:pos x="27511" y="77229"/>
              </a:cxn>
              <a:cxn ang="0">
                <a:pos x="9597" y="115023"/>
              </a:cxn>
              <a:cxn ang="0">
                <a:pos x="751" y="157422"/>
              </a:cxn>
              <a:cxn ang="0">
                <a:pos x="0" y="172337"/>
              </a:cxn>
              <a:cxn ang="0">
                <a:pos x="598" y="187941"/>
              </a:cxn>
              <a:cxn ang="0">
                <a:pos x="9197" y="232138"/>
              </a:cxn>
              <a:cxn ang="0">
                <a:pos x="26959" y="271312"/>
              </a:cxn>
              <a:cxn ang="0">
                <a:pos x="52540" y="304047"/>
              </a:cxn>
              <a:cxn ang="0">
                <a:pos x="84596" y="328926"/>
              </a:cxn>
              <a:cxn ang="0">
                <a:pos x="121783" y="344534"/>
              </a:cxn>
              <a:cxn ang="0">
                <a:pos x="148762" y="349089"/>
              </a:cxn>
              <a:cxn ang="0">
                <a:pos x="163954" y="348522"/>
              </a:cxn>
              <a:cxn ang="0">
                <a:pos x="206496" y="339684"/>
              </a:cxn>
              <a:cxn ang="0">
                <a:pos x="243708" y="321209"/>
              </a:cxn>
              <a:cxn ang="0">
                <a:pos x="274587" y="294470"/>
              </a:cxn>
              <a:cxn ang="0">
                <a:pos x="298135" y="260843"/>
              </a:cxn>
              <a:cxn ang="0">
                <a:pos x="313348" y="221701"/>
              </a:cxn>
              <a:cxn ang="0">
                <a:pos x="319227" y="178420"/>
              </a:cxn>
              <a:cxn ang="0">
                <a:pos x="319264" y="174614"/>
              </a:cxn>
              <a:cxn ang="0">
                <a:pos x="318655" y="159249"/>
              </a:cxn>
              <a:cxn ang="0">
                <a:pos x="309931" y="115593"/>
              </a:cxn>
              <a:cxn ang="0">
                <a:pos x="291926" y="76764"/>
              </a:cxn>
              <a:cxn ang="0">
                <a:pos x="266015" y="44266"/>
              </a:cxn>
              <a:cxn ang="0">
                <a:pos x="233571" y="19604"/>
              </a:cxn>
              <a:cxn ang="0">
                <a:pos x="195967" y="4282"/>
              </a:cxn>
              <a:cxn ang="0">
                <a:pos x="168709" y="0"/>
              </a:cxn>
            </a:cxnLst>
            <a:rect l="0" t="0" r="r" b="b"/>
            <a:pathLst>
              <a:path w="319404" h="349250">
                <a:moveTo>
                  <a:pt x="168709" y="0"/>
                </a:moveTo>
                <a:lnTo>
                  <a:pt x="125091" y="5425"/>
                </a:lnTo>
                <a:lnTo>
                  <a:pt x="86314" y="21035"/>
                </a:lnTo>
                <a:lnTo>
                  <a:pt x="53435" y="45435"/>
                </a:lnTo>
                <a:lnTo>
                  <a:pt x="27511" y="77229"/>
                </a:lnTo>
                <a:lnTo>
                  <a:pt x="9597" y="115023"/>
                </a:lnTo>
                <a:lnTo>
                  <a:pt x="751" y="157422"/>
                </a:lnTo>
                <a:lnTo>
                  <a:pt x="0" y="172337"/>
                </a:lnTo>
                <a:lnTo>
                  <a:pt x="598" y="187941"/>
                </a:lnTo>
                <a:lnTo>
                  <a:pt x="9197" y="232138"/>
                </a:lnTo>
                <a:lnTo>
                  <a:pt x="26959" y="271312"/>
                </a:lnTo>
                <a:lnTo>
                  <a:pt x="52540" y="304047"/>
                </a:lnTo>
                <a:lnTo>
                  <a:pt x="84596" y="328926"/>
                </a:lnTo>
                <a:lnTo>
                  <a:pt x="121783" y="344534"/>
                </a:lnTo>
                <a:lnTo>
                  <a:pt x="148762" y="349089"/>
                </a:lnTo>
                <a:lnTo>
                  <a:pt x="163954" y="348522"/>
                </a:lnTo>
                <a:lnTo>
                  <a:pt x="206496" y="339684"/>
                </a:lnTo>
                <a:lnTo>
                  <a:pt x="243708" y="321209"/>
                </a:lnTo>
                <a:lnTo>
                  <a:pt x="274587" y="294470"/>
                </a:lnTo>
                <a:lnTo>
                  <a:pt x="298135" y="260843"/>
                </a:lnTo>
                <a:lnTo>
                  <a:pt x="313348" y="221701"/>
                </a:lnTo>
                <a:lnTo>
                  <a:pt x="319227" y="178420"/>
                </a:lnTo>
                <a:lnTo>
                  <a:pt x="319264" y="174614"/>
                </a:lnTo>
                <a:lnTo>
                  <a:pt x="318655" y="159249"/>
                </a:lnTo>
                <a:lnTo>
                  <a:pt x="309931" y="115593"/>
                </a:lnTo>
                <a:lnTo>
                  <a:pt x="291926" y="76764"/>
                </a:lnTo>
                <a:lnTo>
                  <a:pt x="266015" y="44266"/>
                </a:lnTo>
                <a:lnTo>
                  <a:pt x="233571" y="19604"/>
                </a:lnTo>
                <a:lnTo>
                  <a:pt x="195967" y="4282"/>
                </a:lnTo>
                <a:lnTo>
                  <a:pt x="1687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0" name="object 72"/>
          <p:cNvSpPr>
            <a:spLocks/>
          </p:cNvSpPr>
          <p:nvPr/>
        </p:nvSpPr>
        <p:spPr bwMode="auto">
          <a:xfrm>
            <a:off x="7207250" y="4679950"/>
            <a:ext cx="385763" cy="223838"/>
          </a:xfrm>
          <a:custGeom>
            <a:avLst/>
            <a:gdLst/>
            <a:ahLst/>
            <a:cxnLst>
              <a:cxn ang="0">
                <a:pos x="319264" y="174614"/>
              </a:cxn>
              <a:cxn ang="0">
                <a:pos x="318655" y="159249"/>
              </a:cxn>
              <a:cxn ang="0">
                <a:pos x="316863" y="144254"/>
              </a:cxn>
              <a:cxn ang="0">
                <a:pos x="304892" y="102039"/>
              </a:cxn>
              <a:cxn ang="0">
                <a:pos x="284100" y="65154"/>
              </a:cxn>
              <a:cxn ang="0">
                <a:pos x="255859" y="35101"/>
              </a:cxn>
              <a:cxn ang="0">
                <a:pos x="221542" y="13385"/>
              </a:cxn>
              <a:cxn ang="0">
                <a:pos x="182523" y="1511"/>
              </a:cxn>
              <a:cxn ang="0">
                <a:pos x="168709" y="0"/>
              </a:cxn>
              <a:cxn ang="0">
                <a:pos x="153697" y="590"/>
              </a:cxn>
              <a:cxn ang="0">
                <a:pos x="111575" y="9566"/>
              </a:cxn>
              <a:cxn ang="0">
                <a:pos x="74647" y="28261"/>
              </a:cxn>
              <a:cxn ang="0">
                <a:pos x="43969" y="55280"/>
              </a:cxn>
              <a:cxn ang="0">
                <a:pos x="20597" y="89230"/>
              </a:cxn>
              <a:cxn ang="0">
                <a:pos x="5589" y="128714"/>
              </a:cxn>
              <a:cxn ang="0">
                <a:pos x="0" y="172337"/>
              </a:cxn>
              <a:cxn ang="0">
                <a:pos x="598" y="187941"/>
              </a:cxn>
              <a:cxn ang="0">
                <a:pos x="9197" y="232138"/>
              </a:cxn>
              <a:cxn ang="0">
                <a:pos x="26959" y="271312"/>
              </a:cxn>
              <a:cxn ang="0">
                <a:pos x="52540" y="304047"/>
              </a:cxn>
              <a:cxn ang="0">
                <a:pos x="84596" y="328926"/>
              </a:cxn>
              <a:cxn ang="0">
                <a:pos x="121783" y="344534"/>
              </a:cxn>
              <a:cxn ang="0">
                <a:pos x="148762" y="349089"/>
              </a:cxn>
              <a:cxn ang="0">
                <a:pos x="163954" y="348522"/>
              </a:cxn>
              <a:cxn ang="0">
                <a:pos x="206496" y="339684"/>
              </a:cxn>
              <a:cxn ang="0">
                <a:pos x="243708" y="321209"/>
              </a:cxn>
              <a:cxn ang="0">
                <a:pos x="274587" y="294470"/>
              </a:cxn>
              <a:cxn ang="0">
                <a:pos x="298135" y="260843"/>
              </a:cxn>
              <a:cxn ang="0">
                <a:pos x="313348" y="221701"/>
              </a:cxn>
              <a:cxn ang="0">
                <a:pos x="319227" y="178420"/>
              </a:cxn>
              <a:cxn ang="0">
                <a:pos x="319264" y="174614"/>
              </a:cxn>
            </a:cxnLst>
            <a:rect l="0" t="0" r="r" b="b"/>
            <a:pathLst>
              <a:path w="319404" h="349250">
                <a:moveTo>
                  <a:pt x="319264" y="174614"/>
                </a:moveTo>
                <a:lnTo>
                  <a:pt x="318655" y="159249"/>
                </a:lnTo>
                <a:lnTo>
                  <a:pt x="316863" y="144254"/>
                </a:lnTo>
                <a:lnTo>
                  <a:pt x="304892" y="102039"/>
                </a:lnTo>
                <a:lnTo>
                  <a:pt x="284100" y="65154"/>
                </a:lnTo>
                <a:lnTo>
                  <a:pt x="255859" y="35101"/>
                </a:lnTo>
                <a:lnTo>
                  <a:pt x="221542" y="13385"/>
                </a:lnTo>
                <a:lnTo>
                  <a:pt x="182523" y="1511"/>
                </a:lnTo>
                <a:lnTo>
                  <a:pt x="168709" y="0"/>
                </a:lnTo>
                <a:lnTo>
                  <a:pt x="153697" y="590"/>
                </a:lnTo>
                <a:lnTo>
                  <a:pt x="111575" y="9566"/>
                </a:lnTo>
                <a:lnTo>
                  <a:pt x="74647" y="28261"/>
                </a:lnTo>
                <a:lnTo>
                  <a:pt x="43969" y="55280"/>
                </a:lnTo>
                <a:lnTo>
                  <a:pt x="20597" y="89230"/>
                </a:lnTo>
                <a:lnTo>
                  <a:pt x="5589" y="128714"/>
                </a:lnTo>
                <a:lnTo>
                  <a:pt x="0" y="172337"/>
                </a:lnTo>
                <a:lnTo>
                  <a:pt x="598" y="187941"/>
                </a:lnTo>
                <a:lnTo>
                  <a:pt x="9197" y="232138"/>
                </a:lnTo>
                <a:lnTo>
                  <a:pt x="26959" y="271312"/>
                </a:lnTo>
                <a:lnTo>
                  <a:pt x="52540" y="304047"/>
                </a:lnTo>
                <a:lnTo>
                  <a:pt x="84596" y="328926"/>
                </a:lnTo>
                <a:lnTo>
                  <a:pt x="121783" y="344534"/>
                </a:lnTo>
                <a:lnTo>
                  <a:pt x="148762" y="349089"/>
                </a:lnTo>
                <a:lnTo>
                  <a:pt x="163954" y="348522"/>
                </a:lnTo>
                <a:lnTo>
                  <a:pt x="206496" y="339684"/>
                </a:lnTo>
                <a:lnTo>
                  <a:pt x="243708" y="321209"/>
                </a:lnTo>
                <a:lnTo>
                  <a:pt x="274587" y="294470"/>
                </a:lnTo>
                <a:lnTo>
                  <a:pt x="298135" y="260843"/>
                </a:lnTo>
                <a:lnTo>
                  <a:pt x="313348" y="221701"/>
                </a:lnTo>
                <a:lnTo>
                  <a:pt x="319227" y="178420"/>
                </a:lnTo>
                <a:lnTo>
                  <a:pt x="319264" y="174614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1" name="object 73"/>
          <p:cNvSpPr>
            <a:spLocks/>
          </p:cNvSpPr>
          <p:nvPr/>
        </p:nvSpPr>
        <p:spPr bwMode="auto">
          <a:xfrm>
            <a:off x="2136775" y="1120775"/>
            <a:ext cx="382588" cy="222250"/>
          </a:xfrm>
          <a:custGeom>
            <a:avLst/>
            <a:gdLst/>
            <a:ahLst/>
            <a:cxnLst>
              <a:cxn ang="0">
                <a:pos x="203453" y="294893"/>
              </a:cxn>
              <a:cxn ang="0">
                <a:pos x="112013" y="294893"/>
              </a:cxn>
              <a:cxn ang="0">
                <a:pos x="157733" y="345185"/>
              </a:cxn>
              <a:cxn ang="0">
                <a:pos x="203453" y="294893"/>
              </a:cxn>
              <a:cxn ang="0">
                <a:pos x="269747" y="51053"/>
              </a:cxn>
              <a:cxn ang="0">
                <a:pos x="45719" y="51053"/>
              </a:cxn>
              <a:cxn ang="0">
                <a:pos x="45719" y="121919"/>
              </a:cxn>
              <a:cxn ang="0">
                <a:pos x="0" y="172973"/>
              </a:cxn>
              <a:cxn ang="0">
                <a:pos x="45719" y="223265"/>
              </a:cxn>
              <a:cxn ang="0">
                <a:pos x="45719" y="294893"/>
              </a:cxn>
              <a:cxn ang="0">
                <a:pos x="269747" y="294893"/>
              </a:cxn>
              <a:cxn ang="0">
                <a:pos x="269747" y="223265"/>
              </a:cxn>
              <a:cxn ang="0">
                <a:pos x="315467" y="172973"/>
              </a:cxn>
              <a:cxn ang="0">
                <a:pos x="269747" y="121919"/>
              </a:cxn>
              <a:cxn ang="0">
                <a:pos x="269747" y="51053"/>
              </a:cxn>
              <a:cxn ang="0">
                <a:pos x="157733" y="0"/>
              </a:cxn>
              <a:cxn ang="0">
                <a:pos x="112013" y="51053"/>
              </a:cxn>
              <a:cxn ang="0">
                <a:pos x="203453" y="51053"/>
              </a:cxn>
              <a:cxn ang="0">
                <a:pos x="157733" y="0"/>
              </a:cxn>
            </a:cxnLst>
            <a:rect l="0" t="0" r="r" b="b"/>
            <a:pathLst>
              <a:path w="315594" h="345439">
                <a:moveTo>
                  <a:pt x="203453" y="294893"/>
                </a:moveTo>
                <a:lnTo>
                  <a:pt x="112013" y="294893"/>
                </a:lnTo>
                <a:lnTo>
                  <a:pt x="157733" y="345185"/>
                </a:lnTo>
                <a:lnTo>
                  <a:pt x="203453" y="294893"/>
                </a:lnTo>
                <a:close/>
              </a:path>
              <a:path w="315594" h="345439">
                <a:moveTo>
                  <a:pt x="269747" y="51053"/>
                </a:moveTo>
                <a:lnTo>
                  <a:pt x="45719" y="51053"/>
                </a:lnTo>
                <a:lnTo>
                  <a:pt x="45719" y="121919"/>
                </a:lnTo>
                <a:lnTo>
                  <a:pt x="0" y="172973"/>
                </a:lnTo>
                <a:lnTo>
                  <a:pt x="45719" y="223265"/>
                </a:lnTo>
                <a:lnTo>
                  <a:pt x="45719" y="294893"/>
                </a:lnTo>
                <a:lnTo>
                  <a:pt x="269747" y="294893"/>
                </a:lnTo>
                <a:lnTo>
                  <a:pt x="269747" y="223265"/>
                </a:lnTo>
                <a:lnTo>
                  <a:pt x="315467" y="172973"/>
                </a:lnTo>
                <a:lnTo>
                  <a:pt x="269747" y="121919"/>
                </a:lnTo>
                <a:lnTo>
                  <a:pt x="269747" y="51053"/>
                </a:lnTo>
                <a:close/>
              </a:path>
              <a:path w="315594" h="345439">
                <a:moveTo>
                  <a:pt x="157733" y="0"/>
                </a:moveTo>
                <a:lnTo>
                  <a:pt x="112013" y="51053"/>
                </a:lnTo>
                <a:lnTo>
                  <a:pt x="203453" y="51053"/>
                </a:lnTo>
                <a:lnTo>
                  <a:pt x="1577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2" name="object 74"/>
          <p:cNvSpPr>
            <a:spLocks/>
          </p:cNvSpPr>
          <p:nvPr/>
        </p:nvSpPr>
        <p:spPr bwMode="auto">
          <a:xfrm>
            <a:off x="2136775" y="1120775"/>
            <a:ext cx="382588" cy="222250"/>
          </a:xfrm>
          <a:custGeom>
            <a:avLst/>
            <a:gdLst/>
            <a:ahLst/>
            <a:cxnLst>
              <a:cxn ang="0">
                <a:pos x="315467" y="172973"/>
              </a:cxn>
              <a:cxn ang="0">
                <a:pos x="269747" y="121919"/>
              </a:cxn>
              <a:cxn ang="0">
                <a:pos x="269747" y="51053"/>
              </a:cxn>
              <a:cxn ang="0">
                <a:pos x="203453" y="51053"/>
              </a:cxn>
              <a:cxn ang="0">
                <a:pos x="157733" y="0"/>
              </a:cxn>
              <a:cxn ang="0">
                <a:pos x="112013" y="51053"/>
              </a:cxn>
              <a:cxn ang="0">
                <a:pos x="45719" y="51053"/>
              </a:cxn>
              <a:cxn ang="0">
                <a:pos x="45719" y="121919"/>
              </a:cxn>
              <a:cxn ang="0">
                <a:pos x="0" y="172973"/>
              </a:cxn>
              <a:cxn ang="0">
                <a:pos x="45719" y="223265"/>
              </a:cxn>
              <a:cxn ang="0">
                <a:pos x="45719" y="294893"/>
              </a:cxn>
              <a:cxn ang="0">
                <a:pos x="112013" y="294893"/>
              </a:cxn>
              <a:cxn ang="0">
                <a:pos x="157733" y="345185"/>
              </a:cxn>
              <a:cxn ang="0">
                <a:pos x="203453" y="294893"/>
              </a:cxn>
              <a:cxn ang="0">
                <a:pos x="269747" y="294893"/>
              </a:cxn>
              <a:cxn ang="0">
                <a:pos x="269747" y="223265"/>
              </a:cxn>
              <a:cxn ang="0">
                <a:pos x="315467" y="172973"/>
              </a:cxn>
            </a:cxnLst>
            <a:rect l="0" t="0" r="r" b="b"/>
            <a:pathLst>
              <a:path w="315594" h="345439">
                <a:moveTo>
                  <a:pt x="315467" y="172973"/>
                </a:moveTo>
                <a:lnTo>
                  <a:pt x="269747" y="121919"/>
                </a:lnTo>
                <a:lnTo>
                  <a:pt x="269747" y="51053"/>
                </a:lnTo>
                <a:lnTo>
                  <a:pt x="203453" y="51053"/>
                </a:lnTo>
                <a:lnTo>
                  <a:pt x="157733" y="0"/>
                </a:lnTo>
                <a:lnTo>
                  <a:pt x="112013" y="51053"/>
                </a:lnTo>
                <a:lnTo>
                  <a:pt x="45719" y="51053"/>
                </a:lnTo>
                <a:lnTo>
                  <a:pt x="45719" y="121919"/>
                </a:lnTo>
                <a:lnTo>
                  <a:pt x="0" y="172973"/>
                </a:lnTo>
                <a:lnTo>
                  <a:pt x="45719" y="223265"/>
                </a:lnTo>
                <a:lnTo>
                  <a:pt x="45719" y="294893"/>
                </a:lnTo>
                <a:lnTo>
                  <a:pt x="112013" y="294893"/>
                </a:lnTo>
                <a:lnTo>
                  <a:pt x="157733" y="345185"/>
                </a:lnTo>
                <a:lnTo>
                  <a:pt x="203453" y="294893"/>
                </a:lnTo>
                <a:lnTo>
                  <a:pt x="269747" y="294893"/>
                </a:lnTo>
                <a:lnTo>
                  <a:pt x="269747" y="223265"/>
                </a:lnTo>
                <a:lnTo>
                  <a:pt x="315467" y="172973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3" name="object 75"/>
          <p:cNvSpPr>
            <a:spLocks/>
          </p:cNvSpPr>
          <p:nvPr/>
        </p:nvSpPr>
        <p:spPr bwMode="auto">
          <a:xfrm>
            <a:off x="2136775" y="2039938"/>
            <a:ext cx="382588" cy="222250"/>
          </a:xfrm>
          <a:custGeom>
            <a:avLst/>
            <a:gdLst/>
            <a:ahLst/>
            <a:cxnLst>
              <a:cxn ang="0">
                <a:pos x="203453" y="294893"/>
              </a:cxn>
              <a:cxn ang="0">
                <a:pos x="112013" y="294893"/>
              </a:cxn>
              <a:cxn ang="0">
                <a:pos x="157733" y="345185"/>
              </a:cxn>
              <a:cxn ang="0">
                <a:pos x="203453" y="294893"/>
              </a:cxn>
              <a:cxn ang="0">
                <a:pos x="269747" y="51053"/>
              </a:cxn>
              <a:cxn ang="0">
                <a:pos x="45719" y="51053"/>
              </a:cxn>
              <a:cxn ang="0">
                <a:pos x="45719" y="121919"/>
              </a:cxn>
              <a:cxn ang="0">
                <a:pos x="0" y="172973"/>
              </a:cxn>
              <a:cxn ang="0">
                <a:pos x="45719" y="223265"/>
              </a:cxn>
              <a:cxn ang="0">
                <a:pos x="45719" y="294893"/>
              </a:cxn>
              <a:cxn ang="0">
                <a:pos x="269747" y="294893"/>
              </a:cxn>
              <a:cxn ang="0">
                <a:pos x="269747" y="223265"/>
              </a:cxn>
              <a:cxn ang="0">
                <a:pos x="315467" y="172973"/>
              </a:cxn>
              <a:cxn ang="0">
                <a:pos x="269747" y="121919"/>
              </a:cxn>
              <a:cxn ang="0">
                <a:pos x="269747" y="51053"/>
              </a:cxn>
              <a:cxn ang="0">
                <a:pos x="157733" y="0"/>
              </a:cxn>
              <a:cxn ang="0">
                <a:pos x="112013" y="51053"/>
              </a:cxn>
              <a:cxn ang="0">
                <a:pos x="203453" y="51053"/>
              </a:cxn>
              <a:cxn ang="0">
                <a:pos x="157733" y="0"/>
              </a:cxn>
            </a:cxnLst>
            <a:rect l="0" t="0" r="r" b="b"/>
            <a:pathLst>
              <a:path w="315594" h="345439">
                <a:moveTo>
                  <a:pt x="203453" y="294893"/>
                </a:moveTo>
                <a:lnTo>
                  <a:pt x="112013" y="294893"/>
                </a:lnTo>
                <a:lnTo>
                  <a:pt x="157733" y="345185"/>
                </a:lnTo>
                <a:lnTo>
                  <a:pt x="203453" y="294893"/>
                </a:lnTo>
                <a:close/>
              </a:path>
              <a:path w="315594" h="345439">
                <a:moveTo>
                  <a:pt x="269747" y="51053"/>
                </a:moveTo>
                <a:lnTo>
                  <a:pt x="45719" y="51053"/>
                </a:lnTo>
                <a:lnTo>
                  <a:pt x="45719" y="121919"/>
                </a:lnTo>
                <a:lnTo>
                  <a:pt x="0" y="172973"/>
                </a:lnTo>
                <a:lnTo>
                  <a:pt x="45719" y="223265"/>
                </a:lnTo>
                <a:lnTo>
                  <a:pt x="45719" y="294893"/>
                </a:lnTo>
                <a:lnTo>
                  <a:pt x="269747" y="294893"/>
                </a:lnTo>
                <a:lnTo>
                  <a:pt x="269747" y="223265"/>
                </a:lnTo>
                <a:lnTo>
                  <a:pt x="315467" y="172973"/>
                </a:lnTo>
                <a:lnTo>
                  <a:pt x="269747" y="121919"/>
                </a:lnTo>
                <a:lnTo>
                  <a:pt x="269747" y="51053"/>
                </a:lnTo>
                <a:close/>
              </a:path>
              <a:path w="315594" h="345439">
                <a:moveTo>
                  <a:pt x="157733" y="0"/>
                </a:moveTo>
                <a:lnTo>
                  <a:pt x="112013" y="51053"/>
                </a:lnTo>
                <a:lnTo>
                  <a:pt x="203453" y="51053"/>
                </a:lnTo>
                <a:lnTo>
                  <a:pt x="1577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4" name="object 76"/>
          <p:cNvSpPr>
            <a:spLocks/>
          </p:cNvSpPr>
          <p:nvPr/>
        </p:nvSpPr>
        <p:spPr bwMode="auto">
          <a:xfrm>
            <a:off x="2136775" y="2039938"/>
            <a:ext cx="382588" cy="222250"/>
          </a:xfrm>
          <a:custGeom>
            <a:avLst/>
            <a:gdLst/>
            <a:ahLst/>
            <a:cxnLst>
              <a:cxn ang="0">
                <a:pos x="315467" y="172973"/>
              </a:cxn>
              <a:cxn ang="0">
                <a:pos x="269747" y="121919"/>
              </a:cxn>
              <a:cxn ang="0">
                <a:pos x="269747" y="51053"/>
              </a:cxn>
              <a:cxn ang="0">
                <a:pos x="203453" y="51053"/>
              </a:cxn>
              <a:cxn ang="0">
                <a:pos x="157733" y="0"/>
              </a:cxn>
              <a:cxn ang="0">
                <a:pos x="112013" y="51053"/>
              </a:cxn>
              <a:cxn ang="0">
                <a:pos x="45719" y="51053"/>
              </a:cxn>
              <a:cxn ang="0">
                <a:pos x="45719" y="121919"/>
              </a:cxn>
              <a:cxn ang="0">
                <a:pos x="0" y="172973"/>
              </a:cxn>
              <a:cxn ang="0">
                <a:pos x="45719" y="223265"/>
              </a:cxn>
              <a:cxn ang="0">
                <a:pos x="45719" y="294893"/>
              </a:cxn>
              <a:cxn ang="0">
                <a:pos x="112013" y="294893"/>
              </a:cxn>
              <a:cxn ang="0">
                <a:pos x="157733" y="345185"/>
              </a:cxn>
              <a:cxn ang="0">
                <a:pos x="203453" y="294893"/>
              </a:cxn>
              <a:cxn ang="0">
                <a:pos x="269747" y="294893"/>
              </a:cxn>
              <a:cxn ang="0">
                <a:pos x="269747" y="223265"/>
              </a:cxn>
              <a:cxn ang="0">
                <a:pos x="315467" y="172973"/>
              </a:cxn>
            </a:cxnLst>
            <a:rect l="0" t="0" r="r" b="b"/>
            <a:pathLst>
              <a:path w="315594" h="345439">
                <a:moveTo>
                  <a:pt x="315467" y="172973"/>
                </a:moveTo>
                <a:lnTo>
                  <a:pt x="269747" y="121919"/>
                </a:lnTo>
                <a:lnTo>
                  <a:pt x="269747" y="51053"/>
                </a:lnTo>
                <a:lnTo>
                  <a:pt x="203453" y="51053"/>
                </a:lnTo>
                <a:lnTo>
                  <a:pt x="157733" y="0"/>
                </a:lnTo>
                <a:lnTo>
                  <a:pt x="112013" y="51053"/>
                </a:lnTo>
                <a:lnTo>
                  <a:pt x="45719" y="51053"/>
                </a:lnTo>
                <a:lnTo>
                  <a:pt x="45719" y="121919"/>
                </a:lnTo>
                <a:lnTo>
                  <a:pt x="0" y="172973"/>
                </a:lnTo>
                <a:lnTo>
                  <a:pt x="45719" y="223265"/>
                </a:lnTo>
                <a:lnTo>
                  <a:pt x="45719" y="294893"/>
                </a:lnTo>
                <a:lnTo>
                  <a:pt x="112013" y="294893"/>
                </a:lnTo>
                <a:lnTo>
                  <a:pt x="157733" y="345185"/>
                </a:lnTo>
                <a:lnTo>
                  <a:pt x="203453" y="294893"/>
                </a:lnTo>
                <a:lnTo>
                  <a:pt x="269747" y="294893"/>
                </a:lnTo>
                <a:lnTo>
                  <a:pt x="269747" y="223265"/>
                </a:lnTo>
                <a:lnTo>
                  <a:pt x="315467" y="172973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5" name="object 77"/>
          <p:cNvSpPr>
            <a:spLocks/>
          </p:cNvSpPr>
          <p:nvPr/>
        </p:nvSpPr>
        <p:spPr bwMode="auto">
          <a:xfrm>
            <a:off x="2136775" y="3141663"/>
            <a:ext cx="382588" cy="222250"/>
          </a:xfrm>
          <a:custGeom>
            <a:avLst/>
            <a:gdLst/>
            <a:ahLst/>
            <a:cxnLst>
              <a:cxn ang="0">
                <a:pos x="203453" y="294893"/>
              </a:cxn>
              <a:cxn ang="0">
                <a:pos x="112013" y="294893"/>
              </a:cxn>
              <a:cxn ang="0">
                <a:pos x="157733" y="345947"/>
              </a:cxn>
              <a:cxn ang="0">
                <a:pos x="203453" y="294893"/>
              </a:cxn>
              <a:cxn ang="0">
                <a:pos x="269747" y="51053"/>
              </a:cxn>
              <a:cxn ang="0">
                <a:pos x="45719" y="51053"/>
              </a:cxn>
              <a:cxn ang="0">
                <a:pos x="45719" y="122681"/>
              </a:cxn>
              <a:cxn ang="0">
                <a:pos x="0" y="172973"/>
              </a:cxn>
              <a:cxn ang="0">
                <a:pos x="45719" y="224027"/>
              </a:cxn>
              <a:cxn ang="0">
                <a:pos x="45719" y="294893"/>
              </a:cxn>
              <a:cxn ang="0">
                <a:pos x="269747" y="294893"/>
              </a:cxn>
              <a:cxn ang="0">
                <a:pos x="269747" y="224027"/>
              </a:cxn>
              <a:cxn ang="0">
                <a:pos x="315467" y="172973"/>
              </a:cxn>
              <a:cxn ang="0">
                <a:pos x="269747" y="122681"/>
              </a:cxn>
              <a:cxn ang="0">
                <a:pos x="269747" y="51053"/>
              </a:cxn>
              <a:cxn ang="0">
                <a:pos x="157733" y="0"/>
              </a:cxn>
              <a:cxn ang="0">
                <a:pos x="112013" y="51053"/>
              </a:cxn>
              <a:cxn ang="0">
                <a:pos x="203453" y="51053"/>
              </a:cxn>
              <a:cxn ang="0">
                <a:pos x="157733" y="0"/>
              </a:cxn>
            </a:cxnLst>
            <a:rect l="0" t="0" r="r" b="b"/>
            <a:pathLst>
              <a:path w="315594" h="346075">
                <a:moveTo>
                  <a:pt x="203453" y="294893"/>
                </a:moveTo>
                <a:lnTo>
                  <a:pt x="112013" y="294893"/>
                </a:lnTo>
                <a:lnTo>
                  <a:pt x="157733" y="345947"/>
                </a:lnTo>
                <a:lnTo>
                  <a:pt x="203453" y="294893"/>
                </a:lnTo>
                <a:close/>
              </a:path>
              <a:path w="315594" h="346075">
                <a:moveTo>
                  <a:pt x="269747" y="51053"/>
                </a:moveTo>
                <a:lnTo>
                  <a:pt x="45719" y="51053"/>
                </a:lnTo>
                <a:lnTo>
                  <a:pt x="45719" y="122681"/>
                </a:lnTo>
                <a:lnTo>
                  <a:pt x="0" y="172973"/>
                </a:lnTo>
                <a:lnTo>
                  <a:pt x="45719" y="224027"/>
                </a:lnTo>
                <a:lnTo>
                  <a:pt x="45719" y="294893"/>
                </a:lnTo>
                <a:lnTo>
                  <a:pt x="269747" y="294893"/>
                </a:lnTo>
                <a:lnTo>
                  <a:pt x="269747" y="224027"/>
                </a:lnTo>
                <a:lnTo>
                  <a:pt x="315467" y="172973"/>
                </a:lnTo>
                <a:lnTo>
                  <a:pt x="269747" y="122681"/>
                </a:lnTo>
                <a:lnTo>
                  <a:pt x="269747" y="51053"/>
                </a:lnTo>
                <a:close/>
              </a:path>
              <a:path w="315594" h="346075">
                <a:moveTo>
                  <a:pt x="157733" y="0"/>
                </a:moveTo>
                <a:lnTo>
                  <a:pt x="112013" y="51053"/>
                </a:lnTo>
                <a:lnTo>
                  <a:pt x="203453" y="51053"/>
                </a:lnTo>
                <a:lnTo>
                  <a:pt x="1577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6" name="object 78"/>
          <p:cNvSpPr>
            <a:spLocks/>
          </p:cNvSpPr>
          <p:nvPr/>
        </p:nvSpPr>
        <p:spPr bwMode="auto">
          <a:xfrm>
            <a:off x="2136775" y="3141663"/>
            <a:ext cx="382588" cy="222250"/>
          </a:xfrm>
          <a:custGeom>
            <a:avLst/>
            <a:gdLst/>
            <a:ahLst/>
            <a:cxnLst>
              <a:cxn ang="0">
                <a:pos x="315467" y="172973"/>
              </a:cxn>
              <a:cxn ang="0">
                <a:pos x="269747" y="122681"/>
              </a:cxn>
              <a:cxn ang="0">
                <a:pos x="269747" y="51053"/>
              </a:cxn>
              <a:cxn ang="0">
                <a:pos x="203453" y="51053"/>
              </a:cxn>
              <a:cxn ang="0">
                <a:pos x="157733" y="0"/>
              </a:cxn>
              <a:cxn ang="0">
                <a:pos x="112013" y="51053"/>
              </a:cxn>
              <a:cxn ang="0">
                <a:pos x="45719" y="51053"/>
              </a:cxn>
              <a:cxn ang="0">
                <a:pos x="45719" y="122681"/>
              </a:cxn>
              <a:cxn ang="0">
                <a:pos x="0" y="172973"/>
              </a:cxn>
              <a:cxn ang="0">
                <a:pos x="45719" y="224027"/>
              </a:cxn>
              <a:cxn ang="0">
                <a:pos x="45719" y="294893"/>
              </a:cxn>
              <a:cxn ang="0">
                <a:pos x="112013" y="294893"/>
              </a:cxn>
              <a:cxn ang="0">
                <a:pos x="157733" y="345947"/>
              </a:cxn>
              <a:cxn ang="0">
                <a:pos x="203453" y="294893"/>
              </a:cxn>
              <a:cxn ang="0">
                <a:pos x="269747" y="294893"/>
              </a:cxn>
              <a:cxn ang="0">
                <a:pos x="269747" y="224027"/>
              </a:cxn>
              <a:cxn ang="0">
                <a:pos x="315467" y="172973"/>
              </a:cxn>
            </a:cxnLst>
            <a:rect l="0" t="0" r="r" b="b"/>
            <a:pathLst>
              <a:path w="315594" h="346075">
                <a:moveTo>
                  <a:pt x="315467" y="172973"/>
                </a:moveTo>
                <a:lnTo>
                  <a:pt x="269747" y="122681"/>
                </a:lnTo>
                <a:lnTo>
                  <a:pt x="269747" y="51053"/>
                </a:lnTo>
                <a:lnTo>
                  <a:pt x="203453" y="51053"/>
                </a:lnTo>
                <a:lnTo>
                  <a:pt x="157733" y="0"/>
                </a:lnTo>
                <a:lnTo>
                  <a:pt x="112013" y="51053"/>
                </a:lnTo>
                <a:lnTo>
                  <a:pt x="45719" y="51053"/>
                </a:lnTo>
                <a:lnTo>
                  <a:pt x="45719" y="122681"/>
                </a:lnTo>
                <a:lnTo>
                  <a:pt x="0" y="172973"/>
                </a:lnTo>
                <a:lnTo>
                  <a:pt x="45719" y="224027"/>
                </a:lnTo>
                <a:lnTo>
                  <a:pt x="45719" y="294893"/>
                </a:lnTo>
                <a:lnTo>
                  <a:pt x="112013" y="294893"/>
                </a:lnTo>
                <a:lnTo>
                  <a:pt x="157733" y="345947"/>
                </a:lnTo>
                <a:lnTo>
                  <a:pt x="203453" y="294893"/>
                </a:lnTo>
                <a:lnTo>
                  <a:pt x="269747" y="294893"/>
                </a:lnTo>
                <a:lnTo>
                  <a:pt x="269747" y="224027"/>
                </a:lnTo>
                <a:lnTo>
                  <a:pt x="315467" y="172973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7" name="object 79"/>
          <p:cNvSpPr>
            <a:spLocks/>
          </p:cNvSpPr>
          <p:nvPr/>
        </p:nvSpPr>
        <p:spPr bwMode="auto">
          <a:xfrm>
            <a:off x="4994275" y="4572000"/>
            <a:ext cx="596900" cy="315913"/>
          </a:xfrm>
          <a:custGeom>
            <a:avLst/>
            <a:gdLst/>
            <a:ahLst/>
            <a:cxnLst>
              <a:cxn ang="0">
                <a:pos x="238505" y="0"/>
              </a:cxn>
              <a:cxn ang="0">
                <a:pos x="0" y="96773"/>
              </a:cxn>
              <a:cxn ang="0">
                <a:pos x="131825" y="432053"/>
              </a:cxn>
              <a:cxn ang="0">
                <a:pos x="9905" y="477773"/>
              </a:cxn>
              <a:cxn ang="0">
                <a:pos x="294131" y="493013"/>
              </a:cxn>
              <a:cxn ang="0">
                <a:pos x="444354" y="335279"/>
              </a:cxn>
              <a:cxn ang="0">
                <a:pos x="370331" y="335279"/>
              </a:cxn>
              <a:cxn ang="0">
                <a:pos x="238505" y="0"/>
              </a:cxn>
              <a:cxn ang="0">
                <a:pos x="492251" y="284987"/>
              </a:cxn>
              <a:cxn ang="0">
                <a:pos x="370331" y="335279"/>
              </a:cxn>
              <a:cxn ang="0">
                <a:pos x="444354" y="335279"/>
              </a:cxn>
              <a:cxn ang="0">
                <a:pos x="492251" y="284987"/>
              </a:cxn>
            </a:cxnLst>
            <a:rect l="0" t="0" r="r" b="b"/>
            <a:pathLst>
              <a:path w="492760" h="493395">
                <a:moveTo>
                  <a:pt x="238505" y="0"/>
                </a:moveTo>
                <a:lnTo>
                  <a:pt x="0" y="96773"/>
                </a:lnTo>
                <a:lnTo>
                  <a:pt x="131825" y="432053"/>
                </a:lnTo>
                <a:lnTo>
                  <a:pt x="9905" y="477773"/>
                </a:lnTo>
                <a:lnTo>
                  <a:pt x="294131" y="493013"/>
                </a:lnTo>
                <a:lnTo>
                  <a:pt x="444354" y="335279"/>
                </a:lnTo>
                <a:lnTo>
                  <a:pt x="370331" y="335279"/>
                </a:lnTo>
                <a:lnTo>
                  <a:pt x="238505" y="0"/>
                </a:lnTo>
                <a:close/>
              </a:path>
              <a:path w="492760" h="493395">
                <a:moveTo>
                  <a:pt x="492251" y="284987"/>
                </a:moveTo>
                <a:lnTo>
                  <a:pt x="370331" y="335279"/>
                </a:lnTo>
                <a:lnTo>
                  <a:pt x="444354" y="335279"/>
                </a:lnTo>
                <a:lnTo>
                  <a:pt x="492251" y="28498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8" name="object 80"/>
          <p:cNvSpPr>
            <a:spLocks/>
          </p:cNvSpPr>
          <p:nvPr/>
        </p:nvSpPr>
        <p:spPr bwMode="auto">
          <a:xfrm>
            <a:off x="4994275" y="4572000"/>
            <a:ext cx="596900" cy="315913"/>
          </a:xfrm>
          <a:custGeom>
            <a:avLst/>
            <a:gdLst/>
            <a:ahLst/>
            <a:cxnLst>
              <a:cxn ang="0">
                <a:pos x="9905" y="477773"/>
              </a:cxn>
              <a:cxn ang="0">
                <a:pos x="131825" y="432053"/>
              </a:cxn>
              <a:cxn ang="0">
                <a:pos x="0" y="96773"/>
              </a:cxn>
              <a:cxn ang="0">
                <a:pos x="238505" y="0"/>
              </a:cxn>
              <a:cxn ang="0">
                <a:pos x="370331" y="335279"/>
              </a:cxn>
              <a:cxn ang="0">
                <a:pos x="492251" y="284987"/>
              </a:cxn>
              <a:cxn ang="0">
                <a:pos x="294131" y="493013"/>
              </a:cxn>
              <a:cxn ang="0">
                <a:pos x="9905" y="477773"/>
              </a:cxn>
            </a:cxnLst>
            <a:rect l="0" t="0" r="r" b="b"/>
            <a:pathLst>
              <a:path w="492760" h="493395">
                <a:moveTo>
                  <a:pt x="9905" y="477773"/>
                </a:moveTo>
                <a:lnTo>
                  <a:pt x="131825" y="432053"/>
                </a:lnTo>
                <a:lnTo>
                  <a:pt x="0" y="96773"/>
                </a:lnTo>
                <a:lnTo>
                  <a:pt x="238505" y="0"/>
                </a:lnTo>
                <a:lnTo>
                  <a:pt x="370331" y="335279"/>
                </a:lnTo>
                <a:lnTo>
                  <a:pt x="492251" y="284987"/>
                </a:lnTo>
                <a:lnTo>
                  <a:pt x="294131" y="493013"/>
                </a:lnTo>
                <a:lnTo>
                  <a:pt x="9905" y="477773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59" name="object 81"/>
          <p:cNvSpPr>
            <a:spLocks/>
          </p:cNvSpPr>
          <p:nvPr/>
        </p:nvSpPr>
        <p:spPr bwMode="auto">
          <a:xfrm>
            <a:off x="2395538" y="1600200"/>
            <a:ext cx="504825" cy="147638"/>
          </a:xfrm>
          <a:custGeom>
            <a:avLst/>
            <a:gdLst/>
            <a:ahLst/>
            <a:cxnLst>
              <a:cxn ang="0">
                <a:pos x="310133" y="0"/>
              </a:cxn>
              <a:cxn ang="0">
                <a:pos x="0" y="0"/>
              </a:cxn>
              <a:cxn ang="0">
                <a:pos x="0" y="228599"/>
              </a:cxn>
              <a:cxn ang="0">
                <a:pos x="310133" y="228599"/>
              </a:cxn>
              <a:cxn ang="0">
                <a:pos x="416813" y="116585"/>
              </a:cxn>
              <a:cxn ang="0">
                <a:pos x="310133" y="0"/>
              </a:cxn>
            </a:cxnLst>
            <a:rect l="0" t="0" r="r" b="b"/>
            <a:pathLst>
              <a:path w="417194" h="228600">
                <a:moveTo>
                  <a:pt x="310133" y="0"/>
                </a:moveTo>
                <a:lnTo>
                  <a:pt x="0" y="0"/>
                </a:lnTo>
                <a:lnTo>
                  <a:pt x="0" y="228599"/>
                </a:lnTo>
                <a:lnTo>
                  <a:pt x="310133" y="228599"/>
                </a:lnTo>
                <a:lnTo>
                  <a:pt x="416813" y="116585"/>
                </a:lnTo>
                <a:lnTo>
                  <a:pt x="3101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60" name="object 82"/>
          <p:cNvSpPr>
            <a:spLocks/>
          </p:cNvSpPr>
          <p:nvPr/>
        </p:nvSpPr>
        <p:spPr bwMode="auto">
          <a:xfrm>
            <a:off x="2395538" y="1600200"/>
            <a:ext cx="504825" cy="147638"/>
          </a:xfrm>
          <a:custGeom>
            <a:avLst/>
            <a:gdLst/>
            <a:ahLst/>
            <a:cxnLst>
              <a:cxn ang="0">
                <a:pos x="310133" y="0"/>
              </a:cxn>
              <a:cxn ang="0">
                <a:pos x="0" y="0"/>
              </a:cxn>
              <a:cxn ang="0">
                <a:pos x="0" y="228599"/>
              </a:cxn>
              <a:cxn ang="0">
                <a:pos x="310133" y="228599"/>
              </a:cxn>
              <a:cxn ang="0">
                <a:pos x="416813" y="116585"/>
              </a:cxn>
              <a:cxn ang="0">
                <a:pos x="310133" y="0"/>
              </a:cxn>
            </a:cxnLst>
            <a:rect l="0" t="0" r="r" b="b"/>
            <a:pathLst>
              <a:path w="417194" h="228600">
                <a:moveTo>
                  <a:pt x="310133" y="0"/>
                </a:moveTo>
                <a:lnTo>
                  <a:pt x="0" y="0"/>
                </a:lnTo>
                <a:lnTo>
                  <a:pt x="0" y="228599"/>
                </a:lnTo>
                <a:lnTo>
                  <a:pt x="310133" y="228599"/>
                </a:lnTo>
                <a:lnTo>
                  <a:pt x="416813" y="116585"/>
                </a:lnTo>
                <a:lnTo>
                  <a:pt x="310133" y="0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61" name="object 83"/>
          <p:cNvSpPr>
            <a:spLocks/>
          </p:cNvSpPr>
          <p:nvPr/>
        </p:nvSpPr>
        <p:spPr bwMode="auto">
          <a:xfrm>
            <a:off x="2395538" y="2701925"/>
            <a:ext cx="504825" cy="146050"/>
          </a:xfrm>
          <a:custGeom>
            <a:avLst/>
            <a:gdLst/>
            <a:ahLst/>
            <a:cxnLst>
              <a:cxn ang="0">
                <a:pos x="310133" y="0"/>
              </a:cxn>
              <a:cxn ang="0">
                <a:pos x="0" y="0"/>
              </a:cxn>
              <a:cxn ang="0">
                <a:pos x="0" y="228599"/>
              </a:cxn>
              <a:cxn ang="0">
                <a:pos x="310133" y="228599"/>
              </a:cxn>
              <a:cxn ang="0">
                <a:pos x="416813" y="112013"/>
              </a:cxn>
              <a:cxn ang="0">
                <a:pos x="310133" y="0"/>
              </a:cxn>
            </a:cxnLst>
            <a:rect l="0" t="0" r="r" b="b"/>
            <a:pathLst>
              <a:path w="417194" h="228600">
                <a:moveTo>
                  <a:pt x="310133" y="0"/>
                </a:moveTo>
                <a:lnTo>
                  <a:pt x="0" y="0"/>
                </a:lnTo>
                <a:lnTo>
                  <a:pt x="0" y="228599"/>
                </a:lnTo>
                <a:lnTo>
                  <a:pt x="310133" y="228599"/>
                </a:lnTo>
                <a:lnTo>
                  <a:pt x="416813" y="112013"/>
                </a:lnTo>
                <a:lnTo>
                  <a:pt x="3101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62" name="object 84"/>
          <p:cNvSpPr>
            <a:spLocks/>
          </p:cNvSpPr>
          <p:nvPr/>
        </p:nvSpPr>
        <p:spPr bwMode="auto">
          <a:xfrm>
            <a:off x="2395538" y="2701925"/>
            <a:ext cx="504825" cy="146050"/>
          </a:xfrm>
          <a:custGeom>
            <a:avLst/>
            <a:gdLst/>
            <a:ahLst/>
            <a:cxnLst>
              <a:cxn ang="0">
                <a:pos x="310133" y="0"/>
              </a:cxn>
              <a:cxn ang="0">
                <a:pos x="0" y="0"/>
              </a:cxn>
              <a:cxn ang="0">
                <a:pos x="0" y="228599"/>
              </a:cxn>
              <a:cxn ang="0">
                <a:pos x="310133" y="228599"/>
              </a:cxn>
              <a:cxn ang="0">
                <a:pos x="416813" y="112013"/>
              </a:cxn>
              <a:cxn ang="0">
                <a:pos x="310133" y="0"/>
              </a:cxn>
            </a:cxnLst>
            <a:rect l="0" t="0" r="r" b="b"/>
            <a:pathLst>
              <a:path w="417194" h="228600">
                <a:moveTo>
                  <a:pt x="310133" y="0"/>
                </a:moveTo>
                <a:lnTo>
                  <a:pt x="0" y="0"/>
                </a:lnTo>
                <a:lnTo>
                  <a:pt x="0" y="228599"/>
                </a:lnTo>
                <a:lnTo>
                  <a:pt x="310133" y="228599"/>
                </a:lnTo>
                <a:lnTo>
                  <a:pt x="416813" y="112013"/>
                </a:lnTo>
                <a:lnTo>
                  <a:pt x="310133" y="0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63" name="object 85"/>
          <p:cNvSpPr>
            <a:spLocks/>
          </p:cNvSpPr>
          <p:nvPr/>
        </p:nvSpPr>
        <p:spPr bwMode="auto">
          <a:xfrm>
            <a:off x="2395538" y="3581400"/>
            <a:ext cx="504825" cy="147638"/>
          </a:xfrm>
          <a:custGeom>
            <a:avLst/>
            <a:gdLst/>
            <a:ahLst/>
            <a:cxnLst>
              <a:cxn ang="0">
                <a:pos x="310133" y="0"/>
              </a:cxn>
              <a:cxn ang="0">
                <a:pos x="0" y="0"/>
              </a:cxn>
              <a:cxn ang="0">
                <a:pos x="0" y="228599"/>
              </a:cxn>
              <a:cxn ang="0">
                <a:pos x="310133" y="228599"/>
              </a:cxn>
              <a:cxn ang="0">
                <a:pos x="416813" y="111251"/>
              </a:cxn>
              <a:cxn ang="0">
                <a:pos x="310133" y="0"/>
              </a:cxn>
            </a:cxnLst>
            <a:rect l="0" t="0" r="r" b="b"/>
            <a:pathLst>
              <a:path w="417194" h="228600">
                <a:moveTo>
                  <a:pt x="310133" y="0"/>
                </a:moveTo>
                <a:lnTo>
                  <a:pt x="0" y="0"/>
                </a:lnTo>
                <a:lnTo>
                  <a:pt x="0" y="228599"/>
                </a:lnTo>
                <a:lnTo>
                  <a:pt x="310133" y="228599"/>
                </a:lnTo>
                <a:lnTo>
                  <a:pt x="416813" y="111251"/>
                </a:lnTo>
                <a:lnTo>
                  <a:pt x="3101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64" name="object 86"/>
          <p:cNvSpPr>
            <a:spLocks/>
          </p:cNvSpPr>
          <p:nvPr/>
        </p:nvSpPr>
        <p:spPr bwMode="auto">
          <a:xfrm>
            <a:off x="2395538" y="3581400"/>
            <a:ext cx="504825" cy="147638"/>
          </a:xfrm>
          <a:custGeom>
            <a:avLst/>
            <a:gdLst/>
            <a:ahLst/>
            <a:cxnLst>
              <a:cxn ang="0">
                <a:pos x="310133" y="0"/>
              </a:cxn>
              <a:cxn ang="0">
                <a:pos x="0" y="0"/>
              </a:cxn>
              <a:cxn ang="0">
                <a:pos x="0" y="228599"/>
              </a:cxn>
              <a:cxn ang="0">
                <a:pos x="310133" y="228599"/>
              </a:cxn>
              <a:cxn ang="0">
                <a:pos x="416813" y="111251"/>
              </a:cxn>
              <a:cxn ang="0">
                <a:pos x="310133" y="0"/>
              </a:cxn>
            </a:cxnLst>
            <a:rect l="0" t="0" r="r" b="b"/>
            <a:pathLst>
              <a:path w="417194" h="228600">
                <a:moveTo>
                  <a:pt x="310133" y="0"/>
                </a:moveTo>
                <a:lnTo>
                  <a:pt x="0" y="0"/>
                </a:lnTo>
                <a:lnTo>
                  <a:pt x="0" y="228599"/>
                </a:lnTo>
                <a:lnTo>
                  <a:pt x="310133" y="228599"/>
                </a:lnTo>
                <a:lnTo>
                  <a:pt x="416813" y="111251"/>
                </a:lnTo>
                <a:lnTo>
                  <a:pt x="310133" y="0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88" name="object 88"/>
          <p:cNvSpPr txBox="1"/>
          <p:nvPr/>
        </p:nvSpPr>
        <p:spPr>
          <a:xfrm>
            <a:off x="7332663" y="4735513"/>
            <a:ext cx="106362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5" dirty="0"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566" name="object 94"/>
          <p:cNvSpPr>
            <a:spLocks/>
          </p:cNvSpPr>
          <p:nvPr/>
        </p:nvSpPr>
        <p:spPr bwMode="auto">
          <a:xfrm>
            <a:off x="2900363" y="4754563"/>
            <a:ext cx="503237" cy="146050"/>
          </a:xfrm>
          <a:custGeom>
            <a:avLst/>
            <a:gdLst/>
            <a:ahLst/>
            <a:cxnLst>
              <a:cxn ang="0">
                <a:pos x="314705" y="0"/>
              </a:cxn>
              <a:cxn ang="0">
                <a:pos x="0" y="0"/>
              </a:cxn>
              <a:cxn ang="0">
                <a:pos x="0" y="228599"/>
              </a:cxn>
              <a:cxn ang="0">
                <a:pos x="314705" y="228599"/>
              </a:cxn>
              <a:cxn ang="0">
                <a:pos x="416051" y="111251"/>
              </a:cxn>
              <a:cxn ang="0">
                <a:pos x="314705" y="0"/>
              </a:cxn>
            </a:cxnLst>
            <a:rect l="0" t="0" r="r" b="b"/>
            <a:pathLst>
              <a:path w="416560" h="228600">
                <a:moveTo>
                  <a:pt x="314705" y="0"/>
                </a:moveTo>
                <a:lnTo>
                  <a:pt x="0" y="0"/>
                </a:lnTo>
                <a:lnTo>
                  <a:pt x="0" y="228599"/>
                </a:lnTo>
                <a:lnTo>
                  <a:pt x="314705" y="228599"/>
                </a:lnTo>
                <a:lnTo>
                  <a:pt x="416051" y="111251"/>
                </a:lnTo>
                <a:lnTo>
                  <a:pt x="31470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67" name="object 95"/>
          <p:cNvSpPr>
            <a:spLocks/>
          </p:cNvSpPr>
          <p:nvPr/>
        </p:nvSpPr>
        <p:spPr bwMode="auto">
          <a:xfrm>
            <a:off x="2900363" y="4754563"/>
            <a:ext cx="503237" cy="146050"/>
          </a:xfrm>
          <a:custGeom>
            <a:avLst/>
            <a:gdLst/>
            <a:ahLst/>
            <a:cxnLst>
              <a:cxn ang="0">
                <a:pos x="314705" y="0"/>
              </a:cxn>
              <a:cxn ang="0">
                <a:pos x="0" y="0"/>
              </a:cxn>
              <a:cxn ang="0">
                <a:pos x="0" y="228599"/>
              </a:cxn>
              <a:cxn ang="0">
                <a:pos x="314705" y="228599"/>
              </a:cxn>
              <a:cxn ang="0">
                <a:pos x="416051" y="111251"/>
              </a:cxn>
              <a:cxn ang="0">
                <a:pos x="314705" y="0"/>
              </a:cxn>
            </a:cxnLst>
            <a:rect l="0" t="0" r="r" b="b"/>
            <a:pathLst>
              <a:path w="416560" h="228600">
                <a:moveTo>
                  <a:pt x="314705" y="0"/>
                </a:moveTo>
                <a:lnTo>
                  <a:pt x="0" y="0"/>
                </a:lnTo>
                <a:lnTo>
                  <a:pt x="0" y="228599"/>
                </a:lnTo>
                <a:lnTo>
                  <a:pt x="314705" y="228599"/>
                </a:lnTo>
                <a:lnTo>
                  <a:pt x="416051" y="111251"/>
                </a:lnTo>
                <a:lnTo>
                  <a:pt x="314705" y="0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68" name="object 96"/>
          <p:cNvSpPr txBox="1">
            <a:spLocks noChangeArrowheads="1"/>
          </p:cNvSpPr>
          <p:nvPr/>
        </p:nvSpPr>
        <p:spPr bwMode="auto">
          <a:xfrm>
            <a:off x="3000375" y="4779963"/>
            <a:ext cx="2667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s-AR" sz="1100" dirty="0" smtClean="0">
                <a:latin typeface="Times New Roman" pitchFamily="18" charset="0"/>
                <a:cs typeface="Times New Roman" pitchFamily="18" charset="0"/>
              </a:rPr>
              <a:t>OC</a:t>
            </a:r>
            <a:endParaRPr lang="es-AR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9" name="object 97"/>
          <p:cNvSpPr>
            <a:spLocks/>
          </p:cNvSpPr>
          <p:nvPr/>
        </p:nvSpPr>
        <p:spPr bwMode="auto">
          <a:xfrm>
            <a:off x="4675188" y="2408238"/>
            <a:ext cx="252412" cy="71437"/>
          </a:xfrm>
          <a:custGeom>
            <a:avLst/>
            <a:gdLst/>
            <a:ahLst/>
            <a:cxnLst>
              <a:cxn ang="0">
                <a:pos x="157733" y="0"/>
              </a:cxn>
              <a:cxn ang="0">
                <a:pos x="157733" y="25907"/>
              </a:cxn>
              <a:cxn ang="0">
                <a:pos x="0" y="25907"/>
              </a:cxn>
              <a:cxn ang="0">
                <a:pos x="0" y="86867"/>
              </a:cxn>
              <a:cxn ang="0">
                <a:pos x="157733" y="86867"/>
              </a:cxn>
              <a:cxn ang="0">
                <a:pos x="157733" y="112013"/>
              </a:cxn>
              <a:cxn ang="0">
                <a:pos x="208787" y="56387"/>
              </a:cxn>
              <a:cxn ang="0">
                <a:pos x="157733" y="0"/>
              </a:cxn>
            </a:cxnLst>
            <a:rect l="0" t="0" r="r" b="b"/>
            <a:pathLst>
              <a:path w="208914" h="112395">
                <a:moveTo>
                  <a:pt x="157733" y="0"/>
                </a:moveTo>
                <a:lnTo>
                  <a:pt x="157733" y="25907"/>
                </a:lnTo>
                <a:lnTo>
                  <a:pt x="0" y="25907"/>
                </a:lnTo>
                <a:lnTo>
                  <a:pt x="0" y="86867"/>
                </a:lnTo>
                <a:lnTo>
                  <a:pt x="157733" y="86867"/>
                </a:lnTo>
                <a:lnTo>
                  <a:pt x="157733" y="112013"/>
                </a:lnTo>
                <a:lnTo>
                  <a:pt x="208787" y="56387"/>
                </a:lnTo>
                <a:lnTo>
                  <a:pt x="157733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70" name="object 98"/>
          <p:cNvSpPr>
            <a:spLocks/>
          </p:cNvSpPr>
          <p:nvPr/>
        </p:nvSpPr>
        <p:spPr bwMode="auto">
          <a:xfrm>
            <a:off x="4675188" y="2408238"/>
            <a:ext cx="252412" cy="71437"/>
          </a:xfrm>
          <a:custGeom>
            <a:avLst/>
            <a:gdLst/>
            <a:ahLst/>
            <a:cxnLst>
              <a:cxn ang="0">
                <a:pos x="157733" y="0"/>
              </a:cxn>
              <a:cxn ang="0">
                <a:pos x="157733" y="25907"/>
              </a:cxn>
              <a:cxn ang="0">
                <a:pos x="0" y="25907"/>
              </a:cxn>
              <a:cxn ang="0">
                <a:pos x="0" y="86867"/>
              </a:cxn>
              <a:cxn ang="0">
                <a:pos x="157733" y="86867"/>
              </a:cxn>
              <a:cxn ang="0">
                <a:pos x="157733" y="112013"/>
              </a:cxn>
              <a:cxn ang="0">
                <a:pos x="208787" y="56387"/>
              </a:cxn>
              <a:cxn ang="0">
                <a:pos x="157733" y="0"/>
              </a:cxn>
            </a:cxnLst>
            <a:rect l="0" t="0" r="r" b="b"/>
            <a:pathLst>
              <a:path w="208914" h="112395">
                <a:moveTo>
                  <a:pt x="157733" y="0"/>
                </a:moveTo>
                <a:lnTo>
                  <a:pt x="157733" y="25907"/>
                </a:lnTo>
                <a:lnTo>
                  <a:pt x="0" y="25907"/>
                </a:lnTo>
                <a:lnTo>
                  <a:pt x="0" y="86867"/>
                </a:lnTo>
                <a:lnTo>
                  <a:pt x="157733" y="86867"/>
                </a:lnTo>
                <a:lnTo>
                  <a:pt x="157733" y="112013"/>
                </a:lnTo>
                <a:lnTo>
                  <a:pt x="208787" y="56387"/>
                </a:lnTo>
                <a:lnTo>
                  <a:pt x="157733" y="0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71" name="object 99"/>
          <p:cNvSpPr>
            <a:spLocks/>
          </p:cNvSpPr>
          <p:nvPr/>
        </p:nvSpPr>
        <p:spPr bwMode="auto">
          <a:xfrm>
            <a:off x="6573838" y="4092575"/>
            <a:ext cx="1401762" cy="296863"/>
          </a:xfrm>
          <a:custGeom>
            <a:avLst/>
            <a:gdLst/>
            <a:ahLst/>
            <a:cxnLst>
              <a:cxn ang="0">
                <a:pos x="0" y="462533"/>
              </a:cxn>
              <a:cxn ang="0">
                <a:pos x="1158239" y="462533"/>
              </a:cxn>
              <a:cxn ang="0">
                <a:pos x="1158239" y="0"/>
              </a:cxn>
              <a:cxn ang="0">
                <a:pos x="0" y="0"/>
              </a:cxn>
              <a:cxn ang="0">
                <a:pos x="0" y="462533"/>
              </a:cxn>
            </a:cxnLst>
            <a:rect l="0" t="0" r="r" b="b"/>
            <a:pathLst>
              <a:path w="1158240" h="462915">
                <a:moveTo>
                  <a:pt x="0" y="462533"/>
                </a:moveTo>
                <a:lnTo>
                  <a:pt x="1158239" y="462533"/>
                </a:lnTo>
                <a:lnTo>
                  <a:pt x="1158239" y="0"/>
                </a:lnTo>
                <a:lnTo>
                  <a:pt x="0" y="0"/>
                </a:lnTo>
                <a:lnTo>
                  <a:pt x="0" y="462533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72" name="object 100"/>
          <p:cNvSpPr>
            <a:spLocks/>
          </p:cNvSpPr>
          <p:nvPr/>
        </p:nvSpPr>
        <p:spPr bwMode="auto">
          <a:xfrm>
            <a:off x="6573838" y="4092575"/>
            <a:ext cx="1401762" cy="296863"/>
          </a:xfrm>
          <a:custGeom>
            <a:avLst/>
            <a:gdLst/>
            <a:ahLst/>
            <a:cxnLst>
              <a:cxn ang="0">
                <a:pos x="0" y="462533"/>
              </a:cxn>
              <a:cxn ang="0">
                <a:pos x="1158239" y="462533"/>
              </a:cxn>
              <a:cxn ang="0">
                <a:pos x="1158239" y="0"/>
              </a:cxn>
              <a:cxn ang="0">
                <a:pos x="0" y="0"/>
              </a:cxn>
              <a:cxn ang="0">
                <a:pos x="0" y="462533"/>
              </a:cxn>
            </a:cxnLst>
            <a:rect l="0" t="0" r="r" b="b"/>
            <a:pathLst>
              <a:path w="1158240" h="462915">
                <a:moveTo>
                  <a:pt x="0" y="462533"/>
                </a:moveTo>
                <a:lnTo>
                  <a:pt x="1158239" y="462533"/>
                </a:lnTo>
                <a:lnTo>
                  <a:pt x="1158239" y="0"/>
                </a:lnTo>
                <a:lnTo>
                  <a:pt x="0" y="0"/>
                </a:lnTo>
                <a:lnTo>
                  <a:pt x="0" y="462533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01" name="object 101"/>
          <p:cNvSpPr txBox="1"/>
          <p:nvPr/>
        </p:nvSpPr>
        <p:spPr>
          <a:xfrm>
            <a:off x="6773863" y="4124325"/>
            <a:ext cx="989012" cy="358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111125">
              <a:lnSpc>
                <a:spcPts val="1400"/>
              </a:lnSpc>
            </a:pPr>
            <a:r>
              <a:rPr lang="es-AR" sz="1200" b="1">
                <a:latin typeface="Times New Roman" pitchFamily="18" charset="0"/>
                <a:cs typeface="Times New Roman" pitchFamily="18" charset="0"/>
              </a:rPr>
              <a:t>Servicios Alimenticios</a:t>
            </a:r>
            <a:endParaRPr lang="es-A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4" name="object 102"/>
          <p:cNvSpPr>
            <a:spLocks/>
          </p:cNvSpPr>
          <p:nvPr/>
        </p:nvSpPr>
        <p:spPr bwMode="auto">
          <a:xfrm>
            <a:off x="6672263" y="4603750"/>
            <a:ext cx="288925" cy="290513"/>
          </a:xfrm>
          <a:custGeom>
            <a:avLst/>
            <a:gdLst/>
            <a:ahLst/>
            <a:cxnLst>
              <a:cxn ang="0">
                <a:pos x="0" y="314705"/>
              </a:cxn>
              <a:cxn ang="0">
                <a:pos x="70865" y="451865"/>
              </a:cxn>
              <a:cxn ang="0">
                <a:pos x="203453" y="371093"/>
              </a:cxn>
              <a:cxn ang="0">
                <a:pos x="152399" y="355853"/>
              </a:cxn>
              <a:cxn ang="0">
                <a:pos x="159145" y="329945"/>
              </a:cxn>
              <a:cxn ang="0">
                <a:pos x="51053" y="329945"/>
              </a:cxn>
              <a:cxn ang="0">
                <a:pos x="0" y="314705"/>
              </a:cxn>
              <a:cxn ang="0">
                <a:pos x="137159" y="0"/>
              </a:cxn>
              <a:cxn ang="0">
                <a:pos x="51053" y="329945"/>
              </a:cxn>
              <a:cxn ang="0">
                <a:pos x="159145" y="329945"/>
              </a:cxn>
              <a:cxn ang="0">
                <a:pos x="238505" y="25145"/>
              </a:cxn>
              <a:cxn ang="0">
                <a:pos x="137159" y="0"/>
              </a:cxn>
            </a:cxnLst>
            <a:rect l="0" t="0" r="r" b="b"/>
            <a:pathLst>
              <a:path w="238760" h="452120">
                <a:moveTo>
                  <a:pt x="0" y="314705"/>
                </a:moveTo>
                <a:lnTo>
                  <a:pt x="70865" y="451865"/>
                </a:lnTo>
                <a:lnTo>
                  <a:pt x="203453" y="371093"/>
                </a:lnTo>
                <a:lnTo>
                  <a:pt x="152399" y="355853"/>
                </a:lnTo>
                <a:lnTo>
                  <a:pt x="159145" y="329945"/>
                </a:lnTo>
                <a:lnTo>
                  <a:pt x="51053" y="329945"/>
                </a:lnTo>
                <a:lnTo>
                  <a:pt x="0" y="314705"/>
                </a:lnTo>
                <a:close/>
              </a:path>
              <a:path w="238760" h="452120">
                <a:moveTo>
                  <a:pt x="137159" y="0"/>
                </a:moveTo>
                <a:lnTo>
                  <a:pt x="51053" y="329945"/>
                </a:lnTo>
                <a:lnTo>
                  <a:pt x="159145" y="329945"/>
                </a:lnTo>
                <a:lnTo>
                  <a:pt x="238505" y="25145"/>
                </a:lnTo>
                <a:lnTo>
                  <a:pt x="137159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75" name="object 103"/>
          <p:cNvSpPr>
            <a:spLocks/>
          </p:cNvSpPr>
          <p:nvPr/>
        </p:nvSpPr>
        <p:spPr bwMode="auto">
          <a:xfrm>
            <a:off x="6672263" y="4603750"/>
            <a:ext cx="288925" cy="290513"/>
          </a:xfrm>
          <a:custGeom>
            <a:avLst/>
            <a:gdLst/>
            <a:ahLst/>
            <a:cxnLst>
              <a:cxn ang="0">
                <a:pos x="0" y="314705"/>
              </a:cxn>
              <a:cxn ang="0">
                <a:pos x="51053" y="329945"/>
              </a:cxn>
              <a:cxn ang="0">
                <a:pos x="137159" y="0"/>
              </a:cxn>
              <a:cxn ang="0">
                <a:pos x="238505" y="25145"/>
              </a:cxn>
              <a:cxn ang="0">
                <a:pos x="152399" y="355853"/>
              </a:cxn>
              <a:cxn ang="0">
                <a:pos x="203453" y="371093"/>
              </a:cxn>
              <a:cxn ang="0">
                <a:pos x="70865" y="451865"/>
              </a:cxn>
              <a:cxn ang="0">
                <a:pos x="0" y="314705"/>
              </a:cxn>
            </a:cxnLst>
            <a:rect l="0" t="0" r="r" b="b"/>
            <a:pathLst>
              <a:path w="238760" h="452120">
                <a:moveTo>
                  <a:pt x="0" y="314705"/>
                </a:moveTo>
                <a:lnTo>
                  <a:pt x="51053" y="329945"/>
                </a:lnTo>
                <a:lnTo>
                  <a:pt x="137159" y="0"/>
                </a:lnTo>
                <a:lnTo>
                  <a:pt x="238505" y="25145"/>
                </a:lnTo>
                <a:lnTo>
                  <a:pt x="152399" y="355853"/>
                </a:lnTo>
                <a:lnTo>
                  <a:pt x="203453" y="371093"/>
                </a:lnTo>
                <a:lnTo>
                  <a:pt x="70865" y="451865"/>
                </a:lnTo>
                <a:lnTo>
                  <a:pt x="0" y="314705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76" name="object 104"/>
          <p:cNvSpPr>
            <a:spLocks/>
          </p:cNvSpPr>
          <p:nvPr/>
        </p:nvSpPr>
        <p:spPr bwMode="auto">
          <a:xfrm>
            <a:off x="6408738" y="3652838"/>
            <a:ext cx="338137" cy="284162"/>
          </a:xfrm>
          <a:custGeom>
            <a:avLst/>
            <a:gdLst/>
            <a:ahLst/>
            <a:cxnLst>
              <a:cxn ang="0">
                <a:pos x="96011" y="0"/>
              </a:cxn>
              <a:cxn ang="0">
                <a:pos x="0" y="41147"/>
              </a:cxn>
              <a:cxn ang="0">
                <a:pos x="131825" y="355853"/>
              </a:cxn>
              <a:cxn ang="0">
                <a:pos x="86105" y="376427"/>
              </a:cxn>
              <a:cxn ang="0">
                <a:pos x="227837" y="441959"/>
              </a:cxn>
              <a:cxn ang="0">
                <a:pos x="271749" y="315467"/>
              </a:cxn>
              <a:cxn ang="0">
                <a:pos x="227837" y="315467"/>
              </a:cxn>
              <a:cxn ang="0">
                <a:pos x="96011" y="0"/>
              </a:cxn>
              <a:cxn ang="0">
                <a:pos x="278891" y="294893"/>
              </a:cxn>
              <a:cxn ang="0">
                <a:pos x="227837" y="315467"/>
              </a:cxn>
              <a:cxn ang="0">
                <a:pos x="271749" y="315467"/>
              </a:cxn>
              <a:cxn ang="0">
                <a:pos x="278891" y="294893"/>
              </a:cxn>
            </a:cxnLst>
            <a:rect l="0" t="0" r="r" b="b"/>
            <a:pathLst>
              <a:path w="279400" h="441960">
                <a:moveTo>
                  <a:pt x="96011" y="0"/>
                </a:moveTo>
                <a:lnTo>
                  <a:pt x="0" y="41147"/>
                </a:lnTo>
                <a:lnTo>
                  <a:pt x="131825" y="355853"/>
                </a:lnTo>
                <a:lnTo>
                  <a:pt x="86105" y="376427"/>
                </a:lnTo>
                <a:lnTo>
                  <a:pt x="227837" y="441959"/>
                </a:lnTo>
                <a:lnTo>
                  <a:pt x="271749" y="315467"/>
                </a:lnTo>
                <a:lnTo>
                  <a:pt x="227837" y="315467"/>
                </a:lnTo>
                <a:lnTo>
                  <a:pt x="96011" y="0"/>
                </a:lnTo>
                <a:close/>
              </a:path>
              <a:path w="279400" h="441960">
                <a:moveTo>
                  <a:pt x="278891" y="294893"/>
                </a:moveTo>
                <a:lnTo>
                  <a:pt x="227837" y="315467"/>
                </a:lnTo>
                <a:lnTo>
                  <a:pt x="271749" y="315467"/>
                </a:lnTo>
                <a:lnTo>
                  <a:pt x="278891" y="29489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77" name="object 105"/>
          <p:cNvSpPr>
            <a:spLocks/>
          </p:cNvSpPr>
          <p:nvPr/>
        </p:nvSpPr>
        <p:spPr bwMode="auto">
          <a:xfrm>
            <a:off x="6408738" y="3652838"/>
            <a:ext cx="338137" cy="284162"/>
          </a:xfrm>
          <a:custGeom>
            <a:avLst/>
            <a:gdLst/>
            <a:ahLst/>
            <a:cxnLst>
              <a:cxn ang="0">
                <a:pos x="86105" y="376427"/>
              </a:cxn>
              <a:cxn ang="0">
                <a:pos x="131825" y="355853"/>
              </a:cxn>
              <a:cxn ang="0">
                <a:pos x="0" y="41147"/>
              </a:cxn>
              <a:cxn ang="0">
                <a:pos x="96011" y="0"/>
              </a:cxn>
              <a:cxn ang="0">
                <a:pos x="227837" y="315467"/>
              </a:cxn>
              <a:cxn ang="0">
                <a:pos x="278891" y="294893"/>
              </a:cxn>
              <a:cxn ang="0">
                <a:pos x="227837" y="441959"/>
              </a:cxn>
              <a:cxn ang="0">
                <a:pos x="86105" y="376427"/>
              </a:cxn>
            </a:cxnLst>
            <a:rect l="0" t="0" r="r" b="b"/>
            <a:pathLst>
              <a:path w="279400" h="441960">
                <a:moveTo>
                  <a:pt x="86105" y="376427"/>
                </a:moveTo>
                <a:lnTo>
                  <a:pt x="131825" y="355853"/>
                </a:lnTo>
                <a:lnTo>
                  <a:pt x="0" y="41147"/>
                </a:lnTo>
                <a:lnTo>
                  <a:pt x="96011" y="0"/>
                </a:lnTo>
                <a:lnTo>
                  <a:pt x="227837" y="315467"/>
                </a:lnTo>
                <a:lnTo>
                  <a:pt x="278891" y="294893"/>
                </a:lnTo>
                <a:lnTo>
                  <a:pt x="227837" y="441959"/>
                </a:lnTo>
                <a:lnTo>
                  <a:pt x="86105" y="376427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06" name="object 106"/>
          <p:cNvSpPr txBox="1"/>
          <p:nvPr/>
        </p:nvSpPr>
        <p:spPr>
          <a:xfrm>
            <a:off x="3662363" y="1600200"/>
            <a:ext cx="2155825" cy="307975"/>
          </a:xfrm>
          <a:prstGeom prst="rect">
            <a:avLst/>
          </a:prstGeom>
          <a:solidFill>
            <a:srgbClr val="CCFFFF"/>
          </a:solidFill>
          <a:ln w="990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400050" indent="-284163"/>
            <a:r>
              <a:rPr lang="es-AR" sz="1000" b="1">
                <a:latin typeface="Times New Roman" pitchFamily="18" charset="0"/>
                <a:cs typeface="Times New Roman" pitchFamily="18" charset="0"/>
              </a:rPr>
              <a:t>ESTABLECIMIENTOS DE CRIA Y RECRIA</a:t>
            </a:r>
            <a:endParaRPr lang="es-AR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9" name="object 107"/>
          <p:cNvSpPr>
            <a:spLocks/>
          </p:cNvSpPr>
          <p:nvPr/>
        </p:nvSpPr>
        <p:spPr bwMode="auto">
          <a:xfrm>
            <a:off x="3913188" y="1968500"/>
            <a:ext cx="381000" cy="219075"/>
          </a:xfrm>
          <a:custGeom>
            <a:avLst/>
            <a:gdLst/>
            <a:ahLst/>
            <a:cxnLst>
              <a:cxn ang="0">
                <a:pos x="314705" y="254507"/>
              </a:cxn>
              <a:cxn ang="0">
                <a:pos x="0" y="254507"/>
              </a:cxn>
              <a:cxn ang="0">
                <a:pos x="157733" y="340613"/>
              </a:cxn>
              <a:cxn ang="0">
                <a:pos x="314705" y="254507"/>
              </a:cxn>
              <a:cxn ang="0">
                <a:pos x="233933" y="0"/>
              </a:cxn>
              <a:cxn ang="0">
                <a:pos x="76199" y="0"/>
              </a:cxn>
              <a:cxn ang="0">
                <a:pos x="76199" y="254507"/>
              </a:cxn>
              <a:cxn ang="0">
                <a:pos x="233933" y="254507"/>
              </a:cxn>
              <a:cxn ang="0">
                <a:pos x="233933" y="0"/>
              </a:cxn>
            </a:cxnLst>
            <a:rect l="0" t="0" r="r" b="b"/>
            <a:pathLst>
              <a:path w="314960" h="340995">
                <a:moveTo>
                  <a:pt x="314705" y="254507"/>
                </a:moveTo>
                <a:lnTo>
                  <a:pt x="0" y="254507"/>
                </a:lnTo>
                <a:lnTo>
                  <a:pt x="157733" y="340613"/>
                </a:lnTo>
                <a:lnTo>
                  <a:pt x="314705" y="254507"/>
                </a:lnTo>
                <a:close/>
              </a:path>
              <a:path w="314960" h="340995">
                <a:moveTo>
                  <a:pt x="233933" y="0"/>
                </a:moveTo>
                <a:lnTo>
                  <a:pt x="76199" y="0"/>
                </a:lnTo>
                <a:lnTo>
                  <a:pt x="76199" y="254507"/>
                </a:lnTo>
                <a:lnTo>
                  <a:pt x="233933" y="254507"/>
                </a:lnTo>
                <a:lnTo>
                  <a:pt x="233933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80" name="object 108"/>
          <p:cNvSpPr>
            <a:spLocks/>
          </p:cNvSpPr>
          <p:nvPr/>
        </p:nvSpPr>
        <p:spPr bwMode="auto">
          <a:xfrm>
            <a:off x="3913188" y="1968500"/>
            <a:ext cx="381000" cy="219075"/>
          </a:xfrm>
          <a:custGeom>
            <a:avLst/>
            <a:gdLst/>
            <a:ahLst/>
            <a:cxnLst>
              <a:cxn ang="0">
                <a:pos x="0" y="254507"/>
              </a:cxn>
              <a:cxn ang="0">
                <a:pos x="76199" y="254507"/>
              </a:cxn>
              <a:cxn ang="0">
                <a:pos x="76199" y="0"/>
              </a:cxn>
              <a:cxn ang="0">
                <a:pos x="233933" y="0"/>
              </a:cxn>
              <a:cxn ang="0">
                <a:pos x="233933" y="254507"/>
              </a:cxn>
              <a:cxn ang="0">
                <a:pos x="314705" y="254507"/>
              </a:cxn>
              <a:cxn ang="0">
                <a:pos x="157733" y="340613"/>
              </a:cxn>
              <a:cxn ang="0">
                <a:pos x="0" y="254507"/>
              </a:cxn>
            </a:cxnLst>
            <a:rect l="0" t="0" r="r" b="b"/>
            <a:pathLst>
              <a:path w="314960" h="340995">
                <a:moveTo>
                  <a:pt x="0" y="254507"/>
                </a:moveTo>
                <a:lnTo>
                  <a:pt x="76199" y="254507"/>
                </a:lnTo>
                <a:lnTo>
                  <a:pt x="76199" y="0"/>
                </a:lnTo>
                <a:lnTo>
                  <a:pt x="233933" y="0"/>
                </a:lnTo>
                <a:lnTo>
                  <a:pt x="233933" y="254507"/>
                </a:lnTo>
                <a:lnTo>
                  <a:pt x="314705" y="254507"/>
                </a:lnTo>
                <a:lnTo>
                  <a:pt x="157733" y="340613"/>
                </a:lnTo>
                <a:lnTo>
                  <a:pt x="0" y="254507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81" name="object 109"/>
          <p:cNvSpPr>
            <a:spLocks/>
          </p:cNvSpPr>
          <p:nvPr/>
        </p:nvSpPr>
        <p:spPr bwMode="auto">
          <a:xfrm>
            <a:off x="5437188" y="1968500"/>
            <a:ext cx="123825" cy="219075"/>
          </a:xfrm>
          <a:custGeom>
            <a:avLst/>
            <a:gdLst/>
            <a:ahLst/>
            <a:cxnLst>
              <a:cxn ang="0">
                <a:pos x="101345" y="254507"/>
              </a:cxn>
              <a:cxn ang="0">
                <a:pos x="0" y="254507"/>
              </a:cxn>
              <a:cxn ang="0">
                <a:pos x="50291" y="340613"/>
              </a:cxn>
              <a:cxn ang="0">
                <a:pos x="101345" y="254507"/>
              </a:cxn>
              <a:cxn ang="0">
                <a:pos x="76199" y="0"/>
              </a:cxn>
              <a:cxn ang="0">
                <a:pos x="25145" y="0"/>
              </a:cxn>
              <a:cxn ang="0">
                <a:pos x="25145" y="254507"/>
              </a:cxn>
              <a:cxn ang="0">
                <a:pos x="76199" y="254507"/>
              </a:cxn>
              <a:cxn ang="0">
                <a:pos x="76199" y="0"/>
              </a:cxn>
            </a:cxnLst>
            <a:rect l="0" t="0" r="r" b="b"/>
            <a:pathLst>
              <a:path w="101600" h="340995">
                <a:moveTo>
                  <a:pt x="101345" y="254507"/>
                </a:moveTo>
                <a:lnTo>
                  <a:pt x="0" y="254507"/>
                </a:lnTo>
                <a:lnTo>
                  <a:pt x="50291" y="340613"/>
                </a:lnTo>
                <a:lnTo>
                  <a:pt x="101345" y="254507"/>
                </a:lnTo>
                <a:close/>
              </a:path>
              <a:path w="101600" h="340995">
                <a:moveTo>
                  <a:pt x="76199" y="0"/>
                </a:moveTo>
                <a:lnTo>
                  <a:pt x="25145" y="0"/>
                </a:lnTo>
                <a:lnTo>
                  <a:pt x="25145" y="254507"/>
                </a:lnTo>
                <a:lnTo>
                  <a:pt x="76199" y="254507"/>
                </a:lnTo>
                <a:lnTo>
                  <a:pt x="76199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82" name="object 110"/>
          <p:cNvSpPr>
            <a:spLocks/>
          </p:cNvSpPr>
          <p:nvPr/>
        </p:nvSpPr>
        <p:spPr bwMode="auto">
          <a:xfrm>
            <a:off x="5437188" y="1968500"/>
            <a:ext cx="123825" cy="219075"/>
          </a:xfrm>
          <a:custGeom>
            <a:avLst/>
            <a:gdLst/>
            <a:ahLst/>
            <a:cxnLst>
              <a:cxn ang="0">
                <a:pos x="0" y="254507"/>
              </a:cxn>
              <a:cxn ang="0">
                <a:pos x="25145" y="254507"/>
              </a:cxn>
              <a:cxn ang="0">
                <a:pos x="25145" y="0"/>
              </a:cxn>
              <a:cxn ang="0">
                <a:pos x="76199" y="0"/>
              </a:cxn>
              <a:cxn ang="0">
                <a:pos x="76199" y="254507"/>
              </a:cxn>
              <a:cxn ang="0">
                <a:pos x="101345" y="254507"/>
              </a:cxn>
              <a:cxn ang="0">
                <a:pos x="50291" y="340613"/>
              </a:cxn>
              <a:cxn ang="0">
                <a:pos x="0" y="254507"/>
              </a:cxn>
            </a:cxnLst>
            <a:rect l="0" t="0" r="r" b="b"/>
            <a:pathLst>
              <a:path w="101600" h="340995">
                <a:moveTo>
                  <a:pt x="0" y="254507"/>
                </a:moveTo>
                <a:lnTo>
                  <a:pt x="25145" y="254507"/>
                </a:lnTo>
                <a:lnTo>
                  <a:pt x="25145" y="0"/>
                </a:lnTo>
                <a:lnTo>
                  <a:pt x="76199" y="0"/>
                </a:lnTo>
                <a:lnTo>
                  <a:pt x="76199" y="254507"/>
                </a:lnTo>
                <a:lnTo>
                  <a:pt x="101345" y="254507"/>
                </a:lnTo>
                <a:lnTo>
                  <a:pt x="50291" y="340613"/>
                </a:lnTo>
                <a:lnTo>
                  <a:pt x="0" y="254507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83" name="object 111"/>
          <p:cNvSpPr>
            <a:spLocks/>
          </p:cNvSpPr>
          <p:nvPr/>
        </p:nvSpPr>
        <p:spPr bwMode="auto">
          <a:xfrm>
            <a:off x="7207250" y="1268413"/>
            <a:ext cx="385763" cy="220662"/>
          </a:xfrm>
          <a:custGeom>
            <a:avLst/>
            <a:gdLst/>
            <a:ahLst/>
            <a:cxnLst>
              <a:cxn ang="0">
                <a:pos x="166146" y="0"/>
              </a:cxn>
              <a:cxn ang="0">
                <a:pos x="122784" y="5542"/>
              </a:cxn>
              <a:cxn ang="0">
                <a:pos x="84152" y="21370"/>
              </a:cxn>
              <a:cxn ang="0">
                <a:pos x="51404" y="46053"/>
              </a:cxn>
              <a:cxn ang="0">
                <a:pos x="25692" y="78162"/>
              </a:cxn>
              <a:cxn ang="0">
                <a:pos x="8173" y="116265"/>
              </a:cxn>
              <a:cxn ang="0">
                <a:pos x="0" y="158932"/>
              </a:cxn>
              <a:cxn ang="0">
                <a:pos x="501" y="175506"/>
              </a:cxn>
              <a:cxn ang="0">
                <a:pos x="8511" y="221838"/>
              </a:cxn>
              <a:cxn ang="0">
                <a:pos x="25303" y="262273"/>
              </a:cxn>
              <a:cxn ang="0">
                <a:pos x="49629" y="295770"/>
              </a:cxn>
              <a:cxn ang="0">
                <a:pos x="80237" y="321286"/>
              </a:cxn>
              <a:cxn ang="0">
                <a:pos x="115877" y="337781"/>
              </a:cxn>
              <a:cxn ang="0">
                <a:pos x="155297" y="344212"/>
              </a:cxn>
              <a:cxn ang="0">
                <a:pos x="169870" y="343567"/>
              </a:cxn>
              <a:cxn ang="0">
                <a:pos x="211013" y="334230"/>
              </a:cxn>
              <a:cxn ang="0">
                <a:pos x="247313" y="314932"/>
              </a:cxn>
              <a:cxn ang="0">
                <a:pos x="277503" y="287142"/>
              </a:cxn>
              <a:cxn ang="0">
                <a:pos x="300318" y="252326"/>
              </a:cxn>
              <a:cxn ang="0">
                <a:pos x="314494" y="211954"/>
              </a:cxn>
              <a:cxn ang="0">
                <a:pos x="318820" y="172050"/>
              </a:cxn>
              <a:cxn ang="0">
                <a:pos x="318201" y="156792"/>
              </a:cxn>
              <a:cxn ang="0">
                <a:pos x="309333" y="113469"/>
              </a:cxn>
              <a:cxn ang="0">
                <a:pos x="291045" y="75000"/>
              </a:cxn>
              <a:cxn ang="0">
                <a:pos x="264744" y="42903"/>
              </a:cxn>
              <a:cxn ang="0">
                <a:pos x="231839" y="18694"/>
              </a:cxn>
              <a:cxn ang="0">
                <a:pos x="193738" y="3892"/>
              </a:cxn>
              <a:cxn ang="0">
                <a:pos x="166146" y="0"/>
              </a:cxn>
            </a:cxnLst>
            <a:rect l="0" t="0" r="r" b="b"/>
            <a:pathLst>
              <a:path w="319404" h="344805">
                <a:moveTo>
                  <a:pt x="166146" y="0"/>
                </a:moveTo>
                <a:lnTo>
                  <a:pt x="122784" y="5542"/>
                </a:lnTo>
                <a:lnTo>
                  <a:pt x="84152" y="21370"/>
                </a:lnTo>
                <a:lnTo>
                  <a:pt x="51404" y="46053"/>
                </a:lnTo>
                <a:lnTo>
                  <a:pt x="25692" y="78162"/>
                </a:lnTo>
                <a:lnTo>
                  <a:pt x="8173" y="116265"/>
                </a:lnTo>
                <a:lnTo>
                  <a:pt x="0" y="158932"/>
                </a:lnTo>
                <a:lnTo>
                  <a:pt x="501" y="175506"/>
                </a:lnTo>
                <a:lnTo>
                  <a:pt x="8511" y="221838"/>
                </a:lnTo>
                <a:lnTo>
                  <a:pt x="25303" y="262273"/>
                </a:lnTo>
                <a:lnTo>
                  <a:pt x="49629" y="295770"/>
                </a:lnTo>
                <a:lnTo>
                  <a:pt x="80237" y="321286"/>
                </a:lnTo>
                <a:lnTo>
                  <a:pt x="115877" y="337781"/>
                </a:lnTo>
                <a:lnTo>
                  <a:pt x="155297" y="344212"/>
                </a:lnTo>
                <a:lnTo>
                  <a:pt x="169870" y="343567"/>
                </a:lnTo>
                <a:lnTo>
                  <a:pt x="211013" y="334230"/>
                </a:lnTo>
                <a:lnTo>
                  <a:pt x="247313" y="314932"/>
                </a:lnTo>
                <a:lnTo>
                  <a:pt x="277503" y="287142"/>
                </a:lnTo>
                <a:lnTo>
                  <a:pt x="300318" y="252326"/>
                </a:lnTo>
                <a:lnTo>
                  <a:pt x="314494" y="211954"/>
                </a:lnTo>
                <a:lnTo>
                  <a:pt x="318820" y="172050"/>
                </a:lnTo>
                <a:lnTo>
                  <a:pt x="318201" y="156792"/>
                </a:lnTo>
                <a:lnTo>
                  <a:pt x="309333" y="113469"/>
                </a:lnTo>
                <a:lnTo>
                  <a:pt x="291045" y="75000"/>
                </a:lnTo>
                <a:lnTo>
                  <a:pt x="264744" y="42903"/>
                </a:lnTo>
                <a:lnTo>
                  <a:pt x="231839" y="18694"/>
                </a:lnTo>
                <a:lnTo>
                  <a:pt x="193738" y="3892"/>
                </a:lnTo>
                <a:lnTo>
                  <a:pt x="16614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84" name="object 112"/>
          <p:cNvSpPr>
            <a:spLocks/>
          </p:cNvSpPr>
          <p:nvPr/>
        </p:nvSpPr>
        <p:spPr bwMode="auto">
          <a:xfrm>
            <a:off x="7207250" y="1268413"/>
            <a:ext cx="385763" cy="220662"/>
          </a:xfrm>
          <a:custGeom>
            <a:avLst/>
            <a:gdLst/>
            <a:ahLst/>
            <a:cxnLst>
              <a:cxn ang="0">
                <a:pos x="318820" y="172050"/>
              </a:cxn>
              <a:cxn ang="0">
                <a:pos x="318201" y="156792"/>
              </a:cxn>
              <a:cxn ang="0">
                <a:pos x="316379" y="141906"/>
              </a:cxn>
              <a:cxn ang="0">
                <a:pos x="304215" y="100032"/>
              </a:cxn>
              <a:cxn ang="0">
                <a:pos x="283099" y="63518"/>
              </a:cxn>
              <a:cxn ang="0">
                <a:pos x="254440" y="33882"/>
              </a:cxn>
              <a:cxn ang="0">
                <a:pos x="219647" y="12640"/>
              </a:cxn>
              <a:cxn ang="0">
                <a:pos x="180126" y="1311"/>
              </a:cxn>
              <a:cxn ang="0">
                <a:pos x="166146" y="0"/>
              </a:cxn>
              <a:cxn ang="0">
                <a:pos x="151238" y="616"/>
              </a:cxn>
              <a:cxn ang="0">
                <a:pos x="109324" y="9746"/>
              </a:cxn>
              <a:cxn ang="0">
                <a:pos x="72525" y="28685"/>
              </a:cxn>
              <a:cxn ang="0">
                <a:pos x="41994" y="56002"/>
              </a:cxn>
              <a:cxn ang="0">
                <a:pos x="18885" y="90267"/>
              </a:cxn>
              <a:cxn ang="0">
                <a:pos x="4353" y="130051"/>
              </a:cxn>
              <a:cxn ang="0">
                <a:pos x="0" y="158932"/>
              </a:cxn>
              <a:cxn ang="0">
                <a:pos x="501" y="175506"/>
              </a:cxn>
              <a:cxn ang="0">
                <a:pos x="8511" y="221838"/>
              </a:cxn>
              <a:cxn ang="0">
                <a:pos x="25303" y="262273"/>
              </a:cxn>
              <a:cxn ang="0">
                <a:pos x="49629" y="295770"/>
              </a:cxn>
              <a:cxn ang="0">
                <a:pos x="80237" y="321286"/>
              </a:cxn>
              <a:cxn ang="0">
                <a:pos x="115877" y="337781"/>
              </a:cxn>
              <a:cxn ang="0">
                <a:pos x="155297" y="344212"/>
              </a:cxn>
              <a:cxn ang="0">
                <a:pos x="169870" y="343567"/>
              </a:cxn>
              <a:cxn ang="0">
                <a:pos x="211013" y="334230"/>
              </a:cxn>
              <a:cxn ang="0">
                <a:pos x="247313" y="314932"/>
              </a:cxn>
              <a:cxn ang="0">
                <a:pos x="277503" y="287142"/>
              </a:cxn>
              <a:cxn ang="0">
                <a:pos x="300318" y="252326"/>
              </a:cxn>
              <a:cxn ang="0">
                <a:pos x="314494" y="211954"/>
              </a:cxn>
              <a:cxn ang="0">
                <a:pos x="318520" y="182677"/>
              </a:cxn>
              <a:cxn ang="0">
                <a:pos x="318820" y="172050"/>
              </a:cxn>
            </a:cxnLst>
            <a:rect l="0" t="0" r="r" b="b"/>
            <a:pathLst>
              <a:path w="319404" h="344805">
                <a:moveTo>
                  <a:pt x="318820" y="172050"/>
                </a:moveTo>
                <a:lnTo>
                  <a:pt x="318201" y="156792"/>
                </a:lnTo>
                <a:lnTo>
                  <a:pt x="316379" y="141906"/>
                </a:lnTo>
                <a:lnTo>
                  <a:pt x="304215" y="100032"/>
                </a:lnTo>
                <a:lnTo>
                  <a:pt x="283099" y="63518"/>
                </a:lnTo>
                <a:lnTo>
                  <a:pt x="254440" y="33882"/>
                </a:lnTo>
                <a:lnTo>
                  <a:pt x="219647" y="12640"/>
                </a:lnTo>
                <a:lnTo>
                  <a:pt x="180126" y="1311"/>
                </a:lnTo>
                <a:lnTo>
                  <a:pt x="166146" y="0"/>
                </a:lnTo>
                <a:lnTo>
                  <a:pt x="151238" y="616"/>
                </a:lnTo>
                <a:lnTo>
                  <a:pt x="109324" y="9746"/>
                </a:lnTo>
                <a:lnTo>
                  <a:pt x="72525" y="28685"/>
                </a:lnTo>
                <a:lnTo>
                  <a:pt x="41994" y="56002"/>
                </a:lnTo>
                <a:lnTo>
                  <a:pt x="18885" y="90267"/>
                </a:lnTo>
                <a:lnTo>
                  <a:pt x="4353" y="130051"/>
                </a:lnTo>
                <a:lnTo>
                  <a:pt x="0" y="158932"/>
                </a:lnTo>
                <a:lnTo>
                  <a:pt x="501" y="175506"/>
                </a:lnTo>
                <a:lnTo>
                  <a:pt x="8511" y="221838"/>
                </a:lnTo>
                <a:lnTo>
                  <a:pt x="25303" y="262273"/>
                </a:lnTo>
                <a:lnTo>
                  <a:pt x="49629" y="295770"/>
                </a:lnTo>
                <a:lnTo>
                  <a:pt x="80237" y="321286"/>
                </a:lnTo>
                <a:lnTo>
                  <a:pt x="115877" y="337781"/>
                </a:lnTo>
                <a:lnTo>
                  <a:pt x="155297" y="344212"/>
                </a:lnTo>
                <a:lnTo>
                  <a:pt x="169870" y="343567"/>
                </a:lnTo>
                <a:lnTo>
                  <a:pt x="211013" y="334230"/>
                </a:lnTo>
                <a:lnTo>
                  <a:pt x="247313" y="314932"/>
                </a:lnTo>
                <a:lnTo>
                  <a:pt x="277503" y="287142"/>
                </a:lnTo>
                <a:lnTo>
                  <a:pt x="300318" y="252326"/>
                </a:lnTo>
                <a:lnTo>
                  <a:pt x="314494" y="211954"/>
                </a:lnTo>
                <a:lnTo>
                  <a:pt x="318520" y="182677"/>
                </a:lnTo>
                <a:lnTo>
                  <a:pt x="318820" y="172050"/>
                </a:lnTo>
                <a:close/>
              </a:path>
            </a:pathLst>
          </a:custGeom>
          <a:noFill/>
          <a:ln w="99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13" name="object 113"/>
          <p:cNvSpPr txBox="1"/>
          <p:nvPr/>
        </p:nvSpPr>
        <p:spPr>
          <a:xfrm>
            <a:off x="7332663" y="1320800"/>
            <a:ext cx="106362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5" dirty="0">
                <a:latin typeface="Times New Roman"/>
                <a:cs typeface="Times New Roman"/>
              </a:rPr>
              <a:t>T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20586" name="object 115"/>
          <p:cNvSpPr>
            <a:spLocks/>
          </p:cNvSpPr>
          <p:nvPr/>
        </p:nvSpPr>
        <p:spPr bwMode="auto">
          <a:xfrm>
            <a:off x="1106488" y="828675"/>
            <a:ext cx="0" cy="4635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9093"/>
              </a:cxn>
            </a:cxnLst>
            <a:rect l="0" t="0" r="r" b="b"/>
            <a:pathLst>
              <a:path h="7229475">
                <a:moveTo>
                  <a:pt x="0" y="0"/>
                </a:moveTo>
                <a:lnTo>
                  <a:pt x="0" y="7229093"/>
                </a:lnTo>
              </a:path>
            </a:pathLst>
          </a:custGeom>
          <a:noFill/>
          <a:ln w="2946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87" name="object 116"/>
          <p:cNvSpPr>
            <a:spLocks/>
          </p:cNvSpPr>
          <p:nvPr/>
        </p:nvSpPr>
        <p:spPr bwMode="auto">
          <a:xfrm>
            <a:off x="8132763" y="828675"/>
            <a:ext cx="0" cy="4635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9093"/>
              </a:cxn>
            </a:cxnLst>
            <a:rect l="0" t="0" r="r" b="b"/>
            <a:pathLst>
              <a:path h="7229475">
                <a:moveTo>
                  <a:pt x="0" y="0"/>
                </a:moveTo>
                <a:lnTo>
                  <a:pt x="0" y="7229093"/>
                </a:lnTo>
              </a:path>
            </a:pathLst>
          </a:custGeom>
          <a:noFill/>
          <a:ln w="2946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88" name="object 117"/>
          <p:cNvSpPr>
            <a:spLocks/>
          </p:cNvSpPr>
          <p:nvPr/>
        </p:nvSpPr>
        <p:spPr bwMode="auto">
          <a:xfrm>
            <a:off x="1090613" y="5473700"/>
            <a:ext cx="70596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34633" y="0"/>
              </a:cxn>
            </a:cxnLst>
            <a:rect l="0" t="0" r="r" b="b"/>
            <a:pathLst>
              <a:path w="5835015">
                <a:moveTo>
                  <a:pt x="0" y="0"/>
                </a:moveTo>
                <a:lnTo>
                  <a:pt x="5834633" y="0"/>
                </a:lnTo>
              </a:path>
            </a:pathLst>
          </a:custGeom>
          <a:noFill/>
          <a:ln w="2946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19" name="object 119"/>
          <p:cNvSpPr txBox="1"/>
          <p:nvPr/>
        </p:nvSpPr>
        <p:spPr>
          <a:xfrm>
            <a:off x="1074738" y="5897563"/>
            <a:ext cx="1714500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5" dirty="0">
                <a:latin typeface="Times New Roman"/>
                <a:cs typeface="Times New Roman"/>
              </a:rPr>
              <a:t>Servicio </a:t>
            </a:r>
            <a:r>
              <a:rPr sz="1200" spc="-10" dirty="0">
                <a:latin typeface="Times New Roman"/>
                <a:cs typeface="Times New Roman"/>
              </a:rPr>
              <a:t>de Transporte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794125" y="5897563"/>
            <a:ext cx="655638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latin typeface="Times New Roman"/>
                <a:cs typeface="Times New Roman"/>
              </a:rPr>
              <a:t>Insu</a:t>
            </a:r>
            <a:r>
              <a:rPr sz="1200" spc="-1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26075" y="5897563"/>
            <a:ext cx="1754188" cy="184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latin typeface="Times New Roman"/>
                <a:cs typeface="Times New Roman"/>
              </a:rPr>
              <a:t>Organis</a:t>
            </a:r>
            <a:r>
              <a:rPr sz="1200" spc="-2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os </a:t>
            </a:r>
            <a:r>
              <a:rPr sz="1200" spc="-10" dirty="0">
                <a:latin typeface="Times New Roman"/>
                <a:cs typeface="Times New Roman"/>
              </a:rPr>
              <a:t>de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Control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592" name="object 122"/>
          <p:cNvSpPr txBox="1">
            <a:spLocks noChangeArrowheads="1"/>
          </p:cNvSpPr>
          <p:nvPr/>
        </p:nvSpPr>
        <p:spPr bwMode="auto">
          <a:xfrm>
            <a:off x="4821238" y="5889625"/>
            <a:ext cx="777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es-AR" sz="9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0593" name="object 123"/>
          <p:cNvSpPr>
            <a:spLocks/>
          </p:cNvSpPr>
          <p:nvPr/>
        </p:nvSpPr>
        <p:spPr bwMode="auto">
          <a:xfrm>
            <a:off x="4686300" y="5821363"/>
            <a:ext cx="379413" cy="220662"/>
          </a:xfrm>
          <a:custGeom>
            <a:avLst/>
            <a:gdLst/>
            <a:ahLst/>
            <a:cxnLst>
              <a:cxn ang="0">
                <a:pos x="202692" y="293370"/>
              </a:cxn>
              <a:cxn ang="0">
                <a:pos x="111252" y="293370"/>
              </a:cxn>
              <a:cxn ang="0">
                <a:pos x="156972" y="342900"/>
              </a:cxn>
              <a:cxn ang="0">
                <a:pos x="202692" y="293370"/>
              </a:cxn>
              <a:cxn ang="0">
                <a:pos x="268224" y="50292"/>
              </a:cxn>
              <a:cxn ang="0">
                <a:pos x="45720" y="50292"/>
              </a:cxn>
              <a:cxn ang="0">
                <a:pos x="45720" y="121920"/>
              </a:cxn>
              <a:cxn ang="0">
                <a:pos x="0" y="171450"/>
              </a:cxn>
              <a:cxn ang="0">
                <a:pos x="45720" y="221742"/>
              </a:cxn>
              <a:cxn ang="0">
                <a:pos x="45720" y="293370"/>
              </a:cxn>
              <a:cxn ang="0">
                <a:pos x="268224" y="293370"/>
              </a:cxn>
              <a:cxn ang="0">
                <a:pos x="268224" y="221742"/>
              </a:cxn>
              <a:cxn ang="0">
                <a:pos x="313944" y="171450"/>
              </a:cxn>
              <a:cxn ang="0">
                <a:pos x="268224" y="121920"/>
              </a:cxn>
              <a:cxn ang="0">
                <a:pos x="268224" y="50292"/>
              </a:cxn>
              <a:cxn ang="0">
                <a:pos x="156972" y="0"/>
              </a:cxn>
              <a:cxn ang="0">
                <a:pos x="111252" y="50292"/>
              </a:cxn>
              <a:cxn ang="0">
                <a:pos x="202692" y="50292"/>
              </a:cxn>
              <a:cxn ang="0">
                <a:pos x="156972" y="0"/>
              </a:cxn>
            </a:cxnLst>
            <a:rect l="0" t="0" r="r" b="b"/>
            <a:pathLst>
              <a:path w="314325" h="342900">
                <a:moveTo>
                  <a:pt x="202692" y="293370"/>
                </a:moveTo>
                <a:lnTo>
                  <a:pt x="111252" y="293370"/>
                </a:lnTo>
                <a:lnTo>
                  <a:pt x="156972" y="342900"/>
                </a:lnTo>
                <a:lnTo>
                  <a:pt x="202692" y="293370"/>
                </a:lnTo>
                <a:close/>
              </a:path>
              <a:path w="314325" h="342900">
                <a:moveTo>
                  <a:pt x="268224" y="50292"/>
                </a:moveTo>
                <a:lnTo>
                  <a:pt x="45720" y="50292"/>
                </a:lnTo>
                <a:lnTo>
                  <a:pt x="45720" y="121920"/>
                </a:lnTo>
                <a:lnTo>
                  <a:pt x="0" y="171450"/>
                </a:lnTo>
                <a:lnTo>
                  <a:pt x="45720" y="221742"/>
                </a:lnTo>
                <a:lnTo>
                  <a:pt x="45720" y="293370"/>
                </a:lnTo>
                <a:lnTo>
                  <a:pt x="268224" y="293370"/>
                </a:lnTo>
                <a:lnTo>
                  <a:pt x="268224" y="221742"/>
                </a:lnTo>
                <a:lnTo>
                  <a:pt x="313944" y="171450"/>
                </a:lnTo>
                <a:lnTo>
                  <a:pt x="268224" y="121920"/>
                </a:lnTo>
                <a:lnTo>
                  <a:pt x="268224" y="50292"/>
                </a:lnTo>
                <a:close/>
              </a:path>
              <a:path w="314325" h="342900">
                <a:moveTo>
                  <a:pt x="156972" y="0"/>
                </a:moveTo>
                <a:lnTo>
                  <a:pt x="111252" y="50292"/>
                </a:lnTo>
                <a:lnTo>
                  <a:pt x="202692" y="50292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94" name="object 124"/>
          <p:cNvSpPr>
            <a:spLocks noChangeArrowheads="1"/>
          </p:cNvSpPr>
          <p:nvPr/>
        </p:nvSpPr>
        <p:spPr bwMode="auto">
          <a:xfrm>
            <a:off x="4686300" y="5821363"/>
            <a:ext cx="379413" cy="2206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0595" name="object 125"/>
          <p:cNvSpPr>
            <a:spLocks/>
          </p:cNvSpPr>
          <p:nvPr/>
        </p:nvSpPr>
        <p:spPr bwMode="auto">
          <a:xfrm>
            <a:off x="4686300" y="5821363"/>
            <a:ext cx="379413" cy="220662"/>
          </a:xfrm>
          <a:custGeom>
            <a:avLst/>
            <a:gdLst/>
            <a:ahLst/>
            <a:cxnLst>
              <a:cxn ang="0">
                <a:pos x="313943" y="171449"/>
              </a:cxn>
              <a:cxn ang="0">
                <a:pos x="268223" y="121919"/>
              </a:cxn>
              <a:cxn ang="0">
                <a:pos x="268223" y="50291"/>
              </a:cxn>
              <a:cxn ang="0">
                <a:pos x="202691" y="50291"/>
              </a:cxn>
              <a:cxn ang="0">
                <a:pos x="156971" y="0"/>
              </a:cxn>
              <a:cxn ang="0">
                <a:pos x="111251" y="50291"/>
              </a:cxn>
              <a:cxn ang="0">
                <a:pos x="45719" y="50291"/>
              </a:cxn>
              <a:cxn ang="0">
                <a:pos x="45719" y="121919"/>
              </a:cxn>
              <a:cxn ang="0">
                <a:pos x="0" y="171449"/>
              </a:cxn>
              <a:cxn ang="0">
                <a:pos x="45719" y="221741"/>
              </a:cxn>
              <a:cxn ang="0">
                <a:pos x="45719" y="293369"/>
              </a:cxn>
              <a:cxn ang="0">
                <a:pos x="111251" y="293369"/>
              </a:cxn>
              <a:cxn ang="0">
                <a:pos x="156971" y="342899"/>
              </a:cxn>
              <a:cxn ang="0">
                <a:pos x="202691" y="293369"/>
              </a:cxn>
              <a:cxn ang="0">
                <a:pos x="268223" y="293369"/>
              </a:cxn>
              <a:cxn ang="0">
                <a:pos x="268223" y="221741"/>
              </a:cxn>
              <a:cxn ang="0">
                <a:pos x="313943" y="171449"/>
              </a:cxn>
            </a:cxnLst>
            <a:rect l="0" t="0" r="r" b="b"/>
            <a:pathLst>
              <a:path w="314325" h="342900">
                <a:moveTo>
                  <a:pt x="313943" y="171449"/>
                </a:moveTo>
                <a:lnTo>
                  <a:pt x="268223" y="121919"/>
                </a:lnTo>
                <a:lnTo>
                  <a:pt x="268223" y="50291"/>
                </a:lnTo>
                <a:lnTo>
                  <a:pt x="202691" y="50291"/>
                </a:lnTo>
                <a:lnTo>
                  <a:pt x="156971" y="0"/>
                </a:lnTo>
                <a:lnTo>
                  <a:pt x="111251" y="50291"/>
                </a:lnTo>
                <a:lnTo>
                  <a:pt x="45719" y="50291"/>
                </a:lnTo>
                <a:lnTo>
                  <a:pt x="45719" y="121919"/>
                </a:lnTo>
                <a:lnTo>
                  <a:pt x="0" y="171449"/>
                </a:lnTo>
                <a:lnTo>
                  <a:pt x="45719" y="221741"/>
                </a:lnTo>
                <a:lnTo>
                  <a:pt x="45719" y="293369"/>
                </a:lnTo>
                <a:lnTo>
                  <a:pt x="111251" y="293369"/>
                </a:lnTo>
                <a:lnTo>
                  <a:pt x="156971" y="342899"/>
                </a:lnTo>
                <a:lnTo>
                  <a:pt x="202691" y="293369"/>
                </a:lnTo>
                <a:lnTo>
                  <a:pt x="268223" y="293369"/>
                </a:lnTo>
                <a:lnTo>
                  <a:pt x="268223" y="221741"/>
                </a:lnTo>
                <a:lnTo>
                  <a:pt x="313943" y="171449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20596" name="object 126"/>
          <p:cNvSpPr>
            <a:spLocks/>
          </p:cNvSpPr>
          <p:nvPr/>
        </p:nvSpPr>
        <p:spPr bwMode="auto">
          <a:xfrm>
            <a:off x="7313613" y="5821363"/>
            <a:ext cx="508000" cy="146050"/>
          </a:xfrm>
          <a:custGeom>
            <a:avLst/>
            <a:gdLst/>
            <a:ahLst/>
            <a:cxnLst>
              <a:cxn ang="0">
                <a:pos x="313943" y="0"/>
              </a:cxn>
              <a:cxn ang="0">
                <a:pos x="0" y="0"/>
              </a:cxn>
              <a:cxn ang="0">
                <a:pos x="0" y="228599"/>
              </a:cxn>
              <a:cxn ang="0">
                <a:pos x="313943" y="228599"/>
              </a:cxn>
              <a:cxn ang="0">
                <a:pos x="419099" y="114299"/>
              </a:cxn>
              <a:cxn ang="0">
                <a:pos x="313943" y="0"/>
              </a:cxn>
            </a:cxnLst>
            <a:rect l="0" t="0" r="r" b="b"/>
            <a:pathLst>
              <a:path w="419100" h="228600">
                <a:moveTo>
                  <a:pt x="313943" y="0"/>
                </a:moveTo>
                <a:lnTo>
                  <a:pt x="0" y="0"/>
                </a:lnTo>
                <a:lnTo>
                  <a:pt x="0" y="228599"/>
                </a:lnTo>
                <a:lnTo>
                  <a:pt x="313943" y="228599"/>
                </a:lnTo>
                <a:lnTo>
                  <a:pt x="419099" y="114299"/>
                </a:lnTo>
                <a:lnTo>
                  <a:pt x="313943" y="0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27" name="object 127"/>
          <p:cNvSpPr txBox="1"/>
          <p:nvPr/>
        </p:nvSpPr>
        <p:spPr>
          <a:xfrm>
            <a:off x="7415213" y="5856288"/>
            <a:ext cx="265112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spc="-15" dirty="0">
                <a:latin typeface="Times New Roman"/>
                <a:cs typeface="Times New Roman"/>
              </a:rPr>
              <a:t>OC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598" name="object 128"/>
          <p:cNvSpPr>
            <a:spLocks noChangeArrowheads="1"/>
          </p:cNvSpPr>
          <p:nvPr/>
        </p:nvSpPr>
        <p:spPr bwMode="auto">
          <a:xfrm>
            <a:off x="3163888" y="5894388"/>
            <a:ext cx="381000" cy="1476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20599" name="object 129"/>
          <p:cNvSpPr>
            <a:spLocks/>
          </p:cNvSpPr>
          <p:nvPr/>
        </p:nvSpPr>
        <p:spPr bwMode="auto">
          <a:xfrm>
            <a:off x="3165475" y="5894388"/>
            <a:ext cx="379413" cy="147637"/>
          </a:xfrm>
          <a:custGeom>
            <a:avLst/>
            <a:gdLst/>
            <a:ahLst/>
            <a:cxnLst>
              <a:cxn ang="0">
                <a:pos x="313628" y="114245"/>
              </a:cxn>
              <a:cxn ang="0">
                <a:pos x="312741" y="102027"/>
              </a:cxn>
              <a:cxn ang="0">
                <a:pos x="310140" y="90181"/>
              </a:cxn>
              <a:cxn ang="0">
                <a:pos x="284404" y="47830"/>
              </a:cxn>
              <a:cxn ang="0">
                <a:pos x="251544" y="23200"/>
              </a:cxn>
              <a:cxn ang="0">
                <a:pos x="209781" y="6663"/>
              </a:cxn>
              <a:cxn ang="0">
                <a:pos x="161561" y="0"/>
              </a:cxn>
              <a:cxn ang="0">
                <a:pos x="144235" y="610"/>
              </a:cxn>
              <a:cxn ang="0">
                <a:pos x="96170" y="9396"/>
              </a:cxn>
              <a:cxn ang="0">
                <a:pos x="55605" y="27310"/>
              </a:cxn>
              <a:cxn ang="0">
                <a:pos x="24630" y="52675"/>
              </a:cxn>
              <a:cxn ang="0">
                <a:pos x="1865" y="95186"/>
              </a:cxn>
              <a:cxn ang="0">
                <a:pos x="0" y="106951"/>
              </a:cxn>
              <a:cxn ang="0">
                <a:pos x="790" y="120197"/>
              </a:cxn>
              <a:cxn ang="0">
                <a:pos x="12687" y="156615"/>
              </a:cxn>
              <a:cxn ang="0">
                <a:pos x="37093" y="187005"/>
              </a:cxn>
              <a:cxn ang="0">
                <a:pos x="71713" y="210012"/>
              </a:cxn>
              <a:cxn ang="0">
                <a:pos x="114254" y="224285"/>
              </a:cxn>
              <a:cxn ang="0">
                <a:pos x="145884" y="228279"/>
              </a:cxn>
              <a:cxn ang="0">
                <a:pos x="163829" y="227735"/>
              </a:cxn>
              <a:cxn ang="0">
                <a:pos x="213216" y="219440"/>
              </a:cxn>
              <a:cxn ang="0">
                <a:pos x="254599" y="202370"/>
              </a:cxn>
              <a:cxn ang="0">
                <a:pos x="286270" y="178092"/>
              </a:cxn>
              <a:cxn ang="0">
                <a:pos x="310431" y="137219"/>
              </a:cxn>
              <a:cxn ang="0">
                <a:pos x="312823" y="125870"/>
              </a:cxn>
              <a:cxn ang="0">
                <a:pos x="313628" y="114245"/>
              </a:cxn>
            </a:cxnLst>
            <a:rect l="0" t="0" r="r" b="b"/>
            <a:pathLst>
              <a:path w="313689" h="228600">
                <a:moveTo>
                  <a:pt x="313628" y="114245"/>
                </a:moveTo>
                <a:lnTo>
                  <a:pt x="312741" y="102027"/>
                </a:lnTo>
                <a:lnTo>
                  <a:pt x="310140" y="90181"/>
                </a:lnTo>
                <a:lnTo>
                  <a:pt x="284404" y="47830"/>
                </a:lnTo>
                <a:lnTo>
                  <a:pt x="251544" y="23200"/>
                </a:lnTo>
                <a:lnTo>
                  <a:pt x="209781" y="6663"/>
                </a:lnTo>
                <a:lnTo>
                  <a:pt x="161561" y="0"/>
                </a:lnTo>
                <a:lnTo>
                  <a:pt x="144235" y="610"/>
                </a:lnTo>
                <a:lnTo>
                  <a:pt x="96170" y="9396"/>
                </a:lnTo>
                <a:lnTo>
                  <a:pt x="55605" y="27310"/>
                </a:lnTo>
                <a:lnTo>
                  <a:pt x="24630" y="52675"/>
                </a:lnTo>
                <a:lnTo>
                  <a:pt x="1865" y="95186"/>
                </a:lnTo>
                <a:lnTo>
                  <a:pt x="0" y="106951"/>
                </a:lnTo>
                <a:lnTo>
                  <a:pt x="790" y="120197"/>
                </a:lnTo>
                <a:lnTo>
                  <a:pt x="12687" y="156615"/>
                </a:lnTo>
                <a:lnTo>
                  <a:pt x="37093" y="187005"/>
                </a:lnTo>
                <a:lnTo>
                  <a:pt x="71713" y="210012"/>
                </a:lnTo>
                <a:lnTo>
                  <a:pt x="114254" y="224285"/>
                </a:lnTo>
                <a:lnTo>
                  <a:pt x="145884" y="228279"/>
                </a:lnTo>
                <a:lnTo>
                  <a:pt x="163829" y="227735"/>
                </a:lnTo>
                <a:lnTo>
                  <a:pt x="213216" y="219440"/>
                </a:lnTo>
                <a:lnTo>
                  <a:pt x="254599" y="202370"/>
                </a:lnTo>
                <a:lnTo>
                  <a:pt x="286270" y="178092"/>
                </a:lnTo>
                <a:lnTo>
                  <a:pt x="310431" y="137219"/>
                </a:lnTo>
                <a:lnTo>
                  <a:pt x="312823" y="125870"/>
                </a:lnTo>
                <a:lnTo>
                  <a:pt x="313628" y="114245"/>
                </a:lnTo>
                <a:close/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AR"/>
          </a:p>
        </p:txBody>
      </p:sp>
      <p:sp>
        <p:nvSpPr>
          <p:cNvPr id="130" name="object 130"/>
          <p:cNvSpPr txBox="1"/>
          <p:nvPr/>
        </p:nvSpPr>
        <p:spPr>
          <a:xfrm>
            <a:off x="3287713" y="5938838"/>
            <a:ext cx="114300" cy="1381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spc="-10" dirty="0"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601" name="object 13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62713"/>
            <a:ext cx="2133600" cy="152400"/>
          </a:xfr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"/>
            <a:fld id="{240B6658-7F0E-4134-A60B-BB55DCE07AA3}" type="slidenum">
              <a:rPr lang="es-AR"/>
              <a:pPr marL="25400"/>
              <a:t>7</a:t>
            </a:fld>
            <a:endParaRPr lang="es-AR"/>
          </a:p>
        </p:txBody>
      </p:sp>
      <p:sp>
        <p:nvSpPr>
          <p:cNvPr id="20602" name="131 CuadroTexto"/>
          <p:cNvSpPr txBox="1">
            <a:spLocks noChangeArrowheads="1"/>
          </p:cNvSpPr>
          <p:nvPr/>
        </p:nvSpPr>
        <p:spPr bwMode="auto">
          <a:xfrm>
            <a:off x="1214438" y="6357938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latin typeface="Calibri" pitchFamily="34" charset="0"/>
              </a:rPr>
              <a:t>Fuente : Silva ( 2004)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01" r="4100" b="26898"/>
          <a:stretch>
            <a:fillRect/>
          </a:stretch>
        </p:blipFill>
        <p:spPr>
          <a:xfrm>
            <a:off x="0" y="0"/>
            <a:ext cx="6226175" cy="6669088"/>
          </a:xfrm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 cstate="print"/>
          <a:srcRect l="4045" t="1830" r="65605" b="61688"/>
          <a:stretch>
            <a:fillRect/>
          </a:stretch>
        </p:blipFill>
        <p:spPr bwMode="auto">
          <a:xfrm>
            <a:off x="6300788" y="333375"/>
            <a:ext cx="24860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 l="4012" t="79457" r="68301" b="1830"/>
          <a:stretch>
            <a:fillRect/>
          </a:stretch>
        </p:blipFill>
        <p:spPr bwMode="auto">
          <a:xfrm>
            <a:off x="6227763" y="1341438"/>
            <a:ext cx="25209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 cstate="print"/>
          <a:srcRect r="51622"/>
          <a:stretch>
            <a:fillRect/>
          </a:stretch>
        </p:blipFill>
        <p:spPr bwMode="auto">
          <a:xfrm>
            <a:off x="6443663" y="2109788"/>
            <a:ext cx="232251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4" cstate="print"/>
          <a:srcRect l="59935"/>
          <a:stretch>
            <a:fillRect/>
          </a:stretch>
        </p:blipFill>
        <p:spPr bwMode="auto">
          <a:xfrm>
            <a:off x="6443663" y="4105275"/>
            <a:ext cx="23764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>Consumo de carnes en Argentina</a:t>
            </a:r>
            <a:endParaRPr lang="es-AR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486819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507</Words>
  <Application>Microsoft Office PowerPoint</Application>
  <PresentationFormat>Presentación en pantalla (4:3)</PresentationFormat>
  <Paragraphs>127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Región Pampeana</vt:lpstr>
      <vt:lpstr>La construcción social del espacio  </vt:lpstr>
      <vt:lpstr>CONDICIONES NATURALES DE PRODUCCION Localización de áreas ecológicas homogéneas en la pradera pampeana: </vt:lpstr>
      <vt:lpstr>Estructura de la producción primaria</vt:lpstr>
      <vt:lpstr>Diapositiva 5</vt:lpstr>
      <vt:lpstr>Ganadería  </vt:lpstr>
      <vt:lpstr>Diapositiva 7</vt:lpstr>
      <vt:lpstr>Diapositiva 8</vt:lpstr>
      <vt:lpstr>Consumo de carnes en Argentina</vt:lpstr>
      <vt:lpstr>Diapositiva 10</vt:lpstr>
      <vt:lpstr>DISTRIBUCIÓN DE TAMBOS (SENASA 2013)</vt:lpstr>
      <vt:lpstr>MERCADO LÁCTEO</vt:lpstr>
      <vt:lpstr>                                                                                                                                                                                                                </vt:lpstr>
      <vt:lpstr>   Ganadería    </vt:lpstr>
      <vt:lpstr>Ganadería intensiva: Producción de Cerdos</vt:lpstr>
      <vt:lpstr>AGRICULTURA</vt:lpstr>
      <vt:lpstr>Diapositiva 17</vt:lpstr>
      <vt:lpstr>Diapositiva 18</vt:lpstr>
      <vt:lpstr>Circuito oleaginoso</vt:lpstr>
      <vt:lpstr>Pelletes</vt:lpstr>
      <vt:lpstr>harinas</vt:lpstr>
      <vt:lpstr>Aceite</vt:lpstr>
      <vt:lpstr>Circuitos cereales</vt:lpstr>
      <vt:lpstr>Circuito Hortícola</vt:lpstr>
      <vt:lpstr>Producción Forestal </vt:lpstr>
      <vt:lpstr>Diapositiva 26</vt:lpstr>
      <vt:lpstr>Algunos problemas de la Región </vt:lpstr>
      <vt:lpstr>Relevamiento utilizacion de agroquímicos en la Pcia de Buenos Aires Fuente: Facultad de Ciencias Agrarias y Forestales Universidad Nacional de La Plata  ( 2015)  http://www.agro.unlp.edu.ar/sites/default/files/slides/informe_agroquimicos_comprimido.pdf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</dc:creator>
  <cp:lastModifiedBy>Servitel</cp:lastModifiedBy>
  <cp:revision>31</cp:revision>
  <dcterms:created xsi:type="dcterms:W3CDTF">2016-05-19T22:03:30Z</dcterms:created>
  <dcterms:modified xsi:type="dcterms:W3CDTF">2020-02-08T12:44:18Z</dcterms:modified>
</cp:coreProperties>
</file>