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5"/>
  </p:notesMasterIdLst>
  <p:sldIdLst>
    <p:sldId id="257" r:id="rId2"/>
    <p:sldId id="311" r:id="rId3"/>
    <p:sldId id="313" r:id="rId4"/>
    <p:sldId id="329" r:id="rId5"/>
    <p:sldId id="317" r:id="rId6"/>
    <p:sldId id="336" r:id="rId7"/>
    <p:sldId id="326" r:id="rId8"/>
    <p:sldId id="265" r:id="rId9"/>
    <p:sldId id="268" r:id="rId10"/>
    <p:sldId id="334" r:id="rId11"/>
    <p:sldId id="312" r:id="rId12"/>
    <p:sldId id="270" r:id="rId13"/>
    <p:sldId id="276" r:id="rId14"/>
    <p:sldId id="278" r:id="rId15"/>
    <p:sldId id="277" r:id="rId16"/>
    <p:sldId id="314" r:id="rId17"/>
    <p:sldId id="288" r:id="rId18"/>
    <p:sldId id="316" r:id="rId19"/>
    <p:sldId id="328" r:id="rId20"/>
    <p:sldId id="292" r:id="rId21"/>
    <p:sldId id="322" r:id="rId22"/>
    <p:sldId id="300" r:id="rId23"/>
    <p:sldId id="301" r:id="rId24"/>
    <p:sldId id="330" r:id="rId25"/>
    <p:sldId id="302" r:id="rId26"/>
    <p:sldId id="303" r:id="rId27"/>
    <p:sldId id="333" r:id="rId28"/>
    <p:sldId id="309" r:id="rId29"/>
    <p:sldId id="319" r:id="rId30"/>
    <p:sldId id="318" r:id="rId31"/>
    <p:sldId id="310" r:id="rId32"/>
    <p:sldId id="321" r:id="rId33"/>
    <p:sldId id="335" r:id="rId34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>
        <p:scale>
          <a:sx n="80" d="100"/>
          <a:sy n="80" d="100"/>
        </p:scale>
        <p:origin x="-85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E5BC9-05B9-42F7-9F62-F0E0C70C8909}" type="datetimeFigureOut">
              <a:rPr lang="es-AR" smtClean="0"/>
              <a:t>01/09/2019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17529-B327-4E24-87AD-5C10E375B56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69697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2E879ED-8F42-4392-892A-CE81054DCDBB}" type="slidenum">
              <a:rPr lang="es-ES" smtClean="0">
                <a:latin typeface="Times New Roman" pitchFamily="18" charset="0"/>
              </a:rPr>
              <a:pPr/>
              <a:t>1</a:t>
            </a:fld>
            <a:endParaRPr lang="es-ES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17529-B327-4E24-87AD-5C10E375B56D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76974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88516D0-BBCD-4E14-89C9-C5E5EB95A69F}" type="slidenum">
              <a:rPr lang="es-ES" smtClean="0">
                <a:latin typeface="Times New Roman" pitchFamily="18" charset="0"/>
              </a:rPr>
              <a:pPr/>
              <a:t>14</a:t>
            </a:fld>
            <a:endParaRPr lang="es-ES" smtClean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4692A17-957C-4F4F-825B-1C4E2D03D757}" type="slidenum">
              <a:rPr lang="es-ES" smtClean="0">
                <a:latin typeface="Times New Roman" pitchFamily="18" charset="0"/>
              </a:rPr>
              <a:pPr/>
              <a:t>17</a:t>
            </a:fld>
            <a:endParaRPr lang="es-ES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B65DBDE-CC36-4584-80CE-925053B7B209}" type="slidenum">
              <a:rPr lang="es-ES" smtClean="0">
                <a:latin typeface="Times New Roman" pitchFamily="18" charset="0"/>
              </a:rPr>
              <a:pPr/>
              <a:t>22</a:t>
            </a:fld>
            <a:endParaRPr lang="es-ES" smtClean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17529-B327-4E24-87AD-5C10E375B56D}" type="slidenum">
              <a:rPr lang="es-AR" smtClean="0"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51746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FA286B3-3B59-4621-A957-63D3719BE410}" type="datetimeFigureOut">
              <a:rPr lang="es-AR" smtClean="0"/>
              <a:t>01/09/2019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C0693F-262F-4C14-8787-92CE36D593D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86B3-3B59-4621-A957-63D3719BE410}" type="datetimeFigureOut">
              <a:rPr lang="es-AR" smtClean="0"/>
              <a:t>01/09/2019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693F-262F-4C14-8787-92CE36D593D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FA286B3-3B59-4621-A957-63D3719BE410}" type="datetimeFigureOut">
              <a:rPr lang="es-AR" smtClean="0"/>
              <a:t>01/09/2019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0C0693F-262F-4C14-8787-92CE36D593D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99FB5-FD47-4684-8A31-0DEEC0664281}" type="datetime1">
              <a:rPr lang="es-ES"/>
              <a:pPr>
                <a:defRPr/>
              </a:pPr>
              <a:t>01/09/2019</a:t>
            </a:fld>
            <a:endParaRPr lang="es-MX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7C34D-2DF5-4783-ADB0-A93A2C049C4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7028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86B3-3B59-4621-A957-63D3719BE410}" type="datetimeFigureOut">
              <a:rPr lang="es-AR" smtClean="0"/>
              <a:t>01/09/2019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C0693F-262F-4C14-8787-92CE36D593DD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86B3-3B59-4621-A957-63D3719BE410}" type="datetimeFigureOut">
              <a:rPr lang="es-AR" smtClean="0"/>
              <a:t>01/09/2019</a:t>
            </a:fld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0C0693F-262F-4C14-8787-92CE36D593DD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FA286B3-3B59-4621-A957-63D3719BE410}" type="datetimeFigureOut">
              <a:rPr lang="es-AR" smtClean="0"/>
              <a:t>01/09/2019</a:t>
            </a:fld>
            <a:endParaRPr lang="es-AR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C0693F-262F-4C14-8787-92CE36D593DD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FA286B3-3B59-4621-A957-63D3719BE410}" type="datetimeFigureOut">
              <a:rPr lang="es-AR" smtClean="0"/>
              <a:t>01/09/2019</a:t>
            </a:fld>
            <a:endParaRPr lang="es-AR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C0693F-262F-4C14-8787-92CE36D593DD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AR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86B3-3B59-4621-A957-63D3719BE410}" type="datetimeFigureOut">
              <a:rPr lang="es-AR" smtClean="0"/>
              <a:t>01/09/2019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C0693F-262F-4C14-8787-92CE36D593D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86B3-3B59-4621-A957-63D3719BE410}" type="datetimeFigureOut">
              <a:rPr lang="es-AR" smtClean="0"/>
              <a:t>01/09/2019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C0693F-262F-4C14-8787-92CE36D593D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86B3-3B59-4621-A957-63D3719BE410}" type="datetimeFigureOut">
              <a:rPr lang="es-AR" smtClean="0"/>
              <a:t>01/09/2019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C0693F-262F-4C14-8787-92CE36D593DD}" type="slidenum">
              <a:rPr lang="es-AR" smtClean="0"/>
              <a:t>‹Nº›</a:t>
            </a:fld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FA286B3-3B59-4621-A957-63D3719BE410}" type="datetimeFigureOut">
              <a:rPr lang="es-AR" smtClean="0"/>
              <a:t>01/09/2019</a:t>
            </a:fld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0C0693F-262F-4C14-8787-92CE36D593DD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FA286B3-3B59-4621-A957-63D3719BE410}" type="datetimeFigureOut">
              <a:rPr lang="es-AR" smtClean="0"/>
              <a:t>01/09/2019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0C0693F-262F-4C14-8787-92CE36D593DD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g"/><Relationship Id="rId7" Type="http://schemas.openxmlformats.org/officeDocument/2006/relationships/image" Target="../media/image31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67544" y="1412776"/>
            <a:ext cx="7991475" cy="2080824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sz="3200" b="1" dirty="0" smtClean="0"/>
              <a:t/>
            </a:r>
            <a:br>
              <a:rPr lang="es-ES_tradnl" sz="3200" b="1" dirty="0" smtClean="0"/>
            </a:br>
            <a:r>
              <a:rPr lang="es-ES_tradnl" sz="3200" b="1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s-ES" sz="3200" b="1" dirty="0" smtClean="0">
                <a:latin typeface="Calibri" pitchFamily="34" charset="0"/>
                <a:cs typeface="Calibri" pitchFamily="34" charset="0"/>
              </a:rPr>
              <a:t>L ENFOQUE SISTÉMICO : UNA ALTERNATIVA PARA ABORDAR EL ESTUDIO DE LA REALIDAD DEL SECTOR AGROPECUARIO Y FORESTAL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4149725"/>
            <a:ext cx="6800850" cy="1752600"/>
          </a:xfrm>
        </p:spPr>
        <p:txBody>
          <a:bodyPr/>
          <a:lstStyle/>
          <a:p>
            <a:pPr eaLnBrk="1" hangingPunct="1"/>
            <a:endParaRPr lang="es-ES_tradnl" dirty="0" smtClean="0"/>
          </a:p>
          <a:p>
            <a:pPr eaLnBrk="1" hangingPunct="1"/>
            <a:endParaRPr lang="es-ES" dirty="0" smtClean="0"/>
          </a:p>
        </p:txBody>
      </p:sp>
      <p:sp>
        <p:nvSpPr>
          <p:cNvPr id="2050" name="3 Marcador de fecha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6B2D187-53DD-4501-8F93-2F488F47DC2A}" type="datetime1">
              <a:rPr lang="es-ES" smtClean="0"/>
              <a:pPr eaLnBrk="1" hangingPunct="1"/>
              <a:t>01/09/2019</a:t>
            </a:fld>
            <a:endParaRPr lang="es-MX" smtClean="0"/>
          </a:p>
        </p:txBody>
      </p:sp>
      <p:sp>
        <p:nvSpPr>
          <p:cNvPr id="3" name="2 Rectángulo"/>
          <p:cNvSpPr/>
          <p:nvPr/>
        </p:nvSpPr>
        <p:spPr>
          <a:xfrm>
            <a:off x="0" y="76470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b="1" dirty="0">
                <a:latin typeface="Calibri,Bold"/>
              </a:rPr>
              <a:t>Curso de Introducción a las Ciencias Agrarias y Forestales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1529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ndicador.wmv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8520" y="-60684"/>
            <a:ext cx="9252520" cy="693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2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2" y="2454009"/>
            <a:ext cx="3960440" cy="296650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930" y="2215390"/>
            <a:ext cx="2400350" cy="349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 de flecha"/>
          <p:cNvCxnSpPr/>
          <p:nvPr/>
        </p:nvCxnSpPr>
        <p:spPr>
          <a:xfrm>
            <a:off x="4518530" y="3937263"/>
            <a:ext cx="151216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7791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_tradnl" dirty="0" smtClean="0"/>
              <a:t/>
            </a:r>
            <a:br>
              <a:rPr lang="es-ES_tradnl" dirty="0" smtClean="0"/>
            </a:br>
            <a:endParaRPr lang="es-ES" dirty="0" smtClean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6792"/>
            <a:ext cx="9144000" cy="345638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ES_tradnl" sz="2800" b="1" dirty="0" smtClean="0"/>
              <a:t>Se caracteriza por una alta interacción entre los fenómenos, en un proceso sumamente complejo.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s-ES_tradnl" sz="2800" b="1" dirty="0" smtClean="0"/>
              <a:t>La realidad es una totalidad compleja de elementos y relaciones, en la que se dan procesos físicos, químicos, biológicos, económicos, </a:t>
            </a:r>
            <a:r>
              <a:rPr lang="es-ES_tradnl" sz="2800" b="1" dirty="0"/>
              <a:t>sociales </a:t>
            </a:r>
            <a:r>
              <a:rPr lang="es-ES_tradnl" sz="2800" b="1" dirty="0" smtClean="0"/>
              <a:t>y culturales.</a:t>
            </a:r>
            <a:endParaRPr lang="es-ES" sz="2800" b="1" dirty="0" smtClean="0"/>
          </a:p>
          <a:p>
            <a:pPr eaLnBrk="1" hangingPunct="1">
              <a:buFont typeface="Wingdings" pitchFamily="2" charset="2"/>
              <a:buChar char="§"/>
            </a:pPr>
            <a:endParaRPr lang="es-ES_tradnl" sz="2000" b="1" dirty="0" smtClean="0">
              <a:solidFill>
                <a:srgbClr val="1C1C1C"/>
              </a:solidFill>
            </a:endParaRPr>
          </a:p>
          <a:p>
            <a:pPr eaLnBrk="1" hangingPunct="1">
              <a:buFontTx/>
              <a:buNone/>
            </a:pPr>
            <a:endParaRPr lang="es-ES_tradnl" sz="2400" b="1" dirty="0" smtClean="0">
              <a:solidFill>
                <a:srgbClr val="1C1C1C"/>
              </a:solidFill>
              <a:latin typeface="Comic Sans MS" pitchFamily="66" charset="0"/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0" y="0"/>
            <a:ext cx="888841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s-ES_tradnl" sz="40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es la realidad </a:t>
            </a:r>
            <a:r>
              <a:rPr lang="es-ES_tradnl" sz="40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sector agropecuario y forestal?</a:t>
            </a:r>
            <a:endParaRPr lang="es-ES" sz="4000" b="1" i="1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" y="3880345"/>
            <a:ext cx="2272955" cy="1594461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198576"/>
            <a:ext cx="2086124" cy="155657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793" y="5048040"/>
            <a:ext cx="2483768" cy="165584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901702"/>
            <a:ext cx="2067897" cy="155174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667" y="4054245"/>
            <a:ext cx="2542929" cy="142404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957687"/>
            <a:ext cx="1463302" cy="171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s-AR" sz="4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Teoría General de Sistemas: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s-AR" sz="4000" dirty="0" smtClean="0">
              <a:solidFill>
                <a:srgbClr val="0099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s-AR" dirty="0" smtClean="0"/>
              <a:t>Fue propuesta por el biólogo austríaco Von Bertalanffy y se constituye en un nuevo enfoque que permite el estudio de realidades complejas con una visión holística.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AR" dirty="0" smtClean="0"/>
              <a:t>  </a:t>
            </a:r>
            <a:endParaRPr lang="es-E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87" y="0"/>
            <a:ext cx="2472613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44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5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5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5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b="1" i="1" dirty="0" smtClean="0">
                <a:latin typeface="Calibri" pitchFamily="34" charset="0"/>
                <a:cs typeface="Calibri" pitchFamily="34" charset="0"/>
              </a:rPr>
              <a:t>El enfoque de sistemas</a:t>
            </a:r>
            <a:endParaRPr lang="es-ES" b="1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 eaLnBrk="1" hangingPunct="1">
              <a:buFont typeface="Wingdings" pitchFamily="2" charset="2"/>
              <a:buChar char="§"/>
            </a:pPr>
            <a:r>
              <a:rPr lang="es-AR" sz="2800" dirty="0" smtClean="0">
                <a:cs typeface="Arial" pitchFamily="34" charset="0"/>
              </a:rPr>
              <a:t>La sola descripción de los componentes de un fenómeno no es suficiente para explicarlo. Es necesario conocer la relación entre los componentes.</a:t>
            </a:r>
          </a:p>
          <a:p>
            <a:pPr algn="just" eaLnBrk="1" hangingPunct="1">
              <a:buFont typeface="Wingdings" pitchFamily="2" charset="2"/>
              <a:buChar char="§"/>
            </a:pPr>
            <a:endParaRPr lang="es-AR" sz="2800" dirty="0" smtClean="0">
              <a:cs typeface="Arial" pitchFamily="34" charset="0"/>
            </a:endParaRPr>
          </a:p>
          <a:p>
            <a:pPr algn="just" eaLnBrk="1" hangingPunct="1">
              <a:buFont typeface="Wingdings" pitchFamily="2" charset="2"/>
              <a:buChar char="§"/>
            </a:pPr>
            <a:r>
              <a:rPr lang="es-AR" sz="2800" dirty="0" smtClean="0">
                <a:cs typeface="Arial" pitchFamily="34" charset="0"/>
              </a:rPr>
              <a:t>El enfoque de sistemas está más interesado en las partes como componentes del todo, que en las partes en sí mismas, y ve el todo como un sistema formado por un conjunto de partes interrelacionadas. </a:t>
            </a:r>
          </a:p>
          <a:p>
            <a:pPr algn="just" eaLnBrk="1" hangingPunct="1">
              <a:buFont typeface="Wingdings" pitchFamily="2" charset="2"/>
              <a:buChar char="§"/>
            </a:pPr>
            <a:endParaRPr lang="es-AR" sz="2800" b="1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algn="just" eaLnBrk="1" hangingPunct="1">
              <a:buFont typeface="Wingdings" pitchFamily="2" charset="2"/>
              <a:buChar char="§"/>
            </a:pPr>
            <a:r>
              <a:rPr lang="es-AR" sz="2800" dirty="0" smtClean="0">
                <a:cs typeface="Arial" pitchFamily="34" charset="0"/>
              </a:rPr>
              <a:t>El sistema es un todo indivisible y que no es meramente la suma de sus partes, por lo que exige un tratamiento multidisciplinario.</a:t>
            </a:r>
            <a:endParaRPr lang="es-ES_tradnl" sz="28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56732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s-MX" sz="4000" b="1" dirty="0" smtClean="0">
                <a:latin typeface="Calibri" pitchFamily="34" charset="0"/>
                <a:cs typeface="Calibri" pitchFamily="34" charset="0"/>
              </a:rPr>
              <a:t>Qué es el Enfoque Sistémico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1556792"/>
            <a:ext cx="8229600" cy="478472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s-MX" sz="3200" b="1" dirty="0" smtClean="0">
                <a:latin typeface="Calibri" pitchFamily="34" charset="0"/>
                <a:cs typeface="Calibri" pitchFamily="34" charset="0"/>
              </a:rPr>
              <a:t>El objetivo es analizar un fenómeno como sistema, entendiendo la relación entre su estructura, componentes y su función.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s-MX" sz="4400" b="1" dirty="0" smtClean="0">
                <a:latin typeface="Calibri" pitchFamily="34" charset="0"/>
                <a:cs typeface="Calibri" pitchFamily="34" charset="0"/>
              </a:rPr>
              <a:t>El todo es más que la suma de las partes.  </a:t>
            </a:r>
          </a:p>
        </p:txBody>
      </p:sp>
    </p:spTree>
    <p:extLst>
      <p:ext uri="{BB962C8B-B14F-4D97-AF65-F5344CB8AC3E}">
        <p14:creationId xmlns:p14="http://schemas.microsoft.com/office/powerpoint/2010/main" val="189855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i="1" dirty="0" smtClean="0"/>
              <a:t>Otro abordaje de la problemática</a:t>
            </a:r>
            <a:endParaRPr lang="es-AR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76792" y="1559248"/>
            <a:ext cx="8153400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i="1" dirty="0" smtClean="0">
                <a:latin typeface="Calibri" pitchFamily="34" charset="0"/>
                <a:cs typeface="Calibri" pitchFamily="34" charset="0"/>
              </a:rPr>
              <a:t>Con el enfoque sistémico</a:t>
            </a:r>
          </a:p>
          <a:p>
            <a:pPr marL="0" indent="0">
              <a:buNone/>
            </a:pPr>
            <a:endParaRPr lang="es-AR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48880"/>
            <a:ext cx="3783041" cy="282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/>
          <a:stretch/>
        </p:blipFill>
        <p:spPr>
          <a:xfrm>
            <a:off x="2785463" y="2191577"/>
            <a:ext cx="4032448" cy="3901755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7487816" y="4016097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dirty="0">
                <a:latin typeface="Calibri" pitchFamily="34" charset="0"/>
                <a:cs typeface="Calibri" pitchFamily="34" charset="0"/>
              </a:rPr>
              <a:t>Monocultivo</a:t>
            </a:r>
          </a:p>
          <a:p>
            <a:endParaRPr lang="es-AR" dirty="0"/>
          </a:p>
        </p:txBody>
      </p:sp>
      <p:sp>
        <p:nvSpPr>
          <p:cNvPr id="8" name="7 CuadroTexto"/>
          <p:cNvSpPr txBox="1"/>
          <p:nvPr/>
        </p:nvSpPr>
        <p:spPr>
          <a:xfrm>
            <a:off x="7470947" y="1918481"/>
            <a:ext cx="1272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i="1" dirty="0">
                <a:latin typeface="Calibri" pitchFamily="34" charset="0"/>
                <a:cs typeface="Calibri" pitchFamily="34" charset="0"/>
              </a:rPr>
              <a:t>Invernáculo</a:t>
            </a:r>
          </a:p>
        </p:txBody>
      </p:sp>
      <p:cxnSp>
        <p:nvCxnSpPr>
          <p:cNvPr id="10" name="9 Conector recto de flecha"/>
          <p:cNvCxnSpPr/>
          <p:nvPr/>
        </p:nvCxnSpPr>
        <p:spPr>
          <a:xfrm flipH="1">
            <a:off x="6176786" y="2261917"/>
            <a:ext cx="1041495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H="1" flipV="1">
            <a:off x="6059839" y="3478395"/>
            <a:ext cx="1200068" cy="6706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982952" y="3622482"/>
            <a:ext cx="134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Temperatura</a:t>
            </a:r>
            <a:endParaRPr lang="es-AR" dirty="0"/>
          </a:p>
        </p:txBody>
      </p:sp>
      <p:sp>
        <p:nvSpPr>
          <p:cNvPr id="15" name="14 CuadroTexto"/>
          <p:cNvSpPr txBox="1"/>
          <p:nvPr/>
        </p:nvSpPr>
        <p:spPr>
          <a:xfrm>
            <a:off x="7308304" y="5735819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Suelo</a:t>
            </a:r>
          </a:p>
        </p:txBody>
      </p:sp>
      <p:cxnSp>
        <p:nvCxnSpPr>
          <p:cNvPr id="17" name="16 Conector recto de flecha"/>
          <p:cNvCxnSpPr/>
          <p:nvPr/>
        </p:nvCxnSpPr>
        <p:spPr>
          <a:xfrm flipH="1" flipV="1">
            <a:off x="5796136" y="5177068"/>
            <a:ext cx="1512168" cy="5809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V="1">
            <a:off x="2339752" y="3356992"/>
            <a:ext cx="1512168" cy="4501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982952" y="2437291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Humedad</a:t>
            </a:r>
            <a:endParaRPr lang="es-AR" dirty="0"/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2483768" y="2621957"/>
            <a:ext cx="864096" cy="1846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 flipH="1">
            <a:off x="867742" y="4807736"/>
            <a:ext cx="2919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Anegamiento</a:t>
            </a:r>
            <a:endParaRPr lang="es-AR" dirty="0"/>
          </a:p>
        </p:txBody>
      </p:sp>
      <p:cxnSp>
        <p:nvCxnSpPr>
          <p:cNvPr id="25" name="24 Conector recto de flecha"/>
          <p:cNvCxnSpPr/>
          <p:nvPr/>
        </p:nvCxnSpPr>
        <p:spPr>
          <a:xfrm flipV="1">
            <a:off x="2555776" y="4142455"/>
            <a:ext cx="1231840" cy="51997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570462" y="5459471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Historia del lote</a:t>
            </a:r>
            <a:endParaRPr lang="es-AR" dirty="0"/>
          </a:p>
        </p:txBody>
      </p:sp>
      <p:cxnSp>
        <p:nvCxnSpPr>
          <p:cNvPr id="28" name="27 Conector recto de flecha"/>
          <p:cNvCxnSpPr/>
          <p:nvPr/>
        </p:nvCxnSpPr>
        <p:spPr>
          <a:xfrm flipV="1">
            <a:off x="2555776" y="5177068"/>
            <a:ext cx="1231840" cy="29047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15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5" grpId="0"/>
      <p:bldP spid="20" grpId="0"/>
      <p:bldP spid="23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b="1" dirty="0" smtClean="0">
                <a:latin typeface="Calibri" pitchFamily="34" charset="0"/>
                <a:cs typeface="Calibri" pitchFamily="34" charset="0"/>
              </a:rPr>
              <a:t>Qué es un sistema?</a:t>
            </a:r>
            <a:endParaRPr lang="es-ES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827584" y="2063750"/>
            <a:ext cx="7920880" cy="338137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s-AR" b="1" dirty="0" smtClean="0">
                <a:latin typeface="Calibri" pitchFamily="34" charset="0"/>
                <a:cs typeface="Calibri" pitchFamily="34" charset="0"/>
              </a:rPr>
              <a:t>UN SISTEMA ES UN CONJUNTO ORGANIZADO DE ELEMENTOS QUE SE RELACIONAN ENTRE SÍ PARA CONSTITUIR UNA UNIDAD O UN TODO CON OBJETIVO/S ESPECÍFICOS.</a:t>
            </a:r>
            <a:r>
              <a:rPr lang="es-ES" b="1" dirty="0" smtClean="0"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267178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5098578"/>
          </a:xfrm>
        </p:spPr>
        <p:txBody>
          <a:bodyPr>
            <a:normAutofit/>
          </a:bodyPr>
          <a:lstStyle/>
          <a:p>
            <a:r>
              <a:rPr lang="es-AR" dirty="0" smtClean="0"/>
              <a:t>Para que los estudiantes se apropien del concepto de sistemas y del enfoque, es importante que identifiquen otros sistemas, más allá del sistema agropecuario y forestal. Teniendo en cuenta el concepto de sistemas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8718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3" y="1383166"/>
            <a:ext cx="2857500" cy="16002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989" y="1383166"/>
            <a:ext cx="2847977" cy="213323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3" y="3547410"/>
            <a:ext cx="2466975" cy="184785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384154"/>
            <a:ext cx="2495550" cy="18288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05064"/>
            <a:ext cx="2942456" cy="1930987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726" y="2168133"/>
            <a:ext cx="2312334" cy="1968053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ES_tradnl" b="1" i="1" dirty="0" smtClean="0">
                <a:latin typeface="Calibri" pitchFamily="34" charset="0"/>
                <a:cs typeface="Calibri" pitchFamily="34" charset="0"/>
              </a:rPr>
              <a:t>Que ejemplos de sistemas podemos dar?</a:t>
            </a:r>
            <a:endParaRPr lang="es-ES" b="1" i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38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txBody>
          <a:bodyPr>
            <a:normAutofit/>
          </a:bodyPr>
          <a:lstStyle/>
          <a:p>
            <a:r>
              <a:rPr lang="es-AR" sz="3100" b="1" i="1" dirty="0" smtClean="0">
                <a:latin typeface="Calibri" pitchFamily="34" charset="0"/>
                <a:cs typeface="Calibri" pitchFamily="34" charset="0"/>
              </a:rPr>
              <a:t>El enfoque sistémico, una alternativa para abordar la realidad del sector agropecuario y forestal</a:t>
            </a:r>
            <a:r>
              <a:rPr lang="es-ES" b="1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ES" b="1" i="1" dirty="0" smtClean="0">
                <a:latin typeface="Calibri" pitchFamily="34" charset="0"/>
                <a:cs typeface="Calibri" pitchFamily="34" charset="0"/>
              </a:rPr>
            </a:br>
            <a:endParaRPr lang="es-AR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55576" y="1916832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000" i="1" dirty="0" smtClean="0">
                <a:latin typeface="Calibri" pitchFamily="34" charset="0"/>
                <a:ea typeface="+mj-ea"/>
                <a:cs typeface="Calibri" pitchFamily="34" charset="0"/>
              </a:rPr>
              <a:t>Objetivos:</a:t>
            </a:r>
          </a:p>
          <a:p>
            <a:pPr>
              <a:buFont typeface="Wingdings" pitchFamily="2" charset="2"/>
              <a:buChar char="§"/>
            </a:pPr>
            <a:r>
              <a:rPr lang="es-ES" dirty="0" smtClean="0">
                <a:latin typeface="Calibri" pitchFamily="34" charset="0"/>
                <a:cs typeface="Calibri" pitchFamily="34" charset="0"/>
              </a:rPr>
              <a:t>Identificar las distintas formas o abordajes para estudiar y comprender la realidad en general y la del sector agropecuario y forestal en particular.</a:t>
            </a:r>
          </a:p>
          <a:p>
            <a:pPr>
              <a:buFont typeface="Wingdings" pitchFamily="2" charset="2"/>
              <a:buChar char="§"/>
            </a:pPr>
            <a:endParaRPr lang="es-E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dirty="0" smtClean="0">
                <a:latin typeface="Calibri" pitchFamily="34" charset="0"/>
                <a:cs typeface="Calibri" pitchFamily="34" charset="0"/>
              </a:rPr>
              <a:t>Comprender el enfoque sistémico como una herramienta alternativa para abordar y analizar la problemática del sector agropecuario y forestal.</a:t>
            </a:r>
            <a:endParaRPr lang="es-AR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94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i="1" dirty="0"/>
              <a:t>Jerarquía sistémica: </a:t>
            </a:r>
            <a:endParaRPr lang="es-ES" b="1" i="1" dirty="0" smtClean="0"/>
          </a:p>
        </p:txBody>
      </p:sp>
      <p:sp>
        <p:nvSpPr>
          <p:cNvPr id="3789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s-ES_tradnl" sz="4400" dirty="0" smtClean="0"/>
              <a:t>Cada sistema está compuesto por sistemas de menor jerarquía (</a:t>
            </a:r>
            <a:r>
              <a:rPr lang="es-ES_tradnl" sz="4400" dirty="0" err="1" smtClean="0"/>
              <a:t>Subsitemas</a:t>
            </a:r>
            <a:r>
              <a:rPr lang="es-ES_tradnl" sz="4400" dirty="0" smtClean="0"/>
              <a:t>)</a:t>
            </a:r>
          </a:p>
          <a:p>
            <a:pPr marL="0" indent="0" eaLnBrk="1" hangingPunct="1">
              <a:buNone/>
            </a:pPr>
            <a:r>
              <a:rPr lang="es-ES_tradnl" sz="4400" dirty="0" smtClean="0"/>
              <a:t> y a su vez está inmerso en un sistema de mayor jerarquía (</a:t>
            </a:r>
            <a:r>
              <a:rPr lang="es-ES_tradnl" sz="4400" dirty="0" err="1" smtClean="0"/>
              <a:t>Suprasistema</a:t>
            </a:r>
            <a:r>
              <a:rPr lang="es-ES_tradnl" sz="4400" dirty="0" smtClean="0"/>
              <a:t>)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3048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8" y="889874"/>
            <a:ext cx="1909281" cy="94032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99" y="1920394"/>
            <a:ext cx="1634313" cy="108756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856" y="4509120"/>
            <a:ext cx="1506192" cy="212779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2"/>
          <a:stretch/>
        </p:blipFill>
        <p:spPr>
          <a:xfrm>
            <a:off x="5222096" y="4332847"/>
            <a:ext cx="1762671" cy="1367781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754" y="889874"/>
            <a:ext cx="1694719" cy="224734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708920"/>
            <a:ext cx="1618727" cy="1377717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97" r="77521"/>
          <a:stretch/>
        </p:blipFill>
        <p:spPr>
          <a:xfrm>
            <a:off x="2093579" y="3137219"/>
            <a:ext cx="1255666" cy="2161965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0" y="413045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 smtClean="0">
                <a:latin typeface="Calibri" pitchFamily="34" charset="0"/>
                <a:cs typeface="Calibri" pitchFamily="34" charset="0"/>
              </a:rPr>
              <a:t>SISTEMAS, SUBSISTEMAS y SUPRASISTMAS</a:t>
            </a:r>
            <a:endParaRPr lang="es-AR" sz="2800" dirty="0"/>
          </a:p>
        </p:txBody>
      </p:sp>
      <p:cxnSp>
        <p:nvCxnSpPr>
          <p:cNvPr id="18" name="17 Conector curvado"/>
          <p:cNvCxnSpPr/>
          <p:nvPr/>
        </p:nvCxnSpPr>
        <p:spPr>
          <a:xfrm>
            <a:off x="303246" y="1920396"/>
            <a:ext cx="596348" cy="495756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curvado"/>
          <p:cNvCxnSpPr/>
          <p:nvPr/>
        </p:nvCxnSpPr>
        <p:spPr>
          <a:xfrm>
            <a:off x="1214324" y="3137219"/>
            <a:ext cx="689931" cy="68886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curvado"/>
          <p:cNvCxnSpPr/>
          <p:nvPr/>
        </p:nvCxnSpPr>
        <p:spPr>
          <a:xfrm>
            <a:off x="2721413" y="5573016"/>
            <a:ext cx="627834" cy="404158"/>
          </a:xfrm>
          <a:prstGeom prst="curved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curvado"/>
          <p:cNvCxnSpPr/>
          <p:nvPr/>
        </p:nvCxnSpPr>
        <p:spPr>
          <a:xfrm flipV="1">
            <a:off x="5222096" y="5775095"/>
            <a:ext cx="646048" cy="60623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curvado"/>
          <p:cNvCxnSpPr/>
          <p:nvPr/>
        </p:nvCxnSpPr>
        <p:spPr>
          <a:xfrm rot="5400000" flipH="1" flipV="1">
            <a:off x="6487646" y="4214628"/>
            <a:ext cx="1441295" cy="16292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curvado"/>
          <p:cNvCxnSpPr/>
          <p:nvPr/>
        </p:nvCxnSpPr>
        <p:spPr>
          <a:xfrm flipV="1">
            <a:off x="6103431" y="1830195"/>
            <a:ext cx="881336" cy="633979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64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549275"/>
            <a:ext cx="8229600" cy="5576888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endParaRPr lang="es-AR" sz="3600" b="1" u="sng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Tx/>
              <a:buNone/>
            </a:pPr>
            <a:endParaRPr lang="es-AR" sz="3600" b="1" u="sng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es-AR" sz="3600" b="1" dirty="0" smtClean="0">
                <a:latin typeface="Calibri" pitchFamily="34" charset="0"/>
                <a:cs typeface="Calibri" pitchFamily="34" charset="0"/>
              </a:rPr>
              <a:t>Estructura de un sistema</a:t>
            </a:r>
            <a:r>
              <a:rPr lang="es-AR" b="1" dirty="0" smtClean="0">
                <a:latin typeface="Calibri" pitchFamily="34" charset="0"/>
                <a:cs typeface="Calibri" pitchFamily="34" charset="0"/>
              </a:rPr>
              <a:t> (relación estática)</a:t>
            </a:r>
          </a:p>
          <a:p>
            <a:pPr>
              <a:buFont typeface="Wingdings" pitchFamily="2" charset="2"/>
              <a:buChar char="§"/>
            </a:pPr>
            <a:r>
              <a:rPr lang="es-ES_tradnl" b="1" dirty="0" smtClean="0">
                <a:latin typeface="Calibri" pitchFamily="34" charset="0"/>
                <a:cs typeface="Calibri" pitchFamily="34" charset="0"/>
              </a:rPr>
              <a:t>Número de componentes: </a:t>
            </a:r>
            <a:r>
              <a:rPr lang="es-ES_tradnl" dirty="0" smtClean="0">
                <a:latin typeface="Calibri" pitchFamily="34" charset="0"/>
                <a:cs typeface="Calibri" pitchFamily="34" charset="0"/>
              </a:rPr>
              <a:t>Cantidad de elementos</a:t>
            </a:r>
            <a:endParaRPr lang="es-ES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s-ES_tradnl" b="1" dirty="0" smtClean="0">
                <a:latin typeface="Calibri" pitchFamily="34" charset="0"/>
                <a:cs typeface="Calibri" pitchFamily="34" charset="0"/>
              </a:rPr>
              <a:t>Tipo de componentes:</a:t>
            </a:r>
            <a:r>
              <a:rPr lang="es-ES_tradnl" dirty="0" smtClean="0">
                <a:latin typeface="Calibri" pitchFamily="34" charset="0"/>
                <a:cs typeface="Calibri" pitchFamily="34" charset="0"/>
              </a:rPr>
              <a:t> Características de los elementos</a:t>
            </a:r>
            <a:endParaRPr lang="es-ES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s-ES_tradnl" b="1" dirty="0" smtClean="0">
                <a:latin typeface="Calibri" pitchFamily="34" charset="0"/>
                <a:cs typeface="Calibri" pitchFamily="34" charset="0"/>
              </a:rPr>
              <a:t>Arreglo entre componentes</a:t>
            </a:r>
            <a:r>
              <a:rPr lang="es-ES" b="1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disposición espacial y l</a:t>
            </a:r>
            <a:r>
              <a:rPr lang="es-ES_tradnl" dirty="0" smtClean="0">
                <a:latin typeface="Calibri" pitchFamily="34" charset="0"/>
                <a:cs typeface="Calibri" pitchFamily="34" charset="0"/>
              </a:rPr>
              <a:t>as relaciones entre los componentes</a:t>
            </a:r>
            <a:endParaRPr lang="es-ES" dirty="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es-ES_tradnl" sz="1500" b="1" u="sng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es-ES_tradnl" sz="3600" b="1" dirty="0" smtClean="0">
                <a:latin typeface="Calibri" pitchFamily="34" charset="0"/>
                <a:cs typeface="Calibri" pitchFamily="34" charset="0"/>
              </a:rPr>
              <a:t>Función</a:t>
            </a:r>
            <a:r>
              <a:rPr lang="es-ES_tradnl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AR" sz="3600" b="1" dirty="0" smtClean="0">
                <a:latin typeface="Calibri" pitchFamily="34" charset="0"/>
                <a:cs typeface="Calibri" pitchFamily="34" charset="0"/>
              </a:rPr>
              <a:t>de un sistema</a:t>
            </a:r>
            <a:r>
              <a:rPr lang="es-AR" b="1" dirty="0" smtClean="0">
                <a:latin typeface="Calibri" pitchFamily="34" charset="0"/>
                <a:cs typeface="Calibri" pitchFamily="34" charset="0"/>
              </a:rPr>
              <a:t> (relación dinámica)</a:t>
            </a:r>
            <a:endParaRPr lang="es-ES_tradnl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None/>
            </a:pPr>
            <a:r>
              <a:rPr lang="es-ES_tradnl" dirty="0" smtClean="0">
                <a:latin typeface="Calibri" pitchFamily="34" charset="0"/>
                <a:cs typeface="Calibri" pitchFamily="34" charset="0"/>
              </a:rPr>
              <a:t>Relacionada con </a:t>
            </a:r>
            <a:r>
              <a:rPr lang="es-ES_tradnl" i="1" dirty="0" smtClean="0">
                <a:latin typeface="Calibri" pitchFamily="34" charset="0"/>
                <a:cs typeface="Calibri" pitchFamily="34" charset="0"/>
              </a:rPr>
              <a:t>como</a:t>
            </a:r>
            <a:r>
              <a:rPr lang="es-ES_tradnl" dirty="0" smtClean="0">
                <a:latin typeface="Calibri" pitchFamily="34" charset="0"/>
                <a:cs typeface="Calibri" pitchFamily="34" charset="0"/>
              </a:rPr>
              <a:t> “actúa” el sistema.</a:t>
            </a:r>
            <a:r>
              <a:rPr lang="es-MX" dirty="0" smtClean="0">
                <a:latin typeface="Calibri" pitchFamily="34" charset="0"/>
                <a:cs typeface="Calibri" pitchFamily="34" charset="0"/>
              </a:rPr>
              <a:t> </a:t>
            </a:r>
            <a:endParaRPr lang="es-E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0" y="4046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Estructura y Funcionamiento de un Sistema</a:t>
            </a:r>
            <a:endParaRPr lang="es-AR" sz="3600" b="1" i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9432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9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9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9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9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b="1" i="1" dirty="0" smtClean="0"/>
              <a:t>Atributos de un sistema</a:t>
            </a:r>
            <a:endParaRPr lang="es-ES" b="1" i="1" dirty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s-AR" sz="3600" b="1" dirty="0" smtClean="0">
                <a:cs typeface="Arial" pitchFamily="34" charset="0"/>
              </a:rPr>
              <a:t>Objetivos</a:t>
            </a:r>
          </a:p>
          <a:p>
            <a:pPr algn="just">
              <a:buFont typeface="Wingdings" pitchFamily="2" charset="2"/>
              <a:buChar char="§"/>
            </a:pPr>
            <a:r>
              <a:rPr lang="es-AR" sz="3600" b="1" dirty="0" smtClean="0">
                <a:cs typeface="Arial" pitchFamily="34" charset="0"/>
              </a:rPr>
              <a:t>Componentes</a:t>
            </a:r>
          </a:p>
          <a:p>
            <a:pPr algn="just">
              <a:buFont typeface="Wingdings" pitchFamily="2" charset="2"/>
              <a:buChar char="§"/>
            </a:pPr>
            <a:r>
              <a:rPr lang="es-AR" sz="3600" b="1" dirty="0">
                <a:cs typeface="Arial" pitchFamily="34" charset="0"/>
              </a:rPr>
              <a:t>Interacciones</a:t>
            </a:r>
            <a:endParaRPr lang="es-ES" sz="3600" b="1" dirty="0"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s-AR" sz="3600" b="1" dirty="0" smtClean="0">
                <a:cs typeface="Arial" pitchFamily="34" charset="0"/>
              </a:rPr>
              <a:t>Límite</a:t>
            </a:r>
            <a:endParaRPr lang="es-ES" sz="3600" b="1" dirty="0" smtClean="0"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§"/>
            </a:pPr>
            <a:r>
              <a:rPr lang="es-AR" sz="3600" b="1" dirty="0" smtClean="0">
                <a:cs typeface="Arial" pitchFamily="34" charset="0"/>
              </a:rPr>
              <a:t>Entradas</a:t>
            </a:r>
            <a:endParaRPr lang="es-ES" sz="3600" b="1" dirty="0" smtClean="0"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§"/>
            </a:pPr>
            <a:r>
              <a:rPr lang="es-AR" sz="3600" b="1" dirty="0" smtClean="0">
                <a:cs typeface="Arial" pitchFamily="34" charset="0"/>
              </a:rPr>
              <a:t>Salidas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s-ES_tradnl" sz="3600" b="1" dirty="0" smtClean="0">
                <a:cs typeface="Times New Roman" pitchFamily="18" charset="0"/>
              </a:rPr>
              <a:t>Contexto</a:t>
            </a:r>
            <a:endParaRPr lang="es-ES" sz="3600" b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30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611560" y="802216"/>
            <a:ext cx="7848872" cy="53285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1"/>
                </a:solidFill>
              </a:rPr>
              <a:t>Contexto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2267744" y="1916832"/>
            <a:ext cx="4536504" cy="34563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4000" dirty="0" smtClean="0">
              <a:solidFill>
                <a:schemeClr val="tx1"/>
              </a:solidFill>
            </a:endParaRPr>
          </a:p>
          <a:p>
            <a:pPr algn="ctr"/>
            <a:endParaRPr lang="es-AR" sz="4000" dirty="0">
              <a:solidFill>
                <a:schemeClr val="tx1"/>
              </a:solidFill>
            </a:endParaRPr>
          </a:p>
          <a:p>
            <a:pPr algn="ctr"/>
            <a:endParaRPr lang="es-AR" sz="4000" dirty="0" smtClean="0">
              <a:solidFill>
                <a:schemeClr val="tx1"/>
              </a:solidFill>
            </a:endParaRPr>
          </a:p>
          <a:p>
            <a:pPr algn="ctr"/>
            <a:endParaRPr lang="es-AR" sz="4000" dirty="0">
              <a:solidFill>
                <a:schemeClr val="tx1"/>
              </a:solidFill>
            </a:endParaRPr>
          </a:p>
          <a:p>
            <a:pPr algn="ctr"/>
            <a:r>
              <a:rPr lang="es-AR" sz="4000" dirty="0" smtClean="0">
                <a:solidFill>
                  <a:schemeClr val="tx1"/>
                </a:solidFill>
              </a:rPr>
              <a:t>Sistema</a:t>
            </a:r>
            <a:endParaRPr lang="es-AR" sz="4000" dirty="0">
              <a:solidFill>
                <a:schemeClr val="tx1"/>
              </a:solidFill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6627740" y="3030930"/>
            <a:ext cx="2264739" cy="115212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1"/>
                </a:solidFill>
              </a:rPr>
              <a:t>Salida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251520" y="2852936"/>
            <a:ext cx="2304256" cy="1152128"/>
          </a:xfrm>
          <a:prstGeom prst="rightArrow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1"/>
                </a:solidFill>
              </a:rPr>
              <a:t>Entrada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3329862" y="2246212"/>
            <a:ext cx="2412268" cy="5040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1"/>
                </a:solidFill>
              </a:rPr>
              <a:t>Componente 1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 rot="19107787">
            <a:off x="4571999" y="3769568"/>
            <a:ext cx="2160240" cy="5040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1"/>
                </a:solidFill>
              </a:rPr>
              <a:t>Componente 3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 rot="3699581">
            <a:off x="2091611" y="3595231"/>
            <a:ext cx="2160240" cy="5040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1"/>
                </a:solidFill>
              </a:rPr>
              <a:t>Componente 2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139952" y="86582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Contexto</a:t>
            </a:r>
            <a:endParaRPr lang="es-AR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234982" y="506875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Limite</a:t>
            </a:r>
            <a:endParaRPr lang="es-AR" dirty="0"/>
          </a:p>
        </p:txBody>
      </p:sp>
      <p:cxnSp>
        <p:nvCxnSpPr>
          <p:cNvPr id="19" name="18 Conector recto de flecha"/>
          <p:cNvCxnSpPr/>
          <p:nvPr/>
        </p:nvCxnSpPr>
        <p:spPr>
          <a:xfrm flipV="1">
            <a:off x="1826695" y="4722793"/>
            <a:ext cx="441049" cy="4673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Flecha arriba y abajo"/>
          <p:cNvSpPr/>
          <p:nvPr/>
        </p:nvSpPr>
        <p:spPr>
          <a:xfrm flipH="1">
            <a:off x="4676494" y="1235159"/>
            <a:ext cx="183535" cy="60966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22 Flecha arriba y abajo"/>
          <p:cNvSpPr/>
          <p:nvPr/>
        </p:nvSpPr>
        <p:spPr>
          <a:xfrm flipH="1">
            <a:off x="3220370" y="5396273"/>
            <a:ext cx="183535" cy="60966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26 Flecha arriba y abajo"/>
          <p:cNvSpPr/>
          <p:nvPr/>
        </p:nvSpPr>
        <p:spPr>
          <a:xfrm flipH="1">
            <a:off x="5715002" y="5431227"/>
            <a:ext cx="183535" cy="60966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27 Flecha arriba y abajo"/>
          <p:cNvSpPr/>
          <p:nvPr/>
        </p:nvSpPr>
        <p:spPr>
          <a:xfrm flipH="1">
            <a:off x="2771800" y="1235094"/>
            <a:ext cx="183535" cy="60966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28 Flecha izquierda y arriba"/>
          <p:cNvSpPr/>
          <p:nvPr/>
        </p:nvSpPr>
        <p:spPr>
          <a:xfrm>
            <a:off x="3426223" y="2776958"/>
            <a:ext cx="850392" cy="850392"/>
          </a:xfrm>
          <a:prstGeom prst="leftUp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29 Flecha izquierda y arriba"/>
          <p:cNvSpPr/>
          <p:nvPr/>
        </p:nvSpPr>
        <p:spPr>
          <a:xfrm rot="7287841">
            <a:off x="4695416" y="2988326"/>
            <a:ext cx="850392" cy="850392"/>
          </a:xfrm>
          <a:prstGeom prst="leftUp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30 Flecha izquierda y arriba"/>
          <p:cNvSpPr/>
          <p:nvPr/>
        </p:nvSpPr>
        <p:spPr>
          <a:xfrm rot="14293368">
            <a:off x="3951740" y="3767174"/>
            <a:ext cx="850392" cy="850392"/>
          </a:xfrm>
          <a:prstGeom prst="leftUp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31 Flecha arriba y abajo"/>
          <p:cNvSpPr/>
          <p:nvPr/>
        </p:nvSpPr>
        <p:spPr>
          <a:xfrm flipH="1">
            <a:off x="3603701" y="1195634"/>
            <a:ext cx="183535" cy="60966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32 Flecha arriba y abajo"/>
          <p:cNvSpPr/>
          <p:nvPr/>
        </p:nvSpPr>
        <p:spPr>
          <a:xfrm flipH="1">
            <a:off x="5742130" y="1235061"/>
            <a:ext cx="183535" cy="60966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" name="34 Flecha arriba y abajo"/>
          <p:cNvSpPr/>
          <p:nvPr/>
        </p:nvSpPr>
        <p:spPr>
          <a:xfrm flipH="1">
            <a:off x="4860029" y="5401178"/>
            <a:ext cx="183535" cy="60966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35 Flecha arriba y abajo"/>
          <p:cNvSpPr/>
          <p:nvPr/>
        </p:nvSpPr>
        <p:spPr>
          <a:xfrm flipH="1">
            <a:off x="3810621" y="5401178"/>
            <a:ext cx="183535" cy="60966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8" name="37 CuadroTexto"/>
          <p:cNvSpPr txBox="1"/>
          <p:nvPr/>
        </p:nvSpPr>
        <p:spPr>
          <a:xfrm>
            <a:off x="6804248" y="1050492"/>
            <a:ext cx="2088231" cy="1077218"/>
          </a:xfrm>
          <a:prstGeom prst="rect">
            <a:avLst/>
          </a:prstGeom>
          <a:solidFill>
            <a:srgbClr val="92D050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s-AR" sz="3200" dirty="0" smtClean="0"/>
              <a:t>Objetivo Sistémico</a:t>
            </a:r>
            <a:endParaRPr lang="es-AR" sz="3200" dirty="0"/>
          </a:p>
        </p:txBody>
      </p:sp>
      <p:sp>
        <p:nvSpPr>
          <p:cNvPr id="39" name="Rectangle 2"/>
          <p:cNvSpPr>
            <a:spLocks noGrp="1" noChangeArrowheads="1"/>
          </p:cNvSpPr>
          <p:nvPr>
            <p:ph type="title"/>
          </p:nvPr>
        </p:nvSpPr>
        <p:spPr>
          <a:xfrm>
            <a:off x="541508" y="14927"/>
            <a:ext cx="8147050" cy="850900"/>
          </a:xfrm>
        </p:spPr>
        <p:txBody>
          <a:bodyPr/>
          <a:lstStyle/>
          <a:p>
            <a:pPr eaLnBrk="1" hangingPunct="1"/>
            <a:r>
              <a:rPr lang="es-AR" b="1" dirty="0" smtClean="0">
                <a:solidFill>
                  <a:schemeClr val="folHlink"/>
                </a:solidFill>
              </a:rPr>
              <a:t>Atributos de un sistema</a:t>
            </a:r>
            <a:endParaRPr lang="es-ES" b="1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3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6" grpId="0" animBg="1"/>
      <p:bldP spid="7" grpId="0" animBg="1"/>
      <p:bldP spid="10" grpId="0" animBg="1"/>
      <p:bldP spid="13" grpId="0" animBg="1"/>
      <p:bldP spid="14" grpId="0" animBg="1"/>
      <p:bldP spid="16" grpId="0"/>
      <p:bldP spid="17" grpId="0"/>
      <p:bldP spid="22" grpId="0" animBg="1"/>
      <p:bldP spid="23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404664"/>
            <a:ext cx="8229600" cy="69125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b="1" dirty="0" smtClean="0">
                <a:latin typeface="Calibri" pitchFamily="34" charset="0"/>
                <a:cs typeface="Calibri" pitchFamily="34" charset="0"/>
              </a:rPr>
              <a:t>OBJETIVO:	</a:t>
            </a:r>
            <a:r>
              <a:rPr lang="es-AR" b="1" dirty="0" smtClean="0">
                <a:latin typeface="Calibri" pitchFamily="34" charset="0"/>
                <a:cs typeface="Calibri" pitchFamily="34" charset="0"/>
              </a:rPr>
              <a:t>Es </a:t>
            </a:r>
            <a:r>
              <a:rPr lang="es-AR" b="1" dirty="0">
                <a:latin typeface="Calibri" pitchFamily="34" charset="0"/>
                <a:cs typeface="Calibri" pitchFamily="34" charset="0"/>
              </a:rPr>
              <a:t>el objetivo general del sistema. Cada componente tiene un objetivo particular, pero trabaja en función de este objetivo.</a:t>
            </a:r>
            <a:endParaRPr lang="es-MX" b="1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Tx/>
              <a:buNone/>
            </a:pPr>
            <a:endParaRPr lang="es-MX" b="1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es-MX" b="1" dirty="0" smtClean="0">
                <a:latin typeface="Calibri" pitchFamily="34" charset="0"/>
                <a:cs typeface="Calibri" pitchFamily="34" charset="0"/>
              </a:rPr>
              <a:t>COMPONENTES:	Son los elementos básicos del sistema.</a:t>
            </a:r>
          </a:p>
          <a:p>
            <a:pPr eaLnBrk="1" hangingPunct="1">
              <a:buFontTx/>
              <a:buNone/>
            </a:pPr>
            <a:endParaRPr lang="es-MX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s-AR" b="1" dirty="0" smtClean="0">
                <a:latin typeface="Calibri" pitchFamily="34" charset="0"/>
                <a:cs typeface="Calibri" pitchFamily="34" charset="0"/>
              </a:rPr>
              <a:t>LIMITE: Es </a:t>
            </a:r>
            <a:r>
              <a:rPr lang="es-AR" b="1" dirty="0">
                <a:latin typeface="Calibri" pitchFamily="34" charset="0"/>
                <a:cs typeface="Calibri" pitchFamily="34" charset="0"/>
              </a:rPr>
              <a:t>una construcción conceptual que permite diferenciar que elementos están dentro y cuales fuera del sistema.  </a:t>
            </a:r>
          </a:p>
          <a:p>
            <a:pPr>
              <a:buNone/>
            </a:pPr>
            <a:r>
              <a:rPr lang="es-AR" b="1" dirty="0">
                <a:latin typeface="Calibri" pitchFamily="34" charset="0"/>
                <a:cs typeface="Calibri" pitchFamily="34" charset="0"/>
              </a:rPr>
              <a:t>   Se define </a:t>
            </a:r>
            <a:r>
              <a:rPr lang="es-AR" b="1" dirty="0" smtClean="0">
                <a:latin typeface="Calibri" pitchFamily="34" charset="0"/>
                <a:cs typeface="Calibri" pitchFamily="34" charset="0"/>
              </a:rPr>
              <a:t>por </a:t>
            </a:r>
            <a:r>
              <a:rPr lang="es-AR" b="1" dirty="0">
                <a:latin typeface="Calibri" pitchFamily="34" charset="0"/>
                <a:cs typeface="Calibri" pitchFamily="34" charset="0"/>
              </a:rPr>
              <a:t>su pertinencia con los objetivos generales del sistema. </a:t>
            </a:r>
            <a:endParaRPr lang="es-MX" b="1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Tx/>
              <a:buNone/>
            </a:pPr>
            <a:endParaRPr lang="es-MX" b="1" dirty="0" smtClean="0"/>
          </a:p>
        </p:txBody>
      </p:sp>
    </p:spTree>
    <p:extLst>
      <p:ext uri="{BB962C8B-B14F-4D97-AF65-F5344CB8AC3E}">
        <p14:creationId xmlns:p14="http://schemas.microsoft.com/office/powerpoint/2010/main" val="418675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332656"/>
            <a:ext cx="8675687" cy="62642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sz="3600" b="1" dirty="0" smtClean="0">
                <a:latin typeface="Calibri" pitchFamily="34" charset="0"/>
                <a:cs typeface="Calibri" pitchFamily="34" charset="0"/>
              </a:rPr>
              <a:t>INTERACCIONES: Son las relaciones que se dan entre los componentes</a:t>
            </a:r>
          </a:p>
          <a:p>
            <a:pPr>
              <a:buNone/>
            </a:pPr>
            <a:endParaRPr lang="es-MX" sz="3600" b="1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s-MX" sz="3600" b="1" dirty="0" smtClean="0">
                <a:latin typeface="Calibri" pitchFamily="34" charset="0"/>
                <a:cs typeface="Calibri" pitchFamily="34" charset="0"/>
              </a:rPr>
              <a:t>ENTRADAS:  </a:t>
            </a:r>
            <a:r>
              <a:rPr lang="es-AR" sz="3600" b="1" dirty="0">
                <a:latin typeface="Calibri" pitchFamily="34" charset="0"/>
                <a:cs typeface="Calibri" pitchFamily="34" charset="0"/>
              </a:rPr>
              <a:t>Todo lo que ingresa  al sistema y es necesario para su funcionamiento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MX" sz="3600" b="1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MX" sz="3600" b="1" dirty="0" smtClean="0">
                <a:latin typeface="Calibri" pitchFamily="34" charset="0"/>
                <a:cs typeface="Calibri" pitchFamily="34" charset="0"/>
              </a:rPr>
              <a:t>SALIDAS:  Todos los elementos que salen del sistema.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MX" sz="3600" b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s-MX" sz="3600" b="1" dirty="0" smtClean="0">
                <a:latin typeface="Calibri" pitchFamily="34" charset="0"/>
                <a:cs typeface="Calibri" pitchFamily="34" charset="0"/>
              </a:rPr>
              <a:t>CONTEXTO: </a:t>
            </a:r>
            <a:r>
              <a:rPr lang="es-AR" sz="3600" b="1" dirty="0" smtClean="0">
                <a:latin typeface="Calibri" pitchFamily="34" charset="0"/>
                <a:cs typeface="Calibri" pitchFamily="34" charset="0"/>
              </a:rPr>
              <a:t>Todo </a:t>
            </a:r>
            <a:r>
              <a:rPr lang="es-AR" sz="3600" b="1" dirty="0">
                <a:latin typeface="Calibri" pitchFamily="34" charset="0"/>
                <a:cs typeface="Calibri" pitchFamily="34" charset="0"/>
              </a:rPr>
              <a:t>lo que esta por fuera del </a:t>
            </a:r>
            <a:r>
              <a:rPr lang="es-AR" sz="3600" b="1" dirty="0" smtClean="0">
                <a:latin typeface="Calibri" pitchFamily="34" charset="0"/>
                <a:cs typeface="Calibri" pitchFamily="34" charset="0"/>
              </a:rPr>
              <a:t>sistema e </a:t>
            </a:r>
            <a:r>
              <a:rPr lang="es-AR" sz="3600" b="1" dirty="0">
                <a:latin typeface="Calibri" pitchFamily="34" charset="0"/>
                <a:cs typeface="Calibri" pitchFamily="34" charset="0"/>
              </a:rPr>
              <a:t>influye en el sistema y es influido por </a:t>
            </a:r>
            <a:r>
              <a:rPr lang="es-AR" sz="3600" b="1" dirty="0" smtClean="0">
                <a:latin typeface="Calibri" pitchFamily="34" charset="0"/>
                <a:cs typeface="Calibri" pitchFamily="34" charset="0"/>
              </a:rPr>
              <a:t>este.</a:t>
            </a:r>
            <a:endParaRPr lang="es-MX" sz="3600" b="1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MX" b="1" dirty="0" smtClean="0">
                <a:latin typeface="Calibri" pitchFamily="34" charset="0"/>
                <a:cs typeface="Calibri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6432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46347"/>
            <a:ext cx="6163388" cy="380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1628507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/>
              <a:t>Definiremos nuestro sistema según su objetivo </a:t>
            </a:r>
            <a:r>
              <a:rPr lang="es-AR" sz="2400" dirty="0" smtClean="0"/>
              <a:t>sistémico</a:t>
            </a:r>
            <a:r>
              <a:rPr lang="es-AR" sz="2400" dirty="0"/>
              <a:t>: sistema de </a:t>
            </a:r>
            <a:r>
              <a:rPr lang="es-AR" sz="2400" dirty="0">
                <a:latin typeface="Calibri" pitchFamily="34" charset="0"/>
                <a:cs typeface="Calibri" pitchFamily="34" charset="0"/>
              </a:rPr>
              <a:t>producción</a:t>
            </a:r>
            <a:r>
              <a:rPr lang="es-AR" sz="2400" dirty="0"/>
              <a:t>.</a:t>
            </a:r>
          </a:p>
          <a:p>
            <a:r>
              <a:rPr lang="es-AR" sz="2400" dirty="0"/>
              <a:t>Considerando las dimensiones técnico productivas, agroecológicas y socioeconómicas.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s-AR" b="1" dirty="0">
                <a:solidFill>
                  <a:schemeClr val="folHlink"/>
                </a:solidFill>
                <a:latin typeface="Calibri" pitchFamily="34" charset="0"/>
                <a:cs typeface="Calibri" pitchFamily="34" charset="0"/>
              </a:rPr>
              <a:t>La Unidad de Producción como </a:t>
            </a:r>
            <a:r>
              <a:rPr lang="es-AR" b="1" dirty="0" smtClean="0">
                <a:solidFill>
                  <a:schemeClr val="folHlink"/>
                </a:solidFill>
                <a:latin typeface="Calibri" pitchFamily="34" charset="0"/>
                <a:cs typeface="Calibri" pitchFamily="34" charset="0"/>
              </a:rPr>
              <a:t>sistema</a:t>
            </a:r>
            <a:endParaRPr lang="es-ES" b="1" dirty="0" smtClean="0">
              <a:solidFill>
                <a:schemeClr val="folHlin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3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461963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ES" sz="40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Sistema agropecuario y forestal regional</a:t>
            </a:r>
          </a:p>
        </p:txBody>
      </p:sp>
      <p:sp>
        <p:nvSpPr>
          <p:cNvPr id="55301" name="Rectangle 3"/>
          <p:cNvSpPr>
            <a:spLocks noChangeArrowheads="1"/>
          </p:cNvSpPr>
          <p:nvPr/>
        </p:nvSpPr>
        <p:spPr bwMode="auto">
          <a:xfrm>
            <a:off x="2173063" y="2286000"/>
            <a:ext cx="5323656" cy="3429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55302" name="Rectangle 4"/>
          <p:cNvSpPr>
            <a:spLocks noChangeArrowheads="1"/>
          </p:cNvSpPr>
          <p:nvPr/>
        </p:nvSpPr>
        <p:spPr bwMode="auto">
          <a:xfrm>
            <a:off x="2819400" y="2590800"/>
            <a:ext cx="2286000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03" name="Rectangle 5"/>
          <p:cNvSpPr>
            <a:spLocks noChangeArrowheads="1"/>
          </p:cNvSpPr>
          <p:nvPr/>
        </p:nvSpPr>
        <p:spPr bwMode="auto">
          <a:xfrm>
            <a:off x="5486400" y="2701636"/>
            <a:ext cx="1745704" cy="11049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04" name="Rectangle 6"/>
          <p:cNvSpPr>
            <a:spLocks noChangeArrowheads="1"/>
          </p:cNvSpPr>
          <p:nvPr/>
        </p:nvSpPr>
        <p:spPr bwMode="auto">
          <a:xfrm>
            <a:off x="5397500" y="4267200"/>
            <a:ext cx="1676400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05" name="Rectangle 7"/>
          <p:cNvSpPr>
            <a:spLocks noChangeArrowheads="1"/>
          </p:cNvSpPr>
          <p:nvPr/>
        </p:nvSpPr>
        <p:spPr bwMode="auto">
          <a:xfrm>
            <a:off x="2549236" y="4343400"/>
            <a:ext cx="2403764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306" name="Rectangle 8"/>
          <p:cNvSpPr>
            <a:spLocks noChangeArrowheads="1"/>
          </p:cNvSpPr>
          <p:nvPr/>
        </p:nvSpPr>
        <p:spPr bwMode="auto">
          <a:xfrm>
            <a:off x="323528" y="2819400"/>
            <a:ext cx="1295400" cy="198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s-ES" sz="1600" b="1" dirty="0">
                <a:latin typeface="Calibri" pitchFamily="34" charset="0"/>
                <a:cs typeface="Calibri" pitchFamily="34" charset="0"/>
              </a:rPr>
              <a:t>Entradas</a:t>
            </a:r>
          </a:p>
          <a:p>
            <a:pPr algn="ctr">
              <a:spcBef>
                <a:spcPct val="20000"/>
              </a:spcBef>
            </a:pPr>
            <a:r>
              <a:rPr lang="es-ES" sz="1400" dirty="0">
                <a:latin typeface="Calibri" pitchFamily="34" charset="0"/>
                <a:cs typeface="Calibri" pitchFamily="34" charset="0"/>
              </a:rPr>
              <a:t>Recursos de</a:t>
            </a:r>
          </a:p>
          <a:p>
            <a:pPr algn="ctr">
              <a:spcBef>
                <a:spcPct val="20000"/>
              </a:spcBef>
            </a:pPr>
            <a:r>
              <a:rPr lang="es-ES" sz="1400" dirty="0">
                <a:latin typeface="Calibri" pitchFamily="34" charset="0"/>
                <a:cs typeface="Calibri" pitchFamily="34" charset="0"/>
              </a:rPr>
              <a:t>otras ramas</a:t>
            </a:r>
          </a:p>
          <a:p>
            <a:pPr algn="ctr">
              <a:spcBef>
                <a:spcPct val="20000"/>
              </a:spcBef>
            </a:pPr>
            <a:r>
              <a:rPr lang="es-ES" sz="1400" dirty="0">
                <a:latin typeface="Calibri" pitchFamily="34" charset="0"/>
                <a:cs typeface="Calibri" pitchFamily="34" charset="0"/>
              </a:rPr>
              <a:t>de actividades</a:t>
            </a:r>
          </a:p>
        </p:txBody>
      </p:sp>
      <p:sp>
        <p:nvSpPr>
          <p:cNvPr id="55308" name="Text Box 10"/>
          <p:cNvSpPr txBox="1">
            <a:spLocks noChangeArrowheads="1"/>
          </p:cNvSpPr>
          <p:nvPr/>
        </p:nvSpPr>
        <p:spPr bwMode="auto">
          <a:xfrm>
            <a:off x="2895600" y="2590800"/>
            <a:ext cx="2133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sz="1400" b="1" dirty="0">
                <a:latin typeface="Calibri" pitchFamily="34" charset="0"/>
                <a:cs typeface="Calibri" pitchFamily="34" charset="0"/>
              </a:rPr>
              <a:t>Subsistema de actividades de Conducción y Regulación</a:t>
            </a:r>
          </a:p>
        </p:txBody>
      </p:sp>
      <p:sp>
        <p:nvSpPr>
          <p:cNvPr id="55309" name="Text Box 11"/>
          <p:cNvSpPr txBox="1">
            <a:spLocks noChangeArrowheads="1"/>
          </p:cNvSpPr>
          <p:nvPr/>
        </p:nvSpPr>
        <p:spPr bwMode="auto">
          <a:xfrm>
            <a:off x="5562600" y="2743200"/>
            <a:ext cx="1271502" cy="82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sz="1400" b="1" dirty="0">
                <a:latin typeface="Calibri" pitchFamily="34" charset="0"/>
                <a:cs typeface="Calibri" pitchFamily="34" charset="0"/>
              </a:rPr>
              <a:t>Subsistema</a:t>
            </a:r>
          </a:p>
          <a:p>
            <a:pPr eaLnBrk="1" hangingPunct="1">
              <a:spcBef>
                <a:spcPct val="20000"/>
              </a:spcBef>
            </a:pPr>
            <a:r>
              <a:rPr lang="es-ES" sz="1400" b="1" dirty="0">
                <a:latin typeface="Calibri" pitchFamily="34" charset="0"/>
                <a:cs typeface="Calibri" pitchFamily="34" charset="0"/>
              </a:rPr>
              <a:t>De actividades</a:t>
            </a:r>
          </a:p>
          <a:p>
            <a:pPr eaLnBrk="1" hangingPunct="1">
              <a:spcBef>
                <a:spcPct val="20000"/>
              </a:spcBef>
            </a:pPr>
            <a:r>
              <a:rPr lang="es-ES" sz="1400" b="1" dirty="0">
                <a:latin typeface="Calibri" pitchFamily="34" charset="0"/>
                <a:cs typeface="Calibri" pitchFamily="34" charset="0"/>
              </a:rPr>
              <a:t>productivas</a:t>
            </a:r>
          </a:p>
        </p:txBody>
      </p:sp>
      <p:sp>
        <p:nvSpPr>
          <p:cNvPr id="55310" name="Text Box 12"/>
          <p:cNvSpPr txBox="1">
            <a:spLocks noChangeArrowheads="1"/>
          </p:cNvSpPr>
          <p:nvPr/>
        </p:nvSpPr>
        <p:spPr bwMode="auto">
          <a:xfrm>
            <a:off x="5486400" y="4267200"/>
            <a:ext cx="1600200" cy="82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sz="1400" b="1" dirty="0">
                <a:latin typeface="Calibri" pitchFamily="34" charset="0"/>
                <a:cs typeface="Calibri" pitchFamily="34" charset="0"/>
              </a:rPr>
              <a:t>Subsistema de</a:t>
            </a:r>
          </a:p>
          <a:p>
            <a:pPr eaLnBrk="1" hangingPunct="1">
              <a:spcBef>
                <a:spcPct val="20000"/>
              </a:spcBef>
            </a:pPr>
            <a:r>
              <a:rPr lang="es-ES" sz="1400" b="1" dirty="0">
                <a:latin typeface="Calibri" pitchFamily="34" charset="0"/>
                <a:cs typeface="Calibri" pitchFamily="34" charset="0"/>
              </a:rPr>
              <a:t>Actividades de</a:t>
            </a:r>
          </a:p>
          <a:p>
            <a:pPr eaLnBrk="1" hangingPunct="1">
              <a:spcBef>
                <a:spcPct val="20000"/>
              </a:spcBef>
            </a:pPr>
            <a:r>
              <a:rPr lang="es-ES" sz="1400" b="1" dirty="0">
                <a:latin typeface="Calibri" pitchFamily="34" charset="0"/>
                <a:cs typeface="Calibri" pitchFamily="34" charset="0"/>
              </a:rPr>
              <a:t>apoyo</a:t>
            </a:r>
          </a:p>
        </p:txBody>
      </p:sp>
      <p:sp>
        <p:nvSpPr>
          <p:cNvPr id="55311" name="Text Box 13"/>
          <p:cNvSpPr txBox="1">
            <a:spLocks noChangeArrowheads="1"/>
          </p:cNvSpPr>
          <p:nvPr/>
        </p:nvSpPr>
        <p:spPr bwMode="auto">
          <a:xfrm>
            <a:off x="2618509" y="4343399"/>
            <a:ext cx="2438400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sz="1400" b="1" dirty="0">
                <a:latin typeface="Calibri" pitchFamily="34" charset="0"/>
                <a:cs typeface="Calibri" pitchFamily="34" charset="0"/>
              </a:rPr>
              <a:t>Subsistema de actividades de mejoramiento de las </a:t>
            </a:r>
          </a:p>
          <a:p>
            <a:pPr eaLnBrk="1" hangingPunct="1">
              <a:spcBef>
                <a:spcPct val="20000"/>
              </a:spcBef>
            </a:pPr>
            <a:r>
              <a:rPr lang="es-ES" sz="1400" b="1" dirty="0">
                <a:latin typeface="Calibri" pitchFamily="34" charset="0"/>
                <a:cs typeface="Calibri" pitchFamily="34" charset="0"/>
              </a:rPr>
              <a:t>Condiciones de vida rural</a:t>
            </a:r>
          </a:p>
          <a:p>
            <a:pPr eaLnBrk="1" hangingPunct="1">
              <a:spcBef>
                <a:spcPct val="20000"/>
              </a:spcBef>
            </a:pPr>
            <a:endParaRPr lang="es-E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312" name="Text Box 14"/>
          <p:cNvSpPr txBox="1">
            <a:spLocks noChangeArrowheads="1"/>
          </p:cNvSpPr>
          <p:nvPr/>
        </p:nvSpPr>
        <p:spPr bwMode="auto">
          <a:xfrm>
            <a:off x="7744010" y="2770476"/>
            <a:ext cx="1295400" cy="18897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sz="1600" b="1" dirty="0">
                <a:latin typeface="Calibri" pitchFamily="34" charset="0"/>
                <a:cs typeface="Calibri" pitchFamily="34" charset="0"/>
              </a:rPr>
              <a:t>Salidas</a:t>
            </a:r>
          </a:p>
          <a:p>
            <a:pPr eaLnBrk="1" hangingPunct="1">
              <a:spcBef>
                <a:spcPct val="20000"/>
              </a:spcBef>
            </a:pPr>
            <a:r>
              <a:rPr lang="es-ES" sz="1400" dirty="0">
                <a:latin typeface="Calibri" pitchFamily="34" charset="0"/>
                <a:cs typeface="Calibri" pitchFamily="34" charset="0"/>
              </a:rPr>
              <a:t>Producción</a:t>
            </a:r>
          </a:p>
          <a:p>
            <a:pPr eaLnBrk="1" hangingPunct="1">
              <a:spcBef>
                <a:spcPct val="20000"/>
              </a:spcBef>
            </a:pPr>
            <a:r>
              <a:rPr lang="es-ES" sz="1400" dirty="0">
                <a:latin typeface="Calibri" pitchFamily="34" charset="0"/>
                <a:cs typeface="Calibri" pitchFamily="34" charset="0"/>
              </a:rPr>
              <a:t>Empleo</a:t>
            </a:r>
          </a:p>
          <a:p>
            <a:pPr eaLnBrk="1" hangingPunct="1">
              <a:spcBef>
                <a:spcPct val="20000"/>
              </a:spcBef>
            </a:pPr>
            <a:r>
              <a:rPr lang="es-ES" sz="1400" dirty="0">
                <a:latin typeface="Calibri" pitchFamily="34" charset="0"/>
                <a:cs typeface="Calibri" pitchFamily="34" charset="0"/>
              </a:rPr>
              <a:t>Ingreso</a:t>
            </a:r>
          </a:p>
          <a:p>
            <a:pPr eaLnBrk="1" hangingPunct="1">
              <a:spcBef>
                <a:spcPct val="20000"/>
              </a:spcBef>
            </a:pPr>
            <a:r>
              <a:rPr lang="es-ES" sz="1400" dirty="0">
                <a:latin typeface="Calibri" pitchFamily="34" charset="0"/>
                <a:cs typeface="Calibri" pitchFamily="34" charset="0"/>
              </a:rPr>
              <a:t>Condiciones</a:t>
            </a:r>
          </a:p>
          <a:p>
            <a:pPr eaLnBrk="1" hangingPunct="1">
              <a:spcBef>
                <a:spcPct val="20000"/>
              </a:spcBef>
            </a:pPr>
            <a:r>
              <a:rPr lang="es-ES" sz="1400" dirty="0">
                <a:latin typeface="Calibri" pitchFamily="34" charset="0"/>
                <a:cs typeface="Calibri" pitchFamily="34" charset="0"/>
              </a:rPr>
              <a:t> de vida </a:t>
            </a:r>
          </a:p>
          <a:p>
            <a:pPr eaLnBrk="1" hangingPunct="1">
              <a:spcBef>
                <a:spcPct val="20000"/>
              </a:spcBef>
            </a:pPr>
            <a:endParaRPr lang="es-E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313" name="Line 15"/>
          <p:cNvSpPr>
            <a:spLocks noChangeShapeType="1"/>
          </p:cNvSpPr>
          <p:nvPr/>
        </p:nvSpPr>
        <p:spPr bwMode="auto">
          <a:xfrm>
            <a:off x="1710392" y="3806536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AR"/>
          </a:p>
        </p:txBody>
      </p:sp>
      <p:sp>
        <p:nvSpPr>
          <p:cNvPr id="55314" name="Line 16"/>
          <p:cNvSpPr>
            <a:spLocks noChangeShapeType="1"/>
          </p:cNvSpPr>
          <p:nvPr/>
        </p:nvSpPr>
        <p:spPr bwMode="auto">
          <a:xfrm>
            <a:off x="7356764" y="3723409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AR"/>
          </a:p>
        </p:txBody>
      </p:sp>
      <p:sp>
        <p:nvSpPr>
          <p:cNvPr id="55315" name="Line 17"/>
          <p:cNvSpPr>
            <a:spLocks noChangeShapeType="1"/>
          </p:cNvSpPr>
          <p:nvPr/>
        </p:nvSpPr>
        <p:spPr bwMode="auto">
          <a:xfrm flipV="1">
            <a:off x="3200400" y="35814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AR"/>
          </a:p>
        </p:txBody>
      </p:sp>
      <p:sp>
        <p:nvSpPr>
          <p:cNvPr id="55316" name="Line 18"/>
          <p:cNvSpPr>
            <a:spLocks noChangeShapeType="1"/>
          </p:cNvSpPr>
          <p:nvPr/>
        </p:nvSpPr>
        <p:spPr bwMode="auto">
          <a:xfrm flipH="1">
            <a:off x="3810000" y="35814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AR"/>
          </a:p>
        </p:txBody>
      </p:sp>
      <p:sp>
        <p:nvSpPr>
          <p:cNvPr id="55317" name="Line 19"/>
          <p:cNvSpPr>
            <a:spLocks noChangeShapeType="1"/>
          </p:cNvSpPr>
          <p:nvPr/>
        </p:nvSpPr>
        <p:spPr bwMode="auto">
          <a:xfrm>
            <a:off x="5105400" y="28956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AR"/>
          </a:p>
        </p:txBody>
      </p:sp>
      <p:sp>
        <p:nvSpPr>
          <p:cNvPr id="55318" name="Line 20"/>
          <p:cNvSpPr>
            <a:spLocks noChangeShapeType="1"/>
          </p:cNvSpPr>
          <p:nvPr/>
        </p:nvSpPr>
        <p:spPr bwMode="auto">
          <a:xfrm flipH="1" flipV="1">
            <a:off x="5105400" y="32004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AR"/>
          </a:p>
        </p:txBody>
      </p:sp>
      <p:sp>
        <p:nvSpPr>
          <p:cNvPr id="55319" name="Line 21"/>
          <p:cNvSpPr>
            <a:spLocks noChangeShapeType="1"/>
          </p:cNvSpPr>
          <p:nvPr/>
        </p:nvSpPr>
        <p:spPr bwMode="auto">
          <a:xfrm flipH="1">
            <a:off x="6321152" y="38862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AR"/>
          </a:p>
        </p:txBody>
      </p:sp>
      <p:sp>
        <p:nvSpPr>
          <p:cNvPr id="55320" name="Line 22"/>
          <p:cNvSpPr>
            <a:spLocks noChangeShapeType="1"/>
          </p:cNvSpPr>
          <p:nvPr/>
        </p:nvSpPr>
        <p:spPr bwMode="auto">
          <a:xfrm flipV="1">
            <a:off x="5798127" y="38100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AR"/>
          </a:p>
        </p:txBody>
      </p:sp>
      <p:sp>
        <p:nvSpPr>
          <p:cNvPr id="55321" name="Line 23"/>
          <p:cNvSpPr>
            <a:spLocks noChangeShapeType="1"/>
          </p:cNvSpPr>
          <p:nvPr/>
        </p:nvSpPr>
        <p:spPr bwMode="auto">
          <a:xfrm flipH="1">
            <a:off x="4953000" y="4572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AR"/>
          </a:p>
        </p:txBody>
      </p:sp>
      <p:sp>
        <p:nvSpPr>
          <p:cNvPr id="55322" name="Line 24"/>
          <p:cNvSpPr>
            <a:spLocks noChangeShapeType="1"/>
          </p:cNvSpPr>
          <p:nvPr/>
        </p:nvSpPr>
        <p:spPr bwMode="auto">
          <a:xfrm flipV="1">
            <a:off x="4953000" y="42672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AR"/>
          </a:p>
        </p:txBody>
      </p:sp>
      <p:sp>
        <p:nvSpPr>
          <p:cNvPr id="55323" name="Line 25"/>
          <p:cNvSpPr>
            <a:spLocks noChangeShapeType="1"/>
          </p:cNvSpPr>
          <p:nvPr/>
        </p:nvSpPr>
        <p:spPr bwMode="auto">
          <a:xfrm flipV="1">
            <a:off x="4495800" y="3505200"/>
            <a:ext cx="990600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AR"/>
          </a:p>
        </p:txBody>
      </p:sp>
      <p:sp>
        <p:nvSpPr>
          <p:cNvPr id="55324" name="Line 26"/>
          <p:cNvSpPr>
            <a:spLocks noChangeShapeType="1"/>
          </p:cNvSpPr>
          <p:nvPr/>
        </p:nvSpPr>
        <p:spPr bwMode="auto">
          <a:xfrm>
            <a:off x="4572000" y="3505199"/>
            <a:ext cx="723900" cy="685799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AR"/>
          </a:p>
        </p:txBody>
      </p:sp>
      <p:sp>
        <p:nvSpPr>
          <p:cNvPr id="55325" name="Line 27"/>
          <p:cNvSpPr>
            <a:spLocks noChangeShapeType="1"/>
          </p:cNvSpPr>
          <p:nvPr/>
        </p:nvSpPr>
        <p:spPr bwMode="auto">
          <a:xfrm flipH="1">
            <a:off x="4876800" y="36576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AR"/>
          </a:p>
        </p:txBody>
      </p:sp>
      <p:sp>
        <p:nvSpPr>
          <p:cNvPr id="55326" name="Line 28"/>
          <p:cNvSpPr>
            <a:spLocks noChangeShapeType="1"/>
          </p:cNvSpPr>
          <p:nvPr/>
        </p:nvSpPr>
        <p:spPr bwMode="auto">
          <a:xfrm flipH="1" flipV="1">
            <a:off x="4991100" y="3595254"/>
            <a:ext cx="571500" cy="59574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AR"/>
          </a:p>
        </p:txBody>
      </p:sp>
      <p:sp>
        <p:nvSpPr>
          <p:cNvPr id="55328" name="Text Box 30"/>
          <p:cNvSpPr txBox="1">
            <a:spLocks noChangeArrowheads="1"/>
          </p:cNvSpPr>
          <p:nvPr/>
        </p:nvSpPr>
        <p:spPr bwMode="auto">
          <a:xfrm>
            <a:off x="2618509" y="5916987"/>
            <a:ext cx="4101209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2800" b="1" dirty="0">
                <a:latin typeface="Calibri" pitchFamily="34" charset="0"/>
                <a:cs typeface="Calibri" pitchFamily="34" charset="0"/>
              </a:rPr>
              <a:t>Contexto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025924" y="1591280"/>
            <a:ext cx="345107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3200" b="1" i="1" dirty="0" smtClean="0">
                <a:latin typeface="Calibri" pitchFamily="34" charset="0"/>
                <a:cs typeface="Calibri" pitchFamily="34" charset="0"/>
              </a:rPr>
              <a:t>Límite</a:t>
            </a:r>
            <a:endParaRPr lang="es-AR" sz="3200" b="1" i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 flipH="1">
            <a:off x="6834102" y="2286000"/>
            <a:ext cx="786464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763" y="1225964"/>
            <a:ext cx="1720065" cy="106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39 Conector recto de flecha"/>
          <p:cNvCxnSpPr/>
          <p:nvPr/>
        </p:nvCxnSpPr>
        <p:spPr>
          <a:xfrm>
            <a:off x="1991809" y="2189018"/>
            <a:ext cx="903791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 flipV="1">
            <a:off x="2061626" y="5086789"/>
            <a:ext cx="726932" cy="5440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 flipH="1" flipV="1">
            <a:off x="6719718" y="4884809"/>
            <a:ext cx="837061" cy="7459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596275" y="1527175"/>
            <a:ext cx="1480131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Calibri" pitchFamily="34" charset="0"/>
                <a:cs typeface="Calibri" pitchFamily="34" charset="0"/>
              </a:rPr>
              <a:t>Leyes, normas, impuestos</a:t>
            </a:r>
            <a:endParaRPr lang="es-A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551732" y="5152376"/>
            <a:ext cx="1480131" cy="1477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Calibri" pitchFamily="34" charset="0"/>
                <a:cs typeface="Calibri" pitchFamily="34" charset="0"/>
              </a:rPr>
              <a:t>Caminos, Luminarias, escuelas, centros de salud</a:t>
            </a:r>
            <a:endParaRPr lang="es-A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7573170" y="5455322"/>
            <a:ext cx="1480131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Calibri" pitchFamily="34" charset="0"/>
                <a:cs typeface="Calibri" pitchFamily="34" charset="0"/>
              </a:rPr>
              <a:t>INTA, </a:t>
            </a:r>
            <a:r>
              <a:rPr lang="es-AR" dirty="0" err="1" smtClean="0">
                <a:latin typeface="Calibri" pitchFamily="34" charset="0"/>
                <a:cs typeface="Calibri" pitchFamily="34" charset="0"/>
              </a:rPr>
              <a:t>Creditos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s-AR" dirty="0" err="1" smtClean="0">
                <a:latin typeface="Calibri" pitchFamily="34" charset="0"/>
                <a:cs typeface="Calibri" pitchFamily="34" charset="0"/>
              </a:rPr>
              <a:t>Provision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 de Insumos</a:t>
            </a:r>
            <a:endParaRPr lang="es-AR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37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7" grpId="0" animBg="1"/>
      <p:bldP spid="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Trabajo en grupos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1560" y="1412776"/>
            <a:ext cx="8153400" cy="51125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s-AR" dirty="0" smtClean="0">
                <a:latin typeface="Calibri" pitchFamily="34" charset="0"/>
                <a:cs typeface="Calibri" pitchFamily="34" charset="0"/>
              </a:rPr>
              <a:t>Se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propone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trabajar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en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grupos, a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partir de una situación de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producción a la que visitaron, construir desde un enfoque sistémico, su </a:t>
            </a:r>
            <a:r>
              <a:rPr lang="es-AR" dirty="0" smtClean="0">
                <a:latin typeface="Calibri" pitchFamily="34" charset="0"/>
                <a:cs typeface="Calibri" pitchFamily="34" charset="0"/>
              </a:rPr>
              <a:t>sistema de producción.</a:t>
            </a:r>
          </a:p>
          <a:p>
            <a:pPr marL="0" indent="0">
              <a:buNone/>
            </a:pPr>
            <a:r>
              <a:rPr lang="es-AR" sz="2400" dirty="0" smtClean="0">
                <a:latin typeface="Calibri" pitchFamily="34" charset="0"/>
                <a:cs typeface="Calibri" pitchFamily="34" charset="0"/>
              </a:rPr>
              <a:t>Algunos ejemplos de unidades productivas a analizar:</a:t>
            </a:r>
          </a:p>
          <a:p>
            <a:pPr>
              <a:buFont typeface="Arial" pitchFamily="34" charset="0"/>
              <a:buChar char="•"/>
            </a:pPr>
            <a:r>
              <a:rPr lang="es-AR" sz="2400" dirty="0" smtClean="0">
                <a:latin typeface="Calibri" pitchFamily="34" charset="0"/>
                <a:cs typeface="Calibri" pitchFamily="34" charset="0"/>
              </a:rPr>
              <a:t>Hortícola</a:t>
            </a:r>
          </a:p>
          <a:p>
            <a:pPr>
              <a:buFont typeface="Arial" pitchFamily="34" charset="0"/>
              <a:buChar char="•"/>
            </a:pPr>
            <a:r>
              <a:rPr lang="es-AR" sz="2400" dirty="0" smtClean="0">
                <a:latin typeface="Calibri" pitchFamily="34" charset="0"/>
                <a:cs typeface="Calibri" pitchFamily="34" charset="0"/>
              </a:rPr>
              <a:t>Ganadera de cría  / engorde / tambo</a:t>
            </a:r>
          </a:p>
          <a:p>
            <a:pPr>
              <a:buFont typeface="Arial" pitchFamily="34" charset="0"/>
              <a:buChar char="•"/>
            </a:pPr>
            <a:r>
              <a:rPr lang="es-AR" sz="2400" dirty="0" smtClean="0">
                <a:latin typeface="Calibri" pitchFamily="34" charset="0"/>
                <a:cs typeface="Calibri" pitchFamily="34" charset="0"/>
              </a:rPr>
              <a:t>Forestal</a:t>
            </a:r>
          </a:p>
          <a:p>
            <a:pPr>
              <a:buFont typeface="Arial" pitchFamily="34" charset="0"/>
              <a:buChar char="•"/>
            </a:pPr>
            <a:endParaRPr lang="es-AR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6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54421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Cómo </a:t>
            </a:r>
            <a:r>
              <a:rPr lang="es-ES" dirty="0"/>
              <a:t>analizamos la problemática del sector agropecuario y forestal? </a:t>
            </a:r>
            <a:br>
              <a:rPr lang="es-ES" dirty="0"/>
            </a:b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14" y="2505074"/>
            <a:ext cx="2619375" cy="1743075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97152"/>
            <a:ext cx="2857500" cy="16002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09736"/>
            <a:ext cx="2876550" cy="159067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561" y="4797152"/>
            <a:ext cx="2951818" cy="1967879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87166"/>
            <a:ext cx="2466975" cy="184785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389280"/>
            <a:ext cx="280831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6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i="1" dirty="0" smtClean="0">
                <a:latin typeface="Calibri" pitchFamily="34" charset="0"/>
                <a:cs typeface="Calibri" pitchFamily="34" charset="0"/>
              </a:rPr>
              <a:t>Unidad de Producción</a:t>
            </a:r>
            <a:endParaRPr lang="es-AR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387457" cy="516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23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i="1" dirty="0" smtClean="0">
                <a:latin typeface="Calibri" pitchFamily="34" charset="0"/>
                <a:cs typeface="Calibri" pitchFamily="34" charset="0"/>
              </a:rPr>
              <a:t>Trabajo en grupos</a:t>
            </a:r>
          </a:p>
        </p:txBody>
      </p:sp>
      <p:sp>
        <p:nvSpPr>
          <p:cNvPr id="5632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s-AR" dirty="0" smtClean="0">
                <a:latin typeface="Calibri" pitchFamily="34" charset="0"/>
                <a:cs typeface="Calibri" pitchFamily="34" charset="0"/>
              </a:rPr>
              <a:t>Identificar los atributos en el sistema de producción </a:t>
            </a:r>
          </a:p>
          <a:p>
            <a:pPr>
              <a:buFont typeface="Wingdings" pitchFamily="2" charset="2"/>
              <a:buChar char="§"/>
            </a:pPr>
            <a:r>
              <a:rPr lang="es-AR" dirty="0" smtClean="0">
                <a:latin typeface="Calibri" pitchFamily="34" charset="0"/>
                <a:cs typeface="Calibri" pitchFamily="34" charset="0"/>
              </a:rPr>
              <a:t>Enumerar los componentes, diferenciando cuáles están dentro del sistema y cuáles están en el contexto.</a:t>
            </a:r>
          </a:p>
          <a:p>
            <a:pPr>
              <a:buFont typeface="Wingdings" pitchFamily="2" charset="2"/>
              <a:buChar char="§"/>
            </a:pPr>
            <a:r>
              <a:rPr lang="es-AR" dirty="0" smtClean="0">
                <a:latin typeface="Calibri" pitchFamily="34" charset="0"/>
                <a:cs typeface="Calibri" pitchFamily="34" charset="0"/>
              </a:rPr>
              <a:t>Agrupar los componentes del contexto en los subsistemas del sistema agropecuario regional.</a:t>
            </a:r>
          </a:p>
          <a:p>
            <a:pPr>
              <a:buFont typeface="Wingdings" pitchFamily="2" charset="2"/>
              <a:buChar char="§"/>
            </a:pPr>
            <a:r>
              <a:rPr lang="es-AR" dirty="0">
                <a:latin typeface="Calibri" pitchFamily="34" charset="0"/>
                <a:cs typeface="Calibri" pitchFamily="34" charset="0"/>
              </a:rPr>
              <a:t>Elaboración de un informe escrito por grupo y plenario con las conclusiones.</a:t>
            </a:r>
          </a:p>
          <a:p>
            <a:pPr>
              <a:buFont typeface="Wingdings" pitchFamily="2" charset="2"/>
              <a:buChar char="§"/>
            </a:pPr>
            <a:endParaRPr lang="es-AR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Tx/>
              <a:buNone/>
            </a:pPr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val="259821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i="1" dirty="0" smtClean="0">
                <a:latin typeface="Calibri" pitchFamily="34" charset="0"/>
                <a:cs typeface="Calibri" pitchFamily="34" charset="0"/>
              </a:rPr>
              <a:t>Bibliografía</a:t>
            </a:r>
            <a:endParaRPr lang="es-AR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s-AR" dirty="0">
                <a:latin typeface="Calibri" pitchFamily="34" charset="0"/>
                <a:cs typeface="Calibri" pitchFamily="34" charset="0"/>
              </a:rPr>
              <a:t>BOCCHETTO, R. 1980. "Marco Conceptual para caracterizar sistemas reales de</a:t>
            </a:r>
          </a:p>
          <a:p>
            <a:pPr>
              <a:buFont typeface="Wingdings" pitchFamily="2" charset="2"/>
              <a:buChar char="§"/>
            </a:pPr>
            <a:r>
              <a:rPr lang="es-ES" dirty="0">
                <a:latin typeface="Calibri" pitchFamily="34" charset="0"/>
                <a:cs typeface="Calibri" pitchFamily="34" charset="0"/>
              </a:rPr>
              <a:t>Producción Agropecuaria, asociado al proceso de cambio tecnológico“. EERA INTA,</a:t>
            </a:r>
          </a:p>
          <a:p>
            <a:pPr>
              <a:buFont typeface="Wingdings" pitchFamily="2" charset="2"/>
              <a:buChar char="§"/>
            </a:pPr>
            <a:r>
              <a:rPr lang="es-AR" dirty="0">
                <a:latin typeface="Calibri" pitchFamily="34" charset="0"/>
                <a:cs typeface="Calibri" pitchFamily="34" charset="0"/>
              </a:rPr>
              <a:t>Balcarce. **</a:t>
            </a:r>
          </a:p>
          <a:p>
            <a:pPr>
              <a:buFont typeface="Wingdings" pitchFamily="2" charset="2"/>
              <a:buChar char="§"/>
            </a:pPr>
            <a:r>
              <a:rPr lang="es-ES" dirty="0">
                <a:latin typeface="Calibri" pitchFamily="34" charset="0"/>
                <a:cs typeface="Calibri" pitchFamily="34" charset="0"/>
              </a:rPr>
              <a:t>BRAVO, G 1994. "Elementos metodológicos para el análisis de la diversidad de</a:t>
            </a:r>
          </a:p>
          <a:p>
            <a:pPr>
              <a:buFont typeface="Wingdings" pitchFamily="2" charset="2"/>
              <a:buChar char="§"/>
            </a:pPr>
            <a:r>
              <a:rPr lang="es-ES" dirty="0">
                <a:latin typeface="Calibri" pitchFamily="34" charset="0"/>
                <a:cs typeface="Calibri" pitchFamily="34" charset="0"/>
              </a:rPr>
              <a:t>Explotaciones Agropecuarias en una perspectiva de Desarrollo". Seminario INTA -</a:t>
            </a:r>
          </a:p>
          <a:p>
            <a:pPr>
              <a:buFont typeface="Wingdings" pitchFamily="2" charset="2"/>
              <a:buChar char="§"/>
            </a:pPr>
            <a:r>
              <a:rPr lang="es-AR" dirty="0">
                <a:latin typeface="Calibri" pitchFamily="34" charset="0"/>
                <a:cs typeface="Calibri" pitchFamily="34" charset="0"/>
              </a:rPr>
              <a:t>INRA, Mar del Plata. Pág. 225. **</a:t>
            </a:r>
          </a:p>
          <a:p>
            <a:pPr>
              <a:buFont typeface="Wingdings" pitchFamily="2" charset="2"/>
              <a:buChar char="§"/>
            </a:pPr>
            <a:r>
              <a:rPr lang="es-ES" dirty="0">
                <a:latin typeface="Calibri" pitchFamily="34" charset="0"/>
                <a:cs typeface="Calibri" pitchFamily="34" charset="0"/>
              </a:rPr>
              <a:t>BENENCIA, R. Y CATTANEO. 1990. C. Estratificación social, proceso de</a:t>
            </a:r>
          </a:p>
          <a:p>
            <a:pPr>
              <a:buFont typeface="Wingdings" pitchFamily="2" charset="2"/>
              <a:buChar char="§"/>
            </a:pPr>
            <a:r>
              <a:rPr lang="es-ES" dirty="0">
                <a:latin typeface="Calibri" pitchFamily="34" charset="0"/>
                <a:cs typeface="Calibri" pitchFamily="34" charset="0"/>
              </a:rPr>
              <a:t>concentración y lógicas productivas entre horticultores bonaerenses. El caso de</a:t>
            </a:r>
          </a:p>
          <a:p>
            <a:pPr>
              <a:buFont typeface="Wingdings" pitchFamily="2" charset="2"/>
              <a:buChar char="§"/>
            </a:pPr>
            <a:r>
              <a:rPr lang="es-ES" dirty="0">
                <a:latin typeface="Calibri" pitchFamily="34" charset="0"/>
                <a:cs typeface="Calibri" pitchFamily="34" charset="0"/>
              </a:rPr>
              <a:t>Florencio Varela. Buenos Aires. UBA. </a:t>
            </a:r>
            <a:r>
              <a:rPr lang="es-ES" dirty="0" err="1">
                <a:latin typeface="Calibri" pitchFamily="34" charset="0"/>
                <a:cs typeface="Calibri" pitchFamily="34" charset="0"/>
              </a:rPr>
              <a:t>Fac</a:t>
            </a:r>
            <a:r>
              <a:rPr lang="es-ES" dirty="0">
                <a:latin typeface="Calibri" pitchFamily="34" charset="0"/>
                <a:cs typeface="Calibri" pitchFamily="34" charset="0"/>
              </a:rPr>
              <a:t>. de Agronomía. **</a:t>
            </a:r>
          </a:p>
          <a:p>
            <a:pPr>
              <a:buFont typeface="Wingdings" pitchFamily="2" charset="2"/>
              <a:buChar char="§"/>
            </a:pPr>
            <a:r>
              <a:rPr lang="es-ES" dirty="0">
                <a:latin typeface="Calibri" pitchFamily="34" charset="0"/>
                <a:cs typeface="Calibri" pitchFamily="34" charset="0"/>
              </a:rPr>
              <a:t>CITTADINI Et al.1992. "Las Formas de Organización Social de la Producción: Marco</a:t>
            </a:r>
          </a:p>
          <a:p>
            <a:pPr>
              <a:buFont typeface="Wingdings" pitchFamily="2" charset="2"/>
              <a:buChar char="§"/>
            </a:pPr>
            <a:r>
              <a:rPr lang="es-ES" dirty="0">
                <a:latin typeface="Calibri" pitchFamily="34" charset="0"/>
                <a:cs typeface="Calibri" pitchFamily="34" charset="0"/>
              </a:rPr>
              <a:t>Conceptual y Planteo Operativo". Área de Economía y Sociología Rural. CERBAS -</a:t>
            </a:r>
          </a:p>
          <a:p>
            <a:pPr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  <a:cs typeface="Calibri" pitchFamily="34" charset="0"/>
              </a:rPr>
              <a:t>EERA </a:t>
            </a:r>
            <a:r>
              <a:rPr lang="pt-BR" dirty="0" err="1">
                <a:latin typeface="Calibri" pitchFamily="34" charset="0"/>
                <a:cs typeface="Calibri" pitchFamily="34" charset="0"/>
              </a:rPr>
              <a:t>Inta</a:t>
            </a:r>
            <a:r>
              <a:rPr lang="pt-BR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dirty="0" err="1">
                <a:latin typeface="Calibri" pitchFamily="34" charset="0"/>
                <a:cs typeface="Calibri" pitchFamily="34" charset="0"/>
              </a:rPr>
              <a:t>Balcarce</a:t>
            </a:r>
            <a:r>
              <a:rPr lang="pt-BR" dirty="0">
                <a:latin typeface="Calibri" pitchFamily="34" charset="0"/>
                <a:cs typeface="Calibri" pitchFamily="34" charset="0"/>
              </a:rPr>
              <a:t>. Nº2, Página 3 - 13. **</a:t>
            </a:r>
          </a:p>
          <a:p>
            <a:pPr>
              <a:buFont typeface="Wingdings" pitchFamily="2" charset="2"/>
              <a:buChar char="§"/>
            </a:pPr>
            <a:r>
              <a:rPr lang="es-ES" dirty="0">
                <a:latin typeface="Calibri" pitchFamily="34" charset="0"/>
                <a:cs typeface="Calibri" pitchFamily="34" charset="0"/>
              </a:rPr>
              <a:t>GONZÁLEZ MONTERO, J et al. 1981" La Planificación del Desarrollo Agropecuario".</a:t>
            </a:r>
          </a:p>
          <a:p>
            <a:pPr>
              <a:buFont typeface="Wingdings" pitchFamily="2" charset="2"/>
              <a:buChar char="§"/>
            </a:pPr>
            <a:r>
              <a:rPr lang="es-ES" dirty="0">
                <a:latin typeface="Calibri" pitchFamily="34" charset="0"/>
                <a:cs typeface="Calibri" pitchFamily="34" charset="0"/>
              </a:rPr>
              <a:t>Vol. 1. Capítulo 1. Pág. 54- 67. </a:t>
            </a:r>
            <a:r>
              <a:rPr lang="es-ES" dirty="0" err="1">
                <a:latin typeface="Calibri" pitchFamily="34" charset="0"/>
                <a:cs typeface="Calibri" pitchFamily="34" charset="0"/>
              </a:rPr>
              <a:t>Ilpes</a:t>
            </a:r>
            <a:r>
              <a:rPr lang="es-ES" dirty="0">
                <a:latin typeface="Calibri" pitchFamily="34" charset="0"/>
                <a:cs typeface="Calibri" pitchFamily="34" charset="0"/>
              </a:rPr>
              <a:t>. Siglo XXI Editores. 3era Edición. **</a:t>
            </a:r>
          </a:p>
          <a:p>
            <a:pPr>
              <a:buFont typeface="Wingdings" pitchFamily="2" charset="2"/>
              <a:buChar char="§"/>
            </a:pPr>
            <a:r>
              <a:rPr lang="es-AR" dirty="0">
                <a:latin typeface="Calibri" pitchFamily="34" charset="0"/>
                <a:cs typeface="Calibri" pitchFamily="34" charset="0"/>
              </a:rPr>
              <a:t>VENEGAS, R.; SIAU, G. Agosto de 1994 " Conceptos, Principios y Fundamentos</a:t>
            </a:r>
          </a:p>
          <a:p>
            <a:pPr>
              <a:buFont typeface="Wingdings" pitchFamily="2" charset="2"/>
              <a:buChar char="§"/>
            </a:pPr>
            <a:r>
              <a:rPr lang="es-ES" dirty="0">
                <a:latin typeface="Calibri" pitchFamily="34" charset="0"/>
                <a:cs typeface="Calibri" pitchFamily="34" charset="0"/>
              </a:rPr>
              <a:t>para el diseño de sistemas sustentables de producción" . Revista Agroecología y</a:t>
            </a:r>
          </a:p>
          <a:p>
            <a:pPr>
              <a:buFont typeface="Wingdings" pitchFamily="2" charset="2"/>
              <a:buChar char="§"/>
            </a:pPr>
            <a:r>
              <a:rPr lang="es-AR" dirty="0">
                <a:latin typeface="Calibri" pitchFamily="34" charset="0"/>
                <a:cs typeface="Calibri" pitchFamily="34" charset="0"/>
              </a:rPr>
              <a:t>desarrollo. Nº 7. CLADES. </a:t>
            </a:r>
            <a:r>
              <a:rPr lang="es-AR" dirty="0" err="1">
                <a:latin typeface="Calibri" pitchFamily="34" charset="0"/>
                <a:cs typeface="Calibri" pitchFamily="34" charset="0"/>
              </a:rPr>
              <a:t>Stgo</a:t>
            </a:r>
            <a:r>
              <a:rPr lang="es-AR" dirty="0">
                <a:latin typeface="Calibri" pitchFamily="34" charset="0"/>
                <a:cs typeface="Calibri" pitchFamily="34" charset="0"/>
              </a:rPr>
              <a:t> de Chile. **</a:t>
            </a:r>
          </a:p>
        </p:txBody>
      </p:sp>
    </p:spTree>
    <p:extLst>
      <p:ext uri="{BB962C8B-B14F-4D97-AF65-F5344CB8AC3E}">
        <p14:creationId xmlns:p14="http://schemas.microsoft.com/office/powerpoint/2010/main" val="185210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s-AR" sz="5400" dirty="0" smtClean="0">
                <a:latin typeface="Calibri" pitchFamily="34" charset="0"/>
                <a:cs typeface="Calibri" pitchFamily="34" charset="0"/>
              </a:rPr>
              <a:t>Muchas Gracias</a:t>
            </a:r>
            <a:endParaRPr lang="es-AR" sz="5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lc-record-2019-05-15-20h48m07s-Cosmic Voyage Long Zoom - YouTube (360p).mp4-.mp4">
            <a:hlinkClick r:id="" action="ppaction://media"/>
          </p:cNvPr>
          <p:cNvPicPr>
            <a:picLocks noGrp="1" noChangeAspect="1"/>
          </p:cNvPicPr>
          <p:nvPr>
            <p:ph sz="quarter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687" y="36087"/>
            <a:ext cx="9146687" cy="6821913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323528" y="188641"/>
            <a:ext cx="8712968" cy="792088"/>
          </a:xfrm>
        </p:spPr>
        <p:txBody>
          <a:bodyPr/>
          <a:lstStyle/>
          <a:p>
            <a:pPr marL="0" indent="0">
              <a:buNone/>
            </a:pPr>
            <a:r>
              <a:rPr lang="es-A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Como nos aproximamos a la realidad…</a:t>
            </a:r>
            <a:endParaRPr lang="es-AR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78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S_tradnl" b="1" i="1" dirty="0" smtClean="0">
                <a:latin typeface="Calibri" pitchFamily="34" charset="0"/>
                <a:cs typeface="Calibri" pitchFamily="34" charset="0"/>
              </a:rPr>
              <a:t>Dimensiones de análisis de la realidad</a:t>
            </a:r>
            <a:endParaRPr lang="es-ES" b="1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685800" y="5486400"/>
            <a:ext cx="14478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scene3d>
            <a:camera prst="isometricLeftDown"/>
            <a:lightRig rig="threePt" dir="t"/>
          </a:scene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LOTE O POTRERO</a:t>
            </a:r>
            <a:endParaRPr lang="es-ES" b="1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915816" y="4149724"/>
            <a:ext cx="1944688" cy="6508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rgbClr val="3366FF"/>
            </a:solidFill>
            <a:miter lim="800000"/>
            <a:headEnd/>
            <a:tailEnd/>
          </a:ln>
          <a:scene3d>
            <a:camera prst="isometricLeftDown"/>
            <a:lightRig rig="threePt" dir="t"/>
          </a:scene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SISTEMA DE PRODUCCION</a:t>
            </a:r>
            <a:endParaRPr lang="es-E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328319" y="2074863"/>
            <a:ext cx="3944937" cy="11049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CCCC00"/>
            </a:solidFill>
            <a:miter lim="800000"/>
            <a:headEnd/>
            <a:tailEnd/>
          </a:ln>
          <a:scene3d>
            <a:camera prst="isometricLeftDown"/>
            <a:lightRig rig="threePt" dir="t"/>
          </a:scene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REGION 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_tradn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(TERRITORIO )</a:t>
            </a:r>
            <a:endParaRPr lang="es-E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04" name="Line 20"/>
          <p:cNvSpPr>
            <a:spLocks noChangeShapeType="1"/>
          </p:cNvSpPr>
          <p:nvPr/>
        </p:nvSpPr>
        <p:spPr bwMode="auto">
          <a:xfrm flipV="1">
            <a:off x="4572000" y="3141663"/>
            <a:ext cx="1728788" cy="107950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s-AR"/>
          </a:p>
        </p:txBody>
      </p:sp>
      <p:sp>
        <p:nvSpPr>
          <p:cNvPr id="4105" name="Line 24"/>
          <p:cNvSpPr>
            <a:spLocks noChangeShapeType="1"/>
          </p:cNvSpPr>
          <p:nvPr/>
        </p:nvSpPr>
        <p:spPr bwMode="auto">
          <a:xfrm flipH="1">
            <a:off x="2195513" y="4941888"/>
            <a:ext cx="1081087" cy="64770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0241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  <p:bldP spid="4103" grpId="0" animBg="1"/>
      <p:bldP spid="4104" grpId="0" animBg="1"/>
      <p:bldP spid="41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Que vemos?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3789"/>
            <a:ext cx="9144000" cy="564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924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es-AR" sz="36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s-AR" sz="3600" dirty="0" smtClean="0">
                <a:latin typeface="Calibri" pitchFamily="34" charset="0"/>
                <a:cs typeface="Calibri" pitchFamily="34" charset="0"/>
              </a:rPr>
              <a:t>Desde una visión reduccionista</a:t>
            </a:r>
          </a:p>
          <a:p>
            <a:pPr>
              <a:buFont typeface="Wingdings" pitchFamily="2" charset="2"/>
              <a:buChar char="§"/>
            </a:pPr>
            <a:endParaRPr lang="es-AR" sz="3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s-AR" sz="3600" dirty="0" smtClean="0">
                <a:latin typeface="Calibri" pitchFamily="34" charset="0"/>
                <a:cs typeface="Calibri" pitchFamily="34" charset="0"/>
              </a:rPr>
              <a:t>Desde una visión sistémica</a:t>
            </a:r>
            <a:endParaRPr lang="es-AR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/>
            </a:r>
            <a:br>
              <a:rPr lang="es-AR" dirty="0" smtClean="0"/>
            </a:br>
            <a:r>
              <a:rPr lang="es-AR" i="1" dirty="0" smtClean="0">
                <a:latin typeface="Calibri" pitchFamily="34" charset="0"/>
                <a:cs typeface="Calibri" pitchFamily="34" charset="0"/>
              </a:rPr>
              <a:t>La realidad se puede abordar o estudiar de diferentes maneras / enfoques</a:t>
            </a:r>
            <a:endParaRPr lang="es-AR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8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07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s-AR" sz="4000" b="1" i="1" dirty="0" smtClean="0">
                <a:latin typeface="Calibri" pitchFamily="34" charset="0"/>
                <a:cs typeface="Calibri" pitchFamily="34" charset="0"/>
              </a:rPr>
              <a:t>La visión desde el reduccionismo</a:t>
            </a:r>
            <a:endParaRPr lang="es-ES" sz="4000" b="1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939" name="Rectangle 3075"/>
          <p:cNvSpPr>
            <a:spLocks noGrp="1" noChangeArrowheads="1"/>
          </p:cNvSpPr>
          <p:nvPr>
            <p:ph sz="quarter" idx="1"/>
          </p:nvPr>
        </p:nvSpPr>
        <p:spPr>
          <a:xfrm>
            <a:off x="251520" y="1457400"/>
            <a:ext cx="8642350" cy="54006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s-ES_tradnl" sz="3600" b="1" dirty="0" smtClean="0">
                <a:latin typeface="Calibri" pitchFamily="34" charset="0"/>
                <a:cs typeface="Calibri" pitchFamily="34" charset="0"/>
              </a:rPr>
              <a:t>Reducir el fenómeno en estudio a sus partes constitutivas</a:t>
            </a:r>
            <a:r>
              <a:rPr lang="es-MX" sz="3600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eaLnBrk="1" hangingPunct="1">
              <a:buFont typeface="Wingdings" pitchFamily="2" charset="2"/>
              <a:buChar char="§"/>
            </a:pPr>
            <a:endParaRPr lang="es-MX" sz="3600" b="1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s-ES_tradnl" sz="3600" b="1" dirty="0" smtClean="0">
                <a:latin typeface="Calibri" pitchFamily="34" charset="0"/>
                <a:cs typeface="Calibri" pitchFamily="34" charset="0"/>
              </a:rPr>
              <a:t>Analizarlas aisladamente para explicar sus comportamientos.</a:t>
            </a:r>
          </a:p>
          <a:p>
            <a:pPr eaLnBrk="1" hangingPunct="1">
              <a:buFont typeface="Wingdings" pitchFamily="2" charset="2"/>
              <a:buChar char="§"/>
            </a:pPr>
            <a:endParaRPr lang="es-ES_tradnl" sz="36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s-AR" sz="3600" b="1" dirty="0" smtClean="0">
                <a:latin typeface="Calibri" pitchFamily="34" charset="0"/>
                <a:cs typeface="Calibri" pitchFamily="34" charset="0"/>
              </a:rPr>
              <a:t>A partir del</a:t>
            </a:r>
            <a:r>
              <a:rPr lang="es-MX" sz="3600" b="1" dirty="0" smtClean="0">
                <a:latin typeface="Calibri" pitchFamily="34" charset="0"/>
                <a:cs typeface="Calibri" pitchFamily="34" charset="0"/>
              </a:rPr>
              <a:t> análisis de las partes, se podrá luego llevar a la comprensión del todo.</a:t>
            </a:r>
          </a:p>
          <a:p>
            <a:pPr eaLnBrk="1" hangingPunct="1"/>
            <a:endParaRPr lang="es-ES" sz="3600" b="1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24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226496" cy="958552"/>
          </a:xfrm>
        </p:spPr>
        <p:txBody>
          <a:bodyPr/>
          <a:lstStyle/>
          <a:p>
            <a:pPr eaLnBrk="1" hangingPunct="1"/>
            <a:r>
              <a:rPr lang="es-AR" b="1" i="1" dirty="0" smtClean="0">
                <a:latin typeface="Calibri" pitchFamily="34" charset="0"/>
                <a:cs typeface="Calibri" pitchFamily="34" charset="0"/>
              </a:rPr>
              <a:t>Consecuencias</a:t>
            </a:r>
            <a:endParaRPr lang="es-ES" b="1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1600200"/>
            <a:ext cx="8712968" cy="44958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s-AR" sz="2800" b="1" i="1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s-AR" sz="3600" b="1" i="1" dirty="0" smtClean="0">
                <a:latin typeface="Calibri" pitchFamily="34" charset="0"/>
                <a:cs typeface="Calibri" pitchFamily="34" charset="0"/>
              </a:rPr>
              <a:t>El reducir un </a:t>
            </a:r>
            <a:r>
              <a:rPr lang="es-AR" sz="3600" b="1" i="1" dirty="0">
                <a:latin typeface="Calibri" pitchFamily="34" charset="0"/>
                <a:cs typeface="Calibri" pitchFamily="34" charset="0"/>
              </a:rPr>
              <a:t>fenómeno en sus partes para el estudio separado de cada una de ellas, trajo como consecuencia que </a:t>
            </a:r>
            <a:r>
              <a:rPr lang="es-AR" sz="3600" b="1" i="1" dirty="0" smtClean="0">
                <a:latin typeface="Calibri" pitchFamily="34" charset="0"/>
                <a:cs typeface="Calibri" pitchFamily="34" charset="0"/>
              </a:rPr>
              <a:t>los conocimientos ganasen </a:t>
            </a:r>
            <a:r>
              <a:rPr lang="es-AR" sz="3600" b="1" i="1" dirty="0">
                <a:latin typeface="Calibri" pitchFamily="34" charset="0"/>
                <a:cs typeface="Calibri" pitchFamily="34" charset="0"/>
              </a:rPr>
              <a:t>en </a:t>
            </a:r>
            <a:r>
              <a:rPr lang="es-AR" sz="3600" b="1" i="1" dirty="0" smtClean="0">
                <a:latin typeface="Calibri" pitchFamily="34" charset="0"/>
                <a:cs typeface="Calibri" pitchFamily="34" charset="0"/>
              </a:rPr>
              <a:t>profundidad pero perdieran en amplitud</a:t>
            </a:r>
            <a:r>
              <a:rPr lang="es-AR" sz="3600" b="1" i="1" dirty="0">
                <a:latin typeface="Calibri" pitchFamily="34" charset="0"/>
                <a:cs typeface="Calibri" pitchFamily="34" charset="0"/>
              </a:rPr>
              <a:t>, </a:t>
            </a:r>
            <a:r>
              <a:rPr lang="es-AR" sz="3600" b="1" i="1" dirty="0" smtClean="0">
                <a:latin typeface="Calibri" pitchFamily="34" charset="0"/>
                <a:cs typeface="Calibri" pitchFamily="34" charset="0"/>
              </a:rPr>
              <a:t>sin obtener una visión global de los fenómenos.</a:t>
            </a:r>
            <a:endParaRPr lang="es-AR" sz="3600" b="1" i="1" dirty="0"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s-ES" sz="2800" b="1" i="1" dirty="0" smtClean="0"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s-ES_tradnl" sz="2800" b="1" i="1" dirty="0" smtClean="0"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s-ES" sz="2800" b="1" i="1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" sz="2800" b="1" i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47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2020</TotalTime>
  <Words>1127</Words>
  <Application>Microsoft Office PowerPoint</Application>
  <PresentationFormat>Presentación en pantalla (4:3)</PresentationFormat>
  <Paragraphs>177</Paragraphs>
  <Slides>33</Slides>
  <Notes>6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Intermedio</vt:lpstr>
      <vt:lpstr> EL ENFOQUE SISTÉMICO : UNA ALTERNATIVA PARA ABORDAR EL ESTUDIO DE LA REALIDAD DEL SECTOR AGROPECUARIO Y FORESTAL</vt:lpstr>
      <vt:lpstr>El enfoque sistémico, una alternativa para abordar la realidad del sector agropecuario y forestal </vt:lpstr>
      <vt:lpstr>Cómo analizamos la problemática del sector agropecuario y forestal?  </vt:lpstr>
      <vt:lpstr>Presentación de PowerPoint</vt:lpstr>
      <vt:lpstr>Dimensiones de análisis de la realidad</vt:lpstr>
      <vt:lpstr>Que vemos?</vt:lpstr>
      <vt:lpstr> La realidad se puede abordar o estudiar de diferentes maneras / enfoques</vt:lpstr>
      <vt:lpstr>La visión desde el reduccionismo</vt:lpstr>
      <vt:lpstr>Consecuencias</vt:lpstr>
      <vt:lpstr>Presentación de PowerPoint</vt:lpstr>
      <vt:lpstr>Presentación de PowerPoint</vt:lpstr>
      <vt:lpstr> </vt:lpstr>
      <vt:lpstr>Presentación de PowerPoint</vt:lpstr>
      <vt:lpstr>El enfoque de sistemas</vt:lpstr>
      <vt:lpstr>Qué es el Enfoque Sistémico</vt:lpstr>
      <vt:lpstr>Otro abordaje de la problemática</vt:lpstr>
      <vt:lpstr>Qué es un sistema?</vt:lpstr>
      <vt:lpstr>Para que los estudiantes se apropien del concepto de sistemas y del enfoque, es importante que identifiquen otros sistemas, más allá del sistema agropecuario y forestal. Teniendo en cuenta el concepto de sistemas</vt:lpstr>
      <vt:lpstr>Que ejemplos de sistemas podemos dar?</vt:lpstr>
      <vt:lpstr>Jerarquía sistémica: </vt:lpstr>
      <vt:lpstr>Presentación de PowerPoint</vt:lpstr>
      <vt:lpstr>Presentación de PowerPoint</vt:lpstr>
      <vt:lpstr>Atributos de un sistema</vt:lpstr>
      <vt:lpstr>Atributos de un sistema</vt:lpstr>
      <vt:lpstr>Presentación de PowerPoint</vt:lpstr>
      <vt:lpstr>Presentación de PowerPoint</vt:lpstr>
      <vt:lpstr>La Unidad de Producción como sistema</vt:lpstr>
      <vt:lpstr>Sistema agropecuario y forestal regional</vt:lpstr>
      <vt:lpstr>Trabajo en grupos</vt:lpstr>
      <vt:lpstr>Unidad de Producción</vt:lpstr>
      <vt:lpstr>Trabajo en grupos</vt:lpstr>
      <vt:lpstr>Bibliografía</vt:lpstr>
      <vt:lpstr>Muchas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Extension</dc:creator>
  <cp:lastModifiedBy>NOTEBOOK</cp:lastModifiedBy>
  <cp:revision>140</cp:revision>
  <dcterms:created xsi:type="dcterms:W3CDTF">2019-05-14T11:45:41Z</dcterms:created>
  <dcterms:modified xsi:type="dcterms:W3CDTF">2019-09-01T23:43:44Z</dcterms:modified>
</cp:coreProperties>
</file>