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260" r:id="rId2"/>
    <p:sldId id="261" r:id="rId3"/>
    <p:sldId id="289" r:id="rId4"/>
    <p:sldId id="376" r:id="rId5"/>
    <p:sldId id="264" r:id="rId6"/>
    <p:sldId id="374" r:id="rId7"/>
    <p:sldId id="265" r:id="rId8"/>
    <p:sldId id="266" r:id="rId9"/>
    <p:sldId id="267" r:id="rId10"/>
    <p:sldId id="270" r:id="rId11"/>
    <p:sldId id="272" r:id="rId12"/>
    <p:sldId id="273" r:id="rId13"/>
    <p:sldId id="375" r:id="rId14"/>
    <p:sldId id="274" r:id="rId15"/>
    <p:sldId id="278" r:id="rId16"/>
    <p:sldId id="279" r:id="rId17"/>
    <p:sldId id="280" r:id="rId18"/>
    <p:sldId id="281" r:id="rId19"/>
    <p:sldId id="282" r:id="rId20"/>
    <p:sldId id="283" r:id="rId21"/>
    <p:sldId id="284" r:id="rId22"/>
    <p:sldId id="285" r:id="rId23"/>
    <p:sldId id="370" r:id="rId24"/>
    <p:sldId id="371" r:id="rId25"/>
    <p:sldId id="372" r:id="rId26"/>
    <p:sldId id="364" r:id="rId27"/>
    <p:sldId id="365" r:id="rId28"/>
    <p:sldId id="366" r:id="rId29"/>
    <p:sldId id="367" r:id="rId30"/>
    <p:sldId id="368" r:id="rId31"/>
    <p:sldId id="369" r:id="rId32"/>
    <p:sldId id="291" r:id="rId33"/>
    <p:sldId id="292" r:id="rId34"/>
    <p:sldId id="293" r:id="rId35"/>
    <p:sldId id="294" r:id="rId36"/>
    <p:sldId id="295" r:id="rId37"/>
    <p:sldId id="296" r:id="rId38"/>
    <p:sldId id="297" r:id="rId39"/>
    <p:sldId id="298" r:id="rId40"/>
    <p:sldId id="290" r:id="rId41"/>
    <p:sldId id="259" r:id="rId42"/>
    <p:sldId id="258" r:id="rId43"/>
    <p:sldId id="257"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7"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Lst>
  <p:sldSz cx="9144000" cy="6858000" type="screen4x3"/>
  <p:notesSz cx="6858000" cy="9144000"/>
  <p:defaultTextStyle>
    <a:defPPr>
      <a:defRPr lang="es-A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2" d="100"/>
          <a:sy n="72" d="100"/>
        </p:scale>
        <p:origin x="-1230" y="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AB4972-B6B8-460F-9483-74096DA39BA0}" type="doc">
      <dgm:prSet loTypeId="urn:microsoft.com/office/officeart/2005/8/layout/cycle1" loCatId="cycle" qsTypeId="urn:microsoft.com/office/officeart/2005/8/quickstyle/simple1" qsCatId="simple" csTypeId="urn:microsoft.com/office/officeart/2005/8/colors/accent1_2" csCatId="accent1"/>
      <dgm:spPr/>
    </dgm:pt>
    <dgm:pt modelId="{4A92AB21-BE96-4633-B03C-69D37208208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00"/>
              </a:solidFill>
              <a:effectLst/>
              <a:latin typeface="Calibri" pitchFamily="34" charset="0"/>
              <a:cs typeface="Arial" charset="0"/>
            </a:rPr>
            <a:t>G1</a:t>
          </a:r>
          <a:endParaRPr kumimoji="0" lang="es-AR" b="1" i="0" u="none" strike="noStrike" cap="none" normalizeH="0" baseline="0" smtClean="0">
            <a:ln>
              <a:noFill/>
            </a:ln>
            <a:solidFill>
              <a:srgbClr val="000000"/>
            </a:solidFill>
            <a:effectLst/>
            <a:latin typeface="Calibri" pitchFamily="34" charset="0"/>
            <a:cs typeface="Arial" charset="0"/>
          </a:endParaRPr>
        </a:p>
      </dgm:t>
    </dgm:pt>
    <dgm:pt modelId="{91881596-9EB6-41EC-96CF-55FFF77B77F5}" type="parTrans" cxnId="{4ADE74AF-AB8C-4874-958B-95D1F3AD5613}">
      <dgm:prSet/>
      <dgm:spPr/>
    </dgm:pt>
    <dgm:pt modelId="{51273AF6-8C7B-4A0C-86D0-410BD9D38796}" type="sibTrans" cxnId="{4ADE74AF-AB8C-4874-958B-95D1F3AD5613}">
      <dgm:prSet/>
      <dgm:spPr/>
    </dgm:pt>
    <dgm:pt modelId="{02F90706-0850-493C-BB4D-13F6FC81AD7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00"/>
              </a:solidFill>
              <a:effectLst/>
              <a:latin typeface="Calibri" pitchFamily="34" charset="0"/>
              <a:cs typeface="Arial" charset="0"/>
            </a:rPr>
            <a:t>G1</a:t>
          </a:r>
          <a:endParaRPr kumimoji="0" lang="es-AR" b="1" i="0" u="none" strike="noStrike" cap="none" normalizeH="0" baseline="0" smtClean="0">
            <a:ln>
              <a:noFill/>
            </a:ln>
            <a:solidFill>
              <a:srgbClr val="000000"/>
            </a:solidFill>
            <a:effectLst/>
            <a:latin typeface="Calibri" pitchFamily="34" charset="0"/>
            <a:cs typeface="Arial" charset="0"/>
          </a:endParaRPr>
        </a:p>
      </dgm:t>
    </dgm:pt>
    <dgm:pt modelId="{6BCA1E16-CAE7-4F55-8D31-A911113074C0}" type="parTrans" cxnId="{7C4DF787-A378-44E6-AF87-94743BA94E37}">
      <dgm:prSet/>
      <dgm:spPr/>
    </dgm:pt>
    <dgm:pt modelId="{6F1F57A3-93AF-413E-9BF8-BA266384D196}" type="sibTrans" cxnId="{7C4DF787-A378-44E6-AF87-94743BA94E37}">
      <dgm:prSet/>
      <dgm:spPr/>
    </dgm:pt>
    <dgm:pt modelId="{283F8DF5-165D-48F2-B2D5-25534AC22D9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00"/>
              </a:solidFill>
              <a:effectLst/>
              <a:latin typeface="Calibri" pitchFamily="34" charset="0"/>
              <a:cs typeface="Arial" charset="0"/>
            </a:rPr>
            <a:t>G1</a:t>
          </a:r>
          <a:endParaRPr kumimoji="0" lang="es-AR" b="1" i="0" u="none" strike="noStrike" cap="none" normalizeH="0" baseline="0" smtClean="0">
            <a:ln>
              <a:noFill/>
            </a:ln>
            <a:solidFill>
              <a:srgbClr val="000000"/>
            </a:solidFill>
            <a:effectLst/>
            <a:latin typeface="Calibri" pitchFamily="34" charset="0"/>
            <a:cs typeface="Arial" charset="0"/>
          </a:endParaRPr>
        </a:p>
      </dgm:t>
    </dgm:pt>
    <dgm:pt modelId="{F102206D-1E3F-4AFF-860E-06C3D6D063BD}" type="parTrans" cxnId="{76DD2CDE-1C47-442E-A550-3FB5B33383C4}">
      <dgm:prSet/>
      <dgm:spPr/>
    </dgm:pt>
    <dgm:pt modelId="{0AF9A4B9-9680-4A4B-A0FD-F8989698BDA9}" type="sibTrans" cxnId="{76DD2CDE-1C47-442E-A550-3FB5B33383C4}">
      <dgm:prSet/>
      <dgm:spPr/>
    </dgm:pt>
    <dgm:pt modelId="{506E071F-FFC1-4AB1-89E4-05EDA94F617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00"/>
              </a:solidFill>
              <a:effectLst/>
              <a:latin typeface="Calibri" pitchFamily="34" charset="0"/>
              <a:cs typeface="Arial" charset="0"/>
            </a:rPr>
            <a:t>G1</a:t>
          </a:r>
          <a:endParaRPr kumimoji="0" lang="es-AR" b="1" i="0" u="none" strike="noStrike" cap="none" normalizeH="0" baseline="0" smtClean="0">
            <a:ln>
              <a:noFill/>
            </a:ln>
            <a:solidFill>
              <a:srgbClr val="000000"/>
            </a:solidFill>
            <a:effectLst/>
            <a:latin typeface="Calibri" pitchFamily="34" charset="0"/>
            <a:cs typeface="Arial" charset="0"/>
          </a:endParaRPr>
        </a:p>
      </dgm:t>
    </dgm:pt>
    <dgm:pt modelId="{AEF76C77-9B15-419B-A076-B9FAFE761011}" type="parTrans" cxnId="{49DBAFD0-03FD-4E7A-8D63-528C7D70DA12}">
      <dgm:prSet/>
      <dgm:spPr/>
    </dgm:pt>
    <dgm:pt modelId="{F027FBCA-4AEE-41D2-AD7A-1F39A0DA1C5B}" type="sibTrans" cxnId="{49DBAFD0-03FD-4E7A-8D63-528C7D70DA12}">
      <dgm:prSet/>
      <dgm:spPr/>
    </dgm:pt>
    <dgm:pt modelId="{8F1064F2-959F-4AAB-B683-EE2D651AF0F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00"/>
              </a:solidFill>
              <a:effectLst/>
              <a:latin typeface="Calibri" pitchFamily="34" charset="0"/>
              <a:cs typeface="Arial" charset="0"/>
            </a:rPr>
            <a:t>G1</a:t>
          </a:r>
          <a:endParaRPr kumimoji="0" lang="es-AR" b="1" i="0" u="none" strike="noStrike" cap="none" normalizeH="0" baseline="0" smtClean="0">
            <a:ln>
              <a:noFill/>
            </a:ln>
            <a:solidFill>
              <a:srgbClr val="000000"/>
            </a:solidFill>
            <a:effectLst/>
            <a:latin typeface="Calibri" pitchFamily="34" charset="0"/>
            <a:cs typeface="Arial" charset="0"/>
          </a:endParaRPr>
        </a:p>
      </dgm:t>
    </dgm:pt>
    <dgm:pt modelId="{97DE8E77-A43E-4C4B-9B6A-0FB9029AA583}" type="parTrans" cxnId="{3502A136-5837-4E96-A1AD-4DEBB76B29D6}">
      <dgm:prSet/>
      <dgm:spPr/>
    </dgm:pt>
    <dgm:pt modelId="{BA9665B6-F3FC-41C7-8C86-875612483864}" type="sibTrans" cxnId="{3502A136-5837-4E96-A1AD-4DEBB76B29D6}">
      <dgm:prSet/>
      <dgm:spPr/>
    </dgm:pt>
    <dgm:pt modelId="{7B51CE15-3ED7-41EF-B3E7-98E834785E7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00"/>
              </a:solidFill>
              <a:effectLst/>
              <a:latin typeface="Calibri" pitchFamily="34" charset="0"/>
              <a:cs typeface="Arial" charset="0"/>
            </a:rPr>
            <a:t>G1</a:t>
          </a:r>
          <a:endParaRPr kumimoji="0" lang="es-AR" b="1" i="0" u="none" strike="noStrike" cap="none" normalizeH="0" baseline="0" smtClean="0">
            <a:ln>
              <a:noFill/>
            </a:ln>
            <a:solidFill>
              <a:srgbClr val="000000"/>
            </a:solidFill>
            <a:effectLst/>
            <a:latin typeface="Calibri" pitchFamily="34" charset="0"/>
            <a:cs typeface="Arial" charset="0"/>
          </a:endParaRPr>
        </a:p>
      </dgm:t>
    </dgm:pt>
    <dgm:pt modelId="{2E8F37B1-33EC-475C-8F7A-CC3F1E8E1068}" type="parTrans" cxnId="{F2B26029-8BD3-4AFC-8B24-97826989BC7A}">
      <dgm:prSet/>
      <dgm:spPr/>
    </dgm:pt>
    <dgm:pt modelId="{1F70D53A-665C-49F4-A987-915697CDD4A6}" type="sibTrans" cxnId="{F2B26029-8BD3-4AFC-8B24-97826989BC7A}">
      <dgm:prSet/>
      <dgm:spPr/>
    </dgm:pt>
    <dgm:pt modelId="{DABB2CC6-1A55-4EEA-83E1-BDE12A33108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00"/>
              </a:solidFill>
              <a:effectLst/>
              <a:latin typeface="Calibri" pitchFamily="34" charset="0"/>
              <a:cs typeface="Arial" charset="0"/>
            </a:rPr>
            <a:t>G1</a:t>
          </a:r>
          <a:endParaRPr kumimoji="0" lang="es-AR" b="1" i="0" u="none" strike="noStrike" cap="none" normalizeH="0" baseline="0" smtClean="0">
            <a:ln>
              <a:noFill/>
            </a:ln>
            <a:solidFill>
              <a:srgbClr val="000000"/>
            </a:solidFill>
            <a:effectLst/>
            <a:latin typeface="Calibri" pitchFamily="34" charset="0"/>
            <a:cs typeface="Arial" charset="0"/>
          </a:endParaRPr>
        </a:p>
      </dgm:t>
    </dgm:pt>
    <dgm:pt modelId="{38B1E8FC-D26C-4572-AF69-1717F39EB1D8}" type="parTrans" cxnId="{6FC6F2A0-D07E-41F1-B26F-B6CD64E07A76}">
      <dgm:prSet/>
      <dgm:spPr/>
    </dgm:pt>
    <dgm:pt modelId="{B13A8C35-5D4B-4650-98EF-2223812944A0}" type="sibTrans" cxnId="{6FC6F2A0-D07E-41F1-B26F-B6CD64E07A76}">
      <dgm:prSet/>
      <dgm:spPr/>
    </dgm:pt>
    <dgm:pt modelId="{EF7E59FC-6737-4855-8578-EAE97599201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00"/>
              </a:solidFill>
              <a:effectLst/>
              <a:latin typeface="Calibri" pitchFamily="34" charset="0"/>
              <a:cs typeface="Arial" charset="0"/>
            </a:rPr>
            <a:t>G2</a:t>
          </a:r>
          <a:endParaRPr kumimoji="0" lang="es-AR" b="1" i="0" u="none" strike="noStrike" cap="none" normalizeH="0" baseline="0" smtClean="0">
            <a:ln>
              <a:noFill/>
            </a:ln>
            <a:solidFill>
              <a:srgbClr val="000000"/>
            </a:solidFill>
            <a:effectLst/>
            <a:latin typeface="Calibri" pitchFamily="34" charset="0"/>
            <a:cs typeface="Arial" charset="0"/>
          </a:endParaRPr>
        </a:p>
      </dgm:t>
    </dgm:pt>
    <dgm:pt modelId="{08C192B0-8A58-4734-A3D6-BFE4DC16FD63}" type="parTrans" cxnId="{29BD0063-15B5-410C-A323-24A454BA79F3}">
      <dgm:prSet/>
      <dgm:spPr/>
    </dgm:pt>
    <dgm:pt modelId="{8EF7E028-F9E0-40C7-A2F6-B72871406DA5}" type="sibTrans" cxnId="{29BD0063-15B5-410C-A323-24A454BA79F3}">
      <dgm:prSet/>
      <dgm:spPr/>
    </dgm:pt>
    <dgm:pt modelId="{A4E7693B-E744-4192-B51D-EC6D96274F0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00"/>
              </a:solidFill>
              <a:effectLst/>
              <a:latin typeface="Calibri" pitchFamily="34" charset="0"/>
              <a:cs typeface="Arial" charset="0"/>
            </a:rPr>
            <a:t>G2</a:t>
          </a:r>
          <a:endParaRPr kumimoji="0" lang="es-AR" b="1" i="0" u="none" strike="noStrike" cap="none" normalizeH="0" baseline="0" smtClean="0">
            <a:ln>
              <a:noFill/>
            </a:ln>
            <a:solidFill>
              <a:srgbClr val="000000"/>
            </a:solidFill>
            <a:effectLst/>
            <a:latin typeface="Calibri" pitchFamily="34" charset="0"/>
            <a:cs typeface="Arial" charset="0"/>
          </a:endParaRPr>
        </a:p>
      </dgm:t>
    </dgm:pt>
    <dgm:pt modelId="{BE52CF46-B35A-465C-8510-BF70939AFF85}" type="parTrans" cxnId="{C2190D04-6D61-4015-827D-9BCA2B92EA97}">
      <dgm:prSet/>
      <dgm:spPr/>
    </dgm:pt>
    <dgm:pt modelId="{6C46662B-D31E-41DD-BC31-DADF9D8C5192}" type="sibTrans" cxnId="{C2190D04-6D61-4015-827D-9BCA2B92EA97}">
      <dgm:prSet/>
      <dgm:spPr/>
    </dgm:pt>
    <dgm:pt modelId="{F71EA8CC-D259-4562-8918-615E7AE2C83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00"/>
              </a:solidFill>
              <a:effectLst/>
              <a:latin typeface="Calibri" pitchFamily="34" charset="0"/>
              <a:cs typeface="Arial" charset="0"/>
            </a:rPr>
            <a:t>G2</a:t>
          </a:r>
          <a:endParaRPr kumimoji="0" lang="es-AR" b="1" i="0" u="none" strike="noStrike" cap="none" normalizeH="0" baseline="0" smtClean="0">
            <a:ln>
              <a:noFill/>
            </a:ln>
            <a:solidFill>
              <a:srgbClr val="000000"/>
            </a:solidFill>
            <a:effectLst/>
            <a:latin typeface="Calibri" pitchFamily="34" charset="0"/>
            <a:cs typeface="Arial" charset="0"/>
          </a:endParaRPr>
        </a:p>
      </dgm:t>
    </dgm:pt>
    <dgm:pt modelId="{657E691E-22CF-4FEC-8231-E4E67D7A1697}" type="parTrans" cxnId="{EB64FA97-A550-4A6A-B5C3-7D5E45224182}">
      <dgm:prSet/>
      <dgm:spPr/>
    </dgm:pt>
    <dgm:pt modelId="{702B50E1-DC5E-4AE4-963C-6D243AB2D27E}" type="sibTrans" cxnId="{EB64FA97-A550-4A6A-B5C3-7D5E45224182}">
      <dgm:prSet/>
      <dgm:spPr/>
    </dgm:pt>
    <dgm:pt modelId="{C1466BED-5C38-41C5-881A-B056EF40232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00"/>
              </a:solidFill>
              <a:effectLst/>
              <a:latin typeface="Calibri" pitchFamily="34" charset="0"/>
              <a:cs typeface="Arial" charset="0"/>
            </a:rPr>
            <a:t>G2</a:t>
          </a:r>
          <a:endParaRPr kumimoji="0" lang="es-AR" b="1" i="0" u="none" strike="noStrike" cap="none" normalizeH="0" baseline="0" smtClean="0">
            <a:ln>
              <a:noFill/>
            </a:ln>
            <a:solidFill>
              <a:srgbClr val="000000"/>
            </a:solidFill>
            <a:effectLst/>
            <a:latin typeface="Calibri" pitchFamily="34" charset="0"/>
            <a:cs typeface="Arial" charset="0"/>
          </a:endParaRPr>
        </a:p>
      </dgm:t>
    </dgm:pt>
    <dgm:pt modelId="{BFD3CCE5-CCF2-45B0-A6BD-F2241A6E81D4}" type="parTrans" cxnId="{4CB31AB9-01A9-48B6-A8C0-EBD5AE4D5535}">
      <dgm:prSet/>
      <dgm:spPr/>
    </dgm:pt>
    <dgm:pt modelId="{D7301058-8EAF-461C-A18A-AA59AD9B3347}" type="sibTrans" cxnId="{4CB31AB9-01A9-48B6-A8C0-EBD5AE4D5535}">
      <dgm:prSet/>
      <dgm:spPr/>
    </dgm:pt>
    <dgm:pt modelId="{66F1CC7E-49BC-4442-A7D4-E6C3D80E2BB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00"/>
              </a:solidFill>
              <a:effectLst/>
              <a:latin typeface="Calibri" pitchFamily="34" charset="0"/>
              <a:cs typeface="Arial" charset="0"/>
            </a:rPr>
            <a:t>G2</a:t>
          </a:r>
          <a:endParaRPr kumimoji="0" lang="es-AR" b="1" i="0" u="none" strike="noStrike" cap="none" normalizeH="0" baseline="0" smtClean="0">
            <a:ln>
              <a:noFill/>
            </a:ln>
            <a:solidFill>
              <a:srgbClr val="000000"/>
            </a:solidFill>
            <a:effectLst/>
            <a:latin typeface="Calibri" pitchFamily="34" charset="0"/>
            <a:cs typeface="Arial" charset="0"/>
          </a:endParaRPr>
        </a:p>
      </dgm:t>
    </dgm:pt>
    <dgm:pt modelId="{2B5F8473-4966-418A-B13D-537D4FAFAA84}" type="parTrans" cxnId="{3D63D889-2EAF-4545-8E56-4564168E9390}">
      <dgm:prSet/>
      <dgm:spPr/>
    </dgm:pt>
    <dgm:pt modelId="{3016873F-4D06-405E-A235-68C0EAA25F15}" type="sibTrans" cxnId="{3D63D889-2EAF-4545-8E56-4564168E9390}">
      <dgm:prSet/>
      <dgm:spPr/>
    </dgm:pt>
    <dgm:pt modelId="{AC551F95-ED80-4335-84A8-798FE8904B1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00"/>
              </a:solidFill>
              <a:effectLst/>
              <a:latin typeface="Calibri" pitchFamily="34" charset="0"/>
              <a:cs typeface="Arial" charset="0"/>
            </a:rPr>
            <a:t>L</a:t>
          </a:r>
          <a:endParaRPr kumimoji="0" lang="es-AR" b="1" i="0" u="none" strike="noStrike" cap="none" normalizeH="0" baseline="0" smtClean="0">
            <a:ln>
              <a:noFill/>
            </a:ln>
            <a:solidFill>
              <a:srgbClr val="000000"/>
            </a:solidFill>
            <a:effectLst/>
            <a:latin typeface="Calibri" pitchFamily="34" charset="0"/>
            <a:cs typeface="Arial" charset="0"/>
          </a:endParaRPr>
        </a:p>
      </dgm:t>
    </dgm:pt>
    <dgm:pt modelId="{A59CB55E-49A8-46F9-AD10-B04E851C43BB}" type="parTrans" cxnId="{3E42127C-BE02-4A90-9340-6B523182B599}">
      <dgm:prSet/>
      <dgm:spPr/>
    </dgm:pt>
    <dgm:pt modelId="{69C9D71C-6DE7-4B6F-AD15-9736A77CE533}" type="sibTrans" cxnId="{3E42127C-BE02-4A90-9340-6B523182B599}">
      <dgm:prSet/>
      <dgm:spPr/>
    </dgm:pt>
    <dgm:pt modelId="{8620E009-C157-497A-81C5-C82CF15A411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00"/>
              </a:solidFill>
              <a:effectLst/>
              <a:latin typeface="Calibri" pitchFamily="34" charset="0"/>
              <a:cs typeface="Arial" charset="0"/>
            </a:rPr>
            <a:t>L</a:t>
          </a:r>
          <a:endParaRPr kumimoji="0" lang="es-AR" b="1" i="0" u="none" strike="noStrike" cap="none" normalizeH="0" baseline="0" smtClean="0">
            <a:ln>
              <a:noFill/>
            </a:ln>
            <a:solidFill>
              <a:srgbClr val="000000"/>
            </a:solidFill>
            <a:effectLst/>
            <a:latin typeface="Calibri" pitchFamily="34" charset="0"/>
            <a:cs typeface="Arial" charset="0"/>
          </a:endParaRPr>
        </a:p>
      </dgm:t>
    </dgm:pt>
    <dgm:pt modelId="{E875E2D6-66D5-4A43-806C-8C285503921B}" type="parTrans" cxnId="{30CA7587-2D88-459A-9021-A9233ED56710}">
      <dgm:prSet/>
      <dgm:spPr/>
    </dgm:pt>
    <dgm:pt modelId="{3CA3BB6F-1855-435C-A133-ADE011618327}" type="sibTrans" cxnId="{30CA7587-2D88-459A-9021-A9233ED56710}">
      <dgm:prSet/>
      <dgm:spPr/>
    </dgm:pt>
    <dgm:pt modelId="{E9F633B7-EEE7-40FF-BF01-D66D3AE0A74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00"/>
              </a:solidFill>
              <a:effectLst/>
              <a:latin typeface="Calibri" pitchFamily="34" charset="0"/>
              <a:cs typeface="Arial" charset="0"/>
            </a:rPr>
            <a:t>L</a:t>
          </a:r>
          <a:endParaRPr kumimoji="0" lang="es-AR" b="1" i="0" u="none" strike="noStrike" cap="none" normalizeH="0" baseline="0" smtClean="0">
            <a:ln>
              <a:noFill/>
            </a:ln>
            <a:solidFill>
              <a:srgbClr val="000000"/>
            </a:solidFill>
            <a:effectLst/>
            <a:latin typeface="Calibri" pitchFamily="34" charset="0"/>
            <a:cs typeface="Arial" charset="0"/>
          </a:endParaRPr>
        </a:p>
      </dgm:t>
    </dgm:pt>
    <dgm:pt modelId="{510CF63D-1027-4F7D-93CE-1706F35A8D8D}" type="parTrans" cxnId="{92A1023B-0F46-4C78-BA58-C971BFB924BC}">
      <dgm:prSet/>
      <dgm:spPr/>
    </dgm:pt>
    <dgm:pt modelId="{E1646F23-018E-4C6A-BAA7-26B24D164CE6}" type="sibTrans" cxnId="{92A1023B-0F46-4C78-BA58-C971BFB924BC}">
      <dgm:prSet/>
      <dgm:spPr/>
    </dgm:pt>
    <dgm:pt modelId="{CB459E17-B73B-4189-A3E2-1A52CF3B7E7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00"/>
              </a:solidFill>
              <a:effectLst/>
              <a:latin typeface="Calibri" pitchFamily="34" charset="0"/>
              <a:cs typeface="Arial" charset="0"/>
            </a:rPr>
            <a:t>Se</a:t>
          </a:r>
          <a:endParaRPr kumimoji="0" lang="es-AR" b="1" i="0" u="none" strike="noStrike" cap="none" normalizeH="0" baseline="0" smtClean="0">
            <a:ln>
              <a:noFill/>
            </a:ln>
            <a:solidFill>
              <a:srgbClr val="000000"/>
            </a:solidFill>
            <a:effectLst/>
            <a:latin typeface="Calibri" pitchFamily="34" charset="0"/>
            <a:cs typeface="Arial" charset="0"/>
          </a:endParaRPr>
        </a:p>
      </dgm:t>
    </dgm:pt>
    <dgm:pt modelId="{FEC72143-658B-4F29-A788-B7F4A1B782A7}" type="parTrans" cxnId="{E8386D55-45E1-4737-8641-373AAE2ADB61}">
      <dgm:prSet/>
      <dgm:spPr/>
    </dgm:pt>
    <dgm:pt modelId="{B02D9F2C-E7A7-4F4A-AD79-BD06449D89EB}" type="sibTrans" cxnId="{E8386D55-45E1-4737-8641-373AAE2ADB61}">
      <dgm:prSet/>
      <dgm:spPr/>
    </dgm:pt>
    <dgm:pt modelId="{030FCD2D-E285-43AE-8640-D8849036461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00"/>
              </a:solidFill>
              <a:effectLst/>
              <a:latin typeface="Calibri" pitchFamily="34" charset="0"/>
              <a:cs typeface="Arial" charset="0"/>
            </a:rPr>
            <a:t>G1</a:t>
          </a:r>
          <a:endParaRPr kumimoji="0" lang="es-AR" b="1" i="0" u="none" strike="noStrike" cap="none" normalizeH="0" baseline="0" smtClean="0">
            <a:ln>
              <a:noFill/>
            </a:ln>
            <a:solidFill>
              <a:srgbClr val="000000"/>
            </a:solidFill>
            <a:effectLst/>
            <a:latin typeface="Calibri" pitchFamily="34" charset="0"/>
            <a:cs typeface="Arial" charset="0"/>
          </a:endParaRPr>
        </a:p>
      </dgm:t>
    </dgm:pt>
    <dgm:pt modelId="{5FA238B8-9DED-47FA-A482-0EC0AA47D213}" type="parTrans" cxnId="{13FF5282-E9C6-4BA4-B4FD-2A5144309438}">
      <dgm:prSet/>
      <dgm:spPr/>
    </dgm:pt>
    <dgm:pt modelId="{7C538A25-CA92-4C3E-82B6-51055C396C9B}" type="sibTrans" cxnId="{13FF5282-E9C6-4BA4-B4FD-2A5144309438}">
      <dgm:prSet/>
      <dgm:spPr/>
    </dgm:pt>
    <dgm:pt modelId="{B76B4EDC-B339-4959-AC4D-6FD901A246B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00"/>
              </a:solidFill>
              <a:effectLst/>
              <a:latin typeface="Calibri" pitchFamily="34" charset="0"/>
              <a:cs typeface="Arial" charset="0"/>
            </a:rPr>
            <a:t>G1</a:t>
          </a:r>
          <a:endParaRPr kumimoji="0" lang="es-AR" b="1" i="0" u="none" strike="noStrike" cap="none" normalizeH="0" baseline="0" smtClean="0">
            <a:ln>
              <a:noFill/>
            </a:ln>
            <a:solidFill>
              <a:srgbClr val="000000"/>
            </a:solidFill>
            <a:effectLst/>
            <a:latin typeface="Calibri" pitchFamily="34" charset="0"/>
            <a:cs typeface="Arial" charset="0"/>
          </a:endParaRPr>
        </a:p>
      </dgm:t>
    </dgm:pt>
    <dgm:pt modelId="{E86B2AD2-39F8-4F17-BDED-4A89F94E0053}" type="parTrans" cxnId="{16892F0E-84EF-4D9E-B566-7519EF5C1ADB}">
      <dgm:prSet/>
      <dgm:spPr/>
    </dgm:pt>
    <dgm:pt modelId="{64FF5436-A3F1-4D0A-A595-BC8CEFB410E5}" type="sibTrans" cxnId="{16892F0E-84EF-4D9E-B566-7519EF5C1ADB}">
      <dgm:prSet/>
      <dgm:spPr/>
    </dgm:pt>
    <dgm:pt modelId="{D66ACAFB-D5C1-46C9-A508-78B27A96195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00"/>
              </a:solidFill>
              <a:effectLst/>
              <a:latin typeface="Calibri" pitchFamily="34" charset="0"/>
              <a:cs typeface="Arial" charset="0"/>
            </a:rPr>
            <a:t>G1</a:t>
          </a:r>
          <a:endParaRPr kumimoji="0" lang="es-AR" b="1" i="0" u="none" strike="noStrike" cap="none" normalizeH="0" baseline="0" smtClean="0">
            <a:ln>
              <a:noFill/>
            </a:ln>
            <a:solidFill>
              <a:srgbClr val="000000"/>
            </a:solidFill>
            <a:effectLst/>
            <a:latin typeface="Calibri" pitchFamily="34" charset="0"/>
            <a:cs typeface="Arial" charset="0"/>
          </a:endParaRPr>
        </a:p>
      </dgm:t>
    </dgm:pt>
    <dgm:pt modelId="{AB78A7D4-1E5C-414C-AD67-361C1333E3B4}" type="parTrans" cxnId="{1426E1DE-75AB-4A1A-B06B-4B6CEB3FE416}">
      <dgm:prSet/>
      <dgm:spPr/>
    </dgm:pt>
    <dgm:pt modelId="{CEB41252-CF03-46BC-A037-3413459C2440}" type="sibTrans" cxnId="{1426E1DE-75AB-4A1A-B06B-4B6CEB3FE416}">
      <dgm:prSet/>
      <dgm:spPr/>
    </dgm:pt>
    <dgm:pt modelId="{D2574EFC-7902-4852-B37D-024963CE9BA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rgbClr val="000000"/>
              </a:solidFill>
              <a:effectLst/>
              <a:latin typeface="Calibri" pitchFamily="34" charset="0"/>
              <a:cs typeface="Arial" charset="0"/>
            </a:rPr>
            <a:t>G1</a:t>
          </a:r>
          <a:endParaRPr kumimoji="0" lang="es-AR" b="1" i="0" u="none" strike="noStrike" cap="none" normalizeH="0" baseline="0" smtClean="0">
            <a:ln>
              <a:noFill/>
            </a:ln>
            <a:solidFill>
              <a:srgbClr val="000000"/>
            </a:solidFill>
            <a:effectLst/>
            <a:latin typeface="Calibri" pitchFamily="34" charset="0"/>
            <a:cs typeface="Arial" charset="0"/>
          </a:endParaRPr>
        </a:p>
      </dgm:t>
    </dgm:pt>
    <dgm:pt modelId="{E1215FF1-CB3E-44A7-8C6F-E4BDF44F4777}" type="parTrans" cxnId="{38E38C88-F7AA-4237-B428-BD84676E7342}">
      <dgm:prSet/>
      <dgm:spPr/>
    </dgm:pt>
    <dgm:pt modelId="{BB61BDCD-28CB-4348-921F-07EE7A4EA26D}" type="sibTrans" cxnId="{38E38C88-F7AA-4237-B428-BD84676E7342}">
      <dgm:prSet/>
      <dgm:spPr/>
    </dgm:pt>
    <dgm:pt modelId="{3AF1A593-C114-48FE-8B96-D6729B28207D}" type="pres">
      <dgm:prSet presAssocID="{A7AB4972-B6B8-460F-9483-74096DA39BA0}" presName="cycle" presStyleCnt="0">
        <dgm:presLayoutVars>
          <dgm:dir/>
          <dgm:resizeHandles val="exact"/>
        </dgm:presLayoutVars>
      </dgm:prSet>
      <dgm:spPr/>
    </dgm:pt>
    <dgm:pt modelId="{1985696F-6C0E-44B5-82E2-C74D5AB9B041}" type="pres">
      <dgm:prSet presAssocID="{4A92AB21-BE96-4633-B03C-69D372082087}" presName="dummy" presStyleCnt="0"/>
      <dgm:spPr/>
    </dgm:pt>
    <dgm:pt modelId="{CF324504-1AF0-46BF-BAF9-3BE7319D00FA}" type="pres">
      <dgm:prSet presAssocID="{4A92AB21-BE96-4633-B03C-69D372082087}" presName="node" presStyleLbl="revTx" presStyleIdx="0" presStyleCnt="20">
        <dgm:presLayoutVars>
          <dgm:bulletEnabled val="1"/>
        </dgm:presLayoutVars>
      </dgm:prSet>
      <dgm:spPr/>
    </dgm:pt>
    <dgm:pt modelId="{A248AF86-60BE-4829-B2E1-6BEDD2090DB3}" type="pres">
      <dgm:prSet presAssocID="{51273AF6-8C7B-4A0C-86D0-410BD9D38796}" presName="sibTrans" presStyleLbl="node1" presStyleIdx="0" presStyleCnt="20"/>
      <dgm:spPr/>
    </dgm:pt>
    <dgm:pt modelId="{F02A2CC0-A26F-4938-A4B9-D850D291E23A}" type="pres">
      <dgm:prSet presAssocID="{02F90706-0850-493C-BB4D-13F6FC81AD7E}" presName="dummy" presStyleCnt="0"/>
      <dgm:spPr/>
    </dgm:pt>
    <dgm:pt modelId="{9D1FBCC3-8C26-4F9F-B4E5-24174906CFED}" type="pres">
      <dgm:prSet presAssocID="{02F90706-0850-493C-BB4D-13F6FC81AD7E}" presName="node" presStyleLbl="revTx" presStyleIdx="1" presStyleCnt="20">
        <dgm:presLayoutVars>
          <dgm:bulletEnabled val="1"/>
        </dgm:presLayoutVars>
      </dgm:prSet>
      <dgm:spPr/>
    </dgm:pt>
    <dgm:pt modelId="{9168D850-6AA9-4330-9379-0BAF094DA0DD}" type="pres">
      <dgm:prSet presAssocID="{6F1F57A3-93AF-413E-9BF8-BA266384D196}" presName="sibTrans" presStyleLbl="node1" presStyleIdx="1" presStyleCnt="20"/>
      <dgm:spPr/>
    </dgm:pt>
    <dgm:pt modelId="{2DEAA44C-9792-4B81-85EC-D52B2E02AD9F}" type="pres">
      <dgm:prSet presAssocID="{283F8DF5-165D-48F2-B2D5-25534AC22D90}" presName="dummy" presStyleCnt="0"/>
      <dgm:spPr/>
    </dgm:pt>
    <dgm:pt modelId="{5A063075-F123-4BBC-A921-6B92E5C1860F}" type="pres">
      <dgm:prSet presAssocID="{283F8DF5-165D-48F2-B2D5-25534AC22D90}" presName="node" presStyleLbl="revTx" presStyleIdx="2" presStyleCnt="20">
        <dgm:presLayoutVars>
          <dgm:bulletEnabled val="1"/>
        </dgm:presLayoutVars>
      </dgm:prSet>
      <dgm:spPr/>
    </dgm:pt>
    <dgm:pt modelId="{AB8E8890-5A50-47D5-B2E3-6A8D0CFF5AC8}" type="pres">
      <dgm:prSet presAssocID="{0AF9A4B9-9680-4A4B-A0FD-F8989698BDA9}" presName="sibTrans" presStyleLbl="node1" presStyleIdx="2" presStyleCnt="20"/>
      <dgm:spPr/>
    </dgm:pt>
    <dgm:pt modelId="{F43C5769-61F2-406B-AB1D-F26A9AABBB5E}" type="pres">
      <dgm:prSet presAssocID="{506E071F-FFC1-4AB1-89E4-05EDA94F6172}" presName="dummy" presStyleCnt="0"/>
      <dgm:spPr/>
    </dgm:pt>
    <dgm:pt modelId="{E7AAF8AC-41CB-4413-9C73-BD923A979062}" type="pres">
      <dgm:prSet presAssocID="{506E071F-FFC1-4AB1-89E4-05EDA94F6172}" presName="node" presStyleLbl="revTx" presStyleIdx="3" presStyleCnt="20">
        <dgm:presLayoutVars>
          <dgm:bulletEnabled val="1"/>
        </dgm:presLayoutVars>
      </dgm:prSet>
      <dgm:spPr/>
    </dgm:pt>
    <dgm:pt modelId="{A218881E-E631-4850-9042-D6F1838A95F4}" type="pres">
      <dgm:prSet presAssocID="{F027FBCA-4AEE-41D2-AD7A-1F39A0DA1C5B}" presName="sibTrans" presStyleLbl="node1" presStyleIdx="3" presStyleCnt="20"/>
      <dgm:spPr/>
    </dgm:pt>
    <dgm:pt modelId="{362FE09E-4089-4863-9D71-FFF8A67645D1}" type="pres">
      <dgm:prSet presAssocID="{8F1064F2-959F-4AAB-B683-EE2D651AF0F4}" presName="dummy" presStyleCnt="0"/>
      <dgm:spPr/>
    </dgm:pt>
    <dgm:pt modelId="{DF998686-1306-4658-A875-1FDE63C3007E}" type="pres">
      <dgm:prSet presAssocID="{8F1064F2-959F-4AAB-B683-EE2D651AF0F4}" presName="node" presStyleLbl="revTx" presStyleIdx="4" presStyleCnt="20">
        <dgm:presLayoutVars>
          <dgm:bulletEnabled val="1"/>
        </dgm:presLayoutVars>
      </dgm:prSet>
      <dgm:spPr/>
    </dgm:pt>
    <dgm:pt modelId="{0FD8B976-F6DE-442C-BCB1-04FEE71B5B78}" type="pres">
      <dgm:prSet presAssocID="{BA9665B6-F3FC-41C7-8C86-875612483864}" presName="sibTrans" presStyleLbl="node1" presStyleIdx="4" presStyleCnt="20"/>
      <dgm:spPr/>
    </dgm:pt>
    <dgm:pt modelId="{6829175B-A577-45CB-B185-F35CF67AFDE4}" type="pres">
      <dgm:prSet presAssocID="{7B51CE15-3ED7-41EF-B3E7-98E834785E7D}" presName="dummy" presStyleCnt="0"/>
      <dgm:spPr/>
    </dgm:pt>
    <dgm:pt modelId="{61B35F32-9651-4AE9-82F3-FCC93EA36D20}" type="pres">
      <dgm:prSet presAssocID="{7B51CE15-3ED7-41EF-B3E7-98E834785E7D}" presName="node" presStyleLbl="revTx" presStyleIdx="5" presStyleCnt="20">
        <dgm:presLayoutVars>
          <dgm:bulletEnabled val="1"/>
        </dgm:presLayoutVars>
      </dgm:prSet>
      <dgm:spPr/>
    </dgm:pt>
    <dgm:pt modelId="{F34B71DC-0EED-4980-97F4-7C8DB0DBBEBD}" type="pres">
      <dgm:prSet presAssocID="{1F70D53A-665C-49F4-A987-915697CDD4A6}" presName="sibTrans" presStyleLbl="node1" presStyleIdx="5" presStyleCnt="20"/>
      <dgm:spPr/>
    </dgm:pt>
    <dgm:pt modelId="{B573891E-516E-4B34-9FA8-FCD1DB2083DE}" type="pres">
      <dgm:prSet presAssocID="{DABB2CC6-1A55-4EEA-83E1-BDE12A331086}" presName="dummy" presStyleCnt="0"/>
      <dgm:spPr/>
    </dgm:pt>
    <dgm:pt modelId="{2637D0CC-1724-4B4B-8CA4-8AA3512265D4}" type="pres">
      <dgm:prSet presAssocID="{DABB2CC6-1A55-4EEA-83E1-BDE12A331086}" presName="node" presStyleLbl="revTx" presStyleIdx="6" presStyleCnt="20">
        <dgm:presLayoutVars>
          <dgm:bulletEnabled val="1"/>
        </dgm:presLayoutVars>
      </dgm:prSet>
      <dgm:spPr/>
    </dgm:pt>
    <dgm:pt modelId="{6734C2DD-B25A-4705-9082-6B2ABB89E3EF}" type="pres">
      <dgm:prSet presAssocID="{B13A8C35-5D4B-4650-98EF-2223812944A0}" presName="sibTrans" presStyleLbl="node1" presStyleIdx="6" presStyleCnt="20"/>
      <dgm:spPr/>
    </dgm:pt>
    <dgm:pt modelId="{FBD139D3-2D52-496E-AACE-55EFD4C0035B}" type="pres">
      <dgm:prSet presAssocID="{EF7E59FC-6737-4855-8578-EAE97599201A}" presName="dummy" presStyleCnt="0"/>
      <dgm:spPr/>
    </dgm:pt>
    <dgm:pt modelId="{1285C429-8690-4E2A-B0F6-6B2C4AF650DC}" type="pres">
      <dgm:prSet presAssocID="{EF7E59FC-6737-4855-8578-EAE97599201A}" presName="node" presStyleLbl="revTx" presStyleIdx="7" presStyleCnt="20">
        <dgm:presLayoutVars>
          <dgm:bulletEnabled val="1"/>
        </dgm:presLayoutVars>
      </dgm:prSet>
      <dgm:spPr/>
    </dgm:pt>
    <dgm:pt modelId="{1CC56174-DEA8-4AC0-B598-7459FAB510DB}" type="pres">
      <dgm:prSet presAssocID="{8EF7E028-F9E0-40C7-A2F6-B72871406DA5}" presName="sibTrans" presStyleLbl="node1" presStyleIdx="7" presStyleCnt="20"/>
      <dgm:spPr/>
    </dgm:pt>
    <dgm:pt modelId="{B1898989-BAE3-4BE8-A343-9E9D243D9F1F}" type="pres">
      <dgm:prSet presAssocID="{A4E7693B-E744-4192-B51D-EC6D96274F07}" presName="dummy" presStyleCnt="0"/>
      <dgm:spPr/>
    </dgm:pt>
    <dgm:pt modelId="{1E68ECFE-FD2D-4CB1-8D52-A3AEC08BC32D}" type="pres">
      <dgm:prSet presAssocID="{A4E7693B-E744-4192-B51D-EC6D96274F07}" presName="node" presStyleLbl="revTx" presStyleIdx="8" presStyleCnt="20">
        <dgm:presLayoutVars>
          <dgm:bulletEnabled val="1"/>
        </dgm:presLayoutVars>
      </dgm:prSet>
      <dgm:spPr/>
    </dgm:pt>
    <dgm:pt modelId="{570871D7-0A2D-4659-A4F7-EC6296F1761B}" type="pres">
      <dgm:prSet presAssocID="{6C46662B-D31E-41DD-BC31-DADF9D8C5192}" presName="sibTrans" presStyleLbl="node1" presStyleIdx="8" presStyleCnt="20"/>
      <dgm:spPr/>
    </dgm:pt>
    <dgm:pt modelId="{6A035ABD-768F-4BA6-B280-DFABF12F3D3F}" type="pres">
      <dgm:prSet presAssocID="{F71EA8CC-D259-4562-8918-615E7AE2C836}" presName="dummy" presStyleCnt="0"/>
      <dgm:spPr/>
    </dgm:pt>
    <dgm:pt modelId="{52B2412A-182A-4AC1-8140-2AF4BC4EED77}" type="pres">
      <dgm:prSet presAssocID="{F71EA8CC-D259-4562-8918-615E7AE2C836}" presName="node" presStyleLbl="revTx" presStyleIdx="9" presStyleCnt="20">
        <dgm:presLayoutVars>
          <dgm:bulletEnabled val="1"/>
        </dgm:presLayoutVars>
      </dgm:prSet>
      <dgm:spPr/>
    </dgm:pt>
    <dgm:pt modelId="{76FB80C0-3EC3-40B8-992C-9C4E55B28895}" type="pres">
      <dgm:prSet presAssocID="{702B50E1-DC5E-4AE4-963C-6D243AB2D27E}" presName="sibTrans" presStyleLbl="node1" presStyleIdx="9" presStyleCnt="20"/>
      <dgm:spPr/>
    </dgm:pt>
    <dgm:pt modelId="{CBA2C8BD-9ACE-41C3-8160-B406CD61047D}" type="pres">
      <dgm:prSet presAssocID="{C1466BED-5C38-41C5-881A-B056EF402327}" presName="dummy" presStyleCnt="0"/>
      <dgm:spPr/>
    </dgm:pt>
    <dgm:pt modelId="{593AED65-CA2D-4491-ABDE-6208BC0AEC9F}" type="pres">
      <dgm:prSet presAssocID="{C1466BED-5C38-41C5-881A-B056EF402327}" presName="node" presStyleLbl="revTx" presStyleIdx="10" presStyleCnt="20">
        <dgm:presLayoutVars>
          <dgm:bulletEnabled val="1"/>
        </dgm:presLayoutVars>
      </dgm:prSet>
      <dgm:spPr/>
    </dgm:pt>
    <dgm:pt modelId="{DD39949B-0411-48D7-A160-90527C4D4EB8}" type="pres">
      <dgm:prSet presAssocID="{D7301058-8EAF-461C-A18A-AA59AD9B3347}" presName="sibTrans" presStyleLbl="node1" presStyleIdx="10" presStyleCnt="20"/>
      <dgm:spPr/>
    </dgm:pt>
    <dgm:pt modelId="{E03DE8AD-6B99-4672-B085-CF17CEE753AC}" type="pres">
      <dgm:prSet presAssocID="{66F1CC7E-49BC-4442-A7D4-E6C3D80E2BB0}" presName="dummy" presStyleCnt="0"/>
      <dgm:spPr/>
    </dgm:pt>
    <dgm:pt modelId="{54C718C2-135B-4D80-A833-A5F737DB65B8}" type="pres">
      <dgm:prSet presAssocID="{66F1CC7E-49BC-4442-A7D4-E6C3D80E2BB0}" presName="node" presStyleLbl="revTx" presStyleIdx="11" presStyleCnt="20">
        <dgm:presLayoutVars>
          <dgm:bulletEnabled val="1"/>
        </dgm:presLayoutVars>
      </dgm:prSet>
      <dgm:spPr/>
    </dgm:pt>
    <dgm:pt modelId="{49CCD4EE-9BEA-4E4E-BFDB-198CB257A024}" type="pres">
      <dgm:prSet presAssocID="{3016873F-4D06-405E-A235-68C0EAA25F15}" presName="sibTrans" presStyleLbl="node1" presStyleIdx="11" presStyleCnt="20"/>
      <dgm:spPr/>
    </dgm:pt>
    <dgm:pt modelId="{87562961-FB61-4C8B-9313-FA56EF441C46}" type="pres">
      <dgm:prSet presAssocID="{AC551F95-ED80-4335-84A8-798FE8904B1F}" presName="dummy" presStyleCnt="0"/>
      <dgm:spPr/>
    </dgm:pt>
    <dgm:pt modelId="{BF131FEE-D315-4AE8-BEFD-4EAE15B9CDD6}" type="pres">
      <dgm:prSet presAssocID="{AC551F95-ED80-4335-84A8-798FE8904B1F}" presName="node" presStyleLbl="revTx" presStyleIdx="12" presStyleCnt="20">
        <dgm:presLayoutVars>
          <dgm:bulletEnabled val="1"/>
        </dgm:presLayoutVars>
      </dgm:prSet>
      <dgm:spPr/>
    </dgm:pt>
    <dgm:pt modelId="{749BEC6E-E911-42BF-A8FA-78ABCEBBFB9A}" type="pres">
      <dgm:prSet presAssocID="{69C9D71C-6DE7-4B6F-AD15-9736A77CE533}" presName="sibTrans" presStyleLbl="node1" presStyleIdx="12" presStyleCnt="20"/>
      <dgm:spPr/>
    </dgm:pt>
    <dgm:pt modelId="{9E667BC9-5361-4ACF-B3F0-70F4943DBB98}" type="pres">
      <dgm:prSet presAssocID="{8620E009-C157-497A-81C5-C82CF15A4118}" presName="dummy" presStyleCnt="0"/>
      <dgm:spPr/>
    </dgm:pt>
    <dgm:pt modelId="{1BFFFA6A-0060-4C3C-9E62-A5823546790F}" type="pres">
      <dgm:prSet presAssocID="{8620E009-C157-497A-81C5-C82CF15A4118}" presName="node" presStyleLbl="revTx" presStyleIdx="13" presStyleCnt="20">
        <dgm:presLayoutVars>
          <dgm:bulletEnabled val="1"/>
        </dgm:presLayoutVars>
      </dgm:prSet>
      <dgm:spPr/>
    </dgm:pt>
    <dgm:pt modelId="{D69EFAA3-79AC-44C0-B562-80531C4A15AA}" type="pres">
      <dgm:prSet presAssocID="{3CA3BB6F-1855-435C-A133-ADE011618327}" presName="sibTrans" presStyleLbl="node1" presStyleIdx="13" presStyleCnt="20"/>
      <dgm:spPr/>
    </dgm:pt>
    <dgm:pt modelId="{FCE9FFE1-4182-4891-A02A-5A29F3C1038C}" type="pres">
      <dgm:prSet presAssocID="{E9F633B7-EEE7-40FF-BF01-D66D3AE0A741}" presName="dummy" presStyleCnt="0"/>
      <dgm:spPr/>
    </dgm:pt>
    <dgm:pt modelId="{86AAD3EB-E3CF-493B-B33F-E62E4AA01BA0}" type="pres">
      <dgm:prSet presAssocID="{E9F633B7-EEE7-40FF-BF01-D66D3AE0A741}" presName="node" presStyleLbl="revTx" presStyleIdx="14" presStyleCnt="20">
        <dgm:presLayoutVars>
          <dgm:bulletEnabled val="1"/>
        </dgm:presLayoutVars>
      </dgm:prSet>
      <dgm:spPr/>
    </dgm:pt>
    <dgm:pt modelId="{82CDF3BE-54C1-4819-8D19-32237A86C3A7}" type="pres">
      <dgm:prSet presAssocID="{E1646F23-018E-4C6A-BAA7-26B24D164CE6}" presName="sibTrans" presStyleLbl="node1" presStyleIdx="14" presStyleCnt="20"/>
      <dgm:spPr/>
    </dgm:pt>
    <dgm:pt modelId="{6AD3B5F0-073B-4989-903E-79A55327966B}" type="pres">
      <dgm:prSet presAssocID="{CB459E17-B73B-4189-A3E2-1A52CF3B7E76}" presName="dummy" presStyleCnt="0"/>
      <dgm:spPr/>
    </dgm:pt>
    <dgm:pt modelId="{42F861EF-ED36-4A1F-84A3-0BE3F0C5E026}" type="pres">
      <dgm:prSet presAssocID="{CB459E17-B73B-4189-A3E2-1A52CF3B7E76}" presName="node" presStyleLbl="revTx" presStyleIdx="15" presStyleCnt="20">
        <dgm:presLayoutVars>
          <dgm:bulletEnabled val="1"/>
        </dgm:presLayoutVars>
      </dgm:prSet>
      <dgm:spPr/>
    </dgm:pt>
    <dgm:pt modelId="{2FB23A5F-F405-4019-98F7-8DA98C8BDF16}" type="pres">
      <dgm:prSet presAssocID="{B02D9F2C-E7A7-4F4A-AD79-BD06449D89EB}" presName="sibTrans" presStyleLbl="node1" presStyleIdx="15" presStyleCnt="20"/>
      <dgm:spPr/>
    </dgm:pt>
    <dgm:pt modelId="{548BA521-5598-45B6-82FA-44E5B9246F9A}" type="pres">
      <dgm:prSet presAssocID="{030FCD2D-E285-43AE-8640-D88490364615}" presName="dummy" presStyleCnt="0"/>
      <dgm:spPr/>
    </dgm:pt>
    <dgm:pt modelId="{AB0A04BE-A0CF-481C-AD12-CAD241BE5311}" type="pres">
      <dgm:prSet presAssocID="{030FCD2D-E285-43AE-8640-D88490364615}" presName="node" presStyleLbl="revTx" presStyleIdx="16" presStyleCnt="20">
        <dgm:presLayoutVars>
          <dgm:bulletEnabled val="1"/>
        </dgm:presLayoutVars>
      </dgm:prSet>
      <dgm:spPr/>
    </dgm:pt>
    <dgm:pt modelId="{8E356CD1-CD50-4819-9DE0-93A6276741A9}" type="pres">
      <dgm:prSet presAssocID="{7C538A25-CA92-4C3E-82B6-51055C396C9B}" presName="sibTrans" presStyleLbl="node1" presStyleIdx="16" presStyleCnt="20"/>
      <dgm:spPr/>
    </dgm:pt>
    <dgm:pt modelId="{220A921C-D22A-411A-824A-78E507C2460B}" type="pres">
      <dgm:prSet presAssocID="{B76B4EDC-B339-4959-AC4D-6FD901A246B8}" presName="dummy" presStyleCnt="0"/>
      <dgm:spPr/>
    </dgm:pt>
    <dgm:pt modelId="{C71926D9-A39B-41EF-95F4-272893FAEA6D}" type="pres">
      <dgm:prSet presAssocID="{B76B4EDC-B339-4959-AC4D-6FD901A246B8}" presName="node" presStyleLbl="revTx" presStyleIdx="17" presStyleCnt="20">
        <dgm:presLayoutVars>
          <dgm:bulletEnabled val="1"/>
        </dgm:presLayoutVars>
      </dgm:prSet>
      <dgm:spPr/>
    </dgm:pt>
    <dgm:pt modelId="{ED38FC55-FBD0-4255-BFD6-1C537B88BE24}" type="pres">
      <dgm:prSet presAssocID="{64FF5436-A3F1-4D0A-A595-BC8CEFB410E5}" presName="sibTrans" presStyleLbl="node1" presStyleIdx="17" presStyleCnt="20"/>
      <dgm:spPr/>
    </dgm:pt>
    <dgm:pt modelId="{59032683-A1F2-4616-B485-47E19460484E}" type="pres">
      <dgm:prSet presAssocID="{D66ACAFB-D5C1-46C9-A508-78B27A96195C}" presName="dummy" presStyleCnt="0"/>
      <dgm:spPr/>
    </dgm:pt>
    <dgm:pt modelId="{0A4F27AA-F99B-42B8-B933-5B6AF16E31BA}" type="pres">
      <dgm:prSet presAssocID="{D66ACAFB-D5C1-46C9-A508-78B27A96195C}" presName="node" presStyleLbl="revTx" presStyleIdx="18" presStyleCnt="20">
        <dgm:presLayoutVars>
          <dgm:bulletEnabled val="1"/>
        </dgm:presLayoutVars>
      </dgm:prSet>
      <dgm:spPr/>
    </dgm:pt>
    <dgm:pt modelId="{CEBD22D6-E086-49D0-8C27-A300CA8C5D94}" type="pres">
      <dgm:prSet presAssocID="{CEB41252-CF03-46BC-A037-3413459C2440}" presName="sibTrans" presStyleLbl="node1" presStyleIdx="18" presStyleCnt="20"/>
      <dgm:spPr/>
    </dgm:pt>
    <dgm:pt modelId="{F950B7D8-5C65-4123-B750-D4373E19BC06}" type="pres">
      <dgm:prSet presAssocID="{D2574EFC-7902-4852-B37D-024963CE9BA3}" presName="dummy" presStyleCnt="0"/>
      <dgm:spPr/>
    </dgm:pt>
    <dgm:pt modelId="{89F89F30-8F57-43F5-85D4-02FC64449831}" type="pres">
      <dgm:prSet presAssocID="{D2574EFC-7902-4852-B37D-024963CE9BA3}" presName="node" presStyleLbl="revTx" presStyleIdx="19" presStyleCnt="20">
        <dgm:presLayoutVars>
          <dgm:bulletEnabled val="1"/>
        </dgm:presLayoutVars>
      </dgm:prSet>
      <dgm:spPr/>
    </dgm:pt>
    <dgm:pt modelId="{37AE60E4-E92F-46E4-91B4-660B732AFA10}" type="pres">
      <dgm:prSet presAssocID="{BB61BDCD-28CB-4348-921F-07EE7A4EA26D}" presName="sibTrans" presStyleLbl="node1" presStyleIdx="19" presStyleCnt="20"/>
      <dgm:spPr/>
    </dgm:pt>
  </dgm:ptLst>
  <dgm:cxnLst>
    <dgm:cxn modelId="{59EC223D-C759-40BA-BE0A-A4F855B46B7B}" type="presOf" srcId="{DABB2CC6-1A55-4EEA-83E1-BDE12A331086}" destId="{2637D0CC-1724-4B4B-8CA4-8AA3512265D4}" srcOrd="0" destOrd="0" presId="urn:microsoft.com/office/officeart/2005/8/layout/cycle1"/>
    <dgm:cxn modelId="{49DBAFD0-03FD-4E7A-8D63-528C7D70DA12}" srcId="{A7AB4972-B6B8-460F-9483-74096DA39BA0}" destId="{506E071F-FFC1-4AB1-89E4-05EDA94F6172}" srcOrd="3" destOrd="0" parTransId="{AEF76C77-9B15-419B-A076-B9FAFE761011}" sibTransId="{F027FBCA-4AEE-41D2-AD7A-1F39A0DA1C5B}"/>
    <dgm:cxn modelId="{4ADE74AF-AB8C-4874-958B-95D1F3AD5613}" srcId="{A7AB4972-B6B8-460F-9483-74096DA39BA0}" destId="{4A92AB21-BE96-4633-B03C-69D372082087}" srcOrd="0" destOrd="0" parTransId="{91881596-9EB6-41EC-96CF-55FFF77B77F5}" sibTransId="{51273AF6-8C7B-4A0C-86D0-410BD9D38796}"/>
    <dgm:cxn modelId="{C07623E9-7E23-4A3E-B859-C7E6E9D0230D}" type="presOf" srcId="{02F90706-0850-493C-BB4D-13F6FC81AD7E}" destId="{9D1FBCC3-8C26-4F9F-B4E5-24174906CFED}" srcOrd="0" destOrd="0" presId="urn:microsoft.com/office/officeart/2005/8/layout/cycle1"/>
    <dgm:cxn modelId="{8D307BF7-715F-454D-BB72-2FD25189E348}" type="presOf" srcId="{283F8DF5-165D-48F2-B2D5-25534AC22D90}" destId="{5A063075-F123-4BBC-A921-6B92E5C1860F}" srcOrd="0" destOrd="0" presId="urn:microsoft.com/office/officeart/2005/8/layout/cycle1"/>
    <dgm:cxn modelId="{73EB1E4B-990A-4633-B088-A02AB599588C}" type="presOf" srcId="{506E071F-FFC1-4AB1-89E4-05EDA94F6172}" destId="{E7AAF8AC-41CB-4413-9C73-BD923A979062}" srcOrd="0" destOrd="0" presId="urn:microsoft.com/office/officeart/2005/8/layout/cycle1"/>
    <dgm:cxn modelId="{29BD0063-15B5-410C-A323-24A454BA79F3}" srcId="{A7AB4972-B6B8-460F-9483-74096DA39BA0}" destId="{EF7E59FC-6737-4855-8578-EAE97599201A}" srcOrd="7" destOrd="0" parTransId="{08C192B0-8A58-4734-A3D6-BFE4DC16FD63}" sibTransId="{8EF7E028-F9E0-40C7-A2F6-B72871406DA5}"/>
    <dgm:cxn modelId="{8A8CC768-283E-470E-A377-7841271619D7}" type="presOf" srcId="{A4E7693B-E744-4192-B51D-EC6D96274F07}" destId="{1E68ECFE-FD2D-4CB1-8D52-A3AEC08BC32D}" srcOrd="0" destOrd="0" presId="urn:microsoft.com/office/officeart/2005/8/layout/cycle1"/>
    <dgm:cxn modelId="{83C22D18-F09B-4650-B892-737CEF7C69F8}" type="presOf" srcId="{7B51CE15-3ED7-41EF-B3E7-98E834785E7D}" destId="{61B35F32-9651-4AE9-82F3-FCC93EA36D20}" srcOrd="0" destOrd="0" presId="urn:microsoft.com/office/officeart/2005/8/layout/cycle1"/>
    <dgm:cxn modelId="{38E38C88-F7AA-4237-B428-BD84676E7342}" srcId="{A7AB4972-B6B8-460F-9483-74096DA39BA0}" destId="{D2574EFC-7902-4852-B37D-024963CE9BA3}" srcOrd="19" destOrd="0" parTransId="{E1215FF1-CB3E-44A7-8C6F-E4BDF44F4777}" sibTransId="{BB61BDCD-28CB-4348-921F-07EE7A4EA26D}"/>
    <dgm:cxn modelId="{1426E1DE-75AB-4A1A-B06B-4B6CEB3FE416}" srcId="{A7AB4972-B6B8-460F-9483-74096DA39BA0}" destId="{D66ACAFB-D5C1-46C9-A508-78B27A96195C}" srcOrd="18" destOrd="0" parTransId="{AB78A7D4-1E5C-414C-AD67-361C1333E3B4}" sibTransId="{CEB41252-CF03-46BC-A037-3413459C2440}"/>
    <dgm:cxn modelId="{A179998E-6BA9-474F-9939-069B4F313CFC}" type="presOf" srcId="{B76B4EDC-B339-4959-AC4D-6FD901A246B8}" destId="{C71926D9-A39B-41EF-95F4-272893FAEA6D}" srcOrd="0" destOrd="0" presId="urn:microsoft.com/office/officeart/2005/8/layout/cycle1"/>
    <dgm:cxn modelId="{3D63D889-2EAF-4545-8E56-4564168E9390}" srcId="{A7AB4972-B6B8-460F-9483-74096DA39BA0}" destId="{66F1CC7E-49BC-4442-A7D4-E6C3D80E2BB0}" srcOrd="11" destOrd="0" parTransId="{2B5F8473-4966-418A-B13D-537D4FAFAA84}" sibTransId="{3016873F-4D06-405E-A235-68C0EAA25F15}"/>
    <dgm:cxn modelId="{6E9EC739-A326-44CB-9E79-2D77F5AAAB27}" type="presOf" srcId="{A7AB4972-B6B8-460F-9483-74096DA39BA0}" destId="{3AF1A593-C114-48FE-8B96-D6729B28207D}" srcOrd="0" destOrd="0" presId="urn:microsoft.com/office/officeart/2005/8/layout/cycle1"/>
    <dgm:cxn modelId="{5B8DB5AF-E0C9-4C90-ABC0-A71D2ED0E812}" type="presOf" srcId="{51273AF6-8C7B-4A0C-86D0-410BD9D38796}" destId="{A248AF86-60BE-4829-B2E1-6BEDD2090DB3}" srcOrd="0" destOrd="0" presId="urn:microsoft.com/office/officeart/2005/8/layout/cycle1"/>
    <dgm:cxn modelId="{53EBFED6-9334-4D7F-B8FB-577ED3CA6AE3}" type="presOf" srcId="{CEB41252-CF03-46BC-A037-3413459C2440}" destId="{CEBD22D6-E086-49D0-8C27-A300CA8C5D94}" srcOrd="0" destOrd="0" presId="urn:microsoft.com/office/officeart/2005/8/layout/cycle1"/>
    <dgm:cxn modelId="{5FE60CCB-94FA-4F88-B436-1FF830CAA46E}" type="presOf" srcId="{D66ACAFB-D5C1-46C9-A508-78B27A96195C}" destId="{0A4F27AA-F99B-42B8-B933-5B6AF16E31BA}" srcOrd="0" destOrd="0" presId="urn:microsoft.com/office/officeart/2005/8/layout/cycle1"/>
    <dgm:cxn modelId="{36404589-48BD-4A91-8D54-4EB6B5CB12CB}" type="presOf" srcId="{0AF9A4B9-9680-4A4B-A0FD-F8989698BDA9}" destId="{AB8E8890-5A50-47D5-B2E3-6A8D0CFF5AC8}" srcOrd="0" destOrd="0" presId="urn:microsoft.com/office/officeart/2005/8/layout/cycle1"/>
    <dgm:cxn modelId="{E9A7579E-A93D-4AF2-9413-3547F7C04C9A}" type="presOf" srcId="{8EF7E028-F9E0-40C7-A2F6-B72871406DA5}" destId="{1CC56174-DEA8-4AC0-B598-7459FAB510DB}" srcOrd="0" destOrd="0" presId="urn:microsoft.com/office/officeart/2005/8/layout/cycle1"/>
    <dgm:cxn modelId="{76DD2CDE-1C47-442E-A550-3FB5B33383C4}" srcId="{A7AB4972-B6B8-460F-9483-74096DA39BA0}" destId="{283F8DF5-165D-48F2-B2D5-25534AC22D90}" srcOrd="2" destOrd="0" parTransId="{F102206D-1E3F-4AFF-860E-06C3D6D063BD}" sibTransId="{0AF9A4B9-9680-4A4B-A0FD-F8989698BDA9}"/>
    <dgm:cxn modelId="{43EF66BC-0C74-4777-A0E4-3F65BC92657F}" type="presOf" srcId="{1F70D53A-665C-49F4-A987-915697CDD4A6}" destId="{F34B71DC-0EED-4980-97F4-7C8DB0DBBEBD}" srcOrd="0" destOrd="0" presId="urn:microsoft.com/office/officeart/2005/8/layout/cycle1"/>
    <dgm:cxn modelId="{5123F5CB-20CD-42D9-B1CE-B68F174D3FE2}" type="presOf" srcId="{6C46662B-D31E-41DD-BC31-DADF9D8C5192}" destId="{570871D7-0A2D-4659-A4F7-EC6296F1761B}" srcOrd="0" destOrd="0" presId="urn:microsoft.com/office/officeart/2005/8/layout/cycle1"/>
    <dgm:cxn modelId="{710A40F8-A4B7-442D-A215-BE53F512EBB0}" type="presOf" srcId="{E9F633B7-EEE7-40FF-BF01-D66D3AE0A741}" destId="{86AAD3EB-E3CF-493B-B33F-E62E4AA01BA0}" srcOrd="0" destOrd="0" presId="urn:microsoft.com/office/officeart/2005/8/layout/cycle1"/>
    <dgm:cxn modelId="{92A1023B-0F46-4C78-BA58-C971BFB924BC}" srcId="{A7AB4972-B6B8-460F-9483-74096DA39BA0}" destId="{E9F633B7-EEE7-40FF-BF01-D66D3AE0A741}" srcOrd="14" destOrd="0" parTransId="{510CF63D-1027-4F7D-93CE-1706F35A8D8D}" sibTransId="{E1646F23-018E-4C6A-BAA7-26B24D164CE6}"/>
    <dgm:cxn modelId="{C6A308BE-DC25-4619-BE65-CC4CC8B433A1}" type="presOf" srcId="{69C9D71C-6DE7-4B6F-AD15-9736A77CE533}" destId="{749BEC6E-E911-42BF-A8FA-78ABCEBBFB9A}" srcOrd="0" destOrd="0" presId="urn:microsoft.com/office/officeart/2005/8/layout/cycle1"/>
    <dgm:cxn modelId="{862D1005-6CF2-4C62-8677-2F93BEF31B24}" type="presOf" srcId="{702B50E1-DC5E-4AE4-963C-6D243AB2D27E}" destId="{76FB80C0-3EC3-40B8-992C-9C4E55B28895}" srcOrd="0" destOrd="0" presId="urn:microsoft.com/office/officeart/2005/8/layout/cycle1"/>
    <dgm:cxn modelId="{9A78AF68-DCBD-4FA8-BCA5-C1E93617FC69}" type="presOf" srcId="{8620E009-C157-497A-81C5-C82CF15A4118}" destId="{1BFFFA6A-0060-4C3C-9E62-A5823546790F}" srcOrd="0" destOrd="0" presId="urn:microsoft.com/office/officeart/2005/8/layout/cycle1"/>
    <dgm:cxn modelId="{113D3CF9-B581-4F6D-B861-DDEC6C2F8F68}" type="presOf" srcId="{B02D9F2C-E7A7-4F4A-AD79-BD06449D89EB}" destId="{2FB23A5F-F405-4019-98F7-8DA98C8BDF16}" srcOrd="0" destOrd="0" presId="urn:microsoft.com/office/officeart/2005/8/layout/cycle1"/>
    <dgm:cxn modelId="{EB64FA97-A550-4A6A-B5C3-7D5E45224182}" srcId="{A7AB4972-B6B8-460F-9483-74096DA39BA0}" destId="{F71EA8CC-D259-4562-8918-615E7AE2C836}" srcOrd="9" destOrd="0" parTransId="{657E691E-22CF-4FEC-8231-E4E67D7A1697}" sibTransId="{702B50E1-DC5E-4AE4-963C-6D243AB2D27E}"/>
    <dgm:cxn modelId="{6FC6F2A0-D07E-41F1-B26F-B6CD64E07A76}" srcId="{A7AB4972-B6B8-460F-9483-74096DA39BA0}" destId="{DABB2CC6-1A55-4EEA-83E1-BDE12A331086}" srcOrd="6" destOrd="0" parTransId="{38B1E8FC-D26C-4572-AF69-1717F39EB1D8}" sibTransId="{B13A8C35-5D4B-4650-98EF-2223812944A0}"/>
    <dgm:cxn modelId="{BCE45AFD-AED3-4693-A203-D94B4170178F}" type="presOf" srcId="{F027FBCA-4AEE-41D2-AD7A-1F39A0DA1C5B}" destId="{A218881E-E631-4850-9042-D6F1838A95F4}" srcOrd="0" destOrd="0" presId="urn:microsoft.com/office/officeart/2005/8/layout/cycle1"/>
    <dgm:cxn modelId="{895AB83C-C70D-4D37-9103-90ECE8F32608}" type="presOf" srcId="{66F1CC7E-49BC-4442-A7D4-E6C3D80E2BB0}" destId="{54C718C2-135B-4D80-A833-A5F737DB65B8}" srcOrd="0" destOrd="0" presId="urn:microsoft.com/office/officeart/2005/8/layout/cycle1"/>
    <dgm:cxn modelId="{B6E43A0B-53A7-4282-9034-F43F18A11724}" type="presOf" srcId="{AC551F95-ED80-4335-84A8-798FE8904B1F}" destId="{BF131FEE-D315-4AE8-BEFD-4EAE15B9CDD6}" srcOrd="0" destOrd="0" presId="urn:microsoft.com/office/officeart/2005/8/layout/cycle1"/>
    <dgm:cxn modelId="{4388E2A2-6FA0-4FFF-BBC4-0D3824DA772E}" type="presOf" srcId="{EF7E59FC-6737-4855-8578-EAE97599201A}" destId="{1285C429-8690-4E2A-B0F6-6B2C4AF650DC}" srcOrd="0" destOrd="0" presId="urn:microsoft.com/office/officeart/2005/8/layout/cycle1"/>
    <dgm:cxn modelId="{B3F0C1EA-AA21-4C41-9A61-DEEE1E4AB5D9}" type="presOf" srcId="{D2574EFC-7902-4852-B37D-024963CE9BA3}" destId="{89F89F30-8F57-43F5-85D4-02FC64449831}" srcOrd="0" destOrd="0" presId="urn:microsoft.com/office/officeart/2005/8/layout/cycle1"/>
    <dgm:cxn modelId="{4CB31AB9-01A9-48B6-A8C0-EBD5AE4D5535}" srcId="{A7AB4972-B6B8-460F-9483-74096DA39BA0}" destId="{C1466BED-5C38-41C5-881A-B056EF402327}" srcOrd="10" destOrd="0" parTransId="{BFD3CCE5-CCF2-45B0-A6BD-F2241A6E81D4}" sibTransId="{D7301058-8EAF-461C-A18A-AA59AD9B3347}"/>
    <dgm:cxn modelId="{CD962429-6E6B-40A8-8A2E-B9A973014EEC}" type="presOf" srcId="{4A92AB21-BE96-4633-B03C-69D372082087}" destId="{CF324504-1AF0-46BF-BAF9-3BE7319D00FA}" srcOrd="0" destOrd="0" presId="urn:microsoft.com/office/officeart/2005/8/layout/cycle1"/>
    <dgm:cxn modelId="{13FF5282-E9C6-4BA4-B4FD-2A5144309438}" srcId="{A7AB4972-B6B8-460F-9483-74096DA39BA0}" destId="{030FCD2D-E285-43AE-8640-D88490364615}" srcOrd="16" destOrd="0" parTransId="{5FA238B8-9DED-47FA-A482-0EC0AA47D213}" sibTransId="{7C538A25-CA92-4C3E-82B6-51055C396C9B}"/>
    <dgm:cxn modelId="{3D3A0E08-49E9-4303-9ACA-E2940A07F3D0}" type="presOf" srcId="{7C538A25-CA92-4C3E-82B6-51055C396C9B}" destId="{8E356CD1-CD50-4819-9DE0-93A6276741A9}" srcOrd="0" destOrd="0" presId="urn:microsoft.com/office/officeart/2005/8/layout/cycle1"/>
    <dgm:cxn modelId="{F2B26029-8BD3-4AFC-8B24-97826989BC7A}" srcId="{A7AB4972-B6B8-460F-9483-74096DA39BA0}" destId="{7B51CE15-3ED7-41EF-B3E7-98E834785E7D}" srcOrd="5" destOrd="0" parTransId="{2E8F37B1-33EC-475C-8F7A-CC3F1E8E1068}" sibTransId="{1F70D53A-665C-49F4-A987-915697CDD4A6}"/>
    <dgm:cxn modelId="{3502A136-5837-4E96-A1AD-4DEBB76B29D6}" srcId="{A7AB4972-B6B8-460F-9483-74096DA39BA0}" destId="{8F1064F2-959F-4AAB-B683-EE2D651AF0F4}" srcOrd="4" destOrd="0" parTransId="{97DE8E77-A43E-4C4B-9B6A-0FB9029AA583}" sibTransId="{BA9665B6-F3FC-41C7-8C86-875612483864}"/>
    <dgm:cxn modelId="{19291B19-E5CD-4AF6-8998-DE0CEB8BB7F2}" type="presOf" srcId="{3016873F-4D06-405E-A235-68C0EAA25F15}" destId="{49CCD4EE-9BEA-4E4E-BFDB-198CB257A024}" srcOrd="0" destOrd="0" presId="urn:microsoft.com/office/officeart/2005/8/layout/cycle1"/>
    <dgm:cxn modelId="{63E64A60-8AC9-4D53-B2E2-97C99572BF9B}" type="presOf" srcId="{030FCD2D-E285-43AE-8640-D88490364615}" destId="{AB0A04BE-A0CF-481C-AD12-CAD241BE5311}" srcOrd="0" destOrd="0" presId="urn:microsoft.com/office/officeart/2005/8/layout/cycle1"/>
    <dgm:cxn modelId="{926ED9C7-6184-4305-A638-0D4C3D469BA4}" type="presOf" srcId="{CB459E17-B73B-4189-A3E2-1A52CF3B7E76}" destId="{42F861EF-ED36-4A1F-84A3-0BE3F0C5E026}" srcOrd="0" destOrd="0" presId="urn:microsoft.com/office/officeart/2005/8/layout/cycle1"/>
    <dgm:cxn modelId="{3E42127C-BE02-4A90-9340-6B523182B599}" srcId="{A7AB4972-B6B8-460F-9483-74096DA39BA0}" destId="{AC551F95-ED80-4335-84A8-798FE8904B1F}" srcOrd="12" destOrd="0" parTransId="{A59CB55E-49A8-46F9-AD10-B04E851C43BB}" sibTransId="{69C9D71C-6DE7-4B6F-AD15-9736A77CE533}"/>
    <dgm:cxn modelId="{E8386D55-45E1-4737-8641-373AAE2ADB61}" srcId="{A7AB4972-B6B8-460F-9483-74096DA39BA0}" destId="{CB459E17-B73B-4189-A3E2-1A52CF3B7E76}" srcOrd="15" destOrd="0" parTransId="{FEC72143-658B-4F29-A788-B7F4A1B782A7}" sibTransId="{B02D9F2C-E7A7-4F4A-AD79-BD06449D89EB}"/>
    <dgm:cxn modelId="{16892F0E-84EF-4D9E-B566-7519EF5C1ADB}" srcId="{A7AB4972-B6B8-460F-9483-74096DA39BA0}" destId="{B76B4EDC-B339-4959-AC4D-6FD901A246B8}" srcOrd="17" destOrd="0" parTransId="{E86B2AD2-39F8-4F17-BDED-4A89F94E0053}" sibTransId="{64FF5436-A3F1-4D0A-A595-BC8CEFB410E5}"/>
    <dgm:cxn modelId="{CD33BA9B-78D2-49FF-BBAB-A2E33E8775D6}" type="presOf" srcId="{F71EA8CC-D259-4562-8918-615E7AE2C836}" destId="{52B2412A-182A-4AC1-8140-2AF4BC4EED77}" srcOrd="0" destOrd="0" presId="urn:microsoft.com/office/officeart/2005/8/layout/cycle1"/>
    <dgm:cxn modelId="{30CA7587-2D88-459A-9021-A9233ED56710}" srcId="{A7AB4972-B6B8-460F-9483-74096DA39BA0}" destId="{8620E009-C157-497A-81C5-C82CF15A4118}" srcOrd="13" destOrd="0" parTransId="{E875E2D6-66D5-4A43-806C-8C285503921B}" sibTransId="{3CA3BB6F-1855-435C-A133-ADE011618327}"/>
    <dgm:cxn modelId="{F090880F-53E5-434F-951B-0DE1CA629013}" type="presOf" srcId="{6F1F57A3-93AF-413E-9BF8-BA266384D196}" destId="{9168D850-6AA9-4330-9379-0BAF094DA0DD}" srcOrd="0" destOrd="0" presId="urn:microsoft.com/office/officeart/2005/8/layout/cycle1"/>
    <dgm:cxn modelId="{C2190D04-6D61-4015-827D-9BCA2B92EA97}" srcId="{A7AB4972-B6B8-460F-9483-74096DA39BA0}" destId="{A4E7693B-E744-4192-B51D-EC6D96274F07}" srcOrd="8" destOrd="0" parTransId="{BE52CF46-B35A-465C-8510-BF70939AFF85}" sibTransId="{6C46662B-D31E-41DD-BC31-DADF9D8C5192}"/>
    <dgm:cxn modelId="{2D83FB8C-8C20-4448-83F4-704E07AB4CB4}" type="presOf" srcId="{64FF5436-A3F1-4D0A-A595-BC8CEFB410E5}" destId="{ED38FC55-FBD0-4255-BFD6-1C537B88BE24}" srcOrd="0" destOrd="0" presId="urn:microsoft.com/office/officeart/2005/8/layout/cycle1"/>
    <dgm:cxn modelId="{47C73AF6-6EAA-4934-BEC1-BC07076919C2}" type="presOf" srcId="{D7301058-8EAF-461C-A18A-AA59AD9B3347}" destId="{DD39949B-0411-48D7-A160-90527C4D4EB8}" srcOrd="0" destOrd="0" presId="urn:microsoft.com/office/officeart/2005/8/layout/cycle1"/>
    <dgm:cxn modelId="{7060ADD2-D08A-43A6-8505-6FC654EE1D35}" type="presOf" srcId="{3CA3BB6F-1855-435C-A133-ADE011618327}" destId="{D69EFAA3-79AC-44C0-B562-80531C4A15AA}" srcOrd="0" destOrd="0" presId="urn:microsoft.com/office/officeart/2005/8/layout/cycle1"/>
    <dgm:cxn modelId="{C5D59BE9-3837-4C02-9EFA-C1DAE05C97A6}" type="presOf" srcId="{E1646F23-018E-4C6A-BAA7-26B24D164CE6}" destId="{82CDF3BE-54C1-4819-8D19-32237A86C3A7}" srcOrd="0" destOrd="0" presId="urn:microsoft.com/office/officeart/2005/8/layout/cycle1"/>
    <dgm:cxn modelId="{C5AF100C-BF64-4ABA-BD95-6470C34A2C84}" type="presOf" srcId="{BB61BDCD-28CB-4348-921F-07EE7A4EA26D}" destId="{37AE60E4-E92F-46E4-91B4-660B732AFA10}" srcOrd="0" destOrd="0" presId="urn:microsoft.com/office/officeart/2005/8/layout/cycle1"/>
    <dgm:cxn modelId="{A1AAC555-E20A-4405-94E8-45AC5266A1FD}" type="presOf" srcId="{BA9665B6-F3FC-41C7-8C86-875612483864}" destId="{0FD8B976-F6DE-442C-BCB1-04FEE71B5B78}" srcOrd="0" destOrd="0" presId="urn:microsoft.com/office/officeart/2005/8/layout/cycle1"/>
    <dgm:cxn modelId="{E8C8F5C7-804A-4496-8D43-4F3DD30F1482}" type="presOf" srcId="{8F1064F2-959F-4AAB-B683-EE2D651AF0F4}" destId="{DF998686-1306-4658-A875-1FDE63C3007E}" srcOrd="0" destOrd="0" presId="urn:microsoft.com/office/officeart/2005/8/layout/cycle1"/>
    <dgm:cxn modelId="{76883F45-F904-429A-BD03-A601370AE0BC}" type="presOf" srcId="{B13A8C35-5D4B-4650-98EF-2223812944A0}" destId="{6734C2DD-B25A-4705-9082-6B2ABB89E3EF}" srcOrd="0" destOrd="0" presId="urn:microsoft.com/office/officeart/2005/8/layout/cycle1"/>
    <dgm:cxn modelId="{7C4DF787-A378-44E6-AF87-94743BA94E37}" srcId="{A7AB4972-B6B8-460F-9483-74096DA39BA0}" destId="{02F90706-0850-493C-BB4D-13F6FC81AD7E}" srcOrd="1" destOrd="0" parTransId="{6BCA1E16-CAE7-4F55-8D31-A911113074C0}" sibTransId="{6F1F57A3-93AF-413E-9BF8-BA266384D196}"/>
    <dgm:cxn modelId="{6BC8791F-9282-4409-B5D4-67FE5EFB8573}" type="presOf" srcId="{C1466BED-5C38-41C5-881A-B056EF402327}" destId="{593AED65-CA2D-4491-ABDE-6208BC0AEC9F}" srcOrd="0" destOrd="0" presId="urn:microsoft.com/office/officeart/2005/8/layout/cycle1"/>
    <dgm:cxn modelId="{936AB483-0B78-4115-8BBF-88F620FBC148}" type="presParOf" srcId="{3AF1A593-C114-48FE-8B96-D6729B28207D}" destId="{1985696F-6C0E-44B5-82E2-C74D5AB9B041}" srcOrd="0" destOrd="0" presId="urn:microsoft.com/office/officeart/2005/8/layout/cycle1"/>
    <dgm:cxn modelId="{4CCF33AC-1A66-4931-AD25-7549E5272141}" type="presParOf" srcId="{3AF1A593-C114-48FE-8B96-D6729B28207D}" destId="{CF324504-1AF0-46BF-BAF9-3BE7319D00FA}" srcOrd="1" destOrd="0" presId="urn:microsoft.com/office/officeart/2005/8/layout/cycle1"/>
    <dgm:cxn modelId="{6AFBFF8F-72EC-472D-B970-A41D9D0F667B}" type="presParOf" srcId="{3AF1A593-C114-48FE-8B96-D6729B28207D}" destId="{A248AF86-60BE-4829-B2E1-6BEDD2090DB3}" srcOrd="2" destOrd="0" presId="urn:microsoft.com/office/officeart/2005/8/layout/cycle1"/>
    <dgm:cxn modelId="{A68F4835-7677-41D9-915A-E894FD7A666C}" type="presParOf" srcId="{3AF1A593-C114-48FE-8B96-D6729B28207D}" destId="{F02A2CC0-A26F-4938-A4B9-D850D291E23A}" srcOrd="3" destOrd="0" presId="urn:microsoft.com/office/officeart/2005/8/layout/cycle1"/>
    <dgm:cxn modelId="{944D8497-BEE5-4507-ADC7-3F3664DA89A0}" type="presParOf" srcId="{3AF1A593-C114-48FE-8B96-D6729B28207D}" destId="{9D1FBCC3-8C26-4F9F-B4E5-24174906CFED}" srcOrd="4" destOrd="0" presId="urn:microsoft.com/office/officeart/2005/8/layout/cycle1"/>
    <dgm:cxn modelId="{31C122A6-E71F-4F06-B5AD-65E911171F4F}" type="presParOf" srcId="{3AF1A593-C114-48FE-8B96-D6729B28207D}" destId="{9168D850-6AA9-4330-9379-0BAF094DA0DD}" srcOrd="5" destOrd="0" presId="urn:microsoft.com/office/officeart/2005/8/layout/cycle1"/>
    <dgm:cxn modelId="{013E8AF7-7EA3-4167-B49A-D93D9B8EC7B7}" type="presParOf" srcId="{3AF1A593-C114-48FE-8B96-D6729B28207D}" destId="{2DEAA44C-9792-4B81-85EC-D52B2E02AD9F}" srcOrd="6" destOrd="0" presId="urn:microsoft.com/office/officeart/2005/8/layout/cycle1"/>
    <dgm:cxn modelId="{E20BFE75-2C2B-4BB1-A931-457EAAFC5559}" type="presParOf" srcId="{3AF1A593-C114-48FE-8B96-D6729B28207D}" destId="{5A063075-F123-4BBC-A921-6B92E5C1860F}" srcOrd="7" destOrd="0" presId="urn:microsoft.com/office/officeart/2005/8/layout/cycle1"/>
    <dgm:cxn modelId="{4B4FC1BD-CAF8-4B13-82D7-47B1CC9A6708}" type="presParOf" srcId="{3AF1A593-C114-48FE-8B96-D6729B28207D}" destId="{AB8E8890-5A50-47D5-B2E3-6A8D0CFF5AC8}" srcOrd="8" destOrd="0" presId="urn:microsoft.com/office/officeart/2005/8/layout/cycle1"/>
    <dgm:cxn modelId="{FA55EB16-B773-490F-9102-5E991D88F334}" type="presParOf" srcId="{3AF1A593-C114-48FE-8B96-D6729B28207D}" destId="{F43C5769-61F2-406B-AB1D-F26A9AABBB5E}" srcOrd="9" destOrd="0" presId="urn:microsoft.com/office/officeart/2005/8/layout/cycle1"/>
    <dgm:cxn modelId="{2EBE5CBB-228F-45C1-B5A5-75EBF3199933}" type="presParOf" srcId="{3AF1A593-C114-48FE-8B96-D6729B28207D}" destId="{E7AAF8AC-41CB-4413-9C73-BD923A979062}" srcOrd="10" destOrd="0" presId="urn:microsoft.com/office/officeart/2005/8/layout/cycle1"/>
    <dgm:cxn modelId="{072E5CF2-BED4-4270-869F-3BC77C291270}" type="presParOf" srcId="{3AF1A593-C114-48FE-8B96-D6729B28207D}" destId="{A218881E-E631-4850-9042-D6F1838A95F4}" srcOrd="11" destOrd="0" presId="urn:microsoft.com/office/officeart/2005/8/layout/cycle1"/>
    <dgm:cxn modelId="{A639AFD0-9359-47DA-8007-82C0FF8B8B86}" type="presParOf" srcId="{3AF1A593-C114-48FE-8B96-D6729B28207D}" destId="{362FE09E-4089-4863-9D71-FFF8A67645D1}" srcOrd="12" destOrd="0" presId="urn:microsoft.com/office/officeart/2005/8/layout/cycle1"/>
    <dgm:cxn modelId="{E1971850-4554-41C0-BFE9-9E86E623C6EB}" type="presParOf" srcId="{3AF1A593-C114-48FE-8B96-D6729B28207D}" destId="{DF998686-1306-4658-A875-1FDE63C3007E}" srcOrd="13" destOrd="0" presId="urn:microsoft.com/office/officeart/2005/8/layout/cycle1"/>
    <dgm:cxn modelId="{836F7AF4-1E42-45BE-9DF7-00B077261D4D}" type="presParOf" srcId="{3AF1A593-C114-48FE-8B96-D6729B28207D}" destId="{0FD8B976-F6DE-442C-BCB1-04FEE71B5B78}" srcOrd="14" destOrd="0" presId="urn:microsoft.com/office/officeart/2005/8/layout/cycle1"/>
    <dgm:cxn modelId="{5681E17A-4638-4976-9BBB-F1875662F76F}" type="presParOf" srcId="{3AF1A593-C114-48FE-8B96-D6729B28207D}" destId="{6829175B-A577-45CB-B185-F35CF67AFDE4}" srcOrd="15" destOrd="0" presId="urn:microsoft.com/office/officeart/2005/8/layout/cycle1"/>
    <dgm:cxn modelId="{80A837A5-A27C-43CC-A1CC-55B123A0BAC4}" type="presParOf" srcId="{3AF1A593-C114-48FE-8B96-D6729B28207D}" destId="{61B35F32-9651-4AE9-82F3-FCC93EA36D20}" srcOrd="16" destOrd="0" presId="urn:microsoft.com/office/officeart/2005/8/layout/cycle1"/>
    <dgm:cxn modelId="{237610AD-54A2-44DE-94E7-8311576CB70F}" type="presParOf" srcId="{3AF1A593-C114-48FE-8B96-D6729B28207D}" destId="{F34B71DC-0EED-4980-97F4-7C8DB0DBBEBD}" srcOrd="17" destOrd="0" presId="urn:microsoft.com/office/officeart/2005/8/layout/cycle1"/>
    <dgm:cxn modelId="{0CE4A872-6564-4DB6-900D-C1831E5B7475}" type="presParOf" srcId="{3AF1A593-C114-48FE-8B96-D6729B28207D}" destId="{B573891E-516E-4B34-9FA8-FCD1DB2083DE}" srcOrd="18" destOrd="0" presId="urn:microsoft.com/office/officeart/2005/8/layout/cycle1"/>
    <dgm:cxn modelId="{28DD9803-7E16-4EC4-AD62-0FBF505E6BE4}" type="presParOf" srcId="{3AF1A593-C114-48FE-8B96-D6729B28207D}" destId="{2637D0CC-1724-4B4B-8CA4-8AA3512265D4}" srcOrd="19" destOrd="0" presId="urn:microsoft.com/office/officeart/2005/8/layout/cycle1"/>
    <dgm:cxn modelId="{AD8E8B32-B6B7-4D04-AFC3-FD5C41167174}" type="presParOf" srcId="{3AF1A593-C114-48FE-8B96-D6729B28207D}" destId="{6734C2DD-B25A-4705-9082-6B2ABB89E3EF}" srcOrd="20" destOrd="0" presId="urn:microsoft.com/office/officeart/2005/8/layout/cycle1"/>
    <dgm:cxn modelId="{4E13D8F3-3D06-45EE-B51E-889E699BEAF9}" type="presParOf" srcId="{3AF1A593-C114-48FE-8B96-D6729B28207D}" destId="{FBD139D3-2D52-496E-AACE-55EFD4C0035B}" srcOrd="21" destOrd="0" presId="urn:microsoft.com/office/officeart/2005/8/layout/cycle1"/>
    <dgm:cxn modelId="{9515C90D-FFE8-4894-B730-9079F28D663C}" type="presParOf" srcId="{3AF1A593-C114-48FE-8B96-D6729B28207D}" destId="{1285C429-8690-4E2A-B0F6-6B2C4AF650DC}" srcOrd="22" destOrd="0" presId="urn:microsoft.com/office/officeart/2005/8/layout/cycle1"/>
    <dgm:cxn modelId="{5E2D8B1E-3A59-4AFA-AF5C-8746A29325A7}" type="presParOf" srcId="{3AF1A593-C114-48FE-8B96-D6729B28207D}" destId="{1CC56174-DEA8-4AC0-B598-7459FAB510DB}" srcOrd="23" destOrd="0" presId="urn:microsoft.com/office/officeart/2005/8/layout/cycle1"/>
    <dgm:cxn modelId="{45B0DFB1-CDD6-4304-AB43-91DA94AE7D17}" type="presParOf" srcId="{3AF1A593-C114-48FE-8B96-D6729B28207D}" destId="{B1898989-BAE3-4BE8-A343-9E9D243D9F1F}" srcOrd="24" destOrd="0" presId="urn:microsoft.com/office/officeart/2005/8/layout/cycle1"/>
    <dgm:cxn modelId="{DDFEF5B6-D7C2-43EE-B099-E37CF6AD7CA4}" type="presParOf" srcId="{3AF1A593-C114-48FE-8B96-D6729B28207D}" destId="{1E68ECFE-FD2D-4CB1-8D52-A3AEC08BC32D}" srcOrd="25" destOrd="0" presId="urn:microsoft.com/office/officeart/2005/8/layout/cycle1"/>
    <dgm:cxn modelId="{A10FC3DB-ED6E-4E94-8883-98C27383323B}" type="presParOf" srcId="{3AF1A593-C114-48FE-8B96-D6729B28207D}" destId="{570871D7-0A2D-4659-A4F7-EC6296F1761B}" srcOrd="26" destOrd="0" presId="urn:microsoft.com/office/officeart/2005/8/layout/cycle1"/>
    <dgm:cxn modelId="{8CDF14C6-8E1A-445E-B5E6-D8681A06A834}" type="presParOf" srcId="{3AF1A593-C114-48FE-8B96-D6729B28207D}" destId="{6A035ABD-768F-4BA6-B280-DFABF12F3D3F}" srcOrd="27" destOrd="0" presId="urn:microsoft.com/office/officeart/2005/8/layout/cycle1"/>
    <dgm:cxn modelId="{DB1898D7-9202-4657-84CC-8BA6B747128B}" type="presParOf" srcId="{3AF1A593-C114-48FE-8B96-D6729B28207D}" destId="{52B2412A-182A-4AC1-8140-2AF4BC4EED77}" srcOrd="28" destOrd="0" presId="urn:microsoft.com/office/officeart/2005/8/layout/cycle1"/>
    <dgm:cxn modelId="{79335806-0A9D-477E-9951-A2A7063B4002}" type="presParOf" srcId="{3AF1A593-C114-48FE-8B96-D6729B28207D}" destId="{76FB80C0-3EC3-40B8-992C-9C4E55B28895}" srcOrd="29" destOrd="0" presId="urn:microsoft.com/office/officeart/2005/8/layout/cycle1"/>
    <dgm:cxn modelId="{B4E78B32-FF69-4B46-B0D0-ED1C08EBF197}" type="presParOf" srcId="{3AF1A593-C114-48FE-8B96-D6729B28207D}" destId="{CBA2C8BD-9ACE-41C3-8160-B406CD61047D}" srcOrd="30" destOrd="0" presId="urn:microsoft.com/office/officeart/2005/8/layout/cycle1"/>
    <dgm:cxn modelId="{01300D4C-575A-49CA-BF27-3CEBF8429D4F}" type="presParOf" srcId="{3AF1A593-C114-48FE-8B96-D6729B28207D}" destId="{593AED65-CA2D-4491-ABDE-6208BC0AEC9F}" srcOrd="31" destOrd="0" presId="urn:microsoft.com/office/officeart/2005/8/layout/cycle1"/>
    <dgm:cxn modelId="{0814ED07-44AC-4442-AE2B-C18C3866AB4C}" type="presParOf" srcId="{3AF1A593-C114-48FE-8B96-D6729B28207D}" destId="{DD39949B-0411-48D7-A160-90527C4D4EB8}" srcOrd="32" destOrd="0" presId="urn:microsoft.com/office/officeart/2005/8/layout/cycle1"/>
    <dgm:cxn modelId="{4FA9B9DC-37D5-4C3D-A908-064C399ED291}" type="presParOf" srcId="{3AF1A593-C114-48FE-8B96-D6729B28207D}" destId="{E03DE8AD-6B99-4672-B085-CF17CEE753AC}" srcOrd="33" destOrd="0" presId="urn:microsoft.com/office/officeart/2005/8/layout/cycle1"/>
    <dgm:cxn modelId="{5446DA55-54B6-4ECE-906C-83AC486A44EA}" type="presParOf" srcId="{3AF1A593-C114-48FE-8B96-D6729B28207D}" destId="{54C718C2-135B-4D80-A833-A5F737DB65B8}" srcOrd="34" destOrd="0" presId="urn:microsoft.com/office/officeart/2005/8/layout/cycle1"/>
    <dgm:cxn modelId="{41432D0F-6D18-4D6F-9DE9-4C75DB1B3E6F}" type="presParOf" srcId="{3AF1A593-C114-48FE-8B96-D6729B28207D}" destId="{49CCD4EE-9BEA-4E4E-BFDB-198CB257A024}" srcOrd="35" destOrd="0" presId="urn:microsoft.com/office/officeart/2005/8/layout/cycle1"/>
    <dgm:cxn modelId="{9715C32C-A094-4D0B-9A44-28487FD327E1}" type="presParOf" srcId="{3AF1A593-C114-48FE-8B96-D6729B28207D}" destId="{87562961-FB61-4C8B-9313-FA56EF441C46}" srcOrd="36" destOrd="0" presId="urn:microsoft.com/office/officeart/2005/8/layout/cycle1"/>
    <dgm:cxn modelId="{C37CB65C-BE5F-47F8-A3FC-E13CDC885B3A}" type="presParOf" srcId="{3AF1A593-C114-48FE-8B96-D6729B28207D}" destId="{BF131FEE-D315-4AE8-BEFD-4EAE15B9CDD6}" srcOrd="37" destOrd="0" presId="urn:microsoft.com/office/officeart/2005/8/layout/cycle1"/>
    <dgm:cxn modelId="{6753C59C-0220-40A7-9E3B-9AD959315898}" type="presParOf" srcId="{3AF1A593-C114-48FE-8B96-D6729B28207D}" destId="{749BEC6E-E911-42BF-A8FA-78ABCEBBFB9A}" srcOrd="38" destOrd="0" presId="urn:microsoft.com/office/officeart/2005/8/layout/cycle1"/>
    <dgm:cxn modelId="{0E086B53-27EA-4EA5-8E87-2ED1956D4C23}" type="presParOf" srcId="{3AF1A593-C114-48FE-8B96-D6729B28207D}" destId="{9E667BC9-5361-4ACF-B3F0-70F4943DBB98}" srcOrd="39" destOrd="0" presId="urn:microsoft.com/office/officeart/2005/8/layout/cycle1"/>
    <dgm:cxn modelId="{C43F29D9-933F-4875-9DDD-E0F1D2F0E2E4}" type="presParOf" srcId="{3AF1A593-C114-48FE-8B96-D6729B28207D}" destId="{1BFFFA6A-0060-4C3C-9E62-A5823546790F}" srcOrd="40" destOrd="0" presId="urn:microsoft.com/office/officeart/2005/8/layout/cycle1"/>
    <dgm:cxn modelId="{C6028942-A9A0-4FAF-8E97-3B7FAF933442}" type="presParOf" srcId="{3AF1A593-C114-48FE-8B96-D6729B28207D}" destId="{D69EFAA3-79AC-44C0-B562-80531C4A15AA}" srcOrd="41" destOrd="0" presId="urn:microsoft.com/office/officeart/2005/8/layout/cycle1"/>
    <dgm:cxn modelId="{C4FADB5E-27A1-4766-B6A0-167B2D42632E}" type="presParOf" srcId="{3AF1A593-C114-48FE-8B96-D6729B28207D}" destId="{FCE9FFE1-4182-4891-A02A-5A29F3C1038C}" srcOrd="42" destOrd="0" presId="urn:microsoft.com/office/officeart/2005/8/layout/cycle1"/>
    <dgm:cxn modelId="{C4D47F2D-2C3D-4F34-B3B8-E7A28F4DF418}" type="presParOf" srcId="{3AF1A593-C114-48FE-8B96-D6729B28207D}" destId="{86AAD3EB-E3CF-493B-B33F-E62E4AA01BA0}" srcOrd="43" destOrd="0" presId="urn:microsoft.com/office/officeart/2005/8/layout/cycle1"/>
    <dgm:cxn modelId="{ECAF4ECA-ED63-4A01-8A67-725E213D3D48}" type="presParOf" srcId="{3AF1A593-C114-48FE-8B96-D6729B28207D}" destId="{82CDF3BE-54C1-4819-8D19-32237A86C3A7}" srcOrd="44" destOrd="0" presId="urn:microsoft.com/office/officeart/2005/8/layout/cycle1"/>
    <dgm:cxn modelId="{592F5CB0-339A-455A-B183-D08289A810EF}" type="presParOf" srcId="{3AF1A593-C114-48FE-8B96-D6729B28207D}" destId="{6AD3B5F0-073B-4989-903E-79A55327966B}" srcOrd="45" destOrd="0" presId="urn:microsoft.com/office/officeart/2005/8/layout/cycle1"/>
    <dgm:cxn modelId="{E5588688-3CD5-45E7-90D3-37745D957971}" type="presParOf" srcId="{3AF1A593-C114-48FE-8B96-D6729B28207D}" destId="{42F861EF-ED36-4A1F-84A3-0BE3F0C5E026}" srcOrd="46" destOrd="0" presId="urn:microsoft.com/office/officeart/2005/8/layout/cycle1"/>
    <dgm:cxn modelId="{A18B6532-3821-4BB0-8A03-29DC890FCFD8}" type="presParOf" srcId="{3AF1A593-C114-48FE-8B96-D6729B28207D}" destId="{2FB23A5F-F405-4019-98F7-8DA98C8BDF16}" srcOrd="47" destOrd="0" presId="urn:microsoft.com/office/officeart/2005/8/layout/cycle1"/>
    <dgm:cxn modelId="{CC755EEE-1B93-4EEF-9620-7EB0844960D8}" type="presParOf" srcId="{3AF1A593-C114-48FE-8B96-D6729B28207D}" destId="{548BA521-5598-45B6-82FA-44E5B9246F9A}" srcOrd="48" destOrd="0" presId="urn:microsoft.com/office/officeart/2005/8/layout/cycle1"/>
    <dgm:cxn modelId="{7F86814C-6E82-4FB0-B88A-33D6B1D3124E}" type="presParOf" srcId="{3AF1A593-C114-48FE-8B96-D6729B28207D}" destId="{AB0A04BE-A0CF-481C-AD12-CAD241BE5311}" srcOrd="49" destOrd="0" presId="urn:microsoft.com/office/officeart/2005/8/layout/cycle1"/>
    <dgm:cxn modelId="{C3A59DA5-9ABD-4411-BBA3-508D455948F0}" type="presParOf" srcId="{3AF1A593-C114-48FE-8B96-D6729B28207D}" destId="{8E356CD1-CD50-4819-9DE0-93A6276741A9}" srcOrd="50" destOrd="0" presId="urn:microsoft.com/office/officeart/2005/8/layout/cycle1"/>
    <dgm:cxn modelId="{4CAAD46D-0B05-4F22-BDD1-DBC9F2249F14}" type="presParOf" srcId="{3AF1A593-C114-48FE-8B96-D6729B28207D}" destId="{220A921C-D22A-411A-824A-78E507C2460B}" srcOrd="51" destOrd="0" presId="urn:microsoft.com/office/officeart/2005/8/layout/cycle1"/>
    <dgm:cxn modelId="{16E2AF66-AF1D-4EBB-A5C8-E6DB88E3A91A}" type="presParOf" srcId="{3AF1A593-C114-48FE-8B96-D6729B28207D}" destId="{C71926D9-A39B-41EF-95F4-272893FAEA6D}" srcOrd="52" destOrd="0" presId="urn:microsoft.com/office/officeart/2005/8/layout/cycle1"/>
    <dgm:cxn modelId="{EB9426A5-BC8A-4455-9470-ACA1794FEDFA}" type="presParOf" srcId="{3AF1A593-C114-48FE-8B96-D6729B28207D}" destId="{ED38FC55-FBD0-4255-BFD6-1C537B88BE24}" srcOrd="53" destOrd="0" presId="urn:microsoft.com/office/officeart/2005/8/layout/cycle1"/>
    <dgm:cxn modelId="{25CA29A9-99E5-477C-B240-6C774C30F4B8}" type="presParOf" srcId="{3AF1A593-C114-48FE-8B96-D6729B28207D}" destId="{59032683-A1F2-4616-B485-47E19460484E}" srcOrd="54" destOrd="0" presId="urn:microsoft.com/office/officeart/2005/8/layout/cycle1"/>
    <dgm:cxn modelId="{E8BDF9A7-0D7A-4140-9773-24D3D905335A}" type="presParOf" srcId="{3AF1A593-C114-48FE-8B96-D6729B28207D}" destId="{0A4F27AA-F99B-42B8-B933-5B6AF16E31BA}" srcOrd="55" destOrd="0" presId="urn:microsoft.com/office/officeart/2005/8/layout/cycle1"/>
    <dgm:cxn modelId="{57271E28-442E-4974-BB07-72B89905A94F}" type="presParOf" srcId="{3AF1A593-C114-48FE-8B96-D6729B28207D}" destId="{CEBD22D6-E086-49D0-8C27-A300CA8C5D94}" srcOrd="56" destOrd="0" presId="urn:microsoft.com/office/officeart/2005/8/layout/cycle1"/>
    <dgm:cxn modelId="{1855287E-8071-409F-8B38-9FC7905C4F15}" type="presParOf" srcId="{3AF1A593-C114-48FE-8B96-D6729B28207D}" destId="{F950B7D8-5C65-4123-B750-D4373E19BC06}" srcOrd="57" destOrd="0" presId="urn:microsoft.com/office/officeart/2005/8/layout/cycle1"/>
    <dgm:cxn modelId="{38B7B14D-19ED-4424-AF8B-1CBAAFC113AE}" type="presParOf" srcId="{3AF1A593-C114-48FE-8B96-D6729B28207D}" destId="{89F89F30-8F57-43F5-85D4-02FC64449831}" srcOrd="58" destOrd="0" presId="urn:microsoft.com/office/officeart/2005/8/layout/cycle1"/>
    <dgm:cxn modelId="{1CDEFB9A-DB3B-4CAF-91D0-E0F4B97575D7}" type="presParOf" srcId="{3AF1A593-C114-48FE-8B96-D6729B28207D}" destId="{37AE60E4-E92F-46E4-91B4-660B732AFA10}" srcOrd="59"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E04E72-2846-4781-B6A5-993EB0A34766}" type="datetimeFigureOut">
              <a:rPr lang="es-ES" smtClean="0"/>
              <a:t>22/04/2020</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294811-7523-4662-85DA-522EAF6CA502}" type="slidenum">
              <a:rPr lang="es-ES" smtClean="0"/>
              <a:t>‹Nº›</a:t>
            </a:fld>
            <a:endParaRPr lang="es-ES"/>
          </a:p>
        </p:txBody>
      </p:sp>
    </p:spTree>
    <p:extLst>
      <p:ext uri="{BB962C8B-B14F-4D97-AF65-F5344CB8AC3E}">
        <p14:creationId xmlns:p14="http://schemas.microsoft.com/office/powerpoint/2010/main" val="3080447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FD294811-7523-4662-85DA-522EAF6CA502}" type="slidenum">
              <a:rPr lang="es-ES" smtClean="0"/>
              <a:t>4</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lvl1pPr>
              <a:defRPr/>
            </a:lvl1pPr>
          </a:lstStyle>
          <a:p>
            <a:pPr>
              <a:defRPr/>
            </a:pPr>
            <a:fld id="{B97901CD-ACCE-4F14-B6FF-B7BC4D6A9DCD}" type="datetimeFigureOut">
              <a:rPr lang="es-AR"/>
              <a:pPr>
                <a:defRPr/>
              </a:pPr>
              <a:t>22/04/2020</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6D96FE0D-E916-4752-969C-53B82B5FEBBB}" type="slidenum">
              <a:rPr lang="es-AR"/>
              <a:pPr>
                <a:defRPr/>
              </a:pPr>
              <a:t>‹Nº›</a:t>
            </a:fld>
            <a:endParaRPr lang="es-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pPr>
              <a:defRPr/>
            </a:pPr>
            <a:fld id="{FD075E7D-595D-4CAA-89F7-72C8F6ABAA80}" type="datetimeFigureOut">
              <a:rPr lang="es-AR"/>
              <a:pPr>
                <a:defRPr/>
              </a:pPr>
              <a:t>22/04/2020</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98E5D370-8901-4DD2-B78E-85955E77A79D}" type="slidenum">
              <a:rPr lang="es-AR"/>
              <a:pPr>
                <a:defRPr/>
              </a:pPr>
              <a:t>‹Nº›</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pPr>
              <a:defRPr/>
            </a:pPr>
            <a:fld id="{CB3D2A82-CDA1-4FC4-9D46-1FFF34FE9276}" type="datetimeFigureOut">
              <a:rPr lang="es-AR"/>
              <a:pPr>
                <a:defRPr/>
              </a:pPr>
              <a:t>22/04/2020</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3B0492AE-39F4-41F9-B99A-4F8C920E275E}" type="slidenum">
              <a:rPr lang="es-AR"/>
              <a:pPr>
                <a:defRPr/>
              </a:pPr>
              <a:t>‹Nº›</a:t>
            </a:fld>
            <a:endParaRPr lang="es-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3" name="2 Marcador de fecha"/>
          <p:cNvSpPr>
            <a:spLocks noGrp="1"/>
          </p:cNvSpPr>
          <p:nvPr>
            <p:ph type="dt" sz="half" idx="10"/>
          </p:nvPr>
        </p:nvSpPr>
        <p:spPr>
          <a:xfrm>
            <a:off x="685800" y="6248400"/>
            <a:ext cx="1905000" cy="457200"/>
          </a:xfrm>
        </p:spPr>
        <p:txBody>
          <a:bodyPr/>
          <a:lstStyle>
            <a:lvl1pPr>
              <a:defRPr/>
            </a:lvl1pPr>
          </a:lstStyle>
          <a:p>
            <a:pPr>
              <a:defRPr/>
            </a:pPr>
            <a:endParaRPr lang="es-ES_tradnl"/>
          </a:p>
        </p:txBody>
      </p:sp>
      <p:sp>
        <p:nvSpPr>
          <p:cNvPr id="4" name="3 Marcador de pie de página"/>
          <p:cNvSpPr>
            <a:spLocks noGrp="1"/>
          </p:cNvSpPr>
          <p:nvPr>
            <p:ph type="ftr" sz="quarter" idx="11"/>
          </p:nvPr>
        </p:nvSpPr>
        <p:spPr>
          <a:xfrm>
            <a:off x="3124200" y="6248400"/>
            <a:ext cx="2895600" cy="457200"/>
          </a:xfrm>
        </p:spPr>
        <p:txBody>
          <a:bodyPr/>
          <a:lstStyle>
            <a:lvl1pPr>
              <a:defRPr/>
            </a:lvl1pPr>
          </a:lstStyle>
          <a:p>
            <a:pPr>
              <a:defRPr/>
            </a:pPr>
            <a:endParaRPr lang="es-ES_tradnl"/>
          </a:p>
        </p:txBody>
      </p:sp>
      <p:sp>
        <p:nvSpPr>
          <p:cNvPr id="5" name="4 Marcador de número de diapositiva"/>
          <p:cNvSpPr>
            <a:spLocks noGrp="1"/>
          </p:cNvSpPr>
          <p:nvPr>
            <p:ph type="sldNum" sz="quarter" idx="12"/>
          </p:nvPr>
        </p:nvSpPr>
        <p:spPr>
          <a:xfrm>
            <a:off x="6553200" y="6248400"/>
            <a:ext cx="1905000" cy="457200"/>
          </a:xfrm>
        </p:spPr>
        <p:txBody>
          <a:bodyPr/>
          <a:lstStyle>
            <a:lvl1pPr>
              <a:defRPr/>
            </a:lvl1pPr>
          </a:lstStyle>
          <a:p>
            <a:pPr>
              <a:defRPr/>
            </a:pPr>
            <a:fld id="{F42F7AED-C60C-4723-A994-6DF4F932449C}" type="slidenum">
              <a:rPr lang="es-ES_tradnl"/>
              <a:pPr>
                <a:defRPr/>
              </a:pPr>
              <a:t>‹Nº›</a:t>
            </a:fld>
            <a:endParaRPr lang="es-ES_tradnl"/>
          </a:p>
        </p:txBody>
      </p:sp>
    </p:spTree>
  </p:cSld>
  <p:clrMapOvr>
    <a:masterClrMapping/>
  </p:clrMapOvr>
  <p:transition spd="slow">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381000"/>
            <a:ext cx="8229600" cy="1371600"/>
          </a:xfrm>
        </p:spPr>
        <p:txBody>
          <a:bodyPr/>
          <a:lstStyle/>
          <a:p>
            <a:r>
              <a:rPr lang="es-ES" smtClean="0"/>
              <a:t>Haga clic para modificar el estilo de título del patrón</a:t>
            </a:r>
            <a:endParaRPr lang="es-AR"/>
          </a:p>
        </p:txBody>
      </p:sp>
      <p:sp>
        <p:nvSpPr>
          <p:cNvPr id="3" name="2 Marcador de texto"/>
          <p:cNvSpPr>
            <a:spLocks noGrp="1"/>
          </p:cNvSpPr>
          <p:nvPr>
            <p:ph type="body" sz="half" idx="1"/>
          </p:nvPr>
        </p:nvSpPr>
        <p:spPr>
          <a:xfrm>
            <a:off x="457200" y="1981200"/>
            <a:ext cx="40386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981200"/>
            <a:ext cx="40386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a:xfrm>
            <a:off x="457200" y="6245225"/>
            <a:ext cx="2133600" cy="476250"/>
          </a:xfrm>
        </p:spPr>
        <p:txBody>
          <a:bodyPr/>
          <a:lstStyle>
            <a:lvl1pPr>
              <a:defRPr/>
            </a:lvl1pPr>
          </a:lstStyle>
          <a:p>
            <a:pPr>
              <a:defRPr/>
            </a:pPr>
            <a:endParaRPr lang="es-AR"/>
          </a:p>
        </p:txBody>
      </p:sp>
      <p:sp>
        <p:nvSpPr>
          <p:cNvPr id="6" name="5 Marcador de pie de página"/>
          <p:cNvSpPr>
            <a:spLocks noGrp="1"/>
          </p:cNvSpPr>
          <p:nvPr>
            <p:ph type="ftr" sz="quarter" idx="11"/>
          </p:nvPr>
        </p:nvSpPr>
        <p:spPr>
          <a:xfrm>
            <a:off x="3124200" y="6245225"/>
            <a:ext cx="2895600" cy="476250"/>
          </a:xfrm>
        </p:spPr>
        <p:txBody>
          <a:bodyPr/>
          <a:lstStyle>
            <a:lvl1pPr>
              <a:defRPr/>
            </a:lvl1pPr>
          </a:lstStyle>
          <a:p>
            <a:pPr>
              <a:defRPr/>
            </a:pPr>
            <a:endParaRPr lang="es-AR"/>
          </a:p>
        </p:txBody>
      </p:sp>
      <p:sp>
        <p:nvSpPr>
          <p:cNvPr id="7" name="6 Marcador de número de diapositiva"/>
          <p:cNvSpPr>
            <a:spLocks noGrp="1"/>
          </p:cNvSpPr>
          <p:nvPr>
            <p:ph type="sldNum" sz="quarter" idx="12"/>
          </p:nvPr>
        </p:nvSpPr>
        <p:spPr>
          <a:xfrm>
            <a:off x="6553200" y="6245225"/>
            <a:ext cx="2133600" cy="476250"/>
          </a:xfrm>
        </p:spPr>
        <p:txBody>
          <a:bodyPr/>
          <a:lstStyle>
            <a:lvl1pPr>
              <a:defRPr/>
            </a:lvl1pPr>
          </a:lstStyle>
          <a:p>
            <a:pPr>
              <a:defRPr/>
            </a:pPr>
            <a:fld id="{32240869-8435-4EB6-BB08-81D42F811A62}" type="slidenum">
              <a:rPr lang="es-AR"/>
              <a:pPr>
                <a:defRPr/>
              </a:pPr>
              <a:t>‹Nº›</a:t>
            </a:fld>
            <a:endParaRPr lang="es-AR"/>
          </a:p>
        </p:txBody>
      </p:sp>
    </p:spTree>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381000"/>
            <a:ext cx="8229600" cy="1371600"/>
          </a:xfrm>
        </p:spPr>
        <p:txBody>
          <a:bodyPr/>
          <a:lstStyle/>
          <a:p>
            <a:r>
              <a:rPr lang="es-ES" smtClean="0"/>
              <a:t>Haga clic para modificar el estilo de título del patrón</a:t>
            </a:r>
            <a:endParaRPr lang="es-AR"/>
          </a:p>
        </p:txBody>
      </p:sp>
      <p:sp>
        <p:nvSpPr>
          <p:cNvPr id="3" name="2 Marcador de contenido"/>
          <p:cNvSpPr>
            <a:spLocks noGrp="1"/>
          </p:cNvSpPr>
          <p:nvPr>
            <p:ph sz="quarter" idx="1"/>
          </p:nvPr>
        </p:nvSpPr>
        <p:spPr>
          <a:xfrm>
            <a:off x="457200" y="19812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quarter" idx="2"/>
          </p:nvPr>
        </p:nvSpPr>
        <p:spPr>
          <a:xfrm>
            <a:off x="4648200" y="19812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contenido"/>
          <p:cNvSpPr>
            <a:spLocks noGrp="1"/>
          </p:cNvSpPr>
          <p:nvPr>
            <p:ph sz="quarter" idx="3"/>
          </p:nvPr>
        </p:nvSpPr>
        <p:spPr>
          <a:xfrm>
            <a:off x="457200" y="41148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contenido"/>
          <p:cNvSpPr>
            <a:spLocks noGrp="1"/>
          </p:cNvSpPr>
          <p:nvPr>
            <p:ph sz="quarter" idx="4"/>
          </p:nvPr>
        </p:nvSpPr>
        <p:spPr>
          <a:xfrm>
            <a:off x="4648200" y="41148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a:xfrm>
            <a:off x="457200" y="6245225"/>
            <a:ext cx="2133600" cy="476250"/>
          </a:xfrm>
        </p:spPr>
        <p:txBody>
          <a:bodyPr/>
          <a:lstStyle>
            <a:lvl1pPr>
              <a:defRPr/>
            </a:lvl1pPr>
          </a:lstStyle>
          <a:p>
            <a:pPr>
              <a:defRPr/>
            </a:pPr>
            <a:endParaRPr lang="es-AR"/>
          </a:p>
        </p:txBody>
      </p:sp>
      <p:sp>
        <p:nvSpPr>
          <p:cNvPr id="8" name="7 Marcador de pie de página"/>
          <p:cNvSpPr>
            <a:spLocks noGrp="1"/>
          </p:cNvSpPr>
          <p:nvPr>
            <p:ph type="ftr" sz="quarter" idx="11"/>
          </p:nvPr>
        </p:nvSpPr>
        <p:spPr>
          <a:xfrm>
            <a:off x="3124200" y="6245225"/>
            <a:ext cx="2895600" cy="476250"/>
          </a:xfrm>
        </p:spPr>
        <p:txBody>
          <a:bodyPr/>
          <a:lstStyle>
            <a:lvl1pPr>
              <a:defRPr/>
            </a:lvl1pPr>
          </a:lstStyle>
          <a:p>
            <a:pPr>
              <a:defRPr/>
            </a:pPr>
            <a:endParaRPr lang="es-AR"/>
          </a:p>
        </p:txBody>
      </p:sp>
      <p:sp>
        <p:nvSpPr>
          <p:cNvPr id="9" name="8 Marcador de número de diapositiva"/>
          <p:cNvSpPr>
            <a:spLocks noGrp="1"/>
          </p:cNvSpPr>
          <p:nvPr>
            <p:ph type="sldNum" sz="quarter" idx="12"/>
          </p:nvPr>
        </p:nvSpPr>
        <p:spPr>
          <a:xfrm>
            <a:off x="6553200" y="6245225"/>
            <a:ext cx="2133600" cy="476250"/>
          </a:xfrm>
        </p:spPr>
        <p:txBody>
          <a:bodyPr/>
          <a:lstStyle>
            <a:lvl1pPr>
              <a:defRPr/>
            </a:lvl1pPr>
          </a:lstStyle>
          <a:p>
            <a:pPr>
              <a:defRPr/>
            </a:pPr>
            <a:fld id="{CC8A3CD3-192E-4D2B-94A4-61002F808C2D}" type="slidenum">
              <a:rPr lang="es-AR"/>
              <a:pPr>
                <a:defRPr/>
              </a:pPr>
              <a:t>‹Nº›</a:t>
            </a:fld>
            <a:endParaRPr lang="es-AR"/>
          </a:p>
        </p:txBody>
      </p:sp>
    </p:spTree>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pPr>
              <a:defRPr/>
            </a:pPr>
            <a:fld id="{83FABCEA-0EC6-4195-8E06-9283C90AFA6F}" type="datetimeFigureOut">
              <a:rPr lang="es-AR"/>
              <a:pPr>
                <a:defRPr/>
              </a:pPr>
              <a:t>22/04/2020</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8F4C8583-DA01-4E6B-AE34-0131267A2BC0}" type="slidenum">
              <a:rPr lang="es-AR"/>
              <a:pPr>
                <a:defRPr/>
              </a:pPr>
              <a:t>‹Nº›</a:t>
            </a:fld>
            <a:endParaRPr lang="es-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7E9454DD-0102-4FC7-899B-632F278D6124}" type="datetimeFigureOut">
              <a:rPr lang="es-AR"/>
              <a:pPr>
                <a:defRPr/>
              </a:pPr>
              <a:t>22/04/2020</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6DA43E0A-8702-4896-B7FF-B293539A289E}" type="slidenum">
              <a:rPr lang="es-AR"/>
              <a:pPr>
                <a:defRPr/>
              </a:pPr>
              <a:t>‹Nº›</a:t>
            </a:fld>
            <a:endParaRPr lang="es-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3 Marcador de fecha"/>
          <p:cNvSpPr>
            <a:spLocks noGrp="1"/>
          </p:cNvSpPr>
          <p:nvPr>
            <p:ph type="dt" sz="half" idx="10"/>
          </p:nvPr>
        </p:nvSpPr>
        <p:spPr/>
        <p:txBody>
          <a:bodyPr/>
          <a:lstStyle>
            <a:lvl1pPr>
              <a:defRPr/>
            </a:lvl1pPr>
          </a:lstStyle>
          <a:p>
            <a:pPr>
              <a:defRPr/>
            </a:pPr>
            <a:fld id="{C7854EB1-4CDA-491C-B41F-35E5ACD3ED68}" type="datetimeFigureOut">
              <a:rPr lang="es-AR"/>
              <a:pPr>
                <a:defRPr/>
              </a:pPr>
              <a:t>22/04/2020</a:t>
            </a:fld>
            <a:endParaRPr lang="es-AR"/>
          </a:p>
        </p:txBody>
      </p:sp>
      <p:sp>
        <p:nvSpPr>
          <p:cNvPr id="6" name="4 Marcador de pie de página"/>
          <p:cNvSpPr>
            <a:spLocks noGrp="1"/>
          </p:cNvSpPr>
          <p:nvPr>
            <p:ph type="ftr" sz="quarter" idx="11"/>
          </p:nvPr>
        </p:nvSpPr>
        <p:spPr/>
        <p:txBody>
          <a:bodyPr/>
          <a:lstStyle>
            <a:lvl1pPr>
              <a:defRPr/>
            </a:lvl1pPr>
          </a:lstStyle>
          <a:p>
            <a:pPr>
              <a:defRPr/>
            </a:pPr>
            <a:endParaRPr lang="es-AR"/>
          </a:p>
        </p:txBody>
      </p:sp>
      <p:sp>
        <p:nvSpPr>
          <p:cNvPr id="7" name="5 Marcador de número de diapositiva"/>
          <p:cNvSpPr>
            <a:spLocks noGrp="1"/>
          </p:cNvSpPr>
          <p:nvPr>
            <p:ph type="sldNum" sz="quarter" idx="12"/>
          </p:nvPr>
        </p:nvSpPr>
        <p:spPr/>
        <p:txBody>
          <a:bodyPr/>
          <a:lstStyle>
            <a:lvl1pPr>
              <a:defRPr/>
            </a:lvl1pPr>
          </a:lstStyle>
          <a:p>
            <a:pPr>
              <a:defRPr/>
            </a:pPr>
            <a:fld id="{3C60104C-D1CF-4193-8CAB-467AA3E08EB3}" type="slidenum">
              <a:rPr lang="es-AR"/>
              <a:pPr>
                <a:defRPr/>
              </a:pPr>
              <a:t>‹Nº›</a:t>
            </a:fld>
            <a:endParaRPr lang="es-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3 Marcador de fecha"/>
          <p:cNvSpPr>
            <a:spLocks noGrp="1"/>
          </p:cNvSpPr>
          <p:nvPr>
            <p:ph type="dt" sz="half" idx="10"/>
          </p:nvPr>
        </p:nvSpPr>
        <p:spPr/>
        <p:txBody>
          <a:bodyPr/>
          <a:lstStyle>
            <a:lvl1pPr>
              <a:defRPr/>
            </a:lvl1pPr>
          </a:lstStyle>
          <a:p>
            <a:pPr>
              <a:defRPr/>
            </a:pPr>
            <a:fld id="{A9C70FBC-1C50-4EC9-B7C8-C765BE5D05DD}" type="datetimeFigureOut">
              <a:rPr lang="es-AR"/>
              <a:pPr>
                <a:defRPr/>
              </a:pPr>
              <a:t>22/04/2020</a:t>
            </a:fld>
            <a:endParaRPr lang="es-AR"/>
          </a:p>
        </p:txBody>
      </p:sp>
      <p:sp>
        <p:nvSpPr>
          <p:cNvPr id="8" name="4 Marcador de pie de página"/>
          <p:cNvSpPr>
            <a:spLocks noGrp="1"/>
          </p:cNvSpPr>
          <p:nvPr>
            <p:ph type="ftr" sz="quarter" idx="11"/>
          </p:nvPr>
        </p:nvSpPr>
        <p:spPr/>
        <p:txBody>
          <a:bodyPr/>
          <a:lstStyle>
            <a:lvl1pPr>
              <a:defRPr/>
            </a:lvl1pPr>
          </a:lstStyle>
          <a:p>
            <a:pPr>
              <a:defRPr/>
            </a:pPr>
            <a:endParaRPr lang="es-AR"/>
          </a:p>
        </p:txBody>
      </p:sp>
      <p:sp>
        <p:nvSpPr>
          <p:cNvPr id="9" name="5 Marcador de número de diapositiva"/>
          <p:cNvSpPr>
            <a:spLocks noGrp="1"/>
          </p:cNvSpPr>
          <p:nvPr>
            <p:ph type="sldNum" sz="quarter" idx="12"/>
          </p:nvPr>
        </p:nvSpPr>
        <p:spPr/>
        <p:txBody>
          <a:bodyPr/>
          <a:lstStyle>
            <a:lvl1pPr>
              <a:defRPr/>
            </a:lvl1pPr>
          </a:lstStyle>
          <a:p>
            <a:pPr>
              <a:defRPr/>
            </a:pPr>
            <a:fld id="{5EB70B6A-11F9-468A-8CEE-7E14A293D538}" type="slidenum">
              <a:rPr lang="es-AR"/>
              <a:pPr>
                <a:defRPr/>
              </a:pPr>
              <a:t>‹Nº›</a:t>
            </a:fld>
            <a:endParaRPr lang="es-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3 Marcador de fecha"/>
          <p:cNvSpPr>
            <a:spLocks noGrp="1"/>
          </p:cNvSpPr>
          <p:nvPr>
            <p:ph type="dt" sz="half" idx="10"/>
          </p:nvPr>
        </p:nvSpPr>
        <p:spPr/>
        <p:txBody>
          <a:bodyPr/>
          <a:lstStyle>
            <a:lvl1pPr>
              <a:defRPr/>
            </a:lvl1pPr>
          </a:lstStyle>
          <a:p>
            <a:pPr>
              <a:defRPr/>
            </a:pPr>
            <a:fld id="{9AA08451-D03F-4697-8207-27FB9F6B37A8}" type="datetimeFigureOut">
              <a:rPr lang="es-AR"/>
              <a:pPr>
                <a:defRPr/>
              </a:pPr>
              <a:t>22/04/2020</a:t>
            </a:fld>
            <a:endParaRPr lang="es-AR"/>
          </a:p>
        </p:txBody>
      </p:sp>
      <p:sp>
        <p:nvSpPr>
          <p:cNvPr id="4" name="4 Marcador de pie de página"/>
          <p:cNvSpPr>
            <a:spLocks noGrp="1"/>
          </p:cNvSpPr>
          <p:nvPr>
            <p:ph type="ftr" sz="quarter" idx="11"/>
          </p:nvPr>
        </p:nvSpPr>
        <p:spPr/>
        <p:txBody>
          <a:bodyPr/>
          <a:lstStyle>
            <a:lvl1pPr>
              <a:defRPr/>
            </a:lvl1pPr>
          </a:lstStyle>
          <a:p>
            <a:pPr>
              <a:defRPr/>
            </a:pPr>
            <a:endParaRPr lang="es-AR"/>
          </a:p>
        </p:txBody>
      </p:sp>
      <p:sp>
        <p:nvSpPr>
          <p:cNvPr id="5" name="5 Marcador de número de diapositiva"/>
          <p:cNvSpPr>
            <a:spLocks noGrp="1"/>
          </p:cNvSpPr>
          <p:nvPr>
            <p:ph type="sldNum" sz="quarter" idx="12"/>
          </p:nvPr>
        </p:nvSpPr>
        <p:spPr/>
        <p:txBody>
          <a:bodyPr/>
          <a:lstStyle>
            <a:lvl1pPr>
              <a:defRPr/>
            </a:lvl1pPr>
          </a:lstStyle>
          <a:p>
            <a:pPr>
              <a:defRPr/>
            </a:pPr>
            <a:fld id="{3E88D0EE-2769-46BC-B357-724D186D7194}" type="slidenum">
              <a:rPr lang="es-AR"/>
              <a:pPr>
                <a:defRPr/>
              </a:pPr>
              <a:t>‹Nº›</a:t>
            </a:fld>
            <a:endParaRPr lang="es-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BCCDFA0A-FE6D-4FD5-B496-F3F14A855F76}" type="datetimeFigureOut">
              <a:rPr lang="es-AR"/>
              <a:pPr>
                <a:defRPr/>
              </a:pPr>
              <a:t>22/04/2020</a:t>
            </a:fld>
            <a:endParaRPr lang="es-AR"/>
          </a:p>
        </p:txBody>
      </p:sp>
      <p:sp>
        <p:nvSpPr>
          <p:cNvPr id="3" name="4 Marcador de pie de página"/>
          <p:cNvSpPr>
            <a:spLocks noGrp="1"/>
          </p:cNvSpPr>
          <p:nvPr>
            <p:ph type="ftr" sz="quarter" idx="11"/>
          </p:nvPr>
        </p:nvSpPr>
        <p:spPr/>
        <p:txBody>
          <a:bodyPr/>
          <a:lstStyle>
            <a:lvl1pPr>
              <a:defRPr/>
            </a:lvl1pPr>
          </a:lstStyle>
          <a:p>
            <a:pPr>
              <a:defRPr/>
            </a:pPr>
            <a:endParaRPr lang="es-AR"/>
          </a:p>
        </p:txBody>
      </p:sp>
      <p:sp>
        <p:nvSpPr>
          <p:cNvPr id="4" name="5 Marcador de número de diapositiva"/>
          <p:cNvSpPr>
            <a:spLocks noGrp="1"/>
          </p:cNvSpPr>
          <p:nvPr>
            <p:ph type="sldNum" sz="quarter" idx="12"/>
          </p:nvPr>
        </p:nvSpPr>
        <p:spPr/>
        <p:txBody>
          <a:bodyPr/>
          <a:lstStyle>
            <a:lvl1pPr>
              <a:defRPr/>
            </a:lvl1pPr>
          </a:lstStyle>
          <a:p>
            <a:pPr>
              <a:defRPr/>
            </a:pPr>
            <a:fld id="{9780A054-6418-4B77-8208-9806A4A005B3}" type="slidenum">
              <a:rPr lang="es-AR"/>
              <a:pPr>
                <a:defRPr/>
              </a:pPr>
              <a:t>‹Nº›</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D22FEEF9-BE4C-453B-9981-A4C65F1E6F2E}" type="datetimeFigureOut">
              <a:rPr lang="es-AR"/>
              <a:pPr>
                <a:defRPr/>
              </a:pPr>
              <a:t>22/04/2020</a:t>
            </a:fld>
            <a:endParaRPr lang="es-AR"/>
          </a:p>
        </p:txBody>
      </p:sp>
      <p:sp>
        <p:nvSpPr>
          <p:cNvPr id="6" name="4 Marcador de pie de página"/>
          <p:cNvSpPr>
            <a:spLocks noGrp="1"/>
          </p:cNvSpPr>
          <p:nvPr>
            <p:ph type="ftr" sz="quarter" idx="11"/>
          </p:nvPr>
        </p:nvSpPr>
        <p:spPr/>
        <p:txBody>
          <a:bodyPr/>
          <a:lstStyle>
            <a:lvl1pPr>
              <a:defRPr/>
            </a:lvl1pPr>
          </a:lstStyle>
          <a:p>
            <a:pPr>
              <a:defRPr/>
            </a:pPr>
            <a:endParaRPr lang="es-AR"/>
          </a:p>
        </p:txBody>
      </p:sp>
      <p:sp>
        <p:nvSpPr>
          <p:cNvPr id="7" name="5 Marcador de número de diapositiva"/>
          <p:cNvSpPr>
            <a:spLocks noGrp="1"/>
          </p:cNvSpPr>
          <p:nvPr>
            <p:ph type="sldNum" sz="quarter" idx="12"/>
          </p:nvPr>
        </p:nvSpPr>
        <p:spPr/>
        <p:txBody>
          <a:bodyPr/>
          <a:lstStyle>
            <a:lvl1pPr>
              <a:defRPr/>
            </a:lvl1pPr>
          </a:lstStyle>
          <a:p>
            <a:pPr>
              <a:defRPr/>
            </a:pPr>
            <a:fld id="{6BE28483-34B8-4026-BF55-32C8F27DDFA0}" type="slidenum">
              <a:rPr lang="es-AR"/>
              <a:pPr>
                <a:defRPr/>
              </a:pPr>
              <a:t>‹Nº›</a:t>
            </a:fld>
            <a:endParaRPr lang="es-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3EDBDBC5-23D5-486E-8B32-843568C598C3}" type="datetimeFigureOut">
              <a:rPr lang="es-AR"/>
              <a:pPr>
                <a:defRPr/>
              </a:pPr>
              <a:t>22/04/2020</a:t>
            </a:fld>
            <a:endParaRPr lang="es-AR"/>
          </a:p>
        </p:txBody>
      </p:sp>
      <p:sp>
        <p:nvSpPr>
          <p:cNvPr id="6" name="4 Marcador de pie de página"/>
          <p:cNvSpPr>
            <a:spLocks noGrp="1"/>
          </p:cNvSpPr>
          <p:nvPr>
            <p:ph type="ftr" sz="quarter" idx="11"/>
          </p:nvPr>
        </p:nvSpPr>
        <p:spPr/>
        <p:txBody>
          <a:bodyPr/>
          <a:lstStyle>
            <a:lvl1pPr>
              <a:defRPr/>
            </a:lvl1pPr>
          </a:lstStyle>
          <a:p>
            <a:pPr>
              <a:defRPr/>
            </a:pPr>
            <a:endParaRPr lang="es-AR"/>
          </a:p>
        </p:txBody>
      </p:sp>
      <p:sp>
        <p:nvSpPr>
          <p:cNvPr id="7" name="5 Marcador de número de diapositiva"/>
          <p:cNvSpPr>
            <a:spLocks noGrp="1"/>
          </p:cNvSpPr>
          <p:nvPr>
            <p:ph type="sldNum" sz="quarter" idx="12"/>
          </p:nvPr>
        </p:nvSpPr>
        <p:spPr/>
        <p:txBody>
          <a:bodyPr/>
          <a:lstStyle>
            <a:lvl1pPr>
              <a:defRPr/>
            </a:lvl1pPr>
          </a:lstStyle>
          <a:p>
            <a:pPr>
              <a:defRPr/>
            </a:pPr>
            <a:fld id="{353E4436-E1C8-454D-803C-DF09CC025AC1}" type="slidenum">
              <a:rPr lang="es-AR"/>
              <a:pPr>
                <a:defRPr/>
              </a:pPr>
              <a:t>‹Nº›</a:t>
            </a:fld>
            <a:endParaRPr lang="es-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AR" smtClean="0"/>
          </a:p>
        </p:txBody>
      </p:sp>
      <p:sp>
        <p:nvSpPr>
          <p:cNvPr id="6246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63E0DD8-2C7C-46AE-98E2-3DF721C30CE3}" type="datetimeFigureOut">
              <a:rPr lang="es-AR"/>
              <a:pPr>
                <a:defRPr/>
              </a:pPr>
              <a:t>22/04/2020</a:t>
            </a:fld>
            <a:endParaRPr lang="es-A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766F51B-3A42-4438-B5D9-E87AEDCBE4FB}" type="slidenum">
              <a:rPr lang="es-AR"/>
              <a:pPr>
                <a:defRPr/>
              </a:pPr>
              <a:t>‹Nº›</a:t>
            </a:fld>
            <a:endParaRPr lang="es-AR"/>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663" r:id="rId12"/>
    <p:sldLayoutId id="2147483664" r:id="rId13"/>
    <p:sldLayoutId id="2147483665"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8.emf"/><Relationship Id="rId4" Type="http://schemas.openxmlformats.org/officeDocument/2006/relationships/oleObject" Target="../embeddings/Hoja_de_c_lculo_de_Microsoft_Excel_97-20031.xls"/></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21.wmf"/><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9.emf"/><Relationship Id="rId5" Type="http://schemas.openxmlformats.org/officeDocument/2006/relationships/oleObject" Target="../embeddings/Hoja_de_c_lculo_de_Microsoft_Excel_97-20032.xls"/><Relationship Id="rId4" Type="http://schemas.openxmlformats.org/officeDocument/2006/relationships/oleObject" Target="../embeddings/oleObject4.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4.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6.jpeg"/><Relationship Id="rId4" Type="http://schemas.openxmlformats.org/officeDocument/2006/relationships/image" Target="../media/image31.jpeg"/><Relationship Id="rId9"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3.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image" Target="../media/image44.png"/><Relationship Id="rId4" Type="http://schemas.openxmlformats.org/officeDocument/2006/relationships/image" Target="../media/image45.wmf"/></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4.xml"/><Relationship Id="rId1" Type="http://schemas.openxmlformats.org/officeDocument/2006/relationships/vmlDrawing" Target="../drawings/vmlDrawing6.vml"/><Relationship Id="rId5" Type="http://schemas.openxmlformats.org/officeDocument/2006/relationships/image" Target="../media/image46.wmf"/><Relationship Id="rId4" Type="http://schemas.openxmlformats.org/officeDocument/2006/relationships/oleObject" Target="../embeddings/oleObject7.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wmf"/></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7.vml"/><Relationship Id="rId4" Type="http://schemas.openxmlformats.org/officeDocument/2006/relationships/image" Target="../media/image47.w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8.vml"/><Relationship Id="rId4" Type="http://schemas.openxmlformats.org/officeDocument/2006/relationships/image" Target="../media/image48.wmf"/></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p:cNvSpPr>
            <a:spLocks noChangeArrowheads="1"/>
          </p:cNvSpPr>
          <p:nvPr/>
        </p:nvSpPr>
        <p:spPr bwMode="auto">
          <a:xfrm>
            <a:off x="1371600" y="228600"/>
            <a:ext cx="7467600" cy="1447800"/>
          </a:xfrm>
          <a:prstGeom prst="rect">
            <a:avLst/>
          </a:prstGeom>
          <a:noFill/>
          <a:ln w="9525">
            <a:noFill/>
            <a:miter lim="800000"/>
            <a:headEnd/>
            <a:tailEnd/>
          </a:ln>
        </p:spPr>
        <p:txBody>
          <a:bodyPr anchor="ctr"/>
          <a:lstStyle/>
          <a:p>
            <a:pPr algn="ctr"/>
            <a:endParaRPr lang="es-ES" sz="4400">
              <a:solidFill>
                <a:schemeClr val="tx2"/>
              </a:solidFill>
              <a:latin typeface="Times New Roman" pitchFamily="18" charset="0"/>
            </a:endParaRPr>
          </a:p>
        </p:txBody>
      </p:sp>
      <p:sp>
        <p:nvSpPr>
          <p:cNvPr id="16386" name="Rectangle 10"/>
          <p:cNvSpPr>
            <a:spLocks noChangeArrowheads="1"/>
          </p:cNvSpPr>
          <p:nvPr/>
        </p:nvSpPr>
        <p:spPr bwMode="auto">
          <a:xfrm>
            <a:off x="1258888" y="765175"/>
            <a:ext cx="6697662" cy="1350963"/>
          </a:xfrm>
          <a:prstGeom prst="rect">
            <a:avLst/>
          </a:prstGeom>
          <a:noFill/>
          <a:ln w="9525">
            <a:noFill/>
            <a:miter lim="800000"/>
            <a:headEnd/>
            <a:tailEnd/>
          </a:ln>
        </p:spPr>
        <p:txBody>
          <a:bodyPr anchor="ctr"/>
          <a:lstStyle/>
          <a:p>
            <a:pPr algn="ctr"/>
            <a:r>
              <a:rPr lang="es-ES_tradnl" sz="4000" b="1" i="1">
                <a:solidFill>
                  <a:srgbClr val="66FF33"/>
                </a:solidFill>
                <a:latin typeface="Garamond" pitchFamily="18" charset="0"/>
              </a:rPr>
              <a:t>Cadena Porcina - Situación Nacional e Internacional</a:t>
            </a:r>
            <a:r>
              <a:rPr lang="es-ES_tradnl" sz="4400" b="1" i="1">
                <a:solidFill>
                  <a:srgbClr val="66FF33"/>
                </a:solidFill>
                <a:latin typeface="Times New Roman" pitchFamily="18" charset="0"/>
              </a:rPr>
              <a:t> </a:t>
            </a:r>
            <a:endParaRPr lang="es-ES_tradnl" sz="4400">
              <a:solidFill>
                <a:srgbClr val="66FF33"/>
              </a:solidFill>
              <a:latin typeface="Times New Roman" pitchFamily="18" charset="0"/>
            </a:endParaRPr>
          </a:p>
        </p:txBody>
      </p:sp>
      <p:grpSp>
        <p:nvGrpSpPr>
          <p:cNvPr id="16387" name="Group 17"/>
          <p:cNvGrpSpPr>
            <a:grpSpLocks/>
          </p:cNvGrpSpPr>
          <p:nvPr/>
        </p:nvGrpSpPr>
        <p:grpSpPr bwMode="auto">
          <a:xfrm>
            <a:off x="0" y="0"/>
            <a:ext cx="654050" cy="5943600"/>
            <a:chOff x="0" y="-288"/>
            <a:chExt cx="412" cy="4032"/>
          </a:xfrm>
        </p:grpSpPr>
        <p:sp>
          <p:nvSpPr>
            <p:cNvPr id="16389" name="Rectangle 18"/>
            <p:cNvSpPr>
              <a:spLocks noChangeArrowheads="1"/>
            </p:cNvSpPr>
            <p:nvPr/>
          </p:nvSpPr>
          <p:spPr bwMode="auto">
            <a:xfrm>
              <a:off x="0" y="-288"/>
              <a:ext cx="412" cy="4032"/>
            </a:xfrm>
            <a:prstGeom prst="rect">
              <a:avLst/>
            </a:prstGeom>
            <a:solidFill>
              <a:srgbClr val="99FFCC"/>
            </a:solidFill>
            <a:ln w="9525">
              <a:noFill/>
              <a:miter lim="800000"/>
              <a:headEnd/>
              <a:tailEnd/>
            </a:ln>
          </p:spPr>
          <p:txBody>
            <a:bodyPr wrap="none" anchor="ctr"/>
            <a:lstStyle/>
            <a:p>
              <a:pPr algn="ctr"/>
              <a:endParaRPr lang="es-ES" sz="2200">
                <a:latin typeface="Garamond" pitchFamily="18" charset="0"/>
              </a:endParaRPr>
            </a:p>
          </p:txBody>
        </p:sp>
        <p:sp>
          <p:nvSpPr>
            <p:cNvPr id="16390" name="Text Box 19"/>
            <p:cNvSpPr txBox="1">
              <a:spLocks noChangeArrowheads="1"/>
            </p:cNvSpPr>
            <p:nvPr/>
          </p:nvSpPr>
          <p:spPr bwMode="auto">
            <a:xfrm rot="5400000" flipH="1" flipV="1">
              <a:off x="148" y="3450"/>
              <a:ext cx="125" cy="269"/>
            </a:xfrm>
            <a:prstGeom prst="rect">
              <a:avLst/>
            </a:prstGeom>
            <a:noFill/>
            <a:ln w="9525">
              <a:noFill/>
              <a:miter lim="800000"/>
              <a:headEnd/>
              <a:tailEnd/>
            </a:ln>
          </p:spPr>
          <p:txBody>
            <a:bodyPr wrap="none">
              <a:spAutoFit/>
            </a:bodyPr>
            <a:lstStyle/>
            <a:p>
              <a:endParaRPr lang="es-ES_tradnl" sz="2200" b="1">
                <a:latin typeface="Garamond" pitchFamily="18" charset="0"/>
              </a:endParaRPr>
            </a:p>
          </p:txBody>
        </p:sp>
      </p:grpSp>
      <p:pic>
        <p:nvPicPr>
          <p:cNvPr id="16388" name="Picture 21" descr="!cid_image001"/>
          <p:cNvPicPr>
            <a:picLocks noChangeAspect="1" noChangeArrowheads="1"/>
          </p:cNvPicPr>
          <p:nvPr/>
        </p:nvPicPr>
        <p:blipFill>
          <a:blip r:embed="rId2"/>
          <a:srcRect/>
          <a:stretch>
            <a:fillRect/>
          </a:stretch>
        </p:blipFill>
        <p:spPr bwMode="auto">
          <a:xfrm>
            <a:off x="3708400" y="2060575"/>
            <a:ext cx="2520950" cy="3311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7" name="Picture 7" descr="MP00640_"/>
          <p:cNvPicPr>
            <a:picLocks noChangeAspect="1" noChangeArrowheads="1"/>
          </p:cNvPicPr>
          <p:nvPr/>
        </p:nvPicPr>
        <p:blipFill>
          <a:blip r:embed="rId2">
            <a:lum bright="6000"/>
          </a:blip>
          <a:srcRect/>
          <a:stretch>
            <a:fillRect/>
          </a:stretch>
        </p:blipFill>
        <p:spPr bwMode="auto">
          <a:xfrm>
            <a:off x="0" y="0"/>
            <a:ext cx="1600200" cy="1371600"/>
          </a:xfrm>
          <a:prstGeom prst="rect">
            <a:avLst/>
          </a:prstGeom>
          <a:noFill/>
          <a:ln w="9525">
            <a:noFill/>
            <a:miter lim="800000"/>
            <a:headEnd/>
            <a:tailEnd/>
          </a:ln>
        </p:spPr>
      </p:pic>
      <p:sp>
        <p:nvSpPr>
          <p:cNvPr id="15362" name="Rectangle 2"/>
          <p:cNvSpPr>
            <a:spLocks noGrp="1" noChangeArrowheads="1"/>
          </p:cNvSpPr>
          <p:nvPr>
            <p:ph type="title"/>
          </p:nvPr>
        </p:nvSpPr>
        <p:spPr>
          <a:xfrm>
            <a:off x="1447800" y="228600"/>
            <a:ext cx="6629400" cy="838200"/>
          </a:xfrm>
        </p:spPr>
        <p:txBody>
          <a:bodyPr/>
          <a:lstStyle/>
          <a:p>
            <a:pPr eaLnBrk="1" hangingPunct="1"/>
            <a:r>
              <a:rPr lang="es-ES_tradnl" b="1" i="1" smtClean="0"/>
              <a:t>Panorama general</a:t>
            </a:r>
            <a:endParaRPr lang="es-ES_tradnl" smtClean="0"/>
          </a:p>
        </p:txBody>
      </p:sp>
      <p:sp>
        <p:nvSpPr>
          <p:cNvPr id="15363" name="Rectangle 3"/>
          <p:cNvSpPr>
            <a:spLocks noGrp="1" noChangeArrowheads="1"/>
          </p:cNvSpPr>
          <p:nvPr>
            <p:ph type="body" idx="1"/>
          </p:nvPr>
        </p:nvSpPr>
        <p:spPr>
          <a:xfrm>
            <a:off x="900113" y="1268413"/>
            <a:ext cx="7772400" cy="5029200"/>
          </a:xfrm>
        </p:spPr>
        <p:txBody>
          <a:bodyPr/>
          <a:lstStyle/>
          <a:p>
            <a:pPr eaLnBrk="1" hangingPunct="1"/>
            <a:r>
              <a:rPr lang="es-ES_tradnl" b="1" i="1" smtClean="0"/>
              <a:t>Producción mundial en crecimiento</a:t>
            </a:r>
          </a:p>
          <a:p>
            <a:pPr eaLnBrk="1" hangingPunct="1"/>
            <a:r>
              <a:rPr lang="es-ES_tradnl" b="1" i="1" smtClean="0"/>
              <a:t>Avances tecnológicos muy rápidos</a:t>
            </a:r>
          </a:p>
          <a:p>
            <a:pPr eaLnBrk="1" hangingPunct="1"/>
            <a:r>
              <a:rPr lang="es-ES_tradnl" b="1" i="1" smtClean="0"/>
              <a:t>Los países con tradición porcina ven acotadas sus posibilidades de expandirse</a:t>
            </a:r>
          </a:p>
          <a:p>
            <a:pPr algn="just" eaLnBrk="1" hangingPunct="1"/>
            <a:r>
              <a:rPr lang="es-ES_tradnl" b="1" i="1" smtClean="0"/>
              <a:t>EEUU regulador del mercado</a:t>
            </a:r>
          </a:p>
          <a:p>
            <a:pPr algn="just" eaLnBrk="1" hangingPunct="1"/>
            <a:r>
              <a:rPr lang="es-ES_tradnl" b="1" i="1" smtClean="0"/>
              <a:t>Enfoque hacia la calidad y el consumidor </a:t>
            </a:r>
          </a:p>
          <a:p>
            <a:pPr lvl="1" algn="just" eaLnBrk="1" hangingPunct="1"/>
            <a:r>
              <a:rPr lang="es-ES_tradnl" b="1" i="1" smtClean="0"/>
              <a:t>Se cuestiona la producción “Anónima”</a:t>
            </a:r>
          </a:p>
          <a:p>
            <a:pPr lvl="1" algn="just" eaLnBrk="1" hangingPunct="1"/>
            <a:r>
              <a:rPr lang="es-ES_tradnl" b="1" i="1" smtClean="0"/>
              <a:t>Tendencia a comercializar con marca y envase</a:t>
            </a:r>
          </a:p>
          <a:p>
            <a:pPr lvl="1" algn="just" eaLnBrk="1" hangingPunct="1">
              <a:buFontTx/>
              <a:buNone/>
            </a:pPr>
            <a:endParaRPr lang="es-ES_tradnl" b="1" i="1" smtClean="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additive="base">
                                        <p:cTn id="7" dur="500" fill="hold"/>
                                        <p:tgtEl>
                                          <p:spTgt spid="15367"/>
                                        </p:tgtEl>
                                        <p:attrNameLst>
                                          <p:attrName>ppt_x</p:attrName>
                                        </p:attrNameLst>
                                      </p:cBhvr>
                                      <p:tavLst>
                                        <p:tav tm="0">
                                          <p:val>
                                            <p:strVal val="0-#ppt_w/2"/>
                                          </p:val>
                                        </p:tav>
                                        <p:tav tm="100000">
                                          <p:val>
                                            <p:strVal val="#ppt_x"/>
                                          </p:val>
                                        </p:tav>
                                      </p:tavLst>
                                    </p:anim>
                                    <p:anim calcmode="lin" valueType="num">
                                      <p:cBhvr additive="base">
                                        <p:cTn id="8" dur="500" fill="hold"/>
                                        <p:tgtEl>
                                          <p:spTgt spid="1536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362"/>
                                        </p:tgtEl>
                                        <p:attrNameLst>
                                          <p:attrName>style.visibility</p:attrName>
                                        </p:attrNameLst>
                                      </p:cBhvr>
                                      <p:to>
                                        <p:strVal val="visible"/>
                                      </p:to>
                                    </p:set>
                                    <p:anim calcmode="lin" valueType="num">
                                      <p:cBhvr additive="base">
                                        <p:cTn id="12" dur="500" fill="hold"/>
                                        <p:tgtEl>
                                          <p:spTgt spid="15362"/>
                                        </p:tgtEl>
                                        <p:attrNameLst>
                                          <p:attrName>ppt_x</p:attrName>
                                        </p:attrNameLst>
                                      </p:cBhvr>
                                      <p:tavLst>
                                        <p:tav tm="0">
                                          <p:val>
                                            <p:strVal val="#ppt_x"/>
                                          </p:val>
                                        </p:tav>
                                        <p:tav tm="100000">
                                          <p:val>
                                            <p:strVal val="#ppt_x"/>
                                          </p:val>
                                        </p:tav>
                                      </p:tavLst>
                                    </p:anim>
                                    <p:anim calcmode="lin" valueType="num">
                                      <p:cBhvr additive="base">
                                        <p:cTn id="13" dur="500" fill="hold"/>
                                        <p:tgtEl>
                                          <p:spTgt spid="1536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5363"/>
                                        </p:tgtEl>
                                        <p:attrNameLst>
                                          <p:attrName>style.visibility</p:attrName>
                                        </p:attrNameLst>
                                      </p:cBhvr>
                                      <p:to>
                                        <p:strVal val="visible"/>
                                      </p:to>
                                    </p:set>
                                    <p:anim calcmode="lin" valueType="num">
                                      <p:cBhvr>
                                        <p:cTn id="17" dur="500" fill="hold"/>
                                        <p:tgtEl>
                                          <p:spTgt spid="15363"/>
                                        </p:tgtEl>
                                        <p:attrNameLst>
                                          <p:attrName>ppt_w</p:attrName>
                                        </p:attrNameLst>
                                      </p:cBhvr>
                                      <p:tavLst>
                                        <p:tav tm="0">
                                          <p:val>
                                            <p:fltVal val="0"/>
                                          </p:val>
                                        </p:tav>
                                        <p:tav tm="100000">
                                          <p:val>
                                            <p:strVal val="#ppt_w"/>
                                          </p:val>
                                        </p:tav>
                                      </p:tavLst>
                                    </p:anim>
                                    <p:anim calcmode="lin" valueType="num">
                                      <p:cBhvr>
                                        <p:cTn id="18" dur="500" fill="hold"/>
                                        <p:tgtEl>
                                          <p:spTgt spid="1536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utoUpdateAnimBg="0"/>
      <p:bldP spid="15363"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5" descr="DSC0284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4" descr="DSC03190"/>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371600" y="533400"/>
            <a:ext cx="7086600" cy="1447800"/>
          </a:xfrm>
        </p:spPr>
        <p:txBody>
          <a:bodyPr rtlCol="0">
            <a:normAutofit fontScale="90000"/>
          </a:bodyPr>
          <a:lstStyle/>
          <a:p>
            <a:pPr eaLnBrk="1" fontAlgn="auto" hangingPunct="1">
              <a:spcAft>
                <a:spcPts val="0"/>
              </a:spcAft>
              <a:defRPr/>
            </a:pPr>
            <a:r>
              <a:rPr lang="es-ES_tradnl" sz="4000" b="1" i="1" dirty="0">
                <a:solidFill>
                  <a:schemeClr val="bg1"/>
                </a:solidFill>
              </a:rPr>
              <a:t>¿</a:t>
            </a:r>
            <a:r>
              <a:rPr lang="es-ES_tradnl" sz="4000" b="1" i="1" dirty="0"/>
              <a:t>Qué condiciones necesita  un país para ser gran productor de cerdos?</a:t>
            </a:r>
            <a:endParaRPr lang="es-ES_tradnl" sz="4000" dirty="0"/>
          </a:p>
        </p:txBody>
      </p:sp>
      <p:sp>
        <p:nvSpPr>
          <p:cNvPr id="19459" name="Rectangle 3"/>
          <p:cNvSpPr>
            <a:spLocks noGrp="1" noChangeArrowheads="1"/>
          </p:cNvSpPr>
          <p:nvPr>
            <p:ph type="body" idx="1"/>
          </p:nvPr>
        </p:nvSpPr>
        <p:spPr>
          <a:xfrm>
            <a:off x="685800" y="2057400"/>
            <a:ext cx="8001000" cy="4038600"/>
          </a:xfrm>
        </p:spPr>
        <p:txBody>
          <a:bodyPr rtlCol="0">
            <a:normAutofit lnSpcReduction="10000"/>
          </a:bodyPr>
          <a:lstStyle/>
          <a:p>
            <a:pPr eaLnBrk="1" fontAlgn="auto" hangingPunct="1">
              <a:lnSpc>
                <a:spcPct val="90000"/>
              </a:lnSpc>
              <a:spcAft>
                <a:spcPts val="0"/>
              </a:spcAft>
              <a:buFont typeface="Arial" pitchFamily="34" charset="0"/>
              <a:buChar char="•"/>
              <a:defRPr/>
            </a:pPr>
            <a:r>
              <a:rPr lang="es-ES_tradnl" sz="3800" b="1" i="1" dirty="0"/>
              <a:t>Al menos 	</a:t>
            </a:r>
          </a:p>
          <a:p>
            <a:pPr lvl="1" eaLnBrk="1" fontAlgn="auto" hangingPunct="1">
              <a:lnSpc>
                <a:spcPct val="90000"/>
              </a:lnSpc>
              <a:spcAft>
                <a:spcPts val="0"/>
              </a:spcAft>
              <a:buFont typeface="Arial" pitchFamily="34" charset="0"/>
              <a:buChar char="–"/>
              <a:defRPr/>
            </a:pPr>
            <a:r>
              <a:rPr lang="es-ES_tradnl" sz="3800" b="1" i="1" dirty="0"/>
              <a:t>Agua en cantidad y calidad </a:t>
            </a:r>
            <a:r>
              <a:rPr lang="es-ES_tradnl" sz="2000" b="1" i="1" dirty="0"/>
              <a:t>(Planeta 71% agua - 97% salada –océanos-2%Glaciares- 1% utilizable)</a:t>
            </a:r>
          </a:p>
          <a:p>
            <a:pPr lvl="1" eaLnBrk="1" fontAlgn="auto" hangingPunct="1">
              <a:lnSpc>
                <a:spcPct val="90000"/>
              </a:lnSpc>
              <a:spcAft>
                <a:spcPts val="0"/>
              </a:spcAft>
              <a:buFont typeface="Arial" pitchFamily="34" charset="0"/>
              <a:buChar char="–"/>
              <a:defRPr/>
            </a:pPr>
            <a:r>
              <a:rPr lang="es-ES_tradnl" sz="3800" b="1" i="1" dirty="0"/>
              <a:t>Extensiones de tierras </a:t>
            </a:r>
            <a:r>
              <a:rPr lang="es-ES_tradnl" sz="2000" b="1" i="1" dirty="0"/>
              <a:t>(</a:t>
            </a:r>
            <a:r>
              <a:rPr lang="es-ES_tradnl" sz="2000" b="1" i="1" dirty="0" err="1"/>
              <a:t>estiercol</a:t>
            </a:r>
            <a:r>
              <a:rPr lang="es-ES_tradnl" sz="2000" b="1" i="1" dirty="0"/>
              <a:t> y granos)</a:t>
            </a:r>
            <a:endParaRPr lang="es-ES_tradnl" sz="3800" b="1" i="1" dirty="0"/>
          </a:p>
          <a:p>
            <a:pPr lvl="1" eaLnBrk="1" fontAlgn="auto" hangingPunct="1">
              <a:lnSpc>
                <a:spcPct val="90000"/>
              </a:lnSpc>
              <a:spcAft>
                <a:spcPts val="0"/>
              </a:spcAft>
              <a:buFont typeface="Arial" pitchFamily="34" charset="0"/>
              <a:buChar char="–"/>
              <a:defRPr/>
            </a:pPr>
            <a:r>
              <a:rPr lang="es-ES_tradnl" sz="3800" b="1" i="1" dirty="0"/>
              <a:t>Producir granos a bajo costo</a:t>
            </a:r>
          </a:p>
          <a:p>
            <a:pPr lvl="1" eaLnBrk="1" fontAlgn="auto" hangingPunct="1">
              <a:lnSpc>
                <a:spcPct val="90000"/>
              </a:lnSpc>
              <a:spcAft>
                <a:spcPts val="0"/>
              </a:spcAft>
              <a:buFont typeface="Arial" pitchFamily="34" charset="0"/>
              <a:buChar char="–"/>
              <a:defRPr/>
            </a:pPr>
            <a:r>
              <a:rPr lang="es-ES_tradnl" sz="3800" b="1" i="1" dirty="0"/>
              <a:t>Conservar el medio ambiente</a:t>
            </a:r>
          </a:p>
          <a:p>
            <a:pPr lvl="1" eaLnBrk="1" fontAlgn="auto" hangingPunct="1">
              <a:lnSpc>
                <a:spcPct val="90000"/>
              </a:lnSpc>
              <a:spcAft>
                <a:spcPts val="0"/>
              </a:spcAft>
              <a:buFont typeface="Arial" pitchFamily="34" charset="0"/>
              <a:buChar char="–"/>
              <a:defRPr/>
            </a:pPr>
            <a:r>
              <a:rPr lang="es-ES_tradnl" sz="3800" b="1" i="1" dirty="0"/>
              <a:t>Cuidar el bienestar animal</a:t>
            </a:r>
            <a:endParaRPr lang="es-ES_tradnl" sz="3600" dirty="0"/>
          </a:p>
        </p:txBody>
      </p:sp>
      <p:pic>
        <p:nvPicPr>
          <p:cNvPr id="19462" name="Picture 6" descr="MP00640_"/>
          <p:cNvPicPr>
            <a:picLocks noChangeAspect="1" noChangeArrowheads="1"/>
          </p:cNvPicPr>
          <p:nvPr/>
        </p:nvPicPr>
        <p:blipFill>
          <a:blip r:embed="rId2">
            <a:lum bright="6000"/>
          </a:blip>
          <a:srcRect/>
          <a:stretch>
            <a:fillRect/>
          </a:stretch>
        </p:blipFill>
        <p:spPr bwMode="auto">
          <a:xfrm>
            <a:off x="0" y="0"/>
            <a:ext cx="1676400"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9458"/>
                                        </p:tgtEl>
                                        <p:attrNameLst>
                                          <p:attrName>style.visibility</p:attrName>
                                        </p:attrNameLst>
                                      </p:cBhvr>
                                      <p:to>
                                        <p:strVal val="visible"/>
                                      </p:to>
                                    </p:set>
                                    <p:anim calcmode="lin" valueType="num">
                                      <p:cBhvr additive="base">
                                        <p:cTn id="12" dur="500" fill="hold"/>
                                        <p:tgtEl>
                                          <p:spTgt spid="19458"/>
                                        </p:tgtEl>
                                        <p:attrNameLst>
                                          <p:attrName>ppt_x</p:attrName>
                                        </p:attrNameLst>
                                      </p:cBhvr>
                                      <p:tavLst>
                                        <p:tav tm="0">
                                          <p:val>
                                            <p:strVal val="#ppt_x"/>
                                          </p:val>
                                        </p:tav>
                                        <p:tav tm="100000">
                                          <p:val>
                                            <p:strVal val="#ppt_x"/>
                                          </p:val>
                                        </p:tav>
                                      </p:tavLst>
                                    </p:anim>
                                    <p:anim calcmode="lin" valueType="num">
                                      <p:cBhvr additive="base">
                                        <p:cTn id="13" dur="500" fill="hold"/>
                                        <p:tgtEl>
                                          <p:spTgt spid="1945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459">
                                            <p:txEl>
                                              <p:pRg st="0" end="0"/>
                                            </p:txEl>
                                          </p:spTgt>
                                        </p:tgtEl>
                                        <p:attrNameLst>
                                          <p:attrName>style.visibility</p:attrName>
                                        </p:attrNameLst>
                                      </p:cBhvr>
                                      <p:to>
                                        <p:strVal val="visible"/>
                                      </p:to>
                                    </p:set>
                                    <p:anim calcmode="lin" valueType="num">
                                      <p:cBhvr additive="base">
                                        <p:cTn id="18"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459">
                                            <p:txEl>
                                              <p:pRg st="1" end="1"/>
                                            </p:txEl>
                                          </p:spTgt>
                                        </p:tgtEl>
                                        <p:attrNameLst>
                                          <p:attrName>style.visibility</p:attrName>
                                        </p:attrNameLst>
                                      </p:cBhvr>
                                      <p:to>
                                        <p:strVal val="visible"/>
                                      </p:to>
                                    </p:set>
                                    <p:anim calcmode="lin" valueType="num">
                                      <p:cBhvr additive="base">
                                        <p:cTn id="24"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459">
                                            <p:txEl>
                                              <p:pRg st="2" end="2"/>
                                            </p:txEl>
                                          </p:spTgt>
                                        </p:tgtEl>
                                        <p:attrNameLst>
                                          <p:attrName>style.visibility</p:attrName>
                                        </p:attrNameLst>
                                      </p:cBhvr>
                                      <p:to>
                                        <p:strVal val="visible"/>
                                      </p:to>
                                    </p:set>
                                    <p:anim calcmode="lin" valueType="num">
                                      <p:cBhvr additive="base">
                                        <p:cTn id="30"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9459">
                                            <p:txEl>
                                              <p:pRg st="3" end="3"/>
                                            </p:txEl>
                                          </p:spTgt>
                                        </p:tgtEl>
                                        <p:attrNameLst>
                                          <p:attrName>style.visibility</p:attrName>
                                        </p:attrNameLst>
                                      </p:cBhvr>
                                      <p:to>
                                        <p:strVal val="visible"/>
                                      </p:to>
                                    </p:set>
                                    <p:anim calcmode="lin" valueType="num">
                                      <p:cBhvr additive="base">
                                        <p:cTn id="36"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9459">
                                            <p:txEl>
                                              <p:pRg st="4" end="4"/>
                                            </p:txEl>
                                          </p:spTgt>
                                        </p:tgtEl>
                                        <p:attrNameLst>
                                          <p:attrName>style.visibility</p:attrName>
                                        </p:attrNameLst>
                                      </p:cBhvr>
                                      <p:to>
                                        <p:strVal val="visible"/>
                                      </p:to>
                                    </p:set>
                                    <p:anim calcmode="lin" valueType="num">
                                      <p:cBhvr additive="base">
                                        <p:cTn id="42"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9459">
                                            <p:txEl>
                                              <p:pRg st="5" end="5"/>
                                            </p:txEl>
                                          </p:spTgt>
                                        </p:tgtEl>
                                        <p:attrNameLst>
                                          <p:attrName>style.visibility</p:attrName>
                                        </p:attrNameLst>
                                      </p:cBhvr>
                                      <p:to>
                                        <p:strVal val="visible"/>
                                      </p:to>
                                    </p:set>
                                    <p:anim calcmode="lin" valueType="num">
                                      <p:cBhvr additive="base">
                                        <p:cTn id="48"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945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utoUpdateAnimBg="0"/>
      <p:bldP spid="19459" grpId="0" build="p" bldLvl="2"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676400" y="304800"/>
            <a:ext cx="6248400" cy="1143000"/>
          </a:xfrm>
        </p:spPr>
        <p:txBody>
          <a:bodyPr rtlCol="0">
            <a:normAutofit fontScale="90000"/>
          </a:bodyPr>
          <a:lstStyle/>
          <a:p>
            <a:pPr eaLnBrk="1" fontAlgn="auto" hangingPunct="1">
              <a:spcAft>
                <a:spcPts val="0"/>
              </a:spcAft>
              <a:defRPr/>
            </a:pPr>
            <a:r>
              <a:rPr lang="es-ES_tradnl" b="1" i="1" dirty="0"/>
              <a:t>¿Qué condiciones tiene Argentina ?</a:t>
            </a:r>
            <a:endParaRPr lang="es-ES_tradnl" dirty="0"/>
          </a:p>
        </p:txBody>
      </p:sp>
      <p:sp>
        <p:nvSpPr>
          <p:cNvPr id="20483" name="Rectangle 3"/>
          <p:cNvSpPr>
            <a:spLocks noGrp="1" noChangeArrowheads="1"/>
          </p:cNvSpPr>
          <p:nvPr>
            <p:ph type="body" idx="1"/>
          </p:nvPr>
        </p:nvSpPr>
        <p:spPr>
          <a:xfrm>
            <a:off x="381000" y="1676400"/>
            <a:ext cx="8382000" cy="4800600"/>
          </a:xfrm>
        </p:spPr>
        <p:txBody>
          <a:bodyPr/>
          <a:lstStyle/>
          <a:p>
            <a:pPr algn="just" eaLnBrk="1" hangingPunct="1">
              <a:lnSpc>
                <a:spcPct val="90000"/>
              </a:lnSpc>
            </a:pPr>
            <a:r>
              <a:rPr lang="es-ES_tradnl" b="1" i="1" smtClean="0"/>
              <a:t>Baja densidad de cerdos por km cuadrado</a:t>
            </a:r>
          </a:p>
          <a:p>
            <a:pPr algn="just" eaLnBrk="1" hangingPunct="1">
              <a:lnSpc>
                <a:spcPct val="90000"/>
              </a:lnSpc>
            </a:pPr>
            <a:r>
              <a:rPr lang="es-ES_tradnl" b="1" i="1" smtClean="0"/>
              <a:t>Disponibilidad de agua dulce en abundancia</a:t>
            </a:r>
          </a:p>
          <a:p>
            <a:pPr algn="just" eaLnBrk="1" hangingPunct="1">
              <a:lnSpc>
                <a:spcPct val="90000"/>
              </a:lnSpc>
            </a:pPr>
            <a:r>
              <a:rPr lang="es-ES_tradnl" b="1" i="1" smtClean="0"/>
              <a:t>Extensiones de tierra - baja desertificación</a:t>
            </a:r>
          </a:p>
          <a:p>
            <a:pPr algn="just" eaLnBrk="1" hangingPunct="1">
              <a:lnSpc>
                <a:spcPct val="90000"/>
              </a:lnSpc>
            </a:pPr>
            <a:r>
              <a:rPr lang="es-ES_tradnl" b="1" i="1" smtClean="0"/>
              <a:t>Costos de cerdo competitivo debido a la autosuficiencia en la producción de granos, a los costos de instalaciones, tierra y mano de obra </a:t>
            </a:r>
          </a:p>
          <a:p>
            <a:pPr algn="just" eaLnBrk="1" hangingPunct="1">
              <a:lnSpc>
                <a:spcPct val="90000"/>
              </a:lnSpc>
            </a:pPr>
            <a:r>
              <a:rPr lang="es-ES_tradnl" b="1" i="1" smtClean="0"/>
              <a:t>Sistemas productivos que cuidan el medio ambiente y el bienestar animal </a:t>
            </a:r>
          </a:p>
        </p:txBody>
      </p:sp>
      <p:pic>
        <p:nvPicPr>
          <p:cNvPr id="20486" name="Picture 6" descr="MP00640_"/>
          <p:cNvPicPr>
            <a:picLocks noChangeAspect="1" noChangeArrowheads="1"/>
          </p:cNvPicPr>
          <p:nvPr/>
        </p:nvPicPr>
        <p:blipFill>
          <a:blip r:embed="rId2">
            <a:lum bright="6000"/>
          </a:blip>
          <a:srcRect/>
          <a:stretch>
            <a:fillRect/>
          </a:stretch>
        </p:blipFill>
        <p:spPr bwMode="auto">
          <a:xfrm>
            <a:off x="0" y="0"/>
            <a:ext cx="1676400"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additive="base">
                                        <p:cTn id="7" dur="500" fill="hold"/>
                                        <p:tgtEl>
                                          <p:spTgt spid="20486"/>
                                        </p:tgtEl>
                                        <p:attrNameLst>
                                          <p:attrName>ppt_x</p:attrName>
                                        </p:attrNameLst>
                                      </p:cBhvr>
                                      <p:tavLst>
                                        <p:tav tm="0">
                                          <p:val>
                                            <p:strVal val="0-#ppt_w/2"/>
                                          </p:val>
                                        </p:tav>
                                        <p:tav tm="100000">
                                          <p:val>
                                            <p:strVal val="#ppt_x"/>
                                          </p:val>
                                        </p:tav>
                                      </p:tavLst>
                                    </p:anim>
                                    <p:anim calcmode="lin" valueType="num">
                                      <p:cBhvr additive="base">
                                        <p:cTn id="8" dur="500" fill="hold"/>
                                        <p:tgtEl>
                                          <p:spTgt spid="2048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0482"/>
                                        </p:tgtEl>
                                        <p:attrNameLst>
                                          <p:attrName>style.visibility</p:attrName>
                                        </p:attrNameLst>
                                      </p:cBhvr>
                                      <p:to>
                                        <p:strVal val="visible"/>
                                      </p:to>
                                    </p:set>
                                    <p:anim calcmode="lin" valueType="num">
                                      <p:cBhvr additive="base">
                                        <p:cTn id="12" dur="500" fill="hold"/>
                                        <p:tgtEl>
                                          <p:spTgt spid="20482"/>
                                        </p:tgtEl>
                                        <p:attrNameLst>
                                          <p:attrName>ppt_x</p:attrName>
                                        </p:attrNameLst>
                                      </p:cBhvr>
                                      <p:tavLst>
                                        <p:tav tm="0">
                                          <p:val>
                                            <p:strVal val="#ppt_x"/>
                                          </p:val>
                                        </p:tav>
                                        <p:tav tm="100000">
                                          <p:val>
                                            <p:strVal val="#ppt_x"/>
                                          </p:val>
                                        </p:tav>
                                      </p:tavLst>
                                    </p:anim>
                                    <p:anim calcmode="lin" valueType="num">
                                      <p:cBhvr additive="base">
                                        <p:cTn id="13" dur="500" fill="hold"/>
                                        <p:tgtEl>
                                          <p:spTgt spid="2048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20483"/>
                                        </p:tgtEl>
                                        <p:attrNameLst>
                                          <p:attrName>style.visibility</p:attrName>
                                        </p:attrNameLst>
                                      </p:cBhvr>
                                      <p:to>
                                        <p:strVal val="visible"/>
                                      </p:to>
                                    </p:set>
                                    <p:animEffect transition="in" filter="dissolve">
                                      <p:cBhvr>
                                        <p:cTn id="17"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P spid="20483"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dirty="0"/>
          </a:p>
        </p:txBody>
      </p:sp>
      <p:pic>
        <p:nvPicPr>
          <p:cNvPr id="67586" name="Picture 2" descr="http://publicadord7.lavozdelinterior.net/sites/default/files/file_attachments/nota_periodistica/cuadro_ieral_cerdo_1561402264.jpg"/>
          <p:cNvPicPr>
            <a:picLocks noChangeAspect="1" noChangeArrowheads="1"/>
          </p:cNvPicPr>
          <p:nvPr/>
        </p:nvPicPr>
        <p:blipFill>
          <a:blip r:embed="rId2"/>
          <a:srcRect/>
          <a:stretch>
            <a:fillRect/>
          </a:stretch>
        </p:blipFill>
        <p:spPr bwMode="auto">
          <a:xfrm>
            <a:off x="428596" y="357166"/>
            <a:ext cx="8286808" cy="614366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4"/>
          <p:cNvSpPr>
            <a:spLocks noChangeArrowheads="1"/>
          </p:cNvSpPr>
          <p:nvPr/>
        </p:nvSpPr>
        <p:spPr bwMode="auto">
          <a:xfrm>
            <a:off x="533400" y="1828800"/>
            <a:ext cx="4114800" cy="3505200"/>
          </a:xfrm>
          <a:prstGeom prst="rect">
            <a:avLst/>
          </a:prstGeom>
          <a:noFill/>
          <a:ln w="9525">
            <a:noFill/>
            <a:miter lim="800000"/>
            <a:headEnd/>
            <a:tailEnd/>
          </a:ln>
        </p:spPr>
        <p:txBody>
          <a:bodyPr/>
          <a:lstStyle/>
          <a:p>
            <a:pPr marL="342900" indent="-342900">
              <a:spcBef>
                <a:spcPct val="20000"/>
              </a:spcBef>
              <a:buFontTx/>
              <a:buChar char="•"/>
            </a:pPr>
            <a:endParaRPr lang="es-ES" sz="3200" b="1" i="1">
              <a:latin typeface="Times New Roman" pitchFamily="18" charset="0"/>
            </a:endParaRPr>
          </a:p>
        </p:txBody>
      </p:sp>
      <p:pic>
        <p:nvPicPr>
          <p:cNvPr id="29698" name="Picture 6" descr="PE01616_"/>
          <p:cNvPicPr>
            <a:picLocks noChangeAspect="1" noChangeArrowheads="1"/>
          </p:cNvPicPr>
          <p:nvPr/>
        </p:nvPicPr>
        <p:blipFill>
          <a:blip r:embed="rId2"/>
          <a:srcRect/>
          <a:stretch>
            <a:fillRect/>
          </a:stretch>
        </p:blipFill>
        <p:spPr bwMode="auto">
          <a:xfrm>
            <a:off x="0" y="0"/>
            <a:ext cx="1676400" cy="1143000"/>
          </a:xfrm>
          <a:prstGeom prst="rect">
            <a:avLst/>
          </a:prstGeom>
          <a:noFill/>
          <a:ln w="9525">
            <a:noFill/>
            <a:miter lim="800000"/>
            <a:headEnd/>
            <a:tailEnd/>
          </a:ln>
        </p:spPr>
      </p:pic>
      <p:sp>
        <p:nvSpPr>
          <p:cNvPr id="29699" name="Text Box 19"/>
          <p:cNvSpPr txBox="1">
            <a:spLocks noChangeArrowheads="1"/>
          </p:cNvSpPr>
          <p:nvPr/>
        </p:nvSpPr>
        <p:spPr bwMode="auto">
          <a:xfrm>
            <a:off x="2057400" y="0"/>
            <a:ext cx="5829300" cy="946150"/>
          </a:xfrm>
          <a:prstGeom prst="rect">
            <a:avLst/>
          </a:prstGeom>
          <a:noFill/>
          <a:ln w="9525">
            <a:noFill/>
            <a:miter lim="800000"/>
            <a:headEnd/>
            <a:tailEnd/>
          </a:ln>
        </p:spPr>
        <p:txBody>
          <a:bodyPr>
            <a:spAutoFit/>
          </a:bodyPr>
          <a:lstStyle/>
          <a:p>
            <a:pPr algn="ctr"/>
            <a:r>
              <a:rPr lang="es-ES" sz="2800" b="1" i="1">
                <a:latin typeface="Times New Roman" pitchFamily="18" charset="0"/>
              </a:rPr>
              <a:t>Argentina </a:t>
            </a:r>
          </a:p>
          <a:p>
            <a:pPr algn="ctr"/>
            <a:r>
              <a:rPr lang="es-ES" sz="2800" b="1" i="1">
                <a:latin typeface="Times New Roman" pitchFamily="18" charset="0"/>
              </a:rPr>
              <a:t>Evolución de los Indicadores Porcinos</a:t>
            </a:r>
          </a:p>
        </p:txBody>
      </p:sp>
      <p:sp>
        <p:nvSpPr>
          <p:cNvPr id="29700" name="Rectangle 500"/>
          <p:cNvSpPr>
            <a:spLocks noChangeArrowheads="1"/>
          </p:cNvSpPr>
          <p:nvPr/>
        </p:nvSpPr>
        <p:spPr bwMode="auto">
          <a:xfrm>
            <a:off x="395288" y="6491288"/>
            <a:ext cx="4629150" cy="366712"/>
          </a:xfrm>
          <a:prstGeom prst="rect">
            <a:avLst/>
          </a:prstGeom>
          <a:noFill/>
          <a:ln w="9525">
            <a:noFill/>
            <a:miter lim="800000"/>
            <a:headEnd/>
            <a:tailEnd/>
          </a:ln>
        </p:spPr>
        <p:txBody>
          <a:bodyPr wrap="none">
            <a:spAutoFit/>
          </a:bodyPr>
          <a:lstStyle/>
          <a:p>
            <a:r>
              <a:rPr lang="es-ES" b="1">
                <a:solidFill>
                  <a:srgbClr val="33CCFF"/>
                </a:solidFill>
                <a:latin typeface="Arial Unicode MS" pitchFamily="34" charset="-128"/>
              </a:rPr>
              <a:t>Fuente: SAGPyA Dirección de Ganadería</a:t>
            </a:r>
          </a:p>
        </p:txBody>
      </p:sp>
      <p:graphicFrame>
        <p:nvGraphicFramePr>
          <p:cNvPr id="24433" name="Group 881"/>
          <p:cNvGraphicFramePr>
            <a:graphicFrameLocks noGrp="1"/>
          </p:cNvGraphicFramePr>
          <p:nvPr/>
        </p:nvGraphicFramePr>
        <p:xfrm>
          <a:off x="395288" y="1412875"/>
          <a:ext cx="8497887" cy="4418649"/>
        </p:xfrm>
        <a:graphic>
          <a:graphicData uri="http://schemas.openxmlformats.org/drawingml/2006/table">
            <a:tbl>
              <a:tblPr/>
              <a:tblGrid>
                <a:gridCol w="1238250"/>
                <a:gridCol w="1273175"/>
                <a:gridCol w="1504950"/>
                <a:gridCol w="1095375"/>
                <a:gridCol w="1093787"/>
                <a:gridCol w="1116013"/>
                <a:gridCol w="1176337"/>
              </a:tblGrid>
              <a:tr h="390525">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cs typeface="Arial" pitchFamily="34" charset="0"/>
                        </a:rPr>
                        <a:t>AÑO</a:t>
                      </a:r>
                      <a:endParaRPr kumimoji="0" lang="es-ES" sz="1400" b="1" i="0" u="none" strike="noStrike" cap="none" normalizeH="0" baseline="0" dirty="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cs typeface="Arial" pitchFamily="34" charset="0"/>
                        </a:rPr>
                        <a:t>FAENA TOTAL</a:t>
                      </a:r>
                      <a:endParaRPr kumimoji="0" lang="es-ES" sz="1400" b="1" i="0" u="none" strike="noStrike" cap="none" normalizeH="0" baseline="0" dirty="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cs typeface="Arial" pitchFamily="34" charset="0"/>
                        </a:rPr>
                        <a:t>PRODUCCION</a:t>
                      </a:r>
                      <a:endParaRPr kumimoji="0" lang="es-ES" sz="1400" b="1" i="0" u="none" strike="noStrike" cap="none" normalizeH="0" baseline="0" dirty="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cs typeface="Arial" pitchFamily="34" charset="0"/>
                        </a:rPr>
                        <a:t>IMPORT.</a:t>
                      </a:r>
                      <a:endParaRPr kumimoji="0" lang="es-ES" sz="1400" b="1" i="0" u="none" strike="noStrike" cap="none" normalizeH="0" baseline="0" dirty="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pitchFamily="34" charset="0"/>
                          <a:cs typeface="Arial" pitchFamily="34" charset="0"/>
                        </a:rPr>
                        <a:t>EXPORT.</a:t>
                      </a:r>
                      <a:endParaRPr kumimoji="0" lang="es-ES" sz="1400" b="1" i="0" u="none" strike="noStrike" cap="none" normalizeH="0" baseline="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pitchFamily="34" charset="0"/>
                          <a:cs typeface="Arial" pitchFamily="34" charset="0"/>
                        </a:rPr>
                        <a:t>CONSUMO</a:t>
                      </a:r>
                      <a:endParaRPr kumimoji="0" lang="es-ES" sz="1400" b="1" i="0" u="none" strike="noStrike" cap="none" normalizeH="0" baseline="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pitchFamily="34" charset="0"/>
                          <a:cs typeface="Arial" pitchFamily="34" charset="0"/>
                        </a:rPr>
                        <a:t>CON. AP.</a:t>
                      </a:r>
                      <a:endParaRPr kumimoji="0" lang="es-ES" sz="1400" b="1" i="0" u="none" strike="noStrike" cap="none" normalizeH="0" baseline="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r>
              <a:tr h="390525">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pitchFamily="34" charset="0"/>
                          <a:cs typeface="Arial" pitchFamily="34" charset="0"/>
                        </a:rPr>
                        <a:t> </a:t>
                      </a:r>
                      <a:endParaRPr kumimoji="0" lang="es-ES" sz="1400" b="1" i="0" u="none" strike="noStrike" cap="none" normalizeH="0" baseline="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pitchFamily="34" charset="0"/>
                          <a:cs typeface="Arial" pitchFamily="34" charset="0"/>
                        </a:rPr>
                        <a:t>(Cabezas) 2</a:t>
                      </a:r>
                      <a:endParaRPr kumimoji="0" lang="es-ES" sz="1400" b="1" i="0" u="none" strike="noStrike" cap="none" normalizeH="0" baseline="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pitchFamily="34" charset="0"/>
                          <a:cs typeface="Arial" pitchFamily="34" charset="0"/>
                        </a:rPr>
                        <a:t>(Tn.equiv.res) </a:t>
                      </a:r>
                      <a:endParaRPr kumimoji="0" lang="es-ES" sz="1400" b="1" i="0" u="none" strike="noStrike" cap="none" normalizeH="0" baseline="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cs typeface="Arial" pitchFamily="34" charset="0"/>
                        </a:rPr>
                        <a:t>(</a:t>
                      </a:r>
                      <a:r>
                        <a:rPr kumimoji="0" lang="es-ES" sz="1400" b="1" i="0" u="none" strike="noStrike" cap="none" normalizeH="0" baseline="0" dirty="0" err="1" smtClean="0">
                          <a:ln>
                            <a:noFill/>
                          </a:ln>
                          <a:solidFill>
                            <a:schemeClr val="tx1"/>
                          </a:solidFill>
                          <a:effectLst/>
                          <a:latin typeface="Arial" pitchFamily="34" charset="0"/>
                          <a:cs typeface="Arial" pitchFamily="34" charset="0"/>
                        </a:rPr>
                        <a:t>Tn</a:t>
                      </a:r>
                      <a:r>
                        <a:rPr kumimoji="0" lang="es-ES" sz="1400" b="1" i="0" u="none" strike="noStrike" cap="none" normalizeH="0" baseline="0" dirty="0" smtClean="0">
                          <a:ln>
                            <a:noFill/>
                          </a:ln>
                          <a:solidFill>
                            <a:schemeClr val="tx1"/>
                          </a:solidFill>
                          <a:effectLst/>
                          <a:latin typeface="Arial" pitchFamily="34" charset="0"/>
                          <a:cs typeface="Arial" pitchFamily="34" charset="0"/>
                        </a:rPr>
                        <a:t>) </a:t>
                      </a:r>
                      <a:endParaRPr kumimoji="0" lang="es-ES" sz="1400" b="1" i="0" u="none" strike="noStrike" cap="none" normalizeH="0" baseline="0" dirty="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cs typeface="Arial" pitchFamily="34" charset="0"/>
                        </a:rPr>
                        <a:t>(</a:t>
                      </a:r>
                      <a:r>
                        <a:rPr kumimoji="0" lang="es-ES" sz="1400" b="1" i="0" u="none" strike="noStrike" cap="none" normalizeH="0" baseline="0" dirty="0" err="1" smtClean="0">
                          <a:ln>
                            <a:noFill/>
                          </a:ln>
                          <a:solidFill>
                            <a:schemeClr val="tx1"/>
                          </a:solidFill>
                          <a:effectLst/>
                          <a:latin typeface="Arial" pitchFamily="34" charset="0"/>
                          <a:cs typeface="Arial" pitchFamily="34" charset="0"/>
                        </a:rPr>
                        <a:t>Tn</a:t>
                      </a:r>
                      <a:r>
                        <a:rPr kumimoji="0" lang="es-ES" sz="1400" b="1" i="0" u="none" strike="noStrike" cap="none" normalizeH="0" baseline="0" dirty="0" smtClean="0">
                          <a:ln>
                            <a:noFill/>
                          </a:ln>
                          <a:solidFill>
                            <a:schemeClr val="tx1"/>
                          </a:solidFill>
                          <a:effectLst/>
                          <a:latin typeface="Arial" pitchFamily="34" charset="0"/>
                          <a:cs typeface="Arial" pitchFamily="34" charset="0"/>
                        </a:rPr>
                        <a:t>)</a:t>
                      </a:r>
                      <a:endParaRPr kumimoji="0" lang="es-ES" sz="1400" b="1" i="0" u="none" strike="noStrike" cap="none" normalizeH="0" baseline="0" dirty="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cs typeface="Arial" pitchFamily="34" charset="0"/>
                        </a:rPr>
                        <a:t> (</a:t>
                      </a:r>
                      <a:r>
                        <a:rPr kumimoji="0" lang="es-ES" sz="1400" b="1" i="0" u="none" strike="noStrike" cap="none" normalizeH="0" baseline="0" dirty="0" err="1" smtClean="0">
                          <a:ln>
                            <a:noFill/>
                          </a:ln>
                          <a:solidFill>
                            <a:schemeClr val="tx1"/>
                          </a:solidFill>
                          <a:effectLst/>
                          <a:latin typeface="Arial" pitchFamily="34" charset="0"/>
                          <a:cs typeface="Arial" pitchFamily="34" charset="0"/>
                        </a:rPr>
                        <a:t>Tn</a:t>
                      </a:r>
                      <a:r>
                        <a:rPr kumimoji="0" lang="es-ES" sz="1400" b="1" i="0" u="none" strike="noStrike" cap="none" normalizeH="0" baseline="0" dirty="0" smtClean="0">
                          <a:ln>
                            <a:noFill/>
                          </a:ln>
                          <a:solidFill>
                            <a:schemeClr val="tx1"/>
                          </a:solidFill>
                          <a:effectLst/>
                          <a:latin typeface="Arial" pitchFamily="34" charset="0"/>
                          <a:cs typeface="Arial" pitchFamily="34" charset="0"/>
                        </a:rPr>
                        <a:t>)</a:t>
                      </a:r>
                      <a:endParaRPr kumimoji="0" lang="es-ES" sz="1400" b="1" i="0" u="none" strike="noStrike" cap="none" normalizeH="0" baseline="0" dirty="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400" b="1" i="0" u="none" strike="noStrike" cap="none" normalizeH="0" baseline="0" smtClean="0">
                          <a:ln>
                            <a:noFill/>
                          </a:ln>
                          <a:solidFill>
                            <a:schemeClr val="tx1"/>
                          </a:solidFill>
                          <a:effectLst/>
                          <a:latin typeface="Arial" pitchFamily="34" charset="0"/>
                          <a:cs typeface="Arial" pitchFamily="34" charset="0"/>
                        </a:rPr>
                        <a:t>(Kg/h-año)</a:t>
                      </a:r>
                      <a:endParaRPr kumimoji="0" lang="es-ES" sz="1400" b="1" i="0" u="none" strike="noStrike" cap="none" normalizeH="0" baseline="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r>
              <a:tr h="38893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tx1"/>
                          </a:solidFill>
                          <a:effectLst/>
                          <a:latin typeface="Arial" pitchFamily="34" charset="0"/>
                          <a:cs typeface="Arial" pitchFamily="34" charset="0"/>
                        </a:rPr>
                        <a:t>1995</a:t>
                      </a:r>
                      <a:endParaRPr kumimoji="0" lang="es-ES" sz="1600" b="1" i="0" u="none" strike="noStrike" cap="none" normalizeH="0" baseline="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tx1"/>
                          </a:solidFill>
                          <a:effectLst/>
                          <a:latin typeface="Arial" pitchFamily="34" charset="0"/>
                          <a:cs typeface="Arial" pitchFamily="34" charset="0"/>
                        </a:rPr>
                        <a:t>2.245.753    </a:t>
                      </a:r>
                      <a:endParaRPr kumimoji="0" lang="es-ES" sz="1600" b="1" i="0" u="none" strike="noStrike" cap="none" normalizeH="0" baseline="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tx1"/>
                          </a:solidFill>
                          <a:effectLst/>
                          <a:latin typeface="Arial" pitchFamily="34" charset="0"/>
                          <a:cs typeface="Arial" pitchFamily="34" charset="0"/>
                        </a:rPr>
                        <a:t>207.395    </a:t>
                      </a:r>
                      <a:endParaRPr kumimoji="0" lang="es-ES" sz="1600" b="1" i="0" u="none" strike="noStrike" cap="none" normalizeH="0" baseline="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tx1"/>
                          </a:solidFill>
                          <a:effectLst/>
                          <a:latin typeface="Arial" pitchFamily="34" charset="0"/>
                          <a:cs typeface="Arial" pitchFamily="34" charset="0"/>
                        </a:rPr>
                        <a:t>26.563    </a:t>
                      </a:r>
                      <a:endParaRPr kumimoji="0" lang="es-ES" sz="1600" b="1" i="0" u="none" strike="noStrike" cap="none" normalizeH="0" baseline="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tx1"/>
                          </a:solidFill>
                          <a:effectLst/>
                          <a:latin typeface="Arial" pitchFamily="34" charset="0"/>
                          <a:cs typeface="Arial" pitchFamily="34" charset="0"/>
                        </a:rPr>
                        <a:t>8.574    </a:t>
                      </a:r>
                      <a:endParaRPr kumimoji="0" lang="es-ES" sz="1600" b="1" i="0" u="none" strike="noStrike" cap="none" normalizeH="0" baseline="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225.384    </a:t>
                      </a:r>
                      <a:endParaRPr kumimoji="0" lang="es-ES" sz="1600" b="1" i="0" u="none" strike="noStrike" cap="none" normalizeH="0" baseline="0" dirty="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6,58 </a:t>
                      </a:r>
                      <a:endParaRPr kumimoji="0" lang="es-ES" sz="1600" b="1" i="0" u="none" strike="noStrike" cap="none" normalizeH="0" baseline="0" dirty="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r>
              <a:tr h="390525">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tx1"/>
                          </a:solidFill>
                          <a:effectLst/>
                          <a:latin typeface="Arial" pitchFamily="34" charset="0"/>
                          <a:cs typeface="Arial" pitchFamily="34" charset="0"/>
                        </a:rPr>
                        <a:t>1996</a:t>
                      </a:r>
                      <a:endParaRPr kumimoji="0" lang="es-ES" sz="1600" b="1" i="0" u="none" strike="noStrike" cap="none" normalizeH="0" baseline="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tx1"/>
                          </a:solidFill>
                          <a:effectLst/>
                          <a:latin typeface="Arial" pitchFamily="34" charset="0"/>
                          <a:cs typeface="Arial" pitchFamily="34" charset="0"/>
                        </a:rPr>
                        <a:t>1.905.000    </a:t>
                      </a:r>
                      <a:endParaRPr kumimoji="0" lang="es-ES" sz="1600" b="1" i="0" u="none" strike="noStrike" cap="none" normalizeH="0" baseline="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tx1"/>
                          </a:solidFill>
                          <a:effectLst/>
                          <a:latin typeface="Arial" pitchFamily="34" charset="0"/>
                          <a:cs typeface="Arial" pitchFamily="34" charset="0"/>
                        </a:rPr>
                        <a:t>176.000    </a:t>
                      </a:r>
                      <a:endParaRPr kumimoji="0" lang="es-ES" sz="1600" b="1" i="0" u="none" strike="noStrike" cap="none" normalizeH="0" baseline="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tx1"/>
                          </a:solidFill>
                          <a:effectLst/>
                          <a:latin typeface="Arial" pitchFamily="34" charset="0"/>
                          <a:cs typeface="Arial" pitchFamily="34" charset="0"/>
                        </a:rPr>
                        <a:t>48.707    </a:t>
                      </a:r>
                      <a:endParaRPr kumimoji="0" lang="es-ES" sz="1600" b="1" i="0" u="none" strike="noStrike" cap="none" normalizeH="0" baseline="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tx1"/>
                          </a:solidFill>
                          <a:effectLst/>
                          <a:latin typeface="Arial" pitchFamily="34" charset="0"/>
                          <a:cs typeface="Arial" pitchFamily="34" charset="0"/>
                        </a:rPr>
                        <a:t>5.737    </a:t>
                      </a:r>
                      <a:endParaRPr kumimoji="0" lang="es-ES" sz="1600" b="1" i="0" u="none" strike="noStrike" cap="none" normalizeH="0" baseline="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tx1"/>
                          </a:solidFill>
                          <a:effectLst/>
                          <a:latin typeface="Arial" pitchFamily="34" charset="0"/>
                          <a:cs typeface="Arial" pitchFamily="34" charset="0"/>
                        </a:rPr>
                        <a:t>218.970    </a:t>
                      </a:r>
                      <a:endParaRPr kumimoji="0" lang="es-ES" sz="1600" b="1" i="0" u="none" strike="noStrike" cap="none" normalizeH="0" baseline="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6,34 </a:t>
                      </a:r>
                      <a:endParaRPr kumimoji="0" lang="es-ES" sz="1600" b="1" i="0" u="none" strike="noStrike" cap="none" normalizeH="0" baseline="0" dirty="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r>
              <a:tr h="390525">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1999</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2.500.711</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222.446</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66.240</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2920</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285.766</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8.04</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r>
              <a:tr h="390525">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1998</a:t>
                      </a:r>
                      <a:endParaRPr kumimoji="0" lang="es-ES" sz="1600" b="1" i="0" u="none" strike="noStrike" cap="none" normalizeH="0" baseline="0" dirty="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2.100.000    </a:t>
                      </a:r>
                      <a:endParaRPr kumimoji="0" lang="es-ES" sz="1600" b="1" i="0" u="none" strike="noStrike" cap="none" normalizeH="0" baseline="0" dirty="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189.800    </a:t>
                      </a:r>
                      <a:endParaRPr kumimoji="0" lang="es-ES" sz="1600" b="1" i="0" u="none" strike="noStrike" cap="none" normalizeH="0" baseline="0" dirty="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71.198    </a:t>
                      </a:r>
                      <a:endParaRPr kumimoji="0" lang="es-ES" sz="1600" b="1" i="0" u="none" strike="noStrike" cap="none" normalizeH="0" baseline="0" dirty="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2.005    </a:t>
                      </a:r>
                      <a:endParaRPr kumimoji="0" lang="es-ES" sz="1600" b="1" i="0" u="none" strike="noStrike" cap="none" normalizeH="0" baseline="0" dirty="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tx1"/>
                          </a:solidFill>
                          <a:effectLst/>
                          <a:latin typeface="Arial" pitchFamily="34" charset="0"/>
                          <a:cs typeface="Arial" pitchFamily="34" charset="0"/>
                        </a:rPr>
                        <a:t>258.993    </a:t>
                      </a:r>
                      <a:endParaRPr kumimoji="0" lang="es-ES" sz="1600" b="1" i="0" u="none" strike="noStrike" cap="none" normalizeH="0" baseline="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7,35 </a:t>
                      </a:r>
                      <a:endParaRPr kumimoji="0" lang="es-ES" sz="1600" b="1" i="0" u="none" strike="noStrike" cap="none" normalizeH="0" baseline="0" dirty="0" smtClean="0">
                        <a:ln>
                          <a:noFill/>
                        </a:ln>
                        <a:solidFill>
                          <a:schemeClr val="tx1"/>
                        </a:solidFill>
                        <a:effectLst/>
                        <a:latin typeface="Times New Roman" pitchFamily="18"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r>
              <a:tr h="38893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2001</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2.455.451</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212.558</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61.709</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1605</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272.662</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7.53</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r>
              <a:tr h="390525">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2002</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1.999.865</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171.000</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17.125</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1.126</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186.999</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5.11</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r>
              <a:tr h="390525">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2004</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2.070.864   </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178.700 </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36.270    </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1.633    </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213.337    </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5.73 </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r>
              <a:tr h="390525">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2012</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3.818.758</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331.000</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30.604</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6.968</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390.750</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8.55</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r>
              <a:tr h="388938">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2018</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6.636.028</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600.450</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s-ES" sz="1600" b="1" i="0" u="none" strike="noStrike" cap="none" normalizeH="0" baseline="0" dirty="0" smtClean="0">
                        <a:ln>
                          <a:noFill/>
                        </a:ln>
                        <a:solidFill>
                          <a:schemeClr val="tx1"/>
                        </a:solidFill>
                        <a:effectLst/>
                        <a:latin typeface="Arial" pitchFamily="34" charset="0"/>
                        <a:cs typeface="Arial" pitchFamily="34"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s-ES" sz="1600" b="1" i="0" u="none" strike="noStrike" cap="none" normalizeH="0" baseline="0" dirty="0" smtClean="0">
                        <a:ln>
                          <a:noFill/>
                        </a:ln>
                        <a:solidFill>
                          <a:schemeClr val="tx1"/>
                        </a:solidFill>
                        <a:effectLst/>
                        <a:latin typeface="Arial" pitchFamily="34" charset="0"/>
                        <a:cs typeface="Arial" pitchFamily="34"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es-ES" sz="1600" b="1" i="0" u="none" strike="noStrike" cap="none" normalizeH="0" baseline="0" dirty="0" smtClean="0">
                        <a:ln>
                          <a:noFill/>
                        </a:ln>
                        <a:solidFill>
                          <a:schemeClr val="tx1"/>
                        </a:solidFill>
                        <a:effectLst/>
                        <a:latin typeface="Arial" pitchFamily="34" charset="0"/>
                        <a:cs typeface="Arial" pitchFamily="34" charset="0"/>
                      </a:endParaRP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cs typeface="Arial" pitchFamily="34" charset="0"/>
                        </a:rPr>
                        <a:t>15.1</a:t>
                      </a:r>
                    </a:p>
                  </a:txBody>
                  <a:tcPr anchor="b" horzOverflow="overflow">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ChangeArrowheads="1"/>
          </p:cNvSpPr>
          <p:nvPr/>
        </p:nvSpPr>
        <p:spPr bwMode="auto">
          <a:xfrm>
            <a:off x="2971800" y="381000"/>
            <a:ext cx="3733800" cy="1143000"/>
          </a:xfrm>
          <a:prstGeom prst="rect">
            <a:avLst/>
          </a:prstGeom>
          <a:noFill/>
          <a:ln w="9525">
            <a:noFill/>
            <a:miter lim="800000"/>
            <a:headEnd/>
            <a:tailEnd/>
          </a:ln>
        </p:spPr>
        <p:txBody>
          <a:bodyPr anchor="ctr"/>
          <a:lstStyle/>
          <a:p>
            <a:pPr algn="ctr"/>
            <a:r>
              <a:rPr lang="es-ES" sz="4400" b="1" i="1">
                <a:latin typeface="Times New Roman" pitchFamily="18" charset="0"/>
              </a:rPr>
              <a:t>La Industria</a:t>
            </a:r>
            <a:endParaRPr lang="es-ES" sz="4400">
              <a:latin typeface="Times New Roman" pitchFamily="18" charset="0"/>
            </a:endParaRPr>
          </a:p>
        </p:txBody>
      </p:sp>
      <p:pic>
        <p:nvPicPr>
          <p:cNvPr id="30722" name="Picture 8" descr="BD05168_"/>
          <p:cNvPicPr>
            <a:picLocks noChangeAspect="1" noChangeArrowheads="1"/>
          </p:cNvPicPr>
          <p:nvPr/>
        </p:nvPicPr>
        <p:blipFill>
          <a:blip r:embed="rId2"/>
          <a:srcRect/>
          <a:stretch>
            <a:fillRect/>
          </a:stretch>
        </p:blipFill>
        <p:spPr bwMode="auto">
          <a:xfrm>
            <a:off x="0" y="0"/>
            <a:ext cx="2438400" cy="1752600"/>
          </a:xfrm>
          <a:prstGeom prst="rect">
            <a:avLst/>
          </a:prstGeom>
          <a:noFill/>
          <a:ln w="9525">
            <a:noFill/>
            <a:miter lim="800000"/>
            <a:headEnd/>
            <a:tailEnd/>
          </a:ln>
        </p:spPr>
      </p:pic>
      <p:sp>
        <p:nvSpPr>
          <p:cNvPr id="30723" name="Rectangle 9"/>
          <p:cNvSpPr>
            <a:spLocks noChangeArrowheads="1"/>
          </p:cNvSpPr>
          <p:nvPr/>
        </p:nvSpPr>
        <p:spPr bwMode="auto">
          <a:xfrm>
            <a:off x="533400" y="1773238"/>
            <a:ext cx="8610600" cy="4416425"/>
          </a:xfrm>
          <a:prstGeom prst="rect">
            <a:avLst/>
          </a:prstGeom>
          <a:noFill/>
          <a:ln w="9525">
            <a:noFill/>
            <a:miter lim="800000"/>
            <a:headEnd/>
            <a:tailEnd/>
          </a:ln>
        </p:spPr>
        <p:txBody>
          <a:bodyPr/>
          <a:lstStyle/>
          <a:p>
            <a:pPr marL="342900" indent="-342900">
              <a:spcBef>
                <a:spcPct val="20000"/>
              </a:spcBef>
              <a:buFontTx/>
              <a:buChar char="•"/>
            </a:pPr>
            <a:r>
              <a:rPr lang="es-ES" b="1" i="1">
                <a:latin typeface="Times New Roman" pitchFamily="18" charset="0"/>
              </a:rPr>
              <a:t>Frigoríficos Porcinos: 179 </a:t>
            </a:r>
          </a:p>
          <a:p>
            <a:pPr marL="342900" indent="-342900">
              <a:spcBef>
                <a:spcPct val="20000"/>
              </a:spcBef>
              <a:buFontTx/>
              <a:buChar char="•"/>
            </a:pPr>
            <a:r>
              <a:rPr lang="es-ES" b="1" i="1">
                <a:latin typeface="Times New Roman" pitchFamily="18" charset="0"/>
              </a:rPr>
              <a:t>Ubicación: 33% Buenos Aires, 19% Córdoba, 13% Santa Fe.</a:t>
            </a:r>
          </a:p>
          <a:p>
            <a:pPr marL="342900" indent="-342900">
              <a:spcBef>
                <a:spcPct val="20000"/>
              </a:spcBef>
              <a:buFontTx/>
              <a:buChar char="•"/>
            </a:pPr>
            <a:r>
              <a:rPr lang="es-ES" b="1" i="1">
                <a:latin typeface="Times New Roman" pitchFamily="18" charset="0"/>
              </a:rPr>
              <a:t>Capacidad Instalada: 465 mil tn – Cap.Ociosa Estimada: 44%</a:t>
            </a:r>
          </a:p>
          <a:p>
            <a:pPr marL="342900" indent="-342900">
              <a:spcBef>
                <a:spcPct val="20000"/>
              </a:spcBef>
              <a:buFontTx/>
              <a:buChar char="•"/>
            </a:pPr>
            <a:r>
              <a:rPr lang="es-ES" b="1" i="1">
                <a:latin typeface="Times New Roman" pitchFamily="18" charset="0"/>
              </a:rPr>
              <a:t>El sector cuenta con 286 despostaderos y  330 fábricas de chacinados. Empresas Chacinadoras: 48% Buenos Aires, 19% Capital Federal, 13% Santa Fe,  8% Córdoba.</a:t>
            </a:r>
          </a:p>
          <a:p>
            <a:pPr marL="342900" indent="-342900">
              <a:spcBef>
                <a:spcPct val="20000"/>
              </a:spcBef>
              <a:buFontTx/>
              <a:buChar char="•"/>
            </a:pPr>
            <a:r>
              <a:rPr lang="es-ES" b="1" i="1">
                <a:latin typeface="Times New Roman" pitchFamily="18" charset="0"/>
              </a:rPr>
              <a:t>Producción Fiambres y Chacinados: 280 mil  tn</a:t>
            </a:r>
          </a:p>
          <a:p>
            <a:pPr marL="342900" indent="-342900">
              <a:spcBef>
                <a:spcPct val="20000"/>
              </a:spcBef>
              <a:buFontTx/>
              <a:buChar char="•"/>
            </a:pPr>
            <a:r>
              <a:rPr lang="es-ES" b="1" i="1">
                <a:latin typeface="Times New Roman" pitchFamily="18" charset="0"/>
              </a:rPr>
              <a:t>Consumo Fiambres y Chacinados: 8.4 kg/hab. </a:t>
            </a:r>
          </a:p>
          <a:p>
            <a:pPr marL="342900" indent="-342900">
              <a:spcBef>
                <a:spcPct val="20000"/>
              </a:spcBef>
            </a:pPr>
            <a:endParaRPr lang="es-ES" b="1" i="1">
              <a:latin typeface="Times New Roman" pitchFamily="18"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0" name="Picture 10" descr="BD05175_"/>
          <p:cNvPicPr>
            <a:picLocks noChangeAspect="1" noChangeArrowheads="1"/>
          </p:cNvPicPr>
          <p:nvPr/>
        </p:nvPicPr>
        <p:blipFill>
          <a:blip r:embed="rId2"/>
          <a:srcRect/>
          <a:stretch>
            <a:fillRect/>
          </a:stretch>
        </p:blipFill>
        <p:spPr bwMode="auto">
          <a:xfrm>
            <a:off x="0" y="0"/>
            <a:ext cx="2590800" cy="2057400"/>
          </a:xfrm>
          <a:prstGeom prst="rect">
            <a:avLst/>
          </a:prstGeom>
          <a:noFill/>
          <a:ln w="9525">
            <a:noFill/>
            <a:miter lim="800000"/>
            <a:headEnd/>
            <a:tailEnd/>
          </a:ln>
        </p:spPr>
      </p:pic>
      <p:sp>
        <p:nvSpPr>
          <p:cNvPr id="25602" name="Rectangle 2"/>
          <p:cNvSpPr>
            <a:spLocks noChangeArrowheads="1"/>
          </p:cNvSpPr>
          <p:nvPr/>
        </p:nvSpPr>
        <p:spPr bwMode="auto">
          <a:xfrm>
            <a:off x="1905000" y="0"/>
            <a:ext cx="6172200" cy="1143000"/>
          </a:xfrm>
          <a:prstGeom prst="rect">
            <a:avLst/>
          </a:prstGeom>
          <a:noFill/>
          <a:ln w="9525">
            <a:noFill/>
            <a:miter lim="800000"/>
            <a:headEnd/>
            <a:tailEnd/>
          </a:ln>
        </p:spPr>
        <p:txBody>
          <a:bodyPr anchor="ctr"/>
          <a:lstStyle/>
          <a:p>
            <a:pPr algn="ctr"/>
            <a:r>
              <a:rPr lang="es-ES" sz="4400" b="1" i="1">
                <a:latin typeface="Times New Roman" pitchFamily="18" charset="0"/>
              </a:rPr>
              <a:t>Los Sistemas Productivos</a:t>
            </a:r>
            <a:endParaRPr lang="es-ES" sz="4400">
              <a:latin typeface="Times New Roman" pitchFamily="18" charset="0"/>
            </a:endParaRPr>
          </a:p>
        </p:txBody>
      </p:sp>
      <p:sp>
        <p:nvSpPr>
          <p:cNvPr id="25603" name="Rectangle 3"/>
          <p:cNvSpPr>
            <a:spLocks noChangeArrowheads="1"/>
          </p:cNvSpPr>
          <p:nvPr/>
        </p:nvSpPr>
        <p:spPr bwMode="auto">
          <a:xfrm>
            <a:off x="381000" y="2895600"/>
            <a:ext cx="8382000" cy="1752600"/>
          </a:xfrm>
          <a:prstGeom prst="rect">
            <a:avLst/>
          </a:prstGeom>
          <a:noFill/>
          <a:ln w="9525">
            <a:noFill/>
            <a:miter lim="800000"/>
            <a:headEnd/>
            <a:tailEnd/>
          </a:ln>
        </p:spPr>
        <p:txBody>
          <a:bodyPr/>
          <a:lstStyle/>
          <a:p>
            <a:pPr marL="342900" indent="-342900" algn="just">
              <a:lnSpc>
                <a:spcPct val="90000"/>
              </a:lnSpc>
              <a:buFont typeface="Wingdings" pitchFamily="2" charset="2"/>
              <a:buChar char="v"/>
            </a:pPr>
            <a:r>
              <a:rPr lang="es-ES" sz="2800" b="1" i="1">
                <a:latin typeface="Times New Roman" pitchFamily="18" charset="0"/>
              </a:rPr>
              <a:t>Sistemas de producción a campo o aire libre</a:t>
            </a:r>
          </a:p>
          <a:p>
            <a:pPr marL="742950" lvl="1" indent="-285750" algn="just">
              <a:lnSpc>
                <a:spcPct val="90000"/>
              </a:lnSpc>
              <a:buFontTx/>
              <a:buChar char="–"/>
            </a:pPr>
            <a:r>
              <a:rPr lang="es-ES" sz="2800" b="1" i="1">
                <a:latin typeface="Times New Roman" pitchFamily="18" charset="0"/>
              </a:rPr>
              <a:t>85-90% de los productores. </a:t>
            </a:r>
            <a:r>
              <a:rPr lang="es-ES_tradnl" sz="2800" b="1" i="1">
                <a:latin typeface="Times New Roman" pitchFamily="18" charset="0"/>
              </a:rPr>
              <a:t>Es un sistema que combina la producción de granos con la actividad porcina. </a:t>
            </a:r>
            <a:endParaRPr lang="es-ES" sz="2800" b="1" i="1">
              <a:latin typeface="Times New Roman" pitchFamily="18" charset="0"/>
            </a:endParaRPr>
          </a:p>
        </p:txBody>
      </p:sp>
      <p:sp>
        <p:nvSpPr>
          <p:cNvPr id="25609" name="Rectangle 9"/>
          <p:cNvSpPr>
            <a:spLocks noChangeArrowheads="1"/>
          </p:cNvSpPr>
          <p:nvPr/>
        </p:nvSpPr>
        <p:spPr bwMode="auto">
          <a:xfrm>
            <a:off x="381000" y="4789488"/>
            <a:ext cx="8305800" cy="1492250"/>
          </a:xfrm>
          <a:prstGeom prst="rect">
            <a:avLst/>
          </a:prstGeom>
          <a:noFill/>
          <a:ln w="9525">
            <a:noFill/>
            <a:miter lim="800000"/>
            <a:headEnd/>
            <a:tailEnd/>
          </a:ln>
        </p:spPr>
        <p:txBody>
          <a:bodyPr>
            <a:spAutoFit/>
          </a:bodyPr>
          <a:lstStyle/>
          <a:p>
            <a:pPr algn="just">
              <a:lnSpc>
                <a:spcPct val="80000"/>
              </a:lnSpc>
              <a:spcBef>
                <a:spcPct val="5000"/>
              </a:spcBef>
              <a:buFont typeface="Wingdings" pitchFamily="2" charset="2"/>
              <a:buChar char="v"/>
            </a:pPr>
            <a:r>
              <a:rPr lang="es-ES" sz="2800" b="1" i="1">
                <a:latin typeface="Times New Roman" pitchFamily="18" charset="0"/>
              </a:rPr>
              <a:t>Sistemas de producción confinada</a:t>
            </a:r>
          </a:p>
          <a:p>
            <a:pPr lvl="1" algn="just">
              <a:lnSpc>
                <a:spcPct val="80000"/>
              </a:lnSpc>
              <a:spcBef>
                <a:spcPct val="5000"/>
              </a:spcBef>
              <a:buClr>
                <a:srgbClr val="66FF33"/>
              </a:buClr>
              <a:buFontTx/>
              <a:buChar char="–"/>
            </a:pPr>
            <a:r>
              <a:rPr lang="es-ES" sz="2800" b="1" i="1">
                <a:latin typeface="Times New Roman" pitchFamily="18" charset="0"/>
              </a:rPr>
              <a:t> Años 90. Altamente productivos, gran inversión </a:t>
            </a:r>
            <a:r>
              <a:rPr lang="es-ES_tradnl" sz="2800" b="1" i="1">
                <a:latin typeface="Times New Roman" pitchFamily="18" charset="0"/>
              </a:rPr>
              <a:t>en capital y mano de obra. Responsables del 60% faena de capones.</a:t>
            </a:r>
            <a:r>
              <a:rPr lang="es-ES" sz="2800" b="1" i="1">
                <a:latin typeface="Times New Roman" pitchFamily="18" charset="0"/>
              </a:rPr>
              <a:t> Alojan unas 55.000 madres.</a:t>
            </a:r>
          </a:p>
        </p:txBody>
      </p:sp>
      <p:sp>
        <p:nvSpPr>
          <p:cNvPr id="25611" name="Rectangle 11"/>
          <p:cNvSpPr>
            <a:spLocks noChangeArrowheads="1"/>
          </p:cNvSpPr>
          <p:nvPr/>
        </p:nvSpPr>
        <p:spPr bwMode="auto">
          <a:xfrm>
            <a:off x="533400" y="1905000"/>
            <a:ext cx="8382000" cy="838200"/>
          </a:xfrm>
          <a:prstGeom prst="rect">
            <a:avLst/>
          </a:prstGeom>
          <a:noFill/>
          <a:ln w="9525">
            <a:noFill/>
            <a:miter lim="800000"/>
            <a:headEnd/>
            <a:tailEnd/>
          </a:ln>
        </p:spPr>
        <p:txBody>
          <a:bodyPr/>
          <a:lstStyle/>
          <a:p>
            <a:pPr marL="342900" indent="-342900" algn="just">
              <a:lnSpc>
                <a:spcPct val="90000"/>
              </a:lnSpc>
              <a:buFont typeface="Wingdings" pitchFamily="2" charset="2"/>
              <a:buChar char="v"/>
            </a:pPr>
            <a:r>
              <a:rPr lang="es-ES" sz="3200" b="1" i="1">
                <a:latin typeface="Times New Roman" pitchFamily="18" charset="0"/>
              </a:rPr>
              <a:t> </a:t>
            </a:r>
            <a:r>
              <a:rPr lang="es-ES" sz="2800" b="1" i="1">
                <a:latin typeface="Times New Roman" pitchFamily="18" charset="0"/>
              </a:rPr>
              <a:t>El 66% stock porcino en Bs.As-Santa Fe-Córdoba– 0,58 cerdos/km2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additive="base">
                                        <p:cTn id="7" dur="500" fill="hold"/>
                                        <p:tgtEl>
                                          <p:spTgt spid="25610"/>
                                        </p:tgtEl>
                                        <p:attrNameLst>
                                          <p:attrName>ppt_x</p:attrName>
                                        </p:attrNameLst>
                                      </p:cBhvr>
                                      <p:tavLst>
                                        <p:tav tm="0">
                                          <p:val>
                                            <p:strVal val="0-#ppt_w/2"/>
                                          </p:val>
                                        </p:tav>
                                        <p:tav tm="100000">
                                          <p:val>
                                            <p:strVal val="#ppt_x"/>
                                          </p:val>
                                        </p:tav>
                                      </p:tavLst>
                                    </p:anim>
                                    <p:anim calcmode="lin" valueType="num">
                                      <p:cBhvr additive="base">
                                        <p:cTn id="8" dur="500" fill="hold"/>
                                        <p:tgtEl>
                                          <p:spTgt spid="256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5602"/>
                                        </p:tgtEl>
                                        <p:attrNameLst>
                                          <p:attrName>style.visibility</p:attrName>
                                        </p:attrNameLst>
                                      </p:cBhvr>
                                      <p:to>
                                        <p:strVal val="visible"/>
                                      </p:to>
                                    </p:set>
                                    <p:anim calcmode="lin" valueType="num">
                                      <p:cBhvr additive="base">
                                        <p:cTn id="12" dur="500" fill="hold"/>
                                        <p:tgtEl>
                                          <p:spTgt spid="25602"/>
                                        </p:tgtEl>
                                        <p:attrNameLst>
                                          <p:attrName>ppt_x</p:attrName>
                                        </p:attrNameLst>
                                      </p:cBhvr>
                                      <p:tavLst>
                                        <p:tav tm="0">
                                          <p:val>
                                            <p:strVal val="#ppt_x"/>
                                          </p:val>
                                        </p:tav>
                                        <p:tav tm="100000">
                                          <p:val>
                                            <p:strVal val="#ppt_x"/>
                                          </p:val>
                                        </p:tav>
                                      </p:tavLst>
                                    </p:anim>
                                    <p:anim calcmode="lin" valueType="num">
                                      <p:cBhvr additive="base">
                                        <p:cTn id="13" dur="500" fill="hold"/>
                                        <p:tgtEl>
                                          <p:spTgt spid="2560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5611"/>
                                        </p:tgtEl>
                                        <p:attrNameLst>
                                          <p:attrName>style.visibility</p:attrName>
                                        </p:attrNameLst>
                                      </p:cBhvr>
                                      <p:to>
                                        <p:strVal val="visible"/>
                                      </p:to>
                                    </p:set>
                                    <p:anim calcmode="lin" valueType="num">
                                      <p:cBhvr>
                                        <p:cTn id="18" dur="500" fill="hold"/>
                                        <p:tgtEl>
                                          <p:spTgt spid="25611"/>
                                        </p:tgtEl>
                                        <p:attrNameLst>
                                          <p:attrName>ppt_w</p:attrName>
                                        </p:attrNameLst>
                                      </p:cBhvr>
                                      <p:tavLst>
                                        <p:tav tm="0">
                                          <p:val>
                                            <p:fltVal val="0"/>
                                          </p:val>
                                        </p:tav>
                                        <p:tav tm="100000">
                                          <p:val>
                                            <p:strVal val="#ppt_w"/>
                                          </p:val>
                                        </p:tav>
                                      </p:tavLst>
                                    </p:anim>
                                    <p:anim calcmode="lin" valueType="num">
                                      <p:cBhvr>
                                        <p:cTn id="19" dur="500" fill="hold"/>
                                        <p:tgtEl>
                                          <p:spTgt spid="256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5603"/>
                                        </p:tgtEl>
                                        <p:attrNameLst>
                                          <p:attrName>style.visibility</p:attrName>
                                        </p:attrNameLst>
                                      </p:cBhvr>
                                      <p:to>
                                        <p:strVal val="visible"/>
                                      </p:to>
                                    </p:set>
                                    <p:anim calcmode="lin" valueType="num">
                                      <p:cBhvr>
                                        <p:cTn id="24" dur="500" fill="hold"/>
                                        <p:tgtEl>
                                          <p:spTgt spid="25603"/>
                                        </p:tgtEl>
                                        <p:attrNameLst>
                                          <p:attrName>ppt_w</p:attrName>
                                        </p:attrNameLst>
                                      </p:cBhvr>
                                      <p:tavLst>
                                        <p:tav tm="0">
                                          <p:val>
                                            <p:fltVal val="0"/>
                                          </p:val>
                                        </p:tav>
                                        <p:tav tm="100000">
                                          <p:val>
                                            <p:strVal val="#ppt_w"/>
                                          </p:val>
                                        </p:tav>
                                      </p:tavLst>
                                    </p:anim>
                                    <p:anim calcmode="lin" valueType="num">
                                      <p:cBhvr>
                                        <p:cTn id="25" dur="500" fill="hold"/>
                                        <p:tgtEl>
                                          <p:spTgt spid="25603"/>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25609"/>
                                        </p:tgtEl>
                                        <p:attrNameLst>
                                          <p:attrName>style.visibility</p:attrName>
                                        </p:attrNameLst>
                                      </p:cBhvr>
                                      <p:to>
                                        <p:strVal val="visible"/>
                                      </p:to>
                                    </p:set>
                                    <p:anim calcmode="lin" valueType="num">
                                      <p:cBhvr>
                                        <p:cTn id="30" dur="500" fill="hold"/>
                                        <p:tgtEl>
                                          <p:spTgt spid="25609"/>
                                        </p:tgtEl>
                                        <p:attrNameLst>
                                          <p:attrName>ppt_w</p:attrName>
                                        </p:attrNameLst>
                                      </p:cBhvr>
                                      <p:tavLst>
                                        <p:tav tm="0">
                                          <p:val>
                                            <p:fltVal val="0"/>
                                          </p:val>
                                        </p:tav>
                                        <p:tav tm="100000">
                                          <p:val>
                                            <p:strVal val="#ppt_w"/>
                                          </p:val>
                                        </p:tav>
                                      </p:tavLst>
                                    </p:anim>
                                    <p:anim calcmode="lin" valueType="num">
                                      <p:cBhvr>
                                        <p:cTn id="31" dur="500" fill="hold"/>
                                        <p:tgtEl>
                                          <p:spTgt spid="256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utoUpdateAnimBg="0"/>
      <p:bldP spid="25603" grpId="0" autoUpdateAnimBg="0"/>
      <p:bldP spid="25609" grpId="0" autoUpdateAnimBg="0"/>
      <p:bldP spid="25611"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2362200" y="304800"/>
            <a:ext cx="5410200" cy="1143000"/>
          </a:xfrm>
        </p:spPr>
        <p:txBody>
          <a:bodyPr rtlCol="0">
            <a:normAutofit fontScale="90000"/>
          </a:bodyPr>
          <a:lstStyle/>
          <a:p>
            <a:pPr eaLnBrk="1" fontAlgn="auto" hangingPunct="1">
              <a:spcAft>
                <a:spcPts val="0"/>
              </a:spcAft>
              <a:defRPr/>
            </a:pPr>
            <a:r>
              <a:rPr lang="en-US" b="1" i="1" dirty="0" err="1"/>
              <a:t>Porcicultura</a:t>
            </a:r>
            <a:r>
              <a:rPr lang="en-US" b="1" i="1" dirty="0"/>
              <a:t> </a:t>
            </a:r>
            <a:r>
              <a:rPr lang="en-US" b="1" i="1" dirty="0" err="1"/>
              <a:t>vs</a:t>
            </a:r>
            <a:r>
              <a:rPr lang="en-US" b="1" i="1" dirty="0"/>
              <a:t> </a:t>
            </a:r>
            <a:br>
              <a:rPr lang="en-US" b="1" i="1" dirty="0"/>
            </a:br>
            <a:r>
              <a:rPr lang="en-US" b="1" i="1" dirty="0" err="1"/>
              <a:t>Cría</a:t>
            </a:r>
            <a:r>
              <a:rPr lang="en-US" b="1" i="1" dirty="0"/>
              <a:t> de </a:t>
            </a:r>
            <a:r>
              <a:rPr lang="en-US" b="1" i="1" dirty="0" err="1"/>
              <a:t>Chanchos</a:t>
            </a:r>
            <a:endParaRPr lang="es-ES" b="1" i="1" dirty="0"/>
          </a:p>
        </p:txBody>
      </p:sp>
      <p:sp>
        <p:nvSpPr>
          <p:cNvPr id="43011" name="Rectangle 1027"/>
          <p:cNvSpPr>
            <a:spLocks noGrp="1" noChangeArrowheads="1"/>
          </p:cNvSpPr>
          <p:nvPr>
            <p:ph type="body" idx="1"/>
          </p:nvPr>
        </p:nvSpPr>
        <p:spPr>
          <a:xfrm>
            <a:off x="457200" y="1752600"/>
            <a:ext cx="8382000" cy="4800600"/>
          </a:xfrm>
        </p:spPr>
        <p:txBody>
          <a:bodyPr/>
          <a:lstStyle/>
          <a:p>
            <a:pPr eaLnBrk="1" hangingPunct="1"/>
            <a:r>
              <a:rPr lang="en-US" b="1" i="1" smtClean="0"/>
              <a:t>Genética-Alimentación-Manejo-Instalaciones-Registros (pesar, medir, anotar)-Saber vender</a:t>
            </a:r>
          </a:p>
          <a:p>
            <a:pPr lvl="1" eaLnBrk="1" hangingPunct="1"/>
            <a:r>
              <a:rPr lang="en-US" sz="3200" b="1" i="1" smtClean="0"/>
              <a:t>20 /24 lechones nacidos/madre/año</a:t>
            </a:r>
          </a:p>
          <a:p>
            <a:pPr lvl="1" eaLnBrk="1" hangingPunct="1"/>
            <a:r>
              <a:rPr lang="en-US" sz="3200" b="1" i="1" smtClean="0"/>
              <a:t>2,2/2,4 partos madre/año</a:t>
            </a:r>
          </a:p>
          <a:p>
            <a:pPr lvl="1" eaLnBrk="1" hangingPunct="1"/>
            <a:r>
              <a:rPr lang="en-US" sz="3200" b="1" i="1" smtClean="0"/>
              <a:t>17/23 capones terminados madre/año</a:t>
            </a:r>
          </a:p>
          <a:p>
            <a:pPr lvl="1" eaLnBrk="1" hangingPunct="1"/>
            <a:r>
              <a:rPr lang="en-US" sz="3200" b="1" i="1" smtClean="0"/>
              <a:t>Mortandad en lactancia &lt; 10%</a:t>
            </a:r>
          </a:p>
          <a:p>
            <a:pPr lvl="1" eaLnBrk="1" hangingPunct="1"/>
            <a:r>
              <a:rPr lang="en-US" sz="3200" b="1" i="1" smtClean="0"/>
              <a:t>Conversión alimenticia &lt; 3,2:1</a:t>
            </a:r>
          </a:p>
          <a:p>
            <a:pPr lvl="1" eaLnBrk="1" hangingPunct="1"/>
            <a:r>
              <a:rPr lang="en-US" sz="3200" b="1" i="1" smtClean="0"/>
              <a:t>Porcentaje de magro 47/48%</a:t>
            </a:r>
            <a:endParaRPr lang="es-ES" sz="3200" b="1" i="1" smtClean="0"/>
          </a:p>
        </p:txBody>
      </p:sp>
      <p:pic>
        <p:nvPicPr>
          <p:cNvPr id="32771" name="Picture 1030" descr="xxx-8"/>
          <p:cNvPicPr>
            <a:picLocks noChangeAspect="1" noChangeArrowheads="1"/>
          </p:cNvPicPr>
          <p:nvPr/>
        </p:nvPicPr>
        <p:blipFill>
          <a:blip r:embed="rId2"/>
          <a:srcRect/>
          <a:stretch>
            <a:fillRect/>
          </a:stretch>
        </p:blipFill>
        <p:spPr bwMode="auto">
          <a:xfrm>
            <a:off x="0" y="0"/>
            <a:ext cx="2209800" cy="1676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additive="base">
                                        <p:cTn id="7" dur="500" fill="hold"/>
                                        <p:tgtEl>
                                          <p:spTgt spid="43010"/>
                                        </p:tgtEl>
                                        <p:attrNameLst>
                                          <p:attrName>ppt_x</p:attrName>
                                        </p:attrNameLst>
                                      </p:cBhvr>
                                      <p:tavLst>
                                        <p:tav tm="0">
                                          <p:val>
                                            <p:strVal val="#ppt_x"/>
                                          </p:val>
                                        </p:tav>
                                        <p:tav tm="100000">
                                          <p:val>
                                            <p:strVal val="#ppt_x"/>
                                          </p:val>
                                        </p:tav>
                                      </p:tavLst>
                                    </p:anim>
                                    <p:anim calcmode="lin" valueType="num">
                                      <p:cBhvr additive="base">
                                        <p:cTn id="8" dur="500" fill="hold"/>
                                        <p:tgtEl>
                                          <p:spTgt spid="430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43011">
                                            <p:txEl>
                                              <p:pRg st="0" end="0"/>
                                            </p:txEl>
                                          </p:spTgt>
                                        </p:tgtEl>
                                        <p:attrNameLst>
                                          <p:attrName>style.visibility</p:attrName>
                                        </p:attrNameLst>
                                      </p:cBhvr>
                                      <p:to>
                                        <p:strVal val="visible"/>
                                      </p:to>
                                    </p:set>
                                    <p:animEffect transition="in" filter="checkerboard(across)">
                                      <p:cBhvr>
                                        <p:cTn id="12" dur="500"/>
                                        <p:tgtEl>
                                          <p:spTgt spid="43011">
                                            <p:txEl>
                                              <p:pRg st="0" end="0"/>
                                            </p:txEl>
                                          </p:spTgt>
                                        </p:tgtEl>
                                      </p:cBhvr>
                                    </p:animEffect>
                                  </p:childTnLst>
                                </p:cTn>
                              </p:par>
                            </p:childTnLst>
                          </p:cTn>
                        </p:par>
                        <p:par>
                          <p:cTn id="13" fill="hold">
                            <p:stCondLst>
                              <p:cond delay="1000"/>
                            </p:stCondLst>
                            <p:childTnLst>
                              <p:par>
                                <p:cTn id="14" presetID="5" presetClass="entr" presetSubtype="10" fill="hold" grpId="0" nodeType="afterEffect">
                                  <p:stCondLst>
                                    <p:cond delay="0"/>
                                  </p:stCondLst>
                                  <p:childTnLst>
                                    <p:set>
                                      <p:cBhvr>
                                        <p:cTn id="15" dur="1" fill="hold">
                                          <p:stCondLst>
                                            <p:cond delay="0"/>
                                          </p:stCondLst>
                                        </p:cTn>
                                        <p:tgtEl>
                                          <p:spTgt spid="43011">
                                            <p:txEl>
                                              <p:pRg st="1" end="1"/>
                                            </p:txEl>
                                          </p:spTgt>
                                        </p:tgtEl>
                                        <p:attrNameLst>
                                          <p:attrName>style.visibility</p:attrName>
                                        </p:attrNameLst>
                                      </p:cBhvr>
                                      <p:to>
                                        <p:strVal val="visible"/>
                                      </p:to>
                                    </p:set>
                                    <p:animEffect transition="in" filter="checkerboard(across)">
                                      <p:cBhvr>
                                        <p:cTn id="16" dur="500"/>
                                        <p:tgtEl>
                                          <p:spTgt spid="43011">
                                            <p:txEl>
                                              <p:pRg st="1" end="1"/>
                                            </p:txEl>
                                          </p:spTgt>
                                        </p:tgtEl>
                                      </p:cBhvr>
                                    </p:animEffect>
                                  </p:childTnLst>
                                </p:cTn>
                              </p:par>
                            </p:childTnLst>
                          </p:cTn>
                        </p:par>
                        <p:par>
                          <p:cTn id="17" fill="hold">
                            <p:stCondLst>
                              <p:cond delay="1500"/>
                            </p:stCondLst>
                            <p:childTnLst>
                              <p:par>
                                <p:cTn id="18" presetID="5" presetClass="entr" presetSubtype="10" fill="hold" grpId="0" nodeType="afterEffect">
                                  <p:stCondLst>
                                    <p:cond delay="0"/>
                                  </p:stCondLst>
                                  <p:childTnLst>
                                    <p:set>
                                      <p:cBhvr>
                                        <p:cTn id="19" dur="1" fill="hold">
                                          <p:stCondLst>
                                            <p:cond delay="0"/>
                                          </p:stCondLst>
                                        </p:cTn>
                                        <p:tgtEl>
                                          <p:spTgt spid="43011">
                                            <p:txEl>
                                              <p:pRg st="2" end="2"/>
                                            </p:txEl>
                                          </p:spTgt>
                                        </p:tgtEl>
                                        <p:attrNameLst>
                                          <p:attrName>style.visibility</p:attrName>
                                        </p:attrNameLst>
                                      </p:cBhvr>
                                      <p:to>
                                        <p:strVal val="visible"/>
                                      </p:to>
                                    </p:set>
                                    <p:animEffect transition="in" filter="checkerboard(across)">
                                      <p:cBhvr>
                                        <p:cTn id="20" dur="500"/>
                                        <p:tgtEl>
                                          <p:spTgt spid="43011">
                                            <p:txEl>
                                              <p:pRg st="2" end="2"/>
                                            </p:txEl>
                                          </p:spTgt>
                                        </p:tgtEl>
                                      </p:cBhvr>
                                    </p:animEffect>
                                  </p:childTnLst>
                                </p:cTn>
                              </p:par>
                            </p:childTnLst>
                          </p:cTn>
                        </p:par>
                        <p:par>
                          <p:cTn id="21" fill="hold">
                            <p:stCondLst>
                              <p:cond delay="2000"/>
                            </p:stCondLst>
                            <p:childTnLst>
                              <p:par>
                                <p:cTn id="22" presetID="5" presetClass="entr" presetSubtype="10" fill="hold" grpId="0" nodeType="afterEffect">
                                  <p:stCondLst>
                                    <p:cond delay="0"/>
                                  </p:stCondLst>
                                  <p:childTnLst>
                                    <p:set>
                                      <p:cBhvr>
                                        <p:cTn id="23" dur="1" fill="hold">
                                          <p:stCondLst>
                                            <p:cond delay="0"/>
                                          </p:stCondLst>
                                        </p:cTn>
                                        <p:tgtEl>
                                          <p:spTgt spid="43011">
                                            <p:txEl>
                                              <p:pRg st="3" end="3"/>
                                            </p:txEl>
                                          </p:spTgt>
                                        </p:tgtEl>
                                        <p:attrNameLst>
                                          <p:attrName>style.visibility</p:attrName>
                                        </p:attrNameLst>
                                      </p:cBhvr>
                                      <p:to>
                                        <p:strVal val="visible"/>
                                      </p:to>
                                    </p:set>
                                    <p:animEffect transition="in" filter="checkerboard(across)">
                                      <p:cBhvr>
                                        <p:cTn id="24" dur="500"/>
                                        <p:tgtEl>
                                          <p:spTgt spid="43011">
                                            <p:txEl>
                                              <p:pRg st="3" end="3"/>
                                            </p:txEl>
                                          </p:spTgt>
                                        </p:tgtEl>
                                      </p:cBhvr>
                                    </p:animEffect>
                                  </p:childTnLst>
                                </p:cTn>
                              </p:par>
                            </p:childTnLst>
                          </p:cTn>
                        </p:par>
                        <p:par>
                          <p:cTn id="25" fill="hold">
                            <p:stCondLst>
                              <p:cond delay="2500"/>
                            </p:stCondLst>
                            <p:childTnLst>
                              <p:par>
                                <p:cTn id="26" presetID="5" presetClass="entr" presetSubtype="10" fill="hold" grpId="0" nodeType="afterEffect">
                                  <p:stCondLst>
                                    <p:cond delay="0"/>
                                  </p:stCondLst>
                                  <p:childTnLst>
                                    <p:set>
                                      <p:cBhvr>
                                        <p:cTn id="27" dur="1" fill="hold">
                                          <p:stCondLst>
                                            <p:cond delay="0"/>
                                          </p:stCondLst>
                                        </p:cTn>
                                        <p:tgtEl>
                                          <p:spTgt spid="43011">
                                            <p:txEl>
                                              <p:pRg st="4" end="4"/>
                                            </p:txEl>
                                          </p:spTgt>
                                        </p:tgtEl>
                                        <p:attrNameLst>
                                          <p:attrName>style.visibility</p:attrName>
                                        </p:attrNameLst>
                                      </p:cBhvr>
                                      <p:to>
                                        <p:strVal val="visible"/>
                                      </p:to>
                                    </p:set>
                                    <p:animEffect transition="in" filter="checkerboard(across)">
                                      <p:cBhvr>
                                        <p:cTn id="28" dur="500"/>
                                        <p:tgtEl>
                                          <p:spTgt spid="43011">
                                            <p:txEl>
                                              <p:pRg st="4" end="4"/>
                                            </p:txEl>
                                          </p:spTgt>
                                        </p:tgtEl>
                                      </p:cBhvr>
                                    </p:animEffect>
                                  </p:childTnLst>
                                </p:cTn>
                              </p:par>
                            </p:childTnLst>
                          </p:cTn>
                        </p:par>
                        <p:par>
                          <p:cTn id="29" fill="hold">
                            <p:stCondLst>
                              <p:cond delay="3000"/>
                            </p:stCondLst>
                            <p:childTnLst>
                              <p:par>
                                <p:cTn id="30" presetID="5" presetClass="entr" presetSubtype="10" fill="hold" grpId="0" nodeType="afterEffect">
                                  <p:stCondLst>
                                    <p:cond delay="0"/>
                                  </p:stCondLst>
                                  <p:childTnLst>
                                    <p:set>
                                      <p:cBhvr>
                                        <p:cTn id="31" dur="1" fill="hold">
                                          <p:stCondLst>
                                            <p:cond delay="0"/>
                                          </p:stCondLst>
                                        </p:cTn>
                                        <p:tgtEl>
                                          <p:spTgt spid="43011">
                                            <p:txEl>
                                              <p:pRg st="5" end="5"/>
                                            </p:txEl>
                                          </p:spTgt>
                                        </p:tgtEl>
                                        <p:attrNameLst>
                                          <p:attrName>style.visibility</p:attrName>
                                        </p:attrNameLst>
                                      </p:cBhvr>
                                      <p:to>
                                        <p:strVal val="visible"/>
                                      </p:to>
                                    </p:set>
                                    <p:animEffect transition="in" filter="checkerboard(across)">
                                      <p:cBhvr>
                                        <p:cTn id="32" dur="500"/>
                                        <p:tgtEl>
                                          <p:spTgt spid="43011">
                                            <p:txEl>
                                              <p:pRg st="5" end="5"/>
                                            </p:txEl>
                                          </p:spTgt>
                                        </p:tgtEl>
                                      </p:cBhvr>
                                    </p:animEffect>
                                  </p:childTnLst>
                                </p:cTn>
                              </p:par>
                            </p:childTnLst>
                          </p:cTn>
                        </p:par>
                        <p:par>
                          <p:cTn id="33" fill="hold">
                            <p:stCondLst>
                              <p:cond delay="3500"/>
                            </p:stCondLst>
                            <p:childTnLst>
                              <p:par>
                                <p:cTn id="34" presetID="5" presetClass="entr" presetSubtype="10" fill="hold" grpId="0" nodeType="afterEffect">
                                  <p:stCondLst>
                                    <p:cond delay="0"/>
                                  </p:stCondLst>
                                  <p:childTnLst>
                                    <p:set>
                                      <p:cBhvr>
                                        <p:cTn id="35" dur="1" fill="hold">
                                          <p:stCondLst>
                                            <p:cond delay="0"/>
                                          </p:stCondLst>
                                        </p:cTn>
                                        <p:tgtEl>
                                          <p:spTgt spid="43011">
                                            <p:txEl>
                                              <p:pRg st="6" end="6"/>
                                            </p:txEl>
                                          </p:spTgt>
                                        </p:tgtEl>
                                        <p:attrNameLst>
                                          <p:attrName>style.visibility</p:attrName>
                                        </p:attrNameLst>
                                      </p:cBhvr>
                                      <p:to>
                                        <p:strVal val="visible"/>
                                      </p:to>
                                    </p:set>
                                    <p:animEffect transition="in" filter="checkerboard(across)">
                                      <p:cBhvr>
                                        <p:cTn id="36" dur="500"/>
                                        <p:tgtEl>
                                          <p:spTgt spid="430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utoUpdateAnimBg="0"/>
      <p:bldP spid="43011" grpId="0" build="p" bldLvl="2" autoUpdateAnimBg="0"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533400" y="533400"/>
          <a:ext cx="7772400" cy="5943600"/>
        </p:xfrm>
        <a:graphic>
          <a:graphicData uri="http://schemas.openxmlformats.org/presentationml/2006/ole">
            <mc:AlternateContent xmlns:mc="http://schemas.openxmlformats.org/markup-compatibility/2006">
              <mc:Choice xmlns:v="urn:schemas-microsoft-com:vml" Requires="v">
                <p:oleObj spid="_x0000_s8195" name="Gráfico" r:id="rId4" imgW="6206400" imgH="4723200" progId="Excel.Sheet.8">
                  <p:embed/>
                </p:oleObj>
              </mc:Choice>
              <mc:Fallback>
                <p:oleObj name="Gráfico" r:id="rId4" imgW="6206400" imgH="4723200" progId="Excel.Shee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533400"/>
                        <a:ext cx="77724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438400" y="457200"/>
            <a:ext cx="4953000" cy="609600"/>
          </a:xfrm>
        </p:spPr>
        <p:txBody>
          <a:bodyPr rtlCol="0">
            <a:normAutofit fontScale="90000"/>
          </a:bodyPr>
          <a:lstStyle/>
          <a:p>
            <a:pPr eaLnBrk="1" fontAlgn="auto" hangingPunct="1">
              <a:spcAft>
                <a:spcPts val="0"/>
              </a:spcAft>
              <a:defRPr/>
            </a:pPr>
            <a:r>
              <a:rPr lang="es-ES_tradnl" b="1" i="1">
                <a:solidFill>
                  <a:schemeClr val="bg1"/>
                </a:solidFill>
              </a:rPr>
              <a:t>Análisis FODA</a:t>
            </a:r>
          </a:p>
        </p:txBody>
      </p:sp>
      <p:sp>
        <p:nvSpPr>
          <p:cNvPr id="53251" name="Rectangle 3"/>
          <p:cNvSpPr>
            <a:spLocks noGrp="1" noChangeArrowheads="1"/>
          </p:cNvSpPr>
          <p:nvPr>
            <p:ph type="body" idx="1"/>
          </p:nvPr>
        </p:nvSpPr>
        <p:spPr>
          <a:xfrm>
            <a:off x="0" y="1196975"/>
            <a:ext cx="9144000" cy="5360988"/>
          </a:xfrm>
        </p:spPr>
        <p:txBody>
          <a:bodyPr/>
          <a:lstStyle/>
          <a:p>
            <a:pPr algn="just" eaLnBrk="1" hangingPunct="1">
              <a:buFont typeface="Symbol" pitchFamily="18" charset="2"/>
              <a:buChar char="¨"/>
            </a:pPr>
            <a:r>
              <a:rPr lang="es-ES" b="1" i="1" smtClean="0"/>
              <a:t>DEBILIDADES</a:t>
            </a:r>
          </a:p>
          <a:p>
            <a:pPr lvl="2" algn="just" eaLnBrk="1" hangingPunct="1">
              <a:buFont typeface="Symbol" pitchFamily="18" charset="2"/>
              <a:buChar char="*"/>
            </a:pPr>
            <a:r>
              <a:rPr lang="es-ES" sz="3200" b="1" i="1" smtClean="0"/>
              <a:t>Ausencia de políticas estratégicas </a:t>
            </a:r>
          </a:p>
          <a:p>
            <a:pPr lvl="2" algn="just" eaLnBrk="1" hangingPunct="1">
              <a:buFont typeface="Symbol" pitchFamily="18" charset="2"/>
              <a:buChar char="*"/>
            </a:pPr>
            <a:r>
              <a:rPr lang="es-ES" sz="3200" b="1" i="1" smtClean="0"/>
              <a:t>Frágil vinculación producción primaria-industria (desconfianza)</a:t>
            </a:r>
          </a:p>
          <a:p>
            <a:pPr lvl="2" algn="just" eaLnBrk="1" hangingPunct="1">
              <a:buFont typeface="Symbol" pitchFamily="18" charset="2"/>
              <a:buChar char="*"/>
            </a:pPr>
            <a:r>
              <a:rPr lang="es-ES" sz="3200" b="1" i="1" smtClean="0"/>
              <a:t>Bajos índices productivos a nivel país</a:t>
            </a:r>
          </a:p>
          <a:p>
            <a:pPr lvl="2" algn="just" eaLnBrk="1" hangingPunct="1">
              <a:buFont typeface="Symbol" pitchFamily="18" charset="2"/>
              <a:buChar char="*"/>
            </a:pPr>
            <a:r>
              <a:rPr lang="es-ES" sz="3200" b="1" i="1" smtClean="0"/>
              <a:t>Carne fresca (Bajo consumo-Negativa percepción- Distorsión de precios - </a:t>
            </a:r>
            <a:r>
              <a:rPr lang="es-ES" sz="3000" b="1" i="1" smtClean="0"/>
              <a:t>Ausencia de promoción y difusión) </a:t>
            </a:r>
            <a:endParaRPr lang="es-ES" sz="3200" b="1" i="1" smtClean="0"/>
          </a:p>
          <a:p>
            <a:pPr lvl="2" algn="just" eaLnBrk="1" hangingPunct="1">
              <a:buFont typeface="Symbol" pitchFamily="18" charset="2"/>
              <a:buNone/>
            </a:pPr>
            <a:endParaRPr lang="es-ES" sz="2800" b="1" i="1" smtClean="0"/>
          </a:p>
          <a:p>
            <a:pPr lvl="2" algn="just" eaLnBrk="1" hangingPunct="1">
              <a:buFont typeface="Symbol" pitchFamily="18" charset="2"/>
              <a:buChar char="*"/>
            </a:pPr>
            <a:endParaRPr lang="es-ES" sz="3400" b="1" i="1" smtClean="0"/>
          </a:p>
          <a:p>
            <a:pPr eaLnBrk="1" hangingPunct="1"/>
            <a:endParaRPr lang="es-ES_tradnl" sz="34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3250"/>
                                        </p:tgtEl>
                                        <p:attrNameLst>
                                          <p:attrName>style.visibility</p:attrName>
                                        </p:attrNameLst>
                                      </p:cBhvr>
                                      <p:to>
                                        <p:strVal val="visible"/>
                                      </p:to>
                                    </p:set>
                                    <p:anim calcmode="lin" valueType="num">
                                      <p:cBhvr additive="base">
                                        <p:cTn id="7" dur="500" fill="hold"/>
                                        <p:tgtEl>
                                          <p:spTgt spid="53250"/>
                                        </p:tgtEl>
                                        <p:attrNameLst>
                                          <p:attrName>ppt_x</p:attrName>
                                        </p:attrNameLst>
                                      </p:cBhvr>
                                      <p:tavLst>
                                        <p:tav tm="0">
                                          <p:val>
                                            <p:strVal val="#ppt_x"/>
                                          </p:val>
                                        </p:tav>
                                        <p:tav tm="100000">
                                          <p:val>
                                            <p:strVal val="#ppt_x"/>
                                          </p:val>
                                        </p:tav>
                                      </p:tavLst>
                                    </p:anim>
                                    <p:anim calcmode="lin" valueType="num">
                                      <p:cBhvr additive="base">
                                        <p:cTn id="8" dur="500" fill="hold"/>
                                        <p:tgtEl>
                                          <p:spTgt spid="5325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1">
                                            <p:txEl>
                                              <p:pRg st="0" end="0"/>
                                            </p:txEl>
                                          </p:spTgt>
                                        </p:tgtEl>
                                        <p:attrNameLst>
                                          <p:attrName>style.visibility</p:attrName>
                                        </p:attrNameLst>
                                      </p:cBhvr>
                                      <p:to>
                                        <p:strVal val="visible"/>
                                      </p:to>
                                    </p:set>
                                    <p:anim calcmode="lin" valueType="num">
                                      <p:cBhvr additive="base">
                                        <p:cTn id="13" dur="5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3251">
                                            <p:txEl>
                                              <p:pRg st="1" end="1"/>
                                            </p:txEl>
                                          </p:spTgt>
                                        </p:tgtEl>
                                        <p:attrNameLst>
                                          <p:attrName>style.visibility</p:attrName>
                                        </p:attrNameLst>
                                      </p:cBhvr>
                                      <p:to>
                                        <p:strVal val="visible"/>
                                      </p:to>
                                    </p:set>
                                    <p:anim calcmode="lin" valueType="num">
                                      <p:cBhvr additive="base">
                                        <p:cTn id="19" dur="5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32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3251">
                                            <p:txEl>
                                              <p:pRg st="2" end="2"/>
                                            </p:txEl>
                                          </p:spTgt>
                                        </p:tgtEl>
                                        <p:attrNameLst>
                                          <p:attrName>style.visibility</p:attrName>
                                        </p:attrNameLst>
                                      </p:cBhvr>
                                      <p:to>
                                        <p:strVal val="visible"/>
                                      </p:to>
                                    </p:set>
                                    <p:anim calcmode="lin" valueType="num">
                                      <p:cBhvr additive="base">
                                        <p:cTn id="25" dur="500" fill="hold"/>
                                        <p:tgtEl>
                                          <p:spTgt spid="5325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32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3251">
                                            <p:txEl>
                                              <p:pRg st="3" end="3"/>
                                            </p:txEl>
                                          </p:spTgt>
                                        </p:tgtEl>
                                        <p:attrNameLst>
                                          <p:attrName>style.visibility</p:attrName>
                                        </p:attrNameLst>
                                      </p:cBhvr>
                                      <p:to>
                                        <p:strVal val="visible"/>
                                      </p:to>
                                    </p:set>
                                    <p:anim calcmode="lin" valueType="num">
                                      <p:cBhvr additive="base">
                                        <p:cTn id="31" dur="500" fill="hold"/>
                                        <p:tgtEl>
                                          <p:spTgt spid="5325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32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3251">
                                            <p:txEl>
                                              <p:pRg st="4" end="4"/>
                                            </p:txEl>
                                          </p:spTgt>
                                        </p:tgtEl>
                                        <p:attrNameLst>
                                          <p:attrName>style.visibility</p:attrName>
                                        </p:attrNameLst>
                                      </p:cBhvr>
                                      <p:to>
                                        <p:strVal val="visible"/>
                                      </p:to>
                                    </p:set>
                                    <p:anim calcmode="lin" valueType="num">
                                      <p:cBhvr additive="base">
                                        <p:cTn id="37" dur="500" fill="hold"/>
                                        <p:tgtEl>
                                          <p:spTgt spid="53251">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32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utoUpdateAnimBg="0"/>
      <p:bldP spid="53251" grpId="0" build="p" bldLvl="3"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057400" y="609600"/>
            <a:ext cx="6553200" cy="838200"/>
          </a:xfrm>
        </p:spPr>
        <p:txBody>
          <a:bodyPr rtlCol="0">
            <a:normAutofit fontScale="90000"/>
          </a:bodyPr>
          <a:lstStyle/>
          <a:p>
            <a:pPr eaLnBrk="1" fontAlgn="auto" hangingPunct="1">
              <a:spcAft>
                <a:spcPts val="0"/>
              </a:spcAft>
              <a:defRPr/>
            </a:pPr>
            <a:r>
              <a:rPr lang="es-ES_tradnl" sz="4000" b="1" i="1">
                <a:solidFill>
                  <a:srgbClr val="FFFFCC"/>
                </a:solidFill>
              </a:rPr>
              <a:t>La Carne Porcina es la más Consumida en el Mundo</a:t>
            </a:r>
            <a:endParaRPr lang="es-ES_tradnl">
              <a:solidFill>
                <a:srgbClr val="FFFFCC"/>
              </a:solidFill>
            </a:endParaRPr>
          </a:p>
        </p:txBody>
      </p:sp>
      <p:sp>
        <p:nvSpPr>
          <p:cNvPr id="8195" name="Rectangle 3"/>
          <p:cNvSpPr>
            <a:spLocks noGrp="1" noChangeArrowheads="1"/>
          </p:cNvSpPr>
          <p:nvPr>
            <p:ph type="body" idx="1"/>
          </p:nvPr>
        </p:nvSpPr>
        <p:spPr>
          <a:xfrm>
            <a:off x="755650" y="1052513"/>
            <a:ext cx="8078788" cy="4602162"/>
          </a:xfrm>
        </p:spPr>
        <p:txBody>
          <a:bodyPr/>
          <a:lstStyle/>
          <a:p>
            <a:pPr eaLnBrk="1" hangingPunct="1"/>
            <a:r>
              <a:rPr lang="es-ES_tradnl" b="1" i="1" smtClean="0"/>
              <a:t>Producción de carnes 304 mill. Tn.</a:t>
            </a:r>
          </a:p>
          <a:p>
            <a:pPr eaLnBrk="1" hangingPunct="1"/>
            <a:r>
              <a:rPr lang="es-ES_tradnl" b="1" i="1" smtClean="0"/>
              <a:t>Carne Porcina 112.4 millones de ton. (37%) Consumo 15,9 kg/hab/año</a:t>
            </a:r>
          </a:p>
          <a:p>
            <a:pPr eaLnBrk="1" hangingPunct="1"/>
            <a:r>
              <a:rPr lang="es-ES_tradnl" b="1" i="1" smtClean="0"/>
              <a:t>Carne Aviar 105millones de ton. (34%) Consumo 12,2 kg/hab/año</a:t>
            </a:r>
          </a:p>
          <a:p>
            <a:pPr eaLnBrk="1" hangingPunct="1"/>
            <a:r>
              <a:rPr lang="es-ES_tradnl" b="1" i="1" smtClean="0"/>
              <a:t>Carne Bovina 67 millones de ton. (22%) Consumo 9,7 kg/hab/año</a:t>
            </a:r>
          </a:p>
          <a:p>
            <a:pPr eaLnBrk="1" hangingPunct="1"/>
            <a:r>
              <a:rPr lang="es-ES_tradnl" b="1" i="1" smtClean="0"/>
              <a:t>Carne Ovina 13.7 millones de ton. ( 2 %)</a:t>
            </a:r>
            <a:endParaRPr lang="es-ES_tradnl" smtClean="0"/>
          </a:p>
        </p:txBody>
      </p:sp>
      <p:graphicFrame>
        <p:nvGraphicFramePr>
          <p:cNvPr id="8196" name="Object 2"/>
          <p:cNvGraphicFramePr>
            <a:graphicFrameLocks noChangeAspect="1"/>
          </p:cNvGraphicFramePr>
          <p:nvPr/>
        </p:nvGraphicFramePr>
        <p:xfrm>
          <a:off x="0" y="228600"/>
          <a:ext cx="2590800" cy="1676400"/>
        </p:xfrm>
        <a:graphic>
          <a:graphicData uri="http://schemas.openxmlformats.org/presentationml/2006/ole">
            <mc:AlternateContent xmlns:mc="http://schemas.openxmlformats.org/markup-compatibility/2006">
              <mc:Choice xmlns:v="urn:schemas-microsoft-com:vml" Requires="v">
                <p:oleObj spid="_x0000_s3075" name="Imagen" r:id="rId3" imgW="5447880" imgH="2506320" progId="">
                  <p:embed/>
                </p:oleObj>
              </mc:Choice>
              <mc:Fallback>
                <p:oleObj name="Imagen" r:id="rId3" imgW="5447880" imgH="250632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
                        <a:ext cx="2590800" cy="167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Rectangle 6"/>
          <p:cNvSpPr>
            <a:spLocks noChangeArrowheads="1"/>
          </p:cNvSpPr>
          <p:nvPr/>
        </p:nvSpPr>
        <p:spPr bwMode="auto">
          <a:xfrm>
            <a:off x="685800" y="6096000"/>
            <a:ext cx="5276850" cy="366713"/>
          </a:xfrm>
          <a:prstGeom prst="rect">
            <a:avLst/>
          </a:prstGeom>
          <a:noFill/>
          <a:ln w="9525">
            <a:noFill/>
            <a:miter lim="800000"/>
            <a:headEnd/>
            <a:tailEnd/>
          </a:ln>
        </p:spPr>
        <p:txBody>
          <a:bodyPr wrap="none">
            <a:spAutoFit/>
          </a:bodyPr>
          <a:lstStyle/>
          <a:p>
            <a:r>
              <a:rPr lang="es-ES" b="1">
                <a:solidFill>
                  <a:schemeClr val="bg2"/>
                </a:solidFill>
                <a:latin typeface="Calibri" pitchFamily="34" charset="0"/>
              </a:rPr>
              <a:t>Fuente: DG en base datos FAOSTAT - 2004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0-#ppt_w/2"/>
                                          </p:val>
                                        </p:tav>
                                        <p:tav tm="100000">
                                          <p:val>
                                            <p:strVal val="#ppt_x"/>
                                          </p:val>
                                        </p:tav>
                                      </p:tavLst>
                                    </p:anim>
                                    <p:anim calcmode="lin" valueType="num">
                                      <p:cBhvr additive="base">
                                        <p:cTn id="8" dur="500" fill="hold"/>
                                        <p:tgtEl>
                                          <p:spTgt spid="819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8194"/>
                                        </p:tgtEl>
                                        <p:attrNameLst>
                                          <p:attrName>style.visibility</p:attrName>
                                        </p:attrNameLst>
                                      </p:cBhvr>
                                      <p:to>
                                        <p:strVal val="visible"/>
                                      </p:to>
                                    </p:set>
                                    <p:anim calcmode="lin" valueType="num">
                                      <p:cBhvr additive="base">
                                        <p:cTn id="12" dur="500" fill="hold"/>
                                        <p:tgtEl>
                                          <p:spTgt spid="8194"/>
                                        </p:tgtEl>
                                        <p:attrNameLst>
                                          <p:attrName>ppt_x</p:attrName>
                                        </p:attrNameLst>
                                      </p:cBhvr>
                                      <p:tavLst>
                                        <p:tav tm="0">
                                          <p:val>
                                            <p:strVal val="#ppt_x"/>
                                          </p:val>
                                        </p:tav>
                                        <p:tav tm="100000">
                                          <p:val>
                                            <p:strVal val="#ppt_x"/>
                                          </p:val>
                                        </p:tav>
                                      </p:tavLst>
                                    </p:anim>
                                    <p:anim calcmode="lin" valueType="num">
                                      <p:cBhvr additive="base">
                                        <p:cTn id="13" dur="500" fill="hold"/>
                                        <p:tgtEl>
                                          <p:spTgt spid="819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8195">
                                            <p:txEl>
                                              <p:pRg st="0" end="0"/>
                                            </p:txEl>
                                          </p:spTgt>
                                        </p:tgtEl>
                                        <p:attrNameLst>
                                          <p:attrName>style.visibility</p:attrName>
                                        </p:attrNameLst>
                                      </p:cBhvr>
                                      <p:to>
                                        <p:strVal val="visible"/>
                                      </p:to>
                                    </p:set>
                                    <p:anim calcmode="lin" valueType="num">
                                      <p:cBhvr>
                                        <p:cTn id="18" dur="500" fill="hold"/>
                                        <p:tgtEl>
                                          <p:spTgt spid="8195">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81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8195">
                                            <p:txEl>
                                              <p:pRg st="1" end="1"/>
                                            </p:txEl>
                                          </p:spTgt>
                                        </p:tgtEl>
                                        <p:attrNameLst>
                                          <p:attrName>style.visibility</p:attrName>
                                        </p:attrNameLst>
                                      </p:cBhvr>
                                      <p:to>
                                        <p:strVal val="visible"/>
                                      </p:to>
                                    </p:set>
                                    <p:anim calcmode="lin" valueType="num">
                                      <p:cBhvr>
                                        <p:cTn id="24" dur="500" fill="hold"/>
                                        <p:tgtEl>
                                          <p:spTgt spid="8195">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819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8195">
                                            <p:txEl>
                                              <p:pRg st="2" end="2"/>
                                            </p:txEl>
                                          </p:spTgt>
                                        </p:tgtEl>
                                        <p:attrNameLst>
                                          <p:attrName>style.visibility</p:attrName>
                                        </p:attrNameLst>
                                      </p:cBhvr>
                                      <p:to>
                                        <p:strVal val="visible"/>
                                      </p:to>
                                    </p:set>
                                    <p:anim calcmode="lin" valueType="num">
                                      <p:cBhvr>
                                        <p:cTn id="30" dur="500" fill="hold"/>
                                        <p:tgtEl>
                                          <p:spTgt spid="8195">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819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8195">
                                            <p:txEl>
                                              <p:pRg st="3" end="3"/>
                                            </p:txEl>
                                          </p:spTgt>
                                        </p:tgtEl>
                                        <p:attrNameLst>
                                          <p:attrName>style.visibility</p:attrName>
                                        </p:attrNameLst>
                                      </p:cBhvr>
                                      <p:to>
                                        <p:strVal val="visible"/>
                                      </p:to>
                                    </p:set>
                                    <p:anim calcmode="lin" valueType="num">
                                      <p:cBhvr>
                                        <p:cTn id="36" dur="500" fill="hold"/>
                                        <p:tgtEl>
                                          <p:spTgt spid="8195">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819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8195">
                                            <p:txEl>
                                              <p:pRg st="4" end="4"/>
                                            </p:txEl>
                                          </p:spTgt>
                                        </p:tgtEl>
                                        <p:attrNameLst>
                                          <p:attrName>style.visibility</p:attrName>
                                        </p:attrNameLst>
                                      </p:cBhvr>
                                      <p:to>
                                        <p:strVal val="visible"/>
                                      </p:to>
                                    </p:set>
                                    <p:anim calcmode="lin" valueType="num">
                                      <p:cBhvr>
                                        <p:cTn id="42" dur="500" fill="hold"/>
                                        <p:tgtEl>
                                          <p:spTgt spid="8195">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8195">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5"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050"/>
          <p:cNvSpPr>
            <a:spLocks noGrp="1" noChangeArrowheads="1"/>
          </p:cNvSpPr>
          <p:nvPr>
            <p:ph type="title"/>
          </p:nvPr>
        </p:nvSpPr>
        <p:spPr>
          <a:xfrm>
            <a:off x="2895600" y="457200"/>
            <a:ext cx="4267200" cy="609600"/>
          </a:xfrm>
        </p:spPr>
        <p:txBody>
          <a:bodyPr rtlCol="0">
            <a:normAutofit fontScale="90000"/>
          </a:bodyPr>
          <a:lstStyle/>
          <a:p>
            <a:pPr eaLnBrk="1" fontAlgn="auto" hangingPunct="1">
              <a:spcAft>
                <a:spcPts val="0"/>
              </a:spcAft>
              <a:defRPr/>
            </a:pPr>
            <a:r>
              <a:rPr lang="es-ES_tradnl" b="1" i="1">
                <a:solidFill>
                  <a:schemeClr val="bg1"/>
                </a:solidFill>
              </a:rPr>
              <a:t>Análisis FODA</a:t>
            </a:r>
          </a:p>
        </p:txBody>
      </p:sp>
      <p:sp>
        <p:nvSpPr>
          <p:cNvPr id="54275" name="Rectangle 2051"/>
          <p:cNvSpPr>
            <a:spLocks noGrp="1" noChangeArrowheads="1"/>
          </p:cNvSpPr>
          <p:nvPr>
            <p:ph type="body" idx="1"/>
          </p:nvPr>
        </p:nvSpPr>
        <p:spPr>
          <a:xfrm>
            <a:off x="304800" y="1600200"/>
            <a:ext cx="8839200" cy="4800600"/>
          </a:xfrm>
        </p:spPr>
        <p:txBody>
          <a:bodyPr rtlCol="0">
            <a:normAutofit lnSpcReduction="10000"/>
          </a:bodyPr>
          <a:lstStyle/>
          <a:p>
            <a:pPr algn="just" eaLnBrk="1" fontAlgn="auto" hangingPunct="1">
              <a:lnSpc>
                <a:spcPct val="90000"/>
              </a:lnSpc>
              <a:spcAft>
                <a:spcPts val="0"/>
              </a:spcAft>
              <a:buFont typeface="Symbol" pitchFamily="18" charset="2"/>
              <a:buChar char="¨"/>
              <a:defRPr/>
            </a:pPr>
            <a:r>
              <a:rPr lang="es-ES" sz="2800" b="1" i="1" dirty="0"/>
              <a:t>DEBILIDADES (Cont.)</a:t>
            </a:r>
          </a:p>
          <a:p>
            <a:pPr eaLnBrk="1" fontAlgn="auto" hangingPunct="1">
              <a:lnSpc>
                <a:spcPct val="90000"/>
              </a:lnSpc>
              <a:spcAft>
                <a:spcPts val="0"/>
              </a:spcAft>
              <a:buFont typeface="Wingdings" pitchFamily="2" charset="2"/>
              <a:buChar char="v"/>
              <a:defRPr/>
            </a:pPr>
            <a:r>
              <a:rPr lang="es-ES" sz="2800" b="1" i="1" dirty="0"/>
              <a:t>Evasión fiscal-sanitaria-Competencia desleal.</a:t>
            </a:r>
          </a:p>
          <a:p>
            <a:pPr eaLnBrk="1" fontAlgn="auto" hangingPunct="1">
              <a:lnSpc>
                <a:spcPct val="90000"/>
              </a:lnSpc>
              <a:spcAft>
                <a:spcPts val="0"/>
              </a:spcAft>
              <a:buFont typeface="Wingdings" pitchFamily="2" charset="2"/>
              <a:buChar char="v"/>
              <a:defRPr/>
            </a:pPr>
            <a:r>
              <a:rPr lang="es-ES" sz="2800" b="1" i="1" dirty="0"/>
              <a:t> Demanda interna desabastecida por la producción nacional </a:t>
            </a:r>
          </a:p>
          <a:p>
            <a:pPr eaLnBrk="1" fontAlgn="auto" hangingPunct="1">
              <a:lnSpc>
                <a:spcPct val="90000"/>
              </a:lnSpc>
              <a:spcAft>
                <a:spcPts val="0"/>
              </a:spcAft>
              <a:buFont typeface="Wingdings" pitchFamily="2" charset="2"/>
              <a:buChar char="v"/>
              <a:defRPr/>
            </a:pPr>
            <a:r>
              <a:rPr lang="es-ES" sz="2800" b="1" i="1" dirty="0"/>
              <a:t>Costos internos no optimizados (Ej. Guías, Tasas de Abasto, </a:t>
            </a:r>
            <a:r>
              <a:rPr lang="es-ES" sz="2800" b="1" i="1" dirty="0" err="1"/>
              <a:t>etc</a:t>
            </a:r>
            <a:r>
              <a:rPr lang="es-ES" sz="2800" b="1" i="1" dirty="0"/>
              <a:t>)</a:t>
            </a:r>
          </a:p>
          <a:p>
            <a:pPr eaLnBrk="1" fontAlgn="auto" hangingPunct="1">
              <a:lnSpc>
                <a:spcPct val="90000"/>
              </a:lnSpc>
              <a:spcAft>
                <a:spcPts val="0"/>
              </a:spcAft>
              <a:buFont typeface="Wingdings" pitchFamily="2" charset="2"/>
              <a:buChar char="v"/>
              <a:defRPr/>
            </a:pPr>
            <a:r>
              <a:rPr lang="es-ES" sz="2800" b="1" i="1" dirty="0"/>
              <a:t> </a:t>
            </a:r>
            <a:r>
              <a:rPr lang="es-ES" sz="2800" b="1" i="1" dirty="0">
                <a:cs typeface="Arial" pitchFamily="34" charset="0"/>
              </a:rPr>
              <a:t>Debilidad en la negociación entre la cadena productiva y la comercialización (Provee./</a:t>
            </a:r>
            <a:r>
              <a:rPr lang="es-ES" sz="2800" b="1" i="1" dirty="0" err="1">
                <a:cs typeface="Arial" pitchFamily="34" charset="0"/>
              </a:rPr>
              <a:t>super</a:t>
            </a:r>
            <a:r>
              <a:rPr lang="es-ES" sz="2800" b="1" i="1" dirty="0">
                <a:cs typeface="Arial" pitchFamily="34" charset="0"/>
              </a:rPr>
              <a:t>. </a:t>
            </a:r>
            <a:r>
              <a:rPr lang="es-ES" sz="2800" b="1" i="1" dirty="0" err="1">
                <a:cs typeface="Arial" pitchFamily="34" charset="0"/>
              </a:rPr>
              <a:t>Product</a:t>
            </a:r>
            <a:r>
              <a:rPr lang="es-ES" sz="2800" b="1" i="1" dirty="0">
                <a:cs typeface="Arial" pitchFamily="34" charset="0"/>
              </a:rPr>
              <a:t>./industria)</a:t>
            </a:r>
          </a:p>
          <a:p>
            <a:pPr eaLnBrk="1" fontAlgn="auto" hangingPunct="1">
              <a:lnSpc>
                <a:spcPct val="90000"/>
              </a:lnSpc>
              <a:spcAft>
                <a:spcPts val="0"/>
              </a:spcAft>
              <a:buFont typeface="Wingdings" pitchFamily="2" charset="2"/>
              <a:buChar char="v"/>
              <a:defRPr/>
            </a:pPr>
            <a:r>
              <a:rPr lang="es-ES" sz="2800" b="1" i="1" dirty="0"/>
              <a:t>Difícil acceso al crédito</a:t>
            </a:r>
          </a:p>
          <a:p>
            <a:pPr eaLnBrk="1" fontAlgn="auto" hangingPunct="1">
              <a:lnSpc>
                <a:spcPct val="90000"/>
              </a:lnSpc>
              <a:spcAft>
                <a:spcPts val="0"/>
              </a:spcAft>
              <a:buFont typeface="Wingdings" pitchFamily="2" charset="2"/>
              <a:buChar char="v"/>
              <a:defRPr/>
            </a:pPr>
            <a:r>
              <a:rPr lang="es-ES" sz="2800" b="1" i="1" dirty="0"/>
              <a:t>Altamente dependiente de la Industria Transformadora</a:t>
            </a:r>
          </a:p>
          <a:p>
            <a:pPr eaLnBrk="1" fontAlgn="auto" hangingPunct="1">
              <a:lnSpc>
                <a:spcPct val="90000"/>
              </a:lnSpc>
              <a:spcAft>
                <a:spcPts val="0"/>
              </a:spcAft>
              <a:buFontTx/>
              <a:buNone/>
              <a:defRPr/>
            </a:pPr>
            <a:r>
              <a:rPr lang="es-ES_tradnl" sz="2800" dirty="0"/>
              <a:t>(pocos canales comerciales alternativos)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additive="base">
                                        <p:cTn id="7" dur="500" fill="hold"/>
                                        <p:tgtEl>
                                          <p:spTgt spid="54274"/>
                                        </p:tgtEl>
                                        <p:attrNameLst>
                                          <p:attrName>ppt_x</p:attrName>
                                        </p:attrNameLst>
                                      </p:cBhvr>
                                      <p:tavLst>
                                        <p:tav tm="0">
                                          <p:val>
                                            <p:strVal val="#ppt_x"/>
                                          </p:val>
                                        </p:tav>
                                        <p:tav tm="100000">
                                          <p:val>
                                            <p:strVal val="#ppt_x"/>
                                          </p:val>
                                        </p:tav>
                                      </p:tavLst>
                                    </p:anim>
                                    <p:anim calcmode="lin" valueType="num">
                                      <p:cBhvr additive="base">
                                        <p:cTn id="8" dur="500" fill="hold"/>
                                        <p:tgtEl>
                                          <p:spTgt spid="5427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275">
                                            <p:txEl>
                                              <p:pRg st="0" end="0"/>
                                            </p:txEl>
                                          </p:spTgt>
                                        </p:tgtEl>
                                        <p:attrNameLst>
                                          <p:attrName>style.visibility</p:attrName>
                                        </p:attrNameLst>
                                      </p:cBhvr>
                                      <p:to>
                                        <p:strVal val="visible"/>
                                      </p:to>
                                    </p:set>
                                    <p:anim calcmode="lin" valueType="num">
                                      <p:cBhvr additive="base">
                                        <p:cTn id="13" dur="500" fill="hold"/>
                                        <p:tgtEl>
                                          <p:spTgt spid="5427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2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4275">
                                            <p:txEl>
                                              <p:pRg st="1" end="1"/>
                                            </p:txEl>
                                          </p:spTgt>
                                        </p:tgtEl>
                                        <p:attrNameLst>
                                          <p:attrName>style.visibility</p:attrName>
                                        </p:attrNameLst>
                                      </p:cBhvr>
                                      <p:to>
                                        <p:strVal val="visible"/>
                                      </p:to>
                                    </p:set>
                                    <p:anim calcmode="lin" valueType="num">
                                      <p:cBhvr additive="base">
                                        <p:cTn id="19" dur="500" fill="hold"/>
                                        <p:tgtEl>
                                          <p:spTgt spid="5427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42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4275">
                                            <p:txEl>
                                              <p:pRg st="2" end="2"/>
                                            </p:txEl>
                                          </p:spTgt>
                                        </p:tgtEl>
                                        <p:attrNameLst>
                                          <p:attrName>style.visibility</p:attrName>
                                        </p:attrNameLst>
                                      </p:cBhvr>
                                      <p:to>
                                        <p:strVal val="visible"/>
                                      </p:to>
                                    </p:set>
                                    <p:anim calcmode="lin" valueType="num">
                                      <p:cBhvr additive="base">
                                        <p:cTn id="25" dur="500" fill="hold"/>
                                        <p:tgtEl>
                                          <p:spTgt spid="5427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42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4275">
                                            <p:txEl>
                                              <p:pRg st="3" end="3"/>
                                            </p:txEl>
                                          </p:spTgt>
                                        </p:tgtEl>
                                        <p:attrNameLst>
                                          <p:attrName>style.visibility</p:attrName>
                                        </p:attrNameLst>
                                      </p:cBhvr>
                                      <p:to>
                                        <p:strVal val="visible"/>
                                      </p:to>
                                    </p:set>
                                    <p:anim calcmode="lin" valueType="num">
                                      <p:cBhvr additive="base">
                                        <p:cTn id="31" dur="500" fill="hold"/>
                                        <p:tgtEl>
                                          <p:spTgt spid="5427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42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4275">
                                            <p:txEl>
                                              <p:pRg st="4" end="4"/>
                                            </p:txEl>
                                          </p:spTgt>
                                        </p:tgtEl>
                                        <p:attrNameLst>
                                          <p:attrName>style.visibility</p:attrName>
                                        </p:attrNameLst>
                                      </p:cBhvr>
                                      <p:to>
                                        <p:strVal val="visible"/>
                                      </p:to>
                                    </p:set>
                                    <p:anim calcmode="lin" valueType="num">
                                      <p:cBhvr additive="base">
                                        <p:cTn id="37" dur="500" fill="hold"/>
                                        <p:tgtEl>
                                          <p:spTgt spid="5427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42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4275">
                                            <p:txEl>
                                              <p:pRg st="5" end="5"/>
                                            </p:txEl>
                                          </p:spTgt>
                                        </p:tgtEl>
                                        <p:attrNameLst>
                                          <p:attrName>style.visibility</p:attrName>
                                        </p:attrNameLst>
                                      </p:cBhvr>
                                      <p:to>
                                        <p:strVal val="visible"/>
                                      </p:to>
                                    </p:set>
                                    <p:anim calcmode="lin" valueType="num">
                                      <p:cBhvr additive="base">
                                        <p:cTn id="43" dur="500" fill="hold"/>
                                        <p:tgtEl>
                                          <p:spTgt spid="5427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42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4275">
                                            <p:txEl>
                                              <p:pRg st="6" end="6"/>
                                            </p:txEl>
                                          </p:spTgt>
                                        </p:tgtEl>
                                        <p:attrNameLst>
                                          <p:attrName>style.visibility</p:attrName>
                                        </p:attrNameLst>
                                      </p:cBhvr>
                                      <p:to>
                                        <p:strVal val="visible"/>
                                      </p:to>
                                    </p:set>
                                    <p:anim calcmode="lin" valueType="num">
                                      <p:cBhvr additive="base">
                                        <p:cTn id="49" dur="500" fill="hold"/>
                                        <p:tgtEl>
                                          <p:spTgt spid="54275">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42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4275">
                                            <p:txEl>
                                              <p:pRg st="7" end="7"/>
                                            </p:txEl>
                                          </p:spTgt>
                                        </p:tgtEl>
                                        <p:attrNameLst>
                                          <p:attrName>style.visibility</p:attrName>
                                        </p:attrNameLst>
                                      </p:cBhvr>
                                      <p:to>
                                        <p:strVal val="visible"/>
                                      </p:to>
                                    </p:set>
                                    <p:anim calcmode="lin" valueType="num">
                                      <p:cBhvr additive="base">
                                        <p:cTn id="55" dur="500" fill="hold"/>
                                        <p:tgtEl>
                                          <p:spTgt spid="54275">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42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utoUpdateAnimBg="0"/>
      <p:bldP spid="54275" grpId="0" build="p" bldLvl="3"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514600" y="457200"/>
            <a:ext cx="4953000" cy="609600"/>
          </a:xfrm>
        </p:spPr>
        <p:txBody>
          <a:bodyPr rtlCol="0">
            <a:normAutofit fontScale="90000"/>
          </a:bodyPr>
          <a:lstStyle/>
          <a:p>
            <a:pPr eaLnBrk="1" fontAlgn="auto" hangingPunct="1">
              <a:spcAft>
                <a:spcPts val="0"/>
              </a:spcAft>
              <a:defRPr/>
            </a:pPr>
            <a:r>
              <a:rPr lang="es-ES_tradnl" b="1" i="1">
                <a:solidFill>
                  <a:schemeClr val="bg1"/>
                </a:solidFill>
              </a:rPr>
              <a:t>Análisis FODA</a:t>
            </a:r>
          </a:p>
        </p:txBody>
      </p:sp>
      <p:sp>
        <p:nvSpPr>
          <p:cNvPr id="56323" name="Rectangle 3"/>
          <p:cNvSpPr>
            <a:spLocks noGrp="1" noChangeArrowheads="1"/>
          </p:cNvSpPr>
          <p:nvPr>
            <p:ph type="body" idx="1"/>
          </p:nvPr>
        </p:nvSpPr>
        <p:spPr>
          <a:xfrm>
            <a:off x="304800" y="1676400"/>
            <a:ext cx="8382000" cy="4648200"/>
          </a:xfrm>
        </p:spPr>
        <p:txBody>
          <a:bodyPr/>
          <a:lstStyle/>
          <a:p>
            <a:pPr algn="just" eaLnBrk="1" hangingPunct="1">
              <a:buFont typeface="Symbol" pitchFamily="18" charset="2"/>
              <a:buChar char="¨"/>
            </a:pPr>
            <a:r>
              <a:rPr lang="es-ES" sz="2800" b="1" i="1" smtClean="0"/>
              <a:t>AMENAZAS</a:t>
            </a:r>
          </a:p>
          <a:p>
            <a:pPr algn="just" eaLnBrk="1" hangingPunct="1">
              <a:buClr>
                <a:srgbClr val="FFFF00"/>
              </a:buClr>
              <a:buFont typeface="Wingdings" pitchFamily="2" charset="2"/>
              <a:buChar char="v"/>
            </a:pPr>
            <a:r>
              <a:rPr lang="es-ES" sz="2600" b="1" i="1" smtClean="0">
                <a:cs typeface="Arial" charset="0"/>
              </a:rPr>
              <a:t>El posicionamiento de Brasil como cuarto productor y exportador de carne porcina</a:t>
            </a:r>
          </a:p>
          <a:p>
            <a:pPr algn="just" eaLnBrk="1" hangingPunct="1">
              <a:buClr>
                <a:srgbClr val="FFFF00"/>
              </a:buClr>
              <a:buFont typeface="Wingdings" pitchFamily="2" charset="2"/>
              <a:buChar char="v"/>
            </a:pPr>
            <a:r>
              <a:rPr lang="es-ES" sz="2600" b="1" i="1" smtClean="0">
                <a:cs typeface="Arial" charset="0"/>
              </a:rPr>
              <a:t>Importaciones de países con políticas proteccionistas y/o asimetrías macro-micro económicas </a:t>
            </a:r>
            <a:endParaRPr lang="es-ES" sz="2600" b="1" i="1" smtClean="0">
              <a:cs typeface="Times New Roman" pitchFamily="18" charset="0"/>
            </a:endParaRPr>
          </a:p>
          <a:p>
            <a:pPr algn="just" eaLnBrk="1" hangingPunct="1">
              <a:buClr>
                <a:srgbClr val="FFFF00"/>
              </a:buClr>
              <a:buFont typeface="Wingdings" pitchFamily="2" charset="2"/>
              <a:buChar char="v"/>
            </a:pPr>
            <a:r>
              <a:rPr lang="es-ES" sz="2600" b="1" i="1" smtClean="0">
                <a:cs typeface="Arial" charset="0"/>
              </a:rPr>
              <a:t> Reducción del consumo (como variable macro) y desocupación</a:t>
            </a:r>
            <a:endParaRPr lang="es-ES" sz="2600" b="1" i="1" smtClean="0">
              <a:cs typeface="Times New Roman" pitchFamily="18" charset="0"/>
            </a:endParaRPr>
          </a:p>
          <a:p>
            <a:pPr algn="just" eaLnBrk="1" hangingPunct="1">
              <a:buClr>
                <a:srgbClr val="FFFF00"/>
              </a:buClr>
              <a:buFont typeface="Wingdings" pitchFamily="2" charset="2"/>
              <a:buChar char="v"/>
            </a:pPr>
            <a:r>
              <a:rPr lang="es-ES" sz="2600" b="1" i="1" smtClean="0">
                <a:cs typeface="Arial" charset="0"/>
              </a:rPr>
              <a:t> Presencia de sustitutos con buen desempeño</a:t>
            </a:r>
          </a:p>
          <a:p>
            <a:pPr algn="just" eaLnBrk="1" hangingPunct="1">
              <a:buClr>
                <a:srgbClr val="FFFF00"/>
              </a:buClr>
              <a:buFont typeface="Wingdings" pitchFamily="2" charset="2"/>
              <a:buChar char="v"/>
            </a:pPr>
            <a:r>
              <a:rPr lang="es-ES" sz="2600" b="1" i="1" smtClean="0">
                <a:cs typeface="Arial" charset="0"/>
              </a:rPr>
              <a:t>Existencia de alternativas productivas más rentables</a:t>
            </a:r>
            <a:r>
              <a:rPr lang="es-ES" sz="2600" b="1" smtClean="0">
                <a:cs typeface="Arial" charset="0"/>
              </a:rPr>
              <a:t> </a:t>
            </a:r>
          </a:p>
          <a:p>
            <a:pPr algn="just" eaLnBrk="1" hangingPunct="1">
              <a:buClr>
                <a:srgbClr val="FFFF00"/>
              </a:buClr>
              <a:buFont typeface="Wingdings" pitchFamily="2" charset="2"/>
              <a:buChar char="v"/>
            </a:pPr>
            <a:r>
              <a:rPr lang="es-ES" sz="2600" b="1" i="1" smtClean="0"/>
              <a:t>Insumo dolarizado vs Producto pesificado</a:t>
            </a:r>
          </a:p>
          <a:p>
            <a:pPr eaLnBrk="1" hangingPunct="1">
              <a:buFontTx/>
              <a:buNone/>
            </a:pPr>
            <a:endParaRPr lang="es-ES_tradnl" sz="2600" b="1"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6322"/>
                                        </p:tgtEl>
                                        <p:attrNameLst>
                                          <p:attrName>style.visibility</p:attrName>
                                        </p:attrNameLst>
                                      </p:cBhvr>
                                      <p:to>
                                        <p:strVal val="visible"/>
                                      </p:to>
                                    </p:set>
                                    <p:anim calcmode="lin" valueType="num">
                                      <p:cBhvr additive="base">
                                        <p:cTn id="7" dur="500" fill="hold"/>
                                        <p:tgtEl>
                                          <p:spTgt spid="56322"/>
                                        </p:tgtEl>
                                        <p:attrNameLst>
                                          <p:attrName>ppt_x</p:attrName>
                                        </p:attrNameLst>
                                      </p:cBhvr>
                                      <p:tavLst>
                                        <p:tav tm="0">
                                          <p:val>
                                            <p:strVal val="#ppt_x"/>
                                          </p:val>
                                        </p:tav>
                                        <p:tav tm="100000">
                                          <p:val>
                                            <p:strVal val="#ppt_x"/>
                                          </p:val>
                                        </p:tav>
                                      </p:tavLst>
                                    </p:anim>
                                    <p:anim calcmode="lin" valueType="num">
                                      <p:cBhvr additive="base">
                                        <p:cTn id="8" dur="500" fill="hold"/>
                                        <p:tgtEl>
                                          <p:spTgt spid="563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6323">
                                            <p:txEl>
                                              <p:pRg st="0" end="0"/>
                                            </p:txEl>
                                          </p:spTgt>
                                        </p:tgtEl>
                                        <p:attrNameLst>
                                          <p:attrName>style.visibility</p:attrName>
                                        </p:attrNameLst>
                                      </p:cBhvr>
                                      <p:to>
                                        <p:strVal val="visible"/>
                                      </p:to>
                                    </p:set>
                                    <p:anim calcmode="lin" valueType="num">
                                      <p:cBhvr additive="base">
                                        <p:cTn id="13" dur="500" fill="hold"/>
                                        <p:tgtEl>
                                          <p:spTgt spid="5632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63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6323">
                                            <p:txEl>
                                              <p:pRg st="1" end="1"/>
                                            </p:txEl>
                                          </p:spTgt>
                                        </p:tgtEl>
                                        <p:attrNameLst>
                                          <p:attrName>style.visibility</p:attrName>
                                        </p:attrNameLst>
                                      </p:cBhvr>
                                      <p:to>
                                        <p:strVal val="visible"/>
                                      </p:to>
                                    </p:set>
                                    <p:anim calcmode="lin" valueType="num">
                                      <p:cBhvr additive="base">
                                        <p:cTn id="19" dur="500" fill="hold"/>
                                        <p:tgtEl>
                                          <p:spTgt spid="5632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63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6323">
                                            <p:txEl>
                                              <p:pRg st="2" end="2"/>
                                            </p:txEl>
                                          </p:spTgt>
                                        </p:tgtEl>
                                        <p:attrNameLst>
                                          <p:attrName>style.visibility</p:attrName>
                                        </p:attrNameLst>
                                      </p:cBhvr>
                                      <p:to>
                                        <p:strVal val="visible"/>
                                      </p:to>
                                    </p:set>
                                    <p:anim calcmode="lin" valueType="num">
                                      <p:cBhvr additive="base">
                                        <p:cTn id="25" dur="500" fill="hold"/>
                                        <p:tgtEl>
                                          <p:spTgt spid="5632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63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6323">
                                            <p:txEl>
                                              <p:pRg st="3" end="3"/>
                                            </p:txEl>
                                          </p:spTgt>
                                        </p:tgtEl>
                                        <p:attrNameLst>
                                          <p:attrName>style.visibility</p:attrName>
                                        </p:attrNameLst>
                                      </p:cBhvr>
                                      <p:to>
                                        <p:strVal val="visible"/>
                                      </p:to>
                                    </p:set>
                                    <p:anim calcmode="lin" valueType="num">
                                      <p:cBhvr additive="base">
                                        <p:cTn id="31" dur="500" fill="hold"/>
                                        <p:tgtEl>
                                          <p:spTgt spid="5632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63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6323">
                                            <p:txEl>
                                              <p:pRg st="4" end="4"/>
                                            </p:txEl>
                                          </p:spTgt>
                                        </p:tgtEl>
                                        <p:attrNameLst>
                                          <p:attrName>style.visibility</p:attrName>
                                        </p:attrNameLst>
                                      </p:cBhvr>
                                      <p:to>
                                        <p:strVal val="visible"/>
                                      </p:to>
                                    </p:set>
                                    <p:anim calcmode="lin" valueType="num">
                                      <p:cBhvr additive="base">
                                        <p:cTn id="37" dur="500" fill="hold"/>
                                        <p:tgtEl>
                                          <p:spTgt spid="5632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63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6323">
                                            <p:txEl>
                                              <p:pRg st="5" end="5"/>
                                            </p:txEl>
                                          </p:spTgt>
                                        </p:tgtEl>
                                        <p:attrNameLst>
                                          <p:attrName>style.visibility</p:attrName>
                                        </p:attrNameLst>
                                      </p:cBhvr>
                                      <p:to>
                                        <p:strVal val="visible"/>
                                      </p:to>
                                    </p:set>
                                    <p:anim calcmode="lin" valueType="num">
                                      <p:cBhvr additive="base">
                                        <p:cTn id="43" dur="500" fill="hold"/>
                                        <p:tgtEl>
                                          <p:spTgt spid="5632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63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6323">
                                            <p:txEl>
                                              <p:pRg st="6" end="6"/>
                                            </p:txEl>
                                          </p:spTgt>
                                        </p:tgtEl>
                                        <p:attrNameLst>
                                          <p:attrName>style.visibility</p:attrName>
                                        </p:attrNameLst>
                                      </p:cBhvr>
                                      <p:to>
                                        <p:strVal val="visible"/>
                                      </p:to>
                                    </p:set>
                                    <p:anim calcmode="lin" valueType="num">
                                      <p:cBhvr additive="base">
                                        <p:cTn id="49" dur="500" fill="hold"/>
                                        <p:tgtEl>
                                          <p:spTgt spid="5632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632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autoUpdateAnimBg="0"/>
      <p:bldP spid="56323" grpId="0" build="p" bldLvl="3"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51"/>
          <p:cNvPicPr>
            <a:picLocks noGrp="1" noChangeAspect="1" noChangeArrowheads="1"/>
          </p:cNvPicPr>
          <p:nvPr>
            <p:ph idx="1"/>
          </p:nvPr>
        </p:nvPicPr>
        <p:blipFill>
          <a:blip r:embed="rId3"/>
          <a:srcRect/>
          <a:stretch>
            <a:fillRect/>
          </a:stretch>
        </p:blipFill>
        <p:spPr>
          <a:xfrm>
            <a:off x="684213" y="908050"/>
            <a:ext cx="8064500" cy="5543550"/>
          </a:xfrm>
        </p:spPr>
      </p:pic>
      <p:sp>
        <p:nvSpPr>
          <p:cNvPr id="9221" name="Rectangle 2"/>
          <p:cNvSpPr>
            <a:spLocks noGrp="1" noChangeArrowheads="1"/>
          </p:cNvSpPr>
          <p:nvPr>
            <p:ph type="title"/>
          </p:nvPr>
        </p:nvSpPr>
        <p:spPr>
          <a:xfrm>
            <a:off x="2051050" y="0"/>
            <a:ext cx="5616575" cy="936625"/>
          </a:xfrm>
        </p:spPr>
        <p:txBody>
          <a:bodyPr/>
          <a:lstStyle/>
          <a:p>
            <a:pPr eaLnBrk="1" hangingPunct="1"/>
            <a:r>
              <a:rPr lang="es-ES_tradnl" b="1" i="1" smtClean="0">
                <a:solidFill>
                  <a:schemeClr val="bg1"/>
                </a:solidFill>
              </a:rPr>
              <a:t>...otra la rentabilidad</a:t>
            </a:r>
          </a:p>
        </p:txBody>
      </p:sp>
      <p:sp>
        <p:nvSpPr>
          <p:cNvPr id="9222" name="Text Box 28"/>
          <p:cNvSpPr txBox="1">
            <a:spLocks noChangeArrowheads="1"/>
          </p:cNvSpPr>
          <p:nvPr/>
        </p:nvSpPr>
        <p:spPr bwMode="auto">
          <a:xfrm>
            <a:off x="3276600" y="1196975"/>
            <a:ext cx="3509963" cy="457200"/>
          </a:xfrm>
          <a:prstGeom prst="rect">
            <a:avLst/>
          </a:prstGeom>
          <a:noFill/>
          <a:ln w="9525">
            <a:noFill/>
            <a:miter lim="800000"/>
            <a:headEnd/>
            <a:tailEnd/>
          </a:ln>
        </p:spPr>
        <p:txBody>
          <a:bodyPr wrap="none">
            <a:spAutoFit/>
          </a:bodyPr>
          <a:lstStyle/>
          <a:p>
            <a:r>
              <a:rPr lang="es-ES" b="1">
                <a:solidFill>
                  <a:srgbClr val="FF3300"/>
                </a:solidFill>
                <a:latin typeface="Calibri" pitchFamily="34" charset="0"/>
              </a:rPr>
              <a:t>Relación Maíz-Capón</a:t>
            </a:r>
          </a:p>
        </p:txBody>
      </p:sp>
      <p:graphicFrame>
        <p:nvGraphicFramePr>
          <p:cNvPr id="34863" name="Object 2"/>
          <p:cNvGraphicFramePr>
            <a:graphicFrameLocks noChangeAspect="1"/>
          </p:cNvGraphicFramePr>
          <p:nvPr/>
        </p:nvGraphicFramePr>
        <p:xfrm>
          <a:off x="611188" y="908050"/>
          <a:ext cx="8137525" cy="5618163"/>
        </p:xfrm>
        <a:graphic>
          <a:graphicData uri="http://schemas.openxmlformats.org/presentationml/2006/ole">
            <mc:AlternateContent xmlns:mc="http://schemas.openxmlformats.org/markup-compatibility/2006">
              <mc:Choice xmlns:v="urn:schemas-microsoft-com:vml" Requires="v">
                <p:oleObj spid="_x0000_s9220" name="Gráfico" r:id="rId5" imgW="5438775" imgH="3857625" progId="Excel.Sheet.8">
                  <p:embed/>
                </p:oleObj>
              </mc:Choice>
              <mc:Fallback>
                <p:oleObj name="Gráfico" r:id="rId5" imgW="5438775" imgH="3857625" progId="Excel.Sheet.8">
                  <p:embed/>
                  <p:pic>
                    <p:nvPicPr>
                      <p:cNvPr id="0" name="Picture 2"/>
                      <p:cNvPicPr>
                        <a:picLocks noRot="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908050"/>
                        <a:ext cx="8137525" cy="5618163"/>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Lst>
                    </p:spPr>
                  </p:pic>
                </p:oleObj>
              </mc:Fallback>
            </mc:AlternateContent>
          </a:graphicData>
        </a:graphic>
      </p:graphicFrame>
      <p:graphicFrame>
        <p:nvGraphicFramePr>
          <p:cNvPr id="9219" name="Object 3"/>
          <p:cNvGraphicFramePr>
            <a:graphicFrameLocks noChangeAspect="1"/>
          </p:cNvGraphicFramePr>
          <p:nvPr/>
        </p:nvGraphicFramePr>
        <p:xfrm>
          <a:off x="0" y="0"/>
          <a:ext cx="1828800" cy="1447800"/>
        </p:xfrm>
        <a:graphic>
          <a:graphicData uri="http://schemas.openxmlformats.org/presentationml/2006/ole">
            <mc:AlternateContent xmlns:mc="http://schemas.openxmlformats.org/markup-compatibility/2006">
              <mc:Choice xmlns:v="urn:schemas-microsoft-com:vml" Requires="v">
                <p:oleObj spid="_x0000_s9221" name="Imagen" r:id="rId7" imgW="3717360" imgH="3352320" progId="">
                  <p:embed/>
                </p:oleObj>
              </mc:Choice>
              <mc:Fallback>
                <p:oleObj name="Imagen" r:id="rId7" imgW="3717360" imgH="3352320" progId="">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828800" cy="144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348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1 Título"/>
          <p:cNvSpPr>
            <a:spLocks noGrp="1"/>
          </p:cNvSpPr>
          <p:nvPr>
            <p:ph type="title"/>
          </p:nvPr>
        </p:nvSpPr>
        <p:spPr/>
        <p:txBody>
          <a:bodyPr/>
          <a:lstStyle/>
          <a:p>
            <a:pPr eaLnBrk="1" hangingPunct="1"/>
            <a:endParaRPr lang="es-ES_tradnl" smtClean="0"/>
          </a:p>
        </p:txBody>
      </p:sp>
      <p:sp>
        <p:nvSpPr>
          <p:cNvPr id="3" name="2 Marcador de contenido"/>
          <p:cNvSpPr>
            <a:spLocks noGrp="1"/>
          </p:cNvSpPr>
          <p:nvPr>
            <p:ph idx="1"/>
          </p:nvPr>
        </p:nvSpPr>
        <p:spPr/>
        <p:txBody>
          <a:bodyPr rtlCol="0">
            <a:normAutofit fontScale="85000" lnSpcReduction="20000"/>
          </a:bodyPr>
          <a:lstStyle/>
          <a:p>
            <a:pPr eaLnBrk="1" fontAlgn="auto" hangingPunct="1">
              <a:spcAft>
                <a:spcPts val="0"/>
              </a:spcAft>
              <a:buFont typeface="Arial" pitchFamily="34" charset="0"/>
              <a:buChar char="•"/>
              <a:defRPr/>
            </a:pPr>
            <a:r>
              <a:rPr lang="es-ES" b="1" dirty="0" smtClean="0"/>
              <a:t>DOS TIPOS DE CERDOS POR SU ORIGEN</a:t>
            </a:r>
            <a:endParaRPr lang="es-AR" dirty="0" smtClean="0"/>
          </a:p>
          <a:p>
            <a:pPr eaLnBrk="1" fontAlgn="auto" hangingPunct="1">
              <a:spcAft>
                <a:spcPts val="0"/>
              </a:spcAft>
              <a:buFont typeface="Arial" pitchFamily="34" charset="0"/>
              <a:buChar char="•"/>
              <a:defRPr/>
            </a:pPr>
            <a:r>
              <a:rPr lang="es-ES" dirty="0" smtClean="0"/>
              <a:t> </a:t>
            </a:r>
            <a:endParaRPr lang="es-AR" dirty="0" smtClean="0"/>
          </a:p>
          <a:p>
            <a:pPr eaLnBrk="1" fontAlgn="auto" hangingPunct="1">
              <a:spcAft>
                <a:spcPts val="0"/>
              </a:spcAft>
              <a:buFont typeface="Arial" pitchFamily="34" charset="0"/>
              <a:buChar char="•"/>
              <a:defRPr/>
            </a:pPr>
            <a:r>
              <a:rPr lang="es-ES" b="1" dirty="0" smtClean="0"/>
              <a:t>AMERICANO</a:t>
            </a:r>
            <a:r>
              <a:rPr lang="es-ES" dirty="0" smtClean="0"/>
              <a:t>: rustico, línea ventral inclinada hacia arriba, dorso curvo, magro, buena velocidad de crecimiento, irregular conversión. Jamones bien descendidos hasta el garrón. </a:t>
            </a:r>
            <a:endParaRPr lang="es-AR" dirty="0" smtClean="0"/>
          </a:p>
          <a:p>
            <a:pPr eaLnBrk="1" fontAlgn="auto" hangingPunct="1">
              <a:spcAft>
                <a:spcPts val="0"/>
              </a:spcAft>
              <a:buFont typeface="Arial" pitchFamily="34" charset="0"/>
              <a:buChar char="•"/>
              <a:defRPr/>
            </a:pPr>
            <a:r>
              <a:rPr lang="es-ES" dirty="0" smtClean="0"/>
              <a:t> </a:t>
            </a:r>
            <a:endParaRPr lang="es-AR" dirty="0" smtClean="0"/>
          </a:p>
          <a:p>
            <a:pPr eaLnBrk="1" fontAlgn="auto" hangingPunct="1">
              <a:spcAft>
                <a:spcPts val="0"/>
              </a:spcAft>
              <a:buFont typeface="Arial" pitchFamily="34" charset="0"/>
              <a:buChar char="•"/>
              <a:defRPr/>
            </a:pPr>
            <a:r>
              <a:rPr lang="es-ES" b="1" dirty="0" smtClean="0"/>
              <a:t>TIPO EUROPEO</a:t>
            </a:r>
            <a:r>
              <a:rPr lang="es-ES" dirty="0" smtClean="0"/>
              <a:t>: poco rústicos, dorso recto (aspecto de mas largo), parte ventral recta y larga. Menos magros, propensos a engrasarse. Jamones mas globosos, buena actitud materna, </a:t>
            </a:r>
            <a:r>
              <a:rPr lang="es-ES" dirty="0" err="1" smtClean="0"/>
              <a:t>prolificidad</a:t>
            </a:r>
            <a:r>
              <a:rPr lang="es-ES" dirty="0" smtClean="0"/>
              <a:t>.</a:t>
            </a:r>
            <a:endParaRPr lang="es-AR" dirty="0" smtClean="0"/>
          </a:p>
          <a:p>
            <a:pPr eaLnBrk="1" fontAlgn="auto" hangingPunct="1">
              <a:spcAft>
                <a:spcPts val="0"/>
              </a:spcAft>
              <a:buFont typeface="Arial" pitchFamily="34" charset="0"/>
              <a:buChar char="•"/>
              <a:defRPr/>
            </a:pPr>
            <a:r>
              <a:rPr lang="es-ES" dirty="0" smtClean="0"/>
              <a:t> </a:t>
            </a:r>
            <a:endParaRPr lang="es-AR" dirty="0" smtClean="0"/>
          </a:p>
          <a:p>
            <a:pPr eaLnBrk="1" fontAlgn="auto" hangingPunct="1">
              <a:spcAft>
                <a:spcPts val="0"/>
              </a:spcAft>
              <a:buFont typeface="Arial" pitchFamily="34" charset="0"/>
              <a:buChar char="•"/>
              <a:defRPr/>
            </a:pPr>
            <a:endParaRPr lang="es-A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Título"/>
          <p:cNvSpPr>
            <a:spLocks noGrp="1"/>
          </p:cNvSpPr>
          <p:nvPr>
            <p:ph type="title"/>
          </p:nvPr>
        </p:nvSpPr>
        <p:spPr/>
        <p:txBody>
          <a:bodyPr/>
          <a:lstStyle/>
          <a:p>
            <a:pPr eaLnBrk="1" hangingPunct="1"/>
            <a:endParaRPr lang="es-ES_tradnl" smtClean="0"/>
          </a:p>
        </p:txBody>
      </p:sp>
      <p:sp>
        <p:nvSpPr>
          <p:cNvPr id="3" name="2 Marcador de contenido"/>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r>
              <a:rPr lang="es-ES" b="1" dirty="0" smtClean="0"/>
              <a:t>RAZAS AMERICANAS</a:t>
            </a:r>
            <a:r>
              <a:rPr lang="es-ES" dirty="0" smtClean="0"/>
              <a:t> </a:t>
            </a:r>
            <a:endParaRPr lang="es-AR" dirty="0" smtClean="0"/>
          </a:p>
          <a:p>
            <a:pPr eaLnBrk="1" fontAlgn="auto" hangingPunct="1">
              <a:spcAft>
                <a:spcPts val="0"/>
              </a:spcAft>
              <a:buFont typeface="Arial" pitchFamily="34" charset="0"/>
              <a:buChar char="•"/>
              <a:defRPr/>
            </a:pPr>
            <a:r>
              <a:rPr lang="es-ES" dirty="0" smtClean="0"/>
              <a:t>DUROC JERSEY:</a:t>
            </a:r>
            <a:endParaRPr lang="es-AR" dirty="0" smtClean="0"/>
          </a:p>
          <a:p>
            <a:pPr eaLnBrk="1" fontAlgn="auto" hangingPunct="1">
              <a:spcAft>
                <a:spcPts val="0"/>
              </a:spcAft>
              <a:buFont typeface="Arial" pitchFamily="34" charset="0"/>
              <a:buChar char="•"/>
              <a:defRPr/>
            </a:pPr>
            <a:r>
              <a:rPr lang="es-ES" dirty="0" smtClean="0"/>
              <a:t>HAMPSHIRE</a:t>
            </a:r>
            <a:endParaRPr lang="es-AR" dirty="0" smtClean="0"/>
          </a:p>
          <a:p>
            <a:pPr eaLnBrk="1" fontAlgn="auto" hangingPunct="1">
              <a:spcAft>
                <a:spcPts val="0"/>
              </a:spcAft>
              <a:buFont typeface="Arial" pitchFamily="34" charset="0"/>
              <a:buChar char="•"/>
              <a:defRPr/>
            </a:pPr>
            <a:r>
              <a:rPr lang="es-ES" dirty="0" smtClean="0"/>
              <a:t>SPOTTED POLAND</a:t>
            </a:r>
            <a:endParaRPr lang="es-AR" dirty="0" smtClean="0"/>
          </a:p>
          <a:p>
            <a:pPr eaLnBrk="1" fontAlgn="auto" hangingPunct="1">
              <a:spcAft>
                <a:spcPts val="0"/>
              </a:spcAft>
              <a:buFont typeface="Arial" pitchFamily="34" charset="0"/>
              <a:buChar char="•"/>
              <a:defRPr/>
            </a:pPr>
            <a:r>
              <a:rPr lang="es-ES" b="1" dirty="0" smtClean="0"/>
              <a:t>RAZAS EUROPEAS</a:t>
            </a:r>
            <a:r>
              <a:rPr lang="es-ES" dirty="0" smtClean="0"/>
              <a:t> </a:t>
            </a:r>
            <a:endParaRPr lang="es-AR" dirty="0" smtClean="0"/>
          </a:p>
          <a:p>
            <a:pPr eaLnBrk="1" fontAlgn="auto" hangingPunct="1">
              <a:spcAft>
                <a:spcPts val="0"/>
              </a:spcAft>
              <a:buFont typeface="Arial" pitchFamily="34" charset="0"/>
              <a:buChar char="•"/>
              <a:defRPr/>
            </a:pPr>
            <a:r>
              <a:rPr lang="es-ES" dirty="0" smtClean="0"/>
              <a:t>LANDRACE</a:t>
            </a:r>
          </a:p>
          <a:p>
            <a:pPr eaLnBrk="1" fontAlgn="auto" hangingPunct="1">
              <a:spcAft>
                <a:spcPts val="0"/>
              </a:spcAft>
              <a:buFont typeface="Arial" pitchFamily="34" charset="0"/>
              <a:buChar char="•"/>
              <a:defRPr/>
            </a:pPr>
            <a:r>
              <a:rPr lang="es-ES" dirty="0" smtClean="0"/>
              <a:t>YORKSHIRE</a:t>
            </a:r>
            <a:endParaRPr lang="es-AR" dirty="0" smtClean="0"/>
          </a:p>
          <a:p>
            <a:pPr eaLnBrk="1" fontAlgn="auto" hangingPunct="1">
              <a:spcAft>
                <a:spcPts val="0"/>
              </a:spcAft>
              <a:buFont typeface="Arial" pitchFamily="34" charset="0"/>
              <a:buChar char="•"/>
              <a:defRPr/>
            </a:pPr>
            <a:r>
              <a:rPr lang="es-ES" dirty="0" smtClean="0"/>
              <a:t>PIETRAN</a:t>
            </a:r>
            <a:endParaRPr lang="es-AR" dirty="0" smtClean="0"/>
          </a:p>
          <a:p>
            <a:pPr eaLnBrk="1" fontAlgn="auto" hangingPunct="1">
              <a:spcAft>
                <a:spcPts val="0"/>
              </a:spcAft>
              <a:buFont typeface="Arial" pitchFamily="34" charset="0"/>
              <a:buChar char="•"/>
              <a:defRPr/>
            </a:pPr>
            <a:endParaRPr lang="es-ES" dirty="0" smtClean="0"/>
          </a:p>
          <a:p>
            <a:pPr eaLnBrk="1" fontAlgn="auto" hangingPunct="1">
              <a:spcAft>
                <a:spcPts val="0"/>
              </a:spcAft>
              <a:buFont typeface="Arial" pitchFamily="34" charset="0"/>
              <a:buChar char="•"/>
              <a:defRPr/>
            </a:pPr>
            <a:endParaRPr lang="es-ES" dirty="0" smtClean="0"/>
          </a:p>
          <a:p>
            <a:pPr eaLnBrk="1" fontAlgn="auto" hangingPunct="1">
              <a:spcAft>
                <a:spcPts val="0"/>
              </a:spcAft>
              <a:buFont typeface="Arial" pitchFamily="34" charset="0"/>
              <a:buChar char="•"/>
              <a:defRPr/>
            </a:pPr>
            <a:endParaRPr lang="es-AR" dirty="0" smtClean="0"/>
          </a:p>
          <a:p>
            <a:pPr eaLnBrk="1" fontAlgn="auto" hangingPunct="1">
              <a:spcAft>
                <a:spcPts val="0"/>
              </a:spcAft>
              <a:buFont typeface="Arial" pitchFamily="34" charset="0"/>
              <a:buChar char="•"/>
              <a:defRPr/>
            </a:pPr>
            <a:endParaRPr lang="es-A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fontScale="90000"/>
          </a:bodyPr>
          <a:lstStyle/>
          <a:p>
            <a:pPr eaLnBrk="1" fontAlgn="auto" hangingPunct="1">
              <a:spcAft>
                <a:spcPts val="0"/>
              </a:spcAft>
              <a:defRPr/>
            </a:pPr>
            <a:r>
              <a:rPr lang="es-ES" b="1" dirty="0" smtClean="0"/>
              <a:t>ETAPAS DE LA PRODUCCION PORCINA</a:t>
            </a:r>
            <a:r>
              <a:rPr lang="es-AR" dirty="0" smtClean="0"/>
              <a:t/>
            </a:r>
            <a:br>
              <a:rPr lang="es-AR" dirty="0" smtClean="0"/>
            </a:br>
            <a:endParaRPr lang="es-AR" dirty="0"/>
          </a:p>
        </p:txBody>
      </p:sp>
      <p:sp>
        <p:nvSpPr>
          <p:cNvPr id="3" name="2 Marcador de contenido"/>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None/>
              <a:defRPr/>
            </a:pPr>
            <a:endParaRPr lang="es-AR" dirty="0" smtClean="0"/>
          </a:p>
          <a:p>
            <a:pPr eaLnBrk="1" fontAlgn="auto" hangingPunct="1">
              <a:spcAft>
                <a:spcPts val="0"/>
              </a:spcAft>
              <a:buFont typeface="Arial" pitchFamily="34" charset="0"/>
              <a:buChar char="•"/>
              <a:defRPr/>
            </a:pPr>
            <a:r>
              <a:rPr lang="es-ES" dirty="0" smtClean="0"/>
              <a:t>1-PUBERTAD </a:t>
            </a:r>
            <a:endParaRPr lang="es-AR" dirty="0" smtClean="0"/>
          </a:p>
          <a:p>
            <a:pPr eaLnBrk="1" fontAlgn="auto" hangingPunct="1">
              <a:spcAft>
                <a:spcPts val="0"/>
              </a:spcAft>
              <a:buFont typeface="Arial" pitchFamily="34" charset="0"/>
              <a:buChar char="•"/>
              <a:defRPr/>
            </a:pPr>
            <a:r>
              <a:rPr lang="es-ES" dirty="0" smtClean="0"/>
              <a:t>2-SERVICIO</a:t>
            </a:r>
            <a:endParaRPr lang="es-AR" dirty="0" smtClean="0"/>
          </a:p>
          <a:p>
            <a:pPr eaLnBrk="1" fontAlgn="auto" hangingPunct="1">
              <a:spcAft>
                <a:spcPts val="0"/>
              </a:spcAft>
              <a:buFont typeface="Arial" pitchFamily="34" charset="0"/>
              <a:buChar char="•"/>
              <a:defRPr/>
            </a:pPr>
            <a:r>
              <a:rPr lang="es-ES" dirty="0" smtClean="0"/>
              <a:t>3-GESTACION</a:t>
            </a:r>
            <a:endParaRPr lang="es-AR" dirty="0" smtClean="0"/>
          </a:p>
          <a:p>
            <a:pPr eaLnBrk="1" fontAlgn="auto" hangingPunct="1">
              <a:spcAft>
                <a:spcPts val="0"/>
              </a:spcAft>
              <a:buFont typeface="Arial" pitchFamily="34" charset="0"/>
              <a:buChar char="•"/>
              <a:defRPr/>
            </a:pPr>
            <a:r>
              <a:rPr lang="es-ES" dirty="0" smtClean="0"/>
              <a:t>4-PARICION</a:t>
            </a:r>
            <a:endParaRPr lang="es-AR" dirty="0" smtClean="0"/>
          </a:p>
          <a:p>
            <a:pPr eaLnBrk="1" fontAlgn="auto" hangingPunct="1">
              <a:spcAft>
                <a:spcPts val="0"/>
              </a:spcAft>
              <a:buFont typeface="Arial" pitchFamily="34" charset="0"/>
              <a:buChar char="•"/>
              <a:defRPr/>
            </a:pPr>
            <a:r>
              <a:rPr lang="es-ES" dirty="0" smtClean="0"/>
              <a:t>5-LACTANCIA</a:t>
            </a:r>
            <a:endParaRPr lang="es-AR" dirty="0" smtClean="0"/>
          </a:p>
          <a:p>
            <a:pPr eaLnBrk="1" fontAlgn="auto" hangingPunct="1">
              <a:spcAft>
                <a:spcPts val="0"/>
              </a:spcAft>
              <a:buFont typeface="Arial" pitchFamily="34" charset="0"/>
              <a:buChar char="•"/>
              <a:defRPr/>
            </a:pPr>
            <a:r>
              <a:rPr lang="es-ES" dirty="0" smtClean="0"/>
              <a:t>6-RECRIA</a:t>
            </a:r>
            <a:endParaRPr lang="es-AR" dirty="0" smtClean="0"/>
          </a:p>
          <a:p>
            <a:pPr eaLnBrk="1" fontAlgn="auto" hangingPunct="1">
              <a:spcAft>
                <a:spcPts val="0"/>
              </a:spcAft>
              <a:buFont typeface="Arial" pitchFamily="34" charset="0"/>
              <a:buChar char="•"/>
              <a:defRPr/>
            </a:pPr>
            <a:r>
              <a:rPr lang="es-ES" dirty="0" smtClean="0"/>
              <a:t>7-DESARROLLO</a:t>
            </a:r>
            <a:endParaRPr lang="es-AR" dirty="0" smtClean="0"/>
          </a:p>
          <a:p>
            <a:pPr eaLnBrk="1" fontAlgn="auto" hangingPunct="1">
              <a:spcAft>
                <a:spcPts val="0"/>
              </a:spcAft>
              <a:buFont typeface="Arial" pitchFamily="34" charset="0"/>
              <a:buChar char="•"/>
              <a:defRPr/>
            </a:pPr>
            <a:r>
              <a:rPr lang="es-ES" dirty="0" smtClean="0"/>
              <a:t>8-TERMINACION</a:t>
            </a:r>
            <a:endParaRPr lang="es-AR" dirty="0" smtClean="0"/>
          </a:p>
          <a:p>
            <a:pPr eaLnBrk="1" fontAlgn="auto" hangingPunct="1">
              <a:spcAft>
                <a:spcPts val="0"/>
              </a:spcAft>
              <a:buFont typeface="Arial" pitchFamily="34" charset="0"/>
              <a:buChar char="•"/>
              <a:defRPr/>
            </a:pPr>
            <a:endParaRPr lang="es-A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Título"/>
          <p:cNvSpPr>
            <a:spLocks noGrp="1"/>
          </p:cNvSpPr>
          <p:nvPr>
            <p:ph type="ctrTitle"/>
          </p:nvPr>
        </p:nvSpPr>
        <p:spPr/>
        <p:txBody>
          <a:bodyPr/>
          <a:lstStyle/>
          <a:p>
            <a:pPr eaLnBrk="1" hangingPunct="1"/>
            <a:endParaRPr lang="es-ES_tradnl" smtClean="0"/>
          </a:p>
        </p:txBody>
      </p:sp>
      <p:sp>
        <p:nvSpPr>
          <p:cNvPr id="3" name="2 Subtítulo"/>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s-AR"/>
          </a:p>
        </p:txBody>
      </p:sp>
      <p:pic>
        <p:nvPicPr>
          <p:cNvPr id="44035" name="Picture 2"/>
          <p:cNvPicPr>
            <a:picLocks noChangeAspect="1" noChangeArrowheads="1"/>
          </p:cNvPicPr>
          <p:nvPr/>
        </p:nvPicPr>
        <p:blipFill>
          <a:blip r:embed="rId2"/>
          <a:srcRect/>
          <a:stretch>
            <a:fillRect/>
          </a:stretch>
        </p:blipFill>
        <p:spPr bwMode="auto">
          <a:xfrm>
            <a:off x="0" y="0"/>
            <a:ext cx="9144000" cy="6237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fontScale="90000"/>
          </a:bodyPr>
          <a:lstStyle/>
          <a:p>
            <a:pPr eaLnBrk="1" fontAlgn="auto" hangingPunct="1">
              <a:spcAft>
                <a:spcPts val="0"/>
              </a:spcAft>
              <a:defRPr/>
            </a:pPr>
            <a:r>
              <a:rPr lang="es-ES" b="1" dirty="0"/>
              <a:t>CURVA DE LACTANCIA DE LA CERDA Y REQUERIMIENTO DE LOS LECHONES</a:t>
            </a:r>
            <a:r>
              <a:rPr lang="es-AR" dirty="0"/>
              <a:t/>
            </a:r>
            <a:br>
              <a:rPr lang="es-AR" dirty="0"/>
            </a:br>
            <a:endParaRPr lang="es-AR" dirty="0"/>
          </a:p>
        </p:txBody>
      </p:sp>
      <p:sp>
        <p:nvSpPr>
          <p:cNvPr id="45058" name="2 Marcador de contenido"/>
          <p:cNvSpPr>
            <a:spLocks noGrp="1"/>
          </p:cNvSpPr>
          <p:nvPr>
            <p:ph idx="1"/>
          </p:nvPr>
        </p:nvSpPr>
        <p:spPr>
          <a:xfrm>
            <a:off x="457200" y="1600200"/>
            <a:ext cx="8229600" cy="4997450"/>
          </a:xfrm>
        </p:spPr>
        <p:txBody>
          <a:bodyPr/>
          <a:lstStyle/>
          <a:p>
            <a:pPr eaLnBrk="1" hangingPunct="1"/>
            <a:endParaRPr lang="es-ES_tradnl" smtClean="0"/>
          </a:p>
        </p:txBody>
      </p:sp>
      <p:sp>
        <p:nvSpPr>
          <p:cNvPr id="45059" name="Rectangle 3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s-ES_tradnl">
              <a:latin typeface="Calibri" pitchFamily="34" charset="0"/>
            </a:endParaRPr>
          </a:p>
        </p:txBody>
      </p:sp>
      <p:grpSp>
        <p:nvGrpSpPr>
          <p:cNvPr id="45060" name="Group 22"/>
          <p:cNvGrpSpPr>
            <a:grpSpLocks noChangeAspect="1"/>
          </p:cNvGrpSpPr>
          <p:nvPr/>
        </p:nvGrpSpPr>
        <p:grpSpPr bwMode="auto">
          <a:xfrm>
            <a:off x="395288" y="836613"/>
            <a:ext cx="8280400" cy="4105275"/>
            <a:chOff x="2281" y="1116"/>
            <a:chExt cx="7200" cy="4320"/>
          </a:xfrm>
        </p:grpSpPr>
        <p:sp>
          <p:nvSpPr>
            <p:cNvPr id="45061" name="AutoShape 36"/>
            <p:cNvSpPr>
              <a:spLocks noChangeAspect="1" noChangeArrowheads="1" noTextEdit="1"/>
            </p:cNvSpPr>
            <p:nvPr/>
          </p:nvSpPr>
          <p:spPr bwMode="auto">
            <a:xfrm>
              <a:off x="2281" y="1116"/>
              <a:ext cx="7200" cy="4320"/>
            </a:xfrm>
            <a:prstGeom prst="rect">
              <a:avLst/>
            </a:prstGeom>
            <a:noFill/>
            <a:ln w="9525">
              <a:noFill/>
              <a:miter lim="800000"/>
              <a:headEnd/>
              <a:tailEnd/>
            </a:ln>
          </p:spPr>
          <p:txBody>
            <a:bodyPr/>
            <a:lstStyle/>
            <a:p>
              <a:endParaRPr lang="es-ES_tradnl"/>
            </a:p>
          </p:txBody>
        </p:sp>
        <p:sp>
          <p:nvSpPr>
            <p:cNvPr id="45062" name="Line 35"/>
            <p:cNvSpPr>
              <a:spLocks noChangeShapeType="1"/>
            </p:cNvSpPr>
            <p:nvPr/>
          </p:nvSpPr>
          <p:spPr bwMode="auto">
            <a:xfrm>
              <a:off x="2434" y="1425"/>
              <a:ext cx="0" cy="3857"/>
            </a:xfrm>
            <a:prstGeom prst="line">
              <a:avLst/>
            </a:prstGeom>
            <a:noFill/>
            <a:ln w="9525">
              <a:solidFill>
                <a:srgbClr val="000000"/>
              </a:solidFill>
              <a:round/>
              <a:headEnd/>
              <a:tailEnd/>
            </a:ln>
          </p:spPr>
          <p:txBody>
            <a:bodyPr/>
            <a:lstStyle/>
            <a:p>
              <a:endParaRPr lang="es-ES_tradnl"/>
            </a:p>
          </p:txBody>
        </p:sp>
        <p:sp>
          <p:nvSpPr>
            <p:cNvPr id="45063" name="Line 34"/>
            <p:cNvSpPr>
              <a:spLocks noChangeShapeType="1"/>
            </p:cNvSpPr>
            <p:nvPr/>
          </p:nvSpPr>
          <p:spPr bwMode="auto">
            <a:xfrm>
              <a:off x="2434" y="5282"/>
              <a:ext cx="6894" cy="0"/>
            </a:xfrm>
            <a:prstGeom prst="line">
              <a:avLst/>
            </a:prstGeom>
            <a:noFill/>
            <a:ln w="9525">
              <a:solidFill>
                <a:srgbClr val="000000"/>
              </a:solidFill>
              <a:round/>
              <a:headEnd/>
              <a:tailEnd/>
            </a:ln>
          </p:spPr>
          <p:txBody>
            <a:bodyPr/>
            <a:lstStyle/>
            <a:p>
              <a:endParaRPr lang="es-ES_tradnl"/>
            </a:p>
          </p:txBody>
        </p:sp>
        <p:sp>
          <p:nvSpPr>
            <p:cNvPr id="45064" name="Freeform 33"/>
            <p:cNvSpPr>
              <a:spLocks/>
            </p:cNvSpPr>
            <p:nvPr/>
          </p:nvSpPr>
          <p:spPr bwMode="auto">
            <a:xfrm>
              <a:off x="2434" y="3276"/>
              <a:ext cx="6894" cy="1903"/>
            </a:xfrm>
            <a:custGeom>
              <a:avLst/>
              <a:gdLst>
                <a:gd name="T0" fmla="*/ 0 w 8100"/>
                <a:gd name="T1" fmla="*/ 771 h 2220"/>
                <a:gd name="T2" fmla="*/ 1072 w 8100"/>
                <a:gd name="T3" fmla="*/ 0 h 2220"/>
                <a:gd name="T4" fmla="*/ 3677 w 8100"/>
                <a:gd name="T5" fmla="*/ 771 h 2220"/>
                <a:gd name="T6" fmla="*/ 4902 w 8100"/>
                <a:gd name="T7" fmla="*/ 1543 h 2220"/>
                <a:gd name="T8" fmla="*/ 6588 w 8100"/>
                <a:gd name="T9" fmla="*/ 1852 h 2220"/>
                <a:gd name="T10" fmla="*/ 6741 w 8100"/>
                <a:gd name="T11" fmla="*/ 1852 h 2220"/>
                <a:gd name="T12" fmla="*/ 0 60000 65536"/>
                <a:gd name="T13" fmla="*/ 0 60000 65536"/>
                <a:gd name="T14" fmla="*/ 0 60000 65536"/>
                <a:gd name="T15" fmla="*/ 0 60000 65536"/>
                <a:gd name="T16" fmla="*/ 0 60000 65536"/>
                <a:gd name="T17" fmla="*/ 0 60000 65536"/>
                <a:gd name="T18" fmla="*/ 0 w 8100"/>
                <a:gd name="T19" fmla="*/ 0 h 2220"/>
                <a:gd name="T20" fmla="*/ 8100 w 8100"/>
                <a:gd name="T21" fmla="*/ 2220 h 2220"/>
              </a:gdLst>
              <a:ahLst/>
              <a:cxnLst>
                <a:cxn ang="T12">
                  <a:pos x="T0" y="T1"/>
                </a:cxn>
                <a:cxn ang="T13">
                  <a:pos x="T2" y="T3"/>
                </a:cxn>
                <a:cxn ang="T14">
                  <a:pos x="T4" y="T5"/>
                </a:cxn>
                <a:cxn ang="T15">
                  <a:pos x="T6" y="T7"/>
                </a:cxn>
                <a:cxn ang="T16">
                  <a:pos x="T8" y="T9"/>
                </a:cxn>
                <a:cxn ang="T17">
                  <a:pos x="T10" y="T11"/>
                </a:cxn>
              </a:cxnLst>
              <a:rect l="T18" t="T19" r="T20" b="T21"/>
              <a:pathLst>
                <a:path w="8100" h="2220">
                  <a:moveTo>
                    <a:pt x="0" y="900"/>
                  </a:moveTo>
                  <a:cubicBezTo>
                    <a:pt x="270" y="450"/>
                    <a:pt x="540" y="0"/>
                    <a:pt x="1260" y="0"/>
                  </a:cubicBezTo>
                  <a:cubicBezTo>
                    <a:pt x="1980" y="0"/>
                    <a:pt x="3570" y="600"/>
                    <a:pt x="4320" y="900"/>
                  </a:cubicBezTo>
                  <a:cubicBezTo>
                    <a:pt x="5070" y="1200"/>
                    <a:pt x="5190" y="1590"/>
                    <a:pt x="5760" y="1800"/>
                  </a:cubicBezTo>
                  <a:cubicBezTo>
                    <a:pt x="6330" y="2010"/>
                    <a:pt x="7380" y="2100"/>
                    <a:pt x="7740" y="2160"/>
                  </a:cubicBezTo>
                  <a:cubicBezTo>
                    <a:pt x="8100" y="2220"/>
                    <a:pt x="7890" y="2160"/>
                    <a:pt x="7920" y="2160"/>
                  </a:cubicBezTo>
                </a:path>
              </a:pathLst>
            </a:custGeom>
            <a:noFill/>
            <a:ln w="28575">
              <a:solidFill>
                <a:srgbClr val="800000"/>
              </a:solidFill>
              <a:prstDash val="dash"/>
              <a:round/>
              <a:headEnd/>
              <a:tailEnd/>
            </a:ln>
          </p:spPr>
          <p:txBody>
            <a:bodyPr/>
            <a:lstStyle/>
            <a:p>
              <a:endParaRPr lang="es-ES_tradnl"/>
            </a:p>
          </p:txBody>
        </p:sp>
        <p:sp>
          <p:nvSpPr>
            <p:cNvPr id="45065" name="Freeform 32"/>
            <p:cNvSpPr>
              <a:spLocks/>
            </p:cNvSpPr>
            <p:nvPr/>
          </p:nvSpPr>
          <p:spPr bwMode="auto">
            <a:xfrm>
              <a:off x="2587" y="2556"/>
              <a:ext cx="4111" cy="2751"/>
            </a:xfrm>
            <a:custGeom>
              <a:avLst/>
              <a:gdLst>
                <a:gd name="T0" fmla="*/ 0 w 4830"/>
                <a:gd name="T1" fmla="*/ 2108 h 3210"/>
                <a:gd name="T2" fmla="*/ 306 w 4830"/>
                <a:gd name="T3" fmla="*/ 257 h 3210"/>
                <a:gd name="T4" fmla="*/ 766 w 4830"/>
                <a:gd name="T5" fmla="*/ 566 h 3210"/>
                <a:gd name="T6" fmla="*/ 2758 w 4830"/>
                <a:gd name="T7" fmla="*/ 2417 h 3210"/>
                <a:gd name="T8" fmla="*/ 3983 w 4830"/>
                <a:gd name="T9" fmla="*/ 2571 h 3210"/>
                <a:gd name="T10" fmla="*/ 3524 w 4830"/>
                <a:gd name="T11" fmla="*/ 2571 h 3210"/>
                <a:gd name="T12" fmla="*/ 0 60000 65536"/>
                <a:gd name="T13" fmla="*/ 0 60000 65536"/>
                <a:gd name="T14" fmla="*/ 0 60000 65536"/>
                <a:gd name="T15" fmla="*/ 0 60000 65536"/>
                <a:gd name="T16" fmla="*/ 0 60000 65536"/>
                <a:gd name="T17" fmla="*/ 0 60000 65536"/>
                <a:gd name="T18" fmla="*/ 0 w 4830"/>
                <a:gd name="T19" fmla="*/ 0 h 3210"/>
                <a:gd name="T20" fmla="*/ 4830 w 4830"/>
                <a:gd name="T21" fmla="*/ 3210 h 3210"/>
              </a:gdLst>
              <a:ahLst/>
              <a:cxnLst>
                <a:cxn ang="T12">
                  <a:pos x="T0" y="T1"/>
                </a:cxn>
                <a:cxn ang="T13">
                  <a:pos x="T2" y="T3"/>
                </a:cxn>
                <a:cxn ang="T14">
                  <a:pos x="T4" y="T5"/>
                </a:cxn>
                <a:cxn ang="T15">
                  <a:pos x="T6" y="T7"/>
                </a:cxn>
                <a:cxn ang="T16">
                  <a:pos x="T8" y="T9"/>
                </a:cxn>
                <a:cxn ang="T17">
                  <a:pos x="T10" y="T11"/>
                </a:cxn>
              </a:cxnLst>
              <a:rect l="T18" t="T19" r="T20" b="T21"/>
              <a:pathLst>
                <a:path w="4830" h="3210">
                  <a:moveTo>
                    <a:pt x="0" y="2460"/>
                  </a:moveTo>
                  <a:cubicBezTo>
                    <a:pt x="105" y="1530"/>
                    <a:pt x="210" y="600"/>
                    <a:pt x="360" y="300"/>
                  </a:cubicBezTo>
                  <a:cubicBezTo>
                    <a:pt x="510" y="0"/>
                    <a:pt x="420" y="240"/>
                    <a:pt x="900" y="660"/>
                  </a:cubicBezTo>
                  <a:cubicBezTo>
                    <a:pt x="1380" y="1080"/>
                    <a:pt x="2610" y="2430"/>
                    <a:pt x="3240" y="2820"/>
                  </a:cubicBezTo>
                  <a:cubicBezTo>
                    <a:pt x="3870" y="3210"/>
                    <a:pt x="4530" y="2970"/>
                    <a:pt x="4680" y="3000"/>
                  </a:cubicBezTo>
                  <a:cubicBezTo>
                    <a:pt x="4830" y="3030"/>
                    <a:pt x="4485" y="3015"/>
                    <a:pt x="4140" y="3000"/>
                  </a:cubicBezTo>
                </a:path>
              </a:pathLst>
            </a:custGeom>
            <a:noFill/>
            <a:ln w="38100">
              <a:solidFill>
                <a:srgbClr val="339966"/>
              </a:solidFill>
              <a:round/>
              <a:headEnd/>
              <a:tailEnd/>
            </a:ln>
          </p:spPr>
          <p:txBody>
            <a:bodyPr/>
            <a:lstStyle/>
            <a:p>
              <a:endParaRPr lang="es-ES_tradnl"/>
            </a:p>
          </p:txBody>
        </p:sp>
        <p:sp>
          <p:nvSpPr>
            <p:cNvPr id="45066" name="Freeform 31"/>
            <p:cNvSpPr>
              <a:spLocks/>
            </p:cNvSpPr>
            <p:nvPr/>
          </p:nvSpPr>
          <p:spPr bwMode="auto">
            <a:xfrm>
              <a:off x="4119" y="3173"/>
              <a:ext cx="3141" cy="1954"/>
            </a:xfrm>
            <a:custGeom>
              <a:avLst/>
              <a:gdLst>
                <a:gd name="T0" fmla="*/ 0 w 3690"/>
                <a:gd name="T1" fmla="*/ 1954 h 2280"/>
                <a:gd name="T2" fmla="*/ 766 w 3690"/>
                <a:gd name="T3" fmla="*/ 1645 h 2280"/>
                <a:gd name="T4" fmla="*/ 2452 w 3690"/>
                <a:gd name="T5" fmla="*/ 257 h 2280"/>
                <a:gd name="T6" fmla="*/ 3064 w 3690"/>
                <a:gd name="T7" fmla="*/ 103 h 2280"/>
                <a:gd name="T8" fmla="*/ 2911 w 3690"/>
                <a:gd name="T9" fmla="*/ 103 h 2280"/>
                <a:gd name="T10" fmla="*/ 0 60000 65536"/>
                <a:gd name="T11" fmla="*/ 0 60000 65536"/>
                <a:gd name="T12" fmla="*/ 0 60000 65536"/>
                <a:gd name="T13" fmla="*/ 0 60000 65536"/>
                <a:gd name="T14" fmla="*/ 0 60000 65536"/>
                <a:gd name="T15" fmla="*/ 0 w 3690"/>
                <a:gd name="T16" fmla="*/ 0 h 2280"/>
                <a:gd name="T17" fmla="*/ 3690 w 3690"/>
                <a:gd name="T18" fmla="*/ 2280 h 2280"/>
              </a:gdLst>
              <a:ahLst/>
              <a:cxnLst>
                <a:cxn ang="T10">
                  <a:pos x="T0" y="T1"/>
                </a:cxn>
                <a:cxn ang="T11">
                  <a:pos x="T2" y="T3"/>
                </a:cxn>
                <a:cxn ang="T12">
                  <a:pos x="T4" y="T5"/>
                </a:cxn>
                <a:cxn ang="T13">
                  <a:pos x="T6" y="T7"/>
                </a:cxn>
                <a:cxn ang="T14">
                  <a:pos x="T8" y="T9"/>
                </a:cxn>
              </a:cxnLst>
              <a:rect l="T15" t="T16" r="T17" b="T18"/>
              <a:pathLst>
                <a:path w="3690" h="2280">
                  <a:moveTo>
                    <a:pt x="0" y="2280"/>
                  </a:moveTo>
                  <a:cubicBezTo>
                    <a:pt x="210" y="2265"/>
                    <a:pt x="420" y="2250"/>
                    <a:pt x="900" y="1920"/>
                  </a:cubicBezTo>
                  <a:cubicBezTo>
                    <a:pt x="1380" y="1590"/>
                    <a:pt x="2430" y="600"/>
                    <a:pt x="2880" y="300"/>
                  </a:cubicBezTo>
                  <a:cubicBezTo>
                    <a:pt x="3330" y="0"/>
                    <a:pt x="3510" y="150"/>
                    <a:pt x="3600" y="120"/>
                  </a:cubicBezTo>
                  <a:cubicBezTo>
                    <a:pt x="3690" y="90"/>
                    <a:pt x="3555" y="105"/>
                    <a:pt x="3420" y="120"/>
                  </a:cubicBezTo>
                </a:path>
              </a:pathLst>
            </a:custGeom>
            <a:noFill/>
            <a:ln w="38100">
              <a:solidFill>
                <a:srgbClr val="333333"/>
              </a:solidFill>
              <a:round/>
              <a:headEnd/>
              <a:tailEnd/>
            </a:ln>
          </p:spPr>
          <p:txBody>
            <a:bodyPr/>
            <a:lstStyle/>
            <a:p>
              <a:endParaRPr lang="es-ES_tradnl"/>
            </a:p>
          </p:txBody>
        </p:sp>
        <p:sp>
          <p:nvSpPr>
            <p:cNvPr id="45067" name="Freeform 30"/>
            <p:cNvSpPr>
              <a:spLocks/>
            </p:cNvSpPr>
            <p:nvPr/>
          </p:nvSpPr>
          <p:spPr bwMode="auto">
            <a:xfrm>
              <a:off x="3813" y="2042"/>
              <a:ext cx="4289" cy="1440"/>
            </a:xfrm>
            <a:custGeom>
              <a:avLst/>
              <a:gdLst>
                <a:gd name="T0" fmla="*/ 0 w 5040"/>
                <a:gd name="T1" fmla="*/ 1389 h 1680"/>
                <a:gd name="T2" fmla="*/ 919 w 5040"/>
                <a:gd name="T3" fmla="*/ 1389 h 1680"/>
                <a:gd name="T4" fmla="*/ 1072 w 5040"/>
                <a:gd name="T5" fmla="*/ 1389 h 1680"/>
                <a:gd name="T6" fmla="*/ 2298 w 5040"/>
                <a:gd name="T7" fmla="*/ 1080 h 1680"/>
                <a:gd name="T8" fmla="*/ 4289 w 5040"/>
                <a:gd name="T9" fmla="*/ 0 h 1680"/>
                <a:gd name="T10" fmla="*/ 0 60000 65536"/>
                <a:gd name="T11" fmla="*/ 0 60000 65536"/>
                <a:gd name="T12" fmla="*/ 0 60000 65536"/>
                <a:gd name="T13" fmla="*/ 0 60000 65536"/>
                <a:gd name="T14" fmla="*/ 0 60000 65536"/>
                <a:gd name="T15" fmla="*/ 0 w 5040"/>
                <a:gd name="T16" fmla="*/ 0 h 1680"/>
                <a:gd name="T17" fmla="*/ 5040 w 5040"/>
                <a:gd name="T18" fmla="*/ 1680 h 1680"/>
              </a:gdLst>
              <a:ahLst/>
              <a:cxnLst>
                <a:cxn ang="T10">
                  <a:pos x="T0" y="T1"/>
                </a:cxn>
                <a:cxn ang="T11">
                  <a:pos x="T2" y="T3"/>
                </a:cxn>
                <a:cxn ang="T12">
                  <a:pos x="T4" y="T5"/>
                </a:cxn>
                <a:cxn ang="T13">
                  <a:pos x="T6" y="T7"/>
                </a:cxn>
                <a:cxn ang="T14">
                  <a:pos x="T8" y="T9"/>
                </a:cxn>
              </a:cxnLst>
              <a:rect l="T15" t="T16" r="T17" b="T18"/>
              <a:pathLst>
                <a:path w="5040" h="1680">
                  <a:moveTo>
                    <a:pt x="0" y="1620"/>
                  </a:moveTo>
                  <a:cubicBezTo>
                    <a:pt x="435" y="1620"/>
                    <a:pt x="870" y="1620"/>
                    <a:pt x="1080" y="1620"/>
                  </a:cubicBezTo>
                  <a:cubicBezTo>
                    <a:pt x="1290" y="1620"/>
                    <a:pt x="990" y="1680"/>
                    <a:pt x="1260" y="1620"/>
                  </a:cubicBezTo>
                  <a:cubicBezTo>
                    <a:pt x="1530" y="1560"/>
                    <a:pt x="2070" y="1530"/>
                    <a:pt x="2700" y="1260"/>
                  </a:cubicBezTo>
                  <a:cubicBezTo>
                    <a:pt x="3330" y="990"/>
                    <a:pt x="4650" y="210"/>
                    <a:pt x="5040" y="0"/>
                  </a:cubicBezTo>
                </a:path>
              </a:pathLst>
            </a:custGeom>
            <a:noFill/>
            <a:ln w="19050">
              <a:solidFill>
                <a:srgbClr val="0000FF"/>
              </a:solidFill>
              <a:prstDash val="sysDot"/>
              <a:round/>
              <a:headEnd/>
              <a:tailEnd/>
            </a:ln>
          </p:spPr>
          <p:txBody>
            <a:bodyPr/>
            <a:lstStyle/>
            <a:p>
              <a:endParaRPr lang="es-ES_tradnl"/>
            </a:p>
          </p:txBody>
        </p:sp>
        <p:sp>
          <p:nvSpPr>
            <p:cNvPr id="45068" name="Line 29"/>
            <p:cNvSpPr>
              <a:spLocks noChangeShapeType="1"/>
            </p:cNvSpPr>
            <p:nvPr/>
          </p:nvSpPr>
          <p:spPr bwMode="auto">
            <a:xfrm>
              <a:off x="3353" y="5127"/>
              <a:ext cx="0" cy="309"/>
            </a:xfrm>
            <a:prstGeom prst="line">
              <a:avLst/>
            </a:prstGeom>
            <a:noFill/>
            <a:ln w="9525">
              <a:solidFill>
                <a:srgbClr val="000000"/>
              </a:solidFill>
              <a:round/>
              <a:headEnd/>
              <a:tailEnd/>
            </a:ln>
          </p:spPr>
          <p:txBody>
            <a:bodyPr/>
            <a:lstStyle/>
            <a:p>
              <a:endParaRPr lang="es-ES_tradnl"/>
            </a:p>
          </p:txBody>
        </p:sp>
        <p:sp>
          <p:nvSpPr>
            <p:cNvPr id="45069" name="Line 28"/>
            <p:cNvSpPr>
              <a:spLocks noChangeShapeType="1"/>
            </p:cNvSpPr>
            <p:nvPr/>
          </p:nvSpPr>
          <p:spPr bwMode="auto">
            <a:xfrm>
              <a:off x="4272" y="5127"/>
              <a:ext cx="0" cy="309"/>
            </a:xfrm>
            <a:prstGeom prst="line">
              <a:avLst/>
            </a:prstGeom>
            <a:noFill/>
            <a:ln w="9525">
              <a:solidFill>
                <a:srgbClr val="000000"/>
              </a:solidFill>
              <a:round/>
              <a:headEnd/>
              <a:tailEnd/>
            </a:ln>
          </p:spPr>
          <p:txBody>
            <a:bodyPr/>
            <a:lstStyle/>
            <a:p>
              <a:endParaRPr lang="es-ES_tradnl"/>
            </a:p>
          </p:txBody>
        </p:sp>
        <p:sp>
          <p:nvSpPr>
            <p:cNvPr id="45070" name="Line 27"/>
            <p:cNvSpPr>
              <a:spLocks noChangeShapeType="1"/>
            </p:cNvSpPr>
            <p:nvPr/>
          </p:nvSpPr>
          <p:spPr bwMode="auto">
            <a:xfrm>
              <a:off x="5192" y="5127"/>
              <a:ext cx="0" cy="309"/>
            </a:xfrm>
            <a:prstGeom prst="line">
              <a:avLst/>
            </a:prstGeom>
            <a:noFill/>
            <a:ln w="9525">
              <a:solidFill>
                <a:srgbClr val="000000"/>
              </a:solidFill>
              <a:round/>
              <a:headEnd/>
              <a:tailEnd/>
            </a:ln>
          </p:spPr>
          <p:txBody>
            <a:bodyPr/>
            <a:lstStyle/>
            <a:p>
              <a:endParaRPr lang="es-ES_tradnl"/>
            </a:p>
          </p:txBody>
        </p:sp>
        <p:sp>
          <p:nvSpPr>
            <p:cNvPr id="45071" name="Line 26"/>
            <p:cNvSpPr>
              <a:spLocks noChangeShapeType="1"/>
            </p:cNvSpPr>
            <p:nvPr/>
          </p:nvSpPr>
          <p:spPr bwMode="auto">
            <a:xfrm>
              <a:off x="5958" y="5282"/>
              <a:ext cx="0" cy="154"/>
            </a:xfrm>
            <a:prstGeom prst="line">
              <a:avLst/>
            </a:prstGeom>
            <a:noFill/>
            <a:ln w="9525">
              <a:solidFill>
                <a:srgbClr val="000000"/>
              </a:solidFill>
              <a:round/>
              <a:headEnd/>
              <a:tailEnd/>
            </a:ln>
          </p:spPr>
          <p:txBody>
            <a:bodyPr/>
            <a:lstStyle/>
            <a:p>
              <a:endParaRPr lang="es-ES_tradnl"/>
            </a:p>
          </p:txBody>
        </p:sp>
        <p:sp>
          <p:nvSpPr>
            <p:cNvPr id="45072" name="Line 25"/>
            <p:cNvSpPr>
              <a:spLocks noChangeShapeType="1"/>
            </p:cNvSpPr>
            <p:nvPr/>
          </p:nvSpPr>
          <p:spPr bwMode="auto">
            <a:xfrm>
              <a:off x="6723" y="5127"/>
              <a:ext cx="0" cy="308"/>
            </a:xfrm>
            <a:prstGeom prst="line">
              <a:avLst/>
            </a:prstGeom>
            <a:noFill/>
            <a:ln w="9525">
              <a:solidFill>
                <a:srgbClr val="000000"/>
              </a:solidFill>
              <a:round/>
              <a:headEnd/>
              <a:tailEnd/>
            </a:ln>
          </p:spPr>
          <p:txBody>
            <a:bodyPr/>
            <a:lstStyle/>
            <a:p>
              <a:endParaRPr lang="es-ES_tradnl"/>
            </a:p>
          </p:txBody>
        </p:sp>
        <p:sp>
          <p:nvSpPr>
            <p:cNvPr id="45073" name="Line 24"/>
            <p:cNvSpPr>
              <a:spLocks noChangeShapeType="1"/>
            </p:cNvSpPr>
            <p:nvPr/>
          </p:nvSpPr>
          <p:spPr bwMode="auto">
            <a:xfrm>
              <a:off x="7643" y="5127"/>
              <a:ext cx="0" cy="309"/>
            </a:xfrm>
            <a:prstGeom prst="line">
              <a:avLst/>
            </a:prstGeom>
            <a:noFill/>
            <a:ln w="9525">
              <a:solidFill>
                <a:srgbClr val="000000"/>
              </a:solidFill>
              <a:round/>
              <a:headEnd/>
              <a:tailEnd/>
            </a:ln>
          </p:spPr>
          <p:txBody>
            <a:bodyPr/>
            <a:lstStyle/>
            <a:p>
              <a:endParaRPr lang="es-ES_tradnl"/>
            </a:p>
          </p:txBody>
        </p:sp>
        <p:sp>
          <p:nvSpPr>
            <p:cNvPr id="45074" name="Line 23"/>
            <p:cNvSpPr>
              <a:spLocks noChangeShapeType="1"/>
            </p:cNvSpPr>
            <p:nvPr/>
          </p:nvSpPr>
          <p:spPr bwMode="auto">
            <a:xfrm>
              <a:off x="8562" y="5127"/>
              <a:ext cx="0" cy="309"/>
            </a:xfrm>
            <a:prstGeom prst="line">
              <a:avLst/>
            </a:prstGeom>
            <a:noFill/>
            <a:ln w="9525">
              <a:solidFill>
                <a:srgbClr val="000000"/>
              </a:solidFill>
              <a:round/>
              <a:headEnd/>
              <a:tailEnd/>
            </a:ln>
          </p:spPr>
          <p:txBody>
            <a:bodyPr/>
            <a:lstStyle/>
            <a:p>
              <a:endParaRPr lang="es-ES_tradnl"/>
            </a:p>
          </p:txBody>
        </p:sp>
      </p:grpSp>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1 Marcador de contenido"/>
          <p:cNvSpPr>
            <a:spLocks noGrp="1"/>
          </p:cNvSpPr>
          <p:nvPr>
            <p:ph/>
          </p:nvPr>
        </p:nvSpPr>
        <p:spPr/>
        <p:txBody>
          <a:bodyPr/>
          <a:lstStyle/>
          <a:p>
            <a:pPr eaLnBrk="1" hangingPunct="1"/>
            <a:r>
              <a:rPr lang="es-ES" smtClean="0"/>
              <a:t>Producción de leche diaria 4 – 6 lt/ día</a:t>
            </a:r>
            <a:endParaRPr lang="es-AR" smtClean="0"/>
          </a:p>
          <a:p>
            <a:pPr eaLnBrk="1" hangingPunct="1"/>
            <a:r>
              <a:rPr lang="es-ES" smtClean="0"/>
              <a:t> </a:t>
            </a:r>
            <a:endParaRPr lang="es-AR" smtClean="0"/>
          </a:p>
          <a:p>
            <a:pPr eaLnBrk="1" hangingPunct="1"/>
            <a:r>
              <a:rPr lang="es-ES" smtClean="0"/>
              <a:t>Composición del    MS      Grasa       Proteína</a:t>
            </a:r>
            <a:endParaRPr lang="es-AR" smtClean="0"/>
          </a:p>
          <a:p>
            <a:pPr eaLnBrk="1" hangingPunct="1"/>
            <a:r>
              <a:rPr lang="es-ES" smtClean="0"/>
              <a:t> Calostro                 26 %     4,4 %         16 %</a:t>
            </a:r>
            <a:endParaRPr lang="es-AR" smtClean="0"/>
          </a:p>
          <a:p>
            <a:pPr eaLnBrk="1" hangingPunct="1"/>
            <a:r>
              <a:rPr lang="es-ES" smtClean="0"/>
              <a:t>  Leche                  18-20%   6-8%            6%  </a:t>
            </a:r>
            <a:endParaRPr lang="es-AR" smtClean="0"/>
          </a:p>
          <a:p>
            <a:pPr eaLnBrk="1" hangingPunct="1"/>
            <a:r>
              <a:rPr lang="es-ES" smtClean="0"/>
              <a:t> </a:t>
            </a:r>
            <a:endParaRPr lang="es-AR" smtClean="0"/>
          </a:p>
          <a:p>
            <a:pPr eaLnBrk="1" hangingPunct="1"/>
            <a:r>
              <a:rPr lang="es-ES" smtClean="0"/>
              <a:t> </a:t>
            </a:r>
            <a:endParaRPr lang="es-AR" smtClean="0"/>
          </a:p>
          <a:p>
            <a:pPr eaLnBrk="1" hangingPunct="1"/>
            <a:endParaRPr lang="es-AR" smtClean="0"/>
          </a:p>
        </p:txBody>
      </p:sp>
    </p:spTree>
  </p:cSld>
  <p:clrMapOvr>
    <a:masterClrMapping/>
  </p:clrMapOvr>
  <p:transition spd="slow">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rtlCol="0">
            <a:normAutofit fontScale="92500" lnSpcReduction="20000"/>
          </a:bodyPr>
          <a:lstStyle/>
          <a:p>
            <a:pPr eaLnBrk="1" fontAlgn="auto" hangingPunct="1">
              <a:spcAft>
                <a:spcPts val="0"/>
              </a:spcAft>
              <a:buFont typeface="Arial" pitchFamily="34" charset="0"/>
              <a:buChar char="•"/>
              <a:defRPr/>
            </a:pPr>
            <a:r>
              <a:rPr lang="es-ES" dirty="0"/>
              <a:t>OPERACIONES CON LOS LECHONES</a:t>
            </a:r>
            <a:endParaRPr lang="es-AR" dirty="0"/>
          </a:p>
          <a:p>
            <a:pPr eaLnBrk="1" fontAlgn="auto" hangingPunct="1">
              <a:spcAft>
                <a:spcPts val="0"/>
              </a:spcAft>
              <a:buFont typeface="Arial" pitchFamily="34" charset="0"/>
              <a:buChar char="•"/>
              <a:defRPr/>
            </a:pPr>
            <a:r>
              <a:rPr lang="es-ES" dirty="0"/>
              <a:t> </a:t>
            </a:r>
            <a:endParaRPr lang="es-AR" dirty="0"/>
          </a:p>
          <a:p>
            <a:pPr eaLnBrk="1" fontAlgn="auto" hangingPunct="1">
              <a:spcAft>
                <a:spcPts val="0"/>
              </a:spcAft>
              <a:buFont typeface="Arial" pitchFamily="34" charset="0"/>
              <a:buChar char="•"/>
              <a:defRPr/>
            </a:pPr>
            <a:r>
              <a:rPr lang="es-ES" dirty="0"/>
              <a:t>LIMPIEZA</a:t>
            </a:r>
            <a:endParaRPr lang="es-AR" dirty="0"/>
          </a:p>
          <a:p>
            <a:pPr eaLnBrk="1" fontAlgn="auto" hangingPunct="1">
              <a:spcAft>
                <a:spcPts val="0"/>
              </a:spcAft>
              <a:buFont typeface="Arial" pitchFamily="34" charset="0"/>
              <a:buChar char="•"/>
              <a:defRPr/>
            </a:pPr>
            <a:r>
              <a:rPr lang="es-ES" dirty="0"/>
              <a:t>CORTE Y DESINFECCION DEL CORDON</a:t>
            </a:r>
            <a:endParaRPr lang="es-AR" dirty="0"/>
          </a:p>
          <a:p>
            <a:pPr eaLnBrk="1" fontAlgn="auto" hangingPunct="1">
              <a:spcAft>
                <a:spcPts val="0"/>
              </a:spcAft>
              <a:buFont typeface="Arial" pitchFamily="34" charset="0"/>
              <a:buChar char="•"/>
              <a:defRPr/>
            </a:pPr>
            <a:r>
              <a:rPr lang="es-ES" dirty="0"/>
              <a:t>CONTROL DE PESO</a:t>
            </a:r>
            <a:endParaRPr lang="es-AR" dirty="0"/>
          </a:p>
          <a:p>
            <a:pPr eaLnBrk="1" fontAlgn="auto" hangingPunct="1">
              <a:spcAft>
                <a:spcPts val="0"/>
              </a:spcAft>
              <a:buFont typeface="Arial" pitchFamily="34" charset="0"/>
              <a:buChar char="•"/>
              <a:defRPr/>
            </a:pPr>
            <a:r>
              <a:rPr lang="es-ES" dirty="0"/>
              <a:t>CORTE DE COLMILLOS</a:t>
            </a:r>
            <a:endParaRPr lang="es-AR" dirty="0"/>
          </a:p>
          <a:p>
            <a:pPr eaLnBrk="1" fontAlgn="auto" hangingPunct="1">
              <a:spcAft>
                <a:spcPts val="0"/>
              </a:spcAft>
              <a:buFont typeface="Arial" pitchFamily="34" charset="0"/>
              <a:buChar char="•"/>
              <a:defRPr/>
            </a:pPr>
            <a:r>
              <a:rPr lang="es-ES" dirty="0"/>
              <a:t>APLICACIÓN DE Fe</a:t>
            </a:r>
            <a:endParaRPr lang="es-AR" dirty="0"/>
          </a:p>
          <a:p>
            <a:pPr eaLnBrk="1" fontAlgn="auto" hangingPunct="1">
              <a:spcAft>
                <a:spcPts val="0"/>
              </a:spcAft>
              <a:buFont typeface="Arial" pitchFamily="34" charset="0"/>
              <a:buChar char="•"/>
              <a:defRPr/>
            </a:pPr>
            <a:r>
              <a:rPr lang="es-ES" dirty="0"/>
              <a:t>SEÑALADA</a:t>
            </a:r>
            <a:endParaRPr lang="es-AR" dirty="0"/>
          </a:p>
          <a:p>
            <a:pPr eaLnBrk="1" fontAlgn="auto" hangingPunct="1">
              <a:spcAft>
                <a:spcPts val="0"/>
              </a:spcAft>
              <a:buFont typeface="Arial" pitchFamily="34" charset="0"/>
              <a:buChar char="•"/>
              <a:defRPr/>
            </a:pPr>
            <a:r>
              <a:rPr lang="es-ES" dirty="0"/>
              <a:t>CORTE DE RABOS</a:t>
            </a:r>
            <a:endParaRPr lang="es-AR" dirty="0"/>
          </a:p>
          <a:p>
            <a:pPr eaLnBrk="1" fontAlgn="auto" hangingPunct="1">
              <a:spcAft>
                <a:spcPts val="0"/>
              </a:spcAft>
              <a:buFont typeface="Arial" pitchFamily="34" charset="0"/>
              <a:buChar char="•"/>
              <a:defRPr/>
            </a:pPr>
            <a:r>
              <a:rPr lang="es-ES" dirty="0"/>
              <a:t>CASTRACION</a:t>
            </a:r>
            <a:endParaRPr lang="es-AR" dirty="0"/>
          </a:p>
          <a:p>
            <a:pPr eaLnBrk="1" fontAlgn="auto" hangingPunct="1">
              <a:spcAft>
                <a:spcPts val="0"/>
              </a:spcAft>
              <a:buFont typeface="Arial" pitchFamily="34" charset="0"/>
              <a:buChar char="•"/>
              <a:defRPr/>
            </a:pPr>
            <a:r>
              <a:rPr lang="es-ES" dirty="0"/>
              <a:t>SANIDAD (vacunación, desparasitada )</a:t>
            </a:r>
            <a:endParaRPr lang="es-AR" dirty="0"/>
          </a:p>
          <a:p>
            <a:pPr eaLnBrk="1" fontAlgn="auto" hangingPunct="1">
              <a:spcAft>
                <a:spcPts val="0"/>
              </a:spcAft>
              <a:buFont typeface="Arial" pitchFamily="34" charset="0"/>
              <a:buChar char="•"/>
              <a:defRPr/>
            </a:pPr>
            <a:r>
              <a:rPr lang="es-ES" dirty="0"/>
              <a:t> </a:t>
            </a:r>
            <a:endParaRPr lang="es-AR" dirty="0"/>
          </a:p>
          <a:p>
            <a:pPr eaLnBrk="1" fontAlgn="auto" hangingPunct="1">
              <a:spcAft>
                <a:spcPts val="0"/>
              </a:spcAft>
              <a:buFont typeface="Arial" pitchFamily="34" charset="0"/>
              <a:buChar char="•"/>
              <a:defRPr/>
            </a:pPr>
            <a:endParaRPr lang="es-AR" dirty="0"/>
          </a:p>
        </p:txBody>
      </p:sp>
    </p:spTree>
  </p:cSld>
  <p:clrMapOvr>
    <a:masterClrMapping/>
  </p:clrMapOvr>
  <p:transition spd="slow">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51" name="Rectangle 11"/>
          <p:cNvSpPr>
            <a:spLocks noGrp="1" noChangeArrowheads="1"/>
          </p:cNvSpPr>
          <p:nvPr>
            <p:ph type="title"/>
          </p:nvPr>
        </p:nvSpPr>
        <p:spPr>
          <a:xfrm>
            <a:off x="2133600" y="533400"/>
            <a:ext cx="5029200" cy="1143000"/>
          </a:xfrm>
        </p:spPr>
        <p:txBody>
          <a:bodyPr rtlCol="0">
            <a:normAutofit fontScale="90000"/>
          </a:bodyPr>
          <a:lstStyle/>
          <a:p>
            <a:pPr eaLnBrk="1" fontAlgn="auto" hangingPunct="1">
              <a:spcAft>
                <a:spcPts val="0"/>
              </a:spcAft>
              <a:defRPr/>
            </a:pPr>
            <a:r>
              <a:rPr lang="es-ES_tradnl" sz="4000" b="1" i="1" dirty="0"/>
              <a:t>¿Cuánto consumen?</a:t>
            </a:r>
            <a:br>
              <a:rPr lang="es-ES_tradnl" sz="4000" b="1" i="1" dirty="0"/>
            </a:br>
            <a:r>
              <a:rPr lang="es-ES_tradnl" sz="4000" b="1" i="1" dirty="0"/>
              <a:t> </a:t>
            </a:r>
            <a:r>
              <a:rPr lang="es-ES" sz="2800" dirty="0" smtClean="0"/>
              <a:t>kg/</a:t>
            </a:r>
            <a:r>
              <a:rPr lang="es-ES" sz="2800" dirty="0" err="1" smtClean="0"/>
              <a:t>hab</a:t>
            </a:r>
            <a:r>
              <a:rPr lang="es-ES" sz="2800" dirty="0" smtClean="0"/>
              <a:t>/año 2019</a:t>
            </a:r>
            <a:endParaRPr lang="es-ES" sz="2800" dirty="0"/>
          </a:p>
        </p:txBody>
      </p:sp>
      <p:sp>
        <p:nvSpPr>
          <p:cNvPr id="61452" name="Rectangle 12"/>
          <p:cNvSpPr>
            <a:spLocks noGrp="1" noChangeArrowheads="1"/>
          </p:cNvSpPr>
          <p:nvPr>
            <p:ph type="body" sz="half" idx="1"/>
          </p:nvPr>
        </p:nvSpPr>
        <p:spPr>
          <a:xfrm>
            <a:off x="1066800" y="2057400"/>
            <a:ext cx="3124200" cy="3505200"/>
          </a:xfrm>
        </p:spPr>
        <p:txBody>
          <a:bodyPr/>
          <a:lstStyle/>
          <a:p>
            <a:pPr eaLnBrk="1" hangingPunct="1">
              <a:lnSpc>
                <a:spcPct val="90000"/>
              </a:lnSpc>
            </a:pPr>
            <a:r>
              <a:rPr lang="es-ES" b="1" i="1" smtClean="0"/>
              <a:t>Dinamarca 74,8</a:t>
            </a:r>
          </a:p>
          <a:p>
            <a:pPr eaLnBrk="1" hangingPunct="1">
              <a:lnSpc>
                <a:spcPct val="90000"/>
              </a:lnSpc>
            </a:pPr>
            <a:r>
              <a:rPr lang="es-ES" b="1" i="1" smtClean="0"/>
              <a:t>España 64,4</a:t>
            </a:r>
          </a:p>
          <a:p>
            <a:pPr eaLnBrk="1" hangingPunct="1">
              <a:lnSpc>
                <a:spcPct val="90000"/>
              </a:lnSpc>
            </a:pPr>
            <a:r>
              <a:rPr lang="es-ES" b="1" i="1" smtClean="0"/>
              <a:t>Rep. Checa 60,1</a:t>
            </a:r>
          </a:p>
          <a:p>
            <a:pPr eaLnBrk="1" hangingPunct="1">
              <a:lnSpc>
                <a:spcPct val="90000"/>
              </a:lnSpc>
            </a:pPr>
            <a:r>
              <a:rPr lang="es-ES" b="1" i="1" smtClean="0"/>
              <a:t>Austria 57,7</a:t>
            </a:r>
          </a:p>
          <a:p>
            <a:pPr eaLnBrk="1" hangingPunct="1">
              <a:lnSpc>
                <a:spcPct val="90000"/>
              </a:lnSpc>
            </a:pPr>
            <a:r>
              <a:rPr lang="es-ES" b="1" i="1" smtClean="0"/>
              <a:t>Alemania 57</a:t>
            </a:r>
          </a:p>
          <a:p>
            <a:pPr eaLnBrk="1" hangingPunct="1">
              <a:lnSpc>
                <a:spcPct val="90000"/>
              </a:lnSpc>
            </a:pPr>
            <a:r>
              <a:rPr lang="es-ES" b="1" i="1" smtClean="0"/>
              <a:t>Hong Kong 55,8</a:t>
            </a:r>
          </a:p>
          <a:p>
            <a:pPr eaLnBrk="1" hangingPunct="1">
              <a:lnSpc>
                <a:spcPct val="90000"/>
              </a:lnSpc>
            </a:pPr>
            <a:r>
              <a:rPr lang="es-ES" b="1" i="1" smtClean="0"/>
              <a:t>China 34,1</a:t>
            </a:r>
          </a:p>
          <a:p>
            <a:pPr eaLnBrk="1" hangingPunct="1">
              <a:lnSpc>
                <a:spcPct val="90000"/>
              </a:lnSpc>
              <a:buFontTx/>
              <a:buNone/>
            </a:pPr>
            <a:endParaRPr lang="es-ES" b="1" i="1" smtClean="0">
              <a:solidFill>
                <a:schemeClr val="bg1"/>
              </a:solidFill>
            </a:endParaRPr>
          </a:p>
        </p:txBody>
      </p:sp>
      <p:sp>
        <p:nvSpPr>
          <p:cNvPr id="61453" name="Rectangle 13"/>
          <p:cNvSpPr>
            <a:spLocks noGrp="1" noChangeArrowheads="1"/>
          </p:cNvSpPr>
          <p:nvPr>
            <p:ph type="body" sz="half" idx="2"/>
          </p:nvPr>
        </p:nvSpPr>
        <p:spPr>
          <a:xfrm>
            <a:off x="5029200" y="2057400"/>
            <a:ext cx="3048000" cy="3429000"/>
          </a:xfrm>
        </p:spPr>
        <p:txBody>
          <a:bodyPr/>
          <a:lstStyle/>
          <a:p>
            <a:pPr eaLnBrk="1" hangingPunct="1">
              <a:lnSpc>
                <a:spcPct val="90000"/>
              </a:lnSpc>
            </a:pPr>
            <a:r>
              <a:rPr lang="es-ES" b="1" i="1" dirty="0" smtClean="0"/>
              <a:t>Canadá 32,7</a:t>
            </a:r>
          </a:p>
          <a:p>
            <a:pPr eaLnBrk="1" hangingPunct="1">
              <a:lnSpc>
                <a:spcPct val="90000"/>
              </a:lnSpc>
            </a:pPr>
            <a:r>
              <a:rPr lang="es-ES" b="1" i="1" dirty="0" smtClean="0"/>
              <a:t>EEUU 31,2  </a:t>
            </a:r>
          </a:p>
          <a:p>
            <a:pPr eaLnBrk="1" hangingPunct="1">
              <a:lnSpc>
                <a:spcPct val="90000"/>
              </a:lnSpc>
            </a:pPr>
            <a:r>
              <a:rPr lang="es-ES" b="1" i="1" dirty="0" smtClean="0"/>
              <a:t>Japón 17</a:t>
            </a:r>
          </a:p>
          <a:p>
            <a:pPr eaLnBrk="1" hangingPunct="1">
              <a:lnSpc>
                <a:spcPct val="90000"/>
              </a:lnSpc>
            </a:pPr>
            <a:r>
              <a:rPr lang="es-ES" b="1" i="1" dirty="0" smtClean="0"/>
              <a:t>Chile 15,7</a:t>
            </a:r>
          </a:p>
          <a:p>
            <a:pPr eaLnBrk="1" hangingPunct="1">
              <a:lnSpc>
                <a:spcPct val="90000"/>
              </a:lnSpc>
            </a:pPr>
            <a:r>
              <a:rPr lang="es-ES" b="1" i="1" dirty="0" smtClean="0"/>
              <a:t>México 11,4</a:t>
            </a:r>
          </a:p>
          <a:p>
            <a:pPr eaLnBrk="1" hangingPunct="1">
              <a:lnSpc>
                <a:spcPct val="90000"/>
              </a:lnSpc>
            </a:pPr>
            <a:r>
              <a:rPr lang="es-ES" b="1" i="1" dirty="0" smtClean="0"/>
              <a:t>Brasil 11,4</a:t>
            </a:r>
          </a:p>
          <a:p>
            <a:pPr eaLnBrk="1" hangingPunct="1">
              <a:lnSpc>
                <a:spcPct val="90000"/>
              </a:lnSpc>
            </a:pPr>
            <a:r>
              <a:rPr lang="es-ES" b="1" i="1" dirty="0" smtClean="0"/>
              <a:t>Argentina 15.6</a:t>
            </a:r>
          </a:p>
          <a:p>
            <a:pPr eaLnBrk="1" hangingPunct="1">
              <a:lnSpc>
                <a:spcPct val="90000"/>
              </a:lnSpc>
              <a:buFontTx/>
              <a:buNone/>
            </a:pPr>
            <a:endParaRPr lang="es-ES" b="1" i="1" dirty="0" smtClean="0">
              <a:solidFill>
                <a:srgbClr val="FF3300"/>
              </a:solidFill>
            </a:endParaRPr>
          </a:p>
        </p:txBody>
      </p:sp>
      <p:pic>
        <p:nvPicPr>
          <p:cNvPr id="61454" name="Picture 14" descr="MP00640_"/>
          <p:cNvPicPr>
            <a:picLocks noChangeAspect="1" noChangeArrowheads="1"/>
          </p:cNvPicPr>
          <p:nvPr/>
        </p:nvPicPr>
        <p:blipFill>
          <a:blip r:embed="rId2">
            <a:lum bright="6000"/>
          </a:blip>
          <a:srcRect/>
          <a:stretch>
            <a:fillRect/>
          </a:stretch>
        </p:blipFill>
        <p:spPr bwMode="auto">
          <a:xfrm>
            <a:off x="0" y="0"/>
            <a:ext cx="1676400" cy="1371600"/>
          </a:xfrm>
          <a:prstGeom prst="rect">
            <a:avLst/>
          </a:prstGeom>
          <a:noFill/>
          <a:ln w="9525">
            <a:noFill/>
            <a:miter lim="800000"/>
            <a:headEnd/>
            <a:tailEnd/>
          </a:ln>
        </p:spPr>
      </p:pic>
      <p:sp>
        <p:nvSpPr>
          <p:cNvPr id="19461" name="Rectangle 16"/>
          <p:cNvSpPr>
            <a:spLocks noChangeArrowheads="1"/>
          </p:cNvSpPr>
          <p:nvPr/>
        </p:nvSpPr>
        <p:spPr bwMode="auto">
          <a:xfrm>
            <a:off x="685800" y="6019800"/>
            <a:ext cx="1992313" cy="366713"/>
          </a:xfrm>
          <a:prstGeom prst="rect">
            <a:avLst/>
          </a:prstGeom>
          <a:noFill/>
          <a:ln w="9525">
            <a:noFill/>
            <a:miter lim="800000"/>
            <a:headEnd/>
            <a:tailEnd/>
          </a:ln>
        </p:spPr>
        <p:txBody>
          <a:bodyPr wrap="none">
            <a:spAutoFit/>
          </a:bodyPr>
          <a:lstStyle/>
          <a:p>
            <a:r>
              <a:rPr lang="es-ES" b="1">
                <a:solidFill>
                  <a:schemeClr val="bg2"/>
                </a:solidFill>
                <a:latin typeface="Calibri" pitchFamily="34" charset="0"/>
              </a:rPr>
              <a:t>Fuente: USDA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1454"/>
                                        </p:tgtEl>
                                        <p:attrNameLst>
                                          <p:attrName>style.visibility</p:attrName>
                                        </p:attrNameLst>
                                      </p:cBhvr>
                                      <p:to>
                                        <p:strVal val="visible"/>
                                      </p:to>
                                    </p:set>
                                    <p:anim calcmode="lin" valueType="num">
                                      <p:cBhvr additive="base">
                                        <p:cTn id="7" dur="500" fill="hold"/>
                                        <p:tgtEl>
                                          <p:spTgt spid="61454"/>
                                        </p:tgtEl>
                                        <p:attrNameLst>
                                          <p:attrName>ppt_x</p:attrName>
                                        </p:attrNameLst>
                                      </p:cBhvr>
                                      <p:tavLst>
                                        <p:tav tm="0">
                                          <p:val>
                                            <p:strVal val="0-#ppt_w/2"/>
                                          </p:val>
                                        </p:tav>
                                        <p:tav tm="100000">
                                          <p:val>
                                            <p:strVal val="#ppt_x"/>
                                          </p:val>
                                        </p:tav>
                                      </p:tavLst>
                                    </p:anim>
                                    <p:anim calcmode="lin" valueType="num">
                                      <p:cBhvr additive="base">
                                        <p:cTn id="8" dur="500" fill="hold"/>
                                        <p:tgtEl>
                                          <p:spTgt spid="6145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1451"/>
                                        </p:tgtEl>
                                        <p:attrNameLst>
                                          <p:attrName>style.visibility</p:attrName>
                                        </p:attrNameLst>
                                      </p:cBhvr>
                                      <p:to>
                                        <p:strVal val="visible"/>
                                      </p:to>
                                    </p:set>
                                    <p:anim calcmode="lin" valueType="num">
                                      <p:cBhvr additive="base">
                                        <p:cTn id="12" dur="500" fill="hold"/>
                                        <p:tgtEl>
                                          <p:spTgt spid="61451"/>
                                        </p:tgtEl>
                                        <p:attrNameLst>
                                          <p:attrName>ppt_x</p:attrName>
                                        </p:attrNameLst>
                                      </p:cBhvr>
                                      <p:tavLst>
                                        <p:tav tm="0">
                                          <p:val>
                                            <p:strVal val="#ppt_x"/>
                                          </p:val>
                                        </p:tav>
                                        <p:tav tm="100000">
                                          <p:val>
                                            <p:strVal val="#ppt_x"/>
                                          </p:val>
                                        </p:tav>
                                      </p:tavLst>
                                    </p:anim>
                                    <p:anim calcmode="lin" valueType="num">
                                      <p:cBhvr additive="base">
                                        <p:cTn id="13" dur="500" fill="hold"/>
                                        <p:tgtEl>
                                          <p:spTgt spid="61451"/>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61452"/>
                                        </p:tgtEl>
                                        <p:attrNameLst>
                                          <p:attrName>style.visibility</p:attrName>
                                        </p:attrNameLst>
                                      </p:cBhvr>
                                      <p:to>
                                        <p:strVal val="visible"/>
                                      </p:to>
                                    </p:set>
                                    <p:anim calcmode="lin" valueType="num">
                                      <p:cBhvr>
                                        <p:cTn id="17" dur="500" fill="hold"/>
                                        <p:tgtEl>
                                          <p:spTgt spid="61452"/>
                                        </p:tgtEl>
                                        <p:attrNameLst>
                                          <p:attrName>ppt_w</p:attrName>
                                        </p:attrNameLst>
                                      </p:cBhvr>
                                      <p:tavLst>
                                        <p:tav tm="0">
                                          <p:val>
                                            <p:fltVal val="0"/>
                                          </p:val>
                                        </p:tav>
                                        <p:tav tm="100000">
                                          <p:val>
                                            <p:strVal val="#ppt_w"/>
                                          </p:val>
                                        </p:tav>
                                      </p:tavLst>
                                    </p:anim>
                                    <p:anim calcmode="lin" valueType="num">
                                      <p:cBhvr>
                                        <p:cTn id="18" dur="500" fill="hold"/>
                                        <p:tgtEl>
                                          <p:spTgt spid="61452"/>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61453"/>
                                        </p:tgtEl>
                                        <p:attrNameLst>
                                          <p:attrName>style.visibility</p:attrName>
                                        </p:attrNameLst>
                                      </p:cBhvr>
                                      <p:to>
                                        <p:strVal val="visible"/>
                                      </p:to>
                                    </p:set>
                                    <p:anim calcmode="lin" valueType="num">
                                      <p:cBhvr>
                                        <p:cTn id="22" dur="500" fill="hold"/>
                                        <p:tgtEl>
                                          <p:spTgt spid="61453"/>
                                        </p:tgtEl>
                                        <p:attrNameLst>
                                          <p:attrName>ppt_w</p:attrName>
                                        </p:attrNameLst>
                                      </p:cBhvr>
                                      <p:tavLst>
                                        <p:tav tm="0">
                                          <p:val>
                                            <p:fltVal val="0"/>
                                          </p:val>
                                        </p:tav>
                                        <p:tav tm="100000">
                                          <p:val>
                                            <p:strVal val="#ppt_w"/>
                                          </p:val>
                                        </p:tav>
                                      </p:tavLst>
                                    </p:anim>
                                    <p:anim calcmode="lin" valueType="num">
                                      <p:cBhvr>
                                        <p:cTn id="23" dur="500" fill="hold"/>
                                        <p:tgtEl>
                                          <p:spTgt spid="614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1" grpId="0" animBg="1" autoUpdateAnimBg="0"/>
      <p:bldP spid="61452" grpId="0" animBg="1" autoUpdateAnimBg="0"/>
      <p:bldP spid="61453"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p:nvPr>
        </p:nvSpPr>
        <p:spPr/>
        <p:txBody>
          <a:bodyPr rtlCol="0">
            <a:normAutofit fontScale="70000" lnSpcReduction="20000"/>
          </a:bodyPr>
          <a:lstStyle/>
          <a:p>
            <a:pPr eaLnBrk="1" fontAlgn="auto" hangingPunct="1">
              <a:spcAft>
                <a:spcPts val="0"/>
              </a:spcAft>
              <a:buFont typeface="Arial" pitchFamily="34" charset="0"/>
              <a:buChar char="•"/>
              <a:defRPr/>
            </a:pPr>
            <a:r>
              <a:rPr lang="es-ES" dirty="0"/>
              <a:t>ALIMENTACION</a:t>
            </a:r>
            <a:endParaRPr lang="es-AR" dirty="0"/>
          </a:p>
          <a:p>
            <a:pPr eaLnBrk="1" fontAlgn="auto" hangingPunct="1">
              <a:spcAft>
                <a:spcPts val="0"/>
              </a:spcAft>
              <a:buFont typeface="Arial" pitchFamily="34" charset="0"/>
              <a:buChar char="•"/>
              <a:defRPr/>
            </a:pPr>
            <a:r>
              <a:rPr lang="es-ES" dirty="0"/>
              <a:t> </a:t>
            </a:r>
            <a:endParaRPr lang="es-AR" dirty="0"/>
          </a:p>
          <a:p>
            <a:pPr eaLnBrk="1" fontAlgn="auto" hangingPunct="1">
              <a:spcAft>
                <a:spcPts val="0"/>
              </a:spcAft>
              <a:buFont typeface="Arial" pitchFamily="34" charset="0"/>
              <a:buChar char="•"/>
              <a:defRPr/>
            </a:pPr>
            <a:r>
              <a:rPr lang="es-ES" dirty="0"/>
              <a:t> </a:t>
            </a:r>
            <a:endParaRPr lang="es-AR" dirty="0"/>
          </a:p>
          <a:p>
            <a:pPr eaLnBrk="1" fontAlgn="auto" hangingPunct="1">
              <a:spcAft>
                <a:spcPts val="0"/>
              </a:spcAft>
              <a:buFont typeface="Arial" pitchFamily="34" charset="0"/>
              <a:buChar char="•"/>
              <a:defRPr/>
            </a:pPr>
            <a:r>
              <a:rPr lang="es-ES" dirty="0"/>
              <a:t>La alimentación de la cerda se diferencia en dos etapas importantes que encierran la gestación y la lactancia-</a:t>
            </a:r>
            <a:r>
              <a:rPr lang="es-ES" dirty="0" err="1"/>
              <a:t>preservicio</a:t>
            </a:r>
            <a:r>
              <a:rPr lang="es-ES" dirty="0"/>
              <a:t>.</a:t>
            </a:r>
            <a:endParaRPr lang="es-AR" dirty="0"/>
          </a:p>
          <a:p>
            <a:pPr eaLnBrk="1" fontAlgn="auto" hangingPunct="1">
              <a:spcAft>
                <a:spcPts val="0"/>
              </a:spcAft>
              <a:buFont typeface="Arial" pitchFamily="34" charset="0"/>
              <a:buChar char="•"/>
              <a:defRPr/>
            </a:pPr>
            <a:r>
              <a:rPr lang="es-ES" dirty="0"/>
              <a:t>En esto no solo se diferencia la cantidad sino también la calidad de la ración.</a:t>
            </a:r>
            <a:endParaRPr lang="es-AR" dirty="0"/>
          </a:p>
          <a:p>
            <a:pPr eaLnBrk="1" fontAlgn="auto" hangingPunct="1">
              <a:spcAft>
                <a:spcPts val="0"/>
              </a:spcAft>
              <a:buFont typeface="Arial" pitchFamily="34" charset="0"/>
              <a:buChar char="•"/>
              <a:defRPr/>
            </a:pPr>
            <a:r>
              <a:rPr lang="es-ES" dirty="0"/>
              <a:t>Dentro de una explotación porcina podemos tener varios tipos de alimentos</a:t>
            </a:r>
            <a:endParaRPr lang="es-AR" dirty="0"/>
          </a:p>
          <a:p>
            <a:pPr eaLnBrk="1" fontAlgn="auto" hangingPunct="1">
              <a:spcAft>
                <a:spcPts val="0"/>
              </a:spcAft>
              <a:buFont typeface="Arial" pitchFamily="34" charset="0"/>
              <a:buChar char="•"/>
              <a:defRPr/>
            </a:pPr>
            <a:r>
              <a:rPr lang="es-ES" dirty="0"/>
              <a:t> </a:t>
            </a:r>
            <a:endParaRPr lang="es-AR" dirty="0"/>
          </a:p>
          <a:p>
            <a:pPr eaLnBrk="1" fontAlgn="auto" hangingPunct="1">
              <a:spcAft>
                <a:spcPts val="0"/>
              </a:spcAft>
              <a:buFont typeface="Arial" pitchFamily="34" charset="0"/>
              <a:buChar char="•"/>
              <a:defRPr/>
            </a:pPr>
            <a:r>
              <a:rPr lang="es-ES" dirty="0"/>
              <a:t>Gestación</a:t>
            </a:r>
            <a:endParaRPr lang="es-AR" dirty="0"/>
          </a:p>
          <a:p>
            <a:pPr eaLnBrk="1" fontAlgn="auto" hangingPunct="1">
              <a:spcAft>
                <a:spcPts val="0"/>
              </a:spcAft>
              <a:buFont typeface="Arial" pitchFamily="34" charset="0"/>
              <a:buChar char="•"/>
              <a:defRPr/>
            </a:pPr>
            <a:r>
              <a:rPr lang="es-ES" dirty="0"/>
              <a:t>Lactancia</a:t>
            </a:r>
            <a:endParaRPr lang="es-AR" dirty="0"/>
          </a:p>
          <a:p>
            <a:pPr eaLnBrk="1" fontAlgn="auto" hangingPunct="1">
              <a:spcAft>
                <a:spcPts val="0"/>
              </a:spcAft>
              <a:buFont typeface="Arial" pitchFamily="34" charset="0"/>
              <a:buChar char="•"/>
              <a:defRPr/>
            </a:pPr>
            <a:r>
              <a:rPr lang="es-ES" dirty="0"/>
              <a:t>Iniciador </a:t>
            </a:r>
            <a:r>
              <a:rPr lang="es-ES" dirty="0" err="1"/>
              <a:t>preiniciadores</a:t>
            </a:r>
            <a:endParaRPr lang="es-AR" dirty="0"/>
          </a:p>
          <a:p>
            <a:pPr eaLnBrk="1" fontAlgn="auto" hangingPunct="1">
              <a:spcAft>
                <a:spcPts val="0"/>
              </a:spcAft>
              <a:buFont typeface="Arial" pitchFamily="34" charset="0"/>
              <a:buChar char="•"/>
              <a:defRPr/>
            </a:pPr>
            <a:r>
              <a:rPr lang="es-ES" dirty="0"/>
              <a:t>Recría</a:t>
            </a:r>
            <a:endParaRPr lang="es-AR" dirty="0"/>
          </a:p>
          <a:p>
            <a:pPr eaLnBrk="1" fontAlgn="auto" hangingPunct="1">
              <a:spcAft>
                <a:spcPts val="0"/>
              </a:spcAft>
              <a:buFont typeface="Arial" pitchFamily="34" charset="0"/>
              <a:buChar char="•"/>
              <a:defRPr/>
            </a:pPr>
            <a:r>
              <a:rPr lang="es-ES" dirty="0"/>
              <a:t>Desarrollo</a:t>
            </a:r>
            <a:endParaRPr lang="es-AR" dirty="0"/>
          </a:p>
          <a:p>
            <a:pPr eaLnBrk="1" fontAlgn="auto" hangingPunct="1">
              <a:spcAft>
                <a:spcPts val="0"/>
              </a:spcAft>
              <a:buFont typeface="Arial" pitchFamily="34" charset="0"/>
              <a:buChar char="•"/>
              <a:defRPr/>
            </a:pPr>
            <a:r>
              <a:rPr lang="es-ES" dirty="0"/>
              <a:t>Terminación</a:t>
            </a:r>
            <a:endParaRPr lang="es-AR" dirty="0"/>
          </a:p>
          <a:p>
            <a:pPr eaLnBrk="1" fontAlgn="auto" hangingPunct="1">
              <a:spcAft>
                <a:spcPts val="0"/>
              </a:spcAft>
              <a:buFont typeface="Arial" pitchFamily="34" charset="0"/>
              <a:buChar char="•"/>
              <a:defRPr/>
            </a:pPr>
            <a:endParaRPr lang="es-AR" dirty="0"/>
          </a:p>
        </p:txBody>
      </p:sp>
    </p:spTree>
  </p:cSld>
  <p:clrMapOvr>
    <a:masterClrMapping/>
  </p:clrMapOvr>
  <p:transition spd="slow">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1 Marcador de contenido"/>
          <p:cNvSpPr>
            <a:spLocks noGrp="1"/>
          </p:cNvSpPr>
          <p:nvPr>
            <p:ph/>
          </p:nvPr>
        </p:nvSpPr>
        <p:spPr/>
        <p:txBody>
          <a:bodyPr/>
          <a:lstStyle/>
          <a:p>
            <a:pPr eaLnBrk="1" hangingPunct="1"/>
            <a:endParaRPr lang="es-ES" smtClean="0">
              <a:latin typeface="Arial" charset="0"/>
              <a:cs typeface="Times New Roman" pitchFamily="18" charset="0"/>
            </a:endParaRPr>
          </a:p>
          <a:p>
            <a:pPr lvl="1" eaLnBrk="1" hangingPunct="1"/>
            <a:endParaRPr lang="es-AR" smtClean="0"/>
          </a:p>
        </p:txBody>
      </p:sp>
      <p:sp>
        <p:nvSpPr>
          <p:cNvPr id="49154"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s-ES_tradnl">
              <a:latin typeface="Calibri" pitchFamily="34" charset="0"/>
            </a:endParaRPr>
          </a:p>
        </p:txBody>
      </p:sp>
      <p:pic>
        <p:nvPicPr>
          <p:cNvPr id="119809" name="Picture 1" descr="cerdoS4"/>
          <p:cNvPicPr>
            <a:picLocks noChangeAspect="1" noChangeArrowheads="1"/>
          </p:cNvPicPr>
          <p:nvPr/>
        </p:nvPicPr>
        <p:blipFill>
          <a:blip r:embed="rId2"/>
          <a:srcRect/>
          <a:stretch>
            <a:fillRect/>
          </a:stretch>
        </p:blipFill>
        <p:spPr bwMode="auto">
          <a:xfrm>
            <a:off x="0" y="188913"/>
            <a:ext cx="9144000" cy="6480175"/>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9809"/>
                                        </p:tgtEl>
                                        <p:attrNameLst>
                                          <p:attrName>style.visibility</p:attrName>
                                        </p:attrNameLst>
                                      </p:cBhvr>
                                      <p:to>
                                        <p:strVal val="visible"/>
                                      </p:to>
                                    </p:set>
                                    <p:animEffect transition="in" filter="checkerboard(across)">
                                      <p:cBhvr>
                                        <p:cTn id="7" dur="500"/>
                                        <p:tgtEl>
                                          <p:spTgt spid="11980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19809"/>
                                        </p:tgtEl>
                                        <p:attrNameLst>
                                          <p:attrName>style.visibility</p:attrName>
                                        </p:attrNameLst>
                                      </p:cBhvr>
                                      <p:to>
                                        <p:strVal val="visible"/>
                                      </p:to>
                                    </p:set>
                                    <p:animEffect transition="in" filter="box(in)">
                                      <p:cBhvr>
                                        <p:cTn id="12" dur="500"/>
                                        <p:tgtEl>
                                          <p:spTgt spid="119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457200" y="2565400"/>
            <a:ext cx="8229600" cy="1371600"/>
          </a:xfrm>
        </p:spPr>
        <p:txBody>
          <a:bodyPr/>
          <a:lstStyle/>
          <a:p>
            <a:pPr eaLnBrk="1" hangingPunct="1"/>
            <a:r>
              <a:rPr lang="es-ES" sz="3200" smtClean="0"/>
              <a:t>Manejo del Establecimiento Porcino: </a:t>
            </a:r>
            <a:br>
              <a:rPr lang="es-ES" sz="3200" smtClean="0"/>
            </a:br>
            <a:r>
              <a:rPr lang="es-ES" sz="3200" smtClean="0"/>
              <a:t>Ciclo Productivo</a:t>
            </a:r>
            <a:r>
              <a:rPr lang="es-AR" sz="2400" smtClean="0"/>
              <a:t> </a:t>
            </a:r>
          </a:p>
        </p:txBody>
      </p:sp>
      <p:pic>
        <p:nvPicPr>
          <p:cNvPr id="50178" name="Picture 8" descr="0843177306-m"/>
          <p:cNvPicPr>
            <a:picLocks noGrp="1" noChangeAspect="1" noChangeArrowheads="1"/>
          </p:cNvPicPr>
          <p:nvPr>
            <p:ph idx="1"/>
          </p:nvPr>
        </p:nvPicPr>
        <p:blipFill>
          <a:blip r:embed="rId2"/>
          <a:srcRect/>
          <a:stretch>
            <a:fillRect/>
          </a:stretch>
        </p:blipFill>
        <p:spPr>
          <a:xfrm>
            <a:off x="6732588" y="476250"/>
            <a:ext cx="1752600" cy="1778000"/>
          </a:xfr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4"/>
          <p:cNvSpPr txBox="1">
            <a:spLocks noChangeArrowheads="1"/>
          </p:cNvSpPr>
          <p:nvPr/>
        </p:nvSpPr>
        <p:spPr bwMode="auto">
          <a:xfrm>
            <a:off x="827088" y="908050"/>
            <a:ext cx="6913562" cy="457200"/>
          </a:xfrm>
          <a:prstGeom prst="rect">
            <a:avLst/>
          </a:prstGeom>
          <a:noFill/>
          <a:ln w="9525">
            <a:noFill/>
            <a:miter lim="800000"/>
            <a:headEnd/>
            <a:tailEnd/>
          </a:ln>
        </p:spPr>
        <p:txBody>
          <a:bodyPr>
            <a:spAutoFit/>
          </a:bodyPr>
          <a:lstStyle/>
          <a:p>
            <a:pPr>
              <a:spcBef>
                <a:spcPct val="50000"/>
              </a:spcBef>
            </a:pPr>
            <a:r>
              <a:rPr lang="es-ES" sz="2400" b="1">
                <a:latin typeface="Calibri" pitchFamily="34" charset="0"/>
              </a:rPr>
              <a:t>Objetivo de la producción porcina</a:t>
            </a:r>
          </a:p>
        </p:txBody>
      </p:sp>
      <p:sp>
        <p:nvSpPr>
          <p:cNvPr id="51202" name="Text Box 5"/>
          <p:cNvSpPr txBox="1">
            <a:spLocks noChangeArrowheads="1"/>
          </p:cNvSpPr>
          <p:nvPr/>
        </p:nvSpPr>
        <p:spPr bwMode="auto">
          <a:xfrm>
            <a:off x="827088" y="1844675"/>
            <a:ext cx="6913562" cy="2017713"/>
          </a:xfrm>
          <a:prstGeom prst="rect">
            <a:avLst/>
          </a:prstGeom>
          <a:noFill/>
          <a:ln w="9525">
            <a:noFill/>
            <a:miter lim="800000"/>
            <a:headEnd/>
            <a:tailEnd/>
          </a:ln>
        </p:spPr>
        <p:txBody>
          <a:bodyPr>
            <a:spAutoFit/>
          </a:bodyPr>
          <a:lstStyle/>
          <a:p>
            <a:pPr>
              <a:spcBef>
                <a:spcPct val="50000"/>
              </a:spcBef>
            </a:pPr>
            <a:r>
              <a:rPr lang="es-ES" b="1">
                <a:latin typeface="Calibri" pitchFamily="34" charset="0"/>
              </a:rPr>
              <a:t>Producir la mayor cantidad posible de carne porcina, </a:t>
            </a:r>
          </a:p>
          <a:p>
            <a:pPr>
              <a:spcBef>
                <a:spcPct val="50000"/>
              </a:spcBef>
            </a:pPr>
            <a:r>
              <a:rPr lang="es-ES" b="1">
                <a:latin typeface="Calibri" pitchFamily="34" charset="0"/>
              </a:rPr>
              <a:t>- con alto valor biológico, </a:t>
            </a:r>
          </a:p>
          <a:p>
            <a:pPr>
              <a:spcBef>
                <a:spcPct val="50000"/>
              </a:spcBef>
            </a:pPr>
            <a:r>
              <a:rPr lang="es-ES" b="1">
                <a:latin typeface="Calibri" pitchFamily="34" charset="0"/>
              </a:rPr>
              <a:t>- en espacios reducidos, </a:t>
            </a:r>
          </a:p>
          <a:p>
            <a:pPr>
              <a:spcBef>
                <a:spcPct val="50000"/>
              </a:spcBef>
            </a:pPr>
            <a:r>
              <a:rPr lang="es-ES" b="1">
                <a:latin typeface="Calibri" pitchFamily="34" charset="0"/>
              </a:rPr>
              <a:t>- al menor costo posible, </a:t>
            </a:r>
          </a:p>
          <a:p>
            <a:pPr>
              <a:spcBef>
                <a:spcPct val="50000"/>
              </a:spcBef>
            </a:pPr>
            <a:r>
              <a:rPr lang="es-ES" b="1">
                <a:latin typeface="Calibri" pitchFamily="34" charset="0"/>
              </a:rPr>
              <a:t>- logrando un producto final garantizado sanitariamente.</a:t>
            </a:r>
          </a:p>
        </p:txBody>
      </p:sp>
      <p:pic>
        <p:nvPicPr>
          <p:cNvPr id="51203" name="Picture 6" descr="0843177306-m"/>
          <p:cNvPicPr>
            <a:picLocks noChangeAspect="1" noChangeArrowheads="1"/>
          </p:cNvPicPr>
          <p:nvPr/>
        </p:nvPicPr>
        <p:blipFill>
          <a:blip r:embed="rId2"/>
          <a:srcRect/>
          <a:stretch>
            <a:fillRect/>
          </a:stretch>
        </p:blipFill>
        <p:spPr bwMode="auto">
          <a:xfrm>
            <a:off x="6864350" y="4365625"/>
            <a:ext cx="1752600" cy="177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5"/>
          <p:cNvSpPr>
            <a:spLocks noChangeArrowheads="1"/>
          </p:cNvSpPr>
          <p:nvPr/>
        </p:nvSpPr>
        <p:spPr bwMode="auto">
          <a:xfrm>
            <a:off x="468313" y="1287463"/>
            <a:ext cx="4535487" cy="1465262"/>
          </a:xfrm>
          <a:prstGeom prst="rect">
            <a:avLst/>
          </a:prstGeom>
          <a:noFill/>
          <a:ln w="9525">
            <a:noFill/>
            <a:miter lim="800000"/>
            <a:headEnd/>
            <a:tailEnd/>
          </a:ln>
        </p:spPr>
        <p:txBody>
          <a:bodyPr>
            <a:spAutoFit/>
          </a:bodyPr>
          <a:lstStyle/>
          <a:p>
            <a:pPr>
              <a:spcBef>
                <a:spcPct val="50000"/>
              </a:spcBef>
            </a:pPr>
            <a:r>
              <a:rPr lang="es-ES" b="1">
                <a:latin typeface="Calibri" pitchFamily="34" charset="0"/>
              </a:rPr>
              <a:t>En los últimos años la producción porcina se transformó desde una actividad complementaria o secundaria</a:t>
            </a:r>
            <a:r>
              <a:rPr lang="es-ES">
                <a:latin typeface="Calibri" pitchFamily="34" charset="0"/>
              </a:rPr>
              <a:t> </a:t>
            </a:r>
            <a:r>
              <a:rPr lang="es-ES" b="1">
                <a:latin typeface="Calibri" pitchFamily="34" charset="0"/>
              </a:rPr>
              <a:t>de la agricultura o familiar …..</a:t>
            </a:r>
          </a:p>
        </p:txBody>
      </p:sp>
      <p:pic>
        <p:nvPicPr>
          <p:cNvPr id="52226" name="Picture 6" descr="DSC00187"/>
          <p:cNvPicPr>
            <a:picLocks noChangeAspect="1" noChangeArrowheads="1"/>
          </p:cNvPicPr>
          <p:nvPr/>
        </p:nvPicPr>
        <p:blipFill>
          <a:blip r:embed="rId2"/>
          <a:srcRect/>
          <a:stretch>
            <a:fillRect/>
          </a:stretch>
        </p:blipFill>
        <p:spPr bwMode="auto">
          <a:xfrm>
            <a:off x="5292725" y="585788"/>
            <a:ext cx="3457575" cy="2592387"/>
          </a:xfrm>
          <a:prstGeom prst="rect">
            <a:avLst/>
          </a:prstGeom>
          <a:noFill/>
          <a:ln w="9525">
            <a:noFill/>
            <a:miter lim="800000"/>
            <a:headEnd/>
            <a:tailEnd/>
          </a:ln>
        </p:spPr>
      </p:pic>
      <p:sp>
        <p:nvSpPr>
          <p:cNvPr id="52227" name="Rectangle 7"/>
          <p:cNvSpPr>
            <a:spLocks noChangeArrowheads="1"/>
          </p:cNvSpPr>
          <p:nvPr/>
        </p:nvSpPr>
        <p:spPr bwMode="auto">
          <a:xfrm>
            <a:off x="4356100" y="4684713"/>
            <a:ext cx="4608513" cy="366712"/>
          </a:xfrm>
          <a:prstGeom prst="rect">
            <a:avLst/>
          </a:prstGeom>
          <a:noFill/>
          <a:ln w="9525">
            <a:noFill/>
            <a:miter lim="800000"/>
            <a:headEnd/>
            <a:tailEnd/>
          </a:ln>
        </p:spPr>
        <p:txBody>
          <a:bodyPr>
            <a:spAutoFit/>
          </a:bodyPr>
          <a:lstStyle/>
          <a:p>
            <a:pPr>
              <a:spcBef>
                <a:spcPct val="50000"/>
              </a:spcBef>
            </a:pPr>
            <a:r>
              <a:rPr lang="es-ES" b="1">
                <a:latin typeface="Calibri" pitchFamily="34" charset="0"/>
              </a:rPr>
              <a:t>….. a ser una producción industrial ..… </a:t>
            </a:r>
            <a:endParaRPr lang="es-ES">
              <a:latin typeface="Calibri" pitchFamily="34" charset="0"/>
            </a:endParaRPr>
          </a:p>
        </p:txBody>
      </p:sp>
      <p:pic>
        <p:nvPicPr>
          <p:cNvPr id="52228" name="Picture 8" descr="DSC01228"/>
          <p:cNvPicPr>
            <a:picLocks noChangeAspect="1" noChangeArrowheads="1"/>
          </p:cNvPicPr>
          <p:nvPr/>
        </p:nvPicPr>
        <p:blipFill>
          <a:blip r:embed="rId3"/>
          <a:srcRect/>
          <a:stretch>
            <a:fillRect/>
          </a:stretch>
        </p:blipFill>
        <p:spPr bwMode="auto">
          <a:xfrm>
            <a:off x="468313" y="3573463"/>
            <a:ext cx="3454400" cy="259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descr="car%20assembly%20line"/>
          <p:cNvPicPr>
            <a:picLocks noChangeAspect="1" noChangeArrowheads="1"/>
          </p:cNvPicPr>
          <p:nvPr/>
        </p:nvPicPr>
        <p:blipFill>
          <a:blip r:embed="rId2"/>
          <a:srcRect/>
          <a:stretch>
            <a:fillRect/>
          </a:stretch>
        </p:blipFill>
        <p:spPr bwMode="auto">
          <a:xfrm>
            <a:off x="3851275" y="404813"/>
            <a:ext cx="4433888" cy="6264275"/>
          </a:xfrm>
          <a:prstGeom prst="rect">
            <a:avLst/>
          </a:prstGeom>
          <a:noFill/>
          <a:ln w="9525">
            <a:noFill/>
            <a:miter lim="800000"/>
            <a:headEnd/>
            <a:tailEnd/>
          </a:ln>
        </p:spPr>
      </p:pic>
      <p:sp>
        <p:nvSpPr>
          <p:cNvPr id="53250" name="Rectangle 5"/>
          <p:cNvSpPr>
            <a:spLocks noChangeArrowheads="1"/>
          </p:cNvSpPr>
          <p:nvPr/>
        </p:nvSpPr>
        <p:spPr bwMode="auto">
          <a:xfrm>
            <a:off x="395288" y="1020763"/>
            <a:ext cx="3024187" cy="641350"/>
          </a:xfrm>
          <a:prstGeom prst="rect">
            <a:avLst/>
          </a:prstGeom>
          <a:noFill/>
          <a:ln w="9525">
            <a:noFill/>
            <a:miter lim="800000"/>
            <a:headEnd/>
            <a:tailEnd/>
          </a:ln>
        </p:spPr>
        <p:txBody>
          <a:bodyPr>
            <a:spAutoFit/>
          </a:bodyPr>
          <a:lstStyle/>
          <a:p>
            <a:pPr>
              <a:spcBef>
                <a:spcPct val="50000"/>
              </a:spcBef>
            </a:pPr>
            <a:r>
              <a:rPr lang="es-ES" b="1">
                <a:latin typeface="Calibri" pitchFamily="34" charset="0"/>
              </a:rPr>
              <a:t>… casi una línea de ensamblaje.</a:t>
            </a:r>
            <a:endParaRPr lang="es-ES">
              <a:latin typeface="Calibri" pitchFamily="34"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4"/>
          <p:cNvSpPr>
            <a:spLocks noChangeArrowheads="1"/>
          </p:cNvSpPr>
          <p:nvPr/>
        </p:nvSpPr>
        <p:spPr bwMode="auto">
          <a:xfrm>
            <a:off x="468313" y="549275"/>
            <a:ext cx="8064500" cy="2838450"/>
          </a:xfrm>
          <a:prstGeom prst="rect">
            <a:avLst/>
          </a:prstGeom>
          <a:noFill/>
          <a:ln w="9525">
            <a:noFill/>
            <a:miter lim="800000"/>
            <a:headEnd/>
            <a:tailEnd/>
          </a:ln>
        </p:spPr>
        <p:txBody>
          <a:bodyPr>
            <a:spAutoFit/>
          </a:bodyPr>
          <a:lstStyle/>
          <a:p>
            <a:pPr algn="ctr"/>
            <a:r>
              <a:rPr lang="es-ES" b="1" u="sng">
                <a:latin typeface="Calibri" pitchFamily="34" charset="0"/>
              </a:rPr>
              <a:t>Clasificación de los Sistemas de Explotación Porcina</a:t>
            </a:r>
            <a:endParaRPr lang="es-ES">
              <a:latin typeface="Calibri" pitchFamily="34" charset="0"/>
            </a:endParaRPr>
          </a:p>
          <a:p>
            <a:pPr algn="ctr"/>
            <a:endParaRPr lang="es-ES">
              <a:latin typeface="Calibri" pitchFamily="34" charset="0"/>
            </a:endParaRPr>
          </a:p>
          <a:p>
            <a:r>
              <a:rPr lang="es-ES">
                <a:latin typeface="Calibri" pitchFamily="34" charset="0"/>
              </a:rPr>
              <a:t>La clasificación clásica toma como criterio principal el lugar físico en donde se llevan a cabo las distintas etapas productivas; según esto tenemos:</a:t>
            </a:r>
          </a:p>
          <a:p>
            <a:endParaRPr lang="es-ES">
              <a:latin typeface="Calibri" pitchFamily="34" charset="0"/>
            </a:endParaRPr>
          </a:p>
          <a:p>
            <a:endParaRPr lang="es-ES">
              <a:latin typeface="Calibri" pitchFamily="34" charset="0"/>
            </a:endParaRPr>
          </a:p>
          <a:p>
            <a:r>
              <a:rPr lang="es-ES">
                <a:latin typeface="Calibri" pitchFamily="34" charset="0"/>
              </a:rPr>
              <a:t>	* SISTEMAS EXTENSIVOS</a:t>
            </a:r>
          </a:p>
          <a:p>
            <a:r>
              <a:rPr lang="es-ES">
                <a:latin typeface="Calibri" pitchFamily="34" charset="0"/>
              </a:rPr>
              <a:t>	* SISTEMAS INTENSIVOS</a:t>
            </a:r>
          </a:p>
          <a:p>
            <a:r>
              <a:rPr lang="es-ES">
                <a:latin typeface="Calibri" pitchFamily="34" charset="0"/>
              </a:rPr>
              <a:t>	* SISTEMAS MIXTOS </a:t>
            </a:r>
          </a:p>
          <a:p>
            <a:r>
              <a:rPr lang="es-ES">
                <a:latin typeface="Calibri" pitchFamily="34" charset="0"/>
              </a:rPr>
              <a:t>		</a:t>
            </a:r>
          </a:p>
        </p:txBody>
      </p:sp>
      <p:sp>
        <p:nvSpPr>
          <p:cNvPr id="54274" name="Rectangle 5"/>
          <p:cNvSpPr>
            <a:spLocks noChangeArrowheads="1"/>
          </p:cNvSpPr>
          <p:nvPr/>
        </p:nvSpPr>
        <p:spPr bwMode="auto">
          <a:xfrm>
            <a:off x="468313" y="4221163"/>
            <a:ext cx="8064500" cy="1739900"/>
          </a:xfrm>
          <a:prstGeom prst="rect">
            <a:avLst/>
          </a:prstGeom>
          <a:noFill/>
          <a:ln w="9525">
            <a:noFill/>
            <a:miter lim="800000"/>
            <a:headEnd/>
            <a:tailEnd/>
          </a:ln>
        </p:spPr>
        <p:txBody>
          <a:bodyPr>
            <a:spAutoFit/>
          </a:bodyPr>
          <a:lstStyle/>
          <a:p>
            <a:r>
              <a:rPr lang="es-ES">
                <a:latin typeface="Calibri" pitchFamily="34" charset="0"/>
              </a:rPr>
              <a:t>Otra clasificación, menos completa pero mas sencilla, siempre dentro de los sistemas de manejo r</a:t>
            </a:r>
            <a:r>
              <a:rPr lang="es-ES" u="sng">
                <a:latin typeface="Calibri" pitchFamily="34" charset="0"/>
              </a:rPr>
              <a:t>acional</a:t>
            </a:r>
            <a:r>
              <a:rPr lang="es-ES">
                <a:latin typeface="Calibri" pitchFamily="34" charset="0"/>
              </a:rPr>
              <a:t> podemos encontrar:</a:t>
            </a:r>
          </a:p>
          <a:p>
            <a:endParaRPr lang="es-ES">
              <a:latin typeface="Calibri" pitchFamily="34" charset="0"/>
            </a:endParaRPr>
          </a:p>
          <a:p>
            <a:r>
              <a:rPr lang="es-ES">
                <a:latin typeface="Calibri" pitchFamily="34" charset="0"/>
              </a:rPr>
              <a:t>		* SISTEMAS A CAMPO </a:t>
            </a:r>
          </a:p>
          <a:p>
            <a:r>
              <a:rPr lang="es-ES">
                <a:latin typeface="Calibri" pitchFamily="34" charset="0"/>
              </a:rPr>
              <a:t>		* SISTEMAS MIXTOS</a:t>
            </a:r>
          </a:p>
          <a:p>
            <a:r>
              <a:rPr lang="es-ES">
                <a:latin typeface="Calibri" pitchFamily="34" charset="0"/>
              </a:rPr>
              <a:t>		* SISTEMAS EN CONFINANIENTO</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57200" y="836613"/>
            <a:ext cx="8229600" cy="1371600"/>
          </a:xfrm>
        </p:spPr>
        <p:txBody>
          <a:bodyPr/>
          <a:lstStyle/>
          <a:p>
            <a:pPr eaLnBrk="1" hangingPunct="1"/>
            <a:r>
              <a:rPr lang="es-MX" sz="2800" smtClean="0"/>
              <a:t>Existen 2 ciclos claramente definidos en producción de cerdos</a:t>
            </a:r>
            <a:endParaRPr lang="es-AR" sz="2800" smtClean="0"/>
          </a:p>
        </p:txBody>
      </p:sp>
      <p:sp>
        <p:nvSpPr>
          <p:cNvPr id="11267" name="Rectangle 3"/>
          <p:cNvSpPr>
            <a:spLocks noGrp="1" noChangeArrowheads="1"/>
          </p:cNvSpPr>
          <p:nvPr>
            <p:ph type="body" sz="half" idx="1"/>
          </p:nvPr>
        </p:nvSpPr>
        <p:spPr>
          <a:xfrm>
            <a:off x="457200" y="2492375"/>
            <a:ext cx="7931150" cy="720725"/>
          </a:xfrm>
        </p:spPr>
        <p:txBody>
          <a:bodyPr/>
          <a:lstStyle/>
          <a:p>
            <a:pPr eaLnBrk="1" hangingPunct="1"/>
            <a:r>
              <a:rPr lang="es-MX" sz="2800" smtClean="0"/>
              <a:t>Ciclo cerrado o de reproductores;</a:t>
            </a:r>
          </a:p>
        </p:txBody>
      </p:sp>
      <p:pic>
        <p:nvPicPr>
          <p:cNvPr id="55299" name="Picture 4" descr="0843177306-m"/>
          <p:cNvPicPr>
            <a:picLocks noGrp="1" noChangeAspect="1" noChangeArrowheads="1"/>
          </p:cNvPicPr>
          <p:nvPr>
            <p:ph sz="half" idx="2"/>
          </p:nvPr>
        </p:nvPicPr>
        <p:blipFill>
          <a:blip r:embed="rId2"/>
          <a:srcRect/>
          <a:stretch>
            <a:fillRect/>
          </a:stretch>
        </p:blipFill>
        <p:spPr>
          <a:xfrm>
            <a:off x="6934200" y="3933825"/>
            <a:ext cx="1752600" cy="1778000"/>
          </a:xfrm>
        </p:spPr>
      </p:pic>
      <p:sp>
        <p:nvSpPr>
          <p:cNvPr id="11270" name="Rectangle 6"/>
          <p:cNvSpPr>
            <a:spLocks noChangeArrowheads="1"/>
          </p:cNvSpPr>
          <p:nvPr/>
        </p:nvSpPr>
        <p:spPr bwMode="auto">
          <a:xfrm>
            <a:off x="457200" y="3429000"/>
            <a:ext cx="5483225" cy="519113"/>
          </a:xfrm>
          <a:prstGeom prst="rect">
            <a:avLst/>
          </a:prstGeom>
          <a:noFill/>
          <a:ln w="9525">
            <a:noFill/>
            <a:miter lim="800000"/>
            <a:headEnd/>
            <a:tailEnd/>
          </a:ln>
          <a:effectLst/>
        </p:spPr>
        <p:txBody>
          <a:bodyPr>
            <a:spAutoFit/>
          </a:bodyPr>
          <a:lstStyle/>
          <a:p>
            <a:pPr fontAlgn="auto">
              <a:spcBef>
                <a:spcPct val="20000"/>
              </a:spcBef>
              <a:spcAft>
                <a:spcPts val="0"/>
              </a:spcAft>
              <a:buClr>
                <a:schemeClr val="hlink"/>
              </a:buClr>
              <a:buSzPct val="65000"/>
              <a:buFont typeface="Wingdings" pitchFamily="2" charset="2"/>
              <a:buChar char="n"/>
              <a:defRPr/>
            </a:pPr>
            <a:r>
              <a:rPr lang="es-MX" sz="2800">
                <a:effectLst>
                  <a:outerShdw blurRad="38100" dist="38100" dir="2700000" algn="tl">
                    <a:srgbClr val="000000"/>
                  </a:outerShdw>
                </a:effectLst>
                <a:latin typeface="+mn-lt"/>
              </a:rPr>
              <a:t> Ciclo abierto o de productos.</a:t>
            </a:r>
            <a:endParaRPr lang="es-AR" sz="2800">
              <a:effectLst>
                <a:outerShdw blurRad="38100" dist="38100" dir="2700000" algn="tl">
                  <a:srgbClr val="000000"/>
                </a:outerShdw>
              </a:effectLst>
              <a:latin typeface="+mn-lt"/>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checkerboard(across)">
                                      <p:cBhvr>
                                        <p:cTn id="7" dur="500"/>
                                        <p:tgtEl>
                                          <p:spTgt spid="11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checkerboard(across)">
                                      <p:cBhvr>
                                        <p:cTn id="12"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P spid="1127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 Box 5"/>
          <p:cNvSpPr txBox="1">
            <a:spLocks noChangeArrowheads="1"/>
          </p:cNvSpPr>
          <p:nvPr/>
        </p:nvSpPr>
        <p:spPr bwMode="auto">
          <a:xfrm>
            <a:off x="250825" y="2014538"/>
            <a:ext cx="1657350" cy="376237"/>
          </a:xfrm>
          <a:prstGeom prst="rect">
            <a:avLst/>
          </a:prstGeom>
          <a:solidFill>
            <a:schemeClr val="accent1"/>
          </a:solidFill>
          <a:ln w="9525">
            <a:solidFill>
              <a:schemeClr val="tx1"/>
            </a:solidFill>
            <a:miter lim="800000"/>
            <a:headEnd/>
            <a:tailEnd/>
          </a:ln>
        </p:spPr>
        <p:txBody>
          <a:bodyPr>
            <a:spAutoFit/>
          </a:bodyPr>
          <a:lstStyle/>
          <a:p>
            <a:pPr algn="ctr">
              <a:spcBef>
                <a:spcPct val="50000"/>
              </a:spcBef>
            </a:pPr>
            <a:r>
              <a:rPr lang="es-MX">
                <a:latin typeface="Calibri" pitchFamily="34" charset="0"/>
              </a:rPr>
              <a:t>Servicio (7 d.)</a:t>
            </a:r>
            <a:endParaRPr lang="es-AR">
              <a:latin typeface="Calibri" pitchFamily="34" charset="0"/>
            </a:endParaRPr>
          </a:p>
        </p:txBody>
      </p:sp>
      <p:sp>
        <p:nvSpPr>
          <p:cNvPr id="13318" name="Text Box 6"/>
          <p:cNvSpPr txBox="1">
            <a:spLocks noChangeArrowheads="1"/>
          </p:cNvSpPr>
          <p:nvPr/>
        </p:nvSpPr>
        <p:spPr bwMode="auto">
          <a:xfrm>
            <a:off x="1908175" y="2014538"/>
            <a:ext cx="4392613" cy="376237"/>
          </a:xfrm>
          <a:prstGeom prst="rect">
            <a:avLst/>
          </a:prstGeom>
          <a:solidFill>
            <a:schemeClr val="accent1"/>
          </a:solidFill>
          <a:ln w="9525">
            <a:solidFill>
              <a:schemeClr val="tx1"/>
            </a:solidFill>
            <a:miter lim="800000"/>
            <a:headEnd/>
            <a:tailEnd/>
          </a:ln>
        </p:spPr>
        <p:txBody>
          <a:bodyPr>
            <a:spAutoFit/>
          </a:bodyPr>
          <a:lstStyle/>
          <a:p>
            <a:pPr algn="ctr">
              <a:spcBef>
                <a:spcPct val="50000"/>
              </a:spcBef>
            </a:pPr>
            <a:r>
              <a:rPr lang="es-MX">
                <a:latin typeface="Calibri" pitchFamily="34" charset="0"/>
              </a:rPr>
              <a:t>Gestación (114 días)</a:t>
            </a:r>
            <a:endParaRPr lang="es-AR">
              <a:latin typeface="Calibri" pitchFamily="34" charset="0"/>
            </a:endParaRPr>
          </a:p>
        </p:txBody>
      </p:sp>
      <p:sp>
        <p:nvSpPr>
          <p:cNvPr id="13319" name="Text Box 7"/>
          <p:cNvSpPr txBox="1">
            <a:spLocks noChangeArrowheads="1"/>
          </p:cNvSpPr>
          <p:nvPr/>
        </p:nvSpPr>
        <p:spPr bwMode="auto">
          <a:xfrm>
            <a:off x="6300788" y="2014538"/>
            <a:ext cx="2447925" cy="376237"/>
          </a:xfrm>
          <a:prstGeom prst="rect">
            <a:avLst/>
          </a:prstGeom>
          <a:solidFill>
            <a:schemeClr val="accent1"/>
          </a:solidFill>
          <a:ln w="9525">
            <a:solidFill>
              <a:schemeClr val="tx1"/>
            </a:solidFill>
            <a:miter lim="800000"/>
            <a:headEnd/>
            <a:tailEnd/>
          </a:ln>
        </p:spPr>
        <p:txBody>
          <a:bodyPr>
            <a:spAutoFit/>
          </a:bodyPr>
          <a:lstStyle/>
          <a:p>
            <a:pPr algn="ctr">
              <a:spcBef>
                <a:spcPct val="50000"/>
              </a:spcBef>
            </a:pPr>
            <a:r>
              <a:rPr lang="es-MX">
                <a:latin typeface="Calibri" pitchFamily="34" charset="0"/>
              </a:rPr>
              <a:t>Lactancia (21-28 días)</a:t>
            </a:r>
            <a:endParaRPr lang="es-AR">
              <a:latin typeface="Calibri" pitchFamily="34" charset="0"/>
            </a:endParaRPr>
          </a:p>
        </p:txBody>
      </p:sp>
      <p:sp>
        <p:nvSpPr>
          <p:cNvPr id="13320" name="Text Box 8"/>
          <p:cNvSpPr txBox="1">
            <a:spLocks noChangeArrowheads="1"/>
          </p:cNvSpPr>
          <p:nvPr/>
        </p:nvSpPr>
        <p:spPr bwMode="auto">
          <a:xfrm>
            <a:off x="0" y="2517775"/>
            <a:ext cx="9144000" cy="366713"/>
          </a:xfrm>
          <a:prstGeom prst="rect">
            <a:avLst/>
          </a:prstGeom>
          <a:noFill/>
          <a:ln w="9525">
            <a:noFill/>
            <a:miter lim="800000"/>
            <a:headEnd/>
            <a:tailEnd/>
          </a:ln>
        </p:spPr>
        <p:txBody>
          <a:bodyPr>
            <a:spAutoFit/>
          </a:bodyPr>
          <a:lstStyle/>
          <a:p>
            <a:pPr>
              <a:spcBef>
                <a:spcPct val="50000"/>
              </a:spcBef>
            </a:pPr>
            <a:r>
              <a:rPr lang="es-MX">
                <a:latin typeface="Calibri" pitchFamily="34" charset="0"/>
              </a:rPr>
              <a:t>  0                     7                                                          121                            142</a:t>
            </a:r>
            <a:endParaRPr lang="es-AR">
              <a:latin typeface="Calibri" pitchFamily="34" charset="0"/>
            </a:endParaRPr>
          </a:p>
        </p:txBody>
      </p:sp>
      <p:sp>
        <p:nvSpPr>
          <p:cNvPr id="13321" name="Text Box 9"/>
          <p:cNvSpPr txBox="1">
            <a:spLocks noChangeArrowheads="1"/>
          </p:cNvSpPr>
          <p:nvPr/>
        </p:nvSpPr>
        <p:spPr bwMode="auto">
          <a:xfrm>
            <a:off x="0" y="2916238"/>
            <a:ext cx="9144000" cy="366712"/>
          </a:xfrm>
          <a:prstGeom prst="rect">
            <a:avLst/>
          </a:prstGeom>
          <a:noFill/>
          <a:ln w="9525">
            <a:noFill/>
            <a:miter lim="800000"/>
            <a:headEnd/>
            <a:tailEnd/>
          </a:ln>
        </p:spPr>
        <p:txBody>
          <a:bodyPr>
            <a:spAutoFit/>
          </a:bodyPr>
          <a:lstStyle/>
          <a:p>
            <a:pPr>
              <a:spcBef>
                <a:spcPct val="50000"/>
              </a:spcBef>
            </a:pPr>
            <a:r>
              <a:rPr lang="es-MX">
                <a:latin typeface="Calibri" pitchFamily="34" charset="0"/>
              </a:rPr>
              <a:t>  0                     7                                                          121                            149</a:t>
            </a:r>
            <a:endParaRPr lang="es-AR">
              <a:latin typeface="Calibri" pitchFamily="34" charset="0"/>
            </a:endParaRPr>
          </a:p>
        </p:txBody>
      </p:sp>
      <p:sp>
        <p:nvSpPr>
          <p:cNvPr id="13322" name="Line 10"/>
          <p:cNvSpPr>
            <a:spLocks noChangeShapeType="1"/>
          </p:cNvSpPr>
          <p:nvPr/>
        </p:nvSpPr>
        <p:spPr bwMode="auto">
          <a:xfrm>
            <a:off x="0" y="2884488"/>
            <a:ext cx="9144000" cy="31750"/>
          </a:xfrm>
          <a:prstGeom prst="line">
            <a:avLst/>
          </a:prstGeom>
          <a:noFill/>
          <a:ln w="9525">
            <a:solidFill>
              <a:schemeClr val="tx1"/>
            </a:solidFill>
            <a:round/>
            <a:headEnd/>
            <a:tailEnd/>
          </a:ln>
        </p:spPr>
        <p:txBody>
          <a:bodyPr/>
          <a:lstStyle/>
          <a:p>
            <a:endParaRPr lang="es-ES_tradnl"/>
          </a:p>
        </p:txBody>
      </p:sp>
      <p:pic>
        <p:nvPicPr>
          <p:cNvPr id="13323" name="Picture 11" descr="DSC00200"/>
          <p:cNvPicPr>
            <a:picLocks noGrp="1" noChangeAspect="1" noChangeArrowheads="1"/>
          </p:cNvPicPr>
          <p:nvPr>
            <p:ph sz="quarter" idx="1"/>
          </p:nvPr>
        </p:nvPicPr>
        <p:blipFill>
          <a:blip r:embed="rId2"/>
          <a:srcRect/>
          <a:stretch>
            <a:fillRect/>
          </a:stretch>
        </p:blipFill>
        <p:spPr>
          <a:xfrm>
            <a:off x="250825" y="242888"/>
            <a:ext cx="1657350" cy="1243012"/>
          </a:xfrm>
        </p:spPr>
      </p:pic>
      <p:pic>
        <p:nvPicPr>
          <p:cNvPr id="13325" name="Picture 13" descr="DSC00089"/>
          <p:cNvPicPr>
            <a:picLocks noGrp="1" noChangeAspect="1" noChangeArrowheads="1"/>
          </p:cNvPicPr>
          <p:nvPr>
            <p:ph sz="quarter" idx="2"/>
          </p:nvPr>
        </p:nvPicPr>
        <p:blipFill>
          <a:blip r:embed="rId3"/>
          <a:srcRect/>
          <a:stretch>
            <a:fillRect/>
          </a:stretch>
        </p:blipFill>
        <p:spPr>
          <a:xfrm>
            <a:off x="2736850" y="3057525"/>
            <a:ext cx="3095625" cy="2322513"/>
          </a:xfrm>
        </p:spPr>
      </p:pic>
      <p:pic>
        <p:nvPicPr>
          <p:cNvPr id="13328" name="Picture 16" descr="DSC00205"/>
          <p:cNvPicPr>
            <a:picLocks noGrp="1" noChangeAspect="1" noChangeArrowheads="1"/>
          </p:cNvPicPr>
          <p:nvPr>
            <p:ph sz="quarter" idx="3"/>
          </p:nvPr>
        </p:nvPicPr>
        <p:blipFill>
          <a:blip r:embed="rId4"/>
          <a:srcRect/>
          <a:stretch>
            <a:fillRect/>
          </a:stretch>
        </p:blipFill>
        <p:spPr>
          <a:xfrm>
            <a:off x="2195513" y="242888"/>
            <a:ext cx="1728787" cy="1296987"/>
          </a:xfrm>
        </p:spPr>
      </p:pic>
      <p:pic>
        <p:nvPicPr>
          <p:cNvPr id="13331" name="Picture 19" descr="DSC01171"/>
          <p:cNvPicPr>
            <a:picLocks noGrp="1" noChangeAspect="1" noChangeArrowheads="1"/>
          </p:cNvPicPr>
          <p:nvPr>
            <p:ph sz="quarter" idx="4"/>
          </p:nvPr>
        </p:nvPicPr>
        <p:blipFill>
          <a:blip r:embed="rId5"/>
          <a:srcRect/>
          <a:stretch>
            <a:fillRect/>
          </a:stretch>
        </p:blipFill>
        <p:spPr>
          <a:xfrm>
            <a:off x="4284663" y="242888"/>
            <a:ext cx="1800225" cy="1296987"/>
          </a:xfrm>
        </p:spPr>
      </p:pic>
      <p:pic>
        <p:nvPicPr>
          <p:cNvPr id="13340" name="Picture 28" descr="clidegestafe12"/>
          <p:cNvPicPr>
            <a:picLocks noChangeAspect="1" noChangeArrowheads="1"/>
          </p:cNvPicPr>
          <p:nvPr/>
        </p:nvPicPr>
        <p:blipFill>
          <a:blip r:embed="rId6"/>
          <a:srcRect/>
          <a:stretch>
            <a:fillRect/>
          </a:stretch>
        </p:blipFill>
        <p:spPr bwMode="auto">
          <a:xfrm>
            <a:off x="6516688" y="242888"/>
            <a:ext cx="2014537" cy="1404937"/>
          </a:xfrm>
          <a:prstGeom prst="rect">
            <a:avLst/>
          </a:prstGeom>
          <a:noFill/>
          <a:ln w="9525">
            <a:noFill/>
            <a:miter lim="800000"/>
            <a:headEnd/>
            <a:tailEnd/>
          </a:ln>
        </p:spPr>
      </p:pic>
      <p:pic>
        <p:nvPicPr>
          <p:cNvPr id="13341" name="Picture 29" descr="PICON7"/>
          <p:cNvPicPr>
            <a:picLocks noChangeAspect="1" noChangeArrowheads="1"/>
          </p:cNvPicPr>
          <p:nvPr/>
        </p:nvPicPr>
        <p:blipFill>
          <a:blip r:embed="rId7"/>
          <a:srcRect/>
          <a:stretch>
            <a:fillRect/>
          </a:stretch>
        </p:blipFill>
        <p:spPr bwMode="auto">
          <a:xfrm>
            <a:off x="6516688" y="3408363"/>
            <a:ext cx="2014537" cy="1425575"/>
          </a:xfrm>
          <a:prstGeom prst="rect">
            <a:avLst/>
          </a:prstGeom>
          <a:noFill/>
          <a:ln w="9525">
            <a:noFill/>
            <a:miter lim="800000"/>
            <a:headEnd/>
            <a:tailEnd/>
          </a:ln>
        </p:spPr>
      </p:pic>
      <p:cxnSp>
        <p:nvCxnSpPr>
          <p:cNvPr id="13344" name="AutoShape 32"/>
          <p:cNvCxnSpPr>
            <a:cxnSpLocks noChangeShapeType="1"/>
            <a:stCxn id="13319" idx="3"/>
            <a:endCxn id="13317" idx="0"/>
          </p:cNvCxnSpPr>
          <p:nvPr/>
        </p:nvCxnSpPr>
        <p:spPr bwMode="auto">
          <a:xfrm flipH="1" flipV="1">
            <a:off x="1079500" y="2014538"/>
            <a:ext cx="7669213" cy="188912"/>
          </a:xfrm>
          <a:prstGeom prst="bentConnector4">
            <a:avLst>
              <a:gd name="adj1" fmla="val -2981"/>
              <a:gd name="adj2" fmla="val 221009"/>
            </a:avLst>
          </a:prstGeom>
          <a:noFill/>
          <a:ln w="25400">
            <a:solidFill>
              <a:schemeClr val="tx1"/>
            </a:solidFill>
            <a:miter lim="800000"/>
            <a:headEnd/>
            <a:tailEnd type="triangle" w="lg" len="lg"/>
          </a:ln>
        </p:spPr>
      </p:cxnSp>
      <p:pic>
        <p:nvPicPr>
          <p:cNvPr id="56334" name="Picture 33" descr="0843177306-m"/>
          <p:cNvPicPr>
            <a:picLocks noChangeAspect="1" noChangeArrowheads="1"/>
          </p:cNvPicPr>
          <p:nvPr/>
        </p:nvPicPr>
        <p:blipFill>
          <a:blip r:embed="rId8"/>
          <a:srcRect/>
          <a:stretch>
            <a:fillRect/>
          </a:stretch>
        </p:blipFill>
        <p:spPr bwMode="auto">
          <a:xfrm>
            <a:off x="7164388" y="4902200"/>
            <a:ext cx="1752600" cy="1778000"/>
          </a:xfrm>
          <a:prstGeom prst="rect">
            <a:avLst/>
          </a:prstGeom>
          <a:noFill/>
          <a:ln w="9525">
            <a:noFill/>
            <a:miter lim="800000"/>
            <a:headEnd/>
            <a:tailEnd/>
          </a:ln>
        </p:spPr>
      </p:pic>
      <p:grpSp>
        <p:nvGrpSpPr>
          <p:cNvPr id="2" name="Group 35"/>
          <p:cNvGrpSpPr>
            <a:grpSpLocks/>
          </p:cNvGrpSpPr>
          <p:nvPr/>
        </p:nvGrpSpPr>
        <p:grpSpPr bwMode="auto">
          <a:xfrm>
            <a:off x="711200" y="2390775"/>
            <a:ext cx="3314700" cy="4289425"/>
            <a:chOff x="448" y="1506"/>
            <a:chExt cx="2088" cy="2702"/>
          </a:xfrm>
        </p:grpSpPr>
        <p:pic>
          <p:nvPicPr>
            <p:cNvPr id="56336" name="Picture 22" descr="DSC00452"/>
            <p:cNvPicPr>
              <a:picLocks noChangeAspect="1" noChangeArrowheads="1"/>
            </p:cNvPicPr>
            <p:nvPr/>
          </p:nvPicPr>
          <p:blipFill>
            <a:blip r:embed="rId9"/>
            <a:srcRect/>
            <a:stretch>
              <a:fillRect/>
            </a:stretch>
          </p:blipFill>
          <p:spPr bwMode="auto">
            <a:xfrm>
              <a:off x="1473" y="3411"/>
              <a:ext cx="1063" cy="797"/>
            </a:xfrm>
            <a:prstGeom prst="rect">
              <a:avLst/>
            </a:prstGeom>
            <a:noFill/>
            <a:ln w="9525">
              <a:noFill/>
              <a:miter lim="800000"/>
              <a:headEnd/>
              <a:tailEnd/>
            </a:ln>
          </p:spPr>
        </p:pic>
        <p:sp>
          <p:nvSpPr>
            <p:cNvPr id="56337" name="Line 24"/>
            <p:cNvSpPr>
              <a:spLocks noChangeShapeType="1"/>
            </p:cNvSpPr>
            <p:nvPr/>
          </p:nvSpPr>
          <p:spPr bwMode="auto">
            <a:xfrm flipV="1">
              <a:off x="1474" y="1506"/>
              <a:ext cx="0" cy="1905"/>
            </a:xfrm>
            <a:prstGeom prst="line">
              <a:avLst/>
            </a:prstGeom>
            <a:noFill/>
            <a:ln w="9525">
              <a:solidFill>
                <a:schemeClr val="tx1"/>
              </a:solidFill>
              <a:round/>
              <a:headEnd/>
              <a:tailEnd type="triangle" w="med" len="med"/>
            </a:ln>
          </p:spPr>
          <p:txBody>
            <a:bodyPr/>
            <a:lstStyle/>
            <a:p>
              <a:endParaRPr lang="es-ES_tradnl"/>
            </a:p>
          </p:txBody>
        </p:sp>
        <p:sp>
          <p:nvSpPr>
            <p:cNvPr id="56338" name="Text Box 26"/>
            <p:cNvSpPr txBox="1">
              <a:spLocks noChangeArrowheads="1"/>
            </p:cNvSpPr>
            <p:nvPr/>
          </p:nvSpPr>
          <p:spPr bwMode="auto">
            <a:xfrm rot="-5400000">
              <a:off x="921" y="2532"/>
              <a:ext cx="794" cy="231"/>
            </a:xfrm>
            <a:prstGeom prst="rect">
              <a:avLst/>
            </a:prstGeom>
            <a:noFill/>
            <a:ln w="9525">
              <a:noFill/>
              <a:miter lim="800000"/>
              <a:headEnd/>
              <a:tailEnd/>
            </a:ln>
          </p:spPr>
          <p:txBody>
            <a:bodyPr>
              <a:spAutoFit/>
            </a:bodyPr>
            <a:lstStyle/>
            <a:p>
              <a:pPr>
                <a:spcBef>
                  <a:spcPct val="50000"/>
                </a:spcBef>
              </a:pPr>
              <a:r>
                <a:rPr lang="es-MX">
                  <a:latin typeface="Calibri" pitchFamily="34" charset="0"/>
                </a:rPr>
                <a:t>Día 28-35</a:t>
              </a:r>
              <a:endParaRPr lang="es-AR">
                <a:latin typeface="Calibri" pitchFamily="34" charset="0"/>
              </a:endParaRPr>
            </a:p>
          </p:txBody>
        </p:sp>
        <p:pic>
          <p:nvPicPr>
            <p:cNvPr id="56339" name="Picture 34" descr="DSC04818"/>
            <p:cNvPicPr>
              <a:picLocks noChangeAspect="1" noChangeArrowheads="1"/>
            </p:cNvPicPr>
            <p:nvPr/>
          </p:nvPicPr>
          <p:blipFill>
            <a:blip r:embed="rId10"/>
            <a:srcRect/>
            <a:stretch>
              <a:fillRect/>
            </a:stretch>
          </p:blipFill>
          <p:spPr bwMode="auto">
            <a:xfrm>
              <a:off x="448" y="3439"/>
              <a:ext cx="1025" cy="769"/>
            </a:xfrm>
            <a:prstGeom prst="rect">
              <a:avLst/>
            </a:prstGeom>
            <a:noFill/>
            <a:ln w="9525">
              <a:noFill/>
              <a:miter lim="800000"/>
              <a:headEnd/>
              <a:tailEnd/>
            </a:ln>
          </p:spPr>
        </p:pic>
      </p:gr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323"/>
                                        </p:tgtEl>
                                        <p:attrNameLst>
                                          <p:attrName>style.visibility</p:attrName>
                                        </p:attrNameLst>
                                      </p:cBhvr>
                                      <p:to>
                                        <p:strVal val="visible"/>
                                      </p:to>
                                    </p:set>
                                    <p:animEffect transition="in" filter="slide(fromBottom)">
                                      <p:cBhvr>
                                        <p:cTn id="7" dur="500"/>
                                        <p:tgtEl>
                                          <p:spTgt spid="1332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3317"/>
                                        </p:tgtEl>
                                        <p:attrNameLst>
                                          <p:attrName>style.visibility</p:attrName>
                                        </p:attrNameLst>
                                      </p:cBhvr>
                                      <p:to>
                                        <p:strVal val="visible"/>
                                      </p:to>
                                    </p:set>
                                    <p:animEffect transition="in" filter="slide(fromBottom)">
                                      <p:cBhvr>
                                        <p:cTn id="10" dur="500"/>
                                        <p:tgtEl>
                                          <p:spTgt spid="13317"/>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3331"/>
                                        </p:tgtEl>
                                        <p:attrNameLst>
                                          <p:attrName>style.visibility</p:attrName>
                                        </p:attrNameLst>
                                      </p:cBhvr>
                                      <p:to>
                                        <p:strVal val="visible"/>
                                      </p:to>
                                    </p:set>
                                    <p:animEffect transition="in" filter="slide(fromBottom)">
                                      <p:cBhvr>
                                        <p:cTn id="15" dur="500"/>
                                        <p:tgtEl>
                                          <p:spTgt spid="13331"/>
                                        </p:tgtEl>
                                      </p:cBhvr>
                                    </p:animEffect>
                                  </p:childTnLst>
                                </p:cTn>
                              </p:par>
                              <p:par>
                                <p:cTn id="16" presetID="12" presetClass="entr" presetSubtype="4" fill="hold" nodeType="withEffect">
                                  <p:stCondLst>
                                    <p:cond delay="0"/>
                                  </p:stCondLst>
                                  <p:childTnLst>
                                    <p:set>
                                      <p:cBhvr>
                                        <p:cTn id="17" dur="1" fill="hold">
                                          <p:stCondLst>
                                            <p:cond delay="0"/>
                                          </p:stCondLst>
                                        </p:cTn>
                                        <p:tgtEl>
                                          <p:spTgt spid="13325"/>
                                        </p:tgtEl>
                                        <p:attrNameLst>
                                          <p:attrName>style.visibility</p:attrName>
                                        </p:attrNameLst>
                                      </p:cBhvr>
                                      <p:to>
                                        <p:strVal val="visible"/>
                                      </p:to>
                                    </p:set>
                                    <p:animEffect transition="in" filter="slide(fromBottom)">
                                      <p:cBhvr>
                                        <p:cTn id="18" dur="500"/>
                                        <p:tgtEl>
                                          <p:spTgt spid="13325"/>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3318"/>
                                        </p:tgtEl>
                                        <p:attrNameLst>
                                          <p:attrName>style.visibility</p:attrName>
                                        </p:attrNameLst>
                                      </p:cBhvr>
                                      <p:to>
                                        <p:strVal val="visible"/>
                                      </p:to>
                                    </p:set>
                                    <p:animEffect transition="in" filter="slide(fromBottom)">
                                      <p:cBhvr>
                                        <p:cTn id="21" dur="500"/>
                                        <p:tgtEl>
                                          <p:spTgt spid="13318"/>
                                        </p:tgtEl>
                                      </p:cBhvr>
                                    </p:animEffect>
                                  </p:childTnLst>
                                </p:cTn>
                              </p:par>
                              <p:par>
                                <p:cTn id="22" presetID="12" presetClass="entr" presetSubtype="4" fill="hold" nodeType="withEffect">
                                  <p:stCondLst>
                                    <p:cond delay="0"/>
                                  </p:stCondLst>
                                  <p:childTnLst>
                                    <p:set>
                                      <p:cBhvr>
                                        <p:cTn id="23" dur="1" fill="hold">
                                          <p:stCondLst>
                                            <p:cond delay="0"/>
                                          </p:stCondLst>
                                        </p:cTn>
                                        <p:tgtEl>
                                          <p:spTgt spid="13328"/>
                                        </p:tgtEl>
                                        <p:attrNameLst>
                                          <p:attrName>style.visibility</p:attrName>
                                        </p:attrNameLst>
                                      </p:cBhvr>
                                      <p:to>
                                        <p:strVal val="visible"/>
                                      </p:to>
                                    </p:set>
                                    <p:animEffect transition="in" filter="slide(fromBottom)">
                                      <p:cBhvr>
                                        <p:cTn id="24" dur="500"/>
                                        <p:tgtEl>
                                          <p:spTgt spid="1332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340"/>
                                        </p:tgtEl>
                                        <p:attrNameLst>
                                          <p:attrName>style.visibility</p:attrName>
                                        </p:attrNameLst>
                                      </p:cBhvr>
                                      <p:to>
                                        <p:strVal val="visible"/>
                                      </p:to>
                                    </p:set>
                                    <p:anim calcmode="lin" valueType="num">
                                      <p:cBhvr additive="base">
                                        <p:cTn id="35" dur="500" fill="hold"/>
                                        <p:tgtEl>
                                          <p:spTgt spid="13340"/>
                                        </p:tgtEl>
                                        <p:attrNameLst>
                                          <p:attrName>ppt_x</p:attrName>
                                        </p:attrNameLst>
                                      </p:cBhvr>
                                      <p:tavLst>
                                        <p:tav tm="0">
                                          <p:val>
                                            <p:strVal val="#ppt_x"/>
                                          </p:val>
                                        </p:tav>
                                        <p:tav tm="100000">
                                          <p:val>
                                            <p:strVal val="#ppt_x"/>
                                          </p:val>
                                        </p:tav>
                                      </p:tavLst>
                                    </p:anim>
                                    <p:anim calcmode="lin" valueType="num">
                                      <p:cBhvr additive="base">
                                        <p:cTn id="36" dur="500" fill="hold"/>
                                        <p:tgtEl>
                                          <p:spTgt spid="1334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319"/>
                                        </p:tgtEl>
                                        <p:attrNameLst>
                                          <p:attrName>style.visibility</p:attrName>
                                        </p:attrNameLst>
                                      </p:cBhvr>
                                      <p:to>
                                        <p:strVal val="visible"/>
                                      </p:to>
                                    </p:set>
                                    <p:anim calcmode="lin" valueType="num">
                                      <p:cBhvr additive="base">
                                        <p:cTn id="39" dur="500" fill="hold"/>
                                        <p:tgtEl>
                                          <p:spTgt spid="13319"/>
                                        </p:tgtEl>
                                        <p:attrNameLst>
                                          <p:attrName>ppt_x</p:attrName>
                                        </p:attrNameLst>
                                      </p:cBhvr>
                                      <p:tavLst>
                                        <p:tav tm="0">
                                          <p:val>
                                            <p:strVal val="#ppt_x"/>
                                          </p:val>
                                        </p:tav>
                                        <p:tav tm="100000">
                                          <p:val>
                                            <p:strVal val="#ppt_x"/>
                                          </p:val>
                                        </p:tav>
                                      </p:tavLst>
                                    </p:anim>
                                    <p:anim calcmode="lin" valueType="num">
                                      <p:cBhvr additive="base">
                                        <p:cTn id="40" dur="500" fill="hold"/>
                                        <p:tgtEl>
                                          <p:spTgt spid="1331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341"/>
                                        </p:tgtEl>
                                        <p:attrNameLst>
                                          <p:attrName>style.visibility</p:attrName>
                                        </p:attrNameLst>
                                      </p:cBhvr>
                                      <p:to>
                                        <p:strVal val="visible"/>
                                      </p:to>
                                    </p:set>
                                    <p:anim calcmode="lin" valueType="num">
                                      <p:cBhvr additive="base">
                                        <p:cTn id="43" dur="500" fill="hold"/>
                                        <p:tgtEl>
                                          <p:spTgt spid="13341"/>
                                        </p:tgtEl>
                                        <p:attrNameLst>
                                          <p:attrName>ppt_x</p:attrName>
                                        </p:attrNameLst>
                                      </p:cBhvr>
                                      <p:tavLst>
                                        <p:tav tm="0">
                                          <p:val>
                                            <p:strVal val="#ppt_x"/>
                                          </p:val>
                                        </p:tav>
                                        <p:tav tm="100000">
                                          <p:val>
                                            <p:strVal val="#ppt_x"/>
                                          </p:val>
                                        </p:tav>
                                      </p:tavLst>
                                    </p:anim>
                                    <p:anim calcmode="lin" valueType="num">
                                      <p:cBhvr additive="base">
                                        <p:cTn id="44" dur="500" fill="hold"/>
                                        <p:tgtEl>
                                          <p:spTgt spid="1334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322"/>
                                        </p:tgtEl>
                                        <p:attrNameLst>
                                          <p:attrName>style.visibility</p:attrName>
                                        </p:attrNameLst>
                                      </p:cBhvr>
                                      <p:to>
                                        <p:strVal val="visible"/>
                                      </p:to>
                                    </p:set>
                                    <p:anim calcmode="lin" valueType="num">
                                      <p:cBhvr additive="base">
                                        <p:cTn id="49" dur="500" fill="hold"/>
                                        <p:tgtEl>
                                          <p:spTgt spid="13322"/>
                                        </p:tgtEl>
                                        <p:attrNameLst>
                                          <p:attrName>ppt_x</p:attrName>
                                        </p:attrNameLst>
                                      </p:cBhvr>
                                      <p:tavLst>
                                        <p:tav tm="0">
                                          <p:val>
                                            <p:strVal val="#ppt_x"/>
                                          </p:val>
                                        </p:tav>
                                        <p:tav tm="100000">
                                          <p:val>
                                            <p:strVal val="#ppt_x"/>
                                          </p:val>
                                        </p:tav>
                                      </p:tavLst>
                                    </p:anim>
                                    <p:anim calcmode="lin" valueType="num">
                                      <p:cBhvr additive="base">
                                        <p:cTn id="50" dur="500" fill="hold"/>
                                        <p:tgtEl>
                                          <p:spTgt spid="1332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3320"/>
                                        </p:tgtEl>
                                        <p:attrNameLst>
                                          <p:attrName>style.visibility</p:attrName>
                                        </p:attrNameLst>
                                      </p:cBhvr>
                                      <p:to>
                                        <p:strVal val="visible"/>
                                      </p:to>
                                    </p:set>
                                    <p:anim calcmode="lin" valueType="num">
                                      <p:cBhvr additive="base">
                                        <p:cTn id="53" dur="500" fill="hold"/>
                                        <p:tgtEl>
                                          <p:spTgt spid="13320"/>
                                        </p:tgtEl>
                                        <p:attrNameLst>
                                          <p:attrName>ppt_x</p:attrName>
                                        </p:attrNameLst>
                                      </p:cBhvr>
                                      <p:tavLst>
                                        <p:tav tm="0">
                                          <p:val>
                                            <p:strVal val="#ppt_x"/>
                                          </p:val>
                                        </p:tav>
                                        <p:tav tm="100000">
                                          <p:val>
                                            <p:strVal val="#ppt_x"/>
                                          </p:val>
                                        </p:tav>
                                      </p:tavLst>
                                    </p:anim>
                                    <p:anim calcmode="lin" valueType="num">
                                      <p:cBhvr additive="base">
                                        <p:cTn id="54" dur="500" fill="hold"/>
                                        <p:tgtEl>
                                          <p:spTgt spid="1332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321"/>
                                        </p:tgtEl>
                                        <p:attrNameLst>
                                          <p:attrName>style.visibility</p:attrName>
                                        </p:attrNameLst>
                                      </p:cBhvr>
                                      <p:to>
                                        <p:strVal val="visible"/>
                                      </p:to>
                                    </p:set>
                                    <p:anim calcmode="lin" valueType="num">
                                      <p:cBhvr additive="base">
                                        <p:cTn id="59" dur="500" fill="hold"/>
                                        <p:tgtEl>
                                          <p:spTgt spid="13321"/>
                                        </p:tgtEl>
                                        <p:attrNameLst>
                                          <p:attrName>ppt_x</p:attrName>
                                        </p:attrNameLst>
                                      </p:cBhvr>
                                      <p:tavLst>
                                        <p:tav tm="0">
                                          <p:val>
                                            <p:strVal val="#ppt_x"/>
                                          </p:val>
                                        </p:tav>
                                        <p:tav tm="100000">
                                          <p:val>
                                            <p:strVal val="#ppt_x"/>
                                          </p:val>
                                        </p:tav>
                                      </p:tavLst>
                                    </p:anim>
                                    <p:anim calcmode="lin" valueType="num">
                                      <p:cBhvr additive="base">
                                        <p:cTn id="60" dur="500" fill="hold"/>
                                        <p:tgtEl>
                                          <p:spTgt spid="1332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3344"/>
                                        </p:tgtEl>
                                        <p:attrNameLst>
                                          <p:attrName>style.visibility</p:attrName>
                                        </p:attrNameLst>
                                      </p:cBhvr>
                                      <p:to>
                                        <p:strVal val="visible"/>
                                      </p:to>
                                    </p:set>
                                    <p:anim calcmode="lin" valueType="num">
                                      <p:cBhvr additive="base">
                                        <p:cTn id="65" dur="500" fill="hold"/>
                                        <p:tgtEl>
                                          <p:spTgt spid="13344"/>
                                        </p:tgtEl>
                                        <p:attrNameLst>
                                          <p:attrName>ppt_x</p:attrName>
                                        </p:attrNameLst>
                                      </p:cBhvr>
                                      <p:tavLst>
                                        <p:tav tm="0">
                                          <p:val>
                                            <p:strVal val="#ppt_x"/>
                                          </p:val>
                                        </p:tav>
                                        <p:tav tm="100000">
                                          <p:val>
                                            <p:strVal val="#ppt_x"/>
                                          </p:val>
                                        </p:tav>
                                      </p:tavLst>
                                    </p:anim>
                                    <p:anim calcmode="lin" valueType="num">
                                      <p:cBhvr additive="base">
                                        <p:cTn id="66" dur="500" fill="hold"/>
                                        <p:tgtEl>
                                          <p:spTgt spid="133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p:bldP spid="13318" grpId="0" animBg="1"/>
      <p:bldP spid="13319" grpId="0" animBg="1"/>
      <p:bldP spid="13320" grpId="0"/>
      <p:bldP spid="13321" grpId="0"/>
      <p:bldP spid="133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4" name="Text Box 8"/>
          <p:cNvSpPr txBox="1">
            <a:spLocks noChangeArrowheads="1"/>
          </p:cNvSpPr>
          <p:nvPr/>
        </p:nvSpPr>
        <p:spPr bwMode="auto">
          <a:xfrm>
            <a:off x="250825" y="2492375"/>
            <a:ext cx="2520950" cy="376238"/>
          </a:xfrm>
          <a:prstGeom prst="rect">
            <a:avLst/>
          </a:prstGeom>
          <a:solidFill>
            <a:schemeClr val="accent1"/>
          </a:solidFill>
          <a:ln w="9525">
            <a:solidFill>
              <a:schemeClr val="tx1"/>
            </a:solidFill>
            <a:miter lim="800000"/>
            <a:headEnd/>
            <a:tailEnd/>
          </a:ln>
        </p:spPr>
        <p:txBody>
          <a:bodyPr>
            <a:spAutoFit/>
          </a:bodyPr>
          <a:lstStyle/>
          <a:p>
            <a:pPr algn="ctr">
              <a:spcBef>
                <a:spcPct val="50000"/>
              </a:spcBef>
            </a:pPr>
            <a:r>
              <a:rPr lang="es-MX">
                <a:latin typeface="Calibri" pitchFamily="34" charset="0"/>
              </a:rPr>
              <a:t>Post-destete (Recría)</a:t>
            </a:r>
            <a:endParaRPr lang="es-AR">
              <a:latin typeface="Calibri" pitchFamily="34" charset="0"/>
            </a:endParaRPr>
          </a:p>
        </p:txBody>
      </p:sp>
      <p:sp>
        <p:nvSpPr>
          <p:cNvPr id="14345" name="Text Box 9"/>
          <p:cNvSpPr txBox="1">
            <a:spLocks noChangeArrowheads="1"/>
          </p:cNvSpPr>
          <p:nvPr/>
        </p:nvSpPr>
        <p:spPr bwMode="auto">
          <a:xfrm>
            <a:off x="2771775" y="2492375"/>
            <a:ext cx="2305050" cy="376238"/>
          </a:xfrm>
          <a:prstGeom prst="rect">
            <a:avLst/>
          </a:prstGeom>
          <a:solidFill>
            <a:schemeClr val="accent1"/>
          </a:solidFill>
          <a:ln w="9525">
            <a:solidFill>
              <a:schemeClr val="tx1"/>
            </a:solidFill>
            <a:miter lim="800000"/>
            <a:headEnd/>
            <a:tailEnd/>
          </a:ln>
        </p:spPr>
        <p:txBody>
          <a:bodyPr>
            <a:spAutoFit/>
          </a:bodyPr>
          <a:lstStyle/>
          <a:p>
            <a:pPr algn="ctr">
              <a:spcBef>
                <a:spcPct val="50000"/>
              </a:spcBef>
            </a:pPr>
            <a:r>
              <a:rPr lang="es-MX">
                <a:latin typeface="Calibri" pitchFamily="34" charset="0"/>
              </a:rPr>
              <a:t>Crecimiento</a:t>
            </a:r>
            <a:endParaRPr lang="es-AR">
              <a:latin typeface="Calibri" pitchFamily="34" charset="0"/>
            </a:endParaRPr>
          </a:p>
        </p:txBody>
      </p:sp>
      <p:sp>
        <p:nvSpPr>
          <p:cNvPr id="14346" name="Text Box 10"/>
          <p:cNvSpPr txBox="1">
            <a:spLocks noChangeArrowheads="1"/>
          </p:cNvSpPr>
          <p:nvPr/>
        </p:nvSpPr>
        <p:spPr bwMode="auto">
          <a:xfrm>
            <a:off x="5076825" y="2492375"/>
            <a:ext cx="3671888" cy="376238"/>
          </a:xfrm>
          <a:prstGeom prst="rect">
            <a:avLst/>
          </a:prstGeom>
          <a:solidFill>
            <a:schemeClr val="accent1"/>
          </a:solidFill>
          <a:ln w="9525">
            <a:solidFill>
              <a:schemeClr val="tx1"/>
            </a:solidFill>
            <a:miter lim="800000"/>
            <a:headEnd/>
            <a:tailEnd/>
          </a:ln>
        </p:spPr>
        <p:txBody>
          <a:bodyPr>
            <a:spAutoFit/>
          </a:bodyPr>
          <a:lstStyle/>
          <a:p>
            <a:pPr algn="ctr">
              <a:spcBef>
                <a:spcPct val="50000"/>
              </a:spcBef>
            </a:pPr>
            <a:r>
              <a:rPr lang="es-MX">
                <a:latin typeface="Calibri" pitchFamily="34" charset="0"/>
              </a:rPr>
              <a:t>Terminación</a:t>
            </a:r>
            <a:endParaRPr lang="es-AR">
              <a:latin typeface="Calibri" pitchFamily="34" charset="0"/>
            </a:endParaRPr>
          </a:p>
        </p:txBody>
      </p:sp>
      <p:sp>
        <p:nvSpPr>
          <p:cNvPr id="14347" name="Text Box 11"/>
          <p:cNvSpPr txBox="1">
            <a:spLocks noChangeArrowheads="1"/>
          </p:cNvSpPr>
          <p:nvPr/>
        </p:nvSpPr>
        <p:spPr bwMode="auto">
          <a:xfrm>
            <a:off x="0" y="2995613"/>
            <a:ext cx="9144000" cy="779462"/>
          </a:xfrm>
          <a:prstGeom prst="rect">
            <a:avLst/>
          </a:prstGeom>
          <a:noFill/>
          <a:ln w="9525">
            <a:noFill/>
            <a:miter lim="800000"/>
            <a:headEnd/>
            <a:tailEnd/>
          </a:ln>
        </p:spPr>
        <p:txBody>
          <a:bodyPr>
            <a:spAutoFit/>
          </a:bodyPr>
          <a:lstStyle/>
          <a:p>
            <a:pPr>
              <a:spcBef>
                <a:spcPct val="50000"/>
              </a:spcBef>
            </a:pPr>
            <a:r>
              <a:rPr lang="es-MX">
                <a:latin typeface="Calibri" pitchFamily="34" charset="0"/>
              </a:rPr>
              <a:t> 21                               70                            105                                              168</a:t>
            </a:r>
          </a:p>
          <a:p>
            <a:pPr>
              <a:spcBef>
                <a:spcPct val="50000"/>
              </a:spcBef>
            </a:pPr>
            <a:r>
              <a:rPr lang="es-MX">
                <a:latin typeface="Calibri" pitchFamily="34" charset="0"/>
              </a:rPr>
              <a:t>6 kg                           30-35 kg                   55-60 kg                                105-110 kg</a:t>
            </a:r>
            <a:endParaRPr lang="es-AR">
              <a:latin typeface="Calibri" pitchFamily="34" charset="0"/>
            </a:endParaRPr>
          </a:p>
        </p:txBody>
      </p:sp>
      <p:pic>
        <p:nvPicPr>
          <p:cNvPr id="14352" name="Picture 16" descr="DSC01176"/>
          <p:cNvPicPr>
            <a:picLocks noGrp="1" noChangeAspect="1" noChangeArrowheads="1"/>
          </p:cNvPicPr>
          <p:nvPr>
            <p:ph sz="quarter" idx="1"/>
          </p:nvPr>
        </p:nvPicPr>
        <p:blipFill>
          <a:blip r:embed="rId2"/>
          <a:srcRect/>
          <a:stretch>
            <a:fillRect/>
          </a:stretch>
        </p:blipFill>
        <p:spPr>
          <a:xfrm>
            <a:off x="395288" y="620713"/>
            <a:ext cx="2233612" cy="1674812"/>
          </a:xfrm>
        </p:spPr>
      </p:pic>
      <p:pic>
        <p:nvPicPr>
          <p:cNvPr id="14354" name="Picture 18" descr="DSC03181"/>
          <p:cNvPicPr>
            <a:picLocks noGrp="1" noChangeAspect="1" noChangeArrowheads="1"/>
          </p:cNvPicPr>
          <p:nvPr>
            <p:ph sz="quarter" idx="2"/>
          </p:nvPr>
        </p:nvPicPr>
        <p:blipFill>
          <a:blip r:embed="rId3"/>
          <a:srcRect/>
          <a:stretch>
            <a:fillRect/>
          </a:stretch>
        </p:blipFill>
        <p:spPr>
          <a:xfrm>
            <a:off x="395288" y="3933825"/>
            <a:ext cx="2159000" cy="1619250"/>
          </a:xfrm>
        </p:spPr>
      </p:pic>
      <p:pic>
        <p:nvPicPr>
          <p:cNvPr id="14357" name="Picture 21" descr="DSC01278"/>
          <p:cNvPicPr>
            <a:picLocks noGrp="1" noChangeAspect="1" noChangeArrowheads="1"/>
          </p:cNvPicPr>
          <p:nvPr>
            <p:ph sz="quarter" idx="3"/>
          </p:nvPr>
        </p:nvPicPr>
        <p:blipFill>
          <a:blip r:embed="rId4"/>
          <a:srcRect/>
          <a:stretch>
            <a:fillRect/>
          </a:stretch>
        </p:blipFill>
        <p:spPr>
          <a:xfrm>
            <a:off x="2843213" y="3933825"/>
            <a:ext cx="2159000" cy="1619250"/>
          </a:xfrm>
        </p:spPr>
      </p:pic>
      <p:pic>
        <p:nvPicPr>
          <p:cNvPr id="14360" name="Picture 24" descr="clidegestafe6"/>
          <p:cNvPicPr>
            <a:picLocks noGrp="1" noChangeAspect="1" noChangeArrowheads="1"/>
          </p:cNvPicPr>
          <p:nvPr>
            <p:ph sz="quarter" idx="4"/>
          </p:nvPr>
        </p:nvPicPr>
        <p:blipFill>
          <a:blip r:embed="rId5"/>
          <a:srcRect/>
          <a:stretch>
            <a:fillRect/>
          </a:stretch>
        </p:blipFill>
        <p:spPr>
          <a:xfrm>
            <a:off x="2843213" y="620713"/>
            <a:ext cx="2198687" cy="1649412"/>
          </a:xfrm>
        </p:spPr>
      </p:pic>
      <p:pic>
        <p:nvPicPr>
          <p:cNvPr id="14363" name="Picture 27" descr="DSC01185"/>
          <p:cNvPicPr>
            <a:picLocks noChangeAspect="1" noChangeArrowheads="1"/>
          </p:cNvPicPr>
          <p:nvPr/>
        </p:nvPicPr>
        <p:blipFill>
          <a:blip r:embed="rId6" cstate="print"/>
          <a:srcRect/>
          <a:stretch>
            <a:fillRect/>
          </a:stretch>
        </p:blipFill>
        <p:spPr bwMode="auto">
          <a:xfrm>
            <a:off x="5795963" y="620713"/>
            <a:ext cx="2198687" cy="1649412"/>
          </a:xfrm>
          <a:prstGeom prst="rect">
            <a:avLst/>
          </a:prstGeom>
          <a:noFill/>
          <a:ln w="9525">
            <a:noFill/>
            <a:miter lim="800000"/>
            <a:headEnd/>
            <a:tailEnd/>
          </a:ln>
        </p:spPr>
      </p:pic>
      <p:pic>
        <p:nvPicPr>
          <p:cNvPr id="14364" name="Picture 28" descr="DSC03189"/>
          <p:cNvPicPr>
            <a:picLocks noChangeAspect="1" noChangeArrowheads="1"/>
          </p:cNvPicPr>
          <p:nvPr/>
        </p:nvPicPr>
        <p:blipFill>
          <a:blip r:embed="rId7"/>
          <a:srcRect/>
          <a:stretch>
            <a:fillRect/>
          </a:stretch>
        </p:blipFill>
        <p:spPr bwMode="auto">
          <a:xfrm>
            <a:off x="5795963" y="3933825"/>
            <a:ext cx="2170112" cy="1628775"/>
          </a:xfrm>
          <a:prstGeom prst="rect">
            <a:avLst/>
          </a:prstGeom>
          <a:noFill/>
          <a:ln w="9525">
            <a:noFill/>
            <a:miter lim="800000"/>
            <a:headEnd/>
            <a:tailEnd/>
          </a:ln>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352"/>
                                        </p:tgtEl>
                                        <p:attrNameLst>
                                          <p:attrName>style.visibility</p:attrName>
                                        </p:attrNameLst>
                                      </p:cBhvr>
                                      <p:to>
                                        <p:strVal val="visible"/>
                                      </p:to>
                                    </p:set>
                                    <p:animEffect transition="in" filter="blinds(horizontal)">
                                      <p:cBhvr>
                                        <p:cTn id="7" dur="500"/>
                                        <p:tgtEl>
                                          <p:spTgt spid="1435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344"/>
                                        </p:tgtEl>
                                        <p:attrNameLst>
                                          <p:attrName>style.visibility</p:attrName>
                                        </p:attrNameLst>
                                      </p:cBhvr>
                                      <p:to>
                                        <p:strVal val="visible"/>
                                      </p:to>
                                    </p:set>
                                    <p:animEffect transition="in" filter="blinds(horizontal)">
                                      <p:cBhvr>
                                        <p:cTn id="10" dur="500"/>
                                        <p:tgtEl>
                                          <p:spTgt spid="14344"/>
                                        </p:tgtEl>
                                      </p:cBhvr>
                                    </p:animEffect>
                                  </p:childTnLst>
                                </p:cTn>
                              </p:par>
                              <p:par>
                                <p:cTn id="11" presetID="3" presetClass="entr" presetSubtype="10" fill="hold" nodeType="withEffect">
                                  <p:stCondLst>
                                    <p:cond delay="0"/>
                                  </p:stCondLst>
                                  <p:childTnLst>
                                    <p:set>
                                      <p:cBhvr>
                                        <p:cTn id="12" dur="1" fill="hold">
                                          <p:stCondLst>
                                            <p:cond delay="0"/>
                                          </p:stCondLst>
                                        </p:cTn>
                                        <p:tgtEl>
                                          <p:spTgt spid="14354"/>
                                        </p:tgtEl>
                                        <p:attrNameLst>
                                          <p:attrName>style.visibility</p:attrName>
                                        </p:attrNameLst>
                                      </p:cBhvr>
                                      <p:to>
                                        <p:strVal val="visible"/>
                                      </p:to>
                                    </p:set>
                                    <p:animEffect transition="in" filter="blinds(horizontal)">
                                      <p:cBhvr>
                                        <p:cTn id="13" dur="500"/>
                                        <p:tgtEl>
                                          <p:spTgt spid="1435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4360"/>
                                        </p:tgtEl>
                                        <p:attrNameLst>
                                          <p:attrName>style.visibility</p:attrName>
                                        </p:attrNameLst>
                                      </p:cBhvr>
                                      <p:to>
                                        <p:strVal val="visible"/>
                                      </p:to>
                                    </p:set>
                                    <p:animEffect transition="in" filter="blinds(horizontal)">
                                      <p:cBhvr>
                                        <p:cTn id="18" dur="500"/>
                                        <p:tgtEl>
                                          <p:spTgt spid="1436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4345"/>
                                        </p:tgtEl>
                                        <p:attrNameLst>
                                          <p:attrName>style.visibility</p:attrName>
                                        </p:attrNameLst>
                                      </p:cBhvr>
                                      <p:to>
                                        <p:strVal val="visible"/>
                                      </p:to>
                                    </p:set>
                                    <p:animEffect transition="in" filter="blinds(horizontal)">
                                      <p:cBhvr>
                                        <p:cTn id="21" dur="500"/>
                                        <p:tgtEl>
                                          <p:spTgt spid="14345"/>
                                        </p:tgtEl>
                                      </p:cBhvr>
                                    </p:animEffect>
                                  </p:childTnLst>
                                </p:cTn>
                              </p:par>
                              <p:par>
                                <p:cTn id="22" presetID="3" presetClass="entr" presetSubtype="10" fill="hold" nodeType="withEffect">
                                  <p:stCondLst>
                                    <p:cond delay="0"/>
                                  </p:stCondLst>
                                  <p:childTnLst>
                                    <p:set>
                                      <p:cBhvr>
                                        <p:cTn id="23" dur="1" fill="hold">
                                          <p:stCondLst>
                                            <p:cond delay="0"/>
                                          </p:stCondLst>
                                        </p:cTn>
                                        <p:tgtEl>
                                          <p:spTgt spid="14357"/>
                                        </p:tgtEl>
                                        <p:attrNameLst>
                                          <p:attrName>style.visibility</p:attrName>
                                        </p:attrNameLst>
                                      </p:cBhvr>
                                      <p:to>
                                        <p:strVal val="visible"/>
                                      </p:to>
                                    </p:set>
                                    <p:animEffect transition="in" filter="blinds(horizontal)">
                                      <p:cBhvr>
                                        <p:cTn id="24" dur="500"/>
                                        <p:tgtEl>
                                          <p:spTgt spid="1435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4363"/>
                                        </p:tgtEl>
                                        <p:attrNameLst>
                                          <p:attrName>style.visibility</p:attrName>
                                        </p:attrNameLst>
                                      </p:cBhvr>
                                      <p:to>
                                        <p:strVal val="visible"/>
                                      </p:to>
                                    </p:set>
                                    <p:animEffect transition="in" filter="blinds(horizontal)">
                                      <p:cBhvr>
                                        <p:cTn id="29" dur="500"/>
                                        <p:tgtEl>
                                          <p:spTgt spid="14363"/>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4346"/>
                                        </p:tgtEl>
                                        <p:attrNameLst>
                                          <p:attrName>style.visibility</p:attrName>
                                        </p:attrNameLst>
                                      </p:cBhvr>
                                      <p:to>
                                        <p:strVal val="visible"/>
                                      </p:to>
                                    </p:set>
                                    <p:animEffect transition="in" filter="blinds(horizontal)">
                                      <p:cBhvr>
                                        <p:cTn id="32" dur="500"/>
                                        <p:tgtEl>
                                          <p:spTgt spid="14346"/>
                                        </p:tgtEl>
                                      </p:cBhvr>
                                    </p:animEffect>
                                  </p:childTnLst>
                                </p:cTn>
                              </p:par>
                              <p:par>
                                <p:cTn id="33" presetID="3" presetClass="entr" presetSubtype="10" fill="hold" nodeType="withEffect">
                                  <p:stCondLst>
                                    <p:cond delay="0"/>
                                  </p:stCondLst>
                                  <p:childTnLst>
                                    <p:set>
                                      <p:cBhvr>
                                        <p:cTn id="34" dur="1" fill="hold">
                                          <p:stCondLst>
                                            <p:cond delay="0"/>
                                          </p:stCondLst>
                                        </p:cTn>
                                        <p:tgtEl>
                                          <p:spTgt spid="14364"/>
                                        </p:tgtEl>
                                        <p:attrNameLst>
                                          <p:attrName>style.visibility</p:attrName>
                                        </p:attrNameLst>
                                      </p:cBhvr>
                                      <p:to>
                                        <p:strVal val="visible"/>
                                      </p:to>
                                    </p:set>
                                    <p:animEffect transition="in" filter="blinds(horizontal)">
                                      <p:cBhvr>
                                        <p:cTn id="35" dur="500"/>
                                        <p:tgtEl>
                                          <p:spTgt spid="1436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4347"/>
                                        </p:tgtEl>
                                        <p:attrNameLst>
                                          <p:attrName>style.visibility</p:attrName>
                                        </p:attrNameLst>
                                      </p:cBhvr>
                                      <p:to>
                                        <p:strVal val="visible"/>
                                      </p:to>
                                    </p:set>
                                    <p:anim calcmode="lin" valueType="num">
                                      <p:cBhvr additive="base">
                                        <p:cTn id="40" dur="500" fill="hold"/>
                                        <p:tgtEl>
                                          <p:spTgt spid="14347"/>
                                        </p:tgtEl>
                                        <p:attrNameLst>
                                          <p:attrName>ppt_x</p:attrName>
                                        </p:attrNameLst>
                                      </p:cBhvr>
                                      <p:tavLst>
                                        <p:tav tm="0">
                                          <p:val>
                                            <p:strVal val="#ppt_x"/>
                                          </p:val>
                                        </p:tav>
                                        <p:tav tm="100000">
                                          <p:val>
                                            <p:strVal val="#ppt_x"/>
                                          </p:val>
                                        </p:tav>
                                      </p:tavLst>
                                    </p:anim>
                                    <p:anim calcmode="lin" valueType="num">
                                      <p:cBhvr additive="base">
                                        <p:cTn id="41" dur="500" fill="hold"/>
                                        <p:tgtEl>
                                          <p:spTgt spid="143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animBg="1"/>
      <p:bldP spid="14345" grpId="0" animBg="1"/>
      <p:bldP spid="14346" grpId="0" animBg="1"/>
      <p:bldP spid="143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endParaRPr lang="es-ES"/>
          </a:p>
        </p:txBody>
      </p:sp>
      <p:sp>
        <p:nvSpPr>
          <p:cNvPr id="7" name="6 Marcador de contenido"/>
          <p:cNvSpPr>
            <a:spLocks noGrp="1"/>
          </p:cNvSpPr>
          <p:nvPr>
            <p:ph sz="half" idx="1"/>
          </p:nvPr>
        </p:nvSpPr>
        <p:spPr/>
        <p:txBody>
          <a:bodyPr/>
          <a:lstStyle/>
          <a:p>
            <a:endParaRPr lang="es-ES" dirty="0"/>
          </a:p>
        </p:txBody>
      </p:sp>
      <p:sp>
        <p:nvSpPr>
          <p:cNvPr id="8" name="7 Marcador de contenido"/>
          <p:cNvSpPr>
            <a:spLocks noGrp="1"/>
          </p:cNvSpPr>
          <p:nvPr>
            <p:ph sz="half" idx="2"/>
          </p:nvPr>
        </p:nvSpPr>
        <p:spPr/>
        <p:txBody>
          <a:bodyPr/>
          <a:lstStyle/>
          <a:p>
            <a:endParaRPr lang="es-ES"/>
          </a:p>
        </p:txBody>
      </p:sp>
      <p:pic>
        <p:nvPicPr>
          <p:cNvPr id="119810" name="Picture 2" descr="Consumo de carne de cerdo y esperanza de vida"/>
          <p:cNvPicPr>
            <a:picLocks noChangeAspect="1" noChangeArrowheads="1"/>
          </p:cNvPicPr>
          <p:nvPr/>
        </p:nvPicPr>
        <p:blipFill>
          <a:blip r:embed="rId3"/>
          <a:srcRect/>
          <a:stretch>
            <a:fillRect/>
          </a:stretch>
        </p:blipFill>
        <p:spPr bwMode="auto">
          <a:xfrm>
            <a:off x="428596" y="0"/>
            <a:ext cx="8501122" cy="648652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457200" y="1484313"/>
            <a:ext cx="8229600" cy="1855787"/>
          </a:xfrm>
          <a:prstGeom prst="rect">
            <a:avLst/>
          </a:prstGeom>
          <a:noFill/>
          <a:ln w="9525">
            <a:noFill/>
            <a:miter lim="800000"/>
            <a:headEnd/>
            <a:tailEnd/>
          </a:ln>
          <a:effectLst/>
        </p:spPr>
        <p:txBody>
          <a:bodyPr anchor="ctr"/>
          <a:lstStyle/>
          <a:p>
            <a:pPr algn="ctr" fontAlgn="auto">
              <a:spcBef>
                <a:spcPts val="0"/>
              </a:spcBef>
              <a:spcAft>
                <a:spcPts val="0"/>
              </a:spcAft>
              <a:defRPr/>
            </a:pPr>
            <a:r>
              <a:rPr lang="es-ES" sz="3200" dirty="0">
                <a:solidFill>
                  <a:schemeClr val="tx2"/>
                </a:solidFill>
                <a:effectLst>
                  <a:outerShdw blurRad="38100" dist="38100" dir="2700000" algn="tl">
                    <a:srgbClr val="000000"/>
                  </a:outerShdw>
                </a:effectLst>
                <a:latin typeface="+mn-lt"/>
              </a:rPr>
              <a:t/>
            </a:r>
            <a:br>
              <a:rPr lang="es-ES" sz="3200" dirty="0">
                <a:solidFill>
                  <a:schemeClr val="tx2"/>
                </a:solidFill>
                <a:effectLst>
                  <a:outerShdw blurRad="38100" dist="38100" dir="2700000" algn="tl">
                    <a:srgbClr val="000000"/>
                  </a:outerShdw>
                </a:effectLst>
                <a:latin typeface="+mn-lt"/>
              </a:rPr>
            </a:br>
            <a:r>
              <a:rPr lang="es-ES" sz="3200" dirty="0">
                <a:solidFill>
                  <a:schemeClr val="tx2"/>
                </a:solidFill>
                <a:effectLst>
                  <a:outerShdw blurRad="38100" dist="38100" dir="2700000" algn="tl">
                    <a:srgbClr val="000000"/>
                  </a:outerShdw>
                </a:effectLst>
                <a:latin typeface="+mn-lt"/>
              </a:rPr>
              <a:t>Manejo en bandas </a:t>
            </a:r>
            <a:br>
              <a:rPr lang="es-ES" sz="3200" dirty="0">
                <a:solidFill>
                  <a:schemeClr val="tx2"/>
                </a:solidFill>
                <a:effectLst>
                  <a:outerShdw blurRad="38100" dist="38100" dir="2700000" algn="tl">
                    <a:srgbClr val="000000"/>
                  </a:outerShdw>
                </a:effectLst>
                <a:latin typeface="+mn-lt"/>
              </a:rPr>
            </a:br>
            <a:r>
              <a:rPr lang="es-ES" sz="3200" dirty="0">
                <a:solidFill>
                  <a:schemeClr val="tx2"/>
                </a:solidFill>
                <a:effectLst>
                  <a:outerShdw blurRad="38100" dist="38100" dir="2700000" algn="tl">
                    <a:srgbClr val="000000"/>
                  </a:outerShdw>
                </a:effectLst>
                <a:latin typeface="+mn-lt"/>
              </a:rPr>
              <a:t>Instalaciones</a:t>
            </a:r>
            <a:endParaRPr lang="es-AR" sz="2400" dirty="0">
              <a:solidFill>
                <a:schemeClr val="tx2"/>
              </a:solidFill>
              <a:effectLst>
                <a:outerShdw blurRad="38100" dist="38100" dir="2700000" algn="tl">
                  <a:srgbClr val="000000"/>
                </a:outerShdw>
              </a:effectLst>
              <a:latin typeface="+mn-lt"/>
            </a:endParaRPr>
          </a:p>
        </p:txBody>
      </p:sp>
      <p:pic>
        <p:nvPicPr>
          <p:cNvPr id="58370" name="Picture 3" descr="0843177306-m"/>
          <p:cNvPicPr>
            <a:picLocks noChangeAspect="1" noChangeArrowheads="1"/>
          </p:cNvPicPr>
          <p:nvPr/>
        </p:nvPicPr>
        <p:blipFill>
          <a:blip r:embed="rId2"/>
          <a:srcRect/>
          <a:stretch>
            <a:fillRect/>
          </a:stretch>
        </p:blipFill>
        <p:spPr bwMode="auto">
          <a:xfrm>
            <a:off x="684213" y="4005263"/>
            <a:ext cx="1752600" cy="177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ChangeArrowheads="1"/>
          </p:cNvSpPr>
          <p:nvPr/>
        </p:nvSpPr>
        <p:spPr bwMode="auto">
          <a:xfrm>
            <a:off x="0" y="671513"/>
            <a:ext cx="9144000" cy="519112"/>
          </a:xfrm>
          <a:prstGeom prst="rect">
            <a:avLst/>
          </a:prstGeom>
          <a:noFill/>
          <a:ln w="9525">
            <a:noFill/>
            <a:miter lim="800000"/>
            <a:headEnd/>
            <a:tailEnd/>
          </a:ln>
        </p:spPr>
        <p:txBody>
          <a:bodyPr>
            <a:spAutoFit/>
          </a:bodyPr>
          <a:lstStyle/>
          <a:p>
            <a:pPr algn="ctr">
              <a:spcBef>
                <a:spcPct val="50000"/>
              </a:spcBef>
            </a:pPr>
            <a:r>
              <a:rPr lang="es-ES" sz="2800">
                <a:latin typeface="Calibri" pitchFamily="34" charset="0"/>
              </a:rPr>
              <a:t>¿Qué es el manejo en bandas?</a:t>
            </a:r>
          </a:p>
        </p:txBody>
      </p:sp>
      <p:sp>
        <p:nvSpPr>
          <p:cNvPr id="56325" name="Rectangle 5"/>
          <p:cNvSpPr>
            <a:spLocks noChangeArrowheads="1"/>
          </p:cNvSpPr>
          <p:nvPr/>
        </p:nvSpPr>
        <p:spPr bwMode="auto">
          <a:xfrm>
            <a:off x="468313" y="1509713"/>
            <a:ext cx="8208962" cy="2170112"/>
          </a:xfrm>
          <a:prstGeom prst="rect">
            <a:avLst/>
          </a:prstGeom>
          <a:noFill/>
          <a:ln w="9525">
            <a:noFill/>
            <a:miter lim="800000"/>
            <a:headEnd/>
            <a:tailEnd/>
          </a:ln>
        </p:spPr>
        <p:txBody>
          <a:bodyPr>
            <a:spAutoFit/>
          </a:bodyPr>
          <a:lstStyle/>
          <a:p>
            <a:pPr>
              <a:spcBef>
                <a:spcPct val="50000"/>
              </a:spcBef>
            </a:pPr>
            <a:r>
              <a:rPr lang="es-ES">
                <a:latin typeface="Calibri" pitchFamily="34" charset="0"/>
              </a:rPr>
              <a:t>El objetivo del manejo en bandas es planificar diferentes fases de producción: destetes, servicios, partos, post-destetes, crecimiento-terminación. Dicho manejo consiste en dividir a las cerdas en varios grupos (bandas) del mismo tamaño que se continúan a intervalos regulares y que se introducen en diferentes locales previamente desinfectados y adaptados a las diferentes fases fisiológicas. Así, cada local se llena y se vacía de una sola vez: es la técnica del “Todo adentro – Todo afuera”</a:t>
            </a:r>
          </a:p>
          <a:p>
            <a:pPr algn="r">
              <a:spcBef>
                <a:spcPct val="50000"/>
              </a:spcBef>
            </a:pPr>
            <a:endParaRPr lang="es-ES">
              <a:latin typeface="Calibri" pitchFamily="34" charset="0"/>
            </a:endParaRPr>
          </a:p>
        </p:txBody>
      </p:sp>
      <p:sp>
        <p:nvSpPr>
          <p:cNvPr id="56326" name="Rectangle 6"/>
          <p:cNvSpPr>
            <a:spLocks noChangeArrowheads="1"/>
          </p:cNvSpPr>
          <p:nvPr/>
        </p:nvSpPr>
        <p:spPr bwMode="auto">
          <a:xfrm>
            <a:off x="468313" y="4678363"/>
            <a:ext cx="8208962" cy="915987"/>
          </a:xfrm>
          <a:prstGeom prst="rect">
            <a:avLst/>
          </a:prstGeom>
          <a:noFill/>
          <a:ln w="9525">
            <a:noFill/>
            <a:miter lim="800000"/>
            <a:headEnd/>
            <a:tailEnd/>
          </a:ln>
        </p:spPr>
        <p:txBody>
          <a:bodyPr anchor="ctr">
            <a:spAutoFit/>
          </a:bodyPr>
          <a:lstStyle/>
          <a:p>
            <a:r>
              <a:rPr lang="es-AR">
                <a:latin typeface="Calibri" pitchFamily="34" charset="0"/>
              </a:rPr>
              <a:t>Es un método de organización del trabajo: se introducen todos los animales de la banda a la vez en un determinado alojamiento y, así mismo, se sacan todos ellos también al mismo tiempo.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box(in)">
                                      <p:cBhvr>
                                        <p:cTn id="7" dur="500"/>
                                        <p:tgtEl>
                                          <p:spTgt spid="56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6325"/>
                                        </p:tgtEl>
                                        <p:attrNameLst>
                                          <p:attrName>style.visibility</p:attrName>
                                        </p:attrNameLst>
                                      </p:cBhvr>
                                      <p:to>
                                        <p:strVal val="visible"/>
                                      </p:to>
                                    </p:set>
                                    <p:animEffect transition="in" filter="box(in)">
                                      <p:cBhvr>
                                        <p:cTn id="12" dur="500"/>
                                        <p:tgtEl>
                                          <p:spTgt spid="5632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6326"/>
                                        </p:tgtEl>
                                        <p:attrNameLst>
                                          <p:attrName>style.visibility</p:attrName>
                                        </p:attrNameLst>
                                      </p:cBhvr>
                                      <p:to>
                                        <p:strVal val="visible"/>
                                      </p:to>
                                    </p:set>
                                    <p:animEffect transition="in" filter="box(in)">
                                      <p:cBhvr>
                                        <p:cTn id="17" dur="500"/>
                                        <p:tgtEl>
                                          <p:spTgt spid="56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p:bldP spid="56325" grpId="0"/>
      <p:bldP spid="563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323850" y="246063"/>
            <a:ext cx="3633788" cy="4572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s-ES" sz="2400">
                <a:solidFill>
                  <a:schemeClr val="tx2"/>
                </a:solidFill>
                <a:effectLst>
                  <a:outerShdw blurRad="38100" dist="38100" dir="2700000" algn="tl">
                    <a:srgbClr val="000000"/>
                  </a:outerShdw>
                </a:effectLst>
                <a:latin typeface="+mn-lt"/>
              </a:rPr>
              <a:t>Manejo en bandas o lotes</a:t>
            </a:r>
            <a:endParaRPr lang="es-AR" sz="2400">
              <a:solidFill>
                <a:schemeClr val="tx2"/>
              </a:solidFill>
              <a:effectLst>
                <a:outerShdw blurRad="38100" dist="38100" dir="2700000" algn="tl">
                  <a:srgbClr val="000000"/>
                </a:outerShdw>
              </a:effectLst>
              <a:latin typeface="+mn-lt"/>
            </a:endParaRPr>
          </a:p>
        </p:txBody>
      </p:sp>
      <p:sp>
        <p:nvSpPr>
          <p:cNvPr id="35843" name="Rectangle 3"/>
          <p:cNvSpPr>
            <a:spLocks noChangeArrowheads="1"/>
          </p:cNvSpPr>
          <p:nvPr/>
        </p:nvSpPr>
        <p:spPr bwMode="auto">
          <a:xfrm>
            <a:off x="0" y="974725"/>
            <a:ext cx="9144000" cy="366713"/>
          </a:xfrm>
          <a:prstGeom prst="rect">
            <a:avLst/>
          </a:prstGeom>
          <a:noFill/>
          <a:ln w="9525">
            <a:noFill/>
            <a:miter lim="800000"/>
            <a:headEnd/>
            <a:tailEnd/>
          </a:ln>
        </p:spPr>
        <p:txBody>
          <a:bodyPr>
            <a:spAutoFit/>
          </a:bodyPr>
          <a:lstStyle/>
          <a:p>
            <a:pPr algn="ctr"/>
            <a:r>
              <a:rPr lang="es-AR" b="1">
                <a:solidFill>
                  <a:schemeClr val="tx2"/>
                </a:solidFill>
                <a:latin typeface="Calibri" pitchFamily="34" charset="0"/>
              </a:rPr>
              <a:t>Dos características fundamentales</a:t>
            </a:r>
          </a:p>
        </p:txBody>
      </p:sp>
      <p:sp>
        <p:nvSpPr>
          <p:cNvPr id="35844" name="Line 4"/>
          <p:cNvSpPr>
            <a:spLocks noChangeShapeType="1"/>
          </p:cNvSpPr>
          <p:nvPr/>
        </p:nvSpPr>
        <p:spPr bwMode="auto">
          <a:xfrm flipH="1">
            <a:off x="2195513" y="1341438"/>
            <a:ext cx="2376487" cy="1223962"/>
          </a:xfrm>
          <a:prstGeom prst="line">
            <a:avLst/>
          </a:prstGeom>
          <a:noFill/>
          <a:ln w="25400">
            <a:solidFill>
              <a:schemeClr val="tx2"/>
            </a:solidFill>
            <a:round/>
            <a:headEnd/>
            <a:tailEnd type="triangle" w="med" len="med"/>
          </a:ln>
        </p:spPr>
        <p:txBody>
          <a:bodyPr/>
          <a:lstStyle/>
          <a:p>
            <a:endParaRPr lang="es-ES_tradnl"/>
          </a:p>
        </p:txBody>
      </p:sp>
      <p:pic>
        <p:nvPicPr>
          <p:cNvPr id="60420" name="Picture 5"/>
          <p:cNvPicPr>
            <a:picLocks noGrp="1" noChangeAspect="1" noChangeArrowheads="1"/>
          </p:cNvPicPr>
          <p:nvPr>
            <p:ph sz="half" idx="1"/>
          </p:nvPr>
        </p:nvPicPr>
        <p:blipFill>
          <a:blip r:embed="rId2"/>
          <a:srcRect/>
          <a:stretch>
            <a:fillRect/>
          </a:stretch>
        </p:blipFill>
        <p:spPr>
          <a:xfrm>
            <a:off x="7380288" y="246063"/>
            <a:ext cx="1552575" cy="1638300"/>
          </a:xfrm>
        </p:spPr>
      </p:pic>
      <p:sp>
        <p:nvSpPr>
          <p:cNvPr id="35846" name="Rectangle 6"/>
          <p:cNvSpPr>
            <a:spLocks noChangeArrowheads="1"/>
          </p:cNvSpPr>
          <p:nvPr/>
        </p:nvSpPr>
        <p:spPr bwMode="auto">
          <a:xfrm>
            <a:off x="538163" y="2565400"/>
            <a:ext cx="3419475" cy="650875"/>
          </a:xfrm>
          <a:prstGeom prst="rect">
            <a:avLst/>
          </a:prstGeom>
          <a:noFill/>
          <a:ln w="9525">
            <a:solidFill>
              <a:schemeClr val="tx2"/>
            </a:solidFill>
            <a:miter lim="800000"/>
            <a:headEnd/>
            <a:tailEnd/>
          </a:ln>
        </p:spPr>
        <p:txBody>
          <a:bodyPr>
            <a:spAutoFit/>
          </a:bodyPr>
          <a:lstStyle/>
          <a:p>
            <a:pPr algn="ctr"/>
            <a:r>
              <a:rPr lang="es-AR" b="1">
                <a:solidFill>
                  <a:schemeClr val="tx2"/>
                </a:solidFill>
                <a:latin typeface="Calibri" pitchFamily="34" charset="0"/>
              </a:rPr>
              <a:t>No se considera al individuo </a:t>
            </a:r>
          </a:p>
          <a:p>
            <a:pPr algn="ctr"/>
            <a:r>
              <a:rPr lang="es-AR" b="1">
                <a:solidFill>
                  <a:schemeClr val="tx2"/>
                </a:solidFill>
                <a:latin typeface="Calibri" pitchFamily="34" charset="0"/>
              </a:rPr>
              <a:t>cerda reproductora</a:t>
            </a:r>
          </a:p>
        </p:txBody>
      </p:sp>
      <p:sp>
        <p:nvSpPr>
          <p:cNvPr id="35847" name="Rectangle 7"/>
          <p:cNvSpPr>
            <a:spLocks noChangeArrowheads="1"/>
          </p:cNvSpPr>
          <p:nvPr/>
        </p:nvSpPr>
        <p:spPr bwMode="auto">
          <a:xfrm>
            <a:off x="538163" y="3363913"/>
            <a:ext cx="3419475" cy="915987"/>
          </a:xfrm>
          <a:prstGeom prst="rect">
            <a:avLst/>
          </a:prstGeom>
          <a:noFill/>
          <a:ln w="9525">
            <a:noFill/>
            <a:miter lim="800000"/>
            <a:headEnd/>
            <a:tailEnd/>
          </a:ln>
        </p:spPr>
        <p:txBody>
          <a:bodyPr>
            <a:spAutoFit/>
          </a:bodyPr>
          <a:lstStyle/>
          <a:p>
            <a:pPr algn="ctr"/>
            <a:r>
              <a:rPr lang="es-AR" b="1">
                <a:solidFill>
                  <a:schemeClr val="tx2"/>
                </a:solidFill>
                <a:latin typeface="Calibri" pitchFamily="34" charset="0"/>
              </a:rPr>
              <a:t>Se considera la unidad BANDA o LOTE de cerdas reproductoras</a:t>
            </a:r>
          </a:p>
        </p:txBody>
      </p:sp>
      <p:sp>
        <p:nvSpPr>
          <p:cNvPr id="35848" name="Rectangle 8"/>
          <p:cNvSpPr>
            <a:spLocks noChangeArrowheads="1"/>
          </p:cNvSpPr>
          <p:nvPr/>
        </p:nvSpPr>
        <p:spPr bwMode="auto">
          <a:xfrm>
            <a:off x="484188" y="4572000"/>
            <a:ext cx="3473450" cy="2024063"/>
          </a:xfrm>
          <a:prstGeom prst="rect">
            <a:avLst/>
          </a:prstGeom>
          <a:noFill/>
          <a:ln w="9525">
            <a:solidFill>
              <a:schemeClr val="tx2"/>
            </a:solidFill>
            <a:miter lim="800000"/>
            <a:headEnd/>
            <a:tailEnd/>
          </a:ln>
        </p:spPr>
        <p:txBody>
          <a:bodyPr>
            <a:spAutoFit/>
          </a:bodyPr>
          <a:lstStyle/>
          <a:p>
            <a:pPr algn="ctr"/>
            <a:r>
              <a:rPr lang="es-AR" b="1">
                <a:solidFill>
                  <a:schemeClr val="tx2"/>
                </a:solidFill>
                <a:latin typeface="Calibri" pitchFamily="34" charset="0"/>
              </a:rPr>
              <a:t>Definiéndose como banda o lote de cerdas reproductoras a un conjunto reducido de hembras que </a:t>
            </a:r>
          </a:p>
          <a:p>
            <a:pPr algn="ctr"/>
            <a:r>
              <a:rPr lang="es-AR" b="1">
                <a:solidFill>
                  <a:schemeClr val="tx2"/>
                </a:solidFill>
                <a:latin typeface="Calibri" pitchFamily="34" charset="0"/>
              </a:rPr>
              <a:t>están en igual estado fisiológico (servicio, gestación, parto-lactancia)</a:t>
            </a:r>
          </a:p>
        </p:txBody>
      </p:sp>
      <p:sp>
        <p:nvSpPr>
          <p:cNvPr id="35849" name="Line 9"/>
          <p:cNvSpPr>
            <a:spLocks noChangeShapeType="1"/>
          </p:cNvSpPr>
          <p:nvPr/>
        </p:nvSpPr>
        <p:spPr bwMode="auto">
          <a:xfrm>
            <a:off x="4572000" y="1341438"/>
            <a:ext cx="0" cy="5516562"/>
          </a:xfrm>
          <a:prstGeom prst="line">
            <a:avLst/>
          </a:prstGeom>
          <a:noFill/>
          <a:ln w="25400">
            <a:solidFill>
              <a:schemeClr val="tx2"/>
            </a:solidFill>
            <a:round/>
            <a:headEnd/>
            <a:tailEnd/>
          </a:ln>
        </p:spPr>
        <p:txBody>
          <a:bodyPr/>
          <a:lstStyle/>
          <a:p>
            <a:endParaRPr lang="es-ES_tradnl"/>
          </a:p>
        </p:txBody>
      </p:sp>
      <p:sp>
        <p:nvSpPr>
          <p:cNvPr id="35850" name="Line 10"/>
          <p:cNvSpPr>
            <a:spLocks noChangeShapeType="1"/>
          </p:cNvSpPr>
          <p:nvPr/>
        </p:nvSpPr>
        <p:spPr bwMode="auto">
          <a:xfrm>
            <a:off x="4572000" y="1341438"/>
            <a:ext cx="2376488" cy="1223962"/>
          </a:xfrm>
          <a:prstGeom prst="line">
            <a:avLst/>
          </a:prstGeom>
          <a:noFill/>
          <a:ln w="25400">
            <a:solidFill>
              <a:schemeClr val="tx2"/>
            </a:solidFill>
            <a:round/>
            <a:headEnd/>
            <a:tailEnd type="triangle" w="med" len="med"/>
          </a:ln>
        </p:spPr>
        <p:txBody>
          <a:bodyPr/>
          <a:lstStyle/>
          <a:p>
            <a:endParaRPr lang="es-ES_tradnl"/>
          </a:p>
        </p:txBody>
      </p:sp>
      <p:sp>
        <p:nvSpPr>
          <p:cNvPr id="35851" name="Rectangle 11"/>
          <p:cNvSpPr>
            <a:spLocks noChangeArrowheads="1"/>
          </p:cNvSpPr>
          <p:nvPr/>
        </p:nvSpPr>
        <p:spPr bwMode="auto">
          <a:xfrm>
            <a:off x="5238750" y="2565400"/>
            <a:ext cx="3419475" cy="650875"/>
          </a:xfrm>
          <a:prstGeom prst="rect">
            <a:avLst/>
          </a:prstGeom>
          <a:noFill/>
          <a:ln w="9525">
            <a:solidFill>
              <a:schemeClr val="tx2"/>
            </a:solidFill>
            <a:miter lim="800000"/>
            <a:headEnd/>
            <a:tailEnd/>
          </a:ln>
        </p:spPr>
        <p:txBody>
          <a:bodyPr>
            <a:spAutoFit/>
          </a:bodyPr>
          <a:lstStyle/>
          <a:p>
            <a:pPr algn="ctr"/>
            <a:r>
              <a:rPr lang="es-AR" b="1">
                <a:solidFill>
                  <a:schemeClr val="tx2"/>
                </a:solidFill>
                <a:latin typeface="Calibri" pitchFamily="34" charset="0"/>
              </a:rPr>
              <a:t>Destetes a fecha fija, a intervalos regulares</a:t>
            </a:r>
          </a:p>
        </p:txBody>
      </p:sp>
      <p:sp>
        <p:nvSpPr>
          <p:cNvPr id="35852" name="Rectangle 12"/>
          <p:cNvSpPr>
            <a:spLocks noChangeArrowheads="1"/>
          </p:cNvSpPr>
          <p:nvPr/>
        </p:nvSpPr>
        <p:spPr bwMode="auto">
          <a:xfrm>
            <a:off x="5211763" y="3656013"/>
            <a:ext cx="3419475" cy="915987"/>
          </a:xfrm>
          <a:prstGeom prst="rect">
            <a:avLst/>
          </a:prstGeom>
          <a:noFill/>
          <a:ln w="9525">
            <a:noFill/>
            <a:miter lim="800000"/>
            <a:headEnd/>
            <a:tailEnd/>
          </a:ln>
        </p:spPr>
        <p:txBody>
          <a:bodyPr>
            <a:spAutoFit/>
          </a:bodyPr>
          <a:lstStyle/>
          <a:p>
            <a:pPr algn="ctr"/>
            <a:r>
              <a:rPr lang="es-AR" b="1">
                <a:solidFill>
                  <a:schemeClr val="tx2"/>
                </a:solidFill>
                <a:latin typeface="Calibri" pitchFamily="34" charset="0"/>
              </a:rPr>
              <a:t>Separación radical de las cerdas reproductoras de sus lechones</a:t>
            </a:r>
          </a:p>
        </p:txBody>
      </p:sp>
      <p:sp>
        <p:nvSpPr>
          <p:cNvPr id="35853" name="Rectangle 13"/>
          <p:cNvSpPr>
            <a:spLocks noChangeArrowheads="1"/>
          </p:cNvSpPr>
          <p:nvPr/>
        </p:nvSpPr>
        <p:spPr bwMode="auto">
          <a:xfrm>
            <a:off x="5211763" y="4868863"/>
            <a:ext cx="3473450" cy="1474787"/>
          </a:xfrm>
          <a:prstGeom prst="rect">
            <a:avLst/>
          </a:prstGeom>
          <a:noFill/>
          <a:ln w="9525">
            <a:solidFill>
              <a:schemeClr val="tx2"/>
            </a:solidFill>
            <a:miter lim="800000"/>
            <a:headEnd/>
            <a:tailEnd/>
          </a:ln>
        </p:spPr>
        <p:txBody>
          <a:bodyPr>
            <a:spAutoFit/>
          </a:bodyPr>
          <a:lstStyle/>
          <a:p>
            <a:pPr algn="ctr"/>
            <a:r>
              <a:rPr lang="es-AR" b="1">
                <a:solidFill>
                  <a:schemeClr val="tx2"/>
                </a:solidFill>
                <a:latin typeface="Calibri" pitchFamily="34" charset="0"/>
              </a:rPr>
              <a:t>OBJETIVO</a:t>
            </a:r>
          </a:p>
          <a:p>
            <a:pPr algn="ctr"/>
            <a:r>
              <a:rPr lang="es-MX" b="1">
                <a:solidFill>
                  <a:schemeClr val="tx2"/>
                </a:solidFill>
                <a:latin typeface="Calibri" pitchFamily="34" charset="0"/>
              </a:rPr>
              <a:t>Reagrupamiento de las cerdas salidas de paridera por aparición simultanea de los celos</a:t>
            </a:r>
            <a:endParaRPr lang="es-AR" b="1">
              <a:solidFill>
                <a:schemeClr val="tx2"/>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fade">
                                      <p:cBhvr>
                                        <p:cTn id="7" dur="1000"/>
                                        <p:tgtEl>
                                          <p:spTgt spid="35843"/>
                                        </p:tgtEl>
                                      </p:cBhvr>
                                    </p:animEffect>
                                    <p:anim calcmode="lin" valueType="num">
                                      <p:cBhvr>
                                        <p:cTn id="8" dur="1000" fill="hold"/>
                                        <p:tgtEl>
                                          <p:spTgt spid="35843"/>
                                        </p:tgtEl>
                                        <p:attrNameLst>
                                          <p:attrName>ppt_x</p:attrName>
                                        </p:attrNameLst>
                                      </p:cBhvr>
                                      <p:tavLst>
                                        <p:tav tm="0">
                                          <p:val>
                                            <p:strVal val="#ppt_x"/>
                                          </p:val>
                                        </p:tav>
                                        <p:tav tm="100000">
                                          <p:val>
                                            <p:strVal val="#ppt_x"/>
                                          </p:val>
                                        </p:tav>
                                      </p:tavLst>
                                    </p:anim>
                                    <p:anim calcmode="lin" valueType="num">
                                      <p:cBhvr>
                                        <p:cTn id="9" dur="1000" fill="hold"/>
                                        <p:tgtEl>
                                          <p:spTgt spid="358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846"/>
                                        </p:tgtEl>
                                        <p:attrNameLst>
                                          <p:attrName>style.visibility</p:attrName>
                                        </p:attrNameLst>
                                      </p:cBhvr>
                                      <p:to>
                                        <p:strVal val="visible"/>
                                      </p:to>
                                    </p:set>
                                    <p:animEffect transition="in" filter="fade">
                                      <p:cBhvr>
                                        <p:cTn id="14" dur="1000"/>
                                        <p:tgtEl>
                                          <p:spTgt spid="35846"/>
                                        </p:tgtEl>
                                      </p:cBhvr>
                                    </p:animEffect>
                                    <p:anim calcmode="lin" valueType="num">
                                      <p:cBhvr>
                                        <p:cTn id="15" dur="1000" fill="hold"/>
                                        <p:tgtEl>
                                          <p:spTgt spid="35846"/>
                                        </p:tgtEl>
                                        <p:attrNameLst>
                                          <p:attrName>ppt_x</p:attrName>
                                        </p:attrNameLst>
                                      </p:cBhvr>
                                      <p:tavLst>
                                        <p:tav tm="0">
                                          <p:val>
                                            <p:strVal val="#ppt_x"/>
                                          </p:val>
                                        </p:tav>
                                        <p:tav tm="100000">
                                          <p:val>
                                            <p:strVal val="#ppt_x"/>
                                          </p:val>
                                        </p:tav>
                                      </p:tavLst>
                                    </p:anim>
                                    <p:anim calcmode="lin" valueType="num">
                                      <p:cBhvr>
                                        <p:cTn id="16" dur="1000" fill="hold"/>
                                        <p:tgtEl>
                                          <p:spTgt spid="3584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5844"/>
                                        </p:tgtEl>
                                        <p:attrNameLst>
                                          <p:attrName>style.visibility</p:attrName>
                                        </p:attrNameLst>
                                      </p:cBhvr>
                                      <p:to>
                                        <p:strVal val="visible"/>
                                      </p:to>
                                    </p:set>
                                    <p:animEffect transition="in" filter="fade">
                                      <p:cBhvr>
                                        <p:cTn id="19" dur="1000"/>
                                        <p:tgtEl>
                                          <p:spTgt spid="35844"/>
                                        </p:tgtEl>
                                      </p:cBhvr>
                                    </p:animEffect>
                                    <p:anim calcmode="lin" valueType="num">
                                      <p:cBhvr>
                                        <p:cTn id="20" dur="1000" fill="hold"/>
                                        <p:tgtEl>
                                          <p:spTgt spid="35844"/>
                                        </p:tgtEl>
                                        <p:attrNameLst>
                                          <p:attrName>ppt_x</p:attrName>
                                        </p:attrNameLst>
                                      </p:cBhvr>
                                      <p:tavLst>
                                        <p:tav tm="0">
                                          <p:val>
                                            <p:strVal val="#ppt_x"/>
                                          </p:val>
                                        </p:tav>
                                        <p:tav tm="100000">
                                          <p:val>
                                            <p:strVal val="#ppt_x"/>
                                          </p:val>
                                        </p:tav>
                                      </p:tavLst>
                                    </p:anim>
                                    <p:anim calcmode="lin" valueType="num">
                                      <p:cBhvr>
                                        <p:cTn id="21" dur="1000" fill="hold"/>
                                        <p:tgtEl>
                                          <p:spTgt spid="358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5847"/>
                                        </p:tgtEl>
                                        <p:attrNameLst>
                                          <p:attrName>style.visibility</p:attrName>
                                        </p:attrNameLst>
                                      </p:cBhvr>
                                      <p:to>
                                        <p:strVal val="visible"/>
                                      </p:to>
                                    </p:set>
                                    <p:animEffect transition="in" filter="fade">
                                      <p:cBhvr>
                                        <p:cTn id="26" dur="1000"/>
                                        <p:tgtEl>
                                          <p:spTgt spid="35847"/>
                                        </p:tgtEl>
                                      </p:cBhvr>
                                    </p:animEffect>
                                    <p:anim calcmode="lin" valueType="num">
                                      <p:cBhvr>
                                        <p:cTn id="27" dur="1000" fill="hold"/>
                                        <p:tgtEl>
                                          <p:spTgt spid="35847"/>
                                        </p:tgtEl>
                                        <p:attrNameLst>
                                          <p:attrName>ppt_x</p:attrName>
                                        </p:attrNameLst>
                                      </p:cBhvr>
                                      <p:tavLst>
                                        <p:tav tm="0">
                                          <p:val>
                                            <p:strVal val="#ppt_x"/>
                                          </p:val>
                                        </p:tav>
                                        <p:tav tm="100000">
                                          <p:val>
                                            <p:strVal val="#ppt_x"/>
                                          </p:val>
                                        </p:tav>
                                      </p:tavLst>
                                    </p:anim>
                                    <p:anim calcmode="lin" valueType="num">
                                      <p:cBhvr>
                                        <p:cTn id="28" dur="1000" fill="hold"/>
                                        <p:tgtEl>
                                          <p:spTgt spid="3584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5848"/>
                                        </p:tgtEl>
                                        <p:attrNameLst>
                                          <p:attrName>style.visibility</p:attrName>
                                        </p:attrNameLst>
                                      </p:cBhvr>
                                      <p:to>
                                        <p:strVal val="visible"/>
                                      </p:to>
                                    </p:set>
                                    <p:animEffect transition="in" filter="fade">
                                      <p:cBhvr>
                                        <p:cTn id="33" dur="1000"/>
                                        <p:tgtEl>
                                          <p:spTgt spid="35848"/>
                                        </p:tgtEl>
                                      </p:cBhvr>
                                    </p:animEffect>
                                    <p:anim calcmode="lin" valueType="num">
                                      <p:cBhvr>
                                        <p:cTn id="34" dur="1000" fill="hold"/>
                                        <p:tgtEl>
                                          <p:spTgt spid="35848"/>
                                        </p:tgtEl>
                                        <p:attrNameLst>
                                          <p:attrName>ppt_x</p:attrName>
                                        </p:attrNameLst>
                                      </p:cBhvr>
                                      <p:tavLst>
                                        <p:tav tm="0">
                                          <p:val>
                                            <p:strVal val="#ppt_x"/>
                                          </p:val>
                                        </p:tav>
                                        <p:tav tm="100000">
                                          <p:val>
                                            <p:strVal val="#ppt_x"/>
                                          </p:val>
                                        </p:tav>
                                      </p:tavLst>
                                    </p:anim>
                                    <p:anim calcmode="lin" valueType="num">
                                      <p:cBhvr>
                                        <p:cTn id="35" dur="1000" fill="hold"/>
                                        <p:tgtEl>
                                          <p:spTgt spid="3584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5849"/>
                                        </p:tgtEl>
                                        <p:attrNameLst>
                                          <p:attrName>style.visibility</p:attrName>
                                        </p:attrNameLst>
                                      </p:cBhvr>
                                      <p:to>
                                        <p:strVal val="visible"/>
                                      </p:to>
                                    </p:set>
                                    <p:animEffect transition="in" filter="fade">
                                      <p:cBhvr>
                                        <p:cTn id="40" dur="1000"/>
                                        <p:tgtEl>
                                          <p:spTgt spid="35849"/>
                                        </p:tgtEl>
                                      </p:cBhvr>
                                    </p:animEffect>
                                    <p:anim calcmode="lin" valueType="num">
                                      <p:cBhvr>
                                        <p:cTn id="41" dur="1000" fill="hold"/>
                                        <p:tgtEl>
                                          <p:spTgt spid="35849"/>
                                        </p:tgtEl>
                                        <p:attrNameLst>
                                          <p:attrName>ppt_x</p:attrName>
                                        </p:attrNameLst>
                                      </p:cBhvr>
                                      <p:tavLst>
                                        <p:tav tm="0">
                                          <p:val>
                                            <p:strVal val="#ppt_x"/>
                                          </p:val>
                                        </p:tav>
                                        <p:tav tm="100000">
                                          <p:val>
                                            <p:strVal val="#ppt_x"/>
                                          </p:val>
                                        </p:tav>
                                      </p:tavLst>
                                    </p:anim>
                                    <p:anim calcmode="lin" valueType="num">
                                      <p:cBhvr>
                                        <p:cTn id="42" dur="1000" fill="hold"/>
                                        <p:tgtEl>
                                          <p:spTgt spid="3584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5850"/>
                                        </p:tgtEl>
                                        <p:attrNameLst>
                                          <p:attrName>style.visibility</p:attrName>
                                        </p:attrNameLst>
                                      </p:cBhvr>
                                      <p:to>
                                        <p:strVal val="visible"/>
                                      </p:to>
                                    </p:set>
                                    <p:animEffect transition="in" filter="fade">
                                      <p:cBhvr>
                                        <p:cTn id="45" dur="1000"/>
                                        <p:tgtEl>
                                          <p:spTgt spid="35850"/>
                                        </p:tgtEl>
                                      </p:cBhvr>
                                    </p:animEffect>
                                    <p:anim calcmode="lin" valueType="num">
                                      <p:cBhvr>
                                        <p:cTn id="46" dur="1000" fill="hold"/>
                                        <p:tgtEl>
                                          <p:spTgt spid="35850"/>
                                        </p:tgtEl>
                                        <p:attrNameLst>
                                          <p:attrName>ppt_x</p:attrName>
                                        </p:attrNameLst>
                                      </p:cBhvr>
                                      <p:tavLst>
                                        <p:tav tm="0">
                                          <p:val>
                                            <p:strVal val="#ppt_x"/>
                                          </p:val>
                                        </p:tav>
                                        <p:tav tm="100000">
                                          <p:val>
                                            <p:strVal val="#ppt_x"/>
                                          </p:val>
                                        </p:tav>
                                      </p:tavLst>
                                    </p:anim>
                                    <p:anim calcmode="lin" valueType="num">
                                      <p:cBhvr>
                                        <p:cTn id="47" dur="1000" fill="hold"/>
                                        <p:tgtEl>
                                          <p:spTgt spid="3585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5851"/>
                                        </p:tgtEl>
                                        <p:attrNameLst>
                                          <p:attrName>style.visibility</p:attrName>
                                        </p:attrNameLst>
                                      </p:cBhvr>
                                      <p:to>
                                        <p:strVal val="visible"/>
                                      </p:to>
                                    </p:set>
                                    <p:animEffect transition="in" filter="fade">
                                      <p:cBhvr>
                                        <p:cTn id="50" dur="1000"/>
                                        <p:tgtEl>
                                          <p:spTgt spid="35851"/>
                                        </p:tgtEl>
                                      </p:cBhvr>
                                    </p:animEffect>
                                    <p:anim calcmode="lin" valueType="num">
                                      <p:cBhvr>
                                        <p:cTn id="51" dur="1000" fill="hold"/>
                                        <p:tgtEl>
                                          <p:spTgt spid="35851"/>
                                        </p:tgtEl>
                                        <p:attrNameLst>
                                          <p:attrName>ppt_x</p:attrName>
                                        </p:attrNameLst>
                                      </p:cBhvr>
                                      <p:tavLst>
                                        <p:tav tm="0">
                                          <p:val>
                                            <p:strVal val="#ppt_x"/>
                                          </p:val>
                                        </p:tav>
                                        <p:tav tm="100000">
                                          <p:val>
                                            <p:strVal val="#ppt_x"/>
                                          </p:val>
                                        </p:tav>
                                      </p:tavLst>
                                    </p:anim>
                                    <p:anim calcmode="lin" valueType="num">
                                      <p:cBhvr>
                                        <p:cTn id="52" dur="1000" fill="hold"/>
                                        <p:tgtEl>
                                          <p:spTgt spid="3585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5852"/>
                                        </p:tgtEl>
                                        <p:attrNameLst>
                                          <p:attrName>style.visibility</p:attrName>
                                        </p:attrNameLst>
                                      </p:cBhvr>
                                      <p:to>
                                        <p:strVal val="visible"/>
                                      </p:to>
                                    </p:set>
                                    <p:animEffect transition="in" filter="fade">
                                      <p:cBhvr>
                                        <p:cTn id="57" dur="1000"/>
                                        <p:tgtEl>
                                          <p:spTgt spid="35852"/>
                                        </p:tgtEl>
                                      </p:cBhvr>
                                    </p:animEffect>
                                    <p:anim calcmode="lin" valueType="num">
                                      <p:cBhvr>
                                        <p:cTn id="58" dur="1000" fill="hold"/>
                                        <p:tgtEl>
                                          <p:spTgt spid="35852"/>
                                        </p:tgtEl>
                                        <p:attrNameLst>
                                          <p:attrName>ppt_x</p:attrName>
                                        </p:attrNameLst>
                                      </p:cBhvr>
                                      <p:tavLst>
                                        <p:tav tm="0">
                                          <p:val>
                                            <p:strVal val="#ppt_x"/>
                                          </p:val>
                                        </p:tav>
                                        <p:tav tm="100000">
                                          <p:val>
                                            <p:strVal val="#ppt_x"/>
                                          </p:val>
                                        </p:tav>
                                      </p:tavLst>
                                    </p:anim>
                                    <p:anim calcmode="lin" valueType="num">
                                      <p:cBhvr>
                                        <p:cTn id="59" dur="1000" fill="hold"/>
                                        <p:tgtEl>
                                          <p:spTgt spid="3585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5853"/>
                                        </p:tgtEl>
                                        <p:attrNameLst>
                                          <p:attrName>style.visibility</p:attrName>
                                        </p:attrNameLst>
                                      </p:cBhvr>
                                      <p:to>
                                        <p:strVal val="visible"/>
                                      </p:to>
                                    </p:set>
                                    <p:animEffect transition="in" filter="fade">
                                      <p:cBhvr>
                                        <p:cTn id="64" dur="1000"/>
                                        <p:tgtEl>
                                          <p:spTgt spid="35853"/>
                                        </p:tgtEl>
                                      </p:cBhvr>
                                    </p:animEffect>
                                    <p:anim calcmode="lin" valueType="num">
                                      <p:cBhvr>
                                        <p:cTn id="65" dur="1000" fill="hold"/>
                                        <p:tgtEl>
                                          <p:spTgt spid="35853"/>
                                        </p:tgtEl>
                                        <p:attrNameLst>
                                          <p:attrName>ppt_x</p:attrName>
                                        </p:attrNameLst>
                                      </p:cBhvr>
                                      <p:tavLst>
                                        <p:tav tm="0">
                                          <p:val>
                                            <p:strVal val="#ppt_x"/>
                                          </p:val>
                                        </p:tav>
                                        <p:tav tm="100000">
                                          <p:val>
                                            <p:strVal val="#ppt_x"/>
                                          </p:val>
                                        </p:tav>
                                      </p:tavLst>
                                    </p:anim>
                                    <p:anim calcmode="lin" valueType="num">
                                      <p:cBhvr>
                                        <p:cTn id="66" dur="1000" fill="hold"/>
                                        <p:tgtEl>
                                          <p:spTgt spid="358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P spid="35844" grpId="0" animBg="1"/>
      <p:bldP spid="35846" grpId="0" animBg="1"/>
      <p:bldP spid="35847" grpId="0"/>
      <p:bldP spid="35848" grpId="0" animBg="1"/>
      <p:bldP spid="35849" grpId="0" animBg="1"/>
      <p:bldP spid="35850" grpId="0" animBg="1"/>
      <p:bldP spid="35851" grpId="0" animBg="1"/>
      <p:bldP spid="35852" grpId="0"/>
      <p:bldP spid="35853"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 name="2 Diagrama"/>
          <p:cNvGraphicFramePr/>
          <p:nvPr/>
        </p:nvGraphicFramePr>
        <p:xfrm>
          <a:off x="358775" y="1290638"/>
          <a:ext cx="5289550" cy="5076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44"/>
          <p:cNvGrpSpPr>
            <a:grpSpLocks/>
          </p:cNvGrpSpPr>
          <p:nvPr/>
        </p:nvGrpSpPr>
        <p:grpSpPr bwMode="auto">
          <a:xfrm>
            <a:off x="1036638" y="2033588"/>
            <a:ext cx="3984625" cy="3327400"/>
            <a:chOff x="653" y="1281"/>
            <a:chExt cx="2510" cy="2096"/>
          </a:xfrm>
        </p:grpSpPr>
        <p:sp>
          <p:nvSpPr>
            <p:cNvPr id="1072" name="AutoShape 45"/>
            <p:cNvSpPr>
              <a:spLocks noChangeArrowheads="1"/>
            </p:cNvSpPr>
            <p:nvPr/>
          </p:nvSpPr>
          <p:spPr bwMode="auto">
            <a:xfrm>
              <a:off x="880" y="1281"/>
              <a:ext cx="2283" cy="867"/>
            </a:xfrm>
            <a:prstGeom prst="curvedDownArrow">
              <a:avLst>
                <a:gd name="adj1" fmla="val 52664"/>
                <a:gd name="adj2" fmla="val 105329"/>
                <a:gd name="adj3" fmla="val 33333"/>
              </a:avLst>
            </a:prstGeom>
            <a:solidFill>
              <a:schemeClr val="accent1"/>
            </a:solidFill>
            <a:ln w="9525">
              <a:solidFill>
                <a:schemeClr val="tx1"/>
              </a:solidFill>
              <a:miter lim="800000"/>
              <a:headEnd/>
              <a:tailEnd/>
            </a:ln>
          </p:spPr>
          <p:txBody>
            <a:bodyPr wrap="none" anchor="ctr"/>
            <a:lstStyle/>
            <a:p>
              <a:endParaRPr lang="es-ES_tradnl">
                <a:latin typeface="Calibri" pitchFamily="34" charset="0"/>
              </a:endParaRPr>
            </a:p>
          </p:txBody>
        </p:sp>
        <p:sp>
          <p:nvSpPr>
            <p:cNvPr id="1073" name="AutoShape 46"/>
            <p:cNvSpPr>
              <a:spLocks noChangeArrowheads="1"/>
            </p:cNvSpPr>
            <p:nvPr/>
          </p:nvSpPr>
          <p:spPr bwMode="auto">
            <a:xfrm flipH="1" flipV="1">
              <a:off x="653" y="2509"/>
              <a:ext cx="2283" cy="868"/>
            </a:xfrm>
            <a:prstGeom prst="curvedDownArrow">
              <a:avLst>
                <a:gd name="adj1" fmla="val 52604"/>
                <a:gd name="adj2" fmla="val 105207"/>
                <a:gd name="adj3" fmla="val 33333"/>
              </a:avLst>
            </a:prstGeom>
            <a:solidFill>
              <a:schemeClr val="accent1"/>
            </a:solidFill>
            <a:ln w="9525">
              <a:solidFill>
                <a:schemeClr val="tx1"/>
              </a:solidFill>
              <a:miter lim="800000"/>
              <a:headEnd/>
              <a:tailEnd/>
            </a:ln>
          </p:spPr>
          <p:txBody>
            <a:bodyPr wrap="none" anchor="ctr"/>
            <a:lstStyle/>
            <a:p>
              <a:endParaRPr lang="es-ES_tradnl">
                <a:latin typeface="Calibri" pitchFamily="34" charset="0"/>
              </a:endParaRPr>
            </a:p>
          </p:txBody>
        </p:sp>
      </p:grpSp>
      <p:sp>
        <p:nvSpPr>
          <p:cNvPr id="36911" name="Rectangle 47"/>
          <p:cNvSpPr>
            <a:spLocks noChangeArrowheads="1"/>
          </p:cNvSpPr>
          <p:nvPr/>
        </p:nvSpPr>
        <p:spPr bwMode="auto">
          <a:xfrm>
            <a:off x="6443663" y="1506538"/>
            <a:ext cx="2303462" cy="2781300"/>
          </a:xfrm>
          <a:prstGeom prst="rect">
            <a:avLst/>
          </a:prstGeom>
          <a:noFill/>
          <a:ln w="9525">
            <a:noFill/>
            <a:miter lim="800000"/>
            <a:headEnd/>
            <a:tailEnd/>
          </a:ln>
        </p:spPr>
        <p:txBody>
          <a:bodyPr>
            <a:spAutoFit/>
          </a:bodyPr>
          <a:lstStyle/>
          <a:p>
            <a:r>
              <a:rPr lang="es-MX" sz="1600" b="1">
                <a:solidFill>
                  <a:schemeClr val="folHlink"/>
                </a:solidFill>
                <a:latin typeface="Calibri" pitchFamily="34" charset="0"/>
              </a:rPr>
              <a:t>Se: Servicio </a:t>
            </a:r>
          </a:p>
          <a:p>
            <a:r>
              <a:rPr lang="es-MX" sz="1600" b="1">
                <a:solidFill>
                  <a:schemeClr val="folHlink"/>
                </a:solidFill>
                <a:latin typeface="Calibri" pitchFamily="34" charset="0"/>
              </a:rPr>
              <a:t>(1 banda)</a:t>
            </a:r>
          </a:p>
          <a:p>
            <a:endParaRPr lang="es-MX" sz="1600" b="1">
              <a:solidFill>
                <a:schemeClr val="folHlink"/>
              </a:solidFill>
              <a:latin typeface="Calibri" pitchFamily="34" charset="0"/>
            </a:endParaRPr>
          </a:p>
          <a:p>
            <a:r>
              <a:rPr lang="es-MX" sz="1600" b="1">
                <a:solidFill>
                  <a:schemeClr val="folHlink"/>
                </a:solidFill>
                <a:latin typeface="Calibri" pitchFamily="34" charset="0"/>
              </a:rPr>
              <a:t>G1: Gestación 1 </a:t>
            </a:r>
          </a:p>
          <a:p>
            <a:r>
              <a:rPr lang="es-MX" sz="1600" b="1">
                <a:solidFill>
                  <a:schemeClr val="folHlink"/>
                </a:solidFill>
                <a:latin typeface="Calibri" pitchFamily="34" charset="0"/>
              </a:rPr>
              <a:t>(11 bandas)</a:t>
            </a:r>
          </a:p>
          <a:p>
            <a:endParaRPr lang="es-MX" sz="1600" b="1">
              <a:solidFill>
                <a:schemeClr val="folHlink"/>
              </a:solidFill>
              <a:latin typeface="Calibri" pitchFamily="34" charset="0"/>
            </a:endParaRPr>
          </a:p>
          <a:p>
            <a:r>
              <a:rPr lang="es-MX" sz="1600" b="1">
                <a:solidFill>
                  <a:schemeClr val="folHlink"/>
                </a:solidFill>
                <a:latin typeface="Calibri" pitchFamily="34" charset="0"/>
              </a:rPr>
              <a:t>G2: Gestación 2 </a:t>
            </a:r>
          </a:p>
          <a:p>
            <a:r>
              <a:rPr lang="es-MX" sz="1600" b="1">
                <a:solidFill>
                  <a:schemeClr val="folHlink"/>
                </a:solidFill>
                <a:latin typeface="Calibri" pitchFamily="34" charset="0"/>
              </a:rPr>
              <a:t>(5 bandas)</a:t>
            </a:r>
          </a:p>
          <a:p>
            <a:endParaRPr lang="es-MX" sz="1600" b="1">
              <a:solidFill>
                <a:schemeClr val="folHlink"/>
              </a:solidFill>
              <a:latin typeface="Calibri" pitchFamily="34" charset="0"/>
            </a:endParaRPr>
          </a:p>
          <a:p>
            <a:r>
              <a:rPr lang="es-MX" sz="1600" b="1">
                <a:solidFill>
                  <a:schemeClr val="folHlink"/>
                </a:solidFill>
                <a:latin typeface="Calibri" pitchFamily="34" charset="0"/>
              </a:rPr>
              <a:t>L: Parto – Lactancia </a:t>
            </a:r>
          </a:p>
          <a:p>
            <a:r>
              <a:rPr lang="es-MX" sz="1600" b="1">
                <a:solidFill>
                  <a:schemeClr val="folHlink"/>
                </a:solidFill>
                <a:latin typeface="Calibri" pitchFamily="34" charset="0"/>
              </a:rPr>
              <a:t>(3 bandas)</a:t>
            </a:r>
            <a:endParaRPr lang="es-AR" sz="1600" b="1">
              <a:solidFill>
                <a:schemeClr val="folHlink"/>
              </a:solidFill>
              <a:latin typeface="Calibri" pitchFamily="34" charset="0"/>
            </a:endParaRPr>
          </a:p>
        </p:txBody>
      </p:sp>
      <p:sp>
        <p:nvSpPr>
          <p:cNvPr id="36912" name="Rectangle 48"/>
          <p:cNvSpPr>
            <a:spLocks noChangeArrowheads="1"/>
          </p:cNvSpPr>
          <p:nvPr/>
        </p:nvSpPr>
        <p:spPr bwMode="auto">
          <a:xfrm>
            <a:off x="323850" y="246063"/>
            <a:ext cx="3633788" cy="4572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s-ES" sz="2400">
                <a:solidFill>
                  <a:schemeClr val="tx2"/>
                </a:solidFill>
                <a:effectLst>
                  <a:outerShdw blurRad="38100" dist="38100" dir="2700000" algn="tl">
                    <a:srgbClr val="000000"/>
                  </a:outerShdw>
                </a:effectLst>
                <a:latin typeface="+mn-lt"/>
              </a:rPr>
              <a:t>Manejo en bandas o lotes</a:t>
            </a:r>
            <a:endParaRPr lang="es-AR" sz="2400">
              <a:solidFill>
                <a:schemeClr val="tx2"/>
              </a:solidFill>
              <a:effectLst>
                <a:outerShdw blurRad="38100" dist="38100" dir="2700000" algn="tl">
                  <a:srgbClr val="000000"/>
                </a:outerShdw>
              </a:effectLst>
              <a:latin typeface="+mn-lt"/>
            </a:endParaRPr>
          </a:p>
        </p:txBody>
      </p:sp>
      <p:pic>
        <p:nvPicPr>
          <p:cNvPr id="1071" name="Picture 49"/>
          <p:cNvPicPr>
            <a:picLocks noGrp="1" noChangeAspect="1" noChangeArrowheads="1"/>
          </p:cNvPicPr>
          <p:nvPr>
            <p:ph sz="half" idx="2"/>
          </p:nvPr>
        </p:nvPicPr>
        <p:blipFill>
          <a:blip r:embed="rId7"/>
          <a:srcRect/>
          <a:stretch>
            <a:fillRect/>
          </a:stretch>
        </p:blipFill>
        <p:spPr>
          <a:xfrm>
            <a:off x="6804025" y="4906963"/>
            <a:ext cx="1552575" cy="1638300"/>
          </a:xfr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6911"/>
                                        </p:tgtEl>
                                        <p:attrNameLst>
                                          <p:attrName>style.visibility</p:attrName>
                                        </p:attrNameLst>
                                      </p:cBhvr>
                                      <p:to>
                                        <p:strVal val="visible"/>
                                      </p:to>
                                    </p:set>
                                    <p:animEffect transition="in" filter="fade">
                                      <p:cBhvr>
                                        <p:cTn id="12" dur="1000"/>
                                        <p:tgtEl>
                                          <p:spTgt spid="36911"/>
                                        </p:tgtEl>
                                      </p:cBhvr>
                                    </p:animEffect>
                                    <p:anim calcmode="lin" valueType="num">
                                      <p:cBhvr>
                                        <p:cTn id="13" dur="1000" fill="hold"/>
                                        <p:tgtEl>
                                          <p:spTgt spid="36911"/>
                                        </p:tgtEl>
                                        <p:attrNameLst>
                                          <p:attrName>ppt_x</p:attrName>
                                        </p:attrNameLst>
                                      </p:cBhvr>
                                      <p:tavLst>
                                        <p:tav tm="0">
                                          <p:val>
                                            <p:strVal val="#ppt_x"/>
                                          </p:val>
                                        </p:tav>
                                        <p:tav tm="100000">
                                          <p:val>
                                            <p:strVal val="#ppt_x"/>
                                          </p:val>
                                        </p:tav>
                                      </p:tavLst>
                                    </p:anim>
                                    <p:anim calcmode="lin" valueType="num">
                                      <p:cBhvr>
                                        <p:cTn id="14" dur="1000" fill="hold"/>
                                        <p:tgtEl>
                                          <p:spTgt spid="369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369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323850" y="1484313"/>
            <a:ext cx="8229600" cy="1855787"/>
          </a:xfrm>
          <a:prstGeom prst="rect">
            <a:avLst/>
          </a:prstGeom>
          <a:noFill/>
          <a:ln w="9525">
            <a:noFill/>
            <a:miter lim="800000"/>
            <a:headEnd/>
            <a:tailEnd/>
          </a:ln>
          <a:effectLst/>
        </p:spPr>
        <p:txBody>
          <a:bodyPr anchor="ctr"/>
          <a:lstStyle/>
          <a:p>
            <a:pPr algn="ctr" fontAlgn="auto">
              <a:spcBef>
                <a:spcPts val="0"/>
              </a:spcBef>
              <a:spcAft>
                <a:spcPts val="0"/>
              </a:spcAft>
              <a:defRPr/>
            </a:pPr>
            <a:r>
              <a:rPr lang="es-ES" sz="3200">
                <a:solidFill>
                  <a:schemeClr val="tx2"/>
                </a:solidFill>
                <a:effectLst>
                  <a:outerShdw blurRad="38100" dist="38100" dir="2700000" algn="tl">
                    <a:srgbClr val="000000"/>
                  </a:outerShdw>
                </a:effectLst>
                <a:latin typeface="+mn-lt"/>
              </a:rPr>
              <a:t/>
            </a:r>
            <a:br>
              <a:rPr lang="es-ES" sz="3200">
                <a:solidFill>
                  <a:schemeClr val="tx2"/>
                </a:solidFill>
                <a:effectLst>
                  <a:outerShdw blurRad="38100" dist="38100" dir="2700000" algn="tl">
                    <a:srgbClr val="000000"/>
                  </a:outerShdw>
                </a:effectLst>
                <a:latin typeface="+mn-lt"/>
              </a:rPr>
            </a:br>
            <a:r>
              <a:rPr lang="es-ES" sz="3200">
                <a:solidFill>
                  <a:schemeClr val="tx2"/>
                </a:solidFill>
                <a:effectLst>
                  <a:outerShdw blurRad="38100" dist="38100" dir="2700000" algn="tl">
                    <a:srgbClr val="000000"/>
                  </a:outerShdw>
                </a:effectLst>
                <a:latin typeface="+mn-lt"/>
              </a:rPr>
              <a:t>Instalaciones </a:t>
            </a:r>
            <a:br>
              <a:rPr lang="es-ES" sz="3200">
                <a:solidFill>
                  <a:schemeClr val="tx2"/>
                </a:solidFill>
                <a:effectLst>
                  <a:outerShdw blurRad="38100" dist="38100" dir="2700000" algn="tl">
                    <a:srgbClr val="000000"/>
                  </a:outerShdw>
                </a:effectLst>
                <a:latin typeface="+mn-lt"/>
              </a:rPr>
            </a:br>
            <a:r>
              <a:rPr lang="es-ES" sz="3200">
                <a:solidFill>
                  <a:schemeClr val="tx2"/>
                </a:solidFill>
                <a:effectLst>
                  <a:outerShdw blurRad="38100" dist="38100" dir="2700000" algn="tl">
                    <a:srgbClr val="000000"/>
                  </a:outerShdw>
                </a:effectLst>
                <a:latin typeface="+mn-lt"/>
              </a:rPr>
              <a:t>Necesidades de espacio y ambientales</a:t>
            </a:r>
            <a:endParaRPr lang="es-AR" sz="3200">
              <a:solidFill>
                <a:schemeClr val="tx2"/>
              </a:solidFill>
              <a:effectLst>
                <a:outerShdw blurRad="38100" dist="38100" dir="2700000" algn="tl">
                  <a:srgbClr val="000000"/>
                </a:outerShdw>
              </a:effectLst>
              <a:latin typeface="+mn-lt"/>
            </a:endParaRPr>
          </a:p>
        </p:txBody>
      </p:sp>
      <p:pic>
        <p:nvPicPr>
          <p:cNvPr id="63490" name="Picture 3"/>
          <p:cNvPicPr>
            <a:picLocks noGrp="1" noChangeAspect="1" noChangeArrowheads="1"/>
          </p:cNvPicPr>
          <p:nvPr>
            <p:ph/>
          </p:nvPr>
        </p:nvPicPr>
        <p:blipFill>
          <a:blip r:embed="rId2"/>
          <a:srcRect/>
          <a:stretch>
            <a:fillRect/>
          </a:stretch>
        </p:blipFill>
        <p:spPr>
          <a:xfrm>
            <a:off x="7235825" y="476250"/>
            <a:ext cx="1552575" cy="1638300"/>
          </a:xfrm>
        </p:spPr>
      </p:pic>
    </p:spTree>
  </p:cSld>
  <p:clrMapOvr>
    <a:masterClrMapping/>
  </p:clrMapOvr>
  <p:transition spd="slow">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Grp="1" noChangeAspect="1"/>
          </p:cNvGraphicFramePr>
          <p:nvPr>
            <p:ph sz="half" idx="1"/>
          </p:nvPr>
        </p:nvGraphicFramePr>
        <p:xfrm>
          <a:off x="2916238" y="1341438"/>
          <a:ext cx="5759450" cy="5151437"/>
        </p:xfrm>
        <a:graphic>
          <a:graphicData uri="http://schemas.openxmlformats.org/presentationml/2006/ole">
            <mc:AlternateContent xmlns:mc="http://schemas.openxmlformats.org/markup-compatibility/2006">
              <mc:Choice xmlns:v="urn:schemas-microsoft-com:vml" Requires="v">
                <p:oleObj spid="_x0000_s10243" name="Notebook" r:id="rId3" imgW="4857840" imgH="4343400" progId="">
                  <p:embed/>
                </p:oleObj>
              </mc:Choice>
              <mc:Fallback>
                <p:oleObj name="Notebook" r:id="rId3" imgW="4857840" imgH="43434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1341438"/>
                        <a:ext cx="5759450" cy="515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43" name="Picture 3"/>
          <p:cNvPicPr>
            <a:picLocks noGrp="1" noChangeAspect="1" noChangeArrowheads="1"/>
          </p:cNvPicPr>
          <p:nvPr>
            <p:ph sz="half" idx="2"/>
          </p:nvPr>
        </p:nvPicPr>
        <p:blipFill>
          <a:blip r:embed="rId5"/>
          <a:srcRect/>
          <a:stretch>
            <a:fillRect/>
          </a:stretch>
        </p:blipFill>
        <p:spPr>
          <a:xfrm>
            <a:off x="611188" y="3141663"/>
            <a:ext cx="1552575" cy="1638300"/>
          </a:xfrm>
        </p:spPr>
      </p:pic>
      <p:sp>
        <p:nvSpPr>
          <p:cNvPr id="10244" name="Text Box 4"/>
          <p:cNvSpPr txBox="1">
            <a:spLocks noChangeArrowheads="1"/>
          </p:cNvSpPr>
          <p:nvPr/>
        </p:nvSpPr>
        <p:spPr bwMode="auto">
          <a:xfrm>
            <a:off x="323850" y="333375"/>
            <a:ext cx="4752975" cy="2154238"/>
          </a:xfrm>
          <a:prstGeom prst="rect">
            <a:avLst/>
          </a:prstGeom>
          <a:noFill/>
          <a:ln w="9525">
            <a:noFill/>
            <a:miter lim="800000"/>
            <a:headEnd/>
            <a:tailEnd/>
          </a:ln>
        </p:spPr>
        <p:txBody>
          <a:bodyPr>
            <a:spAutoFit/>
          </a:bodyPr>
          <a:lstStyle/>
          <a:p>
            <a:pPr>
              <a:spcBef>
                <a:spcPct val="50000"/>
              </a:spcBef>
            </a:pPr>
            <a:r>
              <a:rPr lang="es-AR">
                <a:solidFill>
                  <a:schemeClr val="tx2"/>
                </a:solidFill>
                <a:latin typeface="Calibri" pitchFamily="34" charset="0"/>
              </a:rPr>
              <a:t>Además del espacio requerido para descanso, también es importante espacio para:</a:t>
            </a:r>
          </a:p>
          <a:p>
            <a:pPr>
              <a:spcBef>
                <a:spcPct val="50000"/>
              </a:spcBef>
              <a:buFontTx/>
              <a:buChar char="-"/>
            </a:pPr>
            <a:r>
              <a:rPr lang="es-AR">
                <a:solidFill>
                  <a:schemeClr val="tx2"/>
                </a:solidFill>
                <a:latin typeface="Calibri" pitchFamily="34" charset="0"/>
              </a:rPr>
              <a:t>alimentarse;</a:t>
            </a:r>
          </a:p>
          <a:p>
            <a:pPr>
              <a:spcBef>
                <a:spcPct val="50000"/>
              </a:spcBef>
              <a:buFontTx/>
              <a:buChar char="-"/>
            </a:pPr>
            <a:r>
              <a:rPr lang="es-AR">
                <a:solidFill>
                  <a:schemeClr val="tx2"/>
                </a:solidFill>
                <a:latin typeface="Calibri" pitchFamily="34" charset="0"/>
              </a:rPr>
              <a:t>defecar y orinar;</a:t>
            </a:r>
          </a:p>
          <a:p>
            <a:pPr>
              <a:spcBef>
                <a:spcPct val="50000"/>
              </a:spcBef>
              <a:buFontTx/>
              <a:buChar char="-"/>
            </a:pPr>
            <a:r>
              <a:rPr lang="es-AR">
                <a:solidFill>
                  <a:schemeClr val="tx2"/>
                </a:solidFill>
                <a:latin typeface="Calibri" pitchFamily="34" charset="0"/>
              </a:rPr>
              <a:t>Beber.</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ChangeArrowheads="1"/>
          </p:cNvSpPr>
          <p:nvPr/>
        </p:nvSpPr>
        <p:spPr bwMode="auto">
          <a:xfrm>
            <a:off x="611188" y="549275"/>
            <a:ext cx="4259262" cy="366713"/>
          </a:xfrm>
          <a:prstGeom prst="rect">
            <a:avLst/>
          </a:prstGeom>
          <a:noFill/>
          <a:ln w="9525">
            <a:noFill/>
            <a:miter lim="800000"/>
            <a:headEnd/>
            <a:tailEnd/>
          </a:ln>
        </p:spPr>
        <p:txBody>
          <a:bodyPr wrap="none">
            <a:spAutoFit/>
          </a:bodyPr>
          <a:lstStyle/>
          <a:p>
            <a:r>
              <a:rPr lang="es-AR">
                <a:solidFill>
                  <a:schemeClr val="tx2"/>
                </a:solidFill>
                <a:latin typeface="Calibri" pitchFamily="34" charset="0"/>
              </a:rPr>
              <a:t>Recomendaciones generales de espacio:</a:t>
            </a:r>
          </a:p>
        </p:txBody>
      </p:sp>
      <p:sp>
        <p:nvSpPr>
          <p:cNvPr id="11268" name="Rectangle 3"/>
          <p:cNvSpPr>
            <a:spLocks noChangeArrowheads="1"/>
          </p:cNvSpPr>
          <p:nvPr/>
        </p:nvSpPr>
        <p:spPr bwMode="auto">
          <a:xfrm>
            <a:off x="611188" y="1454150"/>
            <a:ext cx="6394450" cy="366713"/>
          </a:xfrm>
          <a:prstGeom prst="rect">
            <a:avLst/>
          </a:prstGeom>
          <a:noFill/>
          <a:ln w="9525">
            <a:noFill/>
            <a:miter lim="800000"/>
            <a:headEnd/>
            <a:tailEnd/>
          </a:ln>
        </p:spPr>
        <p:txBody>
          <a:bodyPr wrap="none">
            <a:spAutoFit/>
          </a:bodyPr>
          <a:lstStyle/>
          <a:p>
            <a:r>
              <a:rPr lang="es-AR">
                <a:solidFill>
                  <a:schemeClr val="tx2"/>
                </a:solidFill>
                <a:latin typeface="Calibri" pitchFamily="34" charset="0"/>
              </a:rPr>
              <a:t>1) Lechones (&lt; 35 kg), piso plástico ranurado = 0,032 PV</a:t>
            </a:r>
            <a:r>
              <a:rPr lang="es-AR" baseline="30000">
                <a:solidFill>
                  <a:schemeClr val="tx2"/>
                </a:solidFill>
                <a:latin typeface="Calibri" pitchFamily="34" charset="0"/>
              </a:rPr>
              <a:t>0,66</a:t>
            </a:r>
            <a:r>
              <a:rPr lang="es-AR">
                <a:solidFill>
                  <a:schemeClr val="tx2"/>
                </a:solidFill>
                <a:latin typeface="Calibri" pitchFamily="34" charset="0"/>
              </a:rPr>
              <a:t> </a:t>
            </a:r>
          </a:p>
        </p:txBody>
      </p:sp>
      <p:pic>
        <p:nvPicPr>
          <p:cNvPr id="11269" name="Picture 4"/>
          <p:cNvPicPr>
            <a:picLocks noGrp="1" noChangeAspect="1" noChangeArrowheads="1"/>
          </p:cNvPicPr>
          <p:nvPr>
            <p:ph sz="half" idx="1"/>
          </p:nvPr>
        </p:nvPicPr>
        <p:blipFill>
          <a:blip r:embed="rId3"/>
          <a:srcRect/>
          <a:stretch>
            <a:fillRect/>
          </a:stretch>
        </p:blipFill>
        <p:spPr>
          <a:xfrm>
            <a:off x="7243763" y="549275"/>
            <a:ext cx="1552575" cy="1638300"/>
          </a:xfrm>
        </p:spPr>
      </p:pic>
      <p:sp>
        <p:nvSpPr>
          <p:cNvPr id="11270" name="Rectangle 5"/>
          <p:cNvSpPr>
            <a:spLocks noChangeArrowheads="1"/>
          </p:cNvSpPr>
          <p:nvPr/>
        </p:nvSpPr>
        <p:spPr bwMode="auto">
          <a:xfrm>
            <a:off x="611188" y="1820863"/>
            <a:ext cx="6205537" cy="366712"/>
          </a:xfrm>
          <a:prstGeom prst="rect">
            <a:avLst/>
          </a:prstGeom>
          <a:noFill/>
          <a:ln w="9525">
            <a:noFill/>
            <a:miter lim="800000"/>
            <a:headEnd/>
            <a:tailEnd/>
          </a:ln>
        </p:spPr>
        <p:txBody>
          <a:bodyPr wrap="none">
            <a:spAutoFit/>
          </a:bodyPr>
          <a:lstStyle/>
          <a:p>
            <a:r>
              <a:rPr lang="es-AR">
                <a:solidFill>
                  <a:schemeClr val="tx2"/>
                </a:solidFill>
                <a:latin typeface="Calibri" pitchFamily="34" charset="0"/>
              </a:rPr>
              <a:t>2) Lechones (&lt; 35 kg), piso hormigón entero = 0,05 PV</a:t>
            </a:r>
            <a:r>
              <a:rPr lang="es-AR" baseline="30000">
                <a:solidFill>
                  <a:schemeClr val="tx2"/>
                </a:solidFill>
                <a:latin typeface="Calibri" pitchFamily="34" charset="0"/>
              </a:rPr>
              <a:t>0,66</a:t>
            </a:r>
            <a:r>
              <a:rPr lang="es-AR">
                <a:solidFill>
                  <a:schemeClr val="tx2"/>
                </a:solidFill>
                <a:latin typeface="Calibri" pitchFamily="34" charset="0"/>
              </a:rPr>
              <a:t> </a:t>
            </a:r>
          </a:p>
        </p:txBody>
      </p:sp>
      <p:sp>
        <p:nvSpPr>
          <p:cNvPr id="11271" name="Rectangle 6"/>
          <p:cNvSpPr>
            <a:spLocks noChangeArrowheads="1"/>
          </p:cNvSpPr>
          <p:nvPr/>
        </p:nvSpPr>
        <p:spPr bwMode="auto">
          <a:xfrm>
            <a:off x="611188" y="2217738"/>
            <a:ext cx="5538787" cy="366712"/>
          </a:xfrm>
          <a:prstGeom prst="rect">
            <a:avLst/>
          </a:prstGeom>
          <a:noFill/>
          <a:ln w="9525">
            <a:noFill/>
            <a:miter lim="800000"/>
            <a:headEnd/>
            <a:tailEnd/>
          </a:ln>
        </p:spPr>
        <p:txBody>
          <a:bodyPr wrap="none">
            <a:spAutoFit/>
          </a:bodyPr>
          <a:lstStyle/>
          <a:p>
            <a:r>
              <a:rPr lang="es-AR">
                <a:solidFill>
                  <a:schemeClr val="tx2"/>
                </a:solidFill>
                <a:latin typeface="Calibri" pitchFamily="34" charset="0"/>
              </a:rPr>
              <a:t>3) Lechones (&lt; 35 kg), cama de paja = 0,067 PV</a:t>
            </a:r>
            <a:r>
              <a:rPr lang="es-AR" baseline="30000">
                <a:solidFill>
                  <a:schemeClr val="tx2"/>
                </a:solidFill>
                <a:latin typeface="Calibri" pitchFamily="34" charset="0"/>
              </a:rPr>
              <a:t>0,66</a:t>
            </a:r>
            <a:r>
              <a:rPr lang="es-AR">
                <a:solidFill>
                  <a:schemeClr val="tx2"/>
                </a:solidFill>
                <a:latin typeface="Calibri" pitchFamily="34" charset="0"/>
              </a:rPr>
              <a:t> </a:t>
            </a:r>
          </a:p>
        </p:txBody>
      </p:sp>
      <p:sp>
        <p:nvSpPr>
          <p:cNvPr id="11272" name="Rectangle 7"/>
          <p:cNvSpPr>
            <a:spLocks noChangeArrowheads="1"/>
          </p:cNvSpPr>
          <p:nvPr/>
        </p:nvSpPr>
        <p:spPr bwMode="auto">
          <a:xfrm>
            <a:off x="638175" y="2657475"/>
            <a:ext cx="7381875" cy="366713"/>
          </a:xfrm>
          <a:prstGeom prst="rect">
            <a:avLst/>
          </a:prstGeom>
          <a:noFill/>
          <a:ln w="9525">
            <a:noFill/>
            <a:miter lim="800000"/>
            <a:headEnd/>
            <a:tailEnd/>
          </a:ln>
        </p:spPr>
        <p:txBody>
          <a:bodyPr wrap="none">
            <a:spAutoFit/>
          </a:bodyPr>
          <a:lstStyle/>
          <a:p>
            <a:r>
              <a:rPr lang="es-AR">
                <a:solidFill>
                  <a:schemeClr val="tx2"/>
                </a:solidFill>
                <a:latin typeface="Calibri" pitchFamily="34" charset="0"/>
              </a:rPr>
              <a:t>4) Cachorros/Gordos (+35 kg), piso hormigón ranurado = 0,042 PV</a:t>
            </a:r>
            <a:r>
              <a:rPr lang="es-AR" baseline="30000">
                <a:solidFill>
                  <a:schemeClr val="tx2"/>
                </a:solidFill>
                <a:latin typeface="Calibri" pitchFamily="34" charset="0"/>
              </a:rPr>
              <a:t>0,66</a:t>
            </a:r>
            <a:r>
              <a:rPr lang="es-AR">
                <a:solidFill>
                  <a:schemeClr val="tx2"/>
                </a:solidFill>
                <a:latin typeface="Calibri" pitchFamily="34" charset="0"/>
              </a:rPr>
              <a:t> </a:t>
            </a:r>
          </a:p>
        </p:txBody>
      </p:sp>
      <p:sp>
        <p:nvSpPr>
          <p:cNvPr id="11273" name="Rectangle 8"/>
          <p:cNvSpPr>
            <a:spLocks noChangeArrowheads="1"/>
          </p:cNvSpPr>
          <p:nvPr/>
        </p:nvSpPr>
        <p:spPr bwMode="auto">
          <a:xfrm>
            <a:off x="638175" y="3024188"/>
            <a:ext cx="6996113" cy="366712"/>
          </a:xfrm>
          <a:prstGeom prst="rect">
            <a:avLst/>
          </a:prstGeom>
          <a:noFill/>
          <a:ln w="9525">
            <a:noFill/>
            <a:miter lim="800000"/>
            <a:headEnd/>
            <a:tailEnd/>
          </a:ln>
        </p:spPr>
        <p:txBody>
          <a:bodyPr wrap="none">
            <a:spAutoFit/>
          </a:bodyPr>
          <a:lstStyle/>
          <a:p>
            <a:r>
              <a:rPr lang="es-AR">
                <a:solidFill>
                  <a:schemeClr val="tx2"/>
                </a:solidFill>
                <a:latin typeface="Calibri" pitchFamily="34" charset="0"/>
              </a:rPr>
              <a:t>5) Cachorros/Gordos (+35 kg),</a:t>
            </a:r>
            <a:r>
              <a:rPr lang="es-AR">
                <a:latin typeface="Calibri" pitchFamily="34" charset="0"/>
              </a:rPr>
              <a:t> </a:t>
            </a:r>
            <a:r>
              <a:rPr lang="es-AR">
                <a:solidFill>
                  <a:schemeClr val="tx2"/>
                </a:solidFill>
                <a:latin typeface="Calibri" pitchFamily="34" charset="0"/>
              </a:rPr>
              <a:t>piso hormigón entero = 0,05 PV</a:t>
            </a:r>
            <a:r>
              <a:rPr lang="es-AR" baseline="30000">
                <a:solidFill>
                  <a:schemeClr val="tx2"/>
                </a:solidFill>
                <a:latin typeface="Calibri" pitchFamily="34" charset="0"/>
              </a:rPr>
              <a:t>0,66</a:t>
            </a:r>
            <a:r>
              <a:rPr lang="es-AR">
                <a:solidFill>
                  <a:schemeClr val="tx2"/>
                </a:solidFill>
                <a:latin typeface="Calibri" pitchFamily="34" charset="0"/>
              </a:rPr>
              <a:t> </a:t>
            </a:r>
          </a:p>
        </p:txBody>
      </p:sp>
      <p:sp>
        <p:nvSpPr>
          <p:cNvPr id="11274" name="Rectangle 9"/>
          <p:cNvSpPr>
            <a:spLocks noChangeArrowheads="1"/>
          </p:cNvSpPr>
          <p:nvPr/>
        </p:nvSpPr>
        <p:spPr bwMode="auto">
          <a:xfrm>
            <a:off x="638175" y="3421063"/>
            <a:ext cx="6329363" cy="366712"/>
          </a:xfrm>
          <a:prstGeom prst="rect">
            <a:avLst/>
          </a:prstGeom>
          <a:noFill/>
          <a:ln w="9525">
            <a:noFill/>
            <a:miter lim="800000"/>
            <a:headEnd/>
            <a:tailEnd/>
          </a:ln>
        </p:spPr>
        <p:txBody>
          <a:bodyPr wrap="none">
            <a:spAutoFit/>
          </a:bodyPr>
          <a:lstStyle/>
          <a:p>
            <a:r>
              <a:rPr lang="es-AR">
                <a:solidFill>
                  <a:schemeClr val="tx2"/>
                </a:solidFill>
                <a:latin typeface="Calibri" pitchFamily="34" charset="0"/>
              </a:rPr>
              <a:t>6) Cachorros/Gordos (+35 kg),</a:t>
            </a:r>
            <a:r>
              <a:rPr lang="es-AR">
                <a:latin typeface="Calibri" pitchFamily="34" charset="0"/>
              </a:rPr>
              <a:t> </a:t>
            </a:r>
            <a:r>
              <a:rPr lang="es-AR">
                <a:solidFill>
                  <a:schemeClr val="tx2"/>
                </a:solidFill>
                <a:latin typeface="Calibri" pitchFamily="34" charset="0"/>
              </a:rPr>
              <a:t>cama de paja = 0,067 PV</a:t>
            </a:r>
            <a:r>
              <a:rPr lang="es-AR" baseline="30000">
                <a:solidFill>
                  <a:schemeClr val="tx2"/>
                </a:solidFill>
                <a:latin typeface="Calibri" pitchFamily="34" charset="0"/>
              </a:rPr>
              <a:t>0,66</a:t>
            </a:r>
            <a:r>
              <a:rPr lang="es-AR">
                <a:solidFill>
                  <a:schemeClr val="tx2"/>
                </a:solidFill>
                <a:latin typeface="Calibri" pitchFamily="34" charset="0"/>
              </a:rPr>
              <a:t> </a:t>
            </a:r>
          </a:p>
        </p:txBody>
      </p:sp>
      <p:graphicFrame>
        <p:nvGraphicFramePr>
          <p:cNvPr id="11266" name="Object 2"/>
          <p:cNvGraphicFramePr>
            <a:graphicFrameLocks noGrp="1" noChangeAspect="1"/>
          </p:cNvGraphicFramePr>
          <p:nvPr>
            <p:ph sz="half" idx="2"/>
          </p:nvPr>
        </p:nvGraphicFramePr>
        <p:xfrm>
          <a:off x="1100138" y="4365625"/>
          <a:ext cx="6919912" cy="1998663"/>
        </p:xfrm>
        <a:graphic>
          <a:graphicData uri="http://schemas.openxmlformats.org/presentationml/2006/ole">
            <mc:AlternateContent xmlns:mc="http://schemas.openxmlformats.org/markup-compatibility/2006">
              <mc:Choice xmlns:v="urn:schemas-microsoft-com:vml" Requires="v">
                <p:oleObj spid="_x0000_s11267" name="Notebook" r:id="rId4" imgW="5305320" imgH="1533600" progId="">
                  <p:embed/>
                </p:oleObj>
              </mc:Choice>
              <mc:Fallback>
                <p:oleObj name="Notebook" r:id="rId4" imgW="5305320" imgH="153360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138" y="4365625"/>
                        <a:ext cx="6919912" cy="1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5"/>
          <p:cNvSpPr>
            <a:spLocks noChangeArrowheads="1"/>
          </p:cNvSpPr>
          <p:nvPr/>
        </p:nvSpPr>
        <p:spPr bwMode="auto">
          <a:xfrm>
            <a:off x="827088" y="1196975"/>
            <a:ext cx="7705725" cy="5051425"/>
          </a:xfrm>
          <a:prstGeom prst="rect">
            <a:avLst/>
          </a:prstGeom>
          <a:noFill/>
          <a:ln w="15875">
            <a:solidFill>
              <a:srgbClr val="FFFF00"/>
            </a:solidFill>
            <a:miter lim="800000"/>
            <a:headEnd/>
            <a:tailEnd/>
          </a:ln>
        </p:spPr>
        <p:txBody>
          <a:bodyPr anchor="ctr">
            <a:spAutoFit/>
          </a:bodyPr>
          <a:lstStyle/>
          <a:p>
            <a:r>
              <a:rPr lang="es-ES">
                <a:solidFill>
                  <a:schemeClr val="tx2"/>
                </a:solidFill>
                <a:latin typeface="Calibri" pitchFamily="34" charset="0"/>
              </a:rPr>
              <a:t>- El cerdo esta cómodo y es productivo cuando se le conserva en una temperatura climática correspondiente con su zona de metabolismo mínimo o termoneutral;</a:t>
            </a:r>
          </a:p>
          <a:p>
            <a:endParaRPr lang="es-ES">
              <a:solidFill>
                <a:schemeClr val="tx2"/>
              </a:solidFill>
              <a:latin typeface="Calibri" pitchFamily="34" charset="0"/>
            </a:endParaRPr>
          </a:p>
          <a:p>
            <a:pPr>
              <a:buFontTx/>
              <a:buChar char="-"/>
            </a:pPr>
            <a:r>
              <a:rPr lang="es-ES">
                <a:solidFill>
                  <a:schemeClr val="tx2"/>
                </a:solidFill>
                <a:latin typeface="Calibri" pitchFamily="34" charset="0"/>
              </a:rPr>
              <a:t> Tal zona climática se describe por lo general como aquella comprendida entre la temperatura critica inferior (TCI) y la temperatura crítica superior (TCS);</a:t>
            </a:r>
          </a:p>
          <a:p>
            <a:pPr>
              <a:buFontTx/>
              <a:buChar char="-"/>
            </a:pPr>
            <a:endParaRPr lang="es-ES">
              <a:solidFill>
                <a:schemeClr val="tx2"/>
              </a:solidFill>
              <a:latin typeface="Calibri" pitchFamily="34" charset="0"/>
            </a:endParaRPr>
          </a:p>
          <a:p>
            <a:pPr>
              <a:buFontTx/>
              <a:buChar char="-"/>
            </a:pPr>
            <a:r>
              <a:rPr lang="es-ES">
                <a:solidFill>
                  <a:schemeClr val="tx2"/>
                </a:solidFill>
                <a:latin typeface="Calibri" pitchFamily="34" charset="0"/>
              </a:rPr>
              <a:t> Cuando el clima externo produce condiciones por arriba o por abajo de esta zona durante un tiempo significativo, entonces el alojamiento debe considerarse como un medio de modificación climática, eficaz para el costo, cuando logre conservar al cerdo dentro de su zona termoneutral;</a:t>
            </a:r>
          </a:p>
          <a:p>
            <a:pPr>
              <a:buFontTx/>
              <a:buChar char="-"/>
            </a:pPr>
            <a:endParaRPr lang="es-ES">
              <a:solidFill>
                <a:schemeClr val="tx2"/>
              </a:solidFill>
              <a:latin typeface="Calibri" pitchFamily="34" charset="0"/>
            </a:endParaRPr>
          </a:p>
          <a:p>
            <a:pPr>
              <a:buFontTx/>
              <a:buChar char="-"/>
            </a:pPr>
            <a:r>
              <a:rPr lang="es-ES">
                <a:solidFill>
                  <a:schemeClr val="tx2"/>
                </a:solidFill>
                <a:latin typeface="Calibri" pitchFamily="34" charset="0"/>
              </a:rPr>
              <a:t>El proceso de alimentación para una máxima productividad será más eficiente cuando la producción de calor metabólico sea mínimo, es decir, en un ambiente térmicamente neutral (entre TCI y TCS).</a:t>
            </a:r>
          </a:p>
          <a:p>
            <a:pPr>
              <a:buFontTx/>
              <a:buChar char="-"/>
            </a:pPr>
            <a:endParaRPr lang="es-ES">
              <a:solidFill>
                <a:schemeClr val="tx2"/>
              </a:solidFill>
              <a:latin typeface="Calibri" pitchFamily="34" charset="0"/>
            </a:endParaRPr>
          </a:p>
          <a:p>
            <a:pPr algn="r"/>
            <a:r>
              <a:rPr lang="es-ES" i="1">
                <a:solidFill>
                  <a:schemeClr val="tx2"/>
                </a:solidFill>
                <a:latin typeface="Calibri" pitchFamily="34" charset="0"/>
              </a:rPr>
              <a:t>Peter English</a:t>
            </a:r>
            <a:endParaRPr lang="es-ES">
              <a:solidFill>
                <a:schemeClr val="tx2"/>
              </a:solidFill>
              <a:latin typeface="Calibri" pitchFamily="34" charset="0"/>
            </a:endParaRPr>
          </a:p>
        </p:txBody>
      </p:sp>
      <p:sp>
        <p:nvSpPr>
          <p:cNvPr id="68610" name="Rectangle 7"/>
          <p:cNvSpPr>
            <a:spLocks noChangeArrowheads="1"/>
          </p:cNvSpPr>
          <p:nvPr/>
        </p:nvSpPr>
        <p:spPr bwMode="auto">
          <a:xfrm>
            <a:off x="250825" y="260350"/>
            <a:ext cx="3109913" cy="641350"/>
          </a:xfrm>
          <a:prstGeom prst="rect">
            <a:avLst/>
          </a:prstGeom>
          <a:noFill/>
          <a:ln w="9525">
            <a:noFill/>
            <a:miter lim="800000"/>
            <a:headEnd/>
            <a:tailEnd/>
          </a:ln>
        </p:spPr>
        <p:txBody>
          <a:bodyPr wrap="none">
            <a:spAutoFit/>
          </a:bodyPr>
          <a:lstStyle/>
          <a:p>
            <a:r>
              <a:rPr lang="es-AR" b="1" u="sng">
                <a:latin typeface="Calibri" pitchFamily="34" charset="0"/>
              </a:rPr>
              <a:t>Necesidades Ambientales</a:t>
            </a:r>
          </a:p>
          <a:p>
            <a:r>
              <a:rPr lang="es-AR" b="1" u="sng">
                <a:latin typeface="Calibri" pitchFamily="34" charset="0"/>
              </a:rPr>
              <a:t>Temperartura</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ChangeArrowheads="1"/>
          </p:cNvSpPr>
          <p:nvPr/>
        </p:nvSpPr>
        <p:spPr bwMode="auto">
          <a:xfrm>
            <a:off x="1403350" y="165100"/>
            <a:ext cx="6192838" cy="6692900"/>
          </a:xfrm>
          <a:prstGeom prst="rect">
            <a:avLst/>
          </a:prstGeom>
          <a:noFill/>
          <a:ln w="9525">
            <a:noFill/>
            <a:miter lim="800000"/>
            <a:headEnd/>
            <a:tailEnd/>
          </a:ln>
        </p:spPr>
        <p:txBody>
          <a:bodyPr>
            <a:spAutoFit/>
          </a:bodyPr>
          <a:lstStyle/>
          <a:p>
            <a:r>
              <a:rPr lang="es-AR" sz="1600" b="1" u="sng">
                <a:latin typeface="Calibri" pitchFamily="34" charset="0"/>
              </a:rPr>
              <a:t>Temperartura recomendadas para diferentes categorías</a:t>
            </a:r>
          </a:p>
          <a:p>
            <a:r>
              <a:rPr lang="es-AR" sz="1600" b="1">
                <a:latin typeface="Calibri" pitchFamily="34" charset="0"/>
              </a:rPr>
              <a:t>		</a:t>
            </a:r>
          </a:p>
          <a:p>
            <a:r>
              <a:rPr lang="es-AR" sz="1600" b="1" u="sng">
                <a:latin typeface="Calibri" pitchFamily="34" charset="0"/>
              </a:rPr>
              <a:t>Productos</a:t>
            </a:r>
          </a:p>
          <a:p>
            <a:endParaRPr lang="es-AR" sz="1600" b="1">
              <a:latin typeface="Calibri" pitchFamily="34" charset="0"/>
            </a:endParaRPr>
          </a:p>
          <a:p>
            <a:pPr>
              <a:buFontTx/>
              <a:buChar char="-"/>
            </a:pPr>
            <a:r>
              <a:rPr lang="es-AR" sz="1600" b="1">
                <a:latin typeface="Calibri" pitchFamily="34" charset="0"/>
              </a:rPr>
              <a:t> Lechones al nacimiento	32-34ºC		</a:t>
            </a:r>
          </a:p>
          <a:p>
            <a:pPr>
              <a:buFontTx/>
              <a:buChar char="-"/>
            </a:pPr>
            <a:r>
              <a:rPr lang="es-AR" sz="1600" b="1">
                <a:latin typeface="Calibri" pitchFamily="34" charset="0"/>
              </a:rPr>
              <a:t> Lechones &lt; 5 kg.	28-30ºC</a:t>
            </a:r>
          </a:p>
          <a:p>
            <a:pPr>
              <a:buFontTx/>
              <a:buChar char="-"/>
            </a:pPr>
            <a:endParaRPr lang="es-AR" sz="1600" b="1">
              <a:latin typeface="Calibri" pitchFamily="34" charset="0"/>
            </a:endParaRPr>
          </a:p>
          <a:p>
            <a:r>
              <a:rPr lang="es-AR" sz="1600" b="1">
                <a:latin typeface="Calibri" pitchFamily="34" charset="0"/>
              </a:rPr>
              <a:t>Destetados</a:t>
            </a:r>
          </a:p>
          <a:p>
            <a:r>
              <a:rPr lang="es-AR" sz="1600" b="1">
                <a:latin typeface="Calibri" pitchFamily="34" charset="0"/>
              </a:rPr>
              <a:t>- &lt; 8 kg.			26-28ºC</a:t>
            </a:r>
          </a:p>
          <a:p>
            <a:r>
              <a:rPr lang="es-AR" sz="1600" b="1">
                <a:latin typeface="Calibri" pitchFamily="34" charset="0"/>
              </a:rPr>
              <a:t>- &lt; 10 kg.		24-26ºC</a:t>
            </a:r>
          </a:p>
          <a:p>
            <a:r>
              <a:rPr lang="es-AR" sz="1600" b="1">
                <a:latin typeface="Calibri" pitchFamily="34" charset="0"/>
              </a:rPr>
              <a:t>- De 10 a 15 kg.		22-24ºC</a:t>
            </a:r>
          </a:p>
          <a:p>
            <a:endParaRPr lang="es-AR" sz="1600" b="1">
              <a:latin typeface="Calibri" pitchFamily="34" charset="0"/>
            </a:endParaRPr>
          </a:p>
          <a:p>
            <a:r>
              <a:rPr lang="es-AR" sz="1600" b="1">
                <a:latin typeface="Calibri" pitchFamily="34" charset="0"/>
              </a:rPr>
              <a:t>Crecimiento-Terminación</a:t>
            </a:r>
          </a:p>
          <a:p>
            <a:r>
              <a:rPr lang="es-AR" sz="1600" b="1">
                <a:latin typeface="Calibri" pitchFamily="34" charset="0"/>
              </a:rPr>
              <a:t>- de 15 a 30 Kg.:		20-22ºC</a:t>
            </a:r>
          </a:p>
          <a:p>
            <a:r>
              <a:rPr lang="es-AR" sz="1600" b="1">
                <a:latin typeface="Calibri" pitchFamily="34" charset="0"/>
              </a:rPr>
              <a:t>- de 30 a 60 Kg.:		18-20º</a:t>
            </a:r>
            <a:r>
              <a:rPr lang="es-ES_tradnl" sz="1600" b="1">
                <a:latin typeface="Calibri" pitchFamily="34" charset="0"/>
              </a:rPr>
              <a:t>C</a:t>
            </a:r>
            <a:endParaRPr lang="es-AR" sz="1600" b="1">
              <a:latin typeface="Calibri" pitchFamily="34" charset="0"/>
            </a:endParaRPr>
          </a:p>
          <a:p>
            <a:r>
              <a:rPr lang="es-AR" sz="1600" b="1">
                <a:latin typeface="Calibri" pitchFamily="34" charset="0"/>
              </a:rPr>
              <a:t>- de 60 Kg. a mercado:	12-18ºC</a:t>
            </a:r>
          </a:p>
          <a:p>
            <a:endParaRPr lang="es-AR" sz="1600" b="1">
              <a:latin typeface="Calibri" pitchFamily="34" charset="0"/>
            </a:endParaRPr>
          </a:p>
          <a:p>
            <a:endParaRPr lang="es-AR" sz="1600" b="1">
              <a:latin typeface="Calibri" pitchFamily="34" charset="0"/>
            </a:endParaRPr>
          </a:p>
          <a:p>
            <a:r>
              <a:rPr lang="es-AR" sz="1600" b="1" u="sng">
                <a:latin typeface="Calibri" pitchFamily="34" charset="0"/>
              </a:rPr>
              <a:t>Reproductores</a:t>
            </a:r>
            <a:endParaRPr lang="es-AR" sz="1600" b="1">
              <a:latin typeface="Calibri" pitchFamily="34" charset="0"/>
            </a:endParaRPr>
          </a:p>
          <a:p>
            <a:endParaRPr lang="es-AR" sz="1600" b="1">
              <a:latin typeface="Calibri" pitchFamily="34" charset="0"/>
            </a:endParaRPr>
          </a:p>
          <a:p>
            <a:r>
              <a:rPr lang="es-AR" sz="1600" b="1">
                <a:latin typeface="Calibri" pitchFamily="34" charset="0"/>
              </a:rPr>
              <a:t>- Padrillos:				16-22ºC</a:t>
            </a:r>
          </a:p>
          <a:p>
            <a:pPr>
              <a:buFontTx/>
              <a:buChar char="-"/>
            </a:pPr>
            <a:endParaRPr lang="es-AR" sz="1600" b="1">
              <a:latin typeface="Calibri" pitchFamily="34" charset="0"/>
            </a:endParaRPr>
          </a:p>
          <a:p>
            <a:pPr>
              <a:buFontTx/>
              <a:buChar char="-"/>
            </a:pPr>
            <a:r>
              <a:rPr lang="es-AR" sz="1600" b="1">
                <a:latin typeface="Calibri" pitchFamily="34" charset="0"/>
              </a:rPr>
              <a:t> Cerdas:		* Gestación:		18-22ºC</a:t>
            </a:r>
          </a:p>
          <a:p>
            <a:pPr lvl="4"/>
            <a:r>
              <a:rPr lang="es-AR" sz="1600" b="1">
                <a:latin typeface="Calibri" pitchFamily="34" charset="0"/>
              </a:rPr>
              <a:t>* Gestación</a:t>
            </a:r>
          </a:p>
          <a:p>
            <a:pPr lvl="4"/>
            <a:r>
              <a:rPr lang="es-AR" sz="1600" b="1">
                <a:latin typeface="Calibri" pitchFamily="34" charset="0"/>
              </a:rPr>
              <a:t>en cama de paja:	14-18ºC</a:t>
            </a:r>
          </a:p>
          <a:p>
            <a:r>
              <a:rPr lang="es-AR" sz="1600" b="1">
                <a:latin typeface="Calibri" pitchFamily="34" charset="0"/>
              </a:rPr>
              <a:t>		* Lactancia:		18-22ºC</a:t>
            </a:r>
          </a:p>
          <a:p>
            <a:endParaRPr lang="es-AR" sz="1600" b="1">
              <a:latin typeface="Calibri" pitchFamily="34" charset="0"/>
            </a:endParaRPr>
          </a:p>
        </p:txBody>
      </p:sp>
      <p:pic>
        <p:nvPicPr>
          <p:cNvPr id="69634" name="Picture 3"/>
          <p:cNvPicPr>
            <a:picLocks noChangeAspect="1" noChangeArrowheads="1"/>
          </p:cNvPicPr>
          <p:nvPr/>
        </p:nvPicPr>
        <p:blipFill>
          <a:blip r:embed="rId2"/>
          <a:srcRect/>
          <a:stretch>
            <a:fillRect/>
          </a:stretch>
        </p:blipFill>
        <p:spPr bwMode="auto">
          <a:xfrm>
            <a:off x="6877050" y="1439863"/>
            <a:ext cx="1552575" cy="1638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4"/>
          <p:cNvSpPr>
            <a:spLocks noChangeArrowheads="1"/>
          </p:cNvSpPr>
          <p:nvPr/>
        </p:nvSpPr>
        <p:spPr bwMode="auto">
          <a:xfrm>
            <a:off x="3635375" y="1412875"/>
            <a:ext cx="4535488" cy="3387725"/>
          </a:xfrm>
          <a:prstGeom prst="rect">
            <a:avLst/>
          </a:prstGeom>
          <a:noFill/>
          <a:ln w="9525">
            <a:noFill/>
            <a:miter lim="800000"/>
            <a:headEnd/>
            <a:tailEnd/>
          </a:ln>
        </p:spPr>
        <p:txBody>
          <a:bodyPr>
            <a:spAutoFit/>
          </a:bodyPr>
          <a:lstStyle/>
          <a:p>
            <a:r>
              <a:rPr lang="es-AR" b="1" u="sng">
                <a:latin typeface="Calibri" pitchFamily="34" charset="0"/>
              </a:rPr>
              <a:t>Humedad Relativa ambiente</a:t>
            </a:r>
          </a:p>
          <a:p>
            <a:endParaRPr lang="es-AR" b="1">
              <a:latin typeface="Calibri" pitchFamily="34" charset="0"/>
            </a:endParaRPr>
          </a:p>
          <a:p>
            <a:r>
              <a:rPr lang="es-AR" b="1" u="sng">
                <a:latin typeface="Calibri" pitchFamily="34" charset="0"/>
              </a:rPr>
              <a:t>Productos</a:t>
            </a:r>
            <a:endParaRPr lang="es-AR" b="1">
              <a:latin typeface="Calibri" pitchFamily="34" charset="0"/>
            </a:endParaRPr>
          </a:p>
          <a:p>
            <a:endParaRPr lang="es-AR" b="1">
              <a:latin typeface="Calibri" pitchFamily="34" charset="0"/>
            </a:endParaRPr>
          </a:p>
          <a:p>
            <a:r>
              <a:rPr lang="es-AR" b="1">
                <a:latin typeface="Calibri" pitchFamily="34" charset="0"/>
              </a:rPr>
              <a:t>- Hasta 35 Kg.		60 %</a:t>
            </a:r>
          </a:p>
          <a:p>
            <a:r>
              <a:rPr lang="es-AR" b="1">
                <a:latin typeface="Calibri" pitchFamily="34" charset="0"/>
              </a:rPr>
              <a:t>- desde 35 a 70 Kg.	60-70 %</a:t>
            </a:r>
          </a:p>
          <a:p>
            <a:r>
              <a:rPr lang="es-AR" b="1">
                <a:latin typeface="Calibri" pitchFamily="34" charset="0"/>
              </a:rPr>
              <a:t>- mas de 70 Kg.		70-80 %</a:t>
            </a:r>
          </a:p>
          <a:p>
            <a:endParaRPr lang="es-AR" b="1">
              <a:latin typeface="Calibri" pitchFamily="34" charset="0"/>
            </a:endParaRPr>
          </a:p>
          <a:p>
            <a:r>
              <a:rPr lang="es-AR" b="1" u="sng">
                <a:latin typeface="Calibri" pitchFamily="34" charset="0"/>
              </a:rPr>
              <a:t>Reproductores</a:t>
            </a:r>
            <a:endParaRPr lang="es-AR" b="1">
              <a:latin typeface="Calibri" pitchFamily="34" charset="0"/>
            </a:endParaRPr>
          </a:p>
          <a:p>
            <a:endParaRPr lang="es-AR" b="1">
              <a:latin typeface="Calibri" pitchFamily="34" charset="0"/>
            </a:endParaRPr>
          </a:p>
          <a:p>
            <a:r>
              <a:rPr lang="es-AR" b="1">
                <a:latin typeface="Calibri" pitchFamily="34" charset="0"/>
              </a:rPr>
              <a:t>- Verracos		70 %</a:t>
            </a:r>
          </a:p>
          <a:p>
            <a:r>
              <a:rPr lang="es-AR" b="1">
                <a:latin typeface="Calibri" pitchFamily="34" charset="0"/>
              </a:rPr>
              <a:t>- Cerdas		60-70 %</a:t>
            </a:r>
          </a:p>
        </p:txBody>
      </p:sp>
      <p:pic>
        <p:nvPicPr>
          <p:cNvPr id="70658" name="Picture 5"/>
          <p:cNvPicPr>
            <a:picLocks noChangeAspect="1" noChangeArrowheads="1"/>
          </p:cNvPicPr>
          <p:nvPr/>
        </p:nvPicPr>
        <p:blipFill>
          <a:blip r:embed="rId2"/>
          <a:srcRect/>
          <a:stretch>
            <a:fillRect/>
          </a:stretch>
        </p:blipFill>
        <p:spPr bwMode="auto">
          <a:xfrm>
            <a:off x="1116013" y="2276475"/>
            <a:ext cx="1552575" cy="1638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362200" y="533400"/>
            <a:ext cx="4724400" cy="685800"/>
          </a:xfrm>
        </p:spPr>
        <p:txBody>
          <a:bodyPr rtlCol="0">
            <a:normAutofit fontScale="90000"/>
          </a:bodyPr>
          <a:lstStyle/>
          <a:p>
            <a:pPr eaLnBrk="1" fontAlgn="auto" hangingPunct="1">
              <a:spcAft>
                <a:spcPts val="0"/>
              </a:spcAft>
              <a:defRPr/>
            </a:pPr>
            <a:r>
              <a:rPr lang="es-ES_tradnl" sz="4000" b="1" i="1" dirty="0">
                <a:solidFill>
                  <a:schemeClr val="bg1"/>
                </a:solidFill>
              </a:rPr>
              <a:t>¿</a:t>
            </a:r>
            <a:r>
              <a:rPr lang="es-ES_tradnl" sz="4000" b="1" i="1" dirty="0"/>
              <a:t>Dónde se produce</a:t>
            </a:r>
            <a:r>
              <a:rPr lang="es-ES_tradnl" sz="4000" b="1" i="1" dirty="0">
                <a:solidFill>
                  <a:schemeClr val="bg1"/>
                </a:solidFill>
              </a:rPr>
              <a:t>?</a:t>
            </a:r>
            <a:endParaRPr lang="es-ES_tradnl" dirty="0">
              <a:solidFill>
                <a:schemeClr val="bg1"/>
              </a:solidFill>
            </a:endParaRPr>
          </a:p>
        </p:txBody>
      </p:sp>
      <p:sp>
        <p:nvSpPr>
          <p:cNvPr id="10243" name="Rectangle 3"/>
          <p:cNvSpPr>
            <a:spLocks noGrp="1" noChangeArrowheads="1"/>
          </p:cNvSpPr>
          <p:nvPr>
            <p:ph type="body" idx="1"/>
          </p:nvPr>
        </p:nvSpPr>
        <p:spPr>
          <a:xfrm>
            <a:off x="0" y="1828800"/>
            <a:ext cx="8748713" cy="4191000"/>
          </a:xfrm>
        </p:spPr>
        <p:txBody>
          <a:bodyPr/>
          <a:lstStyle/>
          <a:p>
            <a:pPr lvl="1" algn="just" eaLnBrk="1" hangingPunct="1">
              <a:lnSpc>
                <a:spcPct val="90000"/>
              </a:lnSpc>
            </a:pPr>
            <a:r>
              <a:rPr lang="es-ES_tradnl" b="1" i="1" smtClean="0"/>
              <a:t>Continente   </a:t>
            </a:r>
          </a:p>
          <a:p>
            <a:pPr algn="just" eaLnBrk="1" hangingPunct="1">
              <a:lnSpc>
                <a:spcPct val="90000"/>
              </a:lnSpc>
              <a:buFontTx/>
              <a:buNone/>
            </a:pPr>
            <a:r>
              <a:rPr lang="es-ES_tradnl" b="1" i="1" smtClean="0"/>
              <a:t>	Asia 56%  - Europa 25,6% - América 17,1% Africa 0,8% - Oceanía 0,5%</a:t>
            </a:r>
          </a:p>
          <a:p>
            <a:pPr algn="just" eaLnBrk="1" hangingPunct="1">
              <a:lnSpc>
                <a:spcPct val="90000"/>
              </a:lnSpc>
            </a:pPr>
            <a:r>
              <a:rPr lang="es-ES_tradnl" b="1" i="1" smtClean="0"/>
              <a:t>Países                                                                                   China 47% - EEUU 9,2% - Alemania 4,4% </a:t>
            </a:r>
          </a:p>
          <a:p>
            <a:pPr algn="just" eaLnBrk="1" hangingPunct="1">
              <a:lnSpc>
                <a:spcPct val="90000"/>
              </a:lnSpc>
            </a:pPr>
            <a:r>
              <a:rPr lang="es-ES_tradnl" b="1" i="1" smtClean="0"/>
              <a:t>“En los últimos 10 años la producción mundial de carne de cerdo aumentó un 28,4%, a un ritmo promedio de 2,8% por año”</a:t>
            </a:r>
          </a:p>
        </p:txBody>
      </p:sp>
      <p:graphicFrame>
        <p:nvGraphicFramePr>
          <p:cNvPr id="10244" name="Object 2"/>
          <p:cNvGraphicFramePr>
            <a:graphicFrameLocks noChangeAspect="1"/>
          </p:cNvGraphicFramePr>
          <p:nvPr/>
        </p:nvGraphicFramePr>
        <p:xfrm>
          <a:off x="457200" y="0"/>
          <a:ext cx="1219200" cy="1828800"/>
        </p:xfrm>
        <a:graphic>
          <a:graphicData uri="http://schemas.openxmlformats.org/presentationml/2006/ole">
            <mc:AlternateContent xmlns:mc="http://schemas.openxmlformats.org/markup-compatibility/2006">
              <mc:Choice xmlns:v="urn:schemas-microsoft-com:vml" Requires="v">
                <p:oleObj spid="_x0000_s5123" name="Imagen" r:id="rId3" imgW="3003120" imgH="5470200" progId="">
                  <p:embed/>
                </p:oleObj>
              </mc:Choice>
              <mc:Fallback>
                <p:oleObj name="Imagen" r:id="rId3" imgW="3003120" imgH="54702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0"/>
                        <a:ext cx="1219200" cy="182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5" name="Rectangle 8"/>
          <p:cNvSpPr>
            <a:spLocks noChangeArrowheads="1"/>
          </p:cNvSpPr>
          <p:nvPr/>
        </p:nvSpPr>
        <p:spPr bwMode="auto">
          <a:xfrm>
            <a:off x="609600" y="6172200"/>
            <a:ext cx="5276850" cy="366713"/>
          </a:xfrm>
          <a:prstGeom prst="rect">
            <a:avLst/>
          </a:prstGeom>
          <a:noFill/>
          <a:ln w="9525">
            <a:noFill/>
            <a:miter lim="800000"/>
            <a:headEnd/>
            <a:tailEnd/>
          </a:ln>
        </p:spPr>
        <p:txBody>
          <a:bodyPr wrap="none">
            <a:spAutoFit/>
          </a:bodyPr>
          <a:lstStyle/>
          <a:p>
            <a:r>
              <a:rPr lang="es-ES" b="1">
                <a:solidFill>
                  <a:schemeClr val="bg2"/>
                </a:solidFill>
                <a:latin typeface="Calibri" pitchFamily="34" charset="0"/>
              </a:rPr>
              <a:t>Fuente: DG en base datos FAOSTAT - 2004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additive="base">
                                        <p:cTn id="7" dur="500" fill="hold"/>
                                        <p:tgtEl>
                                          <p:spTgt spid="10244"/>
                                        </p:tgtEl>
                                        <p:attrNameLst>
                                          <p:attrName>ppt_x</p:attrName>
                                        </p:attrNameLst>
                                      </p:cBhvr>
                                      <p:tavLst>
                                        <p:tav tm="0">
                                          <p:val>
                                            <p:strVal val="0-#ppt_w/2"/>
                                          </p:val>
                                        </p:tav>
                                        <p:tav tm="100000">
                                          <p:val>
                                            <p:strVal val="#ppt_x"/>
                                          </p:val>
                                        </p:tav>
                                      </p:tavLst>
                                    </p:anim>
                                    <p:anim calcmode="lin" valueType="num">
                                      <p:cBhvr additive="base">
                                        <p:cTn id="8" dur="500" fill="hold"/>
                                        <p:tgtEl>
                                          <p:spTgt spid="102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0242"/>
                                        </p:tgtEl>
                                        <p:attrNameLst>
                                          <p:attrName>style.visibility</p:attrName>
                                        </p:attrNameLst>
                                      </p:cBhvr>
                                      <p:to>
                                        <p:strVal val="visible"/>
                                      </p:to>
                                    </p:set>
                                    <p:anim calcmode="lin" valueType="num">
                                      <p:cBhvr additive="base">
                                        <p:cTn id="12" dur="500" fill="hold"/>
                                        <p:tgtEl>
                                          <p:spTgt spid="10242"/>
                                        </p:tgtEl>
                                        <p:attrNameLst>
                                          <p:attrName>ppt_x</p:attrName>
                                        </p:attrNameLst>
                                      </p:cBhvr>
                                      <p:tavLst>
                                        <p:tav tm="0">
                                          <p:val>
                                            <p:strVal val="#ppt_x"/>
                                          </p:val>
                                        </p:tav>
                                        <p:tav tm="100000">
                                          <p:val>
                                            <p:strVal val="#ppt_x"/>
                                          </p:val>
                                        </p:tav>
                                      </p:tavLst>
                                    </p:anim>
                                    <p:anim calcmode="lin" valueType="num">
                                      <p:cBhvr additive="base">
                                        <p:cTn id="13" dur="500" fill="hold"/>
                                        <p:tgtEl>
                                          <p:spTgt spid="1024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243">
                                            <p:txEl>
                                              <p:pRg st="0" end="0"/>
                                            </p:txEl>
                                          </p:spTgt>
                                        </p:tgtEl>
                                        <p:attrNameLst>
                                          <p:attrName>style.visibility</p:attrName>
                                        </p:attrNameLst>
                                      </p:cBhvr>
                                      <p:to>
                                        <p:strVal val="visible"/>
                                      </p:to>
                                    </p:set>
                                    <p:anim calcmode="lin" valueType="num">
                                      <p:cBhvr additive="base">
                                        <p:cTn id="18"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243">
                                            <p:txEl>
                                              <p:pRg st="1" end="1"/>
                                            </p:txEl>
                                          </p:spTgt>
                                        </p:tgtEl>
                                        <p:attrNameLst>
                                          <p:attrName>style.visibility</p:attrName>
                                        </p:attrNameLst>
                                      </p:cBhvr>
                                      <p:to>
                                        <p:strVal val="visible"/>
                                      </p:to>
                                    </p:set>
                                    <p:anim calcmode="lin" valueType="num">
                                      <p:cBhvr additive="base">
                                        <p:cTn id="24"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243">
                                            <p:txEl>
                                              <p:pRg st="2" end="2"/>
                                            </p:txEl>
                                          </p:spTgt>
                                        </p:tgtEl>
                                        <p:attrNameLst>
                                          <p:attrName>style.visibility</p:attrName>
                                        </p:attrNameLst>
                                      </p:cBhvr>
                                      <p:to>
                                        <p:strVal val="visible"/>
                                      </p:to>
                                    </p:set>
                                    <p:anim calcmode="lin" valueType="num">
                                      <p:cBhvr additive="base">
                                        <p:cTn id="30"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243">
                                            <p:txEl>
                                              <p:pRg st="3" end="3"/>
                                            </p:txEl>
                                          </p:spTgt>
                                        </p:tgtEl>
                                        <p:attrNameLst>
                                          <p:attrName>style.visibility</p:attrName>
                                        </p:attrNameLst>
                                      </p:cBhvr>
                                      <p:to>
                                        <p:strVal val="visible"/>
                                      </p:to>
                                    </p:set>
                                    <p:anim calcmode="lin" valueType="num">
                                      <p:cBhvr additive="base">
                                        <p:cTn id="36"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utoUpdateAnimBg="0"/>
      <p:bldP spid="10243" grpId="0" build="p" bldLvl="2"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Grp="1" noChangeAspect="1"/>
          </p:cNvGraphicFramePr>
          <p:nvPr>
            <p:ph/>
          </p:nvPr>
        </p:nvGraphicFramePr>
        <p:xfrm>
          <a:off x="684213" y="4398963"/>
          <a:ext cx="7848600" cy="1651000"/>
        </p:xfrm>
        <a:graphic>
          <a:graphicData uri="http://schemas.openxmlformats.org/presentationml/2006/ole">
            <mc:AlternateContent xmlns:mc="http://schemas.openxmlformats.org/markup-compatibility/2006">
              <mc:Choice xmlns:v="urn:schemas-microsoft-com:vml" Requires="v">
                <p:oleObj spid="_x0000_s12291" name="Notebook" r:id="rId3" imgW="6791400" imgH="1428840" progId="">
                  <p:embed/>
                </p:oleObj>
              </mc:Choice>
              <mc:Fallback>
                <p:oleObj name="Notebook" r:id="rId3" imgW="6791400" imgH="142884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398963"/>
                        <a:ext cx="7848600" cy="16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1" name="Rectangle 9"/>
          <p:cNvSpPr>
            <a:spLocks noChangeArrowheads="1"/>
          </p:cNvSpPr>
          <p:nvPr/>
        </p:nvSpPr>
        <p:spPr bwMode="auto">
          <a:xfrm>
            <a:off x="684213" y="476250"/>
            <a:ext cx="7848600" cy="3387725"/>
          </a:xfrm>
          <a:prstGeom prst="rect">
            <a:avLst/>
          </a:prstGeom>
          <a:noFill/>
          <a:ln w="9525">
            <a:noFill/>
            <a:miter lim="800000"/>
            <a:headEnd/>
            <a:tailEnd/>
          </a:ln>
        </p:spPr>
        <p:txBody>
          <a:bodyPr anchor="ctr">
            <a:spAutoFit/>
          </a:bodyPr>
          <a:lstStyle/>
          <a:p>
            <a:pPr indent="228600"/>
            <a:r>
              <a:rPr lang="es-AR" b="1" u="sng">
                <a:latin typeface="Calibri" pitchFamily="34" charset="0"/>
              </a:rPr>
              <a:t>Ventilación</a:t>
            </a:r>
            <a:endParaRPr lang="es-ES">
              <a:latin typeface="Calibri" pitchFamily="34" charset="0"/>
            </a:endParaRPr>
          </a:p>
          <a:p>
            <a:pPr indent="228600"/>
            <a:endParaRPr lang="es-ES">
              <a:latin typeface="Calibri" pitchFamily="34" charset="0"/>
            </a:endParaRPr>
          </a:p>
          <a:p>
            <a:pPr indent="228600"/>
            <a:r>
              <a:rPr lang="es-ES">
                <a:latin typeface="Calibri" pitchFamily="34" charset="0"/>
              </a:rPr>
              <a:t>La función de la ventilación de un galpón de cerdos es:</a:t>
            </a:r>
          </a:p>
          <a:p>
            <a:pPr indent="228600"/>
            <a:endParaRPr lang="es-ES">
              <a:latin typeface="Calibri" pitchFamily="34" charset="0"/>
            </a:endParaRPr>
          </a:p>
          <a:p>
            <a:pPr indent="228600"/>
            <a:r>
              <a:rPr lang="es-ES">
                <a:latin typeface="Calibri" pitchFamily="34" charset="0"/>
              </a:rPr>
              <a:t>- la renovación permanente del aire, </a:t>
            </a:r>
          </a:p>
          <a:p>
            <a:pPr indent="228600"/>
            <a:r>
              <a:rPr lang="es-ES">
                <a:latin typeface="Calibri" pitchFamily="34" charset="0"/>
              </a:rPr>
              <a:t>- efectuar una correcta evacuación de los gases nocivos, </a:t>
            </a:r>
          </a:p>
          <a:p>
            <a:pPr indent="228600"/>
            <a:r>
              <a:rPr lang="es-ES">
                <a:latin typeface="Calibri" pitchFamily="34" charset="0"/>
              </a:rPr>
              <a:t>- efectuar una correcta evacuación de los malos olores y del polvo y </a:t>
            </a:r>
          </a:p>
          <a:p>
            <a:pPr indent="228600"/>
            <a:r>
              <a:rPr lang="es-ES">
                <a:latin typeface="Calibri" pitchFamily="34" charset="0"/>
              </a:rPr>
              <a:t>- controlar la temperatura ambiente y la humedad. </a:t>
            </a:r>
          </a:p>
          <a:p>
            <a:pPr indent="228600"/>
            <a:endParaRPr lang="es-ES">
              <a:latin typeface="Calibri" pitchFamily="34" charset="0"/>
            </a:endParaRPr>
          </a:p>
          <a:p>
            <a:pPr indent="228600"/>
            <a:r>
              <a:rPr lang="es-ES">
                <a:latin typeface="Calibri" pitchFamily="34" charset="0"/>
              </a:rPr>
              <a:t>Al cerdo no le agradan ni el aire confinado ni las comentes de aire. Cuando se producen variaciones apreciables en la velocidad del aire aumentan los casos de problemas pulmonares </a:t>
            </a:r>
          </a:p>
        </p:txBody>
      </p:sp>
    </p:spTree>
  </p:cSld>
  <p:clrMapOvr>
    <a:masterClrMapping/>
  </p:clrMapOvr>
  <p:transition spd="slow">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p:cNvSpPr>
            <a:spLocks noChangeArrowheads="1"/>
          </p:cNvSpPr>
          <p:nvPr/>
        </p:nvSpPr>
        <p:spPr bwMode="auto">
          <a:xfrm>
            <a:off x="468313" y="333375"/>
            <a:ext cx="8280400" cy="1739900"/>
          </a:xfrm>
          <a:prstGeom prst="rect">
            <a:avLst/>
          </a:prstGeom>
          <a:noFill/>
          <a:ln w="9525">
            <a:noFill/>
            <a:miter lim="800000"/>
            <a:headEnd/>
            <a:tailEnd/>
          </a:ln>
        </p:spPr>
        <p:txBody>
          <a:bodyPr>
            <a:spAutoFit/>
          </a:bodyPr>
          <a:lstStyle/>
          <a:p>
            <a:r>
              <a:rPr lang="es-ES">
                <a:latin typeface="Calibri" pitchFamily="34" charset="0"/>
              </a:rPr>
              <a:t>La velocidad del aire juega un papel fundamental en la climatización de los locales:</a:t>
            </a:r>
          </a:p>
          <a:p>
            <a:endParaRPr lang="es-ES">
              <a:latin typeface="Calibri" pitchFamily="34" charset="0"/>
            </a:endParaRPr>
          </a:p>
          <a:p>
            <a:pPr>
              <a:buFontTx/>
              <a:buChar char="-"/>
            </a:pPr>
            <a:r>
              <a:rPr lang="es-ES_tradnl">
                <a:latin typeface="Calibri" pitchFamily="34" charset="0"/>
              </a:rPr>
              <a:t>0,15 m/s </a:t>
            </a:r>
            <a:r>
              <a:rPr lang="en-US">
                <a:latin typeface="Calibri" pitchFamily="34" charset="0"/>
              </a:rPr>
              <a:t>(0,5 km/h) </a:t>
            </a:r>
            <a:r>
              <a:rPr lang="es-ES_tradnl">
                <a:latin typeface="Calibri" pitchFamily="34" charset="0"/>
              </a:rPr>
              <a:t>cerdos pequeños a Tº altas o cerdos grandes a Tº bajas;</a:t>
            </a:r>
          </a:p>
          <a:p>
            <a:pPr>
              <a:buFontTx/>
              <a:buChar char="-"/>
            </a:pPr>
            <a:r>
              <a:rPr lang="es-ES_tradnl">
                <a:latin typeface="Calibri" pitchFamily="34" charset="0"/>
              </a:rPr>
              <a:t>0,3 m/s </a:t>
            </a:r>
            <a:r>
              <a:rPr lang="en-US">
                <a:latin typeface="Calibri" pitchFamily="34" charset="0"/>
              </a:rPr>
              <a:t>(1,1 km/h)</a:t>
            </a:r>
            <a:r>
              <a:rPr lang="es-ES_tradnl">
                <a:latin typeface="Calibri" pitchFamily="34" charset="0"/>
              </a:rPr>
              <a:t> cerdos grandes con Tº que superan la TCS;</a:t>
            </a:r>
          </a:p>
          <a:p>
            <a:pPr>
              <a:buFontTx/>
              <a:buChar char="-"/>
            </a:pPr>
            <a:r>
              <a:rPr lang="es-ES_tradnl">
                <a:latin typeface="Calibri" pitchFamily="34" charset="0"/>
              </a:rPr>
              <a:t>0,5 m/s </a:t>
            </a:r>
            <a:r>
              <a:rPr lang="en-US">
                <a:latin typeface="Calibri" pitchFamily="34" charset="0"/>
              </a:rPr>
              <a:t>(1,8 km/h)</a:t>
            </a:r>
            <a:r>
              <a:rPr lang="es-ES_tradnl">
                <a:latin typeface="Calibri" pitchFamily="34" charset="0"/>
              </a:rPr>
              <a:t> en climas cálidos.</a:t>
            </a:r>
            <a:endParaRPr lang="es-ES">
              <a:latin typeface="Calibri" pitchFamily="34" charset="0"/>
            </a:endParaRPr>
          </a:p>
        </p:txBody>
      </p:sp>
      <p:sp>
        <p:nvSpPr>
          <p:cNvPr id="13316" name="Rectangle 5"/>
          <p:cNvSpPr>
            <a:spLocks noChangeArrowheads="1"/>
          </p:cNvSpPr>
          <p:nvPr/>
        </p:nvSpPr>
        <p:spPr bwMode="auto">
          <a:xfrm>
            <a:off x="0" y="2349500"/>
            <a:ext cx="9144000" cy="366713"/>
          </a:xfrm>
          <a:prstGeom prst="rect">
            <a:avLst/>
          </a:prstGeom>
          <a:noFill/>
          <a:ln w="9525">
            <a:noFill/>
            <a:miter lim="800000"/>
            <a:headEnd/>
            <a:tailEnd/>
          </a:ln>
        </p:spPr>
        <p:txBody>
          <a:bodyPr>
            <a:spAutoFit/>
          </a:bodyPr>
          <a:lstStyle/>
          <a:p>
            <a:pPr algn="ctr"/>
            <a:r>
              <a:rPr lang="es-ES">
                <a:latin typeface="Calibri" pitchFamily="34" charset="0"/>
              </a:rPr>
              <a:t>Una de las formas de eliminar el calor es aumentando el caudal de ventilación</a:t>
            </a:r>
          </a:p>
        </p:txBody>
      </p:sp>
      <p:graphicFrame>
        <p:nvGraphicFramePr>
          <p:cNvPr id="13314" name="Object 2"/>
          <p:cNvGraphicFramePr>
            <a:graphicFrameLocks noGrp="1" noChangeAspect="1"/>
          </p:cNvGraphicFramePr>
          <p:nvPr>
            <p:ph/>
          </p:nvPr>
        </p:nvGraphicFramePr>
        <p:xfrm>
          <a:off x="2124075" y="3068638"/>
          <a:ext cx="4248150" cy="3371850"/>
        </p:xfrm>
        <a:graphic>
          <a:graphicData uri="http://schemas.openxmlformats.org/presentationml/2006/ole">
            <mc:AlternateContent xmlns:mc="http://schemas.openxmlformats.org/markup-compatibility/2006">
              <mc:Choice xmlns:v="urn:schemas-microsoft-com:vml" Requires="v">
                <p:oleObj spid="_x0000_s13315" name="Notebook" r:id="rId3" imgW="3600360" imgH="2857680" progId="">
                  <p:embed/>
                </p:oleObj>
              </mc:Choice>
              <mc:Fallback>
                <p:oleObj name="Notebook" r:id="rId3" imgW="3600360" imgH="285768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3068638"/>
                        <a:ext cx="424815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5"/>
          <p:cNvSpPr>
            <a:spLocks noChangeArrowheads="1"/>
          </p:cNvSpPr>
          <p:nvPr/>
        </p:nvSpPr>
        <p:spPr bwMode="auto">
          <a:xfrm>
            <a:off x="0" y="1412875"/>
            <a:ext cx="9144000" cy="1855788"/>
          </a:xfrm>
          <a:prstGeom prst="rect">
            <a:avLst/>
          </a:prstGeom>
          <a:noFill/>
          <a:ln w="9525">
            <a:noFill/>
            <a:miter lim="800000"/>
            <a:headEnd/>
            <a:tailEnd/>
          </a:ln>
          <a:effectLst/>
        </p:spPr>
        <p:txBody>
          <a:bodyPr anchor="ctr"/>
          <a:lstStyle/>
          <a:p>
            <a:pPr algn="ctr" fontAlgn="auto">
              <a:spcBef>
                <a:spcPts val="0"/>
              </a:spcBef>
              <a:spcAft>
                <a:spcPts val="0"/>
              </a:spcAft>
              <a:defRPr/>
            </a:pPr>
            <a:r>
              <a:rPr lang="es-ES" sz="3200">
                <a:solidFill>
                  <a:schemeClr val="tx2"/>
                </a:solidFill>
                <a:effectLst>
                  <a:outerShdw blurRad="38100" dist="38100" dir="2700000" algn="tl">
                    <a:srgbClr val="000000"/>
                  </a:outerShdw>
                </a:effectLst>
                <a:latin typeface="+mn-lt"/>
              </a:rPr>
              <a:t>Instalaciones </a:t>
            </a:r>
            <a:br>
              <a:rPr lang="es-ES" sz="3200">
                <a:solidFill>
                  <a:schemeClr val="tx2"/>
                </a:solidFill>
                <a:effectLst>
                  <a:outerShdw blurRad="38100" dist="38100" dir="2700000" algn="tl">
                    <a:srgbClr val="000000"/>
                  </a:outerShdw>
                </a:effectLst>
                <a:latin typeface="+mn-lt"/>
              </a:rPr>
            </a:br>
            <a:r>
              <a:rPr lang="es-ES" sz="3200">
                <a:solidFill>
                  <a:schemeClr val="tx2"/>
                </a:solidFill>
                <a:effectLst>
                  <a:outerShdw blurRad="38100" dist="38100" dir="2700000" algn="tl">
                    <a:srgbClr val="000000"/>
                  </a:outerShdw>
                </a:effectLst>
                <a:latin typeface="+mn-lt"/>
              </a:rPr>
              <a:t>Proyectos de alojamiento</a:t>
            </a:r>
            <a:endParaRPr lang="es-AR" sz="3200">
              <a:solidFill>
                <a:schemeClr val="tx2"/>
              </a:solidFill>
              <a:effectLst>
                <a:outerShdw blurRad="38100" dist="38100" dir="2700000" algn="tl">
                  <a:srgbClr val="000000"/>
                </a:outerShdw>
              </a:effectLst>
              <a:latin typeface="+mn-lt"/>
            </a:endParaRPr>
          </a:p>
        </p:txBody>
      </p:sp>
      <p:pic>
        <p:nvPicPr>
          <p:cNvPr id="75778" name="Picture 7" descr="1300_GP_Farm_Korea"/>
          <p:cNvPicPr>
            <a:picLocks noChangeAspect="1" noChangeArrowheads="1"/>
          </p:cNvPicPr>
          <p:nvPr/>
        </p:nvPicPr>
        <p:blipFill>
          <a:blip r:embed="rId2"/>
          <a:srcRect/>
          <a:stretch>
            <a:fillRect/>
          </a:stretch>
        </p:blipFill>
        <p:spPr bwMode="auto">
          <a:xfrm>
            <a:off x="323850" y="3573463"/>
            <a:ext cx="4103688" cy="28495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ChangeArrowheads="1"/>
          </p:cNvSpPr>
          <p:nvPr/>
        </p:nvSpPr>
        <p:spPr bwMode="auto">
          <a:xfrm>
            <a:off x="684213" y="549275"/>
            <a:ext cx="7848600" cy="5743575"/>
          </a:xfrm>
          <a:prstGeom prst="rect">
            <a:avLst/>
          </a:prstGeom>
          <a:noFill/>
          <a:ln w="28575">
            <a:solidFill>
              <a:schemeClr val="folHlink"/>
            </a:solidFill>
            <a:miter lim="800000"/>
            <a:headEnd/>
            <a:tailEnd/>
          </a:ln>
        </p:spPr>
        <p:txBody>
          <a:bodyPr>
            <a:spAutoFit/>
          </a:bodyPr>
          <a:lstStyle/>
          <a:p>
            <a:r>
              <a:rPr lang="es-AR" sz="1600" b="1">
                <a:solidFill>
                  <a:schemeClr val="tx2"/>
                </a:solidFill>
                <a:latin typeface="Calibri" pitchFamily="34" charset="0"/>
              </a:rPr>
              <a:t>Al proyectar una explotación porcina es necesario tener en cuenta los siguientes aspectos:</a:t>
            </a:r>
            <a:endParaRPr lang="es-ES" sz="1600" b="1">
              <a:solidFill>
                <a:schemeClr val="tx2"/>
              </a:solidFill>
              <a:latin typeface="Calibri" pitchFamily="34" charset="0"/>
            </a:endParaRPr>
          </a:p>
          <a:p>
            <a:endParaRPr lang="es-ES" sz="1600" b="1">
              <a:solidFill>
                <a:schemeClr val="tx2"/>
              </a:solidFill>
              <a:latin typeface="Calibri" pitchFamily="34" charset="0"/>
            </a:endParaRPr>
          </a:p>
          <a:p>
            <a:r>
              <a:rPr lang="es-ES" sz="1600" b="1">
                <a:solidFill>
                  <a:schemeClr val="tx2"/>
                </a:solidFill>
                <a:latin typeface="Calibri" pitchFamily="34" charset="0"/>
              </a:rPr>
              <a:t>- Objetivos productivos;</a:t>
            </a:r>
          </a:p>
          <a:p>
            <a:endParaRPr lang="es-ES" sz="1600" b="1">
              <a:solidFill>
                <a:schemeClr val="tx2"/>
              </a:solidFill>
              <a:latin typeface="Calibri" pitchFamily="34" charset="0"/>
            </a:endParaRPr>
          </a:p>
          <a:p>
            <a:r>
              <a:rPr lang="es-ES" sz="1600" b="1">
                <a:solidFill>
                  <a:schemeClr val="tx2"/>
                </a:solidFill>
                <a:latin typeface="Calibri" pitchFamily="34" charset="0"/>
              </a:rPr>
              <a:t>- Suelo (dimensión del terreno, topografía, tipo de suelo, etc.), disponibilidad y calidad</a:t>
            </a:r>
            <a:r>
              <a:rPr lang="es-ES" sz="1600" b="1">
                <a:latin typeface="Calibri" pitchFamily="34" charset="0"/>
              </a:rPr>
              <a:t> </a:t>
            </a:r>
            <a:r>
              <a:rPr lang="es-ES" sz="1600" b="1">
                <a:solidFill>
                  <a:schemeClr val="tx2"/>
                </a:solidFill>
                <a:latin typeface="Calibri" pitchFamily="34" charset="0"/>
              </a:rPr>
              <a:t>de agua, suministro de energía</a:t>
            </a:r>
            <a:r>
              <a:rPr lang="es-AR" sz="1600" b="1">
                <a:solidFill>
                  <a:schemeClr val="tx2"/>
                </a:solidFill>
                <a:latin typeface="Calibri" pitchFamily="34" charset="0"/>
              </a:rPr>
              <a:t>;</a:t>
            </a:r>
            <a:r>
              <a:rPr lang="es-ES" sz="1600" b="1">
                <a:solidFill>
                  <a:schemeClr val="tx2"/>
                </a:solidFill>
                <a:latin typeface="Calibri" pitchFamily="34" charset="0"/>
              </a:rPr>
              <a:t> </a:t>
            </a:r>
          </a:p>
          <a:p>
            <a:endParaRPr lang="es-ES" sz="1600" b="1">
              <a:solidFill>
                <a:schemeClr val="tx2"/>
              </a:solidFill>
              <a:latin typeface="Calibri" pitchFamily="34" charset="0"/>
            </a:endParaRPr>
          </a:p>
          <a:p>
            <a:r>
              <a:rPr lang="es-ES" sz="1600" b="1">
                <a:solidFill>
                  <a:schemeClr val="tx2"/>
                </a:solidFill>
                <a:latin typeface="Calibri" pitchFamily="34" charset="0"/>
              </a:rPr>
              <a:t>- Aislamiento y comunicaciones; </a:t>
            </a:r>
          </a:p>
          <a:p>
            <a:endParaRPr lang="es-ES" sz="1600" b="1">
              <a:solidFill>
                <a:schemeClr val="tx2"/>
              </a:solidFill>
              <a:latin typeface="Calibri" pitchFamily="34" charset="0"/>
            </a:endParaRPr>
          </a:p>
          <a:p>
            <a:r>
              <a:rPr lang="es-ES" sz="1600" b="1">
                <a:solidFill>
                  <a:schemeClr val="tx2"/>
                </a:solidFill>
                <a:latin typeface="Calibri" pitchFamily="34" charset="0"/>
              </a:rPr>
              <a:t>- Factores climáticos (Tº y Hº, vientos dominantes, etc.) para realizar los cálculos de climatización y orientación de los galpones; </a:t>
            </a:r>
          </a:p>
          <a:p>
            <a:endParaRPr lang="es-ES" sz="1600" b="1">
              <a:solidFill>
                <a:schemeClr val="tx2"/>
              </a:solidFill>
              <a:latin typeface="Calibri" pitchFamily="34" charset="0"/>
            </a:endParaRPr>
          </a:p>
          <a:p>
            <a:r>
              <a:rPr lang="es-ES" sz="1600" b="1">
                <a:solidFill>
                  <a:schemeClr val="tx2"/>
                </a:solidFill>
                <a:latin typeface="Calibri" pitchFamily="34" charset="0"/>
              </a:rPr>
              <a:t>- Tecnología a aplicar; </a:t>
            </a:r>
          </a:p>
          <a:p>
            <a:endParaRPr lang="es-ES" sz="1600" b="1">
              <a:solidFill>
                <a:schemeClr val="tx2"/>
              </a:solidFill>
              <a:latin typeface="Calibri" pitchFamily="34" charset="0"/>
            </a:endParaRPr>
          </a:p>
          <a:p>
            <a:r>
              <a:rPr lang="es-ES" sz="1600" b="1">
                <a:solidFill>
                  <a:schemeClr val="tx2"/>
                </a:solidFill>
                <a:latin typeface="Calibri" pitchFamily="34" charset="0"/>
              </a:rPr>
              <a:t>- Posibilidades de expansión; </a:t>
            </a:r>
          </a:p>
          <a:p>
            <a:endParaRPr lang="es-ES" sz="1600" b="1">
              <a:solidFill>
                <a:schemeClr val="tx2"/>
              </a:solidFill>
              <a:latin typeface="Calibri" pitchFamily="34" charset="0"/>
            </a:endParaRPr>
          </a:p>
          <a:p>
            <a:r>
              <a:rPr lang="es-ES" sz="1600" b="1">
                <a:solidFill>
                  <a:schemeClr val="tx2"/>
                </a:solidFill>
                <a:latin typeface="Calibri" pitchFamily="34" charset="0"/>
              </a:rPr>
              <a:t>- Duración del ciclo productivo y organización de la piara; </a:t>
            </a:r>
          </a:p>
          <a:p>
            <a:endParaRPr lang="es-ES" sz="1600" b="1">
              <a:solidFill>
                <a:schemeClr val="tx2"/>
              </a:solidFill>
              <a:latin typeface="Calibri" pitchFamily="34" charset="0"/>
            </a:endParaRPr>
          </a:p>
          <a:p>
            <a:r>
              <a:rPr lang="es-ES" sz="1600" b="1">
                <a:solidFill>
                  <a:schemeClr val="tx2"/>
                </a:solidFill>
                <a:latin typeface="Calibri" pitchFamily="34" charset="0"/>
              </a:rPr>
              <a:t>- Disponibilidad de materias primas;</a:t>
            </a:r>
          </a:p>
          <a:p>
            <a:endParaRPr lang="es-ES" sz="1600" b="1">
              <a:solidFill>
                <a:schemeClr val="tx2"/>
              </a:solidFill>
              <a:latin typeface="Calibri" pitchFamily="34" charset="0"/>
            </a:endParaRPr>
          </a:p>
          <a:p>
            <a:r>
              <a:rPr lang="es-ES" sz="1600" b="1">
                <a:solidFill>
                  <a:schemeClr val="tx2"/>
                </a:solidFill>
                <a:latin typeface="Calibri" pitchFamily="34" charset="0"/>
              </a:rPr>
              <a:t>- Distancia a plantas de faena.</a:t>
            </a:r>
            <a:endParaRPr lang="es-AR" sz="1600" b="1">
              <a:solidFill>
                <a:schemeClr val="tx2"/>
              </a:solidFill>
              <a:latin typeface="Calibri" pitchFamily="34" charset="0"/>
            </a:endParaRPr>
          </a:p>
          <a:p>
            <a:pPr algn="r"/>
            <a:r>
              <a:rPr lang="es-AR" sz="1600" b="1" i="1">
                <a:solidFill>
                  <a:schemeClr val="tx2"/>
                </a:solidFill>
                <a:latin typeface="Calibri" pitchFamily="34" charset="0"/>
              </a:rPr>
              <a:t>Ciutat, J.M.</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4"/>
          <p:cNvSpPr>
            <a:spLocks noChangeArrowheads="1"/>
          </p:cNvSpPr>
          <p:nvPr/>
        </p:nvSpPr>
        <p:spPr bwMode="auto">
          <a:xfrm>
            <a:off x="755650" y="620713"/>
            <a:ext cx="7200900" cy="3387725"/>
          </a:xfrm>
          <a:prstGeom prst="rect">
            <a:avLst/>
          </a:prstGeom>
          <a:noFill/>
          <a:ln w="9525">
            <a:noFill/>
            <a:miter lim="800000"/>
            <a:headEnd/>
            <a:tailEnd/>
          </a:ln>
        </p:spPr>
        <p:txBody>
          <a:bodyPr>
            <a:spAutoFit/>
          </a:bodyPr>
          <a:lstStyle/>
          <a:p>
            <a:pPr algn="ctr"/>
            <a:r>
              <a:rPr lang="es-AR" b="1">
                <a:latin typeface="Calibri" pitchFamily="34" charset="0"/>
              </a:rPr>
              <a:t>Siempre las instalaciones deben tratar de ser:</a:t>
            </a:r>
          </a:p>
          <a:p>
            <a:r>
              <a:rPr lang="es-AR" b="1">
                <a:latin typeface="Calibri" pitchFamily="34" charset="0"/>
              </a:rPr>
              <a:t>	</a:t>
            </a:r>
          </a:p>
          <a:p>
            <a:r>
              <a:rPr lang="es-AR" b="1">
                <a:latin typeface="Calibri" pitchFamily="34" charset="0"/>
              </a:rPr>
              <a:t>	- sencillas;</a:t>
            </a:r>
          </a:p>
          <a:p>
            <a:r>
              <a:rPr lang="es-AR" b="1">
                <a:latin typeface="Calibri" pitchFamily="34" charset="0"/>
              </a:rPr>
              <a:t>	</a:t>
            </a:r>
          </a:p>
          <a:p>
            <a:r>
              <a:rPr lang="es-AR" b="1">
                <a:latin typeface="Calibri" pitchFamily="34" charset="0"/>
              </a:rPr>
              <a:t>	- confortables, que respeten las necesidades 	ambientales y etológicas del cerdo: BIENESTAR; </a:t>
            </a:r>
          </a:p>
          <a:p>
            <a:r>
              <a:rPr lang="es-AR" b="1">
                <a:latin typeface="Calibri" pitchFamily="34" charset="0"/>
              </a:rPr>
              <a:t>	</a:t>
            </a:r>
          </a:p>
          <a:p>
            <a:r>
              <a:rPr lang="es-AR" b="1">
                <a:latin typeface="Calibri" pitchFamily="34" charset="0"/>
              </a:rPr>
              <a:t>	- durables;</a:t>
            </a:r>
          </a:p>
          <a:p>
            <a:r>
              <a:rPr lang="es-AR" b="1">
                <a:latin typeface="Calibri" pitchFamily="34" charset="0"/>
              </a:rPr>
              <a:t>	</a:t>
            </a:r>
          </a:p>
          <a:p>
            <a:r>
              <a:rPr lang="es-AR" b="1">
                <a:latin typeface="Calibri" pitchFamily="34" charset="0"/>
              </a:rPr>
              <a:t>	- económicas;</a:t>
            </a:r>
          </a:p>
          <a:p>
            <a:r>
              <a:rPr lang="es-AR" b="1">
                <a:latin typeface="Calibri" pitchFamily="34" charset="0"/>
              </a:rPr>
              <a:t>	</a:t>
            </a:r>
          </a:p>
          <a:p>
            <a:r>
              <a:rPr lang="es-AR" b="1">
                <a:latin typeface="Calibri" pitchFamily="34" charset="0"/>
              </a:rPr>
              <a:t>	- de fácil uso y limpieza.</a:t>
            </a:r>
            <a:endParaRPr lang="es-AR" b="1" u="sng">
              <a:latin typeface="Calibri" pitchFamily="34" charset="0"/>
            </a:endParaRPr>
          </a:p>
        </p:txBody>
      </p:sp>
      <p:sp>
        <p:nvSpPr>
          <p:cNvPr id="77826" name="WordArt 5"/>
          <p:cNvSpPr>
            <a:spLocks noChangeArrowheads="1" noChangeShapeType="1" noTextEdit="1"/>
          </p:cNvSpPr>
          <p:nvPr/>
        </p:nvSpPr>
        <p:spPr bwMode="auto">
          <a:xfrm>
            <a:off x="755650" y="4689475"/>
            <a:ext cx="7740650" cy="647700"/>
          </a:xfrm>
          <a:prstGeom prst="rect">
            <a:avLst/>
          </a:prstGeom>
        </p:spPr>
        <p:txBody>
          <a:bodyPr wrap="none" fromWordArt="1">
            <a:prstTxWarp prst="textPlain">
              <a:avLst>
                <a:gd name="adj" fmla="val 50000"/>
              </a:avLst>
            </a:prstTxWarp>
          </a:bodyPr>
          <a:lstStyle/>
          <a:p>
            <a:pPr algn="ctr"/>
            <a:r>
              <a:rPr lang="es-ES_tradnl" sz="3600" kern="10" spc="720">
                <a:ln w="9525">
                  <a:noFill/>
                  <a:round/>
                  <a:headEnd/>
                  <a:tailEnd/>
                </a:ln>
                <a:solidFill>
                  <a:srgbClr val="FF6600"/>
                </a:solidFill>
                <a:effectLst>
                  <a:outerShdw dist="45791" dir="3378596" algn="ctr" rotWithShape="0">
                    <a:srgbClr val="4D4D4D">
                      <a:alpha val="79999"/>
                    </a:srgbClr>
                  </a:outerShdw>
                </a:effectLst>
                <a:latin typeface="Tahoma"/>
                <a:cs typeface="Tahoma"/>
              </a:rPr>
              <a:t>Las instalaciones no son solamente para el cerdo</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4" descr="DSC04587"/>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4" descr="Sin título-4 copia"/>
          <p:cNvPicPr>
            <a:picLocks noChangeAspect="1" noChangeArrowheads="1"/>
          </p:cNvPicPr>
          <p:nvPr/>
        </p:nvPicPr>
        <p:blipFill>
          <a:blip r:embed="rId2"/>
          <a:srcRect/>
          <a:stretch>
            <a:fillRect/>
          </a:stretch>
        </p:blipFill>
        <p:spPr bwMode="auto">
          <a:xfrm>
            <a:off x="1258888" y="333375"/>
            <a:ext cx="6553200" cy="6089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4" descr="Sin título-3 copia"/>
          <p:cNvPicPr>
            <a:picLocks noChangeAspect="1" noChangeArrowheads="1"/>
          </p:cNvPicPr>
          <p:nvPr/>
        </p:nvPicPr>
        <p:blipFill>
          <a:blip r:embed="rId2"/>
          <a:srcRect/>
          <a:stretch>
            <a:fillRect/>
          </a:stretch>
        </p:blipFill>
        <p:spPr bwMode="auto">
          <a:xfrm>
            <a:off x="250825" y="1557338"/>
            <a:ext cx="8642350" cy="322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4" descr="clidegestafe16"/>
          <p:cNvPicPr>
            <a:picLocks noChangeAspect="1" noChangeArrowheads="1"/>
          </p:cNvPicPr>
          <p:nvPr/>
        </p:nvPicPr>
        <p:blipFill>
          <a:blip r:embed="rId2"/>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4" descr="DSC00088"/>
          <p:cNvPicPr>
            <a:picLocks noChangeAspect="1" noChangeArrowheads="1"/>
          </p:cNvPicPr>
          <p:nvPr/>
        </p:nvPicPr>
        <p:blipFill>
          <a:blip r:embed="rId2"/>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Título"/>
          <p:cNvSpPr>
            <a:spLocks noGrp="1"/>
          </p:cNvSpPr>
          <p:nvPr>
            <p:ph type="title"/>
          </p:nvPr>
        </p:nvSpPr>
        <p:spPr/>
        <p:txBody>
          <a:bodyPr/>
          <a:lstStyle/>
          <a:p>
            <a:pPr eaLnBrk="1" hangingPunct="1"/>
            <a:endParaRPr lang="es-ES_tradnl" smtClean="0"/>
          </a:p>
        </p:txBody>
      </p:sp>
      <p:sp>
        <p:nvSpPr>
          <p:cNvPr id="22530" name="2 Marcador de contenido"/>
          <p:cNvSpPr>
            <a:spLocks noGrp="1"/>
          </p:cNvSpPr>
          <p:nvPr>
            <p:ph idx="1"/>
          </p:nvPr>
        </p:nvSpPr>
        <p:spPr/>
        <p:txBody>
          <a:bodyPr/>
          <a:lstStyle/>
          <a:p>
            <a:pPr eaLnBrk="1" hangingPunct="1"/>
            <a:endParaRPr lang="es-ES_tradnl" smtClean="0"/>
          </a:p>
        </p:txBody>
      </p:sp>
      <p:sp>
        <p:nvSpPr>
          <p:cNvPr id="22531" name="3 Rectángulo"/>
          <p:cNvSpPr>
            <a:spLocks noChangeArrowheads="1"/>
          </p:cNvSpPr>
          <p:nvPr/>
        </p:nvSpPr>
        <p:spPr bwMode="auto">
          <a:xfrm>
            <a:off x="2286000" y="3105150"/>
            <a:ext cx="4572000" cy="647700"/>
          </a:xfrm>
          <a:prstGeom prst="rect">
            <a:avLst/>
          </a:prstGeom>
          <a:noFill/>
          <a:ln w="9525">
            <a:noFill/>
            <a:miter lim="800000"/>
            <a:headEnd/>
            <a:tailEnd/>
          </a:ln>
        </p:spPr>
        <p:txBody>
          <a:bodyPr>
            <a:spAutoFit/>
          </a:bodyPr>
          <a:lstStyle/>
          <a:p>
            <a:r>
              <a:rPr lang="es-AR">
                <a:latin typeface="Calibri" pitchFamily="34" charset="0"/>
              </a:rPr>
              <a:t>http://l.thumbs.canstockphoto.com/canstock3700710.jpg</a:t>
            </a:r>
          </a:p>
        </p:txBody>
      </p:sp>
      <p:pic>
        <p:nvPicPr>
          <p:cNvPr id="22532" name="Picture 2" descr="http://www.aacporcinos.com.ar/articulos/actualidad_porcina_02-2014_actualidad_y_perspectivas_en_la_cadena_de_la_carne_porcina-p2_htm_1b9723e.jpg"/>
          <p:cNvPicPr>
            <a:picLocks noChangeAspect="1" noChangeArrowheads="1"/>
          </p:cNvPicPr>
          <p:nvPr/>
        </p:nvPicPr>
        <p:blipFill>
          <a:blip r:embed="rId2"/>
          <a:srcRect/>
          <a:stretch>
            <a:fillRect/>
          </a:stretch>
        </p:blipFill>
        <p:spPr bwMode="auto">
          <a:xfrm>
            <a:off x="468313" y="404813"/>
            <a:ext cx="8064500" cy="5832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descr="DSC00090"/>
          <p:cNvPicPr>
            <a:picLocks noChangeAspect="1" noChangeArrowheads="1"/>
          </p:cNvPicPr>
          <p:nvPr/>
        </p:nvPicPr>
        <p:blipFill>
          <a:blip r:embed="rId2"/>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descr="DSC01171"/>
          <p:cNvPicPr>
            <a:picLocks noChangeAspect="1" noChangeArrowheads="1"/>
          </p:cNvPicPr>
          <p:nvPr/>
        </p:nvPicPr>
        <p:blipFill>
          <a:blip r:embed="rId2"/>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DSC00182"/>
          <p:cNvPicPr>
            <a:picLocks noChangeAspect="1" noChangeArrowheads="1"/>
          </p:cNvPicPr>
          <p:nvPr/>
        </p:nvPicPr>
        <p:blipFill>
          <a:blip r:embed="rId2"/>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5" descr="Sin título-6 copia"/>
          <p:cNvPicPr>
            <a:picLocks noChangeAspect="1" noChangeArrowheads="1"/>
          </p:cNvPicPr>
          <p:nvPr/>
        </p:nvPicPr>
        <p:blipFill>
          <a:blip r:embed="rId2"/>
          <a:srcRect/>
          <a:stretch>
            <a:fillRect/>
          </a:stretch>
        </p:blipFill>
        <p:spPr bwMode="auto">
          <a:xfrm>
            <a:off x="4427538" y="3333750"/>
            <a:ext cx="4716462" cy="3479800"/>
          </a:xfrm>
          <a:prstGeom prst="rect">
            <a:avLst/>
          </a:prstGeom>
          <a:noFill/>
          <a:ln w="9525">
            <a:noFill/>
            <a:miter lim="800000"/>
            <a:headEnd/>
            <a:tailEnd/>
          </a:ln>
        </p:spPr>
      </p:pic>
      <p:pic>
        <p:nvPicPr>
          <p:cNvPr id="89090" name="Picture 6" descr="Sin título-7 copia"/>
          <p:cNvPicPr>
            <a:picLocks noChangeAspect="1" noChangeArrowheads="1"/>
          </p:cNvPicPr>
          <p:nvPr/>
        </p:nvPicPr>
        <p:blipFill>
          <a:blip r:embed="rId3"/>
          <a:srcRect/>
          <a:stretch>
            <a:fillRect/>
          </a:stretch>
        </p:blipFill>
        <p:spPr bwMode="auto">
          <a:xfrm>
            <a:off x="0" y="0"/>
            <a:ext cx="4427538" cy="3333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4"/>
          <p:cNvSpPr>
            <a:spLocks noChangeArrowheads="1"/>
          </p:cNvSpPr>
          <p:nvPr/>
        </p:nvSpPr>
        <p:spPr bwMode="auto">
          <a:xfrm>
            <a:off x="1258888" y="620713"/>
            <a:ext cx="6858000" cy="5470525"/>
          </a:xfrm>
          <a:prstGeom prst="rect">
            <a:avLst/>
          </a:prstGeom>
          <a:noFill/>
          <a:ln w="9525">
            <a:noFill/>
            <a:miter lim="800000"/>
            <a:headEnd/>
            <a:tailEnd/>
          </a:ln>
        </p:spPr>
        <p:txBody>
          <a:bodyPr>
            <a:spAutoFit/>
          </a:bodyPr>
          <a:lstStyle/>
          <a:p>
            <a:pPr algn="ctr"/>
            <a:r>
              <a:rPr lang="es-AR" sz="1600" b="1" u="sng">
                <a:solidFill>
                  <a:schemeClr val="tx2"/>
                </a:solidFill>
                <a:latin typeface="Calibri" pitchFamily="34" charset="0"/>
              </a:rPr>
              <a:t>Ventajas de alojamientos individuales sobre los colectivos:</a:t>
            </a:r>
          </a:p>
          <a:p>
            <a:endParaRPr lang="es-AR" sz="1600" b="1" u="sng">
              <a:solidFill>
                <a:schemeClr val="tx2"/>
              </a:solidFill>
              <a:latin typeface="Calibri" pitchFamily="34" charset="0"/>
            </a:endParaRPr>
          </a:p>
          <a:p>
            <a:pPr>
              <a:buFontTx/>
              <a:buChar char="-"/>
            </a:pPr>
            <a:r>
              <a:rPr lang="es-AR" sz="1600" b="1">
                <a:solidFill>
                  <a:schemeClr val="tx2"/>
                </a:solidFill>
                <a:latin typeface="Calibri" pitchFamily="34" charset="0"/>
              </a:rPr>
              <a:t>mejor control de la gestación, de la sanidad y de la alimentación;</a:t>
            </a:r>
          </a:p>
          <a:p>
            <a:pPr>
              <a:buFontTx/>
              <a:buChar char="-"/>
            </a:pPr>
            <a:endParaRPr lang="es-AR" sz="1600" b="1">
              <a:solidFill>
                <a:schemeClr val="tx2"/>
              </a:solidFill>
              <a:latin typeface="Calibri" pitchFamily="34" charset="0"/>
            </a:endParaRPr>
          </a:p>
          <a:p>
            <a:pPr>
              <a:buFontTx/>
              <a:buChar char="-"/>
            </a:pPr>
            <a:r>
              <a:rPr lang="es-AR" sz="1600" b="1">
                <a:solidFill>
                  <a:schemeClr val="tx2"/>
                </a:solidFill>
                <a:latin typeface="Calibri" pitchFamily="34" charset="0"/>
              </a:rPr>
              <a:t>mayor tamaño de camada;</a:t>
            </a:r>
          </a:p>
          <a:p>
            <a:pPr>
              <a:buFontTx/>
              <a:buChar char="-"/>
            </a:pPr>
            <a:endParaRPr lang="es-AR" sz="1600" b="1">
              <a:solidFill>
                <a:schemeClr val="tx2"/>
              </a:solidFill>
              <a:latin typeface="Calibri" pitchFamily="34" charset="0"/>
            </a:endParaRPr>
          </a:p>
          <a:p>
            <a:pPr>
              <a:buFontTx/>
              <a:buChar char="-"/>
            </a:pPr>
            <a:r>
              <a:rPr lang="es-AR" sz="1600" b="1">
                <a:solidFill>
                  <a:schemeClr val="tx2"/>
                </a:solidFill>
                <a:latin typeface="Calibri" pitchFamily="34" charset="0"/>
              </a:rPr>
              <a:t>mejor utilización de los galpones, ya que podemos alojar a mas cerdas por galpón;</a:t>
            </a:r>
          </a:p>
          <a:p>
            <a:pPr>
              <a:buFontTx/>
              <a:buChar char="-"/>
            </a:pPr>
            <a:endParaRPr lang="es-AR" sz="1600" b="1">
              <a:solidFill>
                <a:schemeClr val="tx2"/>
              </a:solidFill>
              <a:latin typeface="Calibri" pitchFamily="34" charset="0"/>
            </a:endParaRPr>
          </a:p>
          <a:p>
            <a:r>
              <a:rPr lang="es-AR" sz="1600" b="1">
                <a:solidFill>
                  <a:schemeClr val="tx2"/>
                </a:solidFill>
                <a:latin typeface="Calibri" pitchFamily="34" charset="0"/>
              </a:rPr>
              <a:t>- se pueden mecanizar perfectamente ciertas tareas (como por ejemplo la alimentación).</a:t>
            </a:r>
          </a:p>
          <a:p>
            <a:endParaRPr lang="es-AR" sz="1600" b="1">
              <a:solidFill>
                <a:schemeClr val="tx2"/>
              </a:solidFill>
              <a:latin typeface="Calibri" pitchFamily="34" charset="0"/>
            </a:endParaRPr>
          </a:p>
          <a:p>
            <a:pPr algn="ctr"/>
            <a:r>
              <a:rPr lang="es-AR" sz="1600" b="1" u="sng">
                <a:solidFill>
                  <a:schemeClr val="tx2"/>
                </a:solidFill>
                <a:latin typeface="Calibri" pitchFamily="34" charset="0"/>
              </a:rPr>
              <a:t>Como desventajas principales podemos citar:</a:t>
            </a:r>
          </a:p>
          <a:p>
            <a:endParaRPr lang="es-AR" sz="1600" b="1" u="sng">
              <a:solidFill>
                <a:schemeClr val="tx2"/>
              </a:solidFill>
              <a:latin typeface="Calibri" pitchFamily="34" charset="0"/>
            </a:endParaRPr>
          </a:p>
          <a:p>
            <a:pPr>
              <a:buFontTx/>
              <a:buChar char="-"/>
            </a:pPr>
            <a:r>
              <a:rPr lang="es-AR" sz="1600" b="1">
                <a:solidFill>
                  <a:schemeClr val="tx2"/>
                </a:solidFill>
                <a:latin typeface="Calibri" pitchFamily="34" charset="0"/>
              </a:rPr>
              <a:t>el alojamiento es mas “antinatural”, sobre todo si la cerda está atada. ¿Cuál es la tendencia?</a:t>
            </a:r>
          </a:p>
          <a:p>
            <a:pPr>
              <a:buFontTx/>
              <a:buChar char="-"/>
            </a:pPr>
            <a:endParaRPr lang="es-AR" sz="1600" b="1">
              <a:solidFill>
                <a:schemeClr val="tx2"/>
              </a:solidFill>
              <a:latin typeface="Calibri" pitchFamily="34" charset="0"/>
            </a:endParaRPr>
          </a:p>
          <a:p>
            <a:pPr>
              <a:buFontTx/>
              <a:buChar char="-"/>
            </a:pPr>
            <a:r>
              <a:rPr lang="es-AR" sz="1600" b="1">
                <a:solidFill>
                  <a:schemeClr val="tx2"/>
                </a:solidFill>
                <a:latin typeface="Calibri" pitchFamily="34" charset="0"/>
              </a:rPr>
              <a:t>se considera que, al disminuir el ejercicio, la cerda tiene mas problemas de parto, mayores problemas de MMA;</a:t>
            </a:r>
          </a:p>
          <a:p>
            <a:endParaRPr lang="es-AR" sz="1600" b="1">
              <a:solidFill>
                <a:schemeClr val="tx2"/>
              </a:solidFill>
              <a:latin typeface="Calibri" pitchFamily="34" charset="0"/>
            </a:endParaRPr>
          </a:p>
          <a:p>
            <a:r>
              <a:rPr lang="es-AR" sz="1600" b="1">
                <a:solidFill>
                  <a:schemeClr val="tx2"/>
                </a:solidFill>
                <a:latin typeface="Calibri" pitchFamily="34" charset="0"/>
              </a:rPr>
              <a:t>- mayores inversiones de capital (???).</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ChangeArrowheads="1"/>
          </p:cNvSpPr>
          <p:nvPr/>
        </p:nvSpPr>
        <p:spPr bwMode="auto">
          <a:xfrm>
            <a:off x="250825" y="404813"/>
            <a:ext cx="8497888" cy="2536825"/>
          </a:xfrm>
          <a:prstGeom prst="rect">
            <a:avLst/>
          </a:prstGeom>
          <a:noFill/>
          <a:ln w="9525">
            <a:noFill/>
            <a:miter lim="800000"/>
            <a:headEnd/>
            <a:tailEnd/>
          </a:ln>
        </p:spPr>
        <p:txBody>
          <a:bodyPr>
            <a:spAutoFit/>
          </a:bodyPr>
          <a:lstStyle/>
          <a:p>
            <a:r>
              <a:rPr lang="es-AR" sz="1600" b="1" u="sng">
                <a:solidFill>
                  <a:schemeClr val="tx2"/>
                </a:solidFill>
                <a:latin typeface="Calibri" pitchFamily="34" charset="0"/>
              </a:rPr>
              <a:t>Alojamientos para Parto-Lactancia</a:t>
            </a:r>
          </a:p>
          <a:p>
            <a:endParaRPr lang="es-AR" sz="1600" b="1">
              <a:solidFill>
                <a:schemeClr val="tx2"/>
              </a:solidFill>
              <a:latin typeface="Calibri" pitchFamily="34" charset="0"/>
            </a:endParaRPr>
          </a:p>
          <a:p>
            <a:r>
              <a:rPr lang="es-AR" sz="1600" b="1">
                <a:solidFill>
                  <a:schemeClr val="tx2"/>
                </a:solidFill>
                <a:latin typeface="Calibri" pitchFamily="34" charset="0"/>
              </a:rPr>
              <a:t>Los objetivos que se buscan son:</a:t>
            </a:r>
          </a:p>
          <a:p>
            <a:endParaRPr lang="es-AR" sz="1600" b="1">
              <a:solidFill>
                <a:schemeClr val="tx2"/>
              </a:solidFill>
              <a:latin typeface="Calibri" pitchFamily="34" charset="0"/>
            </a:endParaRPr>
          </a:p>
          <a:p>
            <a:r>
              <a:rPr lang="es-AR" sz="1600" b="1">
                <a:solidFill>
                  <a:schemeClr val="tx2"/>
                </a:solidFill>
                <a:latin typeface="Calibri" pitchFamily="34" charset="0"/>
              </a:rPr>
              <a:t>- mantener un adecuado manejo sanitario;</a:t>
            </a:r>
          </a:p>
          <a:p>
            <a:endParaRPr lang="es-AR" sz="1600" b="1">
              <a:solidFill>
                <a:schemeClr val="tx2"/>
              </a:solidFill>
              <a:latin typeface="Calibri" pitchFamily="34" charset="0"/>
            </a:endParaRPr>
          </a:p>
          <a:p>
            <a:r>
              <a:rPr lang="es-AR" sz="1600" b="1">
                <a:solidFill>
                  <a:schemeClr val="tx2"/>
                </a:solidFill>
                <a:latin typeface="Calibri" pitchFamily="34" charset="0"/>
              </a:rPr>
              <a:t>- disminuir las muertes por aplastamiento;</a:t>
            </a:r>
          </a:p>
          <a:p>
            <a:endParaRPr lang="es-AR" sz="1600" b="1">
              <a:solidFill>
                <a:schemeClr val="tx2"/>
              </a:solidFill>
              <a:latin typeface="Calibri" pitchFamily="34" charset="0"/>
            </a:endParaRPr>
          </a:p>
          <a:p>
            <a:r>
              <a:rPr lang="es-AR" sz="1600" b="1">
                <a:solidFill>
                  <a:schemeClr val="tx2"/>
                </a:solidFill>
                <a:latin typeface="Calibri" pitchFamily="34" charset="0"/>
              </a:rPr>
              <a:t>- crear condiciones de bienestar ambiental (Tº, Hº y ventilación), para la madre y su camada.</a:t>
            </a:r>
          </a:p>
        </p:txBody>
      </p:sp>
      <p:sp>
        <p:nvSpPr>
          <p:cNvPr id="91138" name="Rectangle 3"/>
          <p:cNvSpPr>
            <a:spLocks noChangeArrowheads="1"/>
          </p:cNvSpPr>
          <p:nvPr/>
        </p:nvSpPr>
        <p:spPr bwMode="auto">
          <a:xfrm>
            <a:off x="539750" y="3429000"/>
            <a:ext cx="7993063" cy="2838450"/>
          </a:xfrm>
          <a:prstGeom prst="rect">
            <a:avLst/>
          </a:prstGeom>
          <a:noFill/>
          <a:ln w="9525">
            <a:noFill/>
            <a:miter lim="800000"/>
            <a:headEnd/>
            <a:tailEnd/>
          </a:ln>
        </p:spPr>
        <p:txBody>
          <a:bodyPr>
            <a:spAutoFit/>
          </a:bodyPr>
          <a:lstStyle/>
          <a:p>
            <a:r>
              <a:rPr lang="es-AR" b="1">
                <a:solidFill>
                  <a:schemeClr val="tx2"/>
                </a:solidFill>
                <a:latin typeface="Calibri" pitchFamily="34" charset="0"/>
              </a:rPr>
              <a:t>El parto y la lactancia se desarrollan </a:t>
            </a:r>
            <a:r>
              <a:rPr lang="es-AR" b="1" u="sng">
                <a:solidFill>
                  <a:schemeClr val="tx2"/>
                </a:solidFill>
                <a:latin typeface="Calibri" pitchFamily="34" charset="0"/>
              </a:rPr>
              <a:t>en jaulas</a:t>
            </a:r>
            <a:r>
              <a:rPr lang="es-AR" b="1">
                <a:solidFill>
                  <a:schemeClr val="tx2"/>
                </a:solidFill>
                <a:latin typeface="Calibri" pitchFamily="34" charset="0"/>
              </a:rPr>
              <a:t> llamadas </a:t>
            </a:r>
            <a:r>
              <a:rPr lang="es-AR" b="1" u="sng">
                <a:solidFill>
                  <a:schemeClr val="tx2"/>
                </a:solidFill>
                <a:latin typeface="Calibri" pitchFamily="34" charset="0"/>
              </a:rPr>
              <a:t>jaulas de parición</a:t>
            </a:r>
            <a:r>
              <a:rPr lang="es-AR" b="1">
                <a:solidFill>
                  <a:schemeClr val="tx2"/>
                </a:solidFill>
                <a:latin typeface="Calibri" pitchFamily="34" charset="0"/>
              </a:rPr>
              <a:t>.</a:t>
            </a:r>
          </a:p>
          <a:p>
            <a:endParaRPr lang="es-AR" b="1">
              <a:solidFill>
                <a:schemeClr val="tx2"/>
              </a:solidFill>
              <a:latin typeface="Calibri" pitchFamily="34" charset="0"/>
            </a:endParaRPr>
          </a:p>
          <a:p>
            <a:r>
              <a:rPr lang="es-AR" b="1">
                <a:solidFill>
                  <a:schemeClr val="tx2"/>
                </a:solidFill>
                <a:latin typeface="Calibri" pitchFamily="34" charset="0"/>
              </a:rPr>
              <a:t>Las perdidas de lechones previas al destete son elevadas, considerándose como normales valores de hasta un 10-15% </a:t>
            </a:r>
          </a:p>
          <a:p>
            <a:r>
              <a:rPr lang="es-AR" b="1">
                <a:solidFill>
                  <a:schemeClr val="tx2"/>
                </a:solidFill>
                <a:latin typeface="Calibri" pitchFamily="34" charset="0"/>
              </a:rPr>
              <a:t>(muy buenas 4%). </a:t>
            </a:r>
          </a:p>
          <a:p>
            <a:endParaRPr lang="es-AR" b="1">
              <a:solidFill>
                <a:schemeClr val="tx2"/>
              </a:solidFill>
              <a:latin typeface="Calibri" pitchFamily="34" charset="0"/>
            </a:endParaRPr>
          </a:p>
          <a:p>
            <a:r>
              <a:rPr lang="es-AR" b="1">
                <a:solidFill>
                  <a:schemeClr val="tx2"/>
                </a:solidFill>
                <a:latin typeface="Calibri" pitchFamily="34" charset="0"/>
              </a:rPr>
              <a:t>De estas perdidas, las mas importantes son las causadas por </a:t>
            </a:r>
            <a:r>
              <a:rPr lang="es-AR" b="1" u="sng">
                <a:solidFill>
                  <a:schemeClr val="tx2"/>
                </a:solidFill>
                <a:latin typeface="Calibri" pitchFamily="34" charset="0"/>
              </a:rPr>
              <a:t>frío y aplastamiento</a:t>
            </a:r>
            <a:r>
              <a:rPr lang="es-AR" b="1">
                <a:solidFill>
                  <a:schemeClr val="tx2"/>
                </a:solidFill>
                <a:latin typeface="Calibri" pitchFamily="34" charset="0"/>
              </a:rPr>
              <a:t> y en función de estas es que son diseñadas las jaulas de parto.</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4"/>
          <p:cNvSpPr>
            <a:spLocks noChangeArrowheads="1"/>
          </p:cNvSpPr>
          <p:nvPr/>
        </p:nvSpPr>
        <p:spPr bwMode="auto">
          <a:xfrm>
            <a:off x="539750" y="333375"/>
            <a:ext cx="7777163" cy="3514725"/>
          </a:xfrm>
          <a:prstGeom prst="rect">
            <a:avLst/>
          </a:prstGeom>
          <a:noFill/>
          <a:ln w="9525">
            <a:noFill/>
            <a:miter lim="800000"/>
            <a:headEnd/>
            <a:tailEnd/>
          </a:ln>
        </p:spPr>
        <p:txBody>
          <a:bodyPr>
            <a:spAutoFit/>
          </a:bodyPr>
          <a:lstStyle/>
          <a:p>
            <a:r>
              <a:rPr lang="es-AR" sz="1600" b="1">
                <a:latin typeface="Calibri" pitchFamily="34" charset="0"/>
              </a:rPr>
              <a:t>El objetivo principal de los tubos inferiores: </a:t>
            </a:r>
            <a:r>
              <a:rPr lang="es-AR" sz="1600" b="1" u="sng">
                <a:latin typeface="Calibri" pitchFamily="34" charset="0"/>
              </a:rPr>
              <a:t>disminuir los aplastamientos</a:t>
            </a:r>
            <a:endParaRPr lang="es-AR" sz="1600" b="1">
              <a:latin typeface="Calibri" pitchFamily="34" charset="0"/>
            </a:endParaRPr>
          </a:p>
          <a:p>
            <a:endParaRPr lang="es-AR" sz="1600" b="1">
              <a:latin typeface="Calibri" pitchFamily="34" charset="0"/>
            </a:endParaRPr>
          </a:p>
          <a:p>
            <a:r>
              <a:rPr lang="es-AR" sz="1600" b="1">
                <a:latin typeface="Calibri" pitchFamily="34" charset="0"/>
              </a:rPr>
              <a:t>El escape de los lechones también se ve facilitado gracias a la estrechez de la jaula. Forma de echarse de la cerda</a:t>
            </a:r>
          </a:p>
          <a:p>
            <a:endParaRPr lang="es-AR" sz="1600" b="1">
              <a:latin typeface="Calibri" pitchFamily="34" charset="0"/>
            </a:endParaRPr>
          </a:p>
          <a:p>
            <a:r>
              <a:rPr lang="es-AR" sz="1600" b="1">
                <a:latin typeface="Calibri" pitchFamily="34" charset="0"/>
              </a:rPr>
              <a:t>Espacios a los costados de la jaula </a:t>
            </a:r>
            <a:r>
              <a:rPr lang="es-AR" sz="1600" b="1" u="sng">
                <a:latin typeface="Calibri" pitchFamily="34" charset="0"/>
              </a:rPr>
              <a:t>“escamoteadores”</a:t>
            </a:r>
            <a:endParaRPr lang="es-AR" sz="1600" b="1">
              <a:latin typeface="Calibri" pitchFamily="34" charset="0"/>
            </a:endParaRPr>
          </a:p>
          <a:p>
            <a:endParaRPr lang="es-AR" sz="1600" b="1">
              <a:latin typeface="Calibri" pitchFamily="34" charset="0"/>
            </a:endParaRPr>
          </a:p>
          <a:p>
            <a:r>
              <a:rPr lang="es-AR" sz="1600" b="1">
                <a:latin typeface="Calibri" pitchFamily="34" charset="0"/>
              </a:rPr>
              <a:t>	- Lechón recibe su alimento, </a:t>
            </a:r>
          </a:p>
          <a:p>
            <a:r>
              <a:rPr lang="es-AR" sz="1600" b="1">
                <a:latin typeface="Calibri" pitchFamily="34" charset="0"/>
              </a:rPr>
              <a:t>	- tiene su bebedero y </a:t>
            </a:r>
          </a:p>
          <a:p>
            <a:r>
              <a:rPr lang="es-AR" sz="1600" b="1">
                <a:latin typeface="Calibri" pitchFamily="34" charset="0"/>
              </a:rPr>
              <a:t>	- puede mamar sin riesgo de ser aplastado. </a:t>
            </a:r>
          </a:p>
          <a:p>
            <a:endParaRPr lang="es-AR" sz="1600" b="1">
              <a:latin typeface="Calibri" pitchFamily="34" charset="0"/>
            </a:endParaRPr>
          </a:p>
          <a:p>
            <a:endParaRPr lang="es-AR" sz="1600" b="1">
              <a:latin typeface="Calibri" pitchFamily="34" charset="0"/>
            </a:endParaRPr>
          </a:p>
          <a:p>
            <a:r>
              <a:rPr lang="es-AR" sz="1600" b="1">
                <a:latin typeface="Calibri" pitchFamily="34" charset="0"/>
              </a:rPr>
              <a:t>Piso de la jaula: 	- cemento,</a:t>
            </a:r>
          </a:p>
          <a:p>
            <a:r>
              <a:rPr lang="es-AR" sz="1600" b="1">
                <a:latin typeface="Calibri" pitchFamily="34" charset="0"/>
              </a:rPr>
              <a:t>		- enrejillado  parcial, total, materiales.</a:t>
            </a:r>
          </a:p>
        </p:txBody>
      </p:sp>
      <p:sp>
        <p:nvSpPr>
          <p:cNvPr id="92162" name="WordArt 5"/>
          <p:cNvSpPr>
            <a:spLocks noChangeArrowheads="1" noChangeShapeType="1" noTextEdit="1"/>
          </p:cNvSpPr>
          <p:nvPr/>
        </p:nvSpPr>
        <p:spPr bwMode="auto">
          <a:xfrm>
            <a:off x="1692275" y="4149725"/>
            <a:ext cx="5761038" cy="2200275"/>
          </a:xfrm>
          <a:prstGeom prst="rect">
            <a:avLst/>
          </a:prstGeom>
        </p:spPr>
        <p:txBody>
          <a:bodyPr wrap="none" fromWordArt="1">
            <a:prstTxWarp prst="textPlain">
              <a:avLst>
                <a:gd name="adj" fmla="val 50000"/>
              </a:avLst>
            </a:prstTxWarp>
          </a:bodyPr>
          <a:lstStyle/>
          <a:p>
            <a:pPr algn="ctr"/>
            <a:r>
              <a:rPr lang="es-ES_tradnl" sz="2000" kern="10">
                <a:ln w="12700">
                  <a:solidFill>
                    <a:srgbClr val="00FF00"/>
                  </a:solidFill>
                  <a:round/>
                  <a:headEnd/>
                  <a:tailEnd/>
                </a:ln>
                <a:solidFill>
                  <a:srgbClr val="FFFF00">
                    <a:alpha val="50195"/>
                  </a:srgbClr>
                </a:solidFill>
                <a:effectLst>
                  <a:outerShdw dist="45791" dir="2021404" algn="ctr" rotWithShape="0">
                    <a:srgbClr val="9999FF"/>
                  </a:outerShdw>
                </a:effectLst>
                <a:latin typeface="Tahoma"/>
                <a:cs typeface="Tahoma"/>
              </a:rPr>
              <a:t>Pero las necesidades</a:t>
            </a:r>
          </a:p>
          <a:p>
            <a:pPr algn="ctr"/>
            <a:r>
              <a:rPr lang="es-ES_tradnl" sz="2000" kern="10">
                <a:ln w="12700">
                  <a:solidFill>
                    <a:srgbClr val="00FF00"/>
                  </a:solidFill>
                  <a:round/>
                  <a:headEnd/>
                  <a:tailEnd/>
                </a:ln>
                <a:solidFill>
                  <a:srgbClr val="FFFF00">
                    <a:alpha val="50195"/>
                  </a:srgbClr>
                </a:solidFill>
                <a:effectLst>
                  <a:outerShdw dist="45791" dir="2021404" algn="ctr" rotWithShape="0">
                    <a:srgbClr val="9999FF"/>
                  </a:outerShdw>
                </a:effectLst>
                <a:latin typeface="Tahoma"/>
                <a:cs typeface="Tahoma"/>
              </a:rPr>
              <a:t> ambientales </a:t>
            </a:r>
          </a:p>
          <a:p>
            <a:pPr algn="ctr"/>
            <a:r>
              <a:rPr lang="es-ES_tradnl" sz="2000" kern="10">
                <a:ln w="12700">
                  <a:solidFill>
                    <a:srgbClr val="00FF00"/>
                  </a:solidFill>
                  <a:round/>
                  <a:headEnd/>
                  <a:tailEnd/>
                </a:ln>
                <a:solidFill>
                  <a:srgbClr val="FFFF00">
                    <a:alpha val="50195"/>
                  </a:srgbClr>
                </a:solidFill>
                <a:effectLst>
                  <a:outerShdw dist="45791" dir="2021404" algn="ctr" rotWithShape="0">
                    <a:srgbClr val="9999FF"/>
                  </a:outerShdw>
                </a:effectLst>
                <a:latin typeface="Tahoma"/>
                <a:cs typeface="Tahoma"/>
              </a:rPr>
              <a:t>no son las mismas </a:t>
            </a:r>
          </a:p>
          <a:p>
            <a:pPr algn="ctr"/>
            <a:r>
              <a:rPr lang="es-ES_tradnl" sz="2000" kern="10">
                <a:ln w="12700">
                  <a:solidFill>
                    <a:srgbClr val="00FF00"/>
                  </a:solidFill>
                  <a:round/>
                  <a:headEnd/>
                  <a:tailEnd/>
                </a:ln>
                <a:solidFill>
                  <a:srgbClr val="FFFF00">
                    <a:alpha val="50195"/>
                  </a:srgbClr>
                </a:solidFill>
                <a:effectLst>
                  <a:outerShdw dist="45791" dir="2021404" algn="ctr" rotWithShape="0">
                    <a:srgbClr val="9999FF"/>
                  </a:outerShdw>
                </a:effectLst>
                <a:latin typeface="Tahoma"/>
                <a:cs typeface="Tahoma"/>
              </a:rPr>
              <a:t>para la madre</a:t>
            </a:r>
          </a:p>
          <a:p>
            <a:pPr algn="ctr"/>
            <a:r>
              <a:rPr lang="es-ES_tradnl" sz="2000" kern="10">
                <a:ln w="12700">
                  <a:solidFill>
                    <a:srgbClr val="00FF00"/>
                  </a:solidFill>
                  <a:round/>
                  <a:headEnd/>
                  <a:tailEnd/>
                </a:ln>
                <a:solidFill>
                  <a:srgbClr val="FFFF00">
                    <a:alpha val="50195"/>
                  </a:srgbClr>
                </a:solidFill>
                <a:effectLst>
                  <a:outerShdw dist="45791" dir="2021404" algn="ctr" rotWithShape="0">
                    <a:srgbClr val="9999FF"/>
                  </a:outerShdw>
                </a:effectLst>
                <a:latin typeface="Tahoma"/>
                <a:cs typeface="Tahoma"/>
              </a:rPr>
              <a:t> y para los lechones. </a:t>
            </a:r>
          </a:p>
          <a:p>
            <a:pPr algn="ctr"/>
            <a:r>
              <a:rPr lang="es-ES_tradnl" sz="2000" kern="10">
                <a:ln w="12700">
                  <a:solidFill>
                    <a:srgbClr val="00FF00"/>
                  </a:solidFill>
                  <a:round/>
                  <a:headEnd/>
                  <a:tailEnd/>
                </a:ln>
                <a:solidFill>
                  <a:srgbClr val="FFFF00">
                    <a:alpha val="50195"/>
                  </a:srgbClr>
                </a:solidFill>
                <a:effectLst>
                  <a:outerShdw dist="45791" dir="2021404" algn="ctr" rotWithShape="0">
                    <a:srgbClr val="9999FF"/>
                  </a:outerShdw>
                </a:effectLst>
                <a:latin typeface="Tahoma"/>
                <a:cs typeface="Tahoma"/>
              </a:rPr>
              <a:t>¿Como se logra esto?</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5" descr="clidegestafe1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descr="clidegestafe1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descr="clidegestafe15"/>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438400" y="457200"/>
            <a:ext cx="4800600" cy="533400"/>
          </a:xfrm>
        </p:spPr>
        <p:txBody>
          <a:bodyPr rtlCol="0">
            <a:normAutofit fontScale="90000"/>
          </a:bodyPr>
          <a:lstStyle/>
          <a:p>
            <a:pPr algn="l" eaLnBrk="1" fontAlgn="auto" hangingPunct="1">
              <a:spcAft>
                <a:spcPts val="0"/>
              </a:spcAft>
              <a:defRPr/>
            </a:pPr>
            <a:r>
              <a:rPr lang="es-ES_tradnl" b="1" i="1" dirty="0">
                <a:solidFill>
                  <a:schemeClr val="bg1"/>
                </a:solidFill>
              </a:rPr>
              <a:t>¿</a:t>
            </a:r>
            <a:r>
              <a:rPr lang="es-ES_tradnl" b="1" i="1" dirty="0"/>
              <a:t>Cómo son ...?</a:t>
            </a:r>
          </a:p>
        </p:txBody>
      </p:sp>
      <p:sp>
        <p:nvSpPr>
          <p:cNvPr id="11267" name="Rectangle 3"/>
          <p:cNvSpPr>
            <a:spLocks noGrp="1" noChangeArrowheads="1"/>
          </p:cNvSpPr>
          <p:nvPr>
            <p:ph type="body" idx="1"/>
          </p:nvPr>
        </p:nvSpPr>
        <p:spPr>
          <a:xfrm>
            <a:off x="304800" y="1052513"/>
            <a:ext cx="8839200" cy="5238750"/>
          </a:xfrm>
        </p:spPr>
        <p:txBody>
          <a:bodyPr/>
          <a:lstStyle/>
          <a:p>
            <a:pPr eaLnBrk="1" hangingPunct="1">
              <a:lnSpc>
                <a:spcPct val="80000"/>
              </a:lnSpc>
              <a:buFontTx/>
              <a:buNone/>
            </a:pPr>
            <a:r>
              <a:rPr lang="es-ES_tradnl" sz="2800" b="1" i="1" smtClean="0"/>
              <a:t>CHINA</a:t>
            </a:r>
          </a:p>
          <a:p>
            <a:pPr eaLnBrk="1" hangingPunct="1">
              <a:lnSpc>
                <a:spcPct val="80000"/>
              </a:lnSpc>
            </a:pPr>
            <a:r>
              <a:rPr lang="es-ES_tradnl" sz="2400" b="1" i="1" smtClean="0"/>
              <a:t>El mayor productor y consumidor del mundo</a:t>
            </a:r>
          </a:p>
          <a:p>
            <a:pPr lvl="1" eaLnBrk="1" hangingPunct="1">
              <a:lnSpc>
                <a:spcPct val="80000"/>
              </a:lnSpc>
            </a:pPr>
            <a:r>
              <a:rPr lang="es-ES_tradnl" sz="2400" b="1" i="1" smtClean="0"/>
              <a:t>495 millones de cerdos que producen 52 mill.tn.</a:t>
            </a:r>
          </a:p>
          <a:p>
            <a:pPr lvl="1" eaLnBrk="1" hangingPunct="1">
              <a:lnSpc>
                <a:spcPct val="80000"/>
              </a:lnSpc>
            </a:pPr>
            <a:r>
              <a:rPr lang="es-ES_tradnl" sz="2400" b="1" i="1" smtClean="0"/>
              <a:t>Consume casi toda su producción gracias a una población de 1.386 mill.hab. </a:t>
            </a:r>
          </a:p>
          <a:p>
            <a:pPr lvl="1" eaLnBrk="1" hangingPunct="1">
              <a:lnSpc>
                <a:spcPct val="80000"/>
              </a:lnSpc>
            </a:pPr>
            <a:r>
              <a:rPr lang="es-ES_tradnl" sz="2400" b="1" i="1" smtClean="0"/>
              <a:t>En 1975 consumían 8 kg/hab/año, hoy 36 kg</a:t>
            </a:r>
          </a:p>
          <a:p>
            <a:pPr lvl="1" eaLnBrk="1" hangingPunct="1">
              <a:lnSpc>
                <a:spcPct val="80000"/>
              </a:lnSpc>
            </a:pPr>
            <a:r>
              <a:rPr lang="es-ES_tradnl" sz="2400" b="1" i="1" smtClean="0"/>
              <a:t>Sólo el 20% de la producción es tecnificada –por ahora-, 80% es de producción familiar </a:t>
            </a:r>
          </a:p>
          <a:p>
            <a:pPr lvl="1" eaLnBrk="1" hangingPunct="1">
              <a:lnSpc>
                <a:spcPct val="80000"/>
              </a:lnSpc>
            </a:pPr>
            <a:r>
              <a:rPr lang="es-ES_tradnl" sz="2400" b="1" i="1" smtClean="0"/>
              <a:t>Limitado crecimiento por falta de espacio territorial; condiciona el crecimiento áreas agrícolas (desierto de Gobi)</a:t>
            </a:r>
          </a:p>
          <a:p>
            <a:pPr lvl="1" eaLnBrk="1" hangingPunct="1">
              <a:lnSpc>
                <a:spcPct val="80000"/>
              </a:lnSpc>
            </a:pPr>
            <a:r>
              <a:rPr lang="es-ES_tradnl" sz="2400" b="1" i="1" smtClean="0"/>
              <a:t>Potencial gran importador (ASIA) para satisfacer demanda y población en crecimiento</a:t>
            </a:r>
            <a:r>
              <a:rPr lang="es-ES_tradnl" b="1" i="1" smtClean="0"/>
              <a:t>  </a:t>
            </a:r>
          </a:p>
        </p:txBody>
      </p:sp>
      <p:pic>
        <p:nvPicPr>
          <p:cNvPr id="11269" name="Picture 5" descr="MP00640_"/>
          <p:cNvPicPr>
            <a:picLocks noChangeAspect="1" noChangeArrowheads="1"/>
          </p:cNvPicPr>
          <p:nvPr/>
        </p:nvPicPr>
        <p:blipFill>
          <a:blip r:embed="rId2">
            <a:lum bright="6000"/>
          </a:blip>
          <a:srcRect/>
          <a:stretch>
            <a:fillRect/>
          </a:stretch>
        </p:blipFill>
        <p:spPr bwMode="auto">
          <a:xfrm>
            <a:off x="228600" y="0"/>
            <a:ext cx="1600200" cy="1143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additive="base">
                                        <p:cTn id="7" dur="500" fill="hold"/>
                                        <p:tgtEl>
                                          <p:spTgt spid="11269"/>
                                        </p:tgtEl>
                                        <p:attrNameLst>
                                          <p:attrName>ppt_x</p:attrName>
                                        </p:attrNameLst>
                                      </p:cBhvr>
                                      <p:tavLst>
                                        <p:tav tm="0">
                                          <p:val>
                                            <p:strVal val="0-#ppt_w/2"/>
                                          </p:val>
                                        </p:tav>
                                        <p:tav tm="100000">
                                          <p:val>
                                            <p:strVal val="#ppt_x"/>
                                          </p:val>
                                        </p:tav>
                                      </p:tavLst>
                                    </p:anim>
                                    <p:anim calcmode="lin" valueType="num">
                                      <p:cBhvr additive="base">
                                        <p:cTn id="8" dur="500" fill="hold"/>
                                        <p:tgtEl>
                                          <p:spTgt spid="1126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1266"/>
                                        </p:tgtEl>
                                        <p:attrNameLst>
                                          <p:attrName>style.visibility</p:attrName>
                                        </p:attrNameLst>
                                      </p:cBhvr>
                                      <p:to>
                                        <p:strVal val="visible"/>
                                      </p:to>
                                    </p:set>
                                    <p:anim calcmode="lin" valueType="num">
                                      <p:cBhvr additive="base">
                                        <p:cTn id="12" dur="500" fill="hold"/>
                                        <p:tgtEl>
                                          <p:spTgt spid="11266"/>
                                        </p:tgtEl>
                                        <p:attrNameLst>
                                          <p:attrName>ppt_x</p:attrName>
                                        </p:attrNameLst>
                                      </p:cBhvr>
                                      <p:tavLst>
                                        <p:tav tm="0">
                                          <p:val>
                                            <p:strVal val="#ppt_x"/>
                                          </p:val>
                                        </p:tav>
                                        <p:tav tm="100000">
                                          <p:val>
                                            <p:strVal val="#ppt_x"/>
                                          </p:val>
                                        </p:tav>
                                      </p:tavLst>
                                    </p:anim>
                                    <p:anim calcmode="lin" valueType="num">
                                      <p:cBhvr additive="base">
                                        <p:cTn id="13" dur="500" fill="hold"/>
                                        <p:tgtEl>
                                          <p:spTgt spid="1126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267">
                                            <p:txEl>
                                              <p:pRg st="0" end="0"/>
                                            </p:txEl>
                                          </p:spTgt>
                                        </p:tgtEl>
                                        <p:attrNameLst>
                                          <p:attrName>style.visibility</p:attrName>
                                        </p:attrNameLst>
                                      </p:cBhvr>
                                      <p:to>
                                        <p:strVal val="visible"/>
                                      </p:to>
                                    </p:set>
                                    <p:anim calcmode="lin" valueType="num">
                                      <p:cBhvr additive="base">
                                        <p:cTn id="1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1267">
                                            <p:txEl>
                                              <p:pRg st="1" end="1"/>
                                            </p:txEl>
                                          </p:spTgt>
                                        </p:tgtEl>
                                        <p:attrNameLst>
                                          <p:attrName>style.visibility</p:attrName>
                                        </p:attrNameLst>
                                      </p:cBhvr>
                                      <p:to>
                                        <p:strVal val="visible"/>
                                      </p:to>
                                    </p:set>
                                    <p:anim calcmode="lin" valueType="num">
                                      <p:cBhvr additive="base">
                                        <p:cTn id="22"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1267">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1267">
                                            <p:txEl>
                                              <p:pRg st="2" end="2"/>
                                            </p:txEl>
                                          </p:spTgt>
                                        </p:tgtEl>
                                        <p:attrNameLst>
                                          <p:attrName>style.visibility</p:attrName>
                                        </p:attrNameLst>
                                      </p:cBhvr>
                                      <p:to>
                                        <p:strVal val="visible"/>
                                      </p:to>
                                    </p:set>
                                    <p:anim calcmode="lin" valueType="num">
                                      <p:cBhvr additive="base">
                                        <p:cTn id="26"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1267">
                                            <p:txEl>
                                              <p:pRg st="2" end="2"/>
                                            </p:tx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267">
                                            <p:txEl>
                                              <p:pRg st="3" end="3"/>
                                            </p:txEl>
                                          </p:spTgt>
                                        </p:tgtEl>
                                        <p:attrNameLst>
                                          <p:attrName>style.visibility</p:attrName>
                                        </p:attrNameLst>
                                      </p:cBhvr>
                                      <p:to>
                                        <p:strVal val="visible"/>
                                      </p:to>
                                    </p:set>
                                    <p:anim calcmode="lin" valueType="num">
                                      <p:cBhvr additive="base">
                                        <p:cTn id="30"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1267">
                                            <p:txEl>
                                              <p:pRg st="3" end="3"/>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267">
                                            <p:txEl>
                                              <p:pRg st="4" end="4"/>
                                            </p:txEl>
                                          </p:spTgt>
                                        </p:tgtEl>
                                        <p:attrNameLst>
                                          <p:attrName>style.visibility</p:attrName>
                                        </p:attrNameLst>
                                      </p:cBhvr>
                                      <p:to>
                                        <p:strVal val="visible"/>
                                      </p:to>
                                    </p:set>
                                    <p:anim calcmode="lin" valueType="num">
                                      <p:cBhvr additive="base">
                                        <p:cTn id="34"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1267">
                                            <p:txEl>
                                              <p:pRg st="4" end="4"/>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1267">
                                            <p:txEl>
                                              <p:pRg st="5" end="5"/>
                                            </p:txEl>
                                          </p:spTgt>
                                        </p:tgtEl>
                                        <p:attrNameLst>
                                          <p:attrName>style.visibility</p:attrName>
                                        </p:attrNameLst>
                                      </p:cBhvr>
                                      <p:to>
                                        <p:strVal val="visible"/>
                                      </p:to>
                                    </p:set>
                                    <p:anim calcmode="lin" valueType="num">
                                      <p:cBhvr additive="base">
                                        <p:cTn id="38" dur="500" fill="hold"/>
                                        <p:tgtEl>
                                          <p:spTgt spid="11267">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1267">
                                            <p:txEl>
                                              <p:pRg st="5" end="5"/>
                                            </p:txEl>
                                          </p:spTgt>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1267">
                                            <p:txEl>
                                              <p:pRg st="6" end="6"/>
                                            </p:txEl>
                                          </p:spTgt>
                                        </p:tgtEl>
                                        <p:attrNameLst>
                                          <p:attrName>style.visibility</p:attrName>
                                        </p:attrNameLst>
                                      </p:cBhvr>
                                      <p:to>
                                        <p:strVal val="visible"/>
                                      </p:to>
                                    </p:set>
                                    <p:anim calcmode="lin" valueType="num">
                                      <p:cBhvr additive="base">
                                        <p:cTn id="42" dur="5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1267">
                                            <p:txEl>
                                              <p:pRg st="6" end="6"/>
                                            </p:txEl>
                                          </p:spTgt>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1267">
                                            <p:txEl>
                                              <p:pRg st="7" end="7"/>
                                            </p:txEl>
                                          </p:spTgt>
                                        </p:tgtEl>
                                        <p:attrNameLst>
                                          <p:attrName>style.visibility</p:attrName>
                                        </p:attrNameLst>
                                      </p:cBhvr>
                                      <p:to>
                                        <p:strVal val="visible"/>
                                      </p:to>
                                    </p:set>
                                    <p:anim calcmode="lin" valueType="num">
                                      <p:cBhvr additive="base">
                                        <p:cTn id="46" dur="500" fill="hold"/>
                                        <p:tgtEl>
                                          <p:spTgt spid="11267">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126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utoUpdateAnimBg="0"/>
      <p:bldP spid="11267" grpId="0" build="p" autoUpdateAnimBg="0"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4" descr="clidegestafe1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4" descr="Sin título-8 copia"/>
          <p:cNvPicPr>
            <a:picLocks noChangeAspect="1" noChangeArrowheads="1"/>
          </p:cNvPicPr>
          <p:nvPr/>
        </p:nvPicPr>
        <p:blipFill>
          <a:blip r:embed="rId2"/>
          <a:srcRect/>
          <a:stretch>
            <a:fillRect/>
          </a:stretch>
        </p:blipFill>
        <p:spPr bwMode="auto">
          <a:xfrm>
            <a:off x="0" y="188913"/>
            <a:ext cx="9144000" cy="64976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4" descr="DSC01420"/>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4" descr="T_DSC01422"/>
          <p:cNvPicPr>
            <a:picLocks noChangeAspect="1" noChangeArrowheads="1"/>
          </p:cNvPicPr>
          <p:nvPr/>
        </p:nvPicPr>
        <p:blipFill>
          <a:blip r:embed="rId2"/>
          <a:srcRect/>
          <a:stretch>
            <a:fillRect/>
          </a:stretch>
        </p:blipFill>
        <p:spPr bwMode="auto">
          <a:xfrm>
            <a:off x="1763713" y="0"/>
            <a:ext cx="51435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4" descr="DSC0124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4" descr="DSC0123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DSC0124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4" descr="Sin título-9 copia"/>
          <p:cNvPicPr>
            <a:picLocks noChangeAspect="1" noChangeArrowheads="1"/>
          </p:cNvPicPr>
          <p:nvPr/>
        </p:nvPicPr>
        <p:blipFill>
          <a:blip r:embed="rId2"/>
          <a:srcRect/>
          <a:stretch>
            <a:fillRect/>
          </a:stretch>
        </p:blipFill>
        <p:spPr bwMode="auto">
          <a:xfrm>
            <a:off x="0" y="0"/>
            <a:ext cx="9144000" cy="69167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5" descr="DSC04600"/>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4" descr="DSC0460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0" y="914400"/>
            <a:ext cx="8839200" cy="5715000"/>
          </a:xfrm>
        </p:spPr>
        <p:txBody>
          <a:bodyPr/>
          <a:lstStyle/>
          <a:p>
            <a:pPr algn="just" eaLnBrk="1" hangingPunct="1">
              <a:lnSpc>
                <a:spcPct val="90000"/>
              </a:lnSpc>
            </a:pPr>
            <a:r>
              <a:rPr lang="es-ES_tradnl" sz="2500" b="1" i="1" smtClean="0"/>
              <a:t>Segundo productor mundial</a:t>
            </a:r>
          </a:p>
          <a:p>
            <a:pPr algn="just" eaLnBrk="1" hangingPunct="1">
              <a:lnSpc>
                <a:spcPct val="90000"/>
              </a:lnSpc>
            </a:pPr>
            <a:r>
              <a:rPr lang="es-ES_tradnl" sz="2500" b="1" i="1" smtClean="0"/>
              <a:t>Costo de producción competitivo, granos en abundancia</a:t>
            </a:r>
          </a:p>
          <a:p>
            <a:pPr algn="just" eaLnBrk="1" hangingPunct="1">
              <a:lnSpc>
                <a:spcPct val="90000"/>
              </a:lnSpc>
            </a:pPr>
            <a:r>
              <a:rPr lang="es-ES_tradnl" sz="2900" b="1" i="1" smtClean="0"/>
              <a:t>Marca tendencias                                     	</a:t>
            </a:r>
          </a:p>
          <a:p>
            <a:pPr lvl="1" algn="just" eaLnBrk="1" hangingPunct="1">
              <a:lnSpc>
                <a:spcPct val="90000"/>
              </a:lnSpc>
              <a:buClr>
                <a:srgbClr val="FFFF00"/>
              </a:buClr>
            </a:pPr>
            <a:r>
              <a:rPr lang="es-ES_tradnl" sz="2500" b="1" i="1" smtClean="0"/>
              <a:t>En los últimos años los Pesos Vivos Aumentaron 1,6 kg</a:t>
            </a:r>
          </a:p>
          <a:p>
            <a:pPr lvl="1" algn="just" eaLnBrk="1" hangingPunct="1">
              <a:lnSpc>
                <a:spcPct val="90000"/>
              </a:lnSpc>
            </a:pPr>
            <a:r>
              <a:rPr lang="es-ES_tradnl" sz="2500" b="1" i="1" smtClean="0"/>
              <a:t>Redujo en 14 días la edad de los cerdos a mercado</a:t>
            </a:r>
          </a:p>
          <a:p>
            <a:pPr lvl="1" algn="just" eaLnBrk="1" hangingPunct="1">
              <a:lnSpc>
                <a:spcPct val="90000"/>
              </a:lnSpc>
            </a:pPr>
            <a:r>
              <a:rPr lang="es-ES_tradnl" sz="2500" b="1" i="1" smtClean="0"/>
              <a:t>Aumento del 10,1% en la eficiencia productiva</a:t>
            </a:r>
          </a:p>
          <a:p>
            <a:pPr lvl="1" algn="just" eaLnBrk="1" hangingPunct="1">
              <a:lnSpc>
                <a:spcPct val="90000"/>
              </a:lnSpc>
            </a:pPr>
            <a:r>
              <a:rPr lang="es-ES_tradnl" sz="2500" b="1" i="1" smtClean="0"/>
              <a:t>El número de cerdos seguirá en aumento (60 millones)</a:t>
            </a:r>
          </a:p>
          <a:p>
            <a:pPr lvl="1" algn="just" eaLnBrk="1" hangingPunct="1">
              <a:lnSpc>
                <a:spcPct val="90000"/>
              </a:lnSpc>
            </a:pPr>
            <a:r>
              <a:rPr lang="es-ES_tradnl" sz="2500" b="1" i="1" smtClean="0"/>
              <a:t>Gran concentración del número de productores .</a:t>
            </a:r>
            <a:r>
              <a:rPr lang="es-ES_tradnl" sz="2100" b="1" i="1" smtClean="0"/>
              <a:t>Smithfield Foods 900.000 madres, 13% de la faena de EEUU </a:t>
            </a:r>
            <a:endParaRPr lang="es-ES_tradnl" sz="2500" b="1" i="1" smtClean="0"/>
          </a:p>
          <a:p>
            <a:pPr lvl="1" algn="just" eaLnBrk="1" hangingPunct="1">
              <a:lnSpc>
                <a:spcPct val="90000"/>
              </a:lnSpc>
            </a:pPr>
            <a:r>
              <a:rPr lang="es-ES_tradnl" sz="2500" b="1" i="1" smtClean="0"/>
              <a:t>En 1970: 900.000 productores - 2003: 40.000 productores  </a:t>
            </a:r>
          </a:p>
          <a:p>
            <a:pPr lvl="1" eaLnBrk="1" hangingPunct="1">
              <a:lnSpc>
                <a:spcPct val="90000"/>
              </a:lnSpc>
            </a:pPr>
            <a:r>
              <a:rPr lang="es-ES_tradnl" sz="2500" b="1" i="1" smtClean="0"/>
              <a:t>Pequeños productores dejaron la actividad, sólo sobreviven los muy eficientes.</a:t>
            </a:r>
          </a:p>
          <a:p>
            <a:pPr lvl="1" eaLnBrk="1" hangingPunct="1">
              <a:lnSpc>
                <a:spcPct val="90000"/>
              </a:lnSpc>
            </a:pPr>
            <a:r>
              <a:rPr lang="es-ES_tradnl" sz="2500" b="1" i="1" smtClean="0"/>
              <a:t>Problema: Grandes cantidades de estiércol, algunos estados prohíben nuevas Mega Granjas</a:t>
            </a:r>
            <a:endParaRPr lang="es-ES_tradnl" sz="2100" b="1" i="1" smtClean="0"/>
          </a:p>
          <a:p>
            <a:pPr lvl="1" eaLnBrk="1" hangingPunct="1">
              <a:lnSpc>
                <a:spcPct val="90000"/>
              </a:lnSpc>
            </a:pPr>
            <a:endParaRPr lang="es-ES_tradnl" sz="2400" smtClean="0"/>
          </a:p>
          <a:p>
            <a:pPr lvl="1" eaLnBrk="1" hangingPunct="1">
              <a:lnSpc>
                <a:spcPct val="90000"/>
              </a:lnSpc>
            </a:pPr>
            <a:endParaRPr lang="es-ES_tradnl" sz="2500" b="1" i="1" smtClean="0"/>
          </a:p>
        </p:txBody>
      </p:sp>
      <p:sp>
        <p:nvSpPr>
          <p:cNvPr id="12292" name="Rectangle 4"/>
          <p:cNvSpPr>
            <a:spLocks noGrp="1" noChangeArrowheads="1"/>
          </p:cNvSpPr>
          <p:nvPr>
            <p:ph type="title"/>
          </p:nvPr>
        </p:nvSpPr>
        <p:spPr>
          <a:xfrm>
            <a:off x="3581400" y="304800"/>
            <a:ext cx="2057400" cy="609600"/>
          </a:xfrm>
        </p:spPr>
        <p:txBody>
          <a:bodyPr rtlCol="0">
            <a:normAutofit fontScale="90000"/>
          </a:bodyPr>
          <a:lstStyle/>
          <a:p>
            <a:pPr algn="l" eaLnBrk="1" fontAlgn="auto" hangingPunct="1">
              <a:spcAft>
                <a:spcPts val="0"/>
              </a:spcAft>
              <a:defRPr/>
            </a:pPr>
            <a:r>
              <a:rPr lang="es-ES_tradnl" b="1" i="1">
                <a:solidFill>
                  <a:schemeClr val="bg1"/>
                </a:solidFill>
              </a:rPr>
              <a:t>EEUU</a:t>
            </a:r>
            <a:endParaRPr lang="es-ES_tradnl">
              <a:solidFill>
                <a:schemeClr val="bg1"/>
              </a:solidFill>
            </a:endParaRPr>
          </a:p>
        </p:txBody>
      </p:sp>
      <p:pic>
        <p:nvPicPr>
          <p:cNvPr id="12294" name="Picture 6" descr="MP00640_"/>
          <p:cNvPicPr>
            <a:picLocks noChangeAspect="1" noChangeArrowheads="1"/>
          </p:cNvPicPr>
          <p:nvPr/>
        </p:nvPicPr>
        <p:blipFill>
          <a:blip r:embed="rId2">
            <a:lum bright="6000"/>
          </a:blip>
          <a:srcRect/>
          <a:stretch>
            <a:fillRect/>
          </a:stretch>
        </p:blipFill>
        <p:spPr bwMode="auto">
          <a:xfrm>
            <a:off x="250825" y="0"/>
            <a:ext cx="1600200" cy="9810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292"/>
                                        </p:tgtEl>
                                        <p:attrNameLst>
                                          <p:attrName>style.visibility</p:attrName>
                                        </p:attrNameLst>
                                      </p:cBhvr>
                                      <p:to>
                                        <p:strVal val="visible"/>
                                      </p:to>
                                    </p:set>
                                    <p:anim calcmode="lin" valueType="num">
                                      <p:cBhvr additive="base">
                                        <p:cTn id="12" dur="500" fill="hold"/>
                                        <p:tgtEl>
                                          <p:spTgt spid="12292"/>
                                        </p:tgtEl>
                                        <p:attrNameLst>
                                          <p:attrName>ppt_x</p:attrName>
                                        </p:attrNameLst>
                                      </p:cBhvr>
                                      <p:tavLst>
                                        <p:tav tm="0">
                                          <p:val>
                                            <p:strVal val="#ppt_x"/>
                                          </p:val>
                                        </p:tav>
                                        <p:tav tm="100000">
                                          <p:val>
                                            <p:strVal val="#ppt_x"/>
                                          </p:val>
                                        </p:tav>
                                      </p:tavLst>
                                    </p:anim>
                                    <p:anim calcmode="lin" valueType="num">
                                      <p:cBhvr additive="base">
                                        <p:cTn id="13" dur="500" fill="hold"/>
                                        <p:tgtEl>
                                          <p:spTgt spid="1229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12291"/>
                                        </p:tgtEl>
                                        <p:attrNameLst>
                                          <p:attrName>style.visibility</p:attrName>
                                        </p:attrNameLst>
                                      </p:cBhvr>
                                      <p:to>
                                        <p:strVal val="visible"/>
                                      </p:to>
                                    </p:set>
                                    <p:animEffect transition="in" filter="dissolve">
                                      <p:cBhvr>
                                        <p:cTn id="17"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utoUpdateAnimBg="0"/>
      <p:bldP spid="12292"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DSC0468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5" descr="DSC04680"/>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4" descr="DSC04685"/>
          <p:cNvPicPr>
            <a:picLocks noChangeAspect="1" noChangeArrowheads="1"/>
          </p:cNvPicPr>
          <p:nvPr/>
        </p:nvPicPr>
        <p:blipFill>
          <a:blip r:embed="rId2"/>
          <a:srcRect/>
          <a:stretch>
            <a:fillRect/>
          </a:stretch>
        </p:blipFill>
        <p:spPr bwMode="auto">
          <a:xfrm>
            <a:off x="323850" y="620713"/>
            <a:ext cx="4213225" cy="5616575"/>
          </a:xfrm>
          <a:prstGeom prst="rect">
            <a:avLst/>
          </a:prstGeom>
          <a:noFill/>
          <a:ln w="9525">
            <a:noFill/>
            <a:miter lim="800000"/>
            <a:headEnd/>
            <a:tailEnd/>
          </a:ln>
        </p:spPr>
      </p:pic>
      <p:pic>
        <p:nvPicPr>
          <p:cNvPr id="108546" name="Picture 5" descr="DSC04684"/>
          <p:cNvPicPr>
            <a:picLocks noChangeAspect="1" noChangeArrowheads="1"/>
          </p:cNvPicPr>
          <p:nvPr/>
        </p:nvPicPr>
        <p:blipFill>
          <a:blip r:embed="rId3"/>
          <a:srcRect/>
          <a:stretch>
            <a:fillRect/>
          </a:stretch>
        </p:blipFill>
        <p:spPr bwMode="auto">
          <a:xfrm>
            <a:off x="4537075" y="620713"/>
            <a:ext cx="4300538" cy="5616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 descr="PICON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6" descr="DSC04673"/>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descr="DSC0117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4" descr="DSC00858"/>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4" descr="DSC0009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4" descr="DSC0318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4" descr="Los Matorrales Cama 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843213" y="304800"/>
            <a:ext cx="3816350" cy="533400"/>
          </a:xfrm>
        </p:spPr>
        <p:txBody>
          <a:bodyPr rtlCol="0">
            <a:normAutofit fontScale="90000"/>
          </a:bodyPr>
          <a:lstStyle/>
          <a:p>
            <a:pPr algn="l" eaLnBrk="1" fontAlgn="auto" hangingPunct="1">
              <a:spcAft>
                <a:spcPts val="0"/>
              </a:spcAft>
              <a:defRPr/>
            </a:pPr>
            <a:r>
              <a:rPr lang="es-ES_tradnl" b="1" i="1" dirty="0"/>
              <a:t>Unión Europea </a:t>
            </a:r>
            <a:endParaRPr lang="es-ES_tradnl" dirty="0"/>
          </a:p>
        </p:txBody>
      </p:sp>
      <p:pic>
        <p:nvPicPr>
          <p:cNvPr id="14340" name="Picture 4" descr="MP00640_"/>
          <p:cNvPicPr>
            <a:picLocks noChangeAspect="1" noChangeArrowheads="1"/>
          </p:cNvPicPr>
          <p:nvPr/>
        </p:nvPicPr>
        <p:blipFill>
          <a:blip r:embed="rId2">
            <a:lum bright="6000"/>
          </a:blip>
          <a:srcRect/>
          <a:stretch>
            <a:fillRect/>
          </a:stretch>
        </p:blipFill>
        <p:spPr bwMode="auto">
          <a:xfrm>
            <a:off x="0" y="0"/>
            <a:ext cx="1752600" cy="981075"/>
          </a:xfrm>
          <a:prstGeom prst="rect">
            <a:avLst/>
          </a:prstGeom>
          <a:noFill/>
          <a:ln w="9525">
            <a:noFill/>
            <a:miter lim="800000"/>
            <a:headEnd/>
            <a:tailEnd/>
          </a:ln>
        </p:spPr>
      </p:pic>
      <p:sp>
        <p:nvSpPr>
          <p:cNvPr id="14339" name="Rectangle 3"/>
          <p:cNvSpPr>
            <a:spLocks noGrp="1" noChangeArrowheads="1"/>
          </p:cNvSpPr>
          <p:nvPr>
            <p:ph type="body" idx="1"/>
          </p:nvPr>
        </p:nvSpPr>
        <p:spPr>
          <a:xfrm>
            <a:off x="228600" y="914400"/>
            <a:ext cx="8915400" cy="5943600"/>
          </a:xfrm>
        </p:spPr>
        <p:txBody>
          <a:bodyPr rtlCol="0">
            <a:normAutofit lnSpcReduction="10000"/>
          </a:bodyPr>
          <a:lstStyle/>
          <a:p>
            <a:pPr eaLnBrk="1" fontAlgn="auto" hangingPunct="1">
              <a:lnSpc>
                <a:spcPct val="90000"/>
              </a:lnSpc>
              <a:spcAft>
                <a:spcPts val="0"/>
              </a:spcAft>
              <a:buFont typeface="Arial" pitchFamily="34" charset="0"/>
              <a:buChar char="•"/>
              <a:defRPr/>
            </a:pPr>
            <a:r>
              <a:rPr lang="es-ES_tradnl" sz="2600" b="1" i="1" dirty="0"/>
              <a:t>Alemania, España y Francia: 51,5% de UE </a:t>
            </a:r>
          </a:p>
          <a:p>
            <a:pPr eaLnBrk="1" fontAlgn="auto" hangingPunct="1">
              <a:lnSpc>
                <a:spcPct val="90000"/>
              </a:lnSpc>
              <a:spcAft>
                <a:spcPts val="0"/>
              </a:spcAft>
              <a:buFont typeface="Arial" pitchFamily="34" charset="0"/>
              <a:buChar char="•"/>
              <a:defRPr/>
            </a:pPr>
            <a:r>
              <a:rPr lang="es-ES_tradnl" sz="2600" b="1" i="1" dirty="0"/>
              <a:t>Consumo más alto: 45 kg/</a:t>
            </a:r>
            <a:r>
              <a:rPr lang="es-ES_tradnl" sz="2600" b="1" i="1" dirty="0" err="1"/>
              <a:t>hab</a:t>
            </a:r>
            <a:r>
              <a:rPr lang="es-ES_tradnl" sz="2600" b="1" i="1" dirty="0"/>
              <a:t>/año </a:t>
            </a:r>
          </a:p>
          <a:p>
            <a:pPr eaLnBrk="1" fontAlgn="auto" hangingPunct="1">
              <a:lnSpc>
                <a:spcPct val="90000"/>
              </a:lnSpc>
              <a:spcAft>
                <a:spcPts val="0"/>
              </a:spcAft>
              <a:buFont typeface="Arial" pitchFamily="34" charset="0"/>
              <a:buChar char="•"/>
              <a:defRPr/>
            </a:pPr>
            <a:r>
              <a:rPr lang="es-ES_tradnl" sz="2600" b="1" i="1" dirty="0"/>
              <a:t>Altos costos de producción, pero mercado protegido con subsidios a productores, a las exportaciones –restitución </a:t>
            </a:r>
            <a:r>
              <a:rPr lang="es-ES" sz="2600" b="1" dirty="0">
                <a:latin typeface="Garamond" pitchFamily="18" charset="0"/>
                <a:cs typeface="Arial" pitchFamily="34" charset="0"/>
              </a:rPr>
              <a:t>de </a:t>
            </a:r>
            <a:r>
              <a:rPr lang="es-ES" sz="2600" b="1" i="1" dirty="0">
                <a:cs typeface="Arial" pitchFamily="34" charset="0"/>
              </a:rPr>
              <a:t>Є 19 a Є 59 cada 100 kg según productos-</a:t>
            </a:r>
            <a:r>
              <a:rPr lang="es-ES" sz="2600" b="1" dirty="0">
                <a:latin typeface="Garamond" pitchFamily="18" charset="0"/>
                <a:cs typeface="Arial" pitchFamily="34" charset="0"/>
              </a:rPr>
              <a:t> </a:t>
            </a:r>
            <a:r>
              <a:rPr lang="es-ES_tradnl" sz="2600" b="1" i="1" dirty="0"/>
              <a:t>e impuestos a productos del exterior (destina 47000 millones de UDS en subsidios) </a:t>
            </a:r>
          </a:p>
          <a:p>
            <a:pPr eaLnBrk="1" fontAlgn="auto" hangingPunct="1">
              <a:lnSpc>
                <a:spcPct val="90000"/>
              </a:lnSpc>
              <a:spcAft>
                <a:spcPts val="0"/>
              </a:spcAft>
              <a:buFont typeface="Arial" pitchFamily="34" charset="0"/>
              <a:buChar char="•"/>
              <a:defRPr/>
            </a:pPr>
            <a:r>
              <a:rPr lang="es-ES" sz="2600" b="1" i="1" dirty="0"/>
              <a:t>La fortaleza del Euro hace menos competitivas sus exportaciones. </a:t>
            </a:r>
          </a:p>
          <a:p>
            <a:pPr eaLnBrk="1" fontAlgn="auto" hangingPunct="1">
              <a:lnSpc>
                <a:spcPct val="90000"/>
              </a:lnSpc>
              <a:spcAft>
                <a:spcPts val="0"/>
              </a:spcAft>
              <a:buFont typeface="Arial" pitchFamily="34" charset="0"/>
              <a:buChar char="•"/>
              <a:defRPr/>
            </a:pPr>
            <a:r>
              <a:rPr lang="es-ES_tradnl" sz="2600" b="1" i="1" dirty="0"/>
              <a:t>Alta densidad de cerdos/km cuadrado 36,8 – (</a:t>
            </a:r>
            <a:r>
              <a:rPr lang="es-ES_tradnl" sz="2600" b="1" i="1" dirty="0" err="1"/>
              <a:t>Arg</a:t>
            </a:r>
            <a:r>
              <a:rPr lang="es-ES_tradnl" sz="2600" b="1" i="1" dirty="0"/>
              <a:t> 0,58)</a:t>
            </a:r>
            <a:endParaRPr lang="es-ES_tradnl" sz="2600" dirty="0"/>
          </a:p>
          <a:p>
            <a:pPr lvl="1" eaLnBrk="1" fontAlgn="auto" hangingPunct="1">
              <a:lnSpc>
                <a:spcPct val="90000"/>
              </a:lnSpc>
              <a:spcAft>
                <a:spcPts val="0"/>
              </a:spcAft>
              <a:buFont typeface="Arial" pitchFamily="34" charset="0"/>
              <a:buChar char="–"/>
              <a:defRPr/>
            </a:pPr>
            <a:r>
              <a:rPr lang="es-ES_tradnl" sz="2600" b="1" i="1" dirty="0"/>
              <a:t>Problemas: Estiércol – Peste Porcina </a:t>
            </a:r>
          </a:p>
          <a:p>
            <a:pPr lvl="1" eaLnBrk="1" fontAlgn="auto" hangingPunct="1">
              <a:lnSpc>
                <a:spcPct val="90000"/>
              </a:lnSpc>
              <a:spcAft>
                <a:spcPts val="0"/>
              </a:spcAft>
              <a:buFont typeface="Arial" pitchFamily="34" charset="0"/>
              <a:buChar char="–"/>
              <a:defRPr/>
            </a:pPr>
            <a:r>
              <a:rPr lang="es-ES_tradnl" sz="2600" b="1" i="1" dirty="0"/>
              <a:t>Presiones ecológicas para disminuir planteles</a:t>
            </a:r>
          </a:p>
          <a:p>
            <a:pPr lvl="1" eaLnBrk="1" fontAlgn="auto" hangingPunct="1">
              <a:lnSpc>
                <a:spcPct val="90000"/>
              </a:lnSpc>
              <a:spcAft>
                <a:spcPts val="0"/>
              </a:spcAft>
              <a:buFont typeface="Arial" pitchFamily="34" charset="0"/>
              <a:buChar char="–"/>
              <a:defRPr/>
            </a:pPr>
            <a:r>
              <a:rPr lang="es-ES_tradnl" sz="2600" b="1" i="1" dirty="0"/>
              <a:t>Demanda consumidores sistemas productivos que tiendan al “bienestar animal” y preservación del “medioambiente”</a:t>
            </a:r>
          </a:p>
          <a:p>
            <a:pPr lvl="1" eaLnBrk="1" fontAlgn="auto" hangingPunct="1">
              <a:lnSpc>
                <a:spcPct val="90000"/>
              </a:lnSpc>
              <a:spcAft>
                <a:spcPts val="0"/>
              </a:spcAft>
              <a:buFont typeface="Arial" pitchFamily="34" charset="0"/>
              <a:buChar char="–"/>
              <a:defRPr/>
            </a:pPr>
            <a:endParaRPr lang="es-ES_tradnl" sz="2600" dirty="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additive="base">
                                        <p:cTn id="7" dur="500" fill="hold"/>
                                        <p:tgtEl>
                                          <p:spTgt spid="14340"/>
                                        </p:tgtEl>
                                        <p:attrNameLst>
                                          <p:attrName>ppt_x</p:attrName>
                                        </p:attrNameLst>
                                      </p:cBhvr>
                                      <p:tavLst>
                                        <p:tav tm="0">
                                          <p:val>
                                            <p:strVal val="0-#ppt_w/2"/>
                                          </p:val>
                                        </p:tav>
                                        <p:tav tm="100000">
                                          <p:val>
                                            <p:strVal val="#ppt_x"/>
                                          </p:val>
                                        </p:tav>
                                      </p:tavLst>
                                    </p:anim>
                                    <p:anim calcmode="lin" valueType="num">
                                      <p:cBhvr additive="base">
                                        <p:cTn id="8" dur="500" fill="hold"/>
                                        <p:tgtEl>
                                          <p:spTgt spid="143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4338"/>
                                        </p:tgtEl>
                                        <p:attrNameLst>
                                          <p:attrName>style.visibility</p:attrName>
                                        </p:attrNameLst>
                                      </p:cBhvr>
                                      <p:to>
                                        <p:strVal val="visible"/>
                                      </p:to>
                                    </p:set>
                                    <p:anim calcmode="lin" valueType="num">
                                      <p:cBhvr additive="base">
                                        <p:cTn id="12" dur="500" fill="hold"/>
                                        <p:tgtEl>
                                          <p:spTgt spid="14338"/>
                                        </p:tgtEl>
                                        <p:attrNameLst>
                                          <p:attrName>ppt_x</p:attrName>
                                        </p:attrNameLst>
                                      </p:cBhvr>
                                      <p:tavLst>
                                        <p:tav tm="0">
                                          <p:val>
                                            <p:strVal val="#ppt_x"/>
                                          </p:val>
                                        </p:tav>
                                        <p:tav tm="100000">
                                          <p:val>
                                            <p:strVal val="#ppt_x"/>
                                          </p:val>
                                        </p:tav>
                                      </p:tavLst>
                                    </p:anim>
                                    <p:anim calcmode="lin" valueType="num">
                                      <p:cBhvr additive="base">
                                        <p:cTn id="13" dur="500" fill="hold"/>
                                        <p:tgtEl>
                                          <p:spTgt spid="1433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4339"/>
                                        </p:tgtEl>
                                        <p:attrNameLst>
                                          <p:attrName>style.visibility</p:attrName>
                                        </p:attrNameLst>
                                      </p:cBhvr>
                                      <p:to>
                                        <p:strVal val="visible"/>
                                      </p:to>
                                    </p:set>
                                    <p:animEffect transition="in" filter="randombar(horizontal)">
                                      <p:cBhvr>
                                        <p:cTn id="17"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utoUpdateAnimBg="0"/>
      <p:bldP spid="14339"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4" descr="clidegestafe6"/>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4" descr="clidegestafe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4" descr="DSC0045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4" descr="DSC00455"/>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4" descr="DSC0046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4" descr="DSC0046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4" descr="DSC01228"/>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6" descr="DSC01277"/>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4" descr="DSC01278"/>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descr="DSC03169"/>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TotalTime>
  <Words>2301</Words>
  <Application>Microsoft Office PowerPoint</Application>
  <PresentationFormat>Presentación en pantalla (4:3)</PresentationFormat>
  <Paragraphs>512</Paragraphs>
  <Slides>101</Slides>
  <Notes>1</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3</vt:i4>
      </vt:variant>
      <vt:variant>
        <vt:lpstr>Títulos de diapositiva</vt:lpstr>
      </vt:variant>
      <vt:variant>
        <vt:i4>101</vt:i4>
      </vt:variant>
    </vt:vector>
  </HeadingPairs>
  <TitlesOfParts>
    <vt:vector size="112" baseType="lpstr">
      <vt:lpstr>Arial</vt:lpstr>
      <vt:lpstr>Calibri</vt:lpstr>
      <vt:lpstr>Times New Roman</vt:lpstr>
      <vt:lpstr>Garamond</vt:lpstr>
      <vt:lpstr>Arial Unicode MS</vt:lpstr>
      <vt:lpstr>Wingdings</vt:lpstr>
      <vt:lpstr>Symbol</vt:lpstr>
      <vt:lpstr>Tema de Office</vt:lpstr>
      <vt:lpstr>Imagen</vt:lpstr>
      <vt:lpstr>Gráfico</vt:lpstr>
      <vt:lpstr>Notebook</vt:lpstr>
      <vt:lpstr>Presentación de PowerPoint</vt:lpstr>
      <vt:lpstr>La Carne Porcina es la más Consumida en el Mundo</vt:lpstr>
      <vt:lpstr>¿Cuánto consumen?  kg/hab/año 2019</vt:lpstr>
      <vt:lpstr>Presentación de PowerPoint</vt:lpstr>
      <vt:lpstr>¿Dónde se produce?</vt:lpstr>
      <vt:lpstr>Presentación de PowerPoint</vt:lpstr>
      <vt:lpstr>¿Cómo son ...?</vt:lpstr>
      <vt:lpstr>EEUU</vt:lpstr>
      <vt:lpstr>Unión Europea </vt:lpstr>
      <vt:lpstr>Panorama general</vt:lpstr>
      <vt:lpstr>¿Qué condiciones necesita  un país para ser gran productor de cerdos?</vt:lpstr>
      <vt:lpstr>¿Qué condiciones tiene Argentina ?</vt:lpstr>
      <vt:lpstr>Presentación de PowerPoint</vt:lpstr>
      <vt:lpstr>Presentación de PowerPoint</vt:lpstr>
      <vt:lpstr>Presentación de PowerPoint</vt:lpstr>
      <vt:lpstr>Presentación de PowerPoint</vt:lpstr>
      <vt:lpstr>Porcicultura vs  Cría de Chanchos</vt:lpstr>
      <vt:lpstr>Presentación de PowerPoint</vt:lpstr>
      <vt:lpstr>Análisis FODA</vt:lpstr>
      <vt:lpstr>Análisis FODA</vt:lpstr>
      <vt:lpstr>Análisis FODA</vt:lpstr>
      <vt:lpstr>...otra la rentabilidad</vt:lpstr>
      <vt:lpstr>Presentación de PowerPoint</vt:lpstr>
      <vt:lpstr>Presentación de PowerPoint</vt:lpstr>
      <vt:lpstr>ETAPAS DE LA PRODUCCION PORCINA </vt:lpstr>
      <vt:lpstr>Presentación de PowerPoint</vt:lpstr>
      <vt:lpstr>CURVA DE LACTANCIA DE LA CERDA Y REQUERIMIENTO DE LOS LECHONES </vt:lpstr>
      <vt:lpstr>Presentación de PowerPoint</vt:lpstr>
      <vt:lpstr>Presentación de PowerPoint</vt:lpstr>
      <vt:lpstr>Presentación de PowerPoint</vt:lpstr>
      <vt:lpstr>Presentación de PowerPoint</vt:lpstr>
      <vt:lpstr>Manejo del Establecimiento Porcino:  Ciclo Productivo </vt:lpstr>
      <vt:lpstr>Presentación de PowerPoint</vt:lpstr>
      <vt:lpstr>Presentación de PowerPoint</vt:lpstr>
      <vt:lpstr>Presentación de PowerPoint</vt:lpstr>
      <vt:lpstr>Presentación de PowerPoint</vt:lpstr>
      <vt:lpstr>Existen 2 ciclos claramente definidos en producción de cerdos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Manilla</dc:creator>
  <cp:lastModifiedBy>Usuario</cp:lastModifiedBy>
  <cp:revision>30</cp:revision>
  <dcterms:created xsi:type="dcterms:W3CDTF">2013-03-25T12:01:15Z</dcterms:created>
  <dcterms:modified xsi:type="dcterms:W3CDTF">2020-04-22T13:51:34Z</dcterms:modified>
</cp:coreProperties>
</file>