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6"/>
  </p:notesMasterIdLst>
  <p:sldIdLst>
    <p:sldId id="283" r:id="rId2"/>
    <p:sldId id="259" r:id="rId3"/>
    <p:sldId id="279" r:id="rId4"/>
    <p:sldId id="280" r:id="rId5"/>
    <p:sldId id="269" r:id="rId6"/>
    <p:sldId id="270" r:id="rId7"/>
    <p:sldId id="268" r:id="rId8"/>
    <p:sldId id="266" r:id="rId9"/>
    <p:sldId id="273" r:id="rId10"/>
    <p:sldId id="271" r:id="rId11"/>
    <p:sldId id="272" r:id="rId12"/>
    <p:sldId id="284" r:id="rId13"/>
    <p:sldId id="277" r:id="rId14"/>
    <p:sldId id="278" r:id="rId15"/>
    <p:sldId id="274" r:id="rId16"/>
    <p:sldId id="275" r:id="rId17"/>
    <p:sldId id="276" r:id="rId18"/>
    <p:sldId id="281" r:id="rId19"/>
    <p:sldId id="265" r:id="rId20"/>
    <p:sldId id="286" r:id="rId21"/>
    <p:sldId id="285" r:id="rId22"/>
    <p:sldId id="351" r:id="rId23"/>
    <p:sldId id="287" r:id="rId24"/>
    <p:sldId id="350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21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3468B-A88E-4566-B698-9697DF8741C0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678C0-76B8-4275-80EF-62B9295CFD5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31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15986" eaLnBrk="0" hangingPunct="0">
              <a:defRPr sz="1900">
                <a:solidFill>
                  <a:srgbClr val="CC0000"/>
                </a:solidFill>
                <a:latin typeface="Comic Sans MS" pitchFamily="66" charset="0"/>
              </a:defRPr>
            </a:lvl1pPr>
            <a:lvl2pPr marL="702756" indent="-270291" algn="l" defTabSz="915986" eaLnBrk="0" hangingPunct="0">
              <a:defRPr sz="1900">
                <a:solidFill>
                  <a:srgbClr val="CC0000"/>
                </a:solidFill>
                <a:latin typeface="Comic Sans MS" pitchFamily="66" charset="0"/>
              </a:defRPr>
            </a:lvl2pPr>
            <a:lvl3pPr marL="1081164" indent="-216233" algn="l" defTabSz="915986" eaLnBrk="0" hangingPunct="0">
              <a:defRPr sz="1900">
                <a:solidFill>
                  <a:srgbClr val="CC0000"/>
                </a:solidFill>
                <a:latin typeface="Comic Sans MS" pitchFamily="66" charset="0"/>
              </a:defRPr>
            </a:lvl3pPr>
            <a:lvl4pPr marL="1513629" indent="-216233" algn="l" defTabSz="915986" eaLnBrk="0" hangingPunct="0">
              <a:defRPr sz="1900">
                <a:solidFill>
                  <a:srgbClr val="CC0000"/>
                </a:solidFill>
                <a:latin typeface="Comic Sans MS" pitchFamily="66" charset="0"/>
              </a:defRPr>
            </a:lvl4pPr>
            <a:lvl5pPr marL="1946095" indent="-216233" algn="l" defTabSz="915986" eaLnBrk="0" hangingPunct="0">
              <a:defRPr sz="1900">
                <a:solidFill>
                  <a:srgbClr val="CC0000"/>
                </a:solidFill>
                <a:latin typeface="Comic Sans MS" pitchFamily="66" charset="0"/>
              </a:defRPr>
            </a:lvl5pPr>
            <a:lvl6pPr marL="2378560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CC0000"/>
                </a:solidFill>
                <a:latin typeface="Comic Sans MS" pitchFamily="66" charset="0"/>
              </a:defRPr>
            </a:lvl6pPr>
            <a:lvl7pPr marL="2811026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CC0000"/>
                </a:solidFill>
                <a:latin typeface="Comic Sans MS" pitchFamily="66" charset="0"/>
              </a:defRPr>
            </a:lvl7pPr>
            <a:lvl8pPr marL="3243491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CC0000"/>
                </a:solidFill>
                <a:latin typeface="Comic Sans MS" pitchFamily="66" charset="0"/>
              </a:defRPr>
            </a:lvl8pPr>
            <a:lvl9pPr marL="3675957" indent="-216233" defTabSz="915986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rgbClr val="CC0000"/>
                </a:solidFill>
                <a:latin typeface="Comic Sans MS" pitchFamily="66" charset="0"/>
              </a:defRPr>
            </a:lvl9pPr>
          </a:lstStyle>
          <a:p>
            <a:pPr algn="r">
              <a:defRPr/>
            </a:pPr>
            <a:fld id="{195D7299-DEB1-4C4A-8911-DFA3DE531A4E}" type="slidenum">
              <a:rPr lang="es-ES_tradnl" altLang="es-ES" sz="1200" smtClean="0">
                <a:solidFill>
                  <a:schemeClr val="tx1"/>
                </a:solidFill>
                <a:latin typeface="Times New Roman" pitchFamily="18" charset="0"/>
              </a:rPr>
              <a:pPr algn="r">
                <a:defRPr/>
              </a:pPr>
              <a:t>11</a:t>
            </a:fld>
            <a:endParaRPr lang="es-ES_tradnl" altLang="es-ES" sz="12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3B8C2CD-E843-45C1-B4EC-EB10CAA31B36}" type="datetimeFigureOut">
              <a:rPr lang="es-AR" smtClean="0"/>
              <a:pPr/>
              <a:t>11/06/2021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E1D252-73E2-45C1-BDF8-7526635A8777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92162" y="1076230"/>
            <a:ext cx="75596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TP Estrés Salino- Coeficiente de  Asimilación Neta (CAN)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C7D72D2-0002-4374-BC7D-052E02DD3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29" y="2365392"/>
            <a:ext cx="7402169" cy="343289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CF7EC18-72A0-46D0-B662-1229B839324F}"/>
              </a:ext>
            </a:extLst>
          </p:cNvPr>
          <p:cNvSpPr txBox="1"/>
          <p:nvPr/>
        </p:nvSpPr>
        <p:spPr>
          <a:xfrm>
            <a:off x="5255568" y="62518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Comic Sans MS" panose="030F0702030302020204" pitchFamily="66" charset="0"/>
              </a:rPr>
              <a:t>Wikipedia, suelo con salinidad</a:t>
            </a:r>
          </a:p>
        </p:txBody>
      </p:sp>
    </p:spTree>
    <p:extLst>
      <p:ext uri="{BB962C8B-B14F-4D97-AF65-F5344CB8AC3E}">
        <p14:creationId xmlns:p14="http://schemas.microsoft.com/office/powerpoint/2010/main" val="191162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75596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Estrés salino: efectos por toxicidad de iones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Las plantas tolerantes a la salinidad tienen mecanismos para </a:t>
            </a:r>
            <a:r>
              <a:rPr lang="es-AR" altLang="es-AR" sz="2800" u="sng" dirty="0">
                <a:latin typeface="Comic Sans MS" pitchFamily="66" charset="0"/>
              </a:rPr>
              <a:t>excluir</a:t>
            </a:r>
            <a:r>
              <a:rPr lang="es-AR" altLang="es-AR" sz="2800" dirty="0">
                <a:latin typeface="Comic Sans MS" pitchFamily="66" charset="0"/>
              </a:rPr>
              <a:t> los iones: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# endodermis (barrera a la entrada)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# acumular Na en la vacuola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# transporte activo fuera de la célula 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467544" y="764704"/>
            <a:ext cx="80648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s-ES_tradnl" altLang="es-ES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Via</a:t>
            </a:r>
            <a:r>
              <a:rPr lang="es-ES_tradnl" altLang="es-E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s-ES_tradnl" altLang="es-ES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apoplástica</a:t>
            </a:r>
            <a:r>
              <a:rPr lang="es-ES_tradnl" altLang="es-ES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y </a:t>
            </a:r>
            <a:r>
              <a:rPr lang="es-ES_tradnl" altLang="es-ES" sz="28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simplástica</a:t>
            </a:r>
            <a:endParaRPr lang="es-ES_tradnl" altLang="es-ES" sz="28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7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00808"/>
            <a:ext cx="60293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7 Conector recto de flecha"/>
          <p:cNvCxnSpPr/>
          <p:nvPr/>
        </p:nvCxnSpPr>
        <p:spPr>
          <a:xfrm flipV="1">
            <a:off x="1187624" y="5301208"/>
            <a:ext cx="1296144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95536" y="537321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Bandas de </a:t>
            </a:r>
            <a:r>
              <a:rPr lang="es-AR" dirty="0" err="1"/>
              <a:t>Caspary</a:t>
            </a:r>
            <a:endParaRPr lang="es-A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80968" y="980728"/>
            <a:ext cx="75596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TP Estrés Salino- Coeficiente de  Asimilación Neta (CAN)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u="sng" dirty="0">
                <a:latin typeface="Comic Sans MS" pitchFamily="66" charset="0"/>
              </a:rPr>
              <a:t>Objetivo:</a:t>
            </a:r>
            <a:r>
              <a:rPr lang="es-AR" altLang="es-AR" sz="2800" dirty="0">
                <a:latin typeface="Comic Sans MS" pitchFamily="66" charset="0"/>
              </a:rPr>
              <a:t> determinar el valor del CAN en plantas sometidas a distintas condiciones de estrés salino.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43FDC94C-63FE-4093-BC20-51965398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967" y="4784377"/>
            <a:ext cx="75596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u="sng" dirty="0">
                <a:solidFill>
                  <a:srgbClr val="002060"/>
                </a:solidFill>
                <a:latin typeface="Comic Sans MS" pitchFamily="66" charset="0"/>
              </a:rPr>
              <a:t>Material vegetal</a:t>
            </a:r>
            <a:r>
              <a:rPr lang="es-AR" altLang="es-AR" sz="2400" dirty="0">
                <a:solidFill>
                  <a:srgbClr val="002060"/>
                </a:solidFill>
                <a:latin typeface="Comic Sans MS" pitchFamily="66" charset="0"/>
              </a:rPr>
              <a:t>: Soja (</a:t>
            </a:r>
            <a:r>
              <a:rPr lang="es-AR" altLang="es-AR" sz="2400" dirty="0" err="1">
                <a:solidFill>
                  <a:srgbClr val="002060"/>
                </a:solidFill>
                <a:latin typeface="Comic Sans MS" pitchFamily="66" charset="0"/>
              </a:rPr>
              <a:t>glicófita</a:t>
            </a:r>
            <a:r>
              <a:rPr lang="es-AR" altLang="es-AR" sz="2400" dirty="0">
                <a:solidFill>
                  <a:srgbClr val="002060"/>
                </a:solidFill>
                <a:latin typeface="Comic Sans MS" pitchFamily="66" charset="0"/>
              </a:rPr>
              <a:t>), cultivada en hidroponía. El estrés salino se induce agregando </a:t>
            </a:r>
            <a:r>
              <a:rPr lang="es-AR" altLang="es-AR" sz="2400" u="sng" dirty="0">
                <a:solidFill>
                  <a:srgbClr val="002060"/>
                </a:solidFill>
                <a:latin typeface="Comic Sans MS" pitchFamily="66" charset="0"/>
              </a:rPr>
              <a:t>cloruro de calcio </a:t>
            </a:r>
            <a:r>
              <a:rPr lang="es-AR" altLang="es-AR" sz="2400" dirty="0">
                <a:solidFill>
                  <a:srgbClr val="002060"/>
                </a:solidFill>
                <a:latin typeface="Comic Sans MS" pitchFamily="66" charset="0"/>
              </a:rPr>
              <a:t>a la solución nutritiva, reduciendo así el potencial agua.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E44EF62-3D8A-414F-8996-5E3EFF48A5AA}"/>
              </a:ext>
            </a:extLst>
          </p:cNvPr>
          <p:cNvSpPr/>
          <p:nvPr/>
        </p:nvSpPr>
        <p:spPr>
          <a:xfrm>
            <a:off x="611560" y="2564904"/>
            <a:ext cx="7992888" cy="1728192"/>
          </a:xfrm>
          <a:prstGeom prst="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918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2452785"/>
            <a:ext cx="75596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800" dirty="0">
                <a:latin typeface="Comic Sans MS" pitchFamily="66" charset="0"/>
              </a:rPr>
              <a:t>Coeficiente de asimilación neta (E o CAN) : relaciona la acumulación de la materia seca con el área foliar a través del tiempo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- E es una medida integrada de la fotosíntesis neta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s-AR" sz="2800" dirty="0">
              <a:latin typeface="Comic Sans MS" pitchFamily="66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D8B4EDCF-AAEB-4C4A-88DC-695CB8EEB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80728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es-A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TP Estrés Salino- Coeficiente de Asimilación Neta (CAN)</a:t>
            </a:r>
          </a:p>
        </p:txBody>
      </p:sp>
    </p:spTree>
    <p:extLst>
      <p:ext uri="{BB962C8B-B14F-4D97-AF65-F5344CB8AC3E}">
        <p14:creationId xmlns:p14="http://schemas.microsoft.com/office/powerpoint/2010/main" val="3271118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92162" y="2420888"/>
            <a:ext cx="75596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     (P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-P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) (lnH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 –lnH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         (t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-t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) (H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-H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P: peso seco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H: área foliar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t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:tiempo inicial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t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: tiempo final</a:t>
            </a:r>
          </a:p>
          <a:p>
            <a:pPr algn="ctr">
              <a:spcBef>
                <a:spcPct val="50000"/>
              </a:spcBef>
            </a:pPr>
            <a:r>
              <a:rPr lang="es-AR" altLang="es-AR" sz="2400" b="1" dirty="0">
                <a:solidFill>
                  <a:srgbClr val="C00000"/>
                </a:solidFill>
                <a:latin typeface="Comic Sans MS" pitchFamily="66" charset="0"/>
              </a:rPr>
              <a:t>Unidades: g dm</a:t>
            </a:r>
            <a:r>
              <a:rPr lang="es-AR" altLang="es-AR" sz="2400" b="1" baseline="30000" dirty="0">
                <a:solidFill>
                  <a:srgbClr val="C00000"/>
                </a:solidFill>
                <a:latin typeface="Comic Sans MS" pitchFamily="66" charset="0"/>
              </a:rPr>
              <a:t>-2</a:t>
            </a:r>
            <a:r>
              <a:rPr lang="es-AR" altLang="es-AR" sz="2400" b="1" dirty="0">
                <a:solidFill>
                  <a:srgbClr val="C00000"/>
                </a:solidFill>
                <a:latin typeface="Comic Sans MS" pitchFamily="66" charset="0"/>
              </a:rPr>
              <a:t> día</a:t>
            </a:r>
            <a:r>
              <a:rPr lang="es-AR" altLang="es-AR" sz="2400" b="1" baseline="30000" dirty="0">
                <a:solidFill>
                  <a:srgbClr val="C00000"/>
                </a:solidFill>
                <a:latin typeface="Comic Sans MS" pitchFamily="66" charset="0"/>
              </a:rPr>
              <a:t>-1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s-AR" altLang="es-AR" sz="2400" dirty="0">
              <a:latin typeface="Comic Sans MS" pitchFamily="66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3419872" y="2924944"/>
            <a:ext cx="29523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2627784" y="5733256"/>
            <a:ext cx="3744416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26CBF8-146B-4636-B047-B0B84A9D6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23" y="1087212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es-A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TP Estrés Salino- Coeficiente de Asimilación Neta (CAN)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C73046-D1F4-469C-B335-5D5D7F5B5BD9}"/>
              </a:ext>
            </a:extLst>
          </p:cNvPr>
          <p:cNvSpPr txBox="1"/>
          <p:nvPr/>
        </p:nvSpPr>
        <p:spPr>
          <a:xfrm>
            <a:off x="2237446" y="269411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>
                <a:latin typeface="Comic Sans MS" panose="030F0702030302020204" pitchFamily="66" charset="0"/>
              </a:rPr>
              <a:t>CAN = </a:t>
            </a:r>
          </a:p>
        </p:txBody>
      </p:sp>
    </p:spTree>
    <p:extLst>
      <p:ext uri="{BB962C8B-B14F-4D97-AF65-F5344CB8AC3E}">
        <p14:creationId xmlns:p14="http://schemas.microsoft.com/office/powerpoint/2010/main" val="4064485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560" y="692696"/>
            <a:ext cx="7559675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MATERIALES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- Plántulas de soja</a:t>
            </a:r>
          </a:p>
          <a:p>
            <a:pPr marL="457200" indent="-4572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Recipientes para cultivo hidropónico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Solución </a:t>
            </a:r>
            <a:r>
              <a:rPr lang="es-AR" altLang="es-AR" sz="2400" dirty="0" err="1">
                <a:latin typeface="Comic Sans MS" pitchFamily="66" charset="0"/>
              </a:rPr>
              <a:t>Hoagland</a:t>
            </a:r>
            <a:r>
              <a:rPr lang="es-AR" altLang="es-AR" sz="2400" dirty="0">
                <a:latin typeface="Comic Sans MS" pitchFamily="66" charset="0"/>
              </a:rPr>
              <a:t> completa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Materiales para rotular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- Tijeras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Sobres de papel para secar el material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Estufa de secado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Medidor de área foliar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Balanza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Cloruro de calcio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8186" y="716288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es-A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TP Estrés Salino- Coeficiente de Asimilación Neta (CAN)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4093EEC7-A362-43ED-B668-CC951609B1E7}"/>
              </a:ext>
            </a:extLst>
          </p:cNvPr>
          <p:cNvGrpSpPr/>
          <p:nvPr/>
        </p:nvGrpSpPr>
        <p:grpSpPr>
          <a:xfrm>
            <a:off x="468706" y="1700808"/>
            <a:ext cx="7559674" cy="4948520"/>
            <a:chOff x="396698" y="1804174"/>
            <a:chExt cx="7559674" cy="4948520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9143F426-AF25-4AB2-9F8D-118CC7F4AF13}"/>
                </a:ext>
              </a:extLst>
            </p:cNvPr>
            <p:cNvGrpSpPr/>
            <p:nvPr/>
          </p:nvGrpSpPr>
          <p:grpSpPr>
            <a:xfrm>
              <a:off x="1691680" y="2852936"/>
              <a:ext cx="5256584" cy="2160240"/>
              <a:chOff x="1691680" y="2852936"/>
              <a:chExt cx="5256584" cy="2160240"/>
            </a:xfrm>
          </p:grpSpPr>
          <p:sp>
            <p:nvSpPr>
              <p:cNvPr id="3" name="2 Rectángulo"/>
              <p:cNvSpPr/>
              <p:nvPr/>
            </p:nvSpPr>
            <p:spPr>
              <a:xfrm>
                <a:off x="1691680" y="3573016"/>
                <a:ext cx="936104" cy="144016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" name="3 Rectángulo"/>
              <p:cNvSpPr/>
              <p:nvPr/>
            </p:nvSpPr>
            <p:spPr>
              <a:xfrm>
                <a:off x="3851920" y="3573016"/>
                <a:ext cx="936104" cy="144016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>
                  <a:ln>
                    <a:solidFill>
                      <a:schemeClr val="tx1"/>
                    </a:solidFill>
                    <a:prstDash val="sysDot"/>
                  </a:ln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13500000" scaled="1"/>
                    <a:tileRect/>
                  </a:gradFill>
                </a:endParaRPr>
              </a:p>
            </p:txBody>
          </p:sp>
          <p:sp>
            <p:nvSpPr>
              <p:cNvPr id="5" name="4 Rectángulo"/>
              <p:cNvSpPr/>
              <p:nvPr/>
            </p:nvSpPr>
            <p:spPr>
              <a:xfrm>
                <a:off x="5940152" y="3573016"/>
                <a:ext cx="936104" cy="144016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7" name="6 Conector recto"/>
              <p:cNvCxnSpPr/>
              <p:nvPr/>
            </p:nvCxnSpPr>
            <p:spPr>
              <a:xfrm>
                <a:off x="1979712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7 Conector recto"/>
              <p:cNvCxnSpPr/>
              <p:nvPr/>
            </p:nvCxnSpPr>
            <p:spPr>
              <a:xfrm>
                <a:off x="2195736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8 Conector recto"/>
              <p:cNvCxnSpPr/>
              <p:nvPr/>
            </p:nvCxnSpPr>
            <p:spPr>
              <a:xfrm>
                <a:off x="2411760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"/>
              <p:cNvCxnSpPr/>
              <p:nvPr/>
            </p:nvCxnSpPr>
            <p:spPr>
              <a:xfrm>
                <a:off x="4067944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"/>
              <p:cNvCxnSpPr/>
              <p:nvPr/>
            </p:nvCxnSpPr>
            <p:spPr>
              <a:xfrm>
                <a:off x="4355976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11 Conector recto"/>
              <p:cNvCxnSpPr/>
              <p:nvPr/>
            </p:nvCxnSpPr>
            <p:spPr>
              <a:xfrm>
                <a:off x="4644008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12 Conector recto"/>
              <p:cNvCxnSpPr/>
              <p:nvPr/>
            </p:nvCxnSpPr>
            <p:spPr>
              <a:xfrm>
                <a:off x="6084168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Conector recto"/>
              <p:cNvCxnSpPr/>
              <p:nvPr/>
            </p:nvCxnSpPr>
            <p:spPr>
              <a:xfrm>
                <a:off x="6372200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"/>
              <p:cNvCxnSpPr/>
              <p:nvPr/>
            </p:nvCxnSpPr>
            <p:spPr>
              <a:xfrm>
                <a:off x="6660232" y="2852936"/>
                <a:ext cx="0" cy="72008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17 Elipse"/>
              <p:cNvSpPr/>
              <p:nvPr/>
            </p:nvSpPr>
            <p:spPr>
              <a:xfrm>
                <a:off x="1691680" y="2996952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1979712" y="2996952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0" name="19 Elipse"/>
              <p:cNvSpPr/>
              <p:nvPr/>
            </p:nvSpPr>
            <p:spPr>
              <a:xfrm>
                <a:off x="1907704" y="3212976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1" name="20 Elipse"/>
              <p:cNvSpPr/>
              <p:nvPr/>
            </p:nvSpPr>
            <p:spPr>
              <a:xfrm>
                <a:off x="2195736" y="3212976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2411760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3" name="22 Elipse"/>
              <p:cNvSpPr/>
              <p:nvPr/>
            </p:nvSpPr>
            <p:spPr>
              <a:xfrm>
                <a:off x="2123728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5" name="24 Elipse"/>
              <p:cNvSpPr/>
              <p:nvPr/>
            </p:nvSpPr>
            <p:spPr>
              <a:xfrm>
                <a:off x="3779912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4067944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7" name="26 Elipse"/>
              <p:cNvSpPr/>
              <p:nvPr/>
            </p:nvSpPr>
            <p:spPr>
              <a:xfrm>
                <a:off x="4139952" y="3140968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8" name="27 Elipse"/>
              <p:cNvSpPr/>
              <p:nvPr/>
            </p:nvSpPr>
            <p:spPr>
              <a:xfrm>
                <a:off x="4355976" y="3140968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9" name="28 Elipse"/>
              <p:cNvSpPr/>
              <p:nvPr/>
            </p:nvSpPr>
            <p:spPr>
              <a:xfrm>
                <a:off x="4355976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0" name="29 Elipse"/>
              <p:cNvSpPr/>
              <p:nvPr/>
            </p:nvSpPr>
            <p:spPr>
              <a:xfrm>
                <a:off x="4644008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1" name="30 Elipse"/>
              <p:cNvSpPr/>
              <p:nvPr/>
            </p:nvSpPr>
            <p:spPr>
              <a:xfrm>
                <a:off x="5796136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2" name="31 Elipse"/>
              <p:cNvSpPr/>
              <p:nvPr/>
            </p:nvSpPr>
            <p:spPr>
              <a:xfrm>
                <a:off x="6084168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3" name="32 Elipse"/>
              <p:cNvSpPr/>
              <p:nvPr/>
            </p:nvSpPr>
            <p:spPr>
              <a:xfrm>
                <a:off x="6084168" y="3068960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4" name="33 Elipse"/>
              <p:cNvSpPr/>
              <p:nvPr/>
            </p:nvSpPr>
            <p:spPr>
              <a:xfrm>
                <a:off x="6372200" y="3068960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5" name="34 Elipse"/>
              <p:cNvSpPr/>
              <p:nvPr/>
            </p:nvSpPr>
            <p:spPr>
              <a:xfrm>
                <a:off x="6444208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6" name="35 Elipse"/>
              <p:cNvSpPr/>
              <p:nvPr/>
            </p:nvSpPr>
            <p:spPr>
              <a:xfrm>
                <a:off x="6660232" y="2924944"/>
                <a:ext cx="288032" cy="14401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37" name="36 CuadroTexto"/>
            <p:cNvSpPr txBox="1"/>
            <p:nvPr/>
          </p:nvSpPr>
          <p:spPr>
            <a:xfrm>
              <a:off x="1115616" y="5229200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>
                  <a:latin typeface="Comic Sans MS" pitchFamily="66" charset="0"/>
                </a:rPr>
                <a:t>1-Control: testigo sin CaCl</a:t>
              </a:r>
              <a:r>
                <a:rPr lang="es-AR" baseline="-25000" dirty="0">
                  <a:latin typeface="Comic Sans MS" pitchFamily="66" charset="0"/>
                </a:rPr>
                <a:t>2</a:t>
              </a:r>
              <a:endParaRPr lang="es-AR" dirty="0">
                <a:latin typeface="Comic Sans MS" pitchFamily="66" charset="0"/>
              </a:endParaRPr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5652120" y="533256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>
                  <a:latin typeface="Comic Sans MS" pitchFamily="66" charset="0"/>
                </a:rPr>
                <a:t>3. -0,8 MPa</a:t>
              </a:r>
            </a:p>
          </p:txBody>
        </p:sp>
        <p:sp>
          <p:nvSpPr>
            <p:cNvPr id="39" name="38 CuadroTexto"/>
            <p:cNvSpPr txBox="1"/>
            <p:nvPr/>
          </p:nvSpPr>
          <p:spPr>
            <a:xfrm>
              <a:off x="3491880" y="5332566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>
                  <a:latin typeface="Comic Sans MS" pitchFamily="66" charset="0"/>
                </a:rPr>
                <a:t>2. -0,4 MPa</a:t>
              </a:r>
            </a:p>
          </p:txBody>
        </p:sp>
        <p:sp>
          <p:nvSpPr>
            <p:cNvPr id="41" name="40 CuadroTexto"/>
            <p:cNvSpPr txBox="1"/>
            <p:nvPr/>
          </p:nvSpPr>
          <p:spPr>
            <a:xfrm>
              <a:off x="396698" y="1804174"/>
              <a:ext cx="75596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dirty="0">
                  <a:latin typeface="Comic Sans MS" pitchFamily="66" charset="0"/>
                </a:rPr>
                <a:t>3 tratamientos con 3 plantas (repeticiones) de soja: </a:t>
              </a:r>
              <a:endParaRPr lang="es-AR" sz="2400" baseline="-25000" dirty="0">
                <a:latin typeface="Comic Sans MS" pitchFamily="66" charset="0"/>
              </a:endParaRPr>
            </a:p>
          </p:txBody>
        </p:sp>
        <p:cxnSp>
          <p:nvCxnSpPr>
            <p:cNvPr id="43" name="42 Conector recto de flecha"/>
            <p:cNvCxnSpPr/>
            <p:nvPr/>
          </p:nvCxnSpPr>
          <p:spPr>
            <a:xfrm>
              <a:off x="4211960" y="6021288"/>
              <a:ext cx="237626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43 CuadroTexto"/>
            <p:cNvSpPr txBox="1"/>
            <p:nvPr/>
          </p:nvSpPr>
          <p:spPr>
            <a:xfrm>
              <a:off x="4346685" y="6106363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>
                  <a:latin typeface="Comic Sans MS" pitchFamily="66" charset="0"/>
                </a:rPr>
                <a:t>Concentración de CaCl</a:t>
              </a:r>
              <a:r>
                <a:rPr lang="es-AR" baseline="-25000" dirty="0">
                  <a:latin typeface="Comic Sans MS" pitchFamily="66" charset="0"/>
                </a:rPr>
                <a:t>2</a:t>
              </a:r>
              <a:endParaRPr lang="es-AR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11560" y="2232154"/>
            <a:ext cx="755967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Determinaciones: </a:t>
            </a:r>
            <a:r>
              <a:rPr lang="es-AR" altLang="es-AR" sz="2800" u="sng" dirty="0">
                <a:latin typeface="Comic Sans MS" pitchFamily="66" charset="0"/>
              </a:rPr>
              <a:t>área foliar</a:t>
            </a:r>
            <a:r>
              <a:rPr lang="es-AR" altLang="es-AR" sz="2800" dirty="0">
                <a:latin typeface="Comic Sans MS" pitchFamily="66" charset="0"/>
              </a:rPr>
              <a:t> y </a:t>
            </a:r>
            <a:r>
              <a:rPr lang="es-AR" altLang="es-AR" sz="2800" u="sng" dirty="0">
                <a:latin typeface="Comic Sans MS" pitchFamily="66" charset="0"/>
              </a:rPr>
              <a:t>peso seco </a:t>
            </a:r>
            <a:r>
              <a:rPr lang="es-AR" altLang="es-AR" sz="2800" dirty="0">
                <a:latin typeface="Comic Sans MS" pitchFamily="66" charset="0"/>
              </a:rPr>
              <a:t>total de la plántula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Día 0 (Tiempo inicial t</a:t>
            </a:r>
            <a:r>
              <a:rPr lang="es-AR" altLang="es-AR" sz="2800" baseline="-25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s-AR" altLang="es-AR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 y una semana después de iniciado el tratamiento (Día 7, tiempo final t</a:t>
            </a:r>
            <a:r>
              <a:rPr lang="es-AR" altLang="es-AR" sz="2800" baseline="-25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s-AR" altLang="es-AR" sz="28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AR" sz="2800" dirty="0">
              <a:latin typeface="Comic Sans MS" pitchFamily="66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229F00F4-6A4C-4E7A-9EBA-A8B415255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886360"/>
            <a:ext cx="75596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es-AR" sz="2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TP Estrés Salino- Coeficiente de Asimilación Neta (CAN)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796816-6FB9-4AB2-956B-0EE3C7A7D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7884368" cy="4337601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FC3AB48-C7CA-4D64-8D75-BF3AD8D5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890" y="859453"/>
            <a:ext cx="7559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Vista de los 3 tratamientos luego de 7 días </a:t>
            </a:r>
          </a:p>
        </p:txBody>
      </p:sp>
    </p:spTree>
    <p:extLst>
      <p:ext uri="{BB962C8B-B14F-4D97-AF65-F5344CB8AC3E}">
        <p14:creationId xmlns:p14="http://schemas.microsoft.com/office/powerpoint/2010/main" val="111931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552" y="908720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Resultados (tiempo inicial, día 0)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C2BE3A6-3390-4A2D-B208-9E8FB240AE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40754"/>
              </p:ext>
            </p:extLst>
          </p:nvPr>
        </p:nvGraphicFramePr>
        <p:xfrm>
          <a:off x="1403648" y="198884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8690211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6426278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61152217"/>
                    </a:ext>
                  </a:extLst>
                </a:gridCol>
              </a:tblGrid>
              <a:tr h="154816">
                <a:tc>
                  <a:txBody>
                    <a:bodyPr/>
                    <a:lstStyle/>
                    <a:p>
                      <a:r>
                        <a:rPr lang="es-AR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Área foliar (dm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Peso seco 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30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0,299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187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844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19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Promedio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56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4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83568" y="1268760"/>
            <a:ext cx="7559675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u="sng" dirty="0">
                <a:solidFill>
                  <a:srgbClr val="C00000"/>
                </a:solidFill>
                <a:latin typeface="Comic Sans MS" pitchFamily="66" charset="0"/>
              </a:rPr>
              <a:t>Estrés</a:t>
            </a:r>
            <a:r>
              <a:rPr lang="es-AR" altLang="es-AR" sz="2400" dirty="0">
                <a:solidFill>
                  <a:srgbClr val="C00000"/>
                </a:solidFill>
                <a:latin typeface="Comic Sans MS" pitchFamily="66" charset="0"/>
              </a:rPr>
              <a:t>: todo factor ambiental que le impide a la planta alcanzar su crecimiento máximo de acuerdo a su potencial genético (</a:t>
            </a:r>
            <a:r>
              <a:rPr lang="es-AR" altLang="es-AR" sz="2400" dirty="0" err="1">
                <a:solidFill>
                  <a:srgbClr val="C00000"/>
                </a:solidFill>
                <a:latin typeface="Comic Sans MS" pitchFamily="66" charset="0"/>
              </a:rPr>
              <a:t>Taiz</a:t>
            </a:r>
            <a:r>
              <a:rPr lang="es-AR" altLang="es-AR" sz="2400" dirty="0">
                <a:solidFill>
                  <a:srgbClr val="C00000"/>
                </a:solidFill>
                <a:latin typeface="Comic Sans MS" pitchFamily="66" charset="0"/>
              </a:rPr>
              <a:t> et al.  2015) / Factor ambiental que reduce un proceso fisiológico en relación al máximo que puede alcanzar la planta (</a:t>
            </a:r>
            <a:r>
              <a:rPr lang="es-AR" altLang="es-AR" sz="2400" dirty="0" err="1">
                <a:solidFill>
                  <a:srgbClr val="C00000"/>
                </a:solidFill>
                <a:latin typeface="Comic Sans MS" pitchFamily="66" charset="0"/>
              </a:rPr>
              <a:t>Lambers</a:t>
            </a:r>
            <a:r>
              <a:rPr lang="es-AR" altLang="es-AR" sz="2400" dirty="0">
                <a:solidFill>
                  <a:srgbClr val="C00000"/>
                </a:solidFill>
                <a:latin typeface="Comic Sans MS" pitchFamily="66" charset="0"/>
              </a:rPr>
              <a:t> et al. 2008)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4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u="sng" dirty="0">
                <a:latin typeface="Comic Sans MS" pitchFamily="66" charset="0"/>
              </a:rPr>
              <a:t>Estreses abióticos</a:t>
            </a:r>
            <a:r>
              <a:rPr lang="es-AR" altLang="es-AR" sz="2400" dirty="0">
                <a:latin typeface="Comic Sans MS" pitchFamily="66" charset="0"/>
              </a:rPr>
              <a:t>: sequía, </a:t>
            </a: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salinidad</a:t>
            </a:r>
            <a:r>
              <a:rPr lang="es-AR" altLang="es-AR" sz="2400" dirty="0">
                <a:latin typeface="Comic Sans MS" pitchFamily="66" charset="0"/>
              </a:rPr>
              <a:t>, alta </a:t>
            </a:r>
            <a:r>
              <a:rPr lang="es-AR" altLang="es-AR" sz="2400" dirty="0" err="1">
                <a:latin typeface="Comic Sans MS" pitchFamily="66" charset="0"/>
              </a:rPr>
              <a:t>irradiancia</a:t>
            </a:r>
            <a:r>
              <a:rPr lang="es-AR" altLang="es-AR" sz="2400" dirty="0">
                <a:latin typeface="Comic Sans MS" pitchFamily="66" charset="0"/>
              </a:rPr>
              <a:t>, frío, congelamiento, elevadas temperaturas, anoxia/hipoxia (falta / bajo contenido de O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), radiación UV, ozono.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39551" y="692696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Resultados (tiempo final, día 7)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C3FD51D-1AFA-448B-BC44-CC5087B9B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0666"/>
              </p:ext>
            </p:extLst>
          </p:nvPr>
        </p:nvGraphicFramePr>
        <p:xfrm>
          <a:off x="1548130" y="1412776"/>
          <a:ext cx="604774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633">
                  <a:extLst>
                    <a:ext uri="{9D8B030D-6E8A-4147-A177-3AD203B41FA5}">
                      <a16:colId xmlns:a16="http://schemas.microsoft.com/office/drawing/2014/main" val="1206114931"/>
                    </a:ext>
                  </a:extLst>
                </a:gridCol>
                <a:gridCol w="1319237">
                  <a:extLst>
                    <a:ext uri="{9D8B030D-6E8A-4147-A177-3AD203B41FA5}">
                      <a16:colId xmlns:a16="http://schemas.microsoft.com/office/drawing/2014/main" val="2216142328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3854857682"/>
                    </a:ext>
                  </a:extLst>
                </a:gridCol>
                <a:gridCol w="1511935">
                  <a:extLst>
                    <a:ext uri="{9D8B030D-6E8A-4147-A177-3AD203B41FA5}">
                      <a16:colId xmlns:a16="http://schemas.microsoft.com/office/drawing/2014/main" val="11324741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Planta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Área foliar</a:t>
                      </a:r>
                    </a:p>
                    <a:p>
                      <a:r>
                        <a:rPr lang="es-AR" dirty="0"/>
                        <a:t>(dm</a:t>
                      </a:r>
                      <a:r>
                        <a:rPr lang="es-AR" baseline="30000" dirty="0"/>
                        <a:t>2</a:t>
                      </a:r>
                      <a:r>
                        <a:rPr lang="es-AR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Peso seco</a:t>
                      </a:r>
                    </a:p>
                    <a:p>
                      <a:r>
                        <a:rPr lang="es-AR" dirty="0"/>
                        <a:t>(g)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24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1,03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0,633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887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60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39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Promedio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63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-0,4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0,613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570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-0,4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0,472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725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-0,4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330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Promedio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89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-0,8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0,419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29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-0,8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47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-0,8 MPa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0,441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19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AR" dirty="0"/>
                        <a:t>Promedio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01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996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6845FE9-E5A6-47FB-88C5-279C00DD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2" y="1268760"/>
            <a:ext cx="755967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Calcular el CAN para cada tratamiento, utilizando la fórmula correspondiente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-Utilizar los promedios de área foliar y peso seco de cada tratamiento 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400" dirty="0">
              <a:latin typeface="Comic Sans MS" pitchFamily="66" charset="0"/>
            </a:endParaRPr>
          </a:p>
          <a:p>
            <a:pPr marL="457200" indent="-4572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Para el t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, utilizar el mismo valor inicial de peso y área foliar para todos los tratamientos (día 0)</a:t>
            </a:r>
          </a:p>
          <a:p>
            <a:pPr marL="457200" indent="-457200" algn="ctr" eaLnBrk="1" hangingPunct="1">
              <a:spcBef>
                <a:spcPct val="50000"/>
              </a:spcBef>
              <a:buFontTx/>
              <a:buChar char="-"/>
            </a:pPr>
            <a:endParaRPr lang="es-AR" altLang="es-AR" sz="2400" dirty="0">
              <a:latin typeface="Comic Sans MS" pitchFamily="66" charset="0"/>
            </a:endParaRPr>
          </a:p>
          <a:p>
            <a:pPr marL="457200" indent="-4572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t</a:t>
            </a:r>
            <a:r>
              <a:rPr lang="es-AR" altLang="es-AR" sz="2400" baseline="-25000" dirty="0">
                <a:latin typeface="Comic Sans MS" pitchFamily="66" charset="0"/>
              </a:rPr>
              <a:t>1</a:t>
            </a:r>
            <a:r>
              <a:rPr lang="es-AR" altLang="es-AR" sz="2400" dirty="0">
                <a:latin typeface="Comic Sans MS" pitchFamily="66" charset="0"/>
              </a:rPr>
              <a:t> = 0; t</a:t>
            </a:r>
            <a:r>
              <a:rPr lang="es-AR" altLang="es-AR" sz="2400" baseline="-25000" dirty="0">
                <a:latin typeface="Comic Sans MS" pitchFamily="66" charset="0"/>
              </a:rPr>
              <a:t>2</a:t>
            </a:r>
            <a:r>
              <a:rPr lang="es-AR" altLang="es-AR" sz="2400" dirty="0">
                <a:latin typeface="Comic Sans MS" pitchFamily="66" charset="0"/>
              </a:rPr>
              <a:t> = 7</a:t>
            </a:r>
          </a:p>
        </p:txBody>
      </p:sp>
    </p:spTree>
    <p:extLst>
      <p:ext uri="{BB962C8B-B14F-4D97-AF65-F5344CB8AC3E}">
        <p14:creationId xmlns:p14="http://schemas.microsoft.com/office/powerpoint/2010/main" val="22742713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536" y="1103786"/>
            <a:ext cx="75596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Resultados: Cálculo del CAN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C3FD51D-1AFA-448B-BC44-CC5087B9B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221325"/>
              </p:ext>
            </p:extLst>
          </p:nvPr>
        </p:nvGraphicFramePr>
        <p:xfrm>
          <a:off x="2195736" y="2060848"/>
          <a:ext cx="4344588" cy="3170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432">
                  <a:extLst>
                    <a:ext uri="{9D8B030D-6E8A-4147-A177-3AD203B41FA5}">
                      <a16:colId xmlns:a16="http://schemas.microsoft.com/office/drawing/2014/main" val="1206114931"/>
                    </a:ext>
                  </a:extLst>
                </a:gridCol>
                <a:gridCol w="2042156">
                  <a:extLst>
                    <a:ext uri="{9D8B030D-6E8A-4147-A177-3AD203B41FA5}">
                      <a16:colId xmlns:a16="http://schemas.microsoft.com/office/drawing/2014/main" val="3854857682"/>
                    </a:ext>
                  </a:extLst>
                </a:gridCol>
              </a:tblGrid>
              <a:tr h="452878">
                <a:tc>
                  <a:txBody>
                    <a:bodyPr/>
                    <a:lstStyle/>
                    <a:p>
                      <a:r>
                        <a:rPr lang="es-AR" dirty="0"/>
                        <a:t>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AR" dirty="0"/>
                        <a:t>CAN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024663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r>
                        <a:rPr lang="es-AR" dirty="0"/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39693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634257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r>
                        <a:rPr lang="es-AR" dirty="0"/>
                        <a:t>-0,4 MPa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570575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489189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r>
                        <a:rPr lang="es-AR" dirty="0"/>
                        <a:t>-0,8 MPa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619711"/>
                  </a:ext>
                </a:extLst>
              </a:tr>
              <a:tr h="452878"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017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541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6845FE9-E5A6-47FB-88C5-279C00DD5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4704"/>
            <a:ext cx="849694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0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Preguntas</a:t>
            </a:r>
            <a:endParaRPr lang="es-AR" altLang="es-AR" sz="2400" dirty="0">
              <a:latin typeface="Comic Sans MS" pitchFamily="66" charset="0"/>
            </a:endParaRP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000" dirty="0">
                <a:latin typeface="Comic Sans MS" pitchFamily="66" charset="0"/>
              </a:rPr>
              <a:t>¿Por qué motivo disminuyen el área foliar y el peso seco en los tratamientos estresados en comparación al control? Justificar en base a los procesos fisiológicos que se ven afectados por el estrés.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endParaRPr lang="es-AR" altLang="es-AR" sz="2000" dirty="0">
              <a:latin typeface="Comic Sans MS" pitchFamily="66" charset="0"/>
            </a:endParaRP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000" dirty="0">
                <a:latin typeface="Comic Sans MS" pitchFamily="66" charset="0"/>
              </a:rPr>
              <a:t>¿Qué hormonas se sintetizan en respuesta al estrés salino? Indique de que manera estas hormonas favorecerían la aclimatación de las plantas a una situación de sequía y de salinidad.</a:t>
            </a:r>
          </a:p>
          <a:p>
            <a:pPr marL="342900" indent="-342900" algn="ctr" eaLnBrk="1" hangingPunct="1">
              <a:spcBef>
                <a:spcPct val="50000"/>
              </a:spcBef>
              <a:buFontTx/>
              <a:buChar char="-"/>
            </a:pPr>
            <a:endParaRPr lang="es-AR" altLang="es-AR" sz="2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000" dirty="0">
                <a:latin typeface="Comic Sans MS" pitchFamily="66" charset="0"/>
              </a:rPr>
              <a:t>-Comparar los valores de CAN para cada tratamiento. ¿Cómo son estos valores? ¿Qué procesos fisiológicos refleja la variación del CAN?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0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000" dirty="0">
                <a:latin typeface="Comic Sans MS" pitchFamily="66" charset="0"/>
              </a:rPr>
              <a:t>- Además del CAN, ¿que otros parámetros fisiológicos vistos en la cursada podría medir para cuantificar el grado de estrés de las plantas del TP?</a:t>
            </a:r>
          </a:p>
        </p:txBody>
      </p:sp>
    </p:spTree>
    <p:extLst>
      <p:ext uri="{BB962C8B-B14F-4D97-AF65-F5344CB8AC3E}">
        <p14:creationId xmlns:p14="http://schemas.microsoft.com/office/powerpoint/2010/main" val="1005148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E68B7548-8523-454F-88DB-E08D841B3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556" y="836712"/>
            <a:ext cx="799288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v-SE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Bibliografía utilizada </a:t>
            </a:r>
          </a:p>
          <a:p>
            <a:pPr algn="ctr">
              <a:spcBef>
                <a:spcPct val="50000"/>
              </a:spcBef>
            </a:pPr>
            <a:endParaRPr lang="sv-SE" alt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ctr">
              <a:spcBef>
                <a:spcPct val="50000"/>
              </a:spcBef>
              <a:buFontTx/>
              <a:buChar char="-"/>
            </a:pPr>
            <a:r>
              <a:rPr lang="sv-SE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Guía de TP de Estrés de la cátedra.</a:t>
            </a:r>
          </a:p>
          <a:p>
            <a:pPr algn="ctr">
              <a:spcBef>
                <a:spcPct val="50000"/>
              </a:spcBef>
            </a:pPr>
            <a:endParaRPr lang="sv-SE" alt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Russell L. Jones, Helen </a:t>
            </a:r>
            <a:r>
              <a:rPr lang="en-US" altLang="es-ES" dirty="0" err="1">
                <a:latin typeface="Comic Sans MS" panose="030F0702030302020204" pitchFamily="66" charset="0"/>
                <a:cs typeface="Arial" panose="020B0604020202020204" pitchFamily="34" charset="0"/>
              </a:rPr>
              <a:t>Ougham</a:t>
            </a:r>
            <a:r>
              <a:rPr lang="en-US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, Howard Thomas, Susan </a:t>
            </a:r>
            <a:r>
              <a:rPr lang="en-US" altLang="es-ES" dirty="0" err="1">
                <a:latin typeface="Comic Sans MS" panose="030F0702030302020204" pitchFamily="66" charset="0"/>
                <a:cs typeface="Arial" panose="020B0604020202020204" pitchFamily="34" charset="0"/>
              </a:rPr>
              <a:t>Waaland</a:t>
            </a:r>
            <a:r>
              <a:rPr lang="en-US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 (2012). The Molecular Life of Plants. Wiley-Blackwell.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en-US" alt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Lincoln Taiz, Eduardo Zeiger, Ian M. </a:t>
            </a:r>
            <a:r>
              <a:rPr lang="en-US" altLang="es-ES" dirty="0" err="1">
                <a:latin typeface="Comic Sans MS" panose="030F0702030302020204" pitchFamily="66" charset="0"/>
                <a:cs typeface="Arial" panose="020B0604020202020204" pitchFamily="34" charset="0"/>
              </a:rPr>
              <a:t>Møller</a:t>
            </a:r>
            <a:r>
              <a:rPr lang="en-US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, Angus Murphy (2015)  Plant Physiology and Development, Sixth Edition. Sinauer Associates. </a:t>
            </a:r>
          </a:p>
          <a:p>
            <a:pPr marL="285750" indent="-285750">
              <a:spcBef>
                <a:spcPct val="50000"/>
              </a:spcBef>
              <a:buFontTx/>
              <a:buChar char="-"/>
            </a:pPr>
            <a:endParaRPr lang="en-US" alt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50000"/>
              </a:spcBef>
              <a:buFontTx/>
              <a:buChar char="-"/>
            </a:pPr>
            <a:r>
              <a:rPr lang="en-US" altLang="es-ES" dirty="0" err="1">
                <a:latin typeface="Comic Sans MS" panose="030F0702030302020204" pitchFamily="66" charset="0"/>
                <a:cs typeface="Arial" panose="020B0604020202020204" pitchFamily="34" charset="0"/>
              </a:rPr>
              <a:t>Lambers</a:t>
            </a:r>
            <a:r>
              <a:rPr lang="en-US" altLang="es-ES" dirty="0">
                <a:latin typeface="Comic Sans MS" panose="030F0702030302020204" pitchFamily="66" charset="0"/>
                <a:cs typeface="Arial" panose="020B0604020202020204" pitchFamily="34" charset="0"/>
              </a:rPr>
              <a:t> et al. (2008) Plant Physiological Ecology. Second Edition. Springer.</a:t>
            </a:r>
          </a:p>
          <a:p>
            <a:pPr>
              <a:spcBef>
                <a:spcPct val="50000"/>
              </a:spcBef>
            </a:pPr>
            <a:endParaRPr lang="sv-SE" alt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285750" indent="-285750" algn="ctr">
              <a:spcBef>
                <a:spcPct val="50000"/>
              </a:spcBef>
              <a:buFontTx/>
              <a:buChar char="-"/>
            </a:pPr>
            <a:endParaRPr lang="en-US" altLang="es-ES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56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404" y="1484784"/>
            <a:ext cx="7643192" cy="43251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ES" sz="3000" b="1" dirty="0">
                <a:latin typeface="Comic Sans MS" pitchFamily="66" charset="0"/>
              </a:rPr>
              <a:t>Aclimatación (=Acomodación): </a:t>
            </a:r>
            <a:r>
              <a:rPr lang="es-ES_tradnl" altLang="es-ES" sz="2400" dirty="0">
                <a:latin typeface="Comic Sans MS" pitchFamily="66" charset="0"/>
              </a:rPr>
              <a:t>es el ajuste transitorio de las funciones fisiológicas de una planta para compensar la reducción del proceso afectado por el estrés.</a:t>
            </a:r>
          </a:p>
          <a:p>
            <a:pPr eaLnBrk="1" hangingPunct="1">
              <a:lnSpc>
                <a:spcPct val="80000"/>
              </a:lnSpc>
            </a:pPr>
            <a:endParaRPr lang="es-ES_tradnl" altLang="es-ES" sz="2000" dirty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s-ES_tradnl" altLang="es-ES" sz="2000" i="1" dirty="0">
              <a:solidFill>
                <a:schemeClr val="tx2"/>
              </a:solidFill>
              <a:latin typeface="Comic Sans MS" pitchFamily="66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s-ES_tradnl" altLang="es-ES" sz="3000" b="1" dirty="0">
                <a:latin typeface="Comic Sans MS" pitchFamily="66" charset="0"/>
              </a:rPr>
              <a:t>Adaptación</a:t>
            </a:r>
            <a:r>
              <a:rPr lang="es-ES_tradnl" altLang="es-ES" sz="2400" b="1" dirty="0">
                <a:latin typeface="Comic Sans MS" pitchFamily="66" charset="0"/>
              </a:rPr>
              <a:t>:</a:t>
            </a:r>
            <a:r>
              <a:rPr lang="es-ES_tradnl" altLang="es-ES" sz="2400" dirty="0">
                <a:latin typeface="Comic Sans MS" pitchFamily="66" charset="0"/>
              </a:rPr>
              <a:t> es la respuesta evolutiva que resulta de los cambios genéticos en poblaciones.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altLang="es-ES" sz="2400" dirty="0">
                <a:latin typeface="Comic Sans MS" pitchFamily="66" charset="0"/>
              </a:rPr>
              <a:t>	Nivel de resistencia adquirido a través de varias  generaciones por selección natural.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altLang="es-ES" sz="2400" dirty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s-ES" altLang="es-E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ES" sz="3200" dirty="0">
                <a:latin typeface="Comic Sans MS" pitchFamily="66" charset="0"/>
              </a:rPr>
              <a:t>Adaptación			Aclimatación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 r="23276"/>
          <a:stretch>
            <a:fillRect/>
          </a:stretch>
        </p:blipFill>
        <p:spPr bwMode="auto">
          <a:xfrm>
            <a:off x="5795963" y="4122738"/>
            <a:ext cx="272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29" descr="https://encrypted-tbn1.gstatic.com/images?q=tbn:ANd9GcQTtj9lPypvNtFXCOiXyN8Aq9E3aqNQgAdDSJjw5hoUwoJW-0c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7793"/>
          <a:stretch>
            <a:fillRect/>
          </a:stretch>
        </p:blipFill>
        <p:spPr>
          <a:xfrm>
            <a:off x="468313" y="1511300"/>
            <a:ext cx="2466975" cy="1703388"/>
          </a:xfrm>
          <a:noFill/>
        </p:spPr>
      </p:pic>
      <p:pic>
        <p:nvPicPr>
          <p:cNvPr id="12293" name="Picture 6" descr="https://encrypted-tbn0.gstatic.com/images?q=tbn:ANd9GcSgEr-Yhy6QXKSusPKUqdDqoX12uI5ju1cUmaUz8iG1UHDeIy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5029200"/>
            <a:ext cx="2495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8" descr="data:image/jpeg;base64,/9j/4AAQSkZJRgABAQAAAQABAAD/2wCEAAkGBhMSERUUExQWFRUWGB0YGBgYGR4fHRoaHCAcHB8aHR4gGyYgHxsjHx8cIi8iJSgpLCwsIiExNTAqNicrLCkBCQoKDgwOGg8PGiwkHyQqLCwsLCwsLCkpLCwsLCwsLCwpLCksLCwsKSksLCwsKSwsLCwsKSwpLCwsLCwsKSwsKf/AABEIALYBFQMBIgACEQEDEQH/xAAbAAACAwEBAQAAAAAAAAAAAAAFBgADBAIBB//EAEAQAAIBAgQFAgMHAQcDAwUAAAECEQMhAAQSMQUTIkFRBmEycYEUI0JSkaGxYgczcsHR4fAVgvEkQ5IWU4Oiwv/EABkBAAMBAQEAAAAAAAAAAAAAAAABAgMEBf/EACcRAAICAgMAAgEDBQAAAAAAAAABAhESIQMxQVFhEyJxkQQjMqHw/9oADAMBAAIRAxEAPwDh6zeTeTb/AMYgf/Fv3B/5t2x6bTO0HYR/yfPvjlvJmTc2kDfvJ7xa3745XZ556yXgmPa0/pvuDiKs7zMSbbf83x1zjfx5FyPYzjl4/NuQD3Hb9vbE0wo6Iibe5PjwIxwwjuBeN7/P5CD+mLF0mY6drRPft5t/w44ehaC87eZ94Gwt5nt74KA7pKDaT7eT5+vzx5EH8V7/ADF47+/0xxUQEfEwmdrbXteI2EHxjw6RszGbf8t/yMOgCdHP6FKVU1I1yobqG41qdw48bHbEz/C2phXDa6TAaHGzeJ8NFh/n2HUaw7hvzbCxtEGReZvA7Y1cP46cuGEcyg066Zg6b7p7HuOxuMFAVBPJvv8A5n+P2xNF9MTAkkeP4/fxjWMrTqUzUyzCpT3IYdVPaA8mY7Bhbzig09LX206TAE/S3kSLex74WwK2Y7MLW6rG8+fO36470XVRMmLkaQIP1k3t9McyIAaQexBEiJ2E3juIg44o1FA0kM/fUxBPm1rif1wmmMYKPHHp2JWquxDE6vkZ3jz/AOMW8vLZq1J+VV/K2x+XYj9xe2FzNA6TdtUCCdtrEAdotve+1xjNw/MLVT4Wm4KgzdQRYwSQLR3Hnyt3QqRtzVMKxViQwJU2iGBF/wCoXiPE46dLhbEk+TF+/t9SMUVqmqNZZjGmT8UD3vPtM/5YlVVmVHSdwTbvuP8AMf7YhTWWD7KxdWV5vOMqF1BOwAXbwBt7x/24McGph6YVrMFAWfIEgHzNxhY4y4pZctT1I4Zbjbc/DuP3n2we4TxBczQ6I1sh7XFSn1wfZhMfp2xsQ9HPO3uZG9xv3Hn9POPObYACSb73J3kgXA2ubzaL4yVKtOuzOhcAHYqYHSbHyJkD5Hzjr7FBEF72LATAsDKjta36/JUUX1KvwGQJv4gCd7b2sf8ALEpuCt5BJtqUQe+/j5f5YlDJiSZgg2lbFY8efef5x4KgY2BneWme4sI/UfT5lAWAm0RJMMAQTPsO4jt/w1mVkGGMzAsNgYvvAnt/OK2oGdSkg94BmbXMDa/8/PHb1fzMZK3m3/bsSNvaP3wUM6SqIBMbebXvJNh9fnvjl2JMJERYEeLWESTPjfHPPTT4tdtLb/Mj6QMV0RAvVUtsQFAtO0DfaffuMOgssR5FhtMie1rkzMXnxf2x61SARDGRvfsNo8TbtiqnQFobXczexPiJPaJ8GMV8xHAhl0+25km0yIgfwcFAWrmF6YGok7EGxkiI2vE27HED7kL3uRsCIj9r+N8Z1pyfiYx8BO4jf4vafEYn22nEBlEW0ljcRswMn3/nBQrZtqJDNrUKVPgtE/IwRJ3/ANsUDNhiVAvHcQSRO1oi3tilBEAsWYC07QZa3YAyYEfzjqipPVJBWG0kj2ETJ7X22G2ALZ0+bMyGYT2k9sTHmZXURMwBCgCwEk/mtMzucTFUWrLmqoHUMYL9QBBnSZOqLkWE/wATjmsFUli0KDu0CJm9t4Pi8TbyB4VnnrVWKEOq0tMMp6fiPKSxOkzM28yADNXGuNvTCwqoralNwdMAA9N9LXeGG/aLYMmTWxiTMUzbT3sdwgvGoxEx7j67Ys0IwEmIaOqyjwe0T/F8J68SqkGuaikCmocFZAKgIFIZSpMxHnV843rx/VT1peGgaF0jST8LEgnTJHsCQBY2WTCmMNPKzdQDq+EMCCbwCB+m03jFoQaS+oNaSJv36Z8mDBvhaTjqpTAWm22kE3CEs2kOSI27GTpFvfXlOLMupQr1dT8rSAWXqJCqpVgWg6rCxk7AnBmAWq0upDZzUIAMAbmASIt58Y9FEMpZb3AjuZHa22wkdzhbzPFuW0OyuiEQoT4bnTDWgTaQTFxinJcdp6QSwCwFCl2BPUZIIUwo3lu0n2wZMYzDMKxBYgvLcxbWOoAGIBWxBmIJ9pjaclBJ6QAfE7zHffe38YR1rlMzABYaSE0i2kwPiCjVAMSADtIF8MeQzgeajaVBsRsuppE6CZPyB/a2EpMVHPEOFGmTUy7urwxYJt5PwnpBH/LY74JxQVlIc9dNeq8FrwDGncWU/Q+cba7MJLFAVJOoxsBAA8Xta5kE2F1zjSa6ivlyQ+m33ks6hVO28gGCTA6SJ6cS047QVYcTPDVCqSrQyMNMkGwUqpPUSV72kyfFxz9GqATK67BoGgkRB2EmdQJkAESYmw70/Qq5ks9EhVgMwgytSIcDtBgEAkCAButytb0/WoqWYq0wwQAPpIsJgCdhIBkT+KJKzfYqVnqOKahajSpUwbQpIIvFovJXcb2xX6Z4BzEeAeYjRUSZmZ01F8qw+kg+cDs1xJXQUSymCFBVTdFEF9RuwMatLGf8tfpbib5KojVb0ZKhxfSrX0t/SbMBsD9cGdsHE3Zzh6o2hwVYi1oudvpOMNASSDubEe4/z7fpg16g4jRcla76DYq3sDIIH4lO/j64WeIcQQVfu6j1AAOsrGplsSI7WEHGPMramu0VGV6Z1x/KA5erAjSATY7gho3ta+AXpPirUa62LKTdRv8AMe/t3x9ArPSNJSyOQ8qxERJltJFiS0mL3/YolDhfJcMSG6SQYsRpJBv5AxpOadL5JCXC2alWqq9wKZqTeCFIMi4tBPy74M5RGNJbXZVY3I3AN74EcMepUyzal6X1ZdKh/M6wJ9jZSfdT82GlSlmEwUCgee4I2BEQO2NOOTrYyh8rqHYQYPYTE99/pbHlSktMLLQTeAJ6exPfeY8i4x1muNPTRlDEEMjJ0i7GQRJmBp1N/wBv6+ZPj9NtOtaizFw69wpEKRq2I7R7yIxbml2CPKa8wQAWjx7diLY90O0HSCDYEmBI7DtPbHOaquutlYso06blTBtOkmY16piZjxj2g0EJVkdLsZKxq1bgAjcSbXucGaGVNTFpsQfzDbxiUwGJAgwsm8WH1n3jFdbOateqHkyJUnURqBgi+oj6E+cUVarQeWyBFuxAGqTYEAiYABk9h2GHkhFy0g06DtH4oO+wBuR8pwUp8FD0RU1spk7gRvECPr53xhyVCm41F0USq2UgAwQGMREw0wDtgxxGsaeXpUBZipqNG+mSTHeLxIvhWS/oXuI01Qxv7xafB1W7Tj3N5LQdJprcA2U2B7H3Hf3xzUzhVwoYEo8So2VoY2bcRKgEH64z5FzpXlkAlSHDCQEkFSBuNCmdXgtgso00qV7L22Cxb52BxZ2gBiBcyJt/p/tjTmdHJpsEaawUoZZYvYkbCbWlosZE4w5nIlVdl1cuwncK5FiI2Rjb2PnDyEcNRX/7Y+oxMdV6KBviYTcSYsfFxb9cTF2i0zMMrSy8ItLlkEiEQkkrvLSzyOo2kCBYXxnr8LTMgB6wCqdQDpoJJnpLFJNgb6YIsL7l1ptUBWCx6ijtICElTJM3Bgj67b47zdanJTRraC5HUEHw3A1AkzAG3a2MMkL0T/8A6LqqQpNKoAuohW0jRckliu+wBvGpSCJnGil6aCoOYtWll31EONIKmQAwBk11E3stpI7yy0zra+mCqjWAARr0iNKr2YifYzciMF6nBaZjnVF6AD938ZMsQmowIIlbqe+JU2U3QocJ4Y2grWVGRA4klxTUqRpJZGBhwT1AEi3aRj3KolAVGoOyahCK1ZGKOwhmpEgEtpBXUVAUFhIO5FjSIBcCWqTpMhRMkDuPwxcX2EY3ViDTYOGDGjKFVgQAxJYnvGmBEn3gYakhJCP6myIqctaDKFpJDamAZ2JLMwGokwbBbWURM4r9P8EpVNPNFVVFi8LpYXN1Dq7i8HSdUWw5cECmkqmCh3UgEEQHAMhtxN1EgyffG+nwimoOhQIOiFAm7XW1ovqO4gX8YqwTFBcmzVApZTqnphwKZYrJE1C0NEEsJBgkExDTwxCrgMkKoDPHVH9LXJIF9h+gIn2rUWmEqpGtWBZFWDy2EMAbWUAMBe4kY31KzIV6hTNVdRVVUPAMECbm8R+3bGcmx6BefoToUKamkLsJhnvuCb3G43OrxHb+n5zJCxUQwyErMbDSbhdKibReY2xxxHhDFiK/3LO2rm6zzAumLjUFNrGVXbzfGzg/FxRyS0qQJE2PzuzE+TP+WEm/SZfRuzzLkYzNEC401wF6So+GpAsNJOkm1mAG0YS+JetsxqJetBJGkIYpopuGNxJYTCzaCSfHvE+CnMVG5lQ67BZa0sYBEDYX6ZuR2nEo+n6CZgUqt6TKWpuwkqVklCRE6d58Exi0vkVJGCjxVKtBoCpV0kCAAwB2I7g9v1839pcQrLQpgkNTiBK/63KmSL9vpjTR9P5YZuS56AajnXAkD4BKglmMGNwJmSMN3/0TXzTLVqGnl6Z0sqadUi0BkkACItI8YyjCrxHLYltxZ+QadVddPemTvTO4KnshuCNv2x4nFKjLTRGaVYabyIiAsAajtF5AHiTLZxfhCI/JL02eNka4j27djF/9UriVNsrWIWykdu2rxB2Pb9MY8fLnLCSpg1jtBxOJsrMlUEArrIEkCCgiwA/q1WE7Y6zlABNJIC3Cv2UmRDgboTbUACDvN8DGoNVRVo84alCBnZCAJuqwA2kEiV3HYkEjHvpriLVHanUIKss+0jSnyhu89/F8Pl4sP1R/gpOy1y4VKLyBzFphZIhZRtU7dXxFh/Sewg/lOKh6HNYzUXTTqED4rgB/+6mSZ/paSDGA1SmUqLQqCQL0mPYNIjwVuQPB+uKeHcT5LS4PJZno1bEdJIMg/mUlj9D5xtF6tEMqz3EzVzFNJmCzXtqZrodvBAA7THnFtTNqlR6bEFkIqCopBFRlKh6YIEabFQVEAi1jjFxPgWZSudKSiVNXO2DCPuwCYEabx3n2xVleE1qVJmqo40rKAnpY2A0kWkCZ8Wxolex9IN8O4sMwiBhqNN3mGtp6NIk30SreTDWxsy+WQpIqgTIQNzVUsQRKu1MIY6QZ8Hzcb6Gy5yzrWdahkMF6DDDSQSv5m1FTA7A+2BvFM81Riqms2nQqyjxqj4UBkqpg2NzE94WV9DQwZ3MLTLB10uQoWAAKiSWZ0cGApMD8wBv7Y+ezg26ZJCAgnoIgGfI03MQOxM4GZCuepipVGfXTDMSqhhMEadgJExBjvgjk+KKWWohVpIQBBBItCi28dyLWPY4bQhmylEVyqFQtwrHSog+FANhvdhcTbGbiWaLu7QzFUVQwIjcqs3EKSoNpuRtbF3FK2mrQoUiocNz6xF4JUhU6Y6yGJPzBwF4/VZKa0yNDVqihgWNkpwd9gNrwTa/g1daBK9mI1XApO7tDD/3N2Yt94gMH8RYyYta5ueG4ulN2FNljUyIwCqwMpfUZiQptPdvJwG4xxM1QkxILsDJJMxuLQAAIH9RONXAaIbNZdToZKrhSgQhl6oknQBJk7FjAAJ2wCoeqPoypyvvnQkgMAELBZFhBIAI+uw8XWuN8V66tBENQwQrFxYRvMdUX6Qd43iMOP9pvqI0qapRI1OCNeqIBEki/xEbMbDtj5ian3Iq1WqU1UBelephBDIGIhTpIWdoa8yBg9oUU32GMzSZwsOUbSGaDchwCCxi53+WJhJz3EGRoRmRfwrOoqvYEwJ+cYmNVFUaqDZ9Zzfr2klIgUGRjqVjUaWQjUJZdNhPifFpxPTuQSoBmKgaWKspDlQwAEkBZgsRG6kX+ZVaHCxRRwdLxuV0tqdYYBt+m4jcTvi7gvFamYzWliFVgBGoKAFAUAC3YCAL45b2ZtUNX2s1qRqN0LSqKNbzq0HbVJOx2nsRJtOB1efvARUDE6aqmZUgnQ0gQA3QJmNW1r4d/+hK1GorbPc/MBht9Z+c+2Frh2XprVRMyraUmmrE2JsVVhJ6R2kztFown2hqXYuVqxemeURrRwqypl1bSQRb4pVdtuod8E6vDKiBi5WkHCsA5EqQmjqvuQTI77nHPqrVSzbpRqQCisVWAIvIY7i1x9RbfA3K+nKubcrqRHSdYqsRaYBAg6hvOBS2IN+kNNOodNRawYQ6Aw3syhokj2nG3OZR0zC2LoX1kiVFp6W8MLGLD5gCLeHekspl6TO6JWhbvU2kblVnuewv74XKPqirRqwAXpvMUSxJUSelGuwj6jyDhOe6YLfQw8f4hlAAtOlqqkaVhyizEG5IB39p99sAftbQaVVQ1YS1MPIEEdVMiQVYGGHyI7jBTinD/ALXSJRDqXq0NAdY32kMPdZ9wuKM5wNqmWSpqgoVVGLfA5sEbuEawnYdJ2nClbTGtGPOcSDUzq6yhqUWdhdWGpQ07xp/Q/tfw9wuUoDVurOTOzDWYJ7WUAfTHPBOKcmtUSvlwzsjUyrQCTEQZsZgKT2GxItiziNCnLUE0qmjV1MVAupKzElRpEk2+VziYtIb2UPxEsxlutEsTpEAMjEWsLJ7H+cZc09SorsGUVEqIE0lTDE2IjpsbGDsDbFnEKYWtl0cRqRtm1BSUs40EyskHuCOxxl4YzUa5RlKiHfqiZ0N4JsLfvjZz3SE16UVa9Om1PNBGNPm9dJf/AG6vxESbaWI6Se1u12R/Vmczes6BTAIQ0gW1CfIIiSTG0z2thfy+bbKZlucrCnV+OACVg9NQXglWgza/0kpltGXrmmoYPSIJqNEsW6g/eREXMb3GFJxirl0KKs20smiqTpIJJm4ZpXe8T5uAPbbGbivC0zCAagXE6SdyD+EgAW8Hf548CuXC3K9RVWi8nUTf5jzv8sb009KvSpNBgael79tSwD9QYPjGcZ/kdY/szRrQAyVGtklphpK1galODHUA1N6ZnZoYif8ADgDwjKuHeBJUAMI3GoTY+1/37Yf+J01cVMlUDJpKvRqswYUq7CSjMNg8jsLk2mMBOE0WeQqaqyNy3QG4AJ7zEAzBmALdhi5yajrbIpBLN58KvLqIjqzHSrW6r/3bjqRrb7HvJOMZ4JQzB1Uw3PYQ9M/E3UpLjdWOkHVoPadIkjDCMuFT/wBVl6mlra1h2WRF4JuOzW+uAL5Zkq3BgR1DpJgmHiQyyLgjYgjtjKfK+Pda+PgpLI0cKfmLyiWWtQPLU266ZPQGN7RaDY2B7jHFDPLoZVUtTSW0jai2kMzUwSQCGA6Db4hYYMZzkqadZnUiqvLesBeSOkVlE9Ui1VYuLr3wDzGUNIMwEFi4qKDMirfVIkFblgRNoxtn8dEuJWeD1apYtmmqdGsFiWLSGhUDMYLBWMdtO02wR9I8Ho5l6tOo5NRG/B0i0dSNuDMgjv7xIt9DcBWs7O4HKTQ6QSNTAFZOxAPxR9PIxr4tlstw8tmKINhCp2Ln4RO8dz7DGmVqyW/DvPcEyCEqQ5KG4U1D1D80AzE7YWfUPHaNOun2anL0qWhJEKhlmd9PcwQAD7zjZleNItDmO9IlQLhiWZ2kzsbki62Mhh81cAulavpJAI1mY0gtAWe7kksY/URgctDomRz6fZ0aoWDSzs4Mli9Qg6h/hWZ8jxhhz1LLZzQkGk46Uq7pUgCA6gdGoXmIkmd5OTiWdoUnp06FNGIQKR2UEqwJtdo1Dfv9MfSuHZtBSUUqSokCT8O3gLEgeZGJx3YnKj5DU9NZlwhpZWqWAMkU2BB1MRf4QPhv4A2wX4F6Uzgz4rZig1JLwBdFm35m8kkkyTfcnD1Q9a0OYUesHmwMDQpG4Ldyfr88DONerVqv9ny1UMTq19BUrpHcsB8hpxeVLQ02z5F674o9bOVWYMo1QitIhR0rY7WGMfEUqqlKkRAYANa9iSO0gEGfeAe2PpNbgdGooGYUsighXSCyHxB/DPy+l8YKfppijcsCNShWMNU0TLGYZliLmx94xEOW6tU/g0ukKdXgWYKKHSILMvRqOlosbGCCCY98TBrPLmXchq9RtHSPviPcnqY9RJvFhAGJjdSKT0HfWVKnl0WnS76jp3g1CCQDqt8IIBExG4jClxigiVBpBAKhiG8mf5AB7wZG0YIerOMPWrzyyok6JUguJsTeNWkKDHj64lPidL+/YCaUJTpoRCqvnUhDMxJJNwZaYsMciv0zHb0T61NqGYYGVAV5BiwgEjuLe4NsCPUPEHWtWplnBBClDBXSCCsHsRuD8vOFv09wCpVNNdSIaphdTbEzAIEsCY8fl84LcVp1KeYRM0IelywSLzTU2P8AVAsD4AGFJuhVsL8fy/KcFkp81UQ8zZnUjTqBnqvY7EGPIOOhntFNDCl7Kk7DUYCybhbz9MavV4D0iBpYMF0HwyyVdT4KsR8v2VM5WVjTBMlTqYDZQBYf4tifFu8xku+x+Dbw7KrmC3NKp0w1ULG2256VBvH73wJ4OlMVWDFlbVAqD4SolRqUidLeZsQPBnBls8z0gDUYM79C/hVtUr7QdIH+t8V5pP8A1DwrE1FY6gZ16gGTwA1wDJMSPli9N3QUfQOD5kJVCupW9nBkHwdhE4Mcb4KtXLVkpgS6mFj8YOoR46gJG1zt3UsgWqvWSnpO1RC34CyioF1RPZ5m23kYH8b9W5mhVDU6vUyBzSIVgvaNrbaomYn2ONY0LaZs4zk/taUSrBHAGio3wsSB93UP4Kit0yRB9pwEp58KStZStRCysCLGQylSJ26m27+cEafFOepzKhKbt0ZhCCaVUHuwvEwQT5E23xgy2dFQ8quNbICtJ7M+gT8L/jKWhTuJiDvyynBvssq47lGyvLLfeKU+6dRZ1+LySIBlrxtAi5Hem8+pzAq5ljy6almbeATC27ySMUcXz2YFCmtQDlKDSQg21RJIvuVZdxcDyDitKcZLMN+Z6af/ALav/wCRjaMUtkt3o44lnXzlZmpkrSkjrMSovLe83jtbB7hWapDl85WSrRApvVa/L5ZIBIJ2BAW1x9MZfSXDUq0yjdIGkm0zqlgDAO0TtF7418dp8rOBjoNOsxV1dQU1EjUWWTMkBp3kTjZU0Kgxl83Sqq5mmTGqLi7HsxaWGkLtF5kWxXQ4olLMU9TrrWdKABwXYQhkXJUxYGT7Yv4ZwanUY0UppTrRrmnBCgSkmXmJtESJBAx3mOF8lYq8sgEa2ZQJp3DpHYHUTYgnSsQbhZsYv+osuaubp0VBJd5ebksoN/0I8zv7Y6yNVchm0rgfdM5WAQQFNmBG+0kfpjLSzevOU1p1GanpDNIIEDVa8kxtJJnzGDWc9JUhlg1R6gr1WYsv4V7gFfzAaPfqHtE5Yq+gqy31ZxNs040uUio9JaewI0hlqKQIJqDUVaYgaRMk4ycPzYXL0tYbUGYX/KNIZSN9wWHv/jON/p7hlKtSOWZg70TqWbMk9Uqd9Mw0bXnGDjPpTOIz1lIqDVqsb+1vphOKmv3JumDOO1HpgqrfduRI7ahcMvie/wAsM2SrvXoyYalmKellWA6VVMOaZ2ljFTQeliWuDJKnmeLPmFVGpQNpmDa1sMHp2oaaskykh1JIkEbiPME/O2MY/wBtYNlXbsIenahoKAH5iOBoZR0nTuCPiFSSZVri0TuRHqMvmaqiDyaZ6n7bjUb7k7DzA8nGx8+KNZ6iANz2ANPSYqM1ypAv/UCLgtaLg18ZyzVaLtlNYdB15drVaIPxNH41sIcTYmfbo7DH1Cvx2irVqa0wqmoZJ/qYxMRYRG3a43w7n0GRlOW7qAL6B8TGQTqPbbYT4tthR9IZg5V6dervVlacm5UE9X+EsI8yMMFXiTV6h0SFG8bz4X3P7YtEu0DOHcDSnqeowVVN2P8AAHdvb9Yxh496uet9xQlacRvcgd2P/AMPNPJ5daIbM6k02jSTY2UAAT7T3M98Kea4bQSlWNJVM8x0Lnr0KSLQ2mwBIgYPNCSsxpXy65aQWL0/jBpyoEAaQddrsp1kCTtHfJ6SqlKtSo5Bheom8liPPf3x1UyyPRoLpP3zVCNJPUNSrce5UfPBoZ/K/Zgoh+UzBXMSNZ1ATA2YN9JGI/Io6ZdGhmY6WVBUoAgvoBFTUDKgkjUFYEDaPhm9iOzWaFSktSlqRlJZBPVPw6CbX/qHjFdLOUFsXFNoAkIJWO8Qupu8vqHtjgZzLqagp1nIZmYM8BpNyTpgC/YfLGPNJSqS7v8A0UmbeF8SISCG3sNo/MDAJLa9RJbcnEwPzGRpQDTrSSSX1rqEmPhvI2v9MTGy50loEhyyHD6FTLGmzM6RGipZ1O0037+CDGFen/Z5UjUJqrSe9MEqxUknUh0tFgJsT/GK85SzFOjW5eZ1PSuwVpbSN5i433mIxp9B+sMwAQympTVgJJBKFpuJ3+WKadkU0V8a4cgKPTLgKQsVFYMoGnShaTLDqMgXvG0YPeoMkucVMyjw2jSQ5BjRLMpPsp1Bu6yYwZr8fo5heXVYaZjcWYzpJ2IO97XHcxhR4pwXMZbL1RQZK+XNydSuV6WS6hFgaXI7kWPbGUo2mhp29lGarVOVRomQ4qGivuJWCP8A5xPiMZcvn6YtpkLKqsTqk3YmO4gafn2xi9L8ZBqK1ZyWp7T2WCsibarKNr2va92SyasuvS9N76WBmnFpUC7TMyZv2xz4Y2mUXZ3iKLWQiYJQqB201FJU2Igy0ETEAex3VcrTGYpPVI5bB1hmsNCqgiJI0lVEr3AIxiq8GZqiVFJRzpCkwg1TIhYJczBiD57YaanpOnSyS/aa4KKWq6dOlgWuyg6rS22w/W3VjUewtHFKo6KVT7zUUpkmCYpm82FijpB2IYAEiy4uRTObFR1VlRtLIRY9EgMOzSYg7QMY8j6pyGoUnQwRLVVdyS67apiBYkkSP8sw4uhrCqrE0XN2YAqFQrIYEzG+zT4vcTTQ3s99SUBlKjJQZgKgYlTddBIamRbup+hBwNyWcFVSjPy2VjVpuFJCt+IWuFNjIBiNsMPrDJrmVp18srGwold9gWUggkQIdZmIUHFHDPS9U0Q1I0qtYCIp1NLafytKgP4lTO2+IwTulsixc5gzK1Hq1ArUmV9FgtSTDQOzWGw3N4FwVzbo3D2KfCcwovuOlyB87YX85litRpUIwJBUD4SO15IjbF9DNEgh2YhjquSQTfqMm5ub73xv+OlRDkO3pbKpy6PTOoNqt+JShWfMBvFvONvqnJLmKLooOvVKA92uT2jbUfl+6pwz1PUywAVabKp1CZ76AQCG7hAP1wyenfUtCq5eowpuvwU2Nm6g0Bo/pAiAb+AxIliqZpGmVUK1B8nTzOtqVZFNMuWhXdYLUSZJBYQQSIB1G98Kvqf1PUzdVWeQoEKPMWLWtqPePliv1lRC52pyWVkqsaihTNydtrNM28QN8d5Cu1GmUqq9OGMGCNLQJBjqU99sS3jscqGP0Bw81c0HZFEIkACQVC6yYG8yB87Y3cd4vzK1SuFC0abikXJjS7AhXMG7hhqJE7AGxwt0fUWYosGR2EoZJgagwgahHxDz8iIwV4OmWrUDSaxK6lckSKi9Q3HSGNm9u8YieKq+hxfgB4Fm6lEU80lMJTpOwZtV6gYpqQjewcD64bvU3qytTKtTZWSoqsv9SsdIPjUGkEe07Gy3xarTGXVEZ6dIVyDqB0rzCasDpkjQKZB7ntF8DvT3ES+ihVUPSZSoVjGkzqsw2Ibb540bqLZMo7PTmazu7EC7FihtB9u4PywRFdayFBaoRZW3n+ltmE/XAriugVXolSGVpWpN9EC0TB3nyNvOGn0Z6Go5mnqNYVKoJDUdWmB2JsWIPtAxk+FclSZKbWgJRzhNVRUBBUXVps47gHaRGPc1w+utdatKq4E2cHrQeYBuIHY+xjB/1D6PzGXY6qXOpfhZQxZPbUOofWRgVUydcrNNajRurIwYeTIEGPI/TEzhyRlcRpr0F5fiAzT6a5AqsemtZSDNtVwpXzNxvPbGrjGfqZUUlToJJ8FotcESBM77kRFsdZnh4CUap1M5a9Reoqd1MAdSg7+Rb2xu4cEzJOWzQUEktRK7ENGoI24uPhIPuJGNE6AHZrPuyirSDIaYAdxJAcsYMyT1KPxWmfIktwDluZYaiFExACgUyTCzEFpBPYGwucXZ6kcjkmWpSRxzGomXZWKMFqBiFiR0redx7YGJ92FZHFKEI1QzKqVgBqdwp0rsbiTMecUvBs84VneSorVFWry0godKQzanIIb4m1GIUT3ERgV6UpB3CuVUOwKs/wAKkSdRHeL/ADwTpcPDqMsqLVAVm1lpdCoUsAymCDtERpgwCMZqHDlFXSF5ri4pkgavhB0SALQwmbR72uKv+RWEOOIqVKlEAO6sv3inWumFJjyzGREb4F5isDWVTSplRU5ZGgBzpJBja5IIv7YuqcJrNoNNOW/ObR1Eaiulib2UKhB1HyIsMCuGfeNTWpaCXcmbi7kmATBFvriZ3dhQwPQorAp0VfebAQJgbt7H9MTAzPvUGladMvoEE6SYEAhL7Bb+N/liY0i01dDGJ+FsrvU1g1CpEvZWUn4HHiNmEEDztgL6LqhErU3EaTr7XCyGH7Rhp4jxYmktNCARAICgz/VVhBC9paI7GcJmZyrnOtTpBfvxG9oszQZO2ki9/qcPaYxlocMSuVqNK04MIALgx8c7TawmLXnHaZD7OfuyBRJALkDVTbt121UyfO37je9flAl6bsp1aiu6GREL+IHa228eNaZdDTksSlQEblrHpM3O+0i1xMYTpgfPOMZRPtNRkaH6uYkGFZSJYHuhWXnezCNsN68JGnSqsFYRAPw9RMAxeSdzHa2FfJcOC55kV+Z8WhvzHQQgg7mYUi+q8b4bkztEUsu5y9WpqEuEltIEgICT0BjMsYiLE4zpdMF2V5HhYy4Ga6AsHQzKzu5MfCgcMw9yyr3vgP6rrZzN6VdwtOQdPLAMjuyrqmNgNTd5wycUqGtVaqzaRYU0Hw01Fgqj4Z8tHe0DFa0Vnr1aZIYrcgwYkCBExNtsaJejaQjJka1A6qNY0UEPUKuQxi5gKNED8syZJgCVGL7XUr1S6ojGSy9B6Yv+ZFBiJ0z23w/rlstMQrN5lSw3iDJKnbaPGFzj/ExSZUy56UHV8JGqdoChTHuD38YrIG6LMp9oinSVx92ZOlQAJJMOPh6ZICiQP3wVznpOs6czUhQHqfVJnuNKAhQPEz79sZszxNXy9OlVzC0a4XWVNIKml1VkAZBZtMSSu57RfGnqeoNPMqvXRCA4WIYDYayJgkbkXiBiMfTJ9lFXiWUpDSg1vH95UEpP+BZn/uJHnxjFlOPsiVuaObABUOTpPUs2B6TEwwj6ixL8X9PvUqtWrZbkUzpCgFRfy0Xk9yQNwO0YG57g/IUVY10wzhJE7KCoYGx+IfocQ5/qodaLKa5fMoWUPTI2NRV0TE6Q6KoJ9iB9dsDcxwtxT5ohkmCVPwncSIBE9iRGPonoikg4ckDcsWtcmdx7AKsReQcYOO8PqJVSvSXmUi3XTgECbtaPga+9pnucKV/5eFJIU+JMK1JKqRqS9XZSHJEELPe23vYAYP5zIGplmzNMCazJUaD8LAwxE3IDamibSd4wF4tlkytdgoD0qgB7ghWAMD6GYuNvnhs9OlDla2SLEOZqUntpZelwDeerSO1r4zba7AJZSqlZgubprUVKUySdXU+mQoF3YrbqGkKTNzAzj3pjK0HVqeYfLFwSorISpjeGE7eCCRjRw3PKOIV6bwDy1CTc9PWyhR8TnUYX22OAnrD12lXUranoMh0Qq/3gB0yxAaNXuDYkCCAdaclQJLwFZ3gjNkzWUI7U3ZWcMSApO8DcqbifwtMGLAMswZPu1VdCIWOs6mfrOqNhax8aRc9z3oP1mlGoaVSlrp1bMN4EfrpA3mRE4IZ/guVp858vUqqrIdVE6Z0bm4cyCNSq0W1bzi8lBVIataYu57jS1qNKx+0UJloHXT/qaZJXYC9j7GLPthputRVZdOnWDbcAgjv1TP1xOFZqka2XpVFUj7QCHaPgMhkY7RqM+MU+pc2WqVH6k5lWdDDanMpM7RAEe2BxVYk+jivrDNKKTUq9RFKayslt2aLNOyr2jHNL+0bPVahC12CXYk00JVALsYTtcz4wCou6UUK6S3LUEC5CssC0e/6zijh+RViUqa1uoLKLLq/NBnYWXYk32xnHvELYz57PI55nPILKHRkYkl4EjpHUSZtpGx7bUUOL06kUc6GSpZqddBBvsx2m1pI9jERj2nw37PmtSsjUoCqj6QTKlCouCWMiInYTYSE7L8SZXVnAem4hgx6W0qDGoDpdZ33lhO5m/wAXwFWOnHKrnQmaprUjqp1AJV1G95B8ak+t+4H1FWWkyBKqFgdLUzSUpoYK4Kyp1EMzKC4BESIBjBmiiijIqczK1IILXai0xrWPxJJDC0ifbGbifAFLIeWGd1KNcfgIIqUzsYAAtOpCCBjOHKrr/rBJonB+KFMyjlSENNyVF5DgqLCBJCg2i0eMEOL1qFQQVtURXpspPxTKsG3DBS+87HzjDw0xURhfQlML/wBot/OGjhXpXK5h2L1W+7LBqakKFvq1Rcid5EXnvJMx5HKTigdJWZ/T/DNdd6lSo1SkivT11CJbWCsTaXMzOFn1fRylHVSo0jT5Tq1Wo7lqjTAFJLkAxcjsAJO2CnrFgVBAenlqWqFQTpWImDYuzG5PnC9wyrRr1SlJHqEAMr5hkOkqATZU1WIAADbQPGN4xaWxL5M+R9OUq6c12nWzQGqBYAMfEVJZjEmwgFfOJh04XwNDSUkCG615rUlkMS2oHUQZmdgQNIPtMarorMEZXjeUpiA9VQDOg5dabRe+sORfadJn+NlfL8/M03+JV6Q7BAWJAiRTI+E20zIGq4nC9x2qlWvRNL75LgKltR1FtMkRe3k798X5XJZ2jVWpmGKzpqcreVPTzCFsAB+I3MEnzjNw+wezYvrKoNVNadMVg+mm1KkrDwGTSY5kfmLRNoOAuY+1F1FI0q2kamKqdKk3K1A4ABkmR9T3xdnODZivWq09fLy6VmMLG9iSqiNTaSDcgXxxT4YGrVcuubrLRpIAQWJDOxg0tIICk3EXuDi4xXZQycB4i9ZnTNhGqqVpCqWHSF1KyWQAKIv7WnBTJJWRnSkppqjQ4ULUWoPiRZuQFliD/V7ThSpenUpOY1LTerSUKxB6WDka++oOBHTcbhZgl8rTYAlaqJQL1UWopBCOFBAYEGVU+/uI74zW9Evs3UqecH3zpQqLtpejp0+5VCD/ADjP/wBVrHq5OX0jq/vXUAGfzgAAR3Ej32xi4p6iZEpUBWqVGaPh0lwI2JB77CYsJwRqZjNVVppVCPSgA0hFwLiSRJANzFpE37lNeAm/Sh/VLVqNRqdAJSVdE8wsXqMdIKSoBAMGIv53xh4d6TKVKZqjm3l6SmIgWBcgiZiVANpwxVayKIVQCDYKLj5bARJvb2jHoqkqARpt2JBE/wCoxaQdsQ/7QaMZgvBXmANBcN7bhVEbdv8AXFXp3Lc6oKet1V4LaRIJUHTIkDcxJ2nG3+0NGLUjFobYR32xz/Z3VIzOjtUUqQe8EEfScUtKhs+o1a9NtQrMgQ7gqVUg+50iPlhO9aZqhRocukBVRyw+KdDrpgqZkbmdwQIwy8RyqgJzEV0BkAagF97MJ+s4z5vheXrnSyDROqQTJ8ENLHbtMYiUU9iSBXpziCDJ0vvQCq6dE3sxgxFh3nFmWzpNSuruCpcIGAYiAikkAjVvHabnxjB6VVKH2mnVYqaDwPh+EkrbUpiTG0bg9sUUOPcnmViEVSSKWoPczd1/N+JRBJkGwFwP9SoT+gRxReYlB1SDUeuQqmTAZTpPynf57Rgt6W4moYLV/vKYIUlSWNMrNgPiK3Im0E72GAnDKhNbWA1g7AL+CSL+wBOKa2banmDWQAkEEi+mWEESD51d/ltjKUbWIL5LOKeo3GZNYqrRClX61ITT+t+4O9wcK2czzVWGogAWUbKgkmB4EmZ+ZMnDjwACpWJdEJbU3VCoCCCZEEFSAwiGkwNJnFnGvT1QVKaUgKbNPTTW4RILVdbFW30wIQf59PFSRcWgC1KjRKrQPOYf3tQ0yUVTAIAImN72PbFmTzTojo9PVUpB0hwyty3UgQLEaT1QRtHiMOlLhFKgm9RizaiXDBmvcWXmEkTBk7ntjjIhCNSU6tNiSsFXDbnoLM5psLbEzJNiSMU2mDYiZzpCVlMOGmI0gRsyxuthcmSQ3icaMylTNU61cKdNMKTtZZ0if9vPvjbxU1KeRCgAUK9RqtOY1jlF0KmDAHVPcSLYJ+mMkyVquTeCHy1Tb8z00qL+mlR+uIddktgj0vxMUlrnuyhV+ZIP6ASf/ODeQ4jyMtNRda1TrZWX4luIJiRKkGdzNpN8JlMhFJMwLmN7+J/0x41dimosihFARDU6isyDEEEyASDEmCFjBx8aty+Soqxq/wCvBmYvUKMiIaYdwQA2mKkTJqsNLaQJGm8SYX6+bV0VJLMS1VrhFghS1OJ7hTeBJCkTIgVUy1ViG5R69gFMEm1gO5N489se5PhvNAWnJqXZy0KiKO+qb/WOwEzjdQSNFFDl6C4iA75SoTFQwAfw1IMi/cwV+YGGXI5XQChbVypdBFyhEEb2YSCPmR4x804VwrMNUVaakFXnmEEKu0MzEQq7GSe4x9FqZ4069OsVBletJH4hcTcWP8DHmf1XFUrXpEqRkq1uUyog1FiFQH3MD32AwxZWsuX1E9VStV7C5k9hM3t9Bha441N80ppEhAoc32vcA7xb+RtgJ6tzzK+oiRy9CzsGcbDyQDeNsV/T8WsvWZPboJetvXFXMj7OtIU6VQwokySrQSdhYiINhfc3FnBvT2XDtTpOK6JTLVq3UizKnloNRBciFBEHq7mMIuWzRrVGarLtpdpJMajeTcQAZJI3wzcNz5UhmCUkDH7tWVV1WYuw1zqBKhVIhRAJsZ7XGlRo4UqQ58OpCkCEblJ2ChSdzIJY3AJse9z3ETCJnPVZeu7uxRSFCKBzIAnuWt9Pl2xMUosS42bqq5h3oV+c9XrIQimEChTBcDYXIuY2+U7+K5jL0FWvWY5ioHJRi5DOR0kM+mW03uYA2gWwJ4j/AGhhkBp02WoAEAd9aKg2AB3sSI7D5xhLzFdnYs25M7AfsLD5DBhfZajbGjin9oVapaiq0R209TRERqb29sBOEUatWsBTQVXu0PBBi5LaiAfrjNkeHVKzaKSl23gePJ8fM4IVfT70mp6qtNA0sH1dI0xsRcm9oEEzBOLpLRpSWhhymfpheVmDy3c0y4u1NwsWEXpOBCmAy2jpjBX09RahQrZbMKpp1CShZgASsXmRAI0kX7fqP4Lkcy1NaTVTQTSGXqUs6m4CgCVhpa5kSfngxk+F0qbsKa1ZWVZ2LEGQpMEkAsRaAO7TIgHGcb0YyPUzNGgCtFqrSxMIdbSYvcaQTeSNvcY30M1XqgLT+4BJME8xzAkkn4V6R+UDFNCj1HlgD6732NxI/S2MOb40qVOWqitW1GFWQons5kyQAO3YTsDhYv0mrDuoKDOwuWm5He97nb+B2xKMkTp0yLefMm1vljjKpqHWQzAiVAsO9hv9T+2NWZqAi4gWHTP/AC9/ngKAPqzKczLyN0Mj5dx/OFz0fUK5qmQYI74e4VjAEahf/cYScxS+w5xWgEXYD2MjCehM+nVKwgqQZBuS0R/ofA39sDKvHlpgU0y4FQyRLO1u5bVo0rO50geLxONCwoq6gliYRVkS7m0nsJJJ3tjfw/JplaYGku5+J/zVIPWx30iLC/YecJqwEj1jRK5nXoC8xA1pK6gIYrqAaLWm8Hc4asn6ZCHW1U8zQAhA1aQYGlLkqBeTA9iTin1SoZ8s+gsEzCrDEQwciREbEruT3wwZriIVHZ1+EXRSYifhLLBZiYAm3aIviVaBoRuM5I0q1YKV6kBJU9tQ1W3DdOxvecTM8EpDImoATU0h5sAtx0gAkkQD8XuRE3ZOJpTq5jKq3KB06tGpekBgwQg2vO0CQDbG7NEilVpNQAlGpjSo7jSI7gCdvbwRiVd2SJXoaieZrWkavLQg3VQCxYXLMBt89vng5USoatRitOkwVUJNRmIGkMAAqQQSSbd58X49GZwLlF005OttZGkSbEaiSLRMePacaczn2aSFUqLF9cKt+7gaSFkmOo+O+LiNAitlawcNSrAEtdVEmAbKztJ0m3QAZW8dsCOOvWnkK8ICXaoBVVUG+gzEgMRELuVG9sM2ap1ip0zSZoYPzI1L4CmmYJHckfIbYXqXEKxqwOYEDBelAFUrO5RYEMSxtuZ98WmO6KcxQrGhTTXQqU6CkJpYBhBL6o3dW6gJHc2G50f9bakBm0pqj1GBCt1QE6WZfxFSZEHpGwk7bszkaFBWYOObUkM5aqDLC6s2kKQd9BM7Yx5LKNUymV0uFQcxak/iXmI+mwJ0zJPyGE6bFoF8B4O+YFWFFQhQYubEgSBIkgSYNvONPH+HUqVKnS5GrNnrqMskray6VIRbkdtowQ4FUrI2ZWghcmqqwraVhTUaSSCdEW0959se1vSjENzOXT1PrlS7mD8SFmIWO8abki8RhxGjD6IKNWdmeoqQEdQTMH4mcD4l+KADIIBgxgG/CjQzNQVl5wpyWhpDTsSQwJ1MV8+YIweXhlOidS6qjAGXRjpBKwZVaegWtGu0GZGNWU4o1WmHDgdBGkxJINwCRp7TBInae2IfI4z60yk66MFY1yDDhKZvFaoy6ZVVWUdyABAUGIAjqsI9FdtPKDhgskMy8vczBU7bnFNfgIK86tCUGOoyQ9U6e2o6QrMT8K3jta/iVqNdxTy6FKZYmWJJMAmLkkDYXJ/yxXKriKXRu4pmkp1FEADpRtRIA0gBiSBOnWS1hMHCjxPijZmrFSqNOqFYghAom4UKWANjET9b4YuJZB6zhiYp/mN9UG8wGgEg7re1ows57IGmSIADEFXv8JkRIgaTvteBGNOJaK4kls5agaSuOYmqVDJIbUPiGkiQQLariDAveNGe4jWNPWv3dNyy2fre0NqvqZYtsFvGKcpk6PLL1TVPYKiW1QbFzYG2wGxxjamUbqWbbGYuLGx95GNjXTDmWpIyBGNCiUAnmK7MxYSbohEdwDcao7W8xgp5VABFUgEC7SknuAAGkDaTE+MeYQUghl/RObdtK0jvEkhfr1EEW8jBHJ/2bV2Es9NFA1MZLQvvAj98fQcvRq1mMhqVNT1M6hYE7KoYy3zjGX1FQrVaeigQKS/g2Lt2Z2NrXOna2MnNmDm3pCxw/wBMik5SnVrsHSWWmkM6QbtB+7XuCWve4xzx303Tpw9Z6nwgdXW0gW7kKu1oMRA3ODL8XGXFPnqVVtRbR1qT2GqxBN5+L2IxqoessjMbf/jMfxOFbFbBGUp5VAqrUNRyqxAae3SFXxvLf7Y31OI0qYlxYD8UqJHaZ3PjfFvGfX2Wpp93FRm2VSRH+Lx8t/lhKo5DNcSratJ0z8UHloJ7f8JOGvsdBLifql8060cpTNPUYlfiee39K/8ACcNXpr0guVUOwD1SLkfhnsLX9z37Y94B6Qp5ZJBDVCLkgi0gdxCie1ybbYJ52nmOU3LdDUgaZ2mb3PtJvbE2BxmjTDIrlQz2VQrMxuJ+EEx5JgYq4kjLNFV1AwxKlRcKQCNXUQJ+U4HcK4lobRmHcZliweRaAelQw6QkGRFpnvfGjO+q8rSuzo7C0L1NP6QJ+f8AGFVgaLwusmkSVFoZo9rAap7XEd7ThP8AXtP7yiKbcx4YFQdTCSIDR3xu4p6yrVKRaki0aZmHqmS58IsQTbwR74G8M4Q9NRXqMxqEkWYB106DYG5EWJkHsPOChjPQzhQIQlQKGhgQSw6bBR33F5Ajvjyt6syeqWrM9Q7Ar00x2HiT3J7+wGFv1F6oejApPBYzpIPTIiSDsdrX2m430em8pRFH7RWXmV2YseYD3BI0hhpafi1XjxAMunQq0FuNZym1FnDgwUcaYiQyEbSJO0/TfBalxLJZhQfv1LHUUpqZk9/xWk7g2J7YXPWlejoUlVNZyCriTNOL373gCR8ojGX0t6sIpla8kkpTVi7AKoEAEL2AO57WE4miGrNvH8mpK0spl0Jq/DCHmgLGqGLnc7yAwuJwQ4DwuutOkKikojSabmHRp6mEaZAiQjG1ze0XcGzRTN0qlRGpkRBdwdQdwpEKTpkXBbcxJEg4N5/jY5zAQomAXmPFiCLz2nt7jE/Q+tCt6YdKdTM0nK6UY1QZVgFhvBZZ0na94wYq8NDopqtNTVqZW+AGZC6YiF2juYOFKlw8rxRqRC6KjByF+HSRrAF/hkxvtj6HSuvVTBYHeCCZubBjG/xR2uDvgSGLzcUKsVZnPkABrTBFlm/a/ftuM2Qp1KQ0IpXU7uSx2NQ2VVETFgSCJ7dsNGddZJibWDH52sR532tjBypnpEncAgEd+xNxEX/KfnigBv8A0o03pvUXmMBIPZe5CiNKNBBggt5OBmQoTk+WjJrWvVgE9QAPxKveN7fIb4OZh2p5IwpfMNpCsbnUSJ7zEBmHiDtOAHAqTUMzXaskQnNYgqe4PSdUXEmAbWwu+xM0cHr08sc4CwCrWpQWMkgrUMwJJJPj9sEByelyyqjD4wRF7jp1HxFxO+BHDvULmrUqseUldgdO7NA0xsSwAgAf5nBh+NRUBpknSIeEBKsdwwanvHcGPY2ksm/EB+KcRpLHJit3imNCle4JKgqZ/Ctz+mAXAOKlarKoKI0nQF1kaZaFlT1dgSOne0Tg/wAd4Sc1UD1mqtEQsoAoJ2AgaCd9u4v4JcK9F0Wy7igStQmHkyxBuoHlSPEXm+2K77G3SFjN0RmJNeqkIdcFxEEQBqXpU26lADExfxTmWOYrIKbDVGjUgOkKJuABPwXIE998N3GOF06dJHejTY2SrqBsJ0hzcAwYBJBN98CstUUZt2BEU6EKVNgDABFjsDYfTE5pvELtGL7Tl1CB1qNAFlFUAQCsNMAs0xYAWufPQ4mKlanyFU8sE1FchZcroDLAJIAv3g4KousQqtU1EmAkm5B7g6b97QcG+GcHy9KiBmQqmdWkE/MgxGoE3JMycadA5UIWcE1RUWGZTzHRFLUywFqk6yCQD2Goxdb4w5yvmWosq0eVTJFoYksGEsIXzEyDsIx9Dzefp1qmikAgCyggRA22jS3texwB4jQWqumo9Se2hBqJv0wo1ATuZg9PzxSkUp/Ip0vT2bBLcgVtVyXXYyTbUykTM/Xtj3F3FPTuYqFdGX0wN+bOqb/ia0f6zjzF2bKR9KTjFKoIUqQCAESNQmb+0+R/rjx3cXFPW09KKDv+WTso7nx38guAelhl6hBOvUvxCzQew302iYJN/ljTnfVNAutJajLp2VW5aWMgMzDadgbd+84w9OZvejclCK5SowcPTBKn4SwJ1QNtot4GOK/AMrf/ANNTv8xv9f4wv5/1oVqIBTpORsVql4Hc9IAkRPti3hvF8znK0aoRdyoufEbmD/H7Vsd12KvHuANQrkhWFEtKNGrp8Ha4uIMYY6/rEgAU8xl9MRDUKiafYKutf0ODtfL0S2mrm6/QfgpsqwTbu2ra0xgTxrhnDjS5dFlo1B1TURizQLDU0WJ8DtgspSsrT19Usoo06z2AKcwT2jTpBn2FsZ81/alVAKijTVhYkhrHvbX+uK/R/qullFqLVDIWvqQAlgPwm4Mdx2vhdz+VXMNUfK0WSnTUu8vqMT8RmI+QxVbKjvs0Zj1Pms2xRq2lD8Q1BEjvO0j5zONuXq5RHWnlqRzNUmz1jpSY3CWEC56sKdPLk2FydgLkn2GK2c4vFGjivD69lKFNfvMxVR8zICnUAioVMqgPSACBc7gn5YxZrP0leXqUwsACCsCZjpB23kmZJMxj5llq8OpIkAgkeYvGKwrMbAk3MAdhcn5AYj8YsLC3GEoLmh1vVpkguw0km5nTBjYWmPlEYt/669eutWppZaQBCOAVgR0hO4JMx2HsMADjXw/Iu+oopYIupo7Da/1MY0a0VJKh34l6lydZBzcty6oWC1NjpldtKEkLNvbGDIep3oMpTL09DABSNakrsVFQMNyZJM38CAMHEPS+YC0DonnKzJDAyF3BHZh77yPqy8IVKGWAzc0yNVJSTrUo4kqKelgASA2qbmfIxlSMEklYU4Zw81qS1qlaeWkpSBMoqMzAFmMmP8PUB9ca8nlkYLzkpNmAhjUhLHR8wbQViCbSY7Yyemky60zVq1sw9SAWVxopkqqqqsSJ0gMvUDGkjzGA3q/1dXYLT5VKk6y55Jcsot1EyQBA2HzP4cZ4tvQU2wlxocnP5app0awyEbCQSott3W4kEiR4xs4h6u11BRoUzUeDtNmBkD/D3Pjtvj53xr1E1daZLtrSbQoEsZLKVjwu9/4x16Y4lXoVftFOmamhW1EhiIIgkkEREg74vBpWXho+qirVamwr01UCzNSfUqAkg6gZZYv1XHmwxdzVVSSdRG5t43JHTEfmNowpUPUFTMq708mqhhoeqzvoVCNN4jVpBJtJAm2N1JEq1Tz2WroorUEViaZgldbBaAkCJg23viSDccwK1Ks4pNUSmU0Fl6GZmADKDGoKNR2g7kHfArL8Yp5vMaSGBhgokANpWPvLgfhNgDJJmwAwY4z6iSllyaT69LK5ImIB2BO+xEi0+cBPSeYy2tHhlr1uqIXQFLv8LG4sLzMxuO0tekmdcuKlatKxUp1KQRjOoBidR/xGABO3tuCfAMn95miQpQ1mCkmY0swINu0g/v4x7Tz1NeIZogoFAosGaIVgFNxebkgbmY74v4Wulq2kkipV1rptBYCRBFxIib7jcnDXYLRvzjqF0qkkixgETvJk7dyfHviLTXRGuCAYZRDTbxaYvEgRtOM3EMyKNN6hk6RMdzBPk2vN+2BHpv1CM5VZCDThZAEMWgmbsu4ttHfFlDjwGu+boVaGYHWNQViLMI7GLiCPfCvmOFnKBvumLytPTco1OSwdagH4QIJiRAJ7jBfLlqZ1Un6gGIkkSwmBceZBtjvifH2KI6oGpVY1ISRE2YqwIIIm2IejKqYK4Y4MOHlY3CmBN+lbloECbCR2x1mqxqtLDmATBYqAF7WG3zHvfGhOFJSHQs9TAsHhgDAAgSbAAfT54jGSAdRcDsuw8ySBPY/vi6LSB9OiATdF+Rk+28D9vGPTl1MlHIbexkn2MX2xuqk7hWSIkEhpJ/woNP7/ADxXQrGTuB5O/ibdvO+GMpBY7oQBYdQv++Ji6qR3t9P9jj3FJFI2ZDOIahOj+6QzP4pZRf8A7oOB/F/SFGsxzDllZrnQd2Pe4gfpiYmMvLM0YqHpnK0nCMr1Gb8zdMDsdMfxhr4Zk0oghadNP8I/2GJiYmyGY+JeicvmTrOtHi5UiD4swMfSMA639nlIQyu9iA0kXBtbpt+hxMTDvYJs0D+zGgTL1arTsAFEe2xn52+WMHqX0Jk8pRFV2rkC5ClJOptKgErAjSSTB3AjvjzEwW7NINticOKZVB0ZTWezVarH66UCDAZ8q2jm20l9MDzGraNsTEx0xOlI3+nOK0aLOa1BawK2kXB9ptBm8g+2OuM8eWsAqZejRAMyi9R9i3j6YmJh1sqlZj4VkhVeG2ttuSbAewnc9h2OHDPcIShTrcteVVC301CyFQZPxLM2t9MTExEvgy5Hui/gnqVqlXU4ink6BCqJlutdZNxdiD7ARYxhgoZU1lTMVG1E6WCEdCHRSNlm501FXVI/GQF7zExElRLVCf6k4pTFd2ohxVVYZmPSoU6SFUSGkWhumO2E9syx1dR6viv8V5v5ve/fExMaR6NY9HCXOPrGQ4acrll06WCwzAyDqcKCVa/06bX3nExMKRHIy7iGecuFCUmWpqhWXcJJIbcQItAg3ECcLfFfU2YShTr0RTpU6pIWBLiC4MggqJIJtPb3xMTCikKIIz+arUstRpmqWStSJ0xZUL6tIPuwn/ycX+o0bKVqLUiFNFKfwgiHINXuSWA1RJM+wGJiYI9FVsMelubXrZqszL0qrMSvZdNggYTAsOoeZxo4r6ifLJU5ZBdmZG1ISBZZ0k1DbYgabGceYmM6/UyJLZg4lnny+QopIf7Qjkk6pUMVJAOqD/8AHeT3wa/so9N1H11QUCwQSdWoQQIA2uSJM/rsZiYctIT6DXEjFCuRvT5hBaTDoCGKibBhY3j+nAPgeYduGkrBamWI17WkmfNhiYmII8NPAuOtmEMqupU1MJYLpUjVfUSxvImLkiwwWzXDy080IxB6Y1DSDveSbwLYmJjRDfZ09LxEbNO5nwcZqrqTEHff/bxiYmGIpUDUwIuDGJiYmKRaP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12295" name="AutoShape 10" descr="data:image/jpeg;base64,/9j/4AAQSkZJRgABAQAAAQABAAD/2wCEAAkGBhMSERUUExQWFRUWGB0YGBgYGR4fHRoaHCAcHB8aHR4gGyYgHxsjHx8cIi8iJSgpLCwsIiExNTAqNicrLCkBCQoKDgwOGg8PGiwkHyQqLCwsLCwsLCkpLCwsLCwsLCwpLCksLCwsKSksLCwsKSwsLCwsKSwpLCwsLCwsKSwsKf/AABEIALYBFQMBIgACEQEDEQH/xAAbAAACAwEBAQAAAAAAAAAAAAAFBgADBAIBB//EAEAQAAIBAgQFAgMHAQcDAwUAAAECEQMhAAQSMQUTIkFRBmEycYEUI0JSkaGxYgczcsHR4fAVgvEkQ5IWU4Oiwv/EABkBAAMBAQEAAAAAAAAAAAAAAAABAgMEBf/EACcRAAICAgMAAgEDBQAAAAAAAAABAhESIQMxQVFhEyJxkQQjMqHw/9oADAMBAAIRAxEAPwDh6zeTeTb/AMYgf/Fv3B/5t2x6bTO0HYR/yfPvjlvJmTc2kDfvJ7xa3745XZ556yXgmPa0/pvuDiKs7zMSbbf83x1zjfx5FyPYzjl4/NuQD3Hb9vbE0wo6Iibe5PjwIxwwjuBeN7/P5CD+mLF0mY6drRPft5t/w44ehaC87eZ94Gwt5nt74KA7pKDaT7eT5+vzx5EH8V7/ADF47+/0xxUQEfEwmdrbXteI2EHxjw6RszGbf8t/yMOgCdHP6FKVU1I1yobqG41qdw48bHbEz/C2phXDa6TAaHGzeJ8NFh/n2HUaw7hvzbCxtEGReZvA7Y1cP46cuGEcyg066Zg6b7p7HuOxuMFAVBPJvv8A5n+P2xNF9MTAkkeP4/fxjWMrTqUzUyzCpT3IYdVPaA8mY7Bhbzig09LX206TAE/S3kSLex74WwK2Y7MLW6rG8+fO36470XVRMmLkaQIP1k3t9McyIAaQexBEiJ2E3juIg44o1FA0kM/fUxBPm1rif1wmmMYKPHHp2JWquxDE6vkZ3jz/AOMW8vLZq1J+VV/K2x+XYj9xe2FzNA6TdtUCCdtrEAdotve+1xjNw/MLVT4Wm4KgzdQRYwSQLR3Hnyt3QqRtzVMKxViQwJU2iGBF/wCoXiPE46dLhbEk+TF+/t9SMUVqmqNZZjGmT8UD3vPtM/5YlVVmVHSdwTbvuP8AMf7YhTWWD7KxdWV5vOMqF1BOwAXbwBt7x/24McGph6YVrMFAWfIEgHzNxhY4y4pZctT1I4Zbjbc/DuP3n2we4TxBczQ6I1sh7XFSn1wfZhMfp2xsQ9HPO3uZG9xv3Hn9POPObYACSb73J3kgXA2ubzaL4yVKtOuzOhcAHYqYHSbHyJkD5Hzjr7FBEF72LATAsDKjta36/JUUX1KvwGQJv4gCd7b2sf8ALEpuCt5BJtqUQe+/j5f5YlDJiSZgg2lbFY8efef5x4KgY2BneWme4sI/UfT5lAWAm0RJMMAQTPsO4jt/w1mVkGGMzAsNgYvvAnt/OK2oGdSkg94BmbXMDa/8/PHb1fzMZK3m3/bsSNvaP3wUM6SqIBMbebXvJNh9fnvjl2JMJERYEeLWESTPjfHPPTT4tdtLb/Mj6QMV0RAvVUtsQFAtO0DfaffuMOgssR5FhtMie1rkzMXnxf2x61SARDGRvfsNo8TbtiqnQFobXczexPiJPaJ8GMV8xHAhl0+25km0yIgfwcFAWrmF6YGok7EGxkiI2vE27HED7kL3uRsCIj9r+N8Z1pyfiYx8BO4jf4vafEYn22nEBlEW0ljcRswMn3/nBQrZtqJDNrUKVPgtE/IwRJ3/ANsUDNhiVAvHcQSRO1oi3tilBEAsWYC07QZa3YAyYEfzjqipPVJBWG0kj2ETJ7X22G2ALZ0+bMyGYT2k9sTHmZXURMwBCgCwEk/mtMzucTFUWrLmqoHUMYL9QBBnSZOqLkWE/wATjmsFUli0KDu0CJm9t4Pi8TbyB4VnnrVWKEOq0tMMp6fiPKSxOkzM28yADNXGuNvTCwqoralNwdMAA9N9LXeGG/aLYMmTWxiTMUzbT3sdwgvGoxEx7j67Ys0IwEmIaOqyjwe0T/F8J68SqkGuaikCmocFZAKgIFIZSpMxHnV843rx/VT1peGgaF0jST8LEgnTJHsCQBY2WTCmMNPKzdQDq+EMCCbwCB+m03jFoQaS+oNaSJv36Z8mDBvhaTjqpTAWm22kE3CEs2kOSI27GTpFvfXlOLMupQr1dT8rSAWXqJCqpVgWg6rCxk7AnBmAWq0upDZzUIAMAbmASIt58Y9FEMpZb3AjuZHa22wkdzhbzPFuW0OyuiEQoT4bnTDWgTaQTFxinJcdp6QSwCwFCl2BPUZIIUwo3lu0n2wZMYzDMKxBYgvLcxbWOoAGIBWxBmIJ9pjaclBJ6QAfE7zHffe38YR1rlMzABYaSE0i2kwPiCjVAMSADtIF8MeQzgeajaVBsRsuppE6CZPyB/a2EpMVHPEOFGmTUy7urwxYJt5PwnpBH/LY74JxQVlIc9dNeq8FrwDGncWU/Q+cba7MJLFAVJOoxsBAA8Xta5kE2F1zjSa6ivlyQ+m33ks6hVO28gGCTA6SJ6cS047QVYcTPDVCqSrQyMNMkGwUqpPUSV72kyfFxz9GqATK67BoGgkRB2EmdQJkAESYmw70/Qq5ks9EhVgMwgytSIcDtBgEAkCAButytb0/WoqWYq0wwQAPpIsJgCdhIBkT+KJKzfYqVnqOKahajSpUwbQpIIvFovJXcb2xX6Z4BzEeAeYjRUSZmZ01F8qw+kg+cDs1xJXQUSymCFBVTdFEF9RuwMatLGf8tfpbib5KojVb0ZKhxfSrX0t/SbMBsD9cGdsHE3Zzh6o2hwVYi1oudvpOMNASSDubEe4/z7fpg16g4jRcla76DYq3sDIIH4lO/j64WeIcQQVfu6j1AAOsrGplsSI7WEHGPMramu0VGV6Z1x/KA5erAjSATY7gho3ta+AXpPirUa62LKTdRv8AMe/t3x9ArPSNJSyOQ8qxERJltJFiS0mL3/YolDhfJcMSG6SQYsRpJBv5AxpOadL5JCXC2alWqq9wKZqTeCFIMi4tBPy74M5RGNJbXZVY3I3AN74EcMepUyzal6X1ZdKh/M6wJ9jZSfdT82GlSlmEwUCgee4I2BEQO2NOOTrYyh8rqHYQYPYTE99/pbHlSktMLLQTeAJ6exPfeY8i4x1muNPTRlDEEMjJ0i7GQRJmBp1N/wBv6+ZPj9NtOtaizFw69wpEKRq2I7R7yIxbml2CPKa8wQAWjx7diLY90O0HSCDYEmBI7DtPbHOaquutlYso06blTBtOkmY16piZjxj2g0EJVkdLsZKxq1bgAjcSbXucGaGVNTFpsQfzDbxiUwGJAgwsm8WH1n3jFdbOateqHkyJUnURqBgi+oj6E+cUVarQeWyBFuxAGqTYEAiYABk9h2GHkhFy0g06DtH4oO+wBuR8pwUp8FD0RU1spk7gRvECPr53xhyVCm41F0USq2UgAwQGMREw0wDtgxxGsaeXpUBZipqNG+mSTHeLxIvhWS/oXuI01Qxv7xafB1W7Tj3N5LQdJprcA2U2B7H3Hf3xzUzhVwoYEo8So2VoY2bcRKgEH64z5FzpXlkAlSHDCQEkFSBuNCmdXgtgso00qV7L22Cxb52BxZ2gBiBcyJt/p/tjTmdHJpsEaawUoZZYvYkbCbWlosZE4w5nIlVdl1cuwncK5FiI2Rjb2PnDyEcNRX/7Y+oxMdV6KBviYTcSYsfFxb9cTF2i0zMMrSy8ItLlkEiEQkkrvLSzyOo2kCBYXxnr8LTMgB6wCqdQDpoJJnpLFJNgb6YIsL7l1ptUBWCx6ijtICElTJM3Bgj67b47zdanJTRraC5HUEHw3A1AkzAG3a2MMkL0T/8A6LqqQpNKoAuohW0jRckliu+wBvGpSCJnGil6aCoOYtWll31EONIKmQAwBk11E3stpI7yy0zra+mCqjWAARr0iNKr2YifYzciMF6nBaZjnVF6AD938ZMsQmowIIlbqe+JU2U3QocJ4Y2grWVGRA4klxTUqRpJZGBhwT1AEi3aRj3KolAVGoOyahCK1ZGKOwhmpEgEtpBXUVAUFhIO5FjSIBcCWqTpMhRMkDuPwxcX2EY3ViDTYOGDGjKFVgQAxJYnvGmBEn3gYakhJCP6myIqctaDKFpJDamAZ2JLMwGokwbBbWURM4r9P8EpVNPNFVVFi8LpYXN1Dq7i8HSdUWw5cECmkqmCh3UgEEQHAMhtxN1EgyffG+nwimoOhQIOiFAm7XW1ovqO4gX8YqwTFBcmzVApZTqnphwKZYrJE1C0NEEsJBgkExDTwxCrgMkKoDPHVH9LXJIF9h+gIn2rUWmEqpGtWBZFWDy2EMAbWUAMBe4kY31KzIV6hTNVdRVVUPAMECbm8R+3bGcmx6BefoToUKamkLsJhnvuCb3G43OrxHb+n5zJCxUQwyErMbDSbhdKibReY2xxxHhDFiK/3LO2rm6zzAumLjUFNrGVXbzfGzg/FxRyS0qQJE2PzuzE+TP+WEm/SZfRuzzLkYzNEC401wF6So+GpAsNJOkm1mAG0YS+JetsxqJetBJGkIYpopuGNxJYTCzaCSfHvE+CnMVG5lQ67BZa0sYBEDYX6ZuR2nEo+n6CZgUqt6TKWpuwkqVklCRE6d58Exi0vkVJGCjxVKtBoCpV0kCAAwB2I7g9v1839pcQrLQpgkNTiBK/63KmSL9vpjTR9P5YZuS56AajnXAkD4BKglmMGNwJmSMN3/0TXzTLVqGnl6Z0sqadUi0BkkACItI8YyjCrxHLYltxZ+QadVddPemTvTO4KnshuCNv2x4nFKjLTRGaVYabyIiAsAajtF5AHiTLZxfhCI/JL02eNka4j27djF/9UriVNsrWIWykdu2rxB2Pb9MY8fLnLCSpg1jtBxOJsrMlUEArrIEkCCgiwA/q1WE7Y6zlABNJIC3Cv2UmRDgboTbUACDvN8DGoNVRVo84alCBnZCAJuqwA2kEiV3HYkEjHvpriLVHanUIKss+0jSnyhu89/F8Pl4sP1R/gpOy1y4VKLyBzFphZIhZRtU7dXxFh/Sewg/lOKh6HNYzUXTTqED4rgB/+6mSZ/paSDGA1SmUqLQqCQL0mPYNIjwVuQPB+uKeHcT5LS4PJZno1bEdJIMg/mUlj9D5xtF6tEMqz3EzVzFNJmCzXtqZrodvBAA7THnFtTNqlR6bEFkIqCopBFRlKh6YIEabFQVEAi1jjFxPgWZSudKSiVNXO2DCPuwCYEabx3n2xVleE1qVJmqo40rKAnpY2A0kWkCZ8Wxolex9IN8O4sMwiBhqNN3mGtp6NIk30SreTDWxsy+WQpIqgTIQNzVUsQRKu1MIY6QZ8Hzcb6Gy5yzrWdahkMF6DDDSQSv5m1FTA7A+2BvFM81Riqms2nQqyjxqj4UBkqpg2NzE94WV9DQwZ3MLTLB10uQoWAAKiSWZ0cGApMD8wBv7Y+ezg26ZJCAgnoIgGfI03MQOxM4GZCuepipVGfXTDMSqhhMEadgJExBjvgjk+KKWWohVpIQBBBItCi28dyLWPY4bQhmylEVyqFQtwrHSog+FANhvdhcTbGbiWaLu7QzFUVQwIjcqs3EKSoNpuRtbF3FK2mrQoUiocNz6xF4JUhU6Y6yGJPzBwF4/VZKa0yNDVqihgWNkpwd9gNrwTa/g1daBK9mI1XApO7tDD/3N2Yt94gMH8RYyYta5ueG4ulN2FNljUyIwCqwMpfUZiQptPdvJwG4xxM1QkxILsDJJMxuLQAAIH9RONXAaIbNZdToZKrhSgQhl6oknQBJk7FjAAJ2wCoeqPoypyvvnQkgMAELBZFhBIAI+uw8XWuN8V66tBENQwQrFxYRvMdUX6Qd43iMOP9pvqI0qapRI1OCNeqIBEki/xEbMbDtj5ian3Iq1WqU1UBelephBDIGIhTpIWdoa8yBg9oUU32GMzSZwsOUbSGaDchwCCxi53+WJhJz3EGRoRmRfwrOoqvYEwJ+cYmNVFUaqDZ9Zzfr2klIgUGRjqVjUaWQjUJZdNhPifFpxPTuQSoBmKgaWKspDlQwAEkBZgsRG6kX+ZVaHCxRRwdLxuV0tqdYYBt+m4jcTvi7gvFamYzWliFVgBGoKAFAUAC3YCAL45b2ZtUNX2s1qRqN0LSqKNbzq0HbVJOx2nsRJtOB1efvARUDE6aqmZUgnQ0gQA3QJmNW1r4d/+hK1GorbPc/MBht9Z+c+2Frh2XprVRMyraUmmrE2JsVVhJ6R2kztFown2hqXYuVqxemeURrRwqypl1bSQRb4pVdtuod8E6vDKiBi5WkHCsA5EqQmjqvuQTI77nHPqrVSzbpRqQCisVWAIvIY7i1x9RbfA3K+nKubcrqRHSdYqsRaYBAg6hvOBS2IN+kNNOodNRawYQ6Aw3syhokj2nG3OZR0zC2LoX1kiVFp6W8MLGLD5gCLeHekspl6TO6JWhbvU2kblVnuewv74XKPqirRqwAXpvMUSxJUSelGuwj6jyDhOe6YLfQw8f4hlAAtOlqqkaVhyizEG5IB39p99sAftbQaVVQ1YS1MPIEEdVMiQVYGGHyI7jBTinD/ALXSJRDqXq0NAdY32kMPdZ9wuKM5wNqmWSpqgoVVGLfA5sEbuEawnYdJ2nClbTGtGPOcSDUzq6yhqUWdhdWGpQ07xp/Q/tfw9wuUoDVurOTOzDWYJ7WUAfTHPBOKcmtUSvlwzsjUyrQCTEQZsZgKT2GxItiziNCnLUE0qmjV1MVAupKzElRpEk2+VziYtIb2UPxEsxlutEsTpEAMjEWsLJ7H+cZc09SorsGUVEqIE0lTDE2IjpsbGDsDbFnEKYWtl0cRqRtm1BSUs40EyskHuCOxxl4YzUa5RlKiHfqiZ0N4JsLfvjZz3SE16UVa9Om1PNBGNPm9dJf/AG6vxESbaWI6Se1u12R/Vmczes6BTAIQ0gW1CfIIiSTG0z2thfy+bbKZlucrCnV+OACVg9NQXglWgza/0kpltGXrmmoYPSIJqNEsW6g/eREXMb3GFJxirl0KKs20smiqTpIJJm4ZpXe8T5uAPbbGbivC0zCAagXE6SdyD+EgAW8Hf548CuXC3K9RVWi8nUTf5jzv8sb009KvSpNBgael79tSwD9QYPjGcZ/kdY/szRrQAyVGtklphpK1galODHUA1N6ZnZoYif8ADgDwjKuHeBJUAMI3GoTY+1/37Yf+J01cVMlUDJpKvRqswYUq7CSjMNg8jsLk2mMBOE0WeQqaqyNy3QG4AJ7zEAzBmALdhi5yajrbIpBLN58KvLqIjqzHSrW6r/3bjqRrb7HvJOMZ4JQzB1Uw3PYQ9M/E3UpLjdWOkHVoPadIkjDCMuFT/wBVl6mlra1h2WRF4JuOzW+uAL5Zkq3BgR1DpJgmHiQyyLgjYgjtjKfK+Pda+PgpLI0cKfmLyiWWtQPLU266ZPQGN7RaDY2B7jHFDPLoZVUtTSW0jai2kMzUwSQCGA6Db4hYYMZzkqadZnUiqvLesBeSOkVlE9Ui1VYuLr3wDzGUNIMwEFi4qKDMirfVIkFblgRNoxtn8dEuJWeD1apYtmmqdGsFiWLSGhUDMYLBWMdtO02wR9I8Ho5l6tOo5NRG/B0i0dSNuDMgjv7xIt9DcBWs7O4HKTQ6QSNTAFZOxAPxR9PIxr4tlstw8tmKINhCp2Ln4RO8dz7DGmVqyW/DvPcEyCEqQ5KG4U1D1D80AzE7YWfUPHaNOun2anL0qWhJEKhlmd9PcwQAD7zjZleNItDmO9IlQLhiWZ2kzsbki62Mhh81cAulavpJAI1mY0gtAWe7kksY/URgctDomRz6fZ0aoWDSzs4Mli9Qg6h/hWZ8jxhhz1LLZzQkGk46Uq7pUgCA6gdGoXmIkmd5OTiWdoUnp06FNGIQKR2UEqwJtdo1Dfv9MfSuHZtBSUUqSokCT8O3gLEgeZGJx3YnKj5DU9NZlwhpZWqWAMkU2BB1MRf4QPhv4A2wX4F6Uzgz4rZig1JLwBdFm35m8kkkyTfcnD1Q9a0OYUesHmwMDQpG4Ldyfr88DONerVqv9ny1UMTq19BUrpHcsB8hpxeVLQ02z5F674o9bOVWYMo1QitIhR0rY7WGMfEUqqlKkRAYANa9iSO0gEGfeAe2PpNbgdGooGYUsighXSCyHxB/DPy+l8YKfppijcsCNShWMNU0TLGYZliLmx94xEOW6tU/g0ukKdXgWYKKHSILMvRqOlosbGCCCY98TBrPLmXchq9RtHSPviPcnqY9RJvFhAGJjdSKT0HfWVKnl0WnS76jp3g1CCQDqt8IIBExG4jClxigiVBpBAKhiG8mf5AB7wZG0YIerOMPWrzyyok6JUguJsTeNWkKDHj64lPidL+/YCaUJTpoRCqvnUhDMxJJNwZaYsMciv0zHb0T61NqGYYGVAV5BiwgEjuLe4NsCPUPEHWtWplnBBClDBXSCCsHsRuD8vOFv09wCpVNNdSIaphdTbEzAIEsCY8fl84LcVp1KeYRM0IelywSLzTU2P8AVAsD4AGFJuhVsL8fy/KcFkp81UQ8zZnUjTqBnqvY7EGPIOOhntFNDCl7Kk7DUYCybhbz9MavV4D0iBpYMF0HwyyVdT4KsR8v2VM5WVjTBMlTqYDZQBYf4tifFu8xku+x+Dbw7KrmC3NKp0w1ULG2256VBvH73wJ4OlMVWDFlbVAqD4SolRqUidLeZsQPBnBls8z0gDUYM79C/hVtUr7QdIH+t8V5pP8A1DwrE1FY6gZ16gGTwA1wDJMSPli9N3QUfQOD5kJVCupW9nBkHwdhE4Mcb4KtXLVkpgS6mFj8YOoR46gJG1zt3UsgWqvWSnpO1RC34CyioF1RPZ5m23kYH8b9W5mhVDU6vUyBzSIVgvaNrbaomYn2ONY0LaZs4zk/taUSrBHAGio3wsSB93UP4Kit0yRB9pwEp58KStZStRCysCLGQylSJ26m27+cEafFOepzKhKbt0ZhCCaVUHuwvEwQT5E23xgy2dFQ8quNbICtJ7M+gT8L/jKWhTuJiDvyynBvssq47lGyvLLfeKU+6dRZ1+LySIBlrxtAi5Hem8+pzAq5ljy6almbeATC27ySMUcXz2YFCmtQDlKDSQg21RJIvuVZdxcDyDitKcZLMN+Z6af/ALav/wCRjaMUtkt3o44lnXzlZmpkrSkjrMSovLe83jtbB7hWapDl85WSrRApvVa/L5ZIBIJ2BAW1x9MZfSXDUq0yjdIGkm0zqlgDAO0TtF7418dp8rOBjoNOsxV1dQU1EjUWWTMkBp3kTjZU0Kgxl83Sqq5mmTGqLi7HsxaWGkLtF5kWxXQ4olLMU9TrrWdKABwXYQhkXJUxYGT7Yv4ZwanUY0UppTrRrmnBCgSkmXmJtESJBAx3mOF8lYq8sgEa2ZQJp3DpHYHUTYgnSsQbhZsYv+osuaubp0VBJd5ebksoN/0I8zv7Y6yNVchm0rgfdM5WAQQFNmBG+0kfpjLSzevOU1p1GanpDNIIEDVa8kxtJJnzGDWc9JUhlg1R6gr1WYsv4V7gFfzAaPfqHtE5Yq+gqy31ZxNs040uUio9JaewI0hlqKQIJqDUVaYgaRMk4ycPzYXL0tYbUGYX/KNIZSN9wWHv/jON/p7hlKtSOWZg70TqWbMk9Uqd9Mw0bXnGDjPpTOIz1lIqDVqsb+1vphOKmv3JumDOO1HpgqrfduRI7ahcMvie/wAsM2SrvXoyYalmKellWA6VVMOaZ2ljFTQeliWuDJKnmeLPmFVGpQNpmDa1sMHp2oaaskykh1JIkEbiPME/O2MY/wBtYNlXbsIenahoKAH5iOBoZR0nTuCPiFSSZVri0TuRHqMvmaqiDyaZ6n7bjUb7k7DzA8nGx8+KNZ6iANz2ANPSYqM1ypAv/UCLgtaLg18ZyzVaLtlNYdB15drVaIPxNH41sIcTYmfbo7DH1Cvx2irVqa0wqmoZJ/qYxMRYRG3a43w7n0GRlOW7qAL6B8TGQTqPbbYT4tthR9IZg5V6dervVlacm5UE9X+EsI8yMMFXiTV6h0SFG8bz4X3P7YtEu0DOHcDSnqeowVVN2P8AAHdvb9Yxh496uet9xQlacRvcgd2P/AMPNPJ5daIbM6k02jSTY2UAAT7T3M98Kea4bQSlWNJVM8x0Lnr0KSLQ2mwBIgYPNCSsxpXy65aQWL0/jBpyoEAaQddrsp1kCTtHfJ6SqlKtSo5Bheom8liPPf3x1UyyPRoLpP3zVCNJPUNSrce5UfPBoZ/K/Zgoh+UzBXMSNZ1ATA2YN9JGI/Io6ZdGhmY6WVBUoAgvoBFTUDKgkjUFYEDaPhm9iOzWaFSktSlqRlJZBPVPw6CbX/qHjFdLOUFsXFNoAkIJWO8Qupu8vqHtjgZzLqagp1nIZmYM8BpNyTpgC/YfLGPNJSqS7v8A0UmbeF8SISCG3sNo/MDAJLa9RJbcnEwPzGRpQDTrSSSX1rqEmPhvI2v9MTGy50loEhyyHD6FTLGmzM6RGipZ1O0037+CDGFen/Z5UjUJqrSe9MEqxUknUh0tFgJsT/GK85SzFOjW5eZ1PSuwVpbSN5i433mIxp9B+sMwAQympTVgJJBKFpuJ3+WKadkU0V8a4cgKPTLgKQsVFYMoGnShaTLDqMgXvG0YPeoMkucVMyjw2jSQ5BjRLMpPsp1Bu6yYwZr8fo5heXVYaZjcWYzpJ2IO97XHcxhR4pwXMZbL1RQZK+XNydSuV6WS6hFgaXI7kWPbGUo2mhp29lGarVOVRomQ4qGivuJWCP8A5xPiMZcvn6YtpkLKqsTqk3YmO4gafn2xi9L8ZBqK1ZyWp7T2WCsibarKNr2va92SyasuvS9N76WBmnFpUC7TMyZv2xz4Y2mUXZ3iKLWQiYJQqB201FJU2Igy0ETEAex3VcrTGYpPVI5bB1hmsNCqgiJI0lVEr3AIxiq8GZqiVFJRzpCkwg1TIhYJczBiD57YaanpOnSyS/aa4KKWq6dOlgWuyg6rS22w/W3VjUewtHFKo6KVT7zUUpkmCYpm82FijpB2IYAEiy4uRTObFR1VlRtLIRY9EgMOzSYg7QMY8j6pyGoUnQwRLVVdyS67apiBYkkSP8sw4uhrCqrE0XN2YAqFQrIYEzG+zT4vcTTQ3s99SUBlKjJQZgKgYlTddBIamRbup+hBwNyWcFVSjPy2VjVpuFJCt+IWuFNjIBiNsMPrDJrmVp18srGwold9gWUggkQIdZmIUHFHDPS9U0Q1I0qtYCIp1NLafytKgP4lTO2+IwTulsixc5gzK1Hq1ArUmV9FgtSTDQOzWGw3N4FwVzbo3D2KfCcwovuOlyB87YX85litRpUIwJBUD4SO15IjbF9DNEgh2YhjquSQTfqMm5ub73xv+OlRDkO3pbKpy6PTOoNqt+JShWfMBvFvONvqnJLmKLooOvVKA92uT2jbUfl+6pwz1PUywAVabKp1CZ76AQCG7hAP1wyenfUtCq5eowpuvwU2Nm6g0Bo/pAiAb+AxIliqZpGmVUK1B8nTzOtqVZFNMuWhXdYLUSZJBYQQSIB1G98Kvqf1PUzdVWeQoEKPMWLWtqPePliv1lRC52pyWVkqsaihTNydtrNM28QN8d5Cu1GmUqq9OGMGCNLQJBjqU99sS3jscqGP0Bw81c0HZFEIkACQVC6yYG8yB87Y3cd4vzK1SuFC0abikXJjS7AhXMG7hhqJE7AGxwt0fUWYosGR2EoZJgagwgahHxDz8iIwV4OmWrUDSaxK6lckSKi9Q3HSGNm9u8YieKq+hxfgB4Fm6lEU80lMJTpOwZtV6gYpqQjewcD64bvU3qytTKtTZWSoqsv9SsdIPjUGkEe07Gy3xarTGXVEZ6dIVyDqB0rzCasDpkjQKZB7ntF8DvT3ES+ihVUPSZSoVjGkzqsw2Ibb540bqLZMo7PTmazu7EC7FihtB9u4PywRFdayFBaoRZW3n+ltmE/XAriugVXolSGVpWpN9EC0TB3nyNvOGn0Z6Go5mnqNYVKoJDUdWmB2JsWIPtAxk+FclSZKbWgJRzhNVRUBBUXVps47gHaRGPc1w+utdatKq4E2cHrQeYBuIHY+xjB/1D6PzGXY6qXOpfhZQxZPbUOofWRgVUydcrNNajRurIwYeTIEGPI/TEzhyRlcRpr0F5fiAzT6a5AqsemtZSDNtVwpXzNxvPbGrjGfqZUUlToJJ8FotcESBM77kRFsdZnh4CUap1M5a9Reoqd1MAdSg7+Rb2xu4cEzJOWzQUEktRK7ENGoI24uPhIPuJGNE6AHZrPuyirSDIaYAdxJAcsYMyT1KPxWmfIktwDluZYaiFExACgUyTCzEFpBPYGwucXZ6kcjkmWpSRxzGomXZWKMFqBiFiR0redx7YGJ92FZHFKEI1QzKqVgBqdwp0rsbiTMecUvBs84VneSorVFWry0godKQzanIIb4m1GIUT3ERgV6UpB3CuVUOwKs/wAKkSdRHeL/ADwTpcPDqMsqLVAVm1lpdCoUsAymCDtERpgwCMZqHDlFXSF5ri4pkgavhB0SALQwmbR72uKv+RWEOOIqVKlEAO6sv3inWumFJjyzGREb4F5isDWVTSplRU5ZGgBzpJBja5IIv7YuqcJrNoNNOW/ObR1Eaiulib2UKhB1HyIsMCuGfeNTWpaCXcmbi7kmATBFvriZ3dhQwPQorAp0VfebAQJgbt7H9MTAzPvUGladMvoEE6SYEAhL7Bb+N/liY0i01dDGJ+FsrvU1g1CpEvZWUn4HHiNmEEDztgL6LqhErU3EaTr7XCyGH7Rhp4jxYmktNCARAICgz/VVhBC9paI7GcJmZyrnOtTpBfvxG9oszQZO2ki9/qcPaYxlocMSuVqNK04MIALgx8c7TawmLXnHaZD7OfuyBRJALkDVTbt121UyfO37je9flAl6bsp1aiu6GREL+IHa228eNaZdDTksSlQEblrHpM3O+0i1xMYTpgfPOMZRPtNRkaH6uYkGFZSJYHuhWXnezCNsN68JGnSqsFYRAPw9RMAxeSdzHa2FfJcOC55kV+Z8WhvzHQQgg7mYUi+q8b4bkztEUsu5y9WpqEuEltIEgICT0BjMsYiLE4zpdMF2V5HhYy4Ga6AsHQzKzu5MfCgcMw9yyr3vgP6rrZzN6VdwtOQdPLAMjuyrqmNgNTd5wycUqGtVaqzaRYU0Hw01Fgqj4Z8tHe0DFa0Vnr1aZIYrcgwYkCBExNtsaJejaQjJka1A6qNY0UEPUKuQxi5gKNED8syZJgCVGL7XUr1S6ojGSy9B6Yv+ZFBiJ0z23w/rlstMQrN5lSw3iDJKnbaPGFzj/ExSZUy56UHV8JGqdoChTHuD38YrIG6LMp9oinSVx92ZOlQAJJMOPh6ZICiQP3wVznpOs6czUhQHqfVJnuNKAhQPEz79sZszxNXy9OlVzC0a4XWVNIKml1VkAZBZtMSSu57RfGnqeoNPMqvXRCA4WIYDYayJgkbkXiBiMfTJ9lFXiWUpDSg1vH95UEpP+BZn/uJHnxjFlOPsiVuaObABUOTpPUs2B6TEwwj6ixL8X9PvUqtWrZbkUzpCgFRfy0Xk9yQNwO0YG57g/IUVY10wzhJE7KCoYGx+IfocQ5/qodaLKa5fMoWUPTI2NRV0TE6Q6KoJ9iB9dsDcxwtxT5ohkmCVPwncSIBE9iRGPonoikg4ckDcsWtcmdx7AKsReQcYOO8PqJVSvSXmUi3XTgECbtaPga+9pnucKV/5eFJIU+JMK1JKqRqS9XZSHJEELPe23vYAYP5zIGplmzNMCazJUaD8LAwxE3IDamibSd4wF4tlkytdgoD0qgB7ghWAMD6GYuNvnhs9OlDla2SLEOZqUntpZelwDeerSO1r4zba7AJZSqlZgubprUVKUySdXU+mQoF3YrbqGkKTNzAzj3pjK0HVqeYfLFwSorISpjeGE7eCCRjRw3PKOIV6bwDy1CTc9PWyhR8TnUYX22OAnrD12lXUranoMh0Qq/3gB0yxAaNXuDYkCCAdaclQJLwFZ3gjNkzWUI7U3ZWcMSApO8DcqbifwtMGLAMswZPu1VdCIWOs6mfrOqNhax8aRc9z3oP1mlGoaVSlrp1bMN4EfrpA3mRE4IZ/guVp858vUqqrIdVE6Z0bm4cyCNSq0W1bzi8lBVIataYu57jS1qNKx+0UJloHXT/qaZJXYC9j7GLPthputRVZdOnWDbcAgjv1TP1xOFZqka2XpVFUj7QCHaPgMhkY7RqM+MU+pc2WqVH6k5lWdDDanMpM7RAEe2BxVYk+jivrDNKKTUq9RFKayslt2aLNOyr2jHNL+0bPVahC12CXYk00JVALsYTtcz4wCou6UUK6S3LUEC5CssC0e/6zijh+RViUqa1uoLKLLq/NBnYWXYk32xnHvELYz57PI55nPILKHRkYkl4EjpHUSZtpGx7bUUOL06kUc6GSpZqddBBvsx2m1pI9jERj2nw37PmtSsjUoCqj6QTKlCouCWMiInYTYSE7L8SZXVnAem4hgx6W0qDGoDpdZ33lhO5m/wAXwFWOnHKrnQmaprUjqp1AJV1G95B8ak+t+4H1FWWkyBKqFgdLUzSUpoYK4Kyp1EMzKC4BESIBjBmiiijIqczK1IILXai0xrWPxJJDC0ifbGbifAFLIeWGd1KNcfgIIqUzsYAAtOpCCBjOHKrr/rBJonB+KFMyjlSENNyVF5DgqLCBJCg2i0eMEOL1qFQQVtURXpspPxTKsG3DBS+87HzjDw0xURhfQlML/wBot/OGjhXpXK5h2L1W+7LBqakKFvq1Rcid5EXnvJMx5HKTigdJWZ/T/DNdd6lSo1SkivT11CJbWCsTaXMzOFn1fRylHVSo0jT5Tq1Wo7lqjTAFJLkAxcjsAJO2CnrFgVBAenlqWqFQTpWImDYuzG5PnC9wyrRr1SlJHqEAMr5hkOkqATZU1WIAADbQPGN4xaWxL5M+R9OUq6c12nWzQGqBYAMfEVJZjEmwgFfOJh04XwNDSUkCG615rUlkMS2oHUQZmdgQNIPtMarorMEZXjeUpiA9VQDOg5dabRe+sORfadJn+NlfL8/M03+JV6Q7BAWJAiRTI+E20zIGq4nC9x2qlWvRNL75LgKltR1FtMkRe3k798X5XJZ2jVWpmGKzpqcreVPTzCFsAB+I3MEnzjNw+wezYvrKoNVNadMVg+mm1KkrDwGTSY5kfmLRNoOAuY+1F1FI0q2kamKqdKk3K1A4ABkmR9T3xdnODZivWq09fLy6VmMLG9iSqiNTaSDcgXxxT4YGrVcuubrLRpIAQWJDOxg0tIICk3EXuDi4xXZQycB4i9ZnTNhGqqVpCqWHSF1KyWQAKIv7WnBTJJWRnSkppqjQ4ULUWoPiRZuQFliD/V7ThSpenUpOY1LTerSUKxB6WDka++oOBHTcbhZgl8rTYAlaqJQL1UWopBCOFBAYEGVU+/uI74zW9Evs3UqecH3zpQqLtpejp0+5VCD/ADjP/wBVrHq5OX0jq/vXUAGfzgAAR3Ej32xi4p6iZEpUBWqVGaPh0lwI2JB77CYsJwRqZjNVVppVCPSgA0hFwLiSRJANzFpE37lNeAm/Sh/VLVqNRqdAJSVdE8wsXqMdIKSoBAMGIv53xh4d6TKVKZqjm3l6SmIgWBcgiZiVANpwxVayKIVQCDYKLj5bARJvb2jHoqkqARpt2JBE/wCoxaQdsQ/7QaMZgvBXmANBcN7bhVEbdv8AXFXp3Lc6oKet1V4LaRIJUHTIkDcxJ2nG3+0NGLUjFobYR32xz/Z3VIzOjtUUqQe8EEfScUtKhs+o1a9NtQrMgQ7gqVUg+50iPlhO9aZqhRocukBVRyw+KdDrpgqZkbmdwQIwy8RyqgJzEV0BkAagF97MJ+s4z5vheXrnSyDROqQTJ8ENLHbtMYiUU9iSBXpziCDJ0vvQCq6dE3sxgxFh3nFmWzpNSuruCpcIGAYiAikkAjVvHabnxjB6VVKH2mnVYqaDwPh+EkrbUpiTG0bg9sUUOPcnmViEVSSKWoPczd1/N+JRBJkGwFwP9SoT+gRxReYlB1SDUeuQqmTAZTpPynf57Rgt6W4moYLV/vKYIUlSWNMrNgPiK3Im0E72GAnDKhNbWA1g7AL+CSL+wBOKa2banmDWQAkEEi+mWEESD51d/ltjKUbWIL5LOKeo3GZNYqrRClX61ITT+t+4O9wcK2czzVWGogAWUbKgkmB4EmZ+ZMnDjwACpWJdEJbU3VCoCCCZEEFSAwiGkwNJnFnGvT1QVKaUgKbNPTTW4RILVdbFW30wIQf59PFSRcWgC1KjRKrQPOYf3tQ0yUVTAIAImN72PbFmTzTojo9PVUpB0hwyty3UgQLEaT1QRtHiMOlLhFKgm9RizaiXDBmvcWXmEkTBk7ntjjIhCNSU6tNiSsFXDbnoLM5psLbEzJNiSMU2mDYiZzpCVlMOGmI0gRsyxuthcmSQ3icaMylTNU61cKdNMKTtZZ0if9vPvjbxU1KeRCgAUK9RqtOY1jlF0KmDAHVPcSLYJ+mMkyVquTeCHy1Tb8z00qL+mlR+uIddktgj0vxMUlrnuyhV+ZIP6ASf/ODeQ4jyMtNRda1TrZWX4luIJiRKkGdzNpN8JlMhFJMwLmN7+J/0x41dimosihFARDU6isyDEEEyASDEmCFjBx8aty+Soqxq/wCvBmYvUKMiIaYdwQA2mKkTJqsNLaQJGm8SYX6+bV0VJLMS1VrhFghS1OJ7hTeBJCkTIgVUy1ViG5R69gFMEm1gO5N489se5PhvNAWnJqXZy0KiKO+qb/WOwEzjdQSNFFDl6C4iA75SoTFQwAfw1IMi/cwV+YGGXI5XQChbVypdBFyhEEb2YSCPmR4x804VwrMNUVaakFXnmEEKu0MzEQq7GSe4x9FqZ4069OsVBletJH4hcTcWP8DHmf1XFUrXpEqRkq1uUyog1FiFQH3MD32AwxZWsuX1E9VStV7C5k9hM3t9Bha441N80ppEhAoc32vcA7xb+RtgJ6tzzK+oiRy9CzsGcbDyQDeNsV/T8WsvWZPboJetvXFXMj7OtIU6VQwokySrQSdhYiINhfc3FnBvT2XDtTpOK6JTLVq3UizKnloNRBciFBEHq7mMIuWzRrVGarLtpdpJMajeTcQAZJI3wzcNz5UhmCUkDH7tWVV1WYuw1zqBKhVIhRAJsZ7XGlRo4UqQ58OpCkCEblJ2ChSdzIJY3AJse9z3ETCJnPVZeu7uxRSFCKBzIAnuWt9Pl2xMUosS42bqq5h3oV+c9XrIQimEChTBcDYXIuY2+U7+K5jL0FWvWY5ioHJRi5DOR0kM+mW03uYA2gWwJ4j/AGhhkBp02WoAEAd9aKg2AB3sSI7D5xhLzFdnYs25M7AfsLD5DBhfZajbGjin9oVapaiq0R209TRERqb29sBOEUatWsBTQVXu0PBBi5LaiAfrjNkeHVKzaKSl23gePJ8fM4IVfT70mp6qtNA0sH1dI0xsRcm9oEEzBOLpLRpSWhhymfpheVmDy3c0y4u1NwsWEXpOBCmAy2jpjBX09RahQrZbMKpp1CShZgASsXmRAI0kX7fqP4Lkcy1NaTVTQTSGXqUs6m4CgCVhpa5kSfngxk+F0qbsKa1ZWVZ2LEGQpMEkAsRaAO7TIgHGcb0YyPUzNGgCtFqrSxMIdbSYvcaQTeSNvcY30M1XqgLT+4BJME8xzAkkn4V6R+UDFNCj1HlgD6732NxI/S2MOb40qVOWqitW1GFWQons5kyQAO3YTsDhYv0mrDuoKDOwuWm5He97nb+B2xKMkTp0yLefMm1vljjKpqHWQzAiVAsO9hv9T+2NWZqAi4gWHTP/AC9/ngKAPqzKczLyN0Mj5dx/OFz0fUK5qmQYI74e4VjAEahf/cYScxS+w5xWgEXYD2MjCehM+nVKwgqQZBuS0R/ofA39sDKvHlpgU0y4FQyRLO1u5bVo0rO50geLxONCwoq6gliYRVkS7m0nsJJJ3tjfw/JplaYGku5+J/zVIPWx30iLC/YecJqwEj1jRK5nXoC8xA1pK6gIYrqAaLWm8Hc4asn6ZCHW1U8zQAhA1aQYGlLkqBeTA9iTin1SoZ8s+gsEzCrDEQwciREbEruT3wwZriIVHZ1+EXRSYifhLLBZiYAm3aIviVaBoRuM5I0q1YKV6kBJU9tQ1W3DdOxvecTM8EpDImoATU0h5sAtx0gAkkQD8XuRE3ZOJpTq5jKq3KB06tGpekBgwQg2vO0CQDbG7NEilVpNQAlGpjSo7jSI7gCdvbwRiVd2SJXoaieZrWkavLQg3VQCxYXLMBt89vng5USoatRitOkwVUJNRmIGkMAAqQQSSbd58X49GZwLlF005OttZGkSbEaiSLRMePacaczn2aSFUqLF9cKt+7gaSFkmOo+O+LiNAitlawcNSrAEtdVEmAbKztJ0m3QAZW8dsCOOvWnkK8ICXaoBVVUG+gzEgMRELuVG9sM2ap1ip0zSZoYPzI1L4CmmYJHckfIbYXqXEKxqwOYEDBelAFUrO5RYEMSxtuZ98WmO6KcxQrGhTTXQqU6CkJpYBhBL6o3dW6gJHc2G50f9bakBm0pqj1GBCt1QE6WZfxFSZEHpGwk7bszkaFBWYOObUkM5aqDLC6s2kKQd9BM7Yx5LKNUymV0uFQcxak/iXmI+mwJ0zJPyGE6bFoF8B4O+YFWFFQhQYubEgSBIkgSYNvONPH+HUqVKnS5GrNnrqMskray6VIRbkdtowQ4FUrI2ZWghcmqqwraVhTUaSSCdEW0959se1vSjENzOXT1PrlS7mD8SFmIWO8abki8RhxGjD6IKNWdmeoqQEdQTMH4mcD4l+KADIIBgxgG/CjQzNQVl5wpyWhpDTsSQwJ1MV8+YIweXhlOidS6qjAGXRjpBKwZVaegWtGu0GZGNWU4o1WmHDgdBGkxJINwCRp7TBInae2IfI4z60yk66MFY1yDDhKZvFaoy6ZVVWUdyABAUGIAjqsI9FdtPKDhgskMy8vczBU7bnFNfgIK86tCUGOoyQ9U6e2o6QrMT8K3jta/iVqNdxTy6FKZYmWJJMAmLkkDYXJ/yxXKriKXRu4pmkp1FEADpRtRIA0gBiSBOnWS1hMHCjxPijZmrFSqNOqFYghAom4UKWANjET9b4YuJZB6zhiYp/mN9UG8wGgEg7re1ows57IGmSIADEFXv8JkRIgaTvteBGNOJaK4kls5agaSuOYmqVDJIbUPiGkiQQLariDAveNGe4jWNPWv3dNyy2fre0NqvqZYtsFvGKcpk6PLL1TVPYKiW1QbFzYG2wGxxjamUbqWbbGYuLGx95GNjXTDmWpIyBGNCiUAnmK7MxYSbohEdwDcao7W8xgp5VABFUgEC7SknuAAGkDaTE+MeYQUghl/RObdtK0jvEkhfr1EEW8jBHJ/2bV2Es9NFA1MZLQvvAj98fQcvRq1mMhqVNT1M6hYE7KoYy3zjGX1FQrVaeigQKS/g2Lt2Z2NrXOna2MnNmDm3pCxw/wBMik5SnVrsHSWWmkM6QbtB+7XuCWve4xzx303Tpw9Z6nwgdXW0gW7kKu1oMRA3ODL8XGXFPnqVVtRbR1qT2GqxBN5+L2IxqoessjMbf/jMfxOFbFbBGUp5VAqrUNRyqxAae3SFXxvLf7Y31OI0qYlxYD8UqJHaZ3PjfFvGfX2Wpp93FRm2VSRH+Lx8t/lhKo5DNcSratJ0z8UHloJ7f8JOGvsdBLifql8060cpTNPUYlfiee39K/8ACcNXpr0guVUOwD1SLkfhnsLX9z37Y94B6Qp5ZJBDVCLkgi0gdxCie1ybbYJ52nmOU3LdDUgaZ2mb3PtJvbE2BxmjTDIrlQz2VQrMxuJ+EEx5JgYq4kjLNFV1AwxKlRcKQCNXUQJ+U4HcK4lobRmHcZliweRaAelQw6QkGRFpnvfGjO+q8rSuzo7C0L1NP6QJ+f8AGFVgaLwusmkSVFoZo9rAap7XEd7ThP8AXtP7yiKbcx4YFQdTCSIDR3xu4p6yrVKRaki0aZmHqmS58IsQTbwR74G8M4Q9NRXqMxqEkWYB106DYG5EWJkHsPOChjPQzhQIQlQKGhgQSw6bBR33F5Ajvjyt6syeqWrM9Q7Ar00x2HiT3J7+wGFv1F6oejApPBYzpIPTIiSDsdrX2m430em8pRFH7RWXmV2YseYD3BI0hhpafi1XjxAMunQq0FuNZym1FnDgwUcaYiQyEbSJO0/TfBalxLJZhQfv1LHUUpqZk9/xWk7g2J7YXPWlejoUlVNZyCriTNOL373gCR8ojGX0t6sIpla8kkpTVi7AKoEAEL2AO57WE4miGrNvH8mpK0spl0Jq/DCHmgLGqGLnc7yAwuJwQ4DwuutOkKikojSabmHRp6mEaZAiQjG1ze0XcGzRTN0qlRGpkRBdwdQdwpEKTpkXBbcxJEg4N5/jY5zAQomAXmPFiCLz2nt7jE/Q+tCt6YdKdTM0nK6UY1QZVgFhvBZZ0na94wYq8NDopqtNTVqZW+AGZC6YiF2juYOFKlw8rxRqRC6KjByF+HSRrAF/hkxvtj6HSuvVTBYHeCCZubBjG/xR2uDvgSGLzcUKsVZnPkABrTBFlm/a/ftuM2Qp1KQ0IpXU7uSx2NQ2VVETFgSCJ7dsNGddZJibWDH52sR532tjBypnpEncAgEd+xNxEX/KfnigBv8A0o03pvUXmMBIPZe5CiNKNBBggt5OBmQoTk+WjJrWvVgE9QAPxKveN7fIb4OZh2p5IwpfMNpCsbnUSJ7zEBmHiDtOAHAqTUMzXaskQnNYgqe4PSdUXEmAbWwu+xM0cHr08sc4CwCrWpQWMkgrUMwJJJPj9sEByelyyqjD4wRF7jp1HxFxO+BHDvULmrUqseUldgdO7NA0xsSwAgAf5nBh+NRUBpknSIeEBKsdwwanvHcGPY2ksm/EB+KcRpLHJit3imNCle4JKgqZ/Ctz+mAXAOKlarKoKI0nQF1kaZaFlT1dgSOne0Tg/wAd4Sc1UD1mqtEQsoAoJ2AgaCd9u4v4JcK9F0Wy7igStQmHkyxBuoHlSPEXm+2K77G3SFjN0RmJNeqkIdcFxEEQBqXpU26lADExfxTmWOYrIKbDVGjUgOkKJuABPwXIE998N3GOF06dJHejTY2SrqBsJ0hzcAwYBJBN98CstUUZt2BEU6EKVNgDABFjsDYfTE5pvELtGL7Tl1CB1qNAFlFUAQCsNMAs0xYAWufPQ4mKlanyFU8sE1FchZcroDLAJIAv3g4KousQqtU1EmAkm5B7g6b97QcG+GcHy9KiBmQqmdWkE/MgxGoE3JMycadA5UIWcE1RUWGZTzHRFLUywFqk6yCQD2Goxdb4w5yvmWosq0eVTJFoYksGEsIXzEyDsIx9Dzefp1qmikAgCyggRA22jS3texwB4jQWqumo9Se2hBqJv0wo1ATuZg9PzxSkUp/Ip0vT2bBLcgVtVyXXYyTbUykTM/Xtj3F3FPTuYqFdGX0wN+bOqb/ia0f6zjzF2bKR9KTjFKoIUqQCAESNQmb+0+R/rjx3cXFPW09KKDv+WTso7nx38guAelhl6hBOvUvxCzQew302iYJN/ljTnfVNAutJajLp2VW5aWMgMzDadgbd+84w9OZvejclCK5SowcPTBKn4SwJ1QNtot4GOK/AMrf/ANNTv8xv9f4wv5/1oVqIBTpORsVql4Hc9IAkRPti3hvF8znK0aoRdyoufEbmD/H7Vsd12KvHuANQrkhWFEtKNGrp8Ha4uIMYY6/rEgAU8xl9MRDUKiafYKutf0ODtfL0S2mrm6/QfgpsqwTbu2ra0xgTxrhnDjS5dFlo1B1TURizQLDU0WJ8DtgspSsrT19Usoo06z2AKcwT2jTpBn2FsZ81/alVAKijTVhYkhrHvbX+uK/R/qullFqLVDIWvqQAlgPwm4Mdx2vhdz+VXMNUfK0WSnTUu8vqMT8RmI+QxVbKjvs0Zj1Pms2xRq2lD8Q1BEjvO0j5zONuXq5RHWnlqRzNUmz1jpSY3CWEC56sKdPLk2FydgLkn2GK2c4vFGjivD69lKFNfvMxVR8zICnUAioVMqgPSACBc7gn5YxZrP0leXqUwsACCsCZjpB23kmZJMxj5llq8OpIkAgkeYvGKwrMbAk3MAdhcn5AYj8YsLC3GEoLmh1vVpkguw0km5nTBjYWmPlEYt/669eutWppZaQBCOAVgR0hO4JMx2HsMADjXw/Iu+oopYIupo7Da/1MY0a0VJKh34l6lydZBzcty6oWC1NjpldtKEkLNvbGDIep3oMpTL09DABSNakrsVFQMNyZJM38CAMHEPS+YC0DonnKzJDAyF3BHZh77yPqy8IVKGWAzc0yNVJSTrUo4kqKelgASA2qbmfIxlSMEklYU4Zw81qS1qlaeWkpSBMoqMzAFmMmP8PUB9ca8nlkYLzkpNmAhjUhLHR8wbQViCbSY7Yyemky60zVq1sw9SAWVxopkqqqqsSJ0gMvUDGkjzGA3q/1dXYLT5VKk6y55Jcsot1EyQBA2HzP4cZ4tvQU2wlxocnP5app0awyEbCQSott3W4kEiR4xs4h6u11BRoUzUeDtNmBkD/D3Pjtvj53xr1E1daZLtrSbQoEsZLKVjwu9/4x16Y4lXoVftFOmamhW1EhiIIgkkEREg74vBpWXho+qirVamwr01UCzNSfUqAkg6gZZYv1XHmwxdzVVSSdRG5t43JHTEfmNowpUPUFTMq708mqhhoeqzvoVCNN4jVpBJtJAm2N1JEq1Tz2WroorUEViaZgldbBaAkCJg23viSDccwK1Ks4pNUSmU0Fl6GZmADKDGoKNR2g7kHfArL8Yp5vMaSGBhgokANpWPvLgfhNgDJJmwAwY4z6iSllyaT69LK5ImIB2BO+xEi0+cBPSeYy2tHhlr1uqIXQFLv8LG4sLzMxuO0tekmdcuKlatKxUp1KQRjOoBidR/xGABO3tuCfAMn95miQpQ1mCkmY0swINu0g/v4x7Tz1NeIZogoFAosGaIVgFNxebkgbmY74v4Wulq2kkipV1rptBYCRBFxIib7jcnDXYLRvzjqF0qkkixgETvJk7dyfHviLTXRGuCAYZRDTbxaYvEgRtOM3EMyKNN6hk6RMdzBPk2vN+2BHpv1CM5VZCDThZAEMWgmbsu4ttHfFlDjwGu+boVaGYHWNQViLMI7GLiCPfCvmOFnKBvumLytPTco1OSwdagH4QIJiRAJ7jBfLlqZ1Un6gGIkkSwmBceZBtjvifH2KI6oGpVY1ISRE2YqwIIIm2IejKqYK4Y4MOHlY3CmBN+lbloECbCR2x1mqxqtLDmATBYqAF7WG3zHvfGhOFJSHQs9TAsHhgDAAgSbAAfT54jGSAdRcDsuw8ySBPY/vi6LSB9OiATdF+Rk+28D9vGPTl1MlHIbexkn2MX2xuqk7hWSIkEhpJ/woNP7/ADxXQrGTuB5O/ibdvO+GMpBY7oQBYdQv++Ji6qR3t9P9jj3FJFI2ZDOIahOj+6QzP4pZRf8A7oOB/F/SFGsxzDllZrnQd2Pe4gfpiYmMvLM0YqHpnK0nCMr1Gb8zdMDsdMfxhr4Zk0oghadNP8I/2GJiYmyGY+JeicvmTrOtHi5UiD4swMfSMA639nlIQyu9iA0kXBtbpt+hxMTDvYJs0D+zGgTL1arTsAFEe2xn52+WMHqX0Jk8pRFV2rkC5ClJOptKgErAjSSTB3AjvjzEwW7NINticOKZVB0ZTWezVarH66UCDAZ8q2jm20l9MDzGraNsTEx0xOlI3+nOK0aLOa1BawK2kXB9ptBm8g+2OuM8eWsAqZejRAMyi9R9i3j6YmJh1sqlZj4VkhVeG2ttuSbAewnc9h2OHDPcIShTrcteVVC301CyFQZPxLM2t9MTExEvgy5Hui/gnqVqlXU4ink6BCqJlutdZNxdiD7ARYxhgoZU1lTMVG1E6WCEdCHRSNlm501FXVI/GQF7zExElRLVCf6k4pTFd2ohxVVYZmPSoU6SFUSGkWhumO2E9syx1dR6viv8V5v5ve/fExMaR6NY9HCXOPrGQ4acrll06WCwzAyDqcKCVa/06bX3nExMKRHIy7iGecuFCUmWpqhWXcJJIbcQItAg3ECcLfFfU2YShTr0RTpU6pIWBLiC4MggqJIJtPb3xMTCikKIIz+arUstRpmqWStSJ0xZUL6tIPuwn/ycX+o0bKVqLUiFNFKfwgiHINXuSWA1RJM+wGJiYI9FVsMelubXrZqszL0qrMSvZdNggYTAsOoeZxo4r6ifLJU5ZBdmZG1ISBZZ0k1DbYgabGceYmM6/UyJLZg4lnny+QopIf7Qjkk6pUMVJAOqD/8AHeT3wa/so9N1H11QUCwQSdWoQQIA2uSJM/rsZiYctIT6DXEjFCuRvT5hBaTDoCGKibBhY3j+nAPgeYduGkrBamWI17WkmfNhiYmII8NPAuOtmEMqupU1MJYLpUjVfUSxvImLkiwwWzXDy080IxB6Y1DSDveSbwLYmJjRDfZ09LxEbNO5nwcZqrqTEHff/bxiYmGIpUDUwIuDGJiYmKRaP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12296" name="AutoShape 12" descr="data:image/jpeg;base64,/9j/4AAQSkZJRgABAQAAAQABAAD/2wCEAAkGBhMSERUUExQWFRUWGB0YGBgYGR4fHRoaHCAcHB8aHR4gGyYgHxsjHx8cIi8iJSgpLCwsIiExNTAqNicrLCkBCQoKDgwOGg8PGiwkHyQqLCwsLCwsLCkpLCwsLCwsLCwpLCksLCwsKSksLCwsKSwsLCwsKSwpLCwsLCwsKSwsKf/AABEIALYBFQMBIgACEQEDEQH/xAAbAAACAwEBAQAAAAAAAAAAAAAFBgADBAIBB//EAEAQAAIBAgQFAgMHAQcDAwUAAAECEQMhAAQSMQUTIkFRBmEycYEUI0JSkaGxYgczcsHR4fAVgvEkQ5IWU4Oiwv/EABkBAAMBAQEAAAAAAAAAAAAAAAABAgMEBf/EACcRAAICAgMAAgEDBQAAAAAAAAABAhESIQMxQVFhEyJxkQQjMqHw/9oADAMBAAIRAxEAPwDh6zeTeTb/AMYgf/Fv3B/5t2x6bTO0HYR/yfPvjlvJmTc2kDfvJ7xa3745XZ556yXgmPa0/pvuDiKs7zMSbbf83x1zjfx5FyPYzjl4/NuQD3Hb9vbE0wo6Iibe5PjwIxwwjuBeN7/P5CD+mLF0mY6drRPft5t/w44ehaC87eZ94Gwt5nt74KA7pKDaT7eT5+vzx5EH8V7/ADF47+/0xxUQEfEwmdrbXteI2EHxjw6RszGbf8t/yMOgCdHP6FKVU1I1yobqG41qdw48bHbEz/C2phXDa6TAaHGzeJ8NFh/n2HUaw7hvzbCxtEGReZvA7Y1cP46cuGEcyg066Zg6b7p7HuOxuMFAVBPJvv8A5n+P2xNF9MTAkkeP4/fxjWMrTqUzUyzCpT3IYdVPaA8mY7Bhbzig09LX206TAE/S3kSLex74WwK2Y7MLW6rG8+fO36470XVRMmLkaQIP1k3t9McyIAaQexBEiJ2E3juIg44o1FA0kM/fUxBPm1rif1wmmMYKPHHp2JWquxDE6vkZ3jz/AOMW8vLZq1J+VV/K2x+XYj9xe2FzNA6TdtUCCdtrEAdotve+1xjNw/MLVT4Wm4KgzdQRYwSQLR3Hnyt3QqRtzVMKxViQwJU2iGBF/wCoXiPE46dLhbEk+TF+/t9SMUVqmqNZZjGmT8UD3vPtM/5YlVVmVHSdwTbvuP8AMf7YhTWWD7KxdWV5vOMqF1BOwAXbwBt7x/24McGph6YVrMFAWfIEgHzNxhY4y4pZctT1I4Zbjbc/DuP3n2we4TxBczQ6I1sh7XFSn1wfZhMfp2xsQ9HPO3uZG9xv3Hn9POPObYACSb73J3kgXA2ubzaL4yVKtOuzOhcAHYqYHSbHyJkD5Hzjr7FBEF72LATAsDKjta36/JUUX1KvwGQJv4gCd7b2sf8ALEpuCt5BJtqUQe+/j5f5YlDJiSZgg2lbFY8efef5x4KgY2BneWme4sI/UfT5lAWAm0RJMMAQTPsO4jt/w1mVkGGMzAsNgYvvAnt/OK2oGdSkg94BmbXMDa/8/PHb1fzMZK3m3/bsSNvaP3wUM6SqIBMbebXvJNh9fnvjl2JMJERYEeLWESTPjfHPPTT4tdtLb/Mj6QMV0RAvVUtsQFAtO0DfaffuMOgssR5FhtMie1rkzMXnxf2x61SARDGRvfsNo8TbtiqnQFobXczexPiJPaJ8GMV8xHAhl0+25km0yIgfwcFAWrmF6YGok7EGxkiI2vE27HED7kL3uRsCIj9r+N8Z1pyfiYx8BO4jf4vafEYn22nEBlEW0ljcRswMn3/nBQrZtqJDNrUKVPgtE/IwRJ3/ANsUDNhiVAvHcQSRO1oi3tilBEAsWYC07QZa3YAyYEfzjqipPVJBWG0kj2ETJ7X22G2ALZ0+bMyGYT2k9sTHmZXURMwBCgCwEk/mtMzucTFUWrLmqoHUMYL9QBBnSZOqLkWE/wATjmsFUli0KDu0CJm9t4Pi8TbyB4VnnrVWKEOq0tMMp6fiPKSxOkzM28yADNXGuNvTCwqoralNwdMAA9N9LXeGG/aLYMmTWxiTMUzbT3sdwgvGoxEx7j67Ys0IwEmIaOqyjwe0T/F8J68SqkGuaikCmocFZAKgIFIZSpMxHnV843rx/VT1peGgaF0jST8LEgnTJHsCQBY2WTCmMNPKzdQDq+EMCCbwCB+m03jFoQaS+oNaSJv36Z8mDBvhaTjqpTAWm22kE3CEs2kOSI27GTpFvfXlOLMupQr1dT8rSAWXqJCqpVgWg6rCxk7AnBmAWq0upDZzUIAMAbmASIt58Y9FEMpZb3AjuZHa22wkdzhbzPFuW0OyuiEQoT4bnTDWgTaQTFxinJcdp6QSwCwFCl2BPUZIIUwo3lu0n2wZMYzDMKxBYgvLcxbWOoAGIBWxBmIJ9pjaclBJ6QAfE7zHffe38YR1rlMzABYaSE0i2kwPiCjVAMSADtIF8MeQzgeajaVBsRsuppE6CZPyB/a2EpMVHPEOFGmTUy7urwxYJt5PwnpBH/LY74JxQVlIc9dNeq8FrwDGncWU/Q+cba7MJLFAVJOoxsBAA8Xta5kE2F1zjSa6ivlyQ+m33ks6hVO28gGCTA6SJ6cS047QVYcTPDVCqSrQyMNMkGwUqpPUSV72kyfFxz9GqATK67BoGgkRB2EmdQJkAESYmw70/Qq5ks9EhVgMwgytSIcDtBgEAkCAButytb0/WoqWYq0wwQAPpIsJgCdhIBkT+KJKzfYqVnqOKahajSpUwbQpIIvFovJXcb2xX6Z4BzEeAeYjRUSZmZ01F8qw+kg+cDs1xJXQUSymCFBVTdFEF9RuwMatLGf8tfpbib5KojVb0ZKhxfSrX0t/SbMBsD9cGdsHE3Zzh6o2hwVYi1oudvpOMNASSDubEe4/z7fpg16g4jRcla76DYq3sDIIH4lO/j64WeIcQQVfu6j1AAOsrGplsSI7WEHGPMramu0VGV6Z1x/KA5erAjSATY7gho3ta+AXpPirUa62LKTdRv8AMe/t3x9ArPSNJSyOQ8qxERJltJFiS0mL3/YolDhfJcMSG6SQYsRpJBv5AxpOadL5JCXC2alWqq9wKZqTeCFIMi4tBPy74M5RGNJbXZVY3I3AN74EcMepUyzal6X1ZdKh/M6wJ9jZSfdT82GlSlmEwUCgee4I2BEQO2NOOTrYyh8rqHYQYPYTE99/pbHlSktMLLQTeAJ6exPfeY8i4x1muNPTRlDEEMjJ0i7GQRJmBp1N/wBv6+ZPj9NtOtaizFw69wpEKRq2I7R7yIxbml2CPKa8wQAWjx7diLY90O0HSCDYEmBI7DtPbHOaquutlYso06blTBtOkmY16piZjxj2g0EJVkdLsZKxq1bgAjcSbXucGaGVNTFpsQfzDbxiUwGJAgwsm8WH1n3jFdbOateqHkyJUnURqBgi+oj6E+cUVarQeWyBFuxAGqTYEAiYABk9h2GHkhFy0g06DtH4oO+wBuR8pwUp8FD0RU1spk7gRvECPr53xhyVCm41F0USq2UgAwQGMREw0wDtgxxGsaeXpUBZipqNG+mSTHeLxIvhWS/oXuI01Qxv7xafB1W7Tj3N5LQdJprcA2U2B7H3Hf3xzUzhVwoYEo8So2VoY2bcRKgEH64z5FzpXlkAlSHDCQEkFSBuNCmdXgtgso00qV7L22Cxb52BxZ2gBiBcyJt/p/tjTmdHJpsEaawUoZZYvYkbCbWlosZE4w5nIlVdl1cuwncK5FiI2Rjb2PnDyEcNRX/7Y+oxMdV6KBviYTcSYsfFxb9cTF2i0zMMrSy8ItLlkEiEQkkrvLSzyOo2kCBYXxnr8LTMgB6wCqdQDpoJJnpLFJNgb6YIsL7l1ptUBWCx6ijtICElTJM3Bgj67b47zdanJTRraC5HUEHw3A1AkzAG3a2MMkL0T/8A6LqqQpNKoAuohW0jRckliu+wBvGpSCJnGil6aCoOYtWll31EONIKmQAwBk11E3stpI7yy0zra+mCqjWAARr0iNKr2YifYzciMF6nBaZjnVF6AD938ZMsQmowIIlbqe+JU2U3QocJ4Y2grWVGRA4klxTUqRpJZGBhwT1AEi3aRj3KolAVGoOyahCK1ZGKOwhmpEgEtpBXUVAUFhIO5FjSIBcCWqTpMhRMkDuPwxcX2EY3ViDTYOGDGjKFVgQAxJYnvGmBEn3gYakhJCP6myIqctaDKFpJDamAZ2JLMwGokwbBbWURM4r9P8EpVNPNFVVFi8LpYXN1Dq7i8HSdUWw5cECmkqmCh3UgEEQHAMhtxN1EgyffG+nwimoOhQIOiFAm7XW1ovqO4gX8YqwTFBcmzVApZTqnphwKZYrJE1C0NEEsJBgkExDTwxCrgMkKoDPHVH9LXJIF9h+gIn2rUWmEqpGtWBZFWDy2EMAbWUAMBe4kY31KzIV6hTNVdRVVUPAMECbm8R+3bGcmx6BefoToUKamkLsJhnvuCb3G43OrxHb+n5zJCxUQwyErMbDSbhdKibReY2xxxHhDFiK/3LO2rm6zzAumLjUFNrGVXbzfGzg/FxRyS0qQJE2PzuzE+TP+WEm/SZfRuzzLkYzNEC401wF6So+GpAsNJOkm1mAG0YS+JetsxqJetBJGkIYpopuGNxJYTCzaCSfHvE+CnMVG5lQ67BZa0sYBEDYX6ZuR2nEo+n6CZgUqt6TKWpuwkqVklCRE6d58Exi0vkVJGCjxVKtBoCpV0kCAAwB2I7g9v1839pcQrLQpgkNTiBK/63KmSL9vpjTR9P5YZuS56AajnXAkD4BKglmMGNwJmSMN3/0TXzTLVqGnl6Z0sqadUi0BkkACItI8YyjCrxHLYltxZ+QadVddPemTvTO4KnshuCNv2x4nFKjLTRGaVYabyIiAsAajtF5AHiTLZxfhCI/JL02eNka4j27djF/9UriVNsrWIWykdu2rxB2Pb9MY8fLnLCSpg1jtBxOJsrMlUEArrIEkCCgiwA/q1WE7Y6zlABNJIC3Cv2UmRDgboTbUACDvN8DGoNVRVo84alCBnZCAJuqwA2kEiV3HYkEjHvpriLVHanUIKss+0jSnyhu89/F8Pl4sP1R/gpOy1y4VKLyBzFphZIhZRtU7dXxFh/Sewg/lOKh6HNYzUXTTqED4rgB/+6mSZ/paSDGA1SmUqLQqCQL0mPYNIjwVuQPB+uKeHcT5LS4PJZno1bEdJIMg/mUlj9D5xtF6tEMqz3EzVzFNJmCzXtqZrodvBAA7THnFtTNqlR6bEFkIqCopBFRlKh6YIEabFQVEAi1jjFxPgWZSudKSiVNXO2DCPuwCYEabx3n2xVleE1qVJmqo40rKAnpY2A0kWkCZ8Wxolex9IN8O4sMwiBhqNN3mGtp6NIk30SreTDWxsy+WQpIqgTIQNzVUsQRKu1MIY6QZ8Hzcb6Gy5yzrWdahkMF6DDDSQSv5m1FTA7A+2BvFM81Riqms2nQqyjxqj4UBkqpg2NzE94WV9DQwZ3MLTLB10uQoWAAKiSWZ0cGApMD8wBv7Y+ezg26ZJCAgnoIgGfI03MQOxM4GZCuepipVGfXTDMSqhhMEadgJExBjvgjk+KKWWohVpIQBBBItCi28dyLWPY4bQhmylEVyqFQtwrHSog+FANhvdhcTbGbiWaLu7QzFUVQwIjcqs3EKSoNpuRtbF3FK2mrQoUiocNz6xF4JUhU6Y6yGJPzBwF4/VZKa0yNDVqihgWNkpwd9gNrwTa/g1daBK9mI1XApO7tDD/3N2Yt94gMH8RYyYta5ueG4ulN2FNljUyIwCqwMpfUZiQptPdvJwG4xxM1QkxILsDJJMxuLQAAIH9RONXAaIbNZdToZKrhSgQhl6oknQBJk7FjAAJ2wCoeqPoypyvvnQkgMAELBZFhBIAI+uw8XWuN8V66tBENQwQrFxYRvMdUX6Qd43iMOP9pvqI0qapRI1OCNeqIBEki/xEbMbDtj5ian3Iq1WqU1UBelephBDIGIhTpIWdoa8yBg9oUU32GMzSZwsOUbSGaDchwCCxi53+WJhJz3EGRoRmRfwrOoqvYEwJ+cYmNVFUaqDZ9Zzfr2klIgUGRjqVjUaWQjUJZdNhPifFpxPTuQSoBmKgaWKspDlQwAEkBZgsRG6kX+ZVaHCxRRwdLxuV0tqdYYBt+m4jcTvi7gvFamYzWliFVgBGoKAFAUAC3YCAL45b2ZtUNX2s1qRqN0LSqKNbzq0HbVJOx2nsRJtOB1efvARUDE6aqmZUgnQ0gQA3QJmNW1r4d/+hK1GorbPc/MBht9Z+c+2Frh2XprVRMyraUmmrE2JsVVhJ6R2kztFown2hqXYuVqxemeURrRwqypl1bSQRb4pVdtuod8E6vDKiBi5WkHCsA5EqQmjqvuQTI77nHPqrVSzbpRqQCisVWAIvIY7i1x9RbfA3K+nKubcrqRHSdYqsRaYBAg6hvOBS2IN+kNNOodNRawYQ6Aw3syhokj2nG3OZR0zC2LoX1kiVFp6W8MLGLD5gCLeHekspl6TO6JWhbvU2kblVnuewv74XKPqirRqwAXpvMUSxJUSelGuwj6jyDhOe6YLfQw8f4hlAAtOlqqkaVhyizEG5IB39p99sAftbQaVVQ1YS1MPIEEdVMiQVYGGHyI7jBTinD/ALXSJRDqXq0NAdY32kMPdZ9wuKM5wNqmWSpqgoVVGLfA5sEbuEawnYdJ2nClbTGtGPOcSDUzq6yhqUWdhdWGpQ07xp/Q/tfw9wuUoDVurOTOzDWYJ7WUAfTHPBOKcmtUSvlwzsjUyrQCTEQZsZgKT2GxItiziNCnLUE0qmjV1MVAupKzElRpEk2+VziYtIb2UPxEsxlutEsTpEAMjEWsLJ7H+cZc09SorsGUVEqIE0lTDE2IjpsbGDsDbFnEKYWtl0cRqRtm1BSUs40EyskHuCOxxl4YzUa5RlKiHfqiZ0N4JsLfvjZz3SE16UVa9Om1PNBGNPm9dJf/AG6vxESbaWI6Se1u12R/Vmczes6BTAIQ0gW1CfIIiSTG0z2thfy+bbKZlucrCnV+OACVg9NQXglWgza/0kpltGXrmmoYPSIJqNEsW6g/eREXMb3GFJxirl0KKs20smiqTpIJJm4ZpXe8T5uAPbbGbivC0zCAagXE6SdyD+EgAW8Hf548CuXC3K9RVWi8nUTf5jzv8sb009KvSpNBgael79tSwD9QYPjGcZ/kdY/szRrQAyVGtklphpK1galODHUA1N6ZnZoYif8ADgDwjKuHeBJUAMI3GoTY+1/37Yf+J01cVMlUDJpKvRqswYUq7CSjMNg8jsLk2mMBOE0WeQqaqyNy3QG4AJ7zEAzBmALdhi5yajrbIpBLN58KvLqIjqzHSrW6r/3bjqRrb7HvJOMZ4JQzB1Uw3PYQ9M/E3UpLjdWOkHVoPadIkjDCMuFT/wBVl6mlra1h2WRF4JuOzW+uAL5Zkq3BgR1DpJgmHiQyyLgjYgjtjKfK+Pda+PgpLI0cKfmLyiWWtQPLU266ZPQGN7RaDY2B7jHFDPLoZVUtTSW0jai2kMzUwSQCGA6Db4hYYMZzkqadZnUiqvLesBeSOkVlE9Ui1VYuLr3wDzGUNIMwEFi4qKDMirfVIkFblgRNoxtn8dEuJWeD1apYtmmqdGsFiWLSGhUDMYLBWMdtO02wR9I8Ho5l6tOo5NRG/B0i0dSNuDMgjv7xIt9DcBWs7O4HKTQ6QSNTAFZOxAPxR9PIxr4tlstw8tmKINhCp2Ln4RO8dz7DGmVqyW/DvPcEyCEqQ5KG4U1D1D80AzE7YWfUPHaNOun2anL0qWhJEKhlmd9PcwQAD7zjZleNItDmO9IlQLhiWZ2kzsbki62Mhh81cAulavpJAI1mY0gtAWe7kksY/URgctDomRz6fZ0aoWDSzs4Mli9Qg6h/hWZ8jxhhz1LLZzQkGk46Uq7pUgCA6gdGoXmIkmd5OTiWdoUnp06FNGIQKR2UEqwJtdo1Dfv9MfSuHZtBSUUqSokCT8O3gLEgeZGJx3YnKj5DU9NZlwhpZWqWAMkU2BB1MRf4QPhv4A2wX4F6Uzgz4rZig1JLwBdFm35m8kkkyTfcnD1Q9a0OYUesHmwMDQpG4Ldyfr88DONerVqv9ny1UMTq19BUrpHcsB8hpxeVLQ02z5F674o9bOVWYMo1QitIhR0rY7WGMfEUqqlKkRAYANa9iSO0gEGfeAe2PpNbgdGooGYUsighXSCyHxB/DPy+l8YKfppijcsCNShWMNU0TLGYZliLmx94xEOW6tU/g0ukKdXgWYKKHSILMvRqOlosbGCCCY98TBrPLmXchq9RtHSPviPcnqY9RJvFhAGJjdSKT0HfWVKnl0WnS76jp3g1CCQDqt8IIBExG4jClxigiVBpBAKhiG8mf5AB7wZG0YIerOMPWrzyyok6JUguJsTeNWkKDHj64lPidL+/YCaUJTpoRCqvnUhDMxJJNwZaYsMciv0zHb0T61NqGYYGVAV5BiwgEjuLe4NsCPUPEHWtWplnBBClDBXSCCsHsRuD8vOFv09wCpVNNdSIaphdTbEzAIEsCY8fl84LcVp1KeYRM0IelywSLzTU2P8AVAsD4AGFJuhVsL8fy/KcFkp81UQ8zZnUjTqBnqvY7EGPIOOhntFNDCl7Kk7DUYCybhbz9MavV4D0iBpYMF0HwyyVdT4KsR8v2VM5WVjTBMlTqYDZQBYf4tifFu8xku+x+Dbw7KrmC3NKp0w1ULG2256VBvH73wJ4OlMVWDFlbVAqD4SolRqUidLeZsQPBnBls8z0gDUYM79C/hVtUr7QdIH+t8V5pP8A1DwrE1FY6gZ16gGTwA1wDJMSPli9N3QUfQOD5kJVCupW9nBkHwdhE4Mcb4KtXLVkpgS6mFj8YOoR46gJG1zt3UsgWqvWSnpO1RC34CyioF1RPZ5m23kYH8b9W5mhVDU6vUyBzSIVgvaNrbaomYn2ONY0LaZs4zk/taUSrBHAGio3wsSB93UP4Kit0yRB9pwEp58KStZStRCysCLGQylSJ26m27+cEafFOepzKhKbt0ZhCCaVUHuwvEwQT5E23xgy2dFQ8quNbICtJ7M+gT8L/jKWhTuJiDvyynBvssq47lGyvLLfeKU+6dRZ1+LySIBlrxtAi5Hem8+pzAq5ljy6almbeATC27ySMUcXz2YFCmtQDlKDSQg21RJIvuVZdxcDyDitKcZLMN+Z6af/ALav/wCRjaMUtkt3o44lnXzlZmpkrSkjrMSovLe83jtbB7hWapDl85WSrRApvVa/L5ZIBIJ2BAW1x9MZfSXDUq0yjdIGkm0zqlgDAO0TtF7418dp8rOBjoNOsxV1dQU1EjUWWTMkBp3kTjZU0Kgxl83Sqq5mmTGqLi7HsxaWGkLtF5kWxXQ4olLMU9TrrWdKABwXYQhkXJUxYGT7Yv4ZwanUY0UppTrRrmnBCgSkmXmJtESJBAx3mOF8lYq8sgEa2ZQJp3DpHYHUTYgnSsQbhZsYv+osuaubp0VBJd5ebksoN/0I8zv7Y6yNVchm0rgfdM5WAQQFNmBG+0kfpjLSzevOU1p1GanpDNIIEDVa8kxtJJnzGDWc9JUhlg1R6gr1WYsv4V7gFfzAaPfqHtE5Yq+gqy31ZxNs040uUio9JaewI0hlqKQIJqDUVaYgaRMk4ycPzYXL0tYbUGYX/KNIZSN9wWHv/jON/p7hlKtSOWZg70TqWbMk9Uqd9Mw0bXnGDjPpTOIz1lIqDVqsb+1vphOKmv3JumDOO1HpgqrfduRI7ahcMvie/wAsM2SrvXoyYalmKellWA6VVMOaZ2ljFTQeliWuDJKnmeLPmFVGpQNpmDa1sMHp2oaaskykh1JIkEbiPME/O2MY/wBtYNlXbsIenahoKAH5iOBoZR0nTuCPiFSSZVri0TuRHqMvmaqiDyaZ6n7bjUb7k7DzA8nGx8+KNZ6iANz2ANPSYqM1ypAv/UCLgtaLg18ZyzVaLtlNYdB15drVaIPxNH41sIcTYmfbo7DH1Cvx2irVqa0wqmoZJ/qYxMRYRG3a43w7n0GRlOW7qAL6B8TGQTqPbbYT4tthR9IZg5V6dervVlacm5UE9X+EsI8yMMFXiTV6h0SFG8bz4X3P7YtEu0DOHcDSnqeowVVN2P8AAHdvb9Yxh496uet9xQlacRvcgd2P/AMPNPJ5daIbM6k02jSTY2UAAT7T3M98Kea4bQSlWNJVM8x0Lnr0KSLQ2mwBIgYPNCSsxpXy65aQWL0/jBpyoEAaQddrsp1kCTtHfJ6SqlKtSo5Bheom8liPPf3x1UyyPRoLpP3zVCNJPUNSrce5UfPBoZ/K/Zgoh+UzBXMSNZ1ATA2YN9JGI/Io6ZdGhmY6WVBUoAgvoBFTUDKgkjUFYEDaPhm9iOzWaFSktSlqRlJZBPVPw6CbX/qHjFdLOUFsXFNoAkIJWO8Qupu8vqHtjgZzLqagp1nIZmYM8BpNyTpgC/YfLGPNJSqS7v8A0UmbeF8SISCG3sNo/MDAJLa9RJbcnEwPzGRpQDTrSSSX1rqEmPhvI2v9MTGy50loEhyyHD6FTLGmzM6RGipZ1O0037+CDGFen/Z5UjUJqrSe9MEqxUknUh0tFgJsT/GK85SzFOjW5eZ1PSuwVpbSN5i433mIxp9B+sMwAQympTVgJJBKFpuJ3+WKadkU0V8a4cgKPTLgKQsVFYMoGnShaTLDqMgXvG0YPeoMkucVMyjw2jSQ5BjRLMpPsp1Bu6yYwZr8fo5heXVYaZjcWYzpJ2IO97XHcxhR4pwXMZbL1RQZK+XNydSuV6WS6hFgaXI7kWPbGUo2mhp29lGarVOVRomQ4qGivuJWCP8A5xPiMZcvn6YtpkLKqsTqk3YmO4gafn2xi9L8ZBqK1ZyWp7T2WCsibarKNr2va92SyasuvS9N76WBmnFpUC7TMyZv2xz4Y2mUXZ3iKLWQiYJQqB201FJU2Igy0ETEAex3VcrTGYpPVI5bB1hmsNCqgiJI0lVEr3AIxiq8GZqiVFJRzpCkwg1TIhYJczBiD57YaanpOnSyS/aa4KKWq6dOlgWuyg6rS22w/W3VjUewtHFKo6KVT7zUUpkmCYpm82FijpB2IYAEiy4uRTObFR1VlRtLIRY9EgMOzSYg7QMY8j6pyGoUnQwRLVVdyS67apiBYkkSP8sw4uhrCqrE0XN2YAqFQrIYEzG+zT4vcTTQ3s99SUBlKjJQZgKgYlTddBIamRbup+hBwNyWcFVSjPy2VjVpuFJCt+IWuFNjIBiNsMPrDJrmVp18srGwold9gWUggkQIdZmIUHFHDPS9U0Q1I0qtYCIp1NLafytKgP4lTO2+IwTulsixc5gzK1Hq1ArUmV9FgtSTDQOzWGw3N4FwVzbo3D2KfCcwovuOlyB87YX85litRpUIwJBUD4SO15IjbF9DNEgh2YhjquSQTfqMm5ub73xv+OlRDkO3pbKpy6PTOoNqt+JShWfMBvFvONvqnJLmKLooOvVKA92uT2jbUfl+6pwz1PUywAVabKp1CZ76AQCG7hAP1wyenfUtCq5eowpuvwU2Nm6g0Bo/pAiAb+AxIliqZpGmVUK1B8nTzOtqVZFNMuWhXdYLUSZJBYQQSIB1G98Kvqf1PUzdVWeQoEKPMWLWtqPePliv1lRC52pyWVkqsaihTNydtrNM28QN8d5Cu1GmUqq9OGMGCNLQJBjqU99sS3jscqGP0Bw81c0HZFEIkACQVC6yYG8yB87Y3cd4vzK1SuFC0abikXJjS7AhXMG7hhqJE7AGxwt0fUWYosGR2EoZJgagwgahHxDz8iIwV4OmWrUDSaxK6lckSKi9Q3HSGNm9u8YieKq+hxfgB4Fm6lEU80lMJTpOwZtV6gYpqQjewcD64bvU3qytTKtTZWSoqsv9SsdIPjUGkEe07Gy3xarTGXVEZ6dIVyDqB0rzCasDpkjQKZB7ntF8DvT3ES+ihVUPSZSoVjGkzqsw2Ibb540bqLZMo7PTmazu7EC7FihtB9u4PywRFdayFBaoRZW3n+ltmE/XAriugVXolSGVpWpN9EC0TB3nyNvOGn0Z6Go5mnqNYVKoJDUdWmB2JsWIPtAxk+FclSZKbWgJRzhNVRUBBUXVps47gHaRGPc1w+utdatKq4E2cHrQeYBuIHY+xjB/1D6PzGXY6qXOpfhZQxZPbUOofWRgVUydcrNNajRurIwYeTIEGPI/TEzhyRlcRpr0F5fiAzT6a5AqsemtZSDNtVwpXzNxvPbGrjGfqZUUlToJJ8FotcESBM77kRFsdZnh4CUap1M5a9Reoqd1MAdSg7+Rb2xu4cEzJOWzQUEktRK7ENGoI24uPhIPuJGNE6AHZrPuyirSDIaYAdxJAcsYMyT1KPxWmfIktwDluZYaiFExACgUyTCzEFpBPYGwucXZ6kcjkmWpSRxzGomXZWKMFqBiFiR0redx7YGJ92FZHFKEI1QzKqVgBqdwp0rsbiTMecUvBs84VneSorVFWry0godKQzanIIb4m1GIUT3ERgV6UpB3CuVUOwKs/wAKkSdRHeL/ADwTpcPDqMsqLVAVm1lpdCoUsAymCDtERpgwCMZqHDlFXSF5ri4pkgavhB0SALQwmbR72uKv+RWEOOIqVKlEAO6sv3inWumFJjyzGREb4F5isDWVTSplRU5ZGgBzpJBja5IIv7YuqcJrNoNNOW/ObR1Eaiulib2UKhB1HyIsMCuGfeNTWpaCXcmbi7kmATBFvriZ3dhQwPQorAp0VfebAQJgbt7H9MTAzPvUGladMvoEE6SYEAhL7Bb+N/liY0i01dDGJ+FsrvU1g1CpEvZWUn4HHiNmEEDztgL6LqhErU3EaTr7XCyGH7Rhp4jxYmktNCARAICgz/VVhBC9paI7GcJmZyrnOtTpBfvxG9oszQZO2ki9/qcPaYxlocMSuVqNK04MIALgx8c7TawmLXnHaZD7OfuyBRJALkDVTbt121UyfO37je9flAl6bsp1aiu6GREL+IHa228eNaZdDTksSlQEblrHpM3O+0i1xMYTpgfPOMZRPtNRkaH6uYkGFZSJYHuhWXnezCNsN68JGnSqsFYRAPw9RMAxeSdzHa2FfJcOC55kV+Z8WhvzHQQgg7mYUi+q8b4bkztEUsu5y9WpqEuEltIEgICT0BjMsYiLE4zpdMF2V5HhYy4Ga6AsHQzKzu5MfCgcMw9yyr3vgP6rrZzN6VdwtOQdPLAMjuyrqmNgNTd5wycUqGtVaqzaRYU0Hw01Fgqj4Z8tHe0DFa0Vnr1aZIYrcgwYkCBExNtsaJejaQjJka1A6qNY0UEPUKuQxi5gKNED8syZJgCVGL7XUr1S6ojGSy9B6Yv+ZFBiJ0z23w/rlstMQrN5lSw3iDJKnbaPGFzj/ExSZUy56UHV8JGqdoChTHuD38YrIG6LMp9oinSVx92ZOlQAJJMOPh6ZICiQP3wVznpOs6czUhQHqfVJnuNKAhQPEz79sZszxNXy9OlVzC0a4XWVNIKml1VkAZBZtMSSu57RfGnqeoNPMqvXRCA4WIYDYayJgkbkXiBiMfTJ9lFXiWUpDSg1vH95UEpP+BZn/uJHnxjFlOPsiVuaObABUOTpPUs2B6TEwwj6ixL8X9PvUqtWrZbkUzpCgFRfy0Xk9yQNwO0YG57g/IUVY10wzhJE7KCoYGx+IfocQ5/qodaLKa5fMoWUPTI2NRV0TE6Q6KoJ9iB9dsDcxwtxT5ohkmCVPwncSIBE9iRGPonoikg4ckDcsWtcmdx7AKsReQcYOO8PqJVSvSXmUi3XTgECbtaPga+9pnucKV/5eFJIU+JMK1JKqRqS9XZSHJEELPe23vYAYP5zIGplmzNMCazJUaD8LAwxE3IDamibSd4wF4tlkytdgoD0qgB7ghWAMD6GYuNvnhs9OlDla2SLEOZqUntpZelwDeerSO1r4zba7AJZSqlZgubprUVKUySdXU+mQoF3YrbqGkKTNzAzj3pjK0HVqeYfLFwSorISpjeGE7eCCRjRw3PKOIV6bwDy1CTc9PWyhR8TnUYX22OAnrD12lXUranoMh0Qq/3gB0yxAaNXuDYkCCAdaclQJLwFZ3gjNkzWUI7U3ZWcMSApO8DcqbifwtMGLAMswZPu1VdCIWOs6mfrOqNhax8aRc9z3oP1mlGoaVSlrp1bMN4EfrpA3mRE4IZ/guVp858vUqqrIdVE6Z0bm4cyCNSq0W1bzi8lBVIataYu57jS1qNKx+0UJloHXT/qaZJXYC9j7GLPthputRVZdOnWDbcAgjv1TP1xOFZqka2XpVFUj7QCHaPgMhkY7RqM+MU+pc2WqVH6k5lWdDDanMpM7RAEe2BxVYk+jivrDNKKTUq9RFKayslt2aLNOyr2jHNL+0bPVahC12CXYk00JVALsYTtcz4wCou6UUK6S3LUEC5CssC0e/6zijh+RViUqa1uoLKLLq/NBnYWXYk32xnHvELYz57PI55nPILKHRkYkl4EjpHUSZtpGx7bUUOL06kUc6GSpZqddBBvsx2m1pI9jERj2nw37PmtSsjUoCqj6QTKlCouCWMiInYTYSE7L8SZXVnAem4hgx6W0qDGoDpdZ33lhO5m/wAXwFWOnHKrnQmaprUjqp1AJV1G95B8ak+t+4H1FWWkyBKqFgdLUzSUpoYK4Kyp1EMzKC4BESIBjBmiiijIqczK1IILXai0xrWPxJJDC0ifbGbifAFLIeWGd1KNcfgIIqUzsYAAtOpCCBjOHKrr/rBJonB+KFMyjlSENNyVF5DgqLCBJCg2i0eMEOL1qFQQVtURXpspPxTKsG3DBS+87HzjDw0xURhfQlML/wBot/OGjhXpXK5h2L1W+7LBqakKFvq1Rcid5EXnvJMx5HKTigdJWZ/T/DNdd6lSo1SkivT11CJbWCsTaXMzOFn1fRylHVSo0jT5Tq1Wo7lqjTAFJLkAxcjsAJO2CnrFgVBAenlqWqFQTpWImDYuzG5PnC9wyrRr1SlJHqEAMr5hkOkqATZU1WIAADbQPGN4xaWxL5M+R9OUq6c12nWzQGqBYAMfEVJZjEmwgFfOJh04XwNDSUkCG615rUlkMS2oHUQZmdgQNIPtMarorMEZXjeUpiA9VQDOg5dabRe+sORfadJn+NlfL8/M03+JV6Q7BAWJAiRTI+E20zIGq4nC9x2qlWvRNL75LgKltR1FtMkRe3k798X5XJZ2jVWpmGKzpqcreVPTzCFsAB+I3MEnzjNw+wezYvrKoNVNadMVg+mm1KkrDwGTSY5kfmLRNoOAuY+1F1FI0q2kamKqdKk3K1A4ABkmR9T3xdnODZivWq09fLy6VmMLG9iSqiNTaSDcgXxxT4YGrVcuubrLRpIAQWJDOxg0tIICk3EXuDi4xXZQycB4i9ZnTNhGqqVpCqWHSF1KyWQAKIv7WnBTJJWRnSkppqjQ4ULUWoPiRZuQFliD/V7ThSpenUpOY1LTerSUKxB6WDka++oOBHTcbhZgl8rTYAlaqJQL1UWopBCOFBAYEGVU+/uI74zW9Evs3UqecH3zpQqLtpejp0+5VCD/ADjP/wBVrHq5OX0jq/vXUAGfzgAAR3Ej32xi4p6iZEpUBWqVGaPh0lwI2JB77CYsJwRqZjNVVppVCPSgA0hFwLiSRJANzFpE37lNeAm/Sh/VLVqNRqdAJSVdE8wsXqMdIKSoBAMGIv53xh4d6TKVKZqjm3l6SmIgWBcgiZiVANpwxVayKIVQCDYKLj5bARJvb2jHoqkqARpt2JBE/wCoxaQdsQ/7QaMZgvBXmANBcN7bhVEbdv8AXFXp3Lc6oKet1V4LaRIJUHTIkDcxJ2nG3+0NGLUjFobYR32xz/Z3VIzOjtUUqQe8EEfScUtKhs+o1a9NtQrMgQ7gqVUg+50iPlhO9aZqhRocukBVRyw+KdDrpgqZkbmdwQIwy8RyqgJzEV0BkAagF97MJ+s4z5vheXrnSyDROqQTJ8ENLHbtMYiUU9iSBXpziCDJ0vvQCq6dE3sxgxFh3nFmWzpNSuruCpcIGAYiAikkAjVvHabnxjB6VVKH2mnVYqaDwPh+EkrbUpiTG0bg9sUUOPcnmViEVSSKWoPczd1/N+JRBJkGwFwP9SoT+gRxReYlB1SDUeuQqmTAZTpPynf57Rgt6W4moYLV/vKYIUlSWNMrNgPiK3Im0E72GAnDKhNbWA1g7AL+CSL+wBOKa2banmDWQAkEEi+mWEESD51d/ltjKUbWIL5LOKeo3GZNYqrRClX61ITT+t+4O9wcK2czzVWGogAWUbKgkmB4EmZ+ZMnDjwACpWJdEJbU3VCoCCCZEEFSAwiGkwNJnFnGvT1QVKaUgKbNPTTW4RILVdbFW30wIQf59PFSRcWgC1KjRKrQPOYf3tQ0yUVTAIAImN72PbFmTzTojo9PVUpB0hwyty3UgQLEaT1QRtHiMOlLhFKgm9RizaiXDBmvcWXmEkTBk7ntjjIhCNSU6tNiSsFXDbnoLM5psLbEzJNiSMU2mDYiZzpCVlMOGmI0gRsyxuthcmSQ3icaMylTNU61cKdNMKTtZZ0if9vPvjbxU1KeRCgAUK9RqtOY1jlF0KmDAHVPcSLYJ+mMkyVquTeCHy1Tb8z00qL+mlR+uIddktgj0vxMUlrnuyhV+ZIP6ASf/ODeQ4jyMtNRda1TrZWX4luIJiRKkGdzNpN8JlMhFJMwLmN7+J/0x41dimosihFARDU6isyDEEEyASDEmCFjBx8aty+Soqxq/wCvBmYvUKMiIaYdwQA2mKkTJqsNLaQJGm8SYX6+bV0VJLMS1VrhFghS1OJ7hTeBJCkTIgVUy1ViG5R69gFMEm1gO5N489se5PhvNAWnJqXZy0KiKO+qb/WOwEzjdQSNFFDl6C4iA75SoTFQwAfw1IMi/cwV+YGGXI5XQChbVypdBFyhEEb2YSCPmR4x804VwrMNUVaakFXnmEEKu0MzEQq7GSe4x9FqZ4069OsVBletJH4hcTcWP8DHmf1XFUrXpEqRkq1uUyog1FiFQH3MD32AwxZWsuX1E9VStV7C5k9hM3t9Bha441N80ppEhAoc32vcA7xb+RtgJ6tzzK+oiRy9CzsGcbDyQDeNsV/T8WsvWZPboJetvXFXMj7OtIU6VQwokySrQSdhYiINhfc3FnBvT2XDtTpOK6JTLVq3UizKnloNRBciFBEHq7mMIuWzRrVGarLtpdpJMajeTcQAZJI3wzcNz5UhmCUkDH7tWVV1WYuw1zqBKhVIhRAJsZ7XGlRo4UqQ58OpCkCEblJ2ChSdzIJY3AJse9z3ETCJnPVZeu7uxRSFCKBzIAnuWt9Pl2xMUosS42bqq5h3oV+c9XrIQimEChTBcDYXIuY2+U7+K5jL0FWvWY5ioHJRi5DOR0kM+mW03uYA2gWwJ4j/AGhhkBp02WoAEAd9aKg2AB3sSI7D5xhLzFdnYs25M7AfsLD5DBhfZajbGjin9oVapaiq0R209TRERqb29sBOEUatWsBTQVXu0PBBi5LaiAfrjNkeHVKzaKSl23gePJ8fM4IVfT70mp6qtNA0sH1dI0xsRcm9oEEzBOLpLRpSWhhymfpheVmDy3c0y4u1NwsWEXpOBCmAy2jpjBX09RahQrZbMKpp1CShZgASsXmRAI0kX7fqP4Lkcy1NaTVTQTSGXqUs6m4CgCVhpa5kSfngxk+F0qbsKa1ZWVZ2LEGQpMEkAsRaAO7TIgHGcb0YyPUzNGgCtFqrSxMIdbSYvcaQTeSNvcY30M1XqgLT+4BJME8xzAkkn4V6R+UDFNCj1HlgD6732NxI/S2MOb40qVOWqitW1GFWQons5kyQAO3YTsDhYv0mrDuoKDOwuWm5He97nb+B2xKMkTp0yLefMm1vljjKpqHWQzAiVAsO9hv9T+2NWZqAi4gWHTP/AC9/ngKAPqzKczLyN0Mj5dx/OFz0fUK5qmQYI74e4VjAEahf/cYScxS+w5xWgEXYD2MjCehM+nVKwgqQZBuS0R/ofA39sDKvHlpgU0y4FQyRLO1u5bVo0rO50geLxONCwoq6gliYRVkS7m0nsJJJ3tjfw/JplaYGku5+J/zVIPWx30iLC/YecJqwEj1jRK5nXoC8xA1pK6gIYrqAaLWm8Hc4asn6ZCHW1U8zQAhA1aQYGlLkqBeTA9iTin1SoZ8s+gsEzCrDEQwciREbEruT3wwZriIVHZ1+EXRSYifhLLBZiYAm3aIviVaBoRuM5I0q1YKV6kBJU9tQ1W3DdOxvecTM8EpDImoATU0h5sAtx0gAkkQD8XuRE3ZOJpTq5jKq3KB06tGpekBgwQg2vO0CQDbG7NEilVpNQAlGpjSo7jSI7gCdvbwRiVd2SJXoaieZrWkavLQg3VQCxYXLMBt89vng5USoatRitOkwVUJNRmIGkMAAqQQSSbd58X49GZwLlF005OttZGkSbEaiSLRMePacaczn2aSFUqLF9cKt+7gaSFkmOo+O+LiNAitlawcNSrAEtdVEmAbKztJ0m3QAZW8dsCOOvWnkK8ICXaoBVVUG+gzEgMRELuVG9sM2ap1ip0zSZoYPzI1L4CmmYJHckfIbYXqXEKxqwOYEDBelAFUrO5RYEMSxtuZ98WmO6KcxQrGhTTXQqU6CkJpYBhBL6o3dW6gJHc2G50f9bakBm0pqj1GBCt1QE6WZfxFSZEHpGwk7bszkaFBWYOObUkM5aqDLC6s2kKQd9BM7Yx5LKNUymV0uFQcxak/iXmI+mwJ0zJPyGE6bFoF8B4O+YFWFFQhQYubEgSBIkgSYNvONPH+HUqVKnS5GrNnrqMskray6VIRbkdtowQ4FUrI2ZWghcmqqwraVhTUaSSCdEW0959se1vSjENzOXT1PrlS7mD8SFmIWO8abki8RhxGjD6IKNWdmeoqQEdQTMH4mcD4l+KADIIBgxgG/CjQzNQVl5wpyWhpDTsSQwJ1MV8+YIweXhlOidS6qjAGXRjpBKwZVaegWtGu0GZGNWU4o1WmHDgdBGkxJINwCRp7TBInae2IfI4z60yk66MFY1yDDhKZvFaoy6ZVVWUdyABAUGIAjqsI9FdtPKDhgskMy8vczBU7bnFNfgIK86tCUGOoyQ9U6e2o6QrMT8K3jta/iVqNdxTy6FKZYmWJJMAmLkkDYXJ/yxXKriKXRu4pmkp1FEADpRtRIA0gBiSBOnWS1hMHCjxPijZmrFSqNOqFYghAom4UKWANjET9b4YuJZB6zhiYp/mN9UG8wGgEg7re1ows57IGmSIADEFXv8JkRIgaTvteBGNOJaK4kls5agaSuOYmqVDJIbUPiGkiQQLariDAveNGe4jWNPWv3dNyy2fre0NqvqZYtsFvGKcpk6PLL1TVPYKiW1QbFzYG2wGxxjamUbqWbbGYuLGx95GNjXTDmWpIyBGNCiUAnmK7MxYSbohEdwDcao7W8xgp5VABFUgEC7SknuAAGkDaTE+MeYQUghl/RObdtK0jvEkhfr1EEW8jBHJ/2bV2Es9NFA1MZLQvvAj98fQcvRq1mMhqVNT1M6hYE7KoYy3zjGX1FQrVaeigQKS/g2Lt2Z2NrXOna2MnNmDm3pCxw/wBMik5SnVrsHSWWmkM6QbtB+7XuCWve4xzx303Tpw9Z6nwgdXW0gW7kKu1oMRA3ODL8XGXFPnqVVtRbR1qT2GqxBN5+L2IxqoessjMbf/jMfxOFbFbBGUp5VAqrUNRyqxAae3SFXxvLf7Y31OI0qYlxYD8UqJHaZ3PjfFvGfX2Wpp93FRm2VSRH+Lx8t/lhKo5DNcSratJ0z8UHloJ7f8JOGvsdBLifql8060cpTNPUYlfiee39K/8ACcNXpr0guVUOwD1SLkfhnsLX9z37Y94B6Qp5ZJBDVCLkgi0gdxCie1ybbYJ52nmOU3LdDUgaZ2mb3PtJvbE2BxmjTDIrlQz2VQrMxuJ+EEx5JgYq4kjLNFV1AwxKlRcKQCNXUQJ+U4HcK4lobRmHcZliweRaAelQw6QkGRFpnvfGjO+q8rSuzo7C0L1NP6QJ+f8AGFVgaLwusmkSVFoZo9rAap7XEd7ThP8AXtP7yiKbcx4YFQdTCSIDR3xu4p6yrVKRaki0aZmHqmS58IsQTbwR74G8M4Q9NRXqMxqEkWYB106DYG5EWJkHsPOChjPQzhQIQlQKGhgQSw6bBR33F5Ajvjyt6syeqWrM9Q7Ar00x2HiT3J7+wGFv1F6oejApPBYzpIPTIiSDsdrX2m430em8pRFH7RWXmV2YseYD3BI0hhpafi1XjxAMunQq0FuNZym1FnDgwUcaYiQyEbSJO0/TfBalxLJZhQfv1LHUUpqZk9/xWk7g2J7YXPWlejoUlVNZyCriTNOL373gCR8ojGX0t6sIpla8kkpTVi7AKoEAEL2AO57WE4miGrNvH8mpK0spl0Jq/DCHmgLGqGLnc7yAwuJwQ4DwuutOkKikojSabmHRp6mEaZAiQjG1ze0XcGzRTN0qlRGpkRBdwdQdwpEKTpkXBbcxJEg4N5/jY5zAQomAXmPFiCLz2nt7jE/Q+tCt6YdKdTM0nK6UY1QZVgFhvBZZ0na94wYq8NDopqtNTVqZW+AGZC6YiF2juYOFKlw8rxRqRC6KjByF+HSRrAF/hkxvtj6HSuvVTBYHeCCZubBjG/xR2uDvgSGLzcUKsVZnPkABrTBFlm/a/ftuM2Qp1KQ0IpXU7uSx2NQ2VVETFgSCJ7dsNGddZJibWDH52sR532tjBypnpEncAgEd+xNxEX/KfnigBv8A0o03pvUXmMBIPZe5CiNKNBBggt5OBmQoTk+WjJrWvVgE9QAPxKveN7fIb4OZh2p5IwpfMNpCsbnUSJ7zEBmHiDtOAHAqTUMzXaskQnNYgqe4PSdUXEmAbWwu+xM0cHr08sc4CwCrWpQWMkgrUMwJJJPj9sEByelyyqjD4wRF7jp1HxFxO+BHDvULmrUqseUldgdO7NA0xsSwAgAf5nBh+NRUBpknSIeEBKsdwwanvHcGPY2ksm/EB+KcRpLHJit3imNCle4JKgqZ/Ctz+mAXAOKlarKoKI0nQF1kaZaFlT1dgSOne0Tg/wAd4Sc1UD1mqtEQsoAoJ2AgaCd9u4v4JcK9F0Wy7igStQmHkyxBuoHlSPEXm+2K77G3SFjN0RmJNeqkIdcFxEEQBqXpU26lADExfxTmWOYrIKbDVGjUgOkKJuABPwXIE998N3GOF06dJHejTY2SrqBsJ0hzcAwYBJBN98CstUUZt2BEU6EKVNgDABFjsDYfTE5pvELtGL7Tl1CB1qNAFlFUAQCsNMAs0xYAWufPQ4mKlanyFU8sE1FchZcroDLAJIAv3g4KousQqtU1EmAkm5B7g6b97QcG+GcHy9KiBmQqmdWkE/MgxGoE3JMycadA5UIWcE1RUWGZTzHRFLUywFqk6yCQD2Goxdb4w5yvmWosq0eVTJFoYksGEsIXzEyDsIx9Dzefp1qmikAgCyggRA22jS3texwB4jQWqumo9Se2hBqJv0wo1ATuZg9PzxSkUp/Ip0vT2bBLcgVtVyXXYyTbUykTM/Xtj3F3FPTuYqFdGX0wN+bOqb/ia0f6zjzF2bKR9KTjFKoIUqQCAESNQmb+0+R/rjx3cXFPW09KKDv+WTso7nx38guAelhl6hBOvUvxCzQew302iYJN/ljTnfVNAutJajLp2VW5aWMgMzDadgbd+84w9OZvejclCK5SowcPTBKn4SwJ1QNtot4GOK/AMrf/ANNTv8xv9f4wv5/1oVqIBTpORsVql4Hc9IAkRPti3hvF8znK0aoRdyoufEbmD/H7Vsd12KvHuANQrkhWFEtKNGrp8Ha4uIMYY6/rEgAU8xl9MRDUKiafYKutf0ODtfL0S2mrm6/QfgpsqwTbu2ra0xgTxrhnDjS5dFlo1B1TURizQLDU0WJ8DtgspSsrT19Usoo06z2AKcwT2jTpBn2FsZ81/alVAKijTVhYkhrHvbX+uK/R/qullFqLVDIWvqQAlgPwm4Mdx2vhdz+VXMNUfK0WSnTUu8vqMT8RmI+QxVbKjvs0Zj1Pms2xRq2lD8Q1BEjvO0j5zONuXq5RHWnlqRzNUmz1jpSY3CWEC56sKdPLk2FydgLkn2GK2c4vFGjivD69lKFNfvMxVR8zICnUAioVMqgPSACBc7gn5YxZrP0leXqUwsACCsCZjpB23kmZJMxj5llq8OpIkAgkeYvGKwrMbAk3MAdhcn5AYj8YsLC3GEoLmh1vVpkguw0km5nTBjYWmPlEYt/669eutWppZaQBCOAVgR0hO4JMx2HsMADjXw/Iu+oopYIupo7Da/1MY0a0VJKh34l6lydZBzcty6oWC1NjpldtKEkLNvbGDIep3oMpTL09DABSNakrsVFQMNyZJM38CAMHEPS+YC0DonnKzJDAyF3BHZh77yPqy8IVKGWAzc0yNVJSTrUo4kqKelgASA2qbmfIxlSMEklYU4Zw81qS1qlaeWkpSBMoqMzAFmMmP8PUB9ca8nlkYLzkpNmAhjUhLHR8wbQViCbSY7Yyemky60zVq1sw9SAWVxopkqqqqsSJ0gMvUDGkjzGA3q/1dXYLT5VKk6y55Jcsot1EyQBA2HzP4cZ4tvQU2wlxocnP5app0awyEbCQSott3W4kEiR4xs4h6u11BRoUzUeDtNmBkD/D3Pjtvj53xr1E1daZLtrSbQoEsZLKVjwu9/4x16Y4lXoVftFOmamhW1EhiIIgkkEREg74vBpWXho+qirVamwr01UCzNSfUqAkg6gZZYv1XHmwxdzVVSSdRG5t43JHTEfmNowpUPUFTMq708mqhhoeqzvoVCNN4jVpBJtJAm2N1JEq1Tz2WroorUEViaZgldbBaAkCJg23viSDccwK1Ks4pNUSmU0Fl6GZmADKDGoKNR2g7kHfArL8Yp5vMaSGBhgokANpWPvLgfhNgDJJmwAwY4z6iSllyaT69LK5ImIB2BO+xEi0+cBPSeYy2tHhlr1uqIXQFLv8LG4sLzMxuO0tekmdcuKlatKxUp1KQRjOoBidR/xGABO3tuCfAMn95miQpQ1mCkmY0swINu0g/v4x7Tz1NeIZogoFAosGaIVgFNxebkgbmY74v4Wulq2kkipV1rptBYCRBFxIib7jcnDXYLRvzjqF0qkkixgETvJk7dyfHviLTXRGuCAYZRDTbxaYvEgRtOM3EMyKNN6hk6RMdzBPk2vN+2BHpv1CM5VZCDThZAEMWgmbsu4ttHfFlDjwGu+boVaGYHWNQViLMI7GLiCPfCvmOFnKBvumLytPTco1OSwdagH4QIJiRAJ7jBfLlqZ1Un6gGIkkSwmBceZBtjvifH2KI6oGpVY1ISRE2YqwIIIm2IejKqYK4Y4MOHlY3CmBN+lbloECbCR2x1mqxqtLDmATBYqAF7WG3zHvfGhOFJSHQs9TAsHhgDAAgSbAAfT54jGSAdRcDsuw8ySBPY/vi6LSB9OiATdF+Rk+28D9vGPTl1MlHIbexkn2MX2xuqk7hWSIkEhpJ/woNP7/ADxXQrGTuB5O/ibdvO+GMpBY7oQBYdQv++Ji6qR3t9P9jj3FJFI2ZDOIahOj+6QzP4pZRf8A7oOB/F/SFGsxzDllZrnQd2Pe4gfpiYmMvLM0YqHpnK0nCMr1Gb8zdMDsdMfxhr4Zk0oghadNP8I/2GJiYmyGY+JeicvmTrOtHi5UiD4swMfSMA639nlIQyu9iA0kXBtbpt+hxMTDvYJs0D+zGgTL1arTsAFEe2xn52+WMHqX0Jk8pRFV2rkC5ClJOptKgErAjSSTB3AjvjzEwW7NINticOKZVB0ZTWezVarH66UCDAZ8q2jm20l9MDzGraNsTEx0xOlI3+nOK0aLOa1BawK2kXB9ptBm8g+2OuM8eWsAqZejRAMyi9R9i3j6YmJh1sqlZj4VkhVeG2ttuSbAewnc9h2OHDPcIShTrcteVVC301CyFQZPxLM2t9MTExEvgy5Hui/gnqVqlXU4ink6BCqJlutdZNxdiD7ARYxhgoZU1lTMVG1E6WCEdCHRSNlm501FXVI/GQF7zExElRLVCf6k4pTFd2ohxVVYZmPSoU6SFUSGkWhumO2E9syx1dR6viv8V5v5ve/fExMaR6NY9HCXOPrGQ4acrll06WCwzAyDqcKCVa/06bX3nExMKRHIy7iGecuFCUmWpqhWXcJJIbcQItAg3ECcLfFfU2YShTr0RTpU6pIWBLiC4MggqJIJtPb3xMTCikKIIz+arUstRpmqWStSJ0xZUL6tIPuwn/ycX+o0bKVqLUiFNFKfwgiHINXuSWA1RJM+wGJiYI9FVsMelubXrZqszL0qrMSvZdNggYTAsOoeZxo4r6ifLJU5ZBdmZG1ISBZZ0k1DbYgabGceYmM6/UyJLZg4lnny+QopIf7Qjkk6pUMVJAOqD/8AHeT3wa/so9N1H11QUCwQSdWoQQIA2uSJM/rsZiYctIT6DXEjFCuRvT5hBaTDoCGKibBhY3j+nAPgeYduGkrBamWI17WkmfNhiYmII8NPAuOtmEMqupU1MJYLpUjVfUSxvImLkiwwWzXDy080IxB6Y1DSDveSbwLYmJjRDfZ09LxEbNO5nwcZqrqTEHff/bxiYmGIpUDUwIuDGJiYmKRaP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sp>
        <p:nvSpPr>
          <p:cNvPr id="12297" name="AutoShape 14" descr="data:image/jpeg;base64,/9j/4AAQSkZJRgABAQAAAQABAAD/2wCEAAkGBhMSERUUExQWFRUWGB0YGBgYGR4fHRoaHCAcHB8aHR4gGyYgHxsjHx8cIi8iJSgpLCwsIiExNTAqNicrLCkBCQoKDgwOGg8PGiwkHyQqLCwsLCwsLCkpLCwsLCwsLCwpLCksLCwsKSksLCwsKSwsLCwsKSwpLCwsLCwsKSwsKf/AABEIALYBFQMBIgACEQEDEQH/xAAbAAACAwEBAQAAAAAAAAAAAAAFBgADBAIBB//EAEAQAAIBAgQFAgMHAQcDAwUAAAECEQMhAAQSMQUTIkFRBmEycYEUI0JSkaGxYgczcsHR4fAVgvEkQ5IWU4Oiwv/EABkBAAMBAQEAAAAAAAAAAAAAAAABAgMEBf/EACcRAAICAgMAAgEDBQAAAAAAAAABAhESIQMxQVFhEyJxkQQjMqHw/9oADAMBAAIRAxEAPwDh6zeTeTb/AMYgf/Fv3B/5t2x6bTO0HYR/yfPvjlvJmTc2kDfvJ7xa3745XZ556yXgmPa0/pvuDiKs7zMSbbf83x1zjfx5FyPYzjl4/NuQD3Hb9vbE0wo6Iibe5PjwIxwwjuBeN7/P5CD+mLF0mY6drRPft5t/w44ehaC87eZ94Gwt5nt74KA7pKDaT7eT5+vzx5EH8V7/ADF47+/0xxUQEfEwmdrbXteI2EHxjw6RszGbf8t/yMOgCdHP6FKVU1I1yobqG41qdw48bHbEz/C2phXDa6TAaHGzeJ8NFh/n2HUaw7hvzbCxtEGReZvA7Y1cP46cuGEcyg066Zg6b7p7HuOxuMFAVBPJvv8A5n+P2xNF9MTAkkeP4/fxjWMrTqUzUyzCpT3IYdVPaA8mY7Bhbzig09LX206TAE/S3kSLex74WwK2Y7MLW6rG8+fO36470XVRMmLkaQIP1k3t9McyIAaQexBEiJ2E3juIg44o1FA0kM/fUxBPm1rif1wmmMYKPHHp2JWquxDE6vkZ3jz/AOMW8vLZq1J+VV/K2x+XYj9xe2FzNA6TdtUCCdtrEAdotve+1xjNw/MLVT4Wm4KgzdQRYwSQLR3Hnyt3QqRtzVMKxViQwJU2iGBF/wCoXiPE46dLhbEk+TF+/t9SMUVqmqNZZjGmT8UD3vPtM/5YlVVmVHSdwTbvuP8AMf7YhTWWD7KxdWV5vOMqF1BOwAXbwBt7x/24McGph6YVrMFAWfIEgHzNxhY4y4pZctT1I4Zbjbc/DuP3n2we4TxBczQ6I1sh7XFSn1wfZhMfp2xsQ9HPO3uZG9xv3Hn9POPObYACSb73J3kgXA2ubzaL4yVKtOuzOhcAHYqYHSbHyJkD5Hzjr7FBEF72LATAsDKjta36/JUUX1KvwGQJv4gCd7b2sf8ALEpuCt5BJtqUQe+/j5f5YlDJiSZgg2lbFY8efef5x4KgY2BneWme4sI/UfT5lAWAm0RJMMAQTPsO4jt/w1mVkGGMzAsNgYvvAnt/OK2oGdSkg94BmbXMDa/8/PHb1fzMZK3m3/bsSNvaP3wUM6SqIBMbebXvJNh9fnvjl2JMJERYEeLWESTPjfHPPTT4tdtLb/Mj6QMV0RAvVUtsQFAtO0DfaffuMOgssR5FhtMie1rkzMXnxf2x61SARDGRvfsNo8TbtiqnQFobXczexPiJPaJ8GMV8xHAhl0+25km0yIgfwcFAWrmF6YGok7EGxkiI2vE27HED7kL3uRsCIj9r+N8Z1pyfiYx8BO4jf4vafEYn22nEBlEW0ljcRswMn3/nBQrZtqJDNrUKVPgtE/IwRJ3/ANsUDNhiVAvHcQSRO1oi3tilBEAsWYC07QZa3YAyYEfzjqipPVJBWG0kj2ETJ7X22G2ALZ0+bMyGYT2k9sTHmZXURMwBCgCwEk/mtMzucTFUWrLmqoHUMYL9QBBnSZOqLkWE/wATjmsFUli0KDu0CJm9t4Pi8TbyB4VnnrVWKEOq0tMMp6fiPKSxOkzM28yADNXGuNvTCwqoralNwdMAA9N9LXeGG/aLYMmTWxiTMUzbT3sdwgvGoxEx7j67Ys0IwEmIaOqyjwe0T/F8J68SqkGuaikCmocFZAKgIFIZSpMxHnV843rx/VT1peGgaF0jST8LEgnTJHsCQBY2WTCmMNPKzdQDq+EMCCbwCB+m03jFoQaS+oNaSJv36Z8mDBvhaTjqpTAWm22kE3CEs2kOSI27GTpFvfXlOLMupQr1dT8rSAWXqJCqpVgWg6rCxk7AnBmAWq0upDZzUIAMAbmASIt58Y9FEMpZb3AjuZHa22wkdzhbzPFuW0OyuiEQoT4bnTDWgTaQTFxinJcdp6QSwCwFCl2BPUZIIUwo3lu0n2wZMYzDMKxBYgvLcxbWOoAGIBWxBmIJ9pjaclBJ6QAfE7zHffe38YR1rlMzABYaSE0i2kwPiCjVAMSADtIF8MeQzgeajaVBsRsuppE6CZPyB/a2EpMVHPEOFGmTUy7urwxYJt5PwnpBH/LY74JxQVlIc9dNeq8FrwDGncWU/Q+cba7MJLFAVJOoxsBAA8Xta5kE2F1zjSa6ivlyQ+m33ks6hVO28gGCTA6SJ6cS047QVYcTPDVCqSrQyMNMkGwUqpPUSV72kyfFxz9GqATK67BoGgkRB2EmdQJkAESYmw70/Qq5ks9EhVgMwgytSIcDtBgEAkCAButytb0/WoqWYq0wwQAPpIsJgCdhIBkT+KJKzfYqVnqOKahajSpUwbQpIIvFovJXcb2xX6Z4BzEeAeYjRUSZmZ01F8qw+kg+cDs1xJXQUSymCFBVTdFEF9RuwMatLGf8tfpbib5KojVb0ZKhxfSrX0t/SbMBsD9cGdsHE3Zzh6o2hwVYi1oudvpOMNASSDubEe4/z7fpg16g4jRcla76DYq3sDIIH4lO/j64WeIcQQVfu6j1AAOsrGplsSI7WEHGPMramu0VGV6Z1x/KA5erAjSATY7gho3ta+AXpPirUa62LKTdRv8AMe/t3x9ArPSNJSyOQ8qxERJltJFiS0mL3/YolDhfJcMSG6SQYsRpJBv5AxpOadL5JCXC2alWqq9wKZqTeCFIMi4tBPy74M5RGNJbXZVY3I3AN74EcMepUyzal6X1ZdKh/M6wJ9jZSfdT82GlSlmEwUCgee4I2BEQO2NOOTrYyh8rqHYQYPYTE99/pbHlSktMLLQTeAJ6exPfeY8i4x1muNPTRlDEEMjJ0i7GQRJmBp1N/wBv6+ZPj9NtOtaizFw69wpEKRq2I7R7yIxbml2CPKa8wQAWjx7diLY90O0HSCDYEmBI7DtPbHOaquutlYso06blTBtOkmY16piZjxj2g0EJVkdLsZKxq1bgAjcSbXucGaGVNTFpsQfzDbxiUwGJAgwsm8WH1n3jFdbOateqHkyJUnURqBgi+oj6E+cUVarQeWyBFuxAGqTYEAiYABk9h2GHkhFy0g06DtH4oO+wBuR8pwUp8FD0RU1spk7gRvECPr53xhyVCm41F0USq2UgAwQGMREw0wDtgxxGsaeXpUBZipqNG+mSTHeLxIvhWS/oXuI01Qxv7xafB1W7Tj3N5LQdJprcA2U2B7H3Hf3xzUzhVwoYEo8So2VoY2bcRKgEH64z5FzpXlkAlSHDCQEkFSBuNCmdXgtgso00qV7L22Cxb52BxZ2gBiBcyJt/p/tjTmdHJpsEaawUoZZYvYkbCbWlosZE4w5nIlVdl1cuwncK5FiI2Rjb2PnDyEcNRX/7Y+oxMdV6KBviYTcSYsfFxb9cTF2i0zMMrSy8ItLlkEiEQkkrvLSzyOo2kCBYXxnr8LTMgB6wCqdQDpoJJnpLFJNgb6YIsL7l1ptUBWCx6ijtICElTJM3Bgj67b47zdanJTRraC5HUEHw3A1AkzAG3a2MMkL0T/8A6LqqQpNKoAuohW0jRckliu+wBvGpSCJnGil6aCoOYtWll31EONIKmQAwBk11E3stpI7yy0zra+mCqjWAARr0iNKr2YifYzciMF6nBaZjnVF6AD938ZMsQmowIIlbqe+JU2U3QocJ4Y2grWVGRA4klxTUqRpJZGBhwT1AEi3aRj3KolAVGoOyahCK1ZGKOwhmpEgEtpBXUVAUFhIO5FjSIBcCWqTpMhRMkDuPwxcX2EY3ViDTYOGDGjKFVgQAxJYnvGmBEn3gYakhJCP6myIqctaDKFpJDamAZ2JLMwGokwbBbWURM4r9P8EpVNPNFVVFi8LpYXN1Dq7i8HSdUWw5cECmkqmCh3UgEEQHAMhtxN1EgyffG+nwimoOhQIOiFAm7XW1ovqO4gX8YqwTFBcmzVApZTqnphwKZYrJE1C0NEEsJBgkExDTwxCrgMkKoDPHVH9LXJIF9h+gIn2rUWmEqpGtWBZFWDy2EMAbWUAMBe4kY31KzIV6hTNVdRVVUPAMECbm8R+3bGcmx6BefoToUKamkLsJhnvuCb3G43OrxHb+n5zJCxUQwyErMbDSbhdKibReY2xxxHhDFiK/3LO2rm6zzAumLjUFNrGVXbzfGzg/FxRyS0qQJE2PzuzE+TP+WEm/SZfRuzzLkYzNEC401wF6So+GpAsNJOkm1mAG0YS+JetsxqJetBJGkIYpopuGNxJYTCzaCSfHvE+CnMVG5lQ67BZa0sYBEDYX6ZuR2nEo+n6CZgUqt6TKWpuwkqVklCRE6d58Exi0vkVJGCjxVKtBoCpV0kCAAwB2I7g9v1839pcQrLQpgkNTiBK/63KmSL9vpjTR9P5YZuS56AajnXAkD4BKglmMGNwJmSMN3/0TXzTLVqGnl6Z0sqadUi0BkkACItI8YyjCrxHLYltxZ+QadVddPemTvTO4KnshuCNv2x4nFKjLTRGaVYabyIiAsAajtF5AHiTLZxfhCI/JL02eNka4j27djF/9UriVNsrWIWykdu2rxB2Pb9MY8fLnLCSpg1jtBxOJsrMlUEArrIEkCCgiwA/q1WE7Y6zlABNJIC3Cv2UmRDgboTbUACDvN8DGoNVRVo84alCBnZCAJuqwA2kEiV3HYkEjHvpriLVHanUIKss+0jSnyhu89/F8Pl4sP1R/gpOy1y4VKLyBzFphZIhZRtU7dXxFh/Sewg/lOKh6HNYzUXTTqED4rgB/+6mSZ/paSDGA1SmUqLQqCQL0mPYNIjwVuQPB+uKeHcT5LS4PJZno1bEdJIMg/mUlj9D5xtF6tEMqz3EzVzFNJmCzXtqZrodvBAA7THnFtTNqlR6bEFkIqCopBFRlKh6YIEabFQVEAi1jjFxPgWZSudKSiVNXO2DCPuwCYEabx3n2xVleE1qVJmqo40rKAnpY2A0kWkCZ8Wxolex9IN8O4sMwiBhqNN3mGtp6NIk30SreTDWxsy+WQpIqgTIQNzVUsQRKu1MIY6QZ8Hzcb6Gy5yzrWdahkMF6DDDSQSv5m1FTA7A+2BvFM81Riqms2nQqyjxqj4UBkqpg2NzE94WV9DQwZ3MLTLB10uQoWAAKiSWZ0cGApMD8wBv7Y+ezg26ZJCAgnoIgGfI03MQOxM4GZCuepipVGfXTDMSqhhMEadgJExBjvgjk+KKWWohVpIQBBBItCi28dyLWPY4bQhmylEVyqFQtwrHSog+FANhvdhcTbGbiWaLu7QzFUVQwIjcqs3EKSoNpuRtbF3FK2mrQoUiocNz6xF4JUhU6Y6yGJPzBwF4/VZKa0yNDVqihgWNkpwd9gNrwTa/g1daBK9mI1XApO7tDD/3N2Yt94gMH8RYyYta5ueG4ulN2FNljUyIwCqwMpfUZiQptPdvJwG4xxM1QkxILsDJJMxuLQAAIH9RONXAaIbNZdToZKrhSgQhl6oknQBJk7FjAAJ2wCoeqPoypyvvnQkgMAELBZFhBIAI+uw8XWuN8V66tBENQwQrFxYRvMdUX6Qd43iMOP9pvqI0qapRI1OCNeqIBEki/xEbMbDtj5ian3Iq1WqU1UBelephBDIGIhTpIWdoa8yBg9oUU32GMzSZwsOUbSGaDchwCCxi53+WJhJz3EGRoRmRfwrOoqvYEwJ+cYmNVFUaqDZ9Zzfr2klIgUGRjqVjUaWQjUJZdNhPifFpxPTuQSoBmKgaWKspDlQwAEkBZgsRG6kX+ZVaHCxRRwdLxuV0tqdYYBt+m4jcTvi7gvFamYzWliFVgBGoKAFAUAC3YCAL45b2ZtUNX2s1qRqN0LSqKNbzq0HbVJOx2nsRJtOB1efvARUDE6aqmZUgnQ0gQA3QJmNW1r4d/+hK1GorbPc/MBht9Z+c+2Frh2XprVRMyraUmmrE2JsVVhJ6R2kztFown2hqXYuVqxemeURrRwqypl1bSQRb4pVdtuod8E6vDKiBi5WkHCsA5EqQmjqvuQTI77nHPqrVSzbpRqQCisVWAIvIY7i1x9RbfA3K+nKubcrqRHSdYqsRaYBAg6hvOBS2IN+kNNOodNRawYQ6Aw3syhokj2nG3OZR0zC2LoX1kiVFp6W8MLGLD5gCLeHekspl6TO6JWhbvU2kblVnuewv74XKPqirRqwAXpvMUSxJUSelGuwj6jyDhOe6YLfQw8f4hlAAtOlqqkaVhyizEG5IB39p99sAftbQaVVQ1YS1MPIEEdVMiQVYGGHyI7jBTinD/ALXSJRDqXq0NAdY32kMPdZ9wuKM5wNqmWSpqgoVVGLfA5sEbuEawnYdJ2nClbTGtGPOcSDUzq6yhqUWdhdWGpQ07xp/Q/tfw9wuUoDVurOTOzDWYJ7WUAfTHPBOKcmtUSvlwzsjUyrQCTEQZsZgKT2GxItiziNCnLUE0qmjV1MVAupKzElRpEk2+VziYtIb2UPxEsxlutEsTpEAMjEWsLJ7H+cZc09SorsGUVEqIE0lTDE2IjpsbGDsDbFnEKYWtl0cRqRtm1BSUs40EyskHuCOxxl4YzUa5RlKiHfqiZ0N4JsLfvjZz3SE16UVa9Om1PNBGNPm9dJf/AG6vxESbaWI6Se1u12R/Vmczes6BTAIQ0gW1CfIIiSTG0z2thfy+bbKZlucrCnV+OACVg9NQXglWgza/0kpltGXrmmoYPSIJqNEsW6g/eREXMb3GFJxirl0KKs20smiqTpIJJm4ZpXe8T5uAPbbGbivC0zCAagXE6SdyD+EgAW8Hf548CuXC3K9RVWi8nUTf5jzv8sb009KvSpNBgael79tSwD9QYPjGcZ/kdY/szRrQAyVGtklphpK1galODHUA1N6ZnZoYif8ADgDwjKuHeBJUAMI3GoTY+1/37Yf+J01cVMlUDJpKvRqswYUq7CSjMNg8jsLk2mMBOE0WeQqaqyNy3QG4AJ7zEAzBmALdhi5yajrbIpBLN58KvLqIjqzHSrW6r/3bjqRrb7HvJOMZ4JQzB1Uw3PYQ9M/E3UpLjdWOkHVoPadIkjDCMuFT/wBVl6mlra1h2WRF4JuOzW+uAL5Zkq3BgR1DpJgmHiQyyLgjYgjtjKfK+Pda+PgpLI0cKfmLyiWWtQPLU266ZPQGN7RaDY2B7jHFDPLoZVUtTSW0jai2kMzUwSQCGA6Db4hYYMZzkqadZnUiqvLesBeSOkVlE9Ui1VYuLr3wDzGUNIMwEFi4qKDMirfVIkFblgRNoxtn8dEuJWeD1apYtmmqdGsFiWLSGhUDMYLBWMdtO02wR9I8Ho5l6tOo5NRG/B0i0dSNuDMgjv7xIt9DcBWs7O4HKTQ6QSNTAFZOxAPxR9PIxr4tlstw8tmKINhCp2Ln4RO8dz7DGmVqyW/DvPcEyCEqQ5KG4U1D1D80AzE7YWfUPHaNOun2anL0qWhJEKhlmd9PcwQAD7zjZleNItDmO9IlQLhiWZ2kzsbki62Mhh81cAulavpJAI1mY0gtAWe7kksY/URgctDomRz6fZ0aoWDSzs4Mli9Qg6h/hWZ8jxhhz1LLZzQkGk46Uq7pUgCA6gdGoXmIkmd5OTiWdoUnp06FNGIQKR2UEqwJtdo1Dfv9MfSuHZtBSUUqSokCT8O3gLEgeZGJx3YnKj5DU9NZlwhpZWqWAMkU2BB1MRf4QPhv4A2wX4F6Uzgz4rZig1JLwBdFm35m8kkkyTfcnD1Q9a0OYUesHmwMDQpG4Ldyfr88DONerVqv9ny1UMTq19BUrpHcsB8hpxeVLQ02z5F674o9bOVWYMo1QitIhR0rY7WGMfEUqqlKkRAYANa9iSO0gEGfeAe2PpNbgdGooGYUsighXSCyHxB/DPy+l8YKfppijcsCNShWMNU0TLGYZliLmx94xEOW6tU/g0ukKdXgWYKKHSILMvRqOlosbGCCCY98TBrPLmXchq9RtHSPviPcnqY9RJvFhAGJjdSKT0HfWVKnl0WnS76jp3g1CCQDqt8IIBExG4jClxigiVBpBAKhiG8mf5AB7wZG0YIerOMPWrzyyok6JUguJsTeNWkKDHj64lPidL+/YCaUJTpoRCqvnUhDMxJJNwZaYsMciv0zHb0T61NqGYYGVAV5BiwgEjuLe4NsCPUPEHWtWplnBBClDBXSCCsHsRuD8vOFv09wCpVNNdSIaphdTbEzAIEsCY8fl84LcVp1KeYRM0IelywSLzTU2P8AVAsD4AGFJuhVsL8fy/KcFkp81UQ8zZnUjTqBnqvY7EGPIOOhntFNDCl7Kk7DUYCybhbz9MavV4D0iBpYMF0HwyyVdT4KsR8v2VM5WVjTBMlTqYDZQBYf4tifFu8xku+x+Dbw7KrmC3NKp0w1ULG2256VBvH73wJ4OlMVWDFlbVAqD4SolRqUidLeZsQPBnBls8z0gDUYM79C/hVtUr7QdIH+t8V5pP8A1DwrE1FY6gZ16gGTwA1wDJMSPli9N3QUfQOD5kJVCupW9nBkHwdhE4Mcb4KtXLVkpgS6mFj8YOoR46gJG1zt3UsgWqvWSnpO1RC34CyioF1RPZ5m23kYH8b9W5mhVDU6vUyBzSIVgvaNrbaomYn2ONY0LaZs4zk/taUSrBHAGio3wsSB93UP4Kit0yRB9pwEp58KStZStRCysCLGQylSJ26m27+cEafFOepzKhKbt0ZhCCaVUHuwvEwQT5E23xgy2dFQ8quNbICtJ7M+gT8L/jKWhTuJiDvyynBvssq47lGyvLLfeKU+6dRZ1+LySIBlrxtAi5Hem8+pzAq5ljy6almbeATC27ySMUcXz2YFCmtQDlKDSQg21RJIvuVZdxcDyDitKcZLMN+Z6af/ALav/wCRjaMUtkt3o44lnXzlZmpkrSkjrMSovLe83jtbB7hWapDl85WSrRApvVa/L5ZIBIJ2BAW1x9MZfSXDUq0yjdIGkm0zqlgDAO0TtF7418dp8rOBjoNOsxV1dQU1EjUWWTMkBp3kTjZU0Kgxl83Sqq5mmTGqLi7HsxaWGkLtF5kWxXQ4olLMU9TrrWdKABwXYQhkXJUxYGT7Yv4ZwanUY0UppTrRrmnBCgSkmXmJtESJBAx3mOF8lYq8sgEa2ZQJp3DpHYHUTYgnSsQbhZsYv+osuaubp0VBJd5ebksoN/0I8zv7Y6yNVchm0rgfdM5WAQQFNmBG+0kfpjLSzevOU1p1GanpDNIIEDVa8kxtJJnzGDWc9JUhlg1R6gr1WYsv4V7gFfzAaPfqHtE5Yq+gqy31ZxNs040uUio9JaewI0hlqKQIJqDUVaYgaRMk4ycPzYXL0tYbUGYX/KNIZSN9wWHv/jON/p7hlKtSOWZg70TqWbMk9Uqd9Mw0bXnGDjPpTOIz1lIqDVqsb+1vphOKmv3JumDOO1HpgqrfduRI7ahcMvie/wAsM2SrvXoyYalmKellWA6VVMOaZ2ljFTQeliWuDJKnmeLPmFVGpQNpmDa1sMHp2oaaskykh1JIkEbiPME/O2MY/wBtYNlXbsIenahoKAH5iOBoZR0nTuCPiFSSZVri0TuRHqMvmaqiDyaZ6n7bjUb7k7DzA8nGx8+KNZ6iANz2ANPSYqM1ypAv/UCLgtaLg18ZyzVaLtlNYdB15drVaIPxNH41sIcTYmfbo7DH1Cvx2irVqa0wqmoZJ/qYxMRYRG3a43w7n0GRlOW7qAL6B8TGQTqPbbYT4tthR9IZg5V6dervVlacm5UE9X+EsI8yMMFXiTV6h0SFG8bz4X3P7YtEu0DOHcDSnqeowVVN2P8AAHdvb9Yxh496uet9xQlacRvcgd2P/AMPNPJ5daIbM6k02jSTY2UAAT7T3M98Kea4bQSlWNJVM8x0Lnr0KSLQ2mwBIgYPNCSsxpXy65aQWL0/jBpyoEAaQddrsp1kCTtHfJ6SqlKtSo5Bheom8liPPf3x1UyyPRoLpP3zVCNJPUNSrce5UfPBoZ/K/Zgoh+UzBXMSNZ1ATA2YN9JGI/Io6ZdGhmY6WVBUoAgvoBFTUDKgkjUFYEDaPhm9iOzWaFSktSlqRlJZBPVPw6CbX/qHjFdLOUFsXFNoAkIJWO8Qupu8vqHtjgZzLqagp1nIZmYM8BpNyTpgC/YfLGPNJSqS7v8A0UmbeF8SISCG3sNo/MDAJLa9RJbcnEwPzGRpQDTrSSSX1rqEmPhvI2v9MTGy50loEhyyHD6FTLGmzM6RGipZ1O0037+CDGFen/Z5UjUJqrSe9MEqxUknUh0tFgJsT/GK85SzFOjW5eZ1PSuwVpbSN5i433mIxp9B+sMwAQympTVgJJBKFpuJ3+WKadkU0V8a4cgKPTLgKQsVFYMoGnShaTLDqMgXvG0YPeoMkucVMyjw2jSQ5BjRLMpPsp1Bu6yYwZr8fo5heXVYaZjcWYzpJ2IO97XHcxhR4pwXMZbL1RQZK+XNydSuV6WS6hFgaXI7kWPbGUo2mhp29lGarVOVRomQ4qGivuJWCP8A5xPiMZcvn6YtpkLKqsTqk3YmO4gafn2xi9L8ZBqK1ZyWp7T2WCsibarKNr2va92SyasuvS9N76WBmnFpUC7TMyZv2xz4Y2mUXZ3iKLWQiYJQqB201FJU2Igy0ETEAex3VcrTGYpPVI5bB1hmsNCqgiJI0lVEr3AIxiq8GZqiVFJRzpCkwg1TIhYJczBiD57YaanpOnSyS/aa4KKWq6dOlgWuyg6rS22w/W3VjUewtHFKo6KVT7zUUpkmCYpm82FijpB2IYAEiy4uRTObFR1VlRtLIRY9EgMOzSYg7QMY8j6pyGoUnQwRLVVdyS67apiBYkkSP8sw4uhrCqrE0XN2YAqFQrIYEzG+zT4vcTTQ3s99SUBlKjJQZgKgYlTddBIamRbup+hBwNyWcFVSjPy2VjVpuFJCt+IWuFNjIBiNsMPrDJrmVp18srGwold9gWUggkQIdZmIUHFHDPS9U0Q1I0qtYCIp1NLafytKgP4lTO2+IwTulsixc5gzK1Hq1ArUmV9FgtSTDQOzWGw3N4FwVzbo3D2KfCcwovuOlyB87YX85litRpUIwJBUD4SO15IjbF9DNEgh2YhjquSQTfqMm5ub73xv+OlRDkO3pbKpy6PTOoNqt+JShWfMBvFvONvqnJLmKLooOvVKA92uT2jbUfl+6pwz1PUywAVabKp1CZ76AQCG7hAP1wyenfUtCq5eowpuvwU2Nm6g0Bo/pAiAb+AxIliqZpGmVUK1B8nTzOtqVZFNMuWhXdYLUSZJBYQQSIB1G98Kvqf1PUzdVWeQoEKPMWLWtqPePliv1lRC52pyWVkqsaihTNydtrNM28QN8d5Cu1GmUqq9OGMGCNLQJBjqU99sS3jscqGP0Bw81c0HZFEIkACQVC6yYG8yB87Y3cd4vzK1SuFC0abikXJjS7AhXMG7hhqJE7AGxwt0fUWYosGR2EoZJgagwgahHxDz8iIwV4OmWrUDSaxK6lckSKi9Q3HSGNm9u8YieKq+hxfgB4Fm6lEU80lMJTpOwZtV6gYpqQjewcD64bvU3qytTKtTZWSoqsv9SsdIPjUGkEe07Gy3xarTGXVEZ6dIVyDqB0rzCasDpkjQKZB7ntF8DvT3ES+ihVUPSZSoVjGkzqsw2Ibb540bqLZMo7PTmazu7EC7FihtB9u4PywRFdayFBaoRZW3n+ltmE/XAriugVXolSGVpWpN9EC0TB3nyNvOGn0Z6Go5mnqNYVKoJDUdWmB2JsWIPtAxk+FclSZKbWgJRzhNVRUBBUXVps47gHaRGPc1w+utdatKq4E2cHrQeYBuIHY+xjB/1D6PzGXY6qXOpfhZQxZPbUOofWRgVUydcrNNajRurIwYeTIEGPI/TEzhyRlcRpr0F5fiAzT6a5AqsemtZSDNtVwpXzNxvPbGrjGfqZUUlToJJ8FotcESBM77kRFsdZnh4CUap1M5a9Reoqd1MAdSg7+Rb2xu4cEzJOWzQUEktRK7ENGoI24uPhIPuJGNE6AHZrPuyirSDIaYAdxJAcsYMyT1KPxWmfIktwDluZYaiFExACgUyTCzEFpBPYGwucXZ6kcjkmWpSRxzGomXZWKMFqBiFiR0redx7YGJ92FZHFKEI1QzKqVgBqdwp0rsbiTMecUvBs84VneSorVFWry0godKQzanIIb4m1GIUT3ERgV6UpB3CuVUOwKs/wAKkSdRHeL/ADwTpcPDqMsqLVAVm1lpdCoUsAymCDtERpgwCMZqHDlFXSF5ri4pkgavhB0SALQwmbR72uKv+RWEOOIqVKlEAO6sv3inWumFJjyzGREb4F5isDWVTSplRU5ZGgBzpJBja5IIv7YuqcJrNoNNOW/ObR1Eaiulib2UKhB1HyIsMCuGfeNTWpaCXcmbi7kmATBFvriZ3dhQwPQorAp0VfebAQJgbt7H9MTAzPvUGladMvoEE6SYEAhL7Bb+N/liY0i01dDGJ+FsrvU1g1CpEvZWUn4HHiNmEEDztgL6LqhErU3EaTr7XCyGH7Rhp4jxYmktNCARAICgz/VVhBC9paI7GcJmZyrnOtTpBfvxG9oszQZO2ki9/qcPaYxlocMSuVqNK04MIALgx8c7TawmLXnHaZD7OfuyBRJALkDVTbt121UyfO37je9flAl6bsp1aiu6GREL+IHa228eNaZdDTksSlQEblrHpM3O+0i1xMYTpgfPOMZRPtNRkaH6uYkGFZSJYHuhWXnezCNsN68JGnSqsFYRAPw9RMAxeSdzHa2FfJcOC55kV+Z8WhvzHQQgg7mYUi+q8b4bkztEUsu5y9WpqEuEltIEgICT0BjMsYiLE4zpdMF2V5HhYy4Ga6AsHQzKzu5MfCgcMw9yyr3vgP6rrZzN6VdwtOQdPLAMjuyrqmNgNTd5wycUqGtVaqzaRYU0Hw01Fgqj4Z8tHe0DFa0Vnr1aZIYrcgwYkCBExNtsaJejaQjJka1A6qNY0UEPUKuQxi5gKNED8syZJgCVGL7XUr1S6ojGSy9B6Yv+ZFBiJ0z23w/rlstMQrN5lSw3iDJKnbaPGFzj/ExSZUy56UHV8JGqdoChTHuD38YrIG6LMp9oinSVx92ZOlQAJJMOPh6ZICiQP3wVznpOs6czUhQHqfVJnuNKAhQPEz79sZszxNXy9OlVzC0a4XWVNIKml1VkAZBZtMSSu57RfGnqeoNPMqvXRCA4WIYDYayJgkbkXiBiMfTJ9lFXiWUpDSg1vH95UEpP+BZn/uJHnxjFlOPsiVuaObABUOTpPUs2B6TEwwj6ixL8X9PvUqtWrZbkUzpCgFRfy0Xk9yQNwO0YG57g/IUVY10wzhJE7KCoYGx+IfocQ5/qodaLKa5fMoWUPTI2NRV0TE6Q6KoJ9iB9dsDcxwtxT5ohkmCVPwncSIBE9iRGPonoikg4ckDcsWtcmdx7AKsReQcYOO8PqJVSvSXmUi3XTgECbtaPga+9pnucKV/5eFJIU+JMK1JKqRqS9XZSHJEELPe23vYAYP5zIGplmzNMCazJUaD8LAwxE3IDamibSd4wF4tlkytdgoD0qgB7ghWAMD6GYuNvnhs9OlDla2SLEOZqUntpZelwDeerSO1r4zba7AJZSqlZgubprUVKUySdXU+mQoF3YrbqGkKTNzAzj3pjK0HVqeYfLFwSorISpjeGE7eCCRjRw3PKOIV6bwDy1CTc9PWyhR8TnUYX22OAnrD12lXUranoMh0Qq/3gB0yxAaNXuDYkCCAdaclQJLwFZ3gjNkzWUI7U3ZWcMSApO8DcqbifwtMGLAMswZPu1VdCIWOs6mfrOqNhax8aRc9z3oP1mlGoaVSlrp1bMN4EfrpA3mRE4IZ/guVp858vUqqrIdVE6Z0bm4cyCNSq0W1bzi8lBVIataYu57jS1qNKx+0UJloHXT/qaZJXYC9j7GLPthputRVZdOnWDbcAgjv1TP1xOFZqka2XpVFUj7QCHaPgMhkY7RqM+MU+pc2WqVH6k5lWdDDanMpM7RAEe2BxVYk+jivrDNKKTUq9RFKayslt2aLNOyr2jHNL+0bPVahC12CXYk00JVALsYTtcz4wCou6UUK6S3LUEC5CssC0e/6zijh+RViUqa1uoLKLLq/NBnYWXYk32xnHvELYz57PI55nPILKHRkYkl4EjpHUSZtpGx7bUUOL06kUc6GSpZqddBBvsx2m1pI9jERj2nw37PmtSsjUoCqj6QTKlCouCWMiInYTYSE7L8SZXVnAem4hgx6W0qDGoDpdZ33lhO5m/wAXwFWOnHKrnQmaprUjqp1AJV1G95B8ak+t+4H1FWWkyBKqFgdLUzSUpoYK4Kyp1EMzKC4BESIBjBmiiijIqczK1IILXai0xrWPxJJDC0ifbGbifAFLIeWGd1KNcfgIIqUzsYAAtOpCCBjOHKrr/rBJonB+KFMyjlSENNyVF5DgqLCBJCg2i0eMEOL1qFQQVtURXpspPxTKsG3DBS+87HzjDw0xURhfQlML/wBot/OGjhXpXK5h2L1W+7LBqakKFvq1Rcid5EXnvJMx5HKTigdJWZ/T/DNdd6lSo1SkivT11CJbWCsTaXMzOFn1fRylHVSo0jT5Tq1Wo7lqjTAFJLkAxcjsAJO2CnrFgVBAenlqWqFQTpWImDYuzG5PnC9wyrRr1SlJHqEAMr5hkOkqATZU1WIAADbQPGN4xaWxL5M+R9OUq6c12nWzQGqBYAMfEVJZjEmwgFfOJh04XwNDSUkCG615rUlkMS2oHUQZmdgQNIPtMarorMEZXjeUpiA9VQDOg5dabRe+sORfadJn+NlfL8/M03+JV6Q7BAWJAiRTI+E20zIGq4nC9x2qlWvRNL75LgKltR1FtMkRe3k798X5XJZ2jVWpmGKzpqcreVPTzCFsAB+I3MEnzjNw+wezYvrKoNVNadMVg+mm1KkrDwGTSY5kfmLRNoOAuY+1F1FI0q2kamKqdKk3K1A4ABkmR9T3xdnODZivWq09fLy6VmMLG9iSqiNTaSDcgXxxT4YGrVcuubrLRpIAQWJDOxg0tIICk3EXuDi4xXZQycB4i9ZnTNhGqqVpCqWHSF1KyWQAKIv7WnBTJJWRnSkppqjQ4ULUWoPiRZuQFliD/V7ThSpenUpOY1LTerSUKxB6WDka++oOBHTcbhZgl8rTYAlaqJQL1UWopBCOFBAYEGVU+/uI74zW9Evs3UqecH3zpQqLtpejp0+5VCD/ADjP/wBVrHq5OX0jq/vXUAGfzgAAR3Ej32xi4p6iZEpUBWqVGaPh0lwI2JB77CYsJwRqZjNVVppVCPSgA0hFwLiSRJANzFpE37lNeAm/Sh/VLVqNRqdAJSVdE8wsXqMdIKSoBAMGIv53xh4d6TKVKZqjm3l6SmIgWBcgiZiVANpwxVayKIVQCDYKLj5bARJvb2jHoqkqARpt2JBE/wCoxaQdsQ/7QaMZgvBXmANBcN7bhVEbdv8AXFXp3Lc6oKet1V4LaRIJUHTIkDcxJ2nG3+0NGLUjFobYR32xz/Z3VIzOjtUUqQe8EEfScUtKhs+o1a9NtQrMgQ7gqVUg+50iPlhO9aZqhRocukBVRyw+KdDrpgqZkbmdwQIwy8RyqgJzEV0BkAagF97MJ+s4z5vheXrnSyDROqQTJ8ENLHbtMYiUU9iSBXpziCDJ0vvQCq6dE3sxgxFh3nFmWzpNSuruCpcIGAYiAikkAjVvHabnxjB6VVKH2mnVYqaDwPh+EkrbUpiTG0bg9sUUOPcnmViEVSSKWoPczd1/N+JRBJkGwFwP9SoT+gRxReYlB1SDUeuQqmTAZTpPynf57Rgt6W4moYLV/vKYIUlSWNMrNgPiK3Im0E72GAnDKhNbWA1g7AL+CSL+wBOKa2banmDWQAkEEi+mWEESD51d/ltjKUbWIL5LOKeo3GZNYqrRClX61ITT+t+4O9wcK2czzVWGogAWUbKgkmB4EmZ+ZMnDjwACpWJdEJbU3VCoCCCZEEFSAwiGkwNJnFnGvT1QVKaUgKbNPTTW4RILVdbFW30wIQf59PFSRcWgC1KjRKrQPOYf3tQ0yUVTAIAImN72PbFmTzTojo9PVUpB0hwyty3UgQLEaT1QRtHiMOlLhFKgm9RizaiXDBmvcWXmEkTBk7ntjjIhCNSU6tNiSsFXDbnoLM5psLbEzJNiSMU2mDYiZzpCVlMOGmI0gRsyxuthcmSQ3icaMylTNU61cKdNMKTtZZ0if9vPvjbxU1KeRCgAUK9RqtOY1jlF0KmDAHVPcSLYJ+mMkyVquTeCHy1Tb8z00qL+mlR+uIddktgj0vxMUlrnuyhV+ZIP6ASf/ODeQ4jyMtNRda1TrZWX4luIJiRKkGdzNpN8JlMhFJMwLmN7+J/0x41dimosihFARDU6isyDEEEyASDEmCFjBx8aty+Soqxq/wCvBmYvUKMiIaYdwQA2mKkTJqsNLaQJGm8SYX6+bV0VJLMS1VrhFghS1OJ7hTeBJCkTIgVUy1ViG5R69gFMEm1gO5N489se5PhvNAWnJqXZy0KiKO+qb/WOwEzjdQSNFFDl6C4iA75SoTFQwAfw1IMi/cwV+YGGXI5XQChbVypdBFyhEEb2YSCPmR4x804VwrMNUVaakFXnmEEKu0MzEQq7GSe4x9FqZ4069OsVBletJH4hcTcWP8DHmf1XFUrXpEqRkq1uUyog1FiFQH3MD32AwxZWsuX1E9VStV7C5k9hM3t9Bha441N80ppEhAoc32vcA7xb+RtgJ6tzzK+oiRy9CzsGcbDyQDeNsV/T8WsvWZPboJetvXFXMj7OtIU6VQwokySrQSdhYiINhfc3FnBvT2XDtTpOK6JTLVq3UizKnloNRBciFBEHq7mMIuWzRrVGarLtpdpJMajeTcQAZJI3wzcNz5UhmCUkDH7tWVV1WYuw1zqBKhVIhRAJsZ7XGlRo4UqQ58OpCkCEblJ2ChSdzIJY3AJse9z3ETCJnPVZeu7uxRSFCKBzIAnuWt9Pl2xMUosS42bqq5h3oV+c9XrIQimEChTBcDYXIuY2+U7+K5jL0FWvWY5ioHJRi5DOR0kM+mW03uYA2gWwJ4j/AGhhkBp02WoAEAd9aKg2AB3sSI7D5xhLzFdnYs25M7AfsLD5DBhfZajbGjin9oVapaiq0R209TRERqb29sBOEUatWsBTQVXu0PBBi5LaiAfrjNkeHVKzaKSl23gePJ8fM4IVfT70mp6qtNA0sH1dI0xsRcm9oEEzBOLpLRpSWhhymfpheVmDy3c0y4u1NwsWEXpOBCmAy2jpjBX09RahQrZbMKpp1CShZgASsXmRAI0kX7fqP4Lkcy1NaTVTQTSGXqUs6m4CgCVhpa5kSfngxk+F0qbsKa1ZWVZ2LEGQpMEkAsRaAO7TIgHGcb0YyPUzNGgCtFqrSxMIdbSYvcaQTeSNvcY30M1XqgLT+4BJME8xzAkkn4V6R+UDFNCj1HlgD6732NxI/S2MOb40qVOWqitW1GFWQons5kyQAO3YTsDhYv0mrDuoKDOwuWm5He97nb+B2xKMkTp0yLefMm1vljjKpqHWQzAiVAsO9hv9T+2NWZqAi4gWHTP/AC9/ngKAPqzKczLyN0Mj5dx/OFz0fUK5qmQYI74e4VjAEahf/cYScxS+w5xWgEXYD2MjCehM+nVKwgqQZBuS0R/ofA39sDKvHlpgU0y4FQyRLO1u5bVo0rO50geLxONCwoq6gliYRVkS7m0nsJJJ3tjfw/JplaYGku5+J/zVIPWx30iLC/YecJqwEj1jRK5nXoC8xA1pK6gIYrqAaLWm8Hc4asn6ZCHW1U8zQAhA1aQYGlLkqBeTA9iTin1SoZ8s+gsEzCrDEQwciREbEruT3wwZriIVHZ1+EXRSYifhLLBZiYAm3aIviVaBoRuM5I0q1YKV6kBJU9tQ1W3DdOxvecTM8EpDImoATU0h5sAtx0gAkkQD8XuRE3ZOJpTq5jKq3KB06tGpekBgwQg2vO0CQDbG7NEilVpNQAlGpjSo7jSI7gCdvbwRiVd2SJXoaieZrWkavLQg3VQCxYXLMBt89vng5USoatRitOkwVUJNRmIGkMAAqQQSSbd58X49GZwLlF005OttZGkSbEaiSLRMePacaczn2aSFUqLF9cKt+7gaSFkmOo+O+LiNAitlawcNSrAEtdVEmAbKztJ0m3QAZW8dsCOOvWnkK8ICXaoBVVUG+gzEgMRELuVG9sM2ap1ip0zSZoYPzI1L4CmmYJHckfIbYXqXEKxqwOYEDBelAFUrO5RYEMSxtuZ98WmO6KcxQrGhTTXQqU6CkJpYBhBL6o3dW6gJHc2G50f9bakBm0pqj1GBCt1QE6WZfxFSZEHpGwk7bszkaFBWYOObUkM5aqDLC6s2kKQd9BM7Yx5LKNUymV0uFQcxak/iXmI+mwJ0zJPyGE6bFoF8B4O+YFWFFQhQYubEgSBIkgSYNvONPH+HUqVKnS5GrNnrqMskray6VIRbkdtowQ4FUrI2ZWghcmqqwraVhTUaSSCdEW0959se1vSjENzOXT1PrlS7mD8SFmIWO8abki8RhxGjD6IKNWdmeoqQEdQTMH4mcD4l+KADIIBgxgG/CjQzNQVl5wpyWhpDTsSQwJ1MV8+YIweXhlOidS6qjAGXRjpBKwZVaegWtGu0GZGNWU4o1WmHDgdBGkxJINwCRp7TBInae2IfI4z60yk66MFY1yDDhKZvFaoy6ZVVWUdyABAUGIAjqsI9FdtPKDhgskMy8vczBU7bnFNfgIK86tCUGOoyQ9U6e2o6QrMT8K3jta/iVqNdxTy6FKZYmWJJMAmLkkDYXJ/yxXKriKXRu4pmkp1FEADpRtRIA0gBiSBOnWS1hMHCjxPijZmrFSqNOqFYghAom4UKWANjET9b4YuJZB6zhiYp/mN9UG8wGgEg7re1ows57IGmSIADEFXv8JkRIgaTvteBGNOJaK4kls5agaSuOYmqVDJIbUPiGkiQQLariDAveNGe4jWNPWv3dNyy2fre0NqvqZYtsFvGKcpk6PLL1TVPYKiW1QbFzYG2wGxxjamUbqWbbGYuLGx95GNjXTDmWpIyBGNCiUAnmK7MxYSbohEdwDcao7W8xgp5VABFUgEC7SknuAAGkDaTE+MeYQUghl/RObdtK0jvEkhfr1EEW8jBHJ/2bV2Es9NFA1MZLQvvAj98fQcvRq1mMhqVNT1M6hYE7KoYy3zjGX1FQrVaeigQKS/g2Lt2Z2NrXOna2MnNmDm3pCxw/wBMik5SnVrsHSWWmkM6QbtB+7XuCWve4xzx303Tpw9Z6nwgdXW0gW7kKu1oMRA3ODL8XGXFPnqVVtRbR1qT2GqxBN5+L2IxqoessjMbf/jMfxOFbFbBGUp5VAqrUNRyqxAae3SFXxvLf7Y31OI0qYlxYD8UqJHaZ3PjfFvGfX2Wpp93FRm2VSRH+Lx8t/lhKo5DNcSratJ0z8UHloJ7f8JOGvsdBLifql8060cpTNPUYlfiee39K/8ACcNXpr0guVUOwD1SLkfhnsLX9z37Y94B6Qp5ZJBDVCLkgi0gdxCie1ybbYJ52nmOU3LdDUgaZ2mb3PtJvbE2BxmjTDIrlQz2VQrMxuJ+EEx5JgYq4kjLNFV1AwxKlRcKQCNXUQJ+U4HcK4lobRmHcZliweRaAelQw6QkGRFpnvfGjO+q8rSuzo7C0L1NP6QJ+f8AGFVgaLwusmkSVFoZo9rAap7XEd7ThP8AXtP7yiKbcx4YFQdTCSIDR3xu4p6yrVKRaki0aZmHqmS58IsQTbwR74G8M4Q9NRXqMxqEkWYB106DYG5EWJkHsPOChjPQzhQIQlQKGhgQSw6bBR33F5Ajvjyt6syeqWrM9Q7Ar00x2HiT3J7+wGFv1F6oejApPBYzpIPTIiSDsdrX2m430em8pRFH7RWXmV2YseYD3BI0hhpafi1XjxAMunQq0FuNZym1FnDgwUcaYiQyEbSJO0/TfBalxLJZhQfv1LHUUpqZk9/xWk7g2J7YXPWlejoUlVNZyCriTNOL373gCR8ojGX0t6sIpla8kkpTVi7AKoEAEL2AO57WE4miGrNvH8mpK0spl0Jq/DCHmgLGqGLnc7yAwuJwQ4DwuutOkKikojSabmHRp6mEaZAiQjG1ze0XcGzRTN0qlRGpkRBdwdQdwpEKTpkXBbcxJEg4N5/jY5zAQomAXmPFiCLz2nt7jE/Q+tCt6YdKdTM0nK6UY1QZVgFhvBZZ0na94wYq8NDopqtNTVqZW+AGZC6YiF2juYOFKlw8rxRqRC6KjByF+HSRrAF/hkxvtj6HSuvVTBYHeCCZubBjG/xR2uDvgSGLzcUKsVZnPkABrTBFlm/a/ftuM2Qp1KQ0IpXU7uSx2NQ2VVETFgSCJ7dsNGddZJibWDH52sR532tjBypnpEncAgEd+xNxEX/KfnigBv8A0o03pvUXmMBIPZe5CiNKNBBggt5OBmQoTk+WjJrWvVgE9QAPxKveN7fIb4OZh2p5IwpfMNpCsbnUSJ7zEBmHiDtOAHAqTUMzXaskQnNYgqe4PSdUXEmAbWwu+xM0cHr08sc4CwCrWpQWMkgrUMwJJJPj9sEByelyyqjD4wRF7jp1HxFxO+BHDvULmrUqseUldgdO7NA0xsSwAgAf5nBh+NRUBpknSIeEBKsdwwanvHcGPY2ksm/EB+KcRpLHJit3imNCle4JKgqZ/Ctz+mAXAOKlarKoKI0nQF1kaZaFlT1dgSOne0Tg/wAd4Sc1UD1mqtEQsoAoJ2AgaCd9u4v4JcK9F0Wy7igStQmHkyxBuoHlSPEXm+2K77G3SFjN0RmJNeqkIdcFxEEQBqXpU26lADExfxTmWOYrIKbDVGjUgOkKJuABPwXIE998N3GOF06dJHejTY2SrqBsJ0hzcAwYBJBN98CstUUZt2BEU6EKVNgDABFjsDYfTE5pvELtGL7Tl1CB1qNAFlFUAQCsNMAs0xYAWufPQ4mKlanyFU8sE1FchZcroDLAJIAv3g4KousQqtU1EmAkm5B7g6b97QcG+GcHy9KiBmQqmdWkE/MgxGoE3JMycadA5UIWcE1RUWGZTzHRFLUywFqk6yCQD2Goxdb4w5yvmWosq0eVTJFoYksGEsIXzEyDsIx9Dzefp1qmikAgCyggRA22jS3texwB4jQWqumo9Se2hBqJv0wo1ATuZg9PzxSkUp/Ip0vT2bBLcgVtVyXXYyTbUykTM/Xtj3F3FPTuYqFdGX0wN+bOqb/ia0f6zjzF2bKR9KTjFKoIUqQCAESNQmb+0+R/rjx3cXFPW09KKDv+WTso7nx38guAelhl6hBOvUvxCzQew302iYJN/ljTnfVNAutJajLp2VW5aWMgMzDadgbd+84w9OZvejclCK5SowcPTBKn4SwJ1QNtot4GOK/AMrf/ANNTv8xv9f4wv5/1oVqIBTpORsVql4Hc9IAkRPti3hvF8znK0aoRdyoufEbmD/H7Vsd12KvHuANQrkhWFEtKNGrp8Ha4uIMYY6/rEgAU8xl9MRDUKiafYKutf0ODtfL0S2mrm6/QfgpsqwTbu2ra0xgTxrhnDjS5dFlo1B1TURizQLDU0WJ8DtgspSsrT19Usoo06z2AKcwT2jTpBn2FsZ81/alVAKijTVhYkhrHvbX+uK/R/qullFqLVDIWvqQAlgPwm4Mdx2vhdz+VXMNUfK0WSnTUu8vqMT8RmI+QxVbKjvs0Zj1Pms2xRq2lD8Q1BEjvO0j5zONuXq5RHWnlqRzNUmz1jpSY3CWEC56sKdPLk2FydgLkn2GK2c4vFGjivD69lKFNfvMxVR8zICnUAioVMqgPSACBc7gn5YxZrP0leXqUwsACCsCZjpB23kmZJMxj5llq8OpIkAgkeYvGKwrMbAk3MAdhcn5AYj8YsLC3GEoLmh1vVpkguw0km5nTBjYWmPlEYt/669eutWppZaQBCOAVgR0hO4JMx2HsMADjXw/Iu+oopYIupo7Da/1MY0a0VJKh34l6lydZBzcty6oWC1NjpldtKEkLNvbGDIep3oMpTL09DABSNakrsVFQMNyZJM38CAMHEPS+YC0DonnKzJDAyF3BHZh77yPqy8IVKGWAzc0yNVJSTrUo4kqKelgASA2qbmfIxlSMEklYU4Zw81qS1qlaeWkpSBMoqMzAFmMmP8PUB9ca8nlkYLzkpNmAhjUhLHR8wbQViCbSY7Yyemky60zVq1sw9SAWVxopkqqqqsSJ0gMvUDGkjzGA3q/1dXYLT5VKk6y55Jcsot1EyQBA2HzP4cZ4tvQU2wlxocnP5app0awyEbCQSott3W4kEiR4xs4h6u11BRoUzUeDtNmBkD/D3Pjtvj53xr1E1daZLtrSbQoEsZLKVjwu9/4x16Y4lXoVftFOmamhW1EhiIIgkkEREg74vBpWXho+qirVamwr01UCzNSfUqAkg6gZZYv1XHmwxdzVVSSdRG5t43JHTEfmNowpUPUFTMq708mqhhoeqzvoVCNN4jVpBJtJAm2N1JEq1Tz2WroorUEViaZgldbBaAkCJg23viSDccwK1Ks4pNUSmU0Fl6GZmADKDGoKNR2g7kHfArL8Yp5vMaSGBhgokANpWPvLgfhNgDJJmwAwY4z6iSllyaT69LK5ImIB2BO+xEi0+cBPSeYy2tHhlr1uqIXQFLv8LG4sLzMxuO0tekmdcuKlatKxUp1KQRjOoBidR/xGABO3tuCfAMn95miQpQ1mCkmY0swINu0g/v4x7Tz1NeIZogoFAosGaIVgFNxebkgbmY74v4Wulq2kkipV1rptBYCRBFxIib7jcnDXYLRvzjqF0qkkixgETvJk7dyfHviLTXRGuCAYZRDTbxaYvEgRtOM3EMyKNN6hk6RMdzBPk2vN+2BHpv1CM5VZCDThZAEMWgmbsu4ttHfFlDjwGu+boVaGYHWNQViLMI7GLiCPfCvmOFnKBvumLytPTco1OSwdagH4QIJiRAJ7jBfLlqZ1Un6gGIkkSwmBceZBtjvifH2KI6oGpVY1ISRE2YqwIIIm2IejKqYK4Y4MOHlY3CmBN+lbloECbCR2x1mqxqtLDmATBYqAF7WG3zHvfGhOFJSHQs9TAsHhgDAAgSbAAfT54jGSAdRcDsuw8ySBPY/vi6LSB9OiATdF+Rk+28D9vGPTl1MlHIbexkn2MX2xuqk7hWSIkEhpJ/woNP7/ADxXQrGTuB5O/ibdvO+GMpBY7oQBYdQv++Ji6qR3t9P9jj3FJFI2ZDOIahOj+6QzP4pZRf8A7oOB/F/SFGsxzDllZrnQd2Pe4gfpiYmMvLM0YqHpnK0nCMr1Gb8zdMDsdMfxhr4Zk0oghadNP8I/2GJiYmyGY+JeicvmTrOtHi5UiD4swMfSMA639nlIQyu9iA0kXBtbpt+hxMTDvYJs0D+zGgTL1arTsAFEe2xn52+WMHqX0Jk8pRFV2rkC5ClJOptKgErAjSSTB3AjvjzEwW7NINticOKZVB0ZTWezVarH66UCDAZ8q2jm20l9MDzGraNsTEx0xOlI3+nOK0aLOa1BawK2kXB9ptBm8g+2OuM8eWsAqZejRAMyi9R9i3j6YmJh1sqlZj4VkhVeG2ttuSbAewnc9h2OHDPcIShTrcteVVC301CyFQZPxLM2t9MTExEvgy5Hui/gnqVqlXU4ink6BCqJlutdZNxdiD7ARYxhgoZU1lTMVG1E6WCEdCHRSNlm501FXVI/GQF7zExElRLVCf6k4pTFd2ohxVVYZmPSoU6SFUSGkWhumO2E9syx1dR6viv8V5v5ve/fExMaR6NY9HCXOPrGQ4acrll06WCwzAyDqcKCVa/06bX3nExMKRHIy7iGecuFCUmWpqhWXcJJIbcQItAg3ECcLfFfU2YShTr0RTpU6pIWBLiC4MggqJIJtPb3xMTCikKIIz+arUstRpmqWStSJ0xZUL6tIPuwn/ycX+o0bKVqLUiFNFKfwgiHINXuSWA1RJM+wGJiYI9FVsMelubXrZqszL0qrMSvZdNggYTAsOoeZxo4r6ifLJU5ZBdmZG1ISBZZ0k1DbYgabGceYmM6/UyJLZg4lnny+QopIf7Qjkk6pUMVJAOqD/8AHeT3wa/so9N1H11QUCwQSdWoQQIA2uSJM/rsZiYctIT6DXEjFCuRvT5hBaTDoCGKibBhY3j+nAPgeYduGkrBamWI17WkmfNhiYmII8NPAuOtmEMqupU1MJYLpUjVfUSxvImLkiwwWzXDy080IxB6Y1DSDveSbwLYmJjRDfZ09LxEbNO5nwcZqrqTEHff/bxiYmGIpUDUwIuDGJiYmKRaP//Z"/>
          <p:cNvSpPr>
            <a:spLocks noChangeAspect="1" noChangeArrowheads="1"/>
          </p:cNvSpPr>
          <p:nvPr/>
        </p:nvSpPr>
        <p:spPr bwMode="auto">
          <a:xfrm>
            <a:off x="1730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 altLang="es-ES"/>
          </a:p>
        </p:txBody>
      </p:sp>
      <p:pic>
        <p:nvPicPr>
          <p:cNvPr id="12298" name="Picture 16" descr="http://passel.unl.edu/Image/siteImages/3dLgActivityOnMonocot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484313"/>
            <a:ext cx="3884612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3" descr="http://3.bp.blogspot.com/-TNw0XnSkXeY/UDPSSZfXs2I/AAAAAAAAAJQ/eMoOZ3E5HPs/s1600/plantago+nivalis+sierra+nevada+botanico+30+junio+2012+1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63" y="3143250"/>
            <a:ext cx="348138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 txBox="1">
            <a:spLocks/>
          </p:cNvSpPr>
          <p:nvPr/>
        </p:nvSpPr>
        <p:spPr>
          <a:xfrm>
            <a:off x="357188" y="497681"/>
            <a:ext cx="8229600" cy="11398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Adaptación al estrés	          Aclimatación al estrés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F43DCDD0-AD3D-4E44-A5C8-B6085FFA687E}"/>
              </a:ext>
            </a:extLst>
          </p:cNvPr>
          <p:cNvCxnSpPr>
            <a:cxnSpLocks/>
          </p:cNvCxnSpPr>
          <p:nvPr/>
        </p:nvCxnSpPr>
        <p:spPr>
          <a:xfrm flipH="1">
            <a:off x="4572000" y="497681"/>
            <a:ext cx="19052" cy="636031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5576" y="733246"/>
            <a:ext cx="7559675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Estrés salino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latin typeface="Comic Sans MS" pitchFamily="66" charset="0"/>
              </a:rPr>
              <a:t>Causado por la presencia de sales en el suelo, y también por la presencia de sales en el agua de riego (Na, Cl, sulfatos, Ca, Mg)</a:t>
            </a:r>
          </a:p>
          <a:p>
            <a:pPr algn="ctr" eaLnBrk="1" hangingPunct="1">
              <a:spcBef>
                <a:spcPct val="50000"/>
              </a:spcBef>
              <a:buFontTx/>
              <a:buChar char="-"/>
            </a:pPr>
            <a:endParaRPr lang="es-AR" altLang="es-AR" sz="2400" dirty="0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Salinidad: exceso de sales.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AR" altLang="es-AR" sz="24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Sodicidad</a:t>
            </a: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exceso de sodio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endParaRPr lang="es-AR" altLang="es-AR" sz="24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- Efectos del Na sobre el suelo : pérdida de estructura, disminución de su potencial agua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755967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Estrés salino: efectos sobre las plantas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latin typeface="Comic Sans MS" pitchFamily="66" charset="0"/>
              </a:rPr>
              <a:t>1. </a:t>
            </a:r>
            <a:r>
              <a:rPr lang="es-AR" altLang="es-AR" sz="2800" u="sng" dirty="0">
                <a:latin typeface="Comic Sans MS" pitchFamily="66" charset="0"/>
              </a:rPr>
              <a:t>Halófitas:</a:t>
            </a:r>
            <a:r>
              <a:rPr lang="es-AR" altLang="es-AR" sz="2800" dirty="0">
                <a:latin typeface="Comic Sans MS" pitchFamily="66" charset="0"/>
              </a:rPr>
              <a:t> plantas nativas de suelos salinos, </a:t>
            </a:r>
            <a:r>
              <a:rPr lang="es-AR" altLang="es-AR" sz="2800" u="sng" dirty="0">
                <a:latin typeface="Comic Sans MS" pitchFamily="66" charset="0"/>
              </a:rPr>
              <a:t>adaptadas</a:t>
            </a:r>
            <a:r>
              <a:rPr lang="es-AR" altLang="es-AR" sz="2800" dirty="0">
                <a:latin typeface="Comic Sans MS" pitchFamily="66" charset="0"/>
              </a:rPr>
              <a:t> a este estrés.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</a:t>
            </a:r>
            <a:r>
              <a:rPr lang="es-AR" altLang="es-AR" sz="2800" u="sng" dirty="0" err="1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Glicófitas</a:t>
            </a:r>
            <a:r>
              <a:rPr lang="es-AR" altLang="es-AR" sz="28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:</a:t>
            </a:r>
            <a:r>
              <a:rPr lang="es-AR" altLang="es-AR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estas plantas pueden </a:t>
            </a:r>
            <a:r>
              <a:rPr lang="es-AR" altLang="es-AR" sz="2800" u="sng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aclimatarse</a:t>
            </a:r>
            <a:r>
              <a:rPr lang="es-AR" altLang="es-AR" sz="28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hasta cierto punto, pero a partir de cierto umbral de salinidad sufren daños.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980728"/>
            <a:ext cx="755967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Estrés salino: ejerce distintos efectos sobre las plantas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4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1. </a:t>
            </a:r>
            <a:r>
              <a:rPr lang="es-AR" altLang="es-AR" sz="2400" u="sng" dirty="0">
                <a:latin typeface="Comic Sans MS" pitchFamily="66" charset="0"/>
              </a:rPr>
              <a:t>Efectos osmóticos</a:t>
            </a:r>
            <a:r>
              <a:rPr lang="es-AR" altLang="es-AR" sz="2400" dirty="0">
                <a:latin typeface="Comic Sans MS" pitchFamily="66" charset="0"/>
              </a:rPr>
              <a:t>: reducción del potencial agua del suelo (similares a la sequía).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4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2. </a:t>
            </a:r>
            <a:r>
              <a:rPr lang="es-AR" altLang="es-AR" sz="2400" u="sng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Efectos tóxicos</a:t>
            </a:r>
            <a:r>
              <a:rPr lang="es-AR" altLang="es-AR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: causados por los iones que se acumulan, provocando daños en las células.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3568" y="548680"/>
            <a:ext cx="755967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Estrés salino: efectos osmóticos</a:t>
            </a:r>
          </a:p>
          <a:p>
            <a:pPr algn="ctr" eaLnBrk="1" hangingPunct="1">
              <a:spcBef>
                <a:spcPct val="50000"/>
              </a:spcBef>
            </a:pPr>
            <a:r>
              <a:rPr lang="es-AR" altLang="es-AR" sz="2400" dirty="0">
                <a:latin typeface="Comic Sans MS" pitchFamily="66" charset="0"/>
              </a:rPr>
              <a:t>- Similares a los efectos de la sequía 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s-AR" sz="2800" dirty="0">
              <a:latin typeface="Comic Sans MS" pitchFamily="66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 l="12079" t="7812" r="9956"/>
          <a:stretch>
            <a:fillRect/>
          </a:stretch>
        </p:blipFill>
        <p:spPr bwMode="auto">
          <a:xfrm>
            <a:off x="611560" y="1628800"/>
            <a:ext cx="7549715" cy="501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56158" y="692696"/>
            <a:ext cx="7559675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AR" altLang="es-AR" sz="28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Estrés salino: ajuste osmótico </a:t>
            </a: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AR" altLang="es-AR" sz="2800" dirty="0">
              <a:latin typeface="Comic Sans MS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s-ES" altLang="es-AR" sz="2800" dirty="0">
              <a:latin typeface="Comic Sans MS" pitchFamily="66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1D9A6A9F-1DB9-40E1-A64A-497A347C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677" y="1446748"/>
            <a:ext cx="842464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000" dirty="0">
                <a:latin typeface="Comic Sans MS" pitchFamily="66" charset="0"/>
              </a:rPr>
              <a:t>En situaciones de sequía /salinidad, algunas especies acumulan solutos para reducir el potencial agua, y poder continuar absorbiendo agua a pesar del menor potencial agua del suelo.</a:t>
            </a:r>
          </a:p>
        </p:txBody>
      </p:sp>
      <p:pic>
        <p:nvPicPr>
          <p:cNvPr id="5" name="Picture 2" descr="C:\Users\adm\Documents\Fisio vegetal Agronomia\curso 2019\ajuste osm color.png">
            <a:extLst>
              <a:ext uri="{FF2B5EF4-FFF2-40B4-BE49-F238E27FC236}">
                <a16:creationId xmlns:a16="http://schemas.microsoft.com/office/drawing/2014/main" id="{95DBC556-9CBA-4FAF-B8BB-A51DD2128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20000" b="29195"/>
          <a:stretch/>
        </p:blipFill>
        <p:spPr bwMode="auto">
          <a:xfrm>
            <a:off x="2519771" y="2924782"/>
            <a:ext cx="403244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971</TotalTime>
  <Words>1041</Words>
  <Application>Microsoft Office PowerPoint</Application>
  <PresentationFormat>Presentación en pantalla (4:3)</PresentationFormat>
  <Paragraphs>174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Comic Sans MS</vt:lpstr>
      <vt:lpstr>Georgia</vt:lpstr>
      <vt:lpstr>Times New Roman</vt:lpstr>
      <vt:lpstr>Trebuchet MS</vt:lpstr>
      <vt:lpstr>Wingdings</vt:lpstr>
      <vt:lpstr>Wingdings 2</vt:lpstr>
      <vt:lpstr>Urbano</vt:lpstr>
      <vt:lpstr>Presentación de PowerPoint</vt:lpstr>
      <vt:lpstr>Presentación de PowerPoint</vt:lpstr>
      <vt:lpstr>Presentación de PowerPoint</vt:lpstr>
      <vt:lpstr>Adaptación   Aclimatación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</dc:creator>
  <cp:lastModifiedBy>User</cp:lastModifiedBy>
  <cp:revision>208</cp:revision>
  <dcterms:created xsi:type="dcterms:W3CDTF">2019-06-04T14:00:04Z</dcterms:created>
  <dcterms:modified xsi:type="dcterms:W3CDTF">2021-06-11T13:09:13Z</dcterms:modified>
</cp:coreProperties>
</file>