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2" r:id="rId3"/>
    <p:sldId id="275" r:id="rId4"/>
    <p:sldId id="263" r:id="rId5"/>
    <p:sldId id="273" r:id="rId6"/>
    <p:sldId id="265" r:id="rId7"/>
    <p:sldId id="271" r:id="rId8"/>
    <p:sldId id="274" r:id="rId9"/>
    <p:sldId id="261" r:id="rId10"/>
    <p:sldId id="260" r:id="rId11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2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C5CCC6-7C66-4DBF-9138-777447516D61}" type="datetimeFigureOut">
              <a:rPr lang="es-AR" smtClean="0"/>
              <a:t>16/6/2020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B5541F-AF43-4D0D-BD9B-7F28E4C4BE1B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3640A-E4A3-4CFB-A33D-5EDA4ABF77DA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32DE8-B595-4B88-9FDC-6C6C1BAF137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4DEAF9-6C66-4D46-AC27-19EB91160137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9B33A-AF6D-480B-9192-B310FBAA97E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CE117-E0C9-4E39-8D7E-E1CFF51AFCFD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2659F-BE43-4BA0-AAF3-05F97000CE4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C39CB-EFB2-4FA9-A2D3-140345750F65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E8FB0-29BA-4448-A0AA-840C6E10AD8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5A61-82E6-4308-A40A-71579524BA3E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468C3-7AC3-452A-A36B-5662C5F8218C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84F91-3945-45F0-B21E-798F83FED2D5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EBF95-8033-45C6-A009-AF17C188E49B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B73044-54F1-4BE6-B64B-ACA8AD4D534E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D9CA4-A1CD-4B34-8DF5-91770E11380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08087-D333-443E-9559-554CEC1802E5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E63FC-B0AB-497D-BC6A-45FDEF89BEB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2F5D9-5BAF-4998-8A9D-78B9B06D6A1A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A61BE-3D71-4740-B0C0-B10720A9A7F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8595D-DE28-4486-9FCF-3376AF3E480D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59AEB-7EBB-4039-9BEB-7361CBA1508A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AD979-11E9-4632-9A9C-ED7C6E0C4C0A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18A11-EC0B-45A2-A35D-D209A8C70EA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9385B4C-C0CB-4E7C-ABF9-FE5E89E35DE0}" type="datetimeFigureOut">
              <a:rPr lang="es-AR"/>
              <a:pPr>
                <a:defRPr/>
              </a:pPr>
              <a:t>16/6/2020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E1E259-9729-48C6-9262-FA6304CA7EF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1 Título"/>
          <p:cNvSpPr>
            <a:spLocks noGrp="1"/>
          </p:cNvSpPr>
          <p:nvPr>
            <p:ph type="ctrTitle"/>
          </p:nvPr>
        </p:nvSpPr>
        <p:spPr>
          <a:xfrm>
            <a:off x="681838" y="895528"/>
            <a:ext cx="7772400" cy="1470025"/>
          </a:xfrm>
          <a:solidFill>
            <a:schemeClr val="tx1"/>
          </a:solidFill>
        </p:spPr>
        <p:txBody>
          <a:bodyPr/>
          <a:lstStyle/>
          <a:p>
            <a:r>
              <a:rPr lang="es-AR" sz="4800" dirty="0">
                <a:solidFill>
                  <a:schemeClr val="bg1"/>
                </a:solidFill>
                <a:latin typeface="Berlin Sans FB" panose="020E0602020502020306" pitchFamily="34" charset="0"/>
                <a:cs typeface="DokChampa" panose="020B0502040204020203" pitchFamily="34" charset="-34"/>
              </a:rPr>
              <a:t>PRÁCTICA SUELOS ÁCIDOS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3340706" y="4147341"/>
            <a:ext cx="2441694" cy="1200329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AR" sz="3600" dirty="0">
                <a:solidFill>
                  <a:schemeClr val="bg1"/>
                </a:solidFill>
              </a:rPr>
              <a:t>16 de junio</a:t>
            </a:r>
          </a:p>
          <a:p>
            <a:pPr algn="ctr"/>
            <a:r>
              <a:rPr lang="es-AR" sz="3600" dirty="0">
                <a:solidFill>
                  <a:schemeClr val="bg1"/>
                </a:solidFill>
              </a:rPr>
              <a:t>2020</a:t>
            </a:r>
          </a:p>
        </p:txBody>
      </p:sp>
      <p:sp>
        <p:nvSpPr>
          <p:cNvPr id="4" name="1 Título">
            <a:extLst>
              <a:ext uri="{FF2B5EF4-FFF2-40B4-BE49-F238E27FC236}">
                <a16:creationId xmlns:a16="http://schemas.microsoft.com/office/drawing/2014/main" id="{C8F4E957-3D8E-4988-AF6D-38DD2A8B3AEF}"/>
              </a:ext>
            </a:extLst>
          </p:cNvPr>
          <p:cNvSpPr txBox="1">
            <a:spLocks/>
          </p:cNvSpPr>
          <p:nvPr/>
        </p:nvSpPr>
        <p:spPr bwMode="auto">
          <a:xfrm>
            <a:off x="681838" y="2867869"/>
            <a:ext cx="7772400" cy="77715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AR" sz="3600" dirty="0">
                <a:solidFill>
                  <a:schemeClr val="bg1"/>
                </a:solidFill>
                <a:latin typeface="Berlin Sans FB" panose="020E0602020502020306" pitchFamily="34" charset="0"/>
              </a:rPr>
              <a:t>Ingeniería Forestal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810E60F9-E061-467B-9A07-A24307261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893" y="5678709"/>
            <a:ext cx="9164893" cy="101965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458618"/>
          </a:xfrm>
          <a:solidFill>
            <a:schemeClr val="tx1"/>
          </a:solidFill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s-ES" sz="2200" dirty="0">
                <a:solidFill>
                  <a:schemeClr val="bg1"/>
                </a:solidFill>
              </a:rPr>
              <a:t>a.- habría que ver las relaciones entre cationes para ver si es </a:t>
            </a:r>
            <a:r>
              <a:rPr lang="es-ES" sz="2200" dirty="0" err="1">
                <a:solidFill>
                  <a:schemeClr val="bg1"/>
                </a:solidFill>
              </a:rPr>
              <a:t>dolomita</a:t>
            </a:r>
            <a:r>
              <a:rPr lang="es-ES" sz="2200" dirty="0">
                <a:solidFill>
                  <a:schemeClr val="bg1"/>
                </a:solidFill>
              </a:rPr>
              <a:t> el producto más conveniente. Por ejemplo si la relación Ca/Mg fuera baja o el % de saturación cálcico fuera bajo, no convendría agregar </a:t>
            </a:r>
            <a:r>
              <a:rPr lang="es-ES" sz="2200" dirty="0" err="1">
                <a:solidFill>
                  <a:schemeClr val="bg1"/>
                </a:solidFill>
              </a:rPr>
              <a:t>dolomita</a:t>
            </a:r>
            <a:r>
              <a:rPr lang="es-ES" sz="2200" dirty="0">
                <a:solidFill>
                  <a:schemeClr val="bg1"/>
                </a:solidFill>
              </a:rPr>
              <a:t> sino caliza.</a:t>
            </a:r>
            <a:endParaRPr lang="es-AR" sz="2200" dirty="0">
              <a:solidFill>
                <a:schemeClr val="bg1"/>
              </a:solidFill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s-ES" sz="2200" dirty="0">
                <a:solidFill>
                  <a:schemeClr val="bg1"/>
                </a:solidFill>
              </a:rPr>
              <a:t>b.- A  dosis algo superiores, por ejemplo 2.000 kg/ha podría aumentar la resistencia a la penetración, es por eso que no se puede levantar el % de saturación de bases en cantidades elevadas con una sola aplicación</a:t>
            </a:r>
            <a:endParaRPr lang="es-AR" sz="2200" dirty="0">
              <a:solidFill>
                <a:schemeClr val="bg1"/>
              </a:solidFill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s-ES" sz="2200" dirty="0">
                <a:solidFill>
                  <a:schemeClr val="bg1"/>
                </a:solidFill>
              </a:rPr>
              <a:t>c.- Debe vigilarse la fertilidad fosforada y de Zn, porque son 2 nutrientes cuya disponibilidad disminuye con el encalado.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s-ES" sz="2200" dirty="0">
                <a:solidFill>
                  <a:schemeClr val="bg1"/>
                </a:solidFill>
              </a:rPr>
              <a:t>d.- Son productos de baja solubilidad que deben aplicarse en tamaño de partículas pequeños que podrían generar problemas de deriva en la aplicación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s-ES" sz="2200" dirty="0">
                <a:solidFill>
                  <a:schemeClr val="bg1"/>
                </a:solidFill>
              </a:rPr>
              <a:t>Su aplicación debiera hacerse 3 meses antes de esperar algún efecto en suelo debido a su baja solubilidad y preferentemente incorporados al suelo</a:t>
            </a:r>
            <a:endParaRPr lang="es-AR" sz="2200" dirty="0">
              <a:solidFill>
                <a:schemeClr val="bg1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43BA049-F484-496E-81EB-B911C99534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743" r="15945" b="37665"/>
          <a:stretch/>
        </p:blipFill>
        <p:spPr>
          <a:xfrm>
            <a:off x="2627784" y="-23942"/>
            <a:ext cx="4248472" cy="476672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4C76983-7EDC-4E5C-9BB7-D2DC1DA5EE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6927"/>
          <a:stretch/>
        </p:blipFill>
        <p:spPr>
          <a:xfrm>
            <a:off x="0" y="593807"/>
            <a:ext cx="9173497" cy="3293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85000"/>
            </a:schemeClr>
          </a:solidFill>
        </p:spPr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Ejercicio 1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81128"/>
          </a:xfrm>
          <a:solidFill>
            <a:schemeClr val="tx1">
              <a:lumMod val="85000"/>
            </a:schemeClr>
          </a:solidFill>
        </p:spPr>
        <p:txBody>
          <a:bodyPr/>
          <a:lstStyle/>
          <a:p>
            <a:pPr algn="just">
              <a:buNone/>
            </a:pPr>
            <a:r>
              <a:rPr lang="es-ES" sz="2400" dirty="0">
                <a:solidFill>
                  <a:schemeClr val="bg1"/>
                </a:solidFill>
              </a:rPr>
              <a:t>En el departamento de Alem, provincia de Misiones, se cuenta con el siguiente suelo de serie Alem clasificado taxonómicamente como </a:t>
            </a:r>
            <a:r>
              <a:rPr lang="es-ES" sz="2400" dirty="0" err="1">
                <a:solidFill>
                  <a:schemeClr val="bg1"/>
                </a:solidFill>
              </a:rPr>
              <a:t>Kandiudox</a:t>
            </a:r>
            <a:r>
              <a:rPr lang="es-ES" sz="2400" dirty="0">
                <a:solidFill>
                  <a:schemeClr val="bg1"/>
                </a:solidFill>
              </a:rPr>
              <a:t> </a:t>
            </a:r>
            <a:r>
              <a:rPr lang="es-ES" sz="2400" dirty="0" err="1">
                <a:solidFill>
                  <a:schemeClr val="bg1"/>
                </a:solidFill>
              </a:rPr>
              <a:t>ródico</a:t>
            </a:r>
            <a:r>
              <a:rPr lang="es-ES" sz="2400" dirty="0">
                <a:solidFill>
                  <a:schemeClr val="bg1"/>
                </a:solidFill>
              </a:rPr>
              <a:t>.</a:t>
            </a:r>
          </a:p>
          <a:p>
            <a:pPr algn="just">
              <a:buNone/>
            </a:pPr>
            <a:endParaRPr lang="es-ES" sz="2200" dirty="0">
              <a:solidFill>
                <a:schemeClr val="bg1"/>
              </a:solidFill>
            </a:endParaRPr>
          </a:p>
          <a:p>
            <a:pPr algn="just">
              <a:buNone/>
            </a:pPr>
            <a:r>
              <a:rPr lang="es-ES" sz="2200" dirty="0">
                <a:solidFill>
                  <a:schemeClr val="bg1"/>
                </a:solidFill>
              </a:rPr>
              <a:t>Diagnosticar </a:t>
            </a:r>
            <a:r>
              <a:rPr lang="es-ES" sz="2200" b="1" dirty="0">
                <a:solidFill>
                  <a:schemeClr val="bg1"/>
                </a:solidFill>
              </a:rPr>
              <a:t>problemáticas de acidificación</a:t>
            </a:r>
            <a:r>
              <a:rPr lang="es-ES" sz="2200" dirty="0">
                <a:solidFill>
                  <a:schemeClr val="bg1"/>
                </a:solidFill>
              </a:rPr>
              <a:t>. Calcular indicadores pertinentes</a:t>
            </a:r>
          </a:p>
          <a:p>
            <a:pPr indent="290513" algn="just"/>
            <a:r>
              <a:rPr lang="es-ES" sz="2400" dirty="0">
                <a:solidFill>
                  <a:schemeClr val="bg1"/>
                </a:solidFill>
              </a:rPr>
              <a:t>pH actual</a:t>
            </a:r>
          </a:p>
          <a:p>
            <a:pPr indent="290513" algn="just"/>
            <a:r>
              <a:rPr lang="es-ES" sz="2400" dirty="0">
                <a:solidFill>
                  <a:schemeClr val="bg1"/>
                </a:solidFill>
              </a:rPr>
              <a:t>saturación básica</a:t>
            </a:r>
          </a:p>
          <a:p>
            <a:pPr indent="290513" algn="just"/>
            <a:r>
              <a:rPr lang="es-ES" sz="2400" dirty="0">
                <a:solidFill>
                  <a:schemeClr val="bg1"/>
                </a:solidFill>
              </a:rPr>
              <a:t>saturación cálcica</a:t>
            </a:r>
          </a:p>
          <a:p>
            <a:pPr indent="290513" algn="just"/>
            <a:r>
              <a:rPr lang="es-ES" sz="2400" dirty="0">
                <a:solidFill>
                  <a:schemeClr val="bg1"/>
                </a:solidFill>
              </a:rPr>
              <a:t>saturación magnésica</a:t>
            </a:r>
          </a:p>
          <a:p>
            <a:pPr indent="290513" algn="just"/>
            <a:r>
              <a:rPr lang="es-ES" sz="2400" dirty="0">
                <a:solidFill>
                  <a:schemeClr val="bg1"/>
                </a:solidFill>
              </a:rPr>
              <a:t>aluminio intercambiable</a:t>
            </a:r>
          </a:p>
          <a:p>
            <a:pPr indent="290513" algn="just"/>
            <a:r>
              <a:rPr lang="es-ES" sz="2400" dirty="0">
                <a:solidFill>
                  <a:schemeClr val="bg1"/>
                </a:solidFill>
              </a:rPr>
              <a:t>otros </a:t>
            </a:r>
            <a:endParaRPr lang="es-A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316F5CB-69E2-4552-B20A-CC9898DA72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857" y="0"/>
            <a:ext cx="8164285" cy="685800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5A1482BB-48A8-404C-B27E-39E018C14172}"/>
              </a:ext>
            </a:extLst>
          </p:cNvPr>
          <p:cNvSpPr/>
          <p:nvPr/>
        </p:nvSpPr>
        <p:spPr>
          <a:xfrm>
            <a:off x="489857" y="1340768"/>
            <a:ext cx="2858007" cy="576064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93B5DDC-3D4E-4C6C-B265-A025965BD40A}"/>
              </a:ext>
            </a:extLst>
          </p:cNvPr>
          <p:cNvSpPr/>
          <p:nvPr/>
        </p:nvSpPr>
        <p:spPr>
          <a:xfrm>
            <a:off x="1187624" y="5373216"/>
            <a:ext cx="714903" cy="28803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A4F3645F-8177-407A-AB63-C766C5255FFC}"/>
              </a:ext>
            </a:extLst>
          </p:cNvPr>
          <p:cNvSpPr/>
          <p:nvPr/>
        </p:nvSpPr>
        <p:spPr>
          <a:xfrm>
            <a:off x="2416937" y="5877272"/>
            <a:ext cx="714903" cy="28803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616052AA-4139-4753-B784-B1A5E96C4CD7}"/>
              </a:ext>
            </a:extLst>
          </p:cNvPr>
          <p:cNvSpPr/>
          <p:nvPr/>
        </p:nvSpPr>
        <p:spPr>
          <a:xfrm>
            <a:off x="4523652" y="1988840"/>
            <a:ext cx="4008788" cy="54813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FB7E87B7-B4A9-4561-A357-99DF0D46606E}"/>
              </a:ext>
            </a:extLst>
          </p:cNvPr>
          <p:cNvSpPr/>
          <p:nvPr/>
        </p:nvSpPr>
        <p:spPr>
          <a:xfrm>
            <a:off x="5004048" y="4969100"/>
            <a:ext cx="2952328" cy="54813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B48D96A-039C-4FCD-A6E7-6A5CCD55066A}"/>
              </a:ext>
            </a:extLst>
          </p:cNvPr>
          <p:cNvSpPr/>
          <p:nvPr/>
        </p:nvSpPr>
        <p:spPr>
          <a:xfrm>
            <a:off x="4781558" y="6260162"/>
            <a:ext cx="3534858" cy="548132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9853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35" name="Rectangle 1"/>
          <p:cNvSpPr>
            <a:spLocks noChangeArrowheads="1"/>
          </p:cNvSpPr>
          <p:nvPr/>
        </p:nvSpPr>
        <p:spPr bwMode="auto">
          <a:xfrm>
            <a:off x="-36005" y="20922"/>
            <a:ext cx="9144000" cy="523220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s-ES" sz="2800" dirty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Serie </a:t>
            </a:r>
            <a:r>
              <a:rPr lang="es-ES" sz="2800" dirty="0" err="1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Alem</a:t>
            </a:r>
            <a:r>
              <a:rPr lang="es-ES" sz="2800" dirty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. Dto. </a:t>
            </a:r>
            <a:r>
              <a:rPr lang="es-ES" sz="2800" dirty="0" err="1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Alem</a:t>
            </a:r>
            <a:r>
              <a:rPr lang="es-ES" sz="2800" dirty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, Misiones. Oxisol.</a:t>
            </a:r>
            <a:endParaRPr lang="es-AR" sz="2800" dirty="0">
              <a:ea typeface="Times New Roman" pitchFamily="18" charset="0"/>
              <a:cs typeface="Arial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EC06001-6E30-4E4D-9CC4-519B62664F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005" y="669500"/>
            <a:ext cx="9144000" cy="358781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634454D-AAAC-40C6-A92D-5CA51937AD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5656" y="4394409"/>
            <a:ext cx="6393706" cy="2485295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5AF04B89-62CC-4FAC-BC5A-221B7107836F}"/>
              </a:ext>
            </a:extLst>
          </p:cNvPr>
          <p:cNvSpPr/>
          <p:nvPr/>
        </p:nvSpPr>
        <p:spPr>
          <a:xfrm>
            <a:off x="2195736" y="5157193"/>
            <a:ext cx="1080120" cy="15841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399E8079-A313-4C91-9717-E83B76952ADA}"/>
              </a:ext>
            </a:extLst>
          </p:cNvPr>
          <p:cNvSpPr/>
          <p:nvPr/>
        </p:nvSpPr>
        <p:spPr>
          <a:xfrm>
            <a:off x="3347864" y="5158433"/>
            <a:ext cx="495672" cy="15841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DE644E7-60D5-4F1E-BFE9-428C0C12CE81}"/>
              </a:ext>
            </a:extLst>
          </p:cNvPr>
          <p:cNvSpPr/>
          <p:nvPr/>
        </p:nvSpPr>
        <p:spPr>
          <a:xfrm>
            <a:off x="3915544" y="5157193"/>
            <a:ext cx="1080120" cy="15841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AC02901C-BE71-4C26-9B5D-3483B361B344}"/>
              </a:ext>
            </a:extLst>
          </p:cNvPr>
          <p:cNvSpPr/>
          <p:nvPr/>
        </p:nvSpPr>
        <p:spPr>
          <a:xfrm>
            <a:off x="5128890" y="5157193"/>
            <a:ext cx="739254" cy="15841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658CE77E-67C1-42EE-B6E0-967920FCFDEC}"/>
              </a:ext>
            </a:extLst>
          </p:cNvPr>
          <p:cNvSpPr/>
          <p:nvPr/>
        </p:nvSpPr>
        <p:spPr>
          <a:xfrm>
            <a:off x="6001370" y="5157193"/>
            <a:ext cx="514846" cy="15841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6E6EEAB1-EE07-4E59-A885-A3B4669E6DC7}"/>
              </a:ext>
            </a:extLst>
          </p:cNvPr>
          <p:cNvSpPr/>
          <p:nvPr/>
        </p:nvSpPr>
        <p:spPr>
          <a:xfrm>
            <a:off x="6588224" y="5157193"/>
            <a:ext cx="576064" cy="15841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BAECAAE-3D2B-4A9A-9303-9DA9C00F1C85}"/>
              </a:ext>
            </a:extLst>
          </p:cNvPr>
          <p:cNvSpPr/>
          <p:nvPr/>
        </p:nvSpPr>
        <p:spPr>
          <a:xfrm>
            <a:off x="7277584" y="5157193"/>
            <a:ext cx="462768" cy="158417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5E2BE49C-77D8-404C-9D96-980492A505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6712"/>
            <a:ext cx="9144000" cy="1075205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BCD86122-1976-4FE0-BB26-2FFF9CF802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6318" y="2636912"/>
            <a:ext cx="9144000" cy="3093154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bIns="0" anchor="ctr">
            <a:spAutoFit/>
          </a:bodyPr>
          <a:lstStyle/>
          <a:p>
            <a:pPr algn="ctr"/>
            <a:r>
              <a:rPr lang="es-AR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 </a:t>
            </a:r>
            <a:r>
              <a:rPr lang="es-MX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llevar la saturación básica del  horizonte superior al </a:t>
            </a:r>
            <a:r>
              <a:rPr lang="es-MX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50%</a:t>
            </a:r>
            <a:br>
              <a:rPr lang="es-MX" dirty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es-MX" b="1" dirty="0">
                <a:solidFill>
                  <a:schemeClr val="bg1"/>
                </a:solidFill>
                <a:latin typeface="Times New Roman" pitchFamily="18" charset="0"/>
              </a:rPr>
              <a:t>asumiendo 100% de pureza y partículas &lt; 75 µm (EQ=100)</a:t>
            </a:r>
            <a:endParaRPr lang="es-MX" b="1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es-MX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es-ES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 = CIC (V2 – V1) / EQ</a:t>
            </a:r>
          </a:p>
          <a:p>
            <a:pPr algn="ctr" eaLnBrk="0" hangingPunct="0"/>
            <a:endParaRPr lang="es-MX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es-MX" dirty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NC: Necesidad de corrector (</a:t>
            </a:r>
            <a:r>
              <a:rPr lang="es-MX" dirty="0" err="1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cmolc</a:t>
            </a:r>
            <a:r>
              <a:rPr lang="es-MX" dirty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/kg suelo)</a:t>
            </a:r>
            <a:endParaRPr lang="es-AR" dirty="0">
              <a:solidFill>
                <a:schemeClr val="bg1"/>
              </a:solidFill>
              <a:cs typeface="Arial" charset="0"/>
            </a:endParaRPr>
          </a:p>
          <a:p>
            <a:pPr algn="just" eaLnBrk="0" hangingPunct="0"/>
            <a:r>
              <a:rPr lang="es-MX" dirty="0">
                <a:solidFill>
                  <a:schemeClr val="bg1"/>
                </a:solidFill>
                <a:cs typeface="Times New Roman" pitchFamily="18" charset="0"/>
              </a:rPr>
              <a:t>CIC: Capacidad de intercambio </a:t>
            </a:r>
            <a:r>
              <a:rPr lang="es-MX" dirty="0" err="1">
                <a:solidFill>
                  <a:schemeClr val="bg1"/>
                </a:solidFill>
                <a:cs typeface="Times New Roman" pitchFamily="18" charset="0"/>
              </a:rPr>
              <a:t>catiónica</a:t>
            </a:r>
            <a:r>
              <a:rPr lang="es-MX" dirty="0">
                <a:solidFill>
                  <a:schemeClr val="bg1"/>
                </a:solidFill>
                <a:cs typeface="Times New Roman" pitchFamily="18" charset="0"/>
              </a:rPr>
              <a:t> (</a:t>
            </a:r>
            <a:r>
              <a:rPr lang="es-ES" dirty="0" err="1">
                <a:solidFill>
                  <a:schemeClr val="bg1"/>
                </a:solidFill>
                <a:cs typeface="Times New Roman" pitchFamily="18" charset="0"/>
              </a:rPr>
              <a:t>cmol</a:t>
            </a:r>
            <a:r>
              <a:rPr lang="es-ES" baseline="-30000" dirty="0" err="1">
                <a:solidFill>
                  <a:schemeClr val="bg1"/>
                </a:solidFill>
                <a:cs typeface="Times New Roman" pitchFamily="18" charset="0"/>
              </a:rPr>
              <a:t>c</a:t>
            </a:r>
            <a:r>
              <a:rPr lang="es-ES" dirty="0">
                <a:solidFill>
                  <a:schemeClr val="bg1"/>
                </a:solidFill>
                <a:cs typeface="Times New Roman" pitchFamily="18" charset="0"/>
              </a:rPr>
              <a:t> kg</a:t>
            </a:r>
            <a:r>
              <a:rPr lang="es-ES" baseline="30000" dirty="0">
                <a:solidFill>
                  <a:schemeClr val="bg1"/>
                </a:solidFill>
                <a:cs typeface="Times New Roman" pitchFamily="18" charset="0"/>
              </a:rPr>
              <a:t>-1</a:t>
            </a:r>
            <a:r>
              <a:rPr lang="es-ES" dirty="0">
                <a:solidFill>
                  <a:schemeClr val="bg1"/>
                </a:solidFill>
                <a:cs typeface="Times New Roman" pitchFamily="18" charset="0"/>
              </a:rPr>
              <a:t>)</a:t>
            </a:r>
            <a:endParaRPr lang="es-MX" dirty="0">
              <a:solidFill>
                <a:schemeClr val="bg1"/>
              </a:solidFill>
              <a:latin typeface="Times New Roman" pitchFamily="18" charset="0"/>
            </a:endParaRPr>
          </a:p>
          <a:p>
            <a:pPr algn="just" eaLnBrk="0" hangingPunct="0"/>
            <a:r>
              <a:rPr lang="es-MX" dirty="0">
                <a:solidFill>
                  <a:schemeClr val="bg1"/>
                </a:solidFill>
                <a:latin typeface="Times New Roman" pitchFamily="18" charset="0"/>
              </a:rPr>
              <a:t>V2: Saturación básica deseada (%)</a:t>
            </a:r>
          </a:p>
          <a:p>
            <a:pPr algn="just" eaLnBrk="0" hangingPunct="0"/>
            <a:r>
              <a:rPr lang="es-MX" dirty="0">
                <a:solidFill>
                  <a:schemeClr val="bg1"/>
                </a:solidFill>
                <a:cs typeface="Times New Roman" pitchFamily="18" charset="0"/>
              </a:rPr>
              <a:t>V1: Saturación básica real (%)</a:t>
            </a:r>
            <a:endParaRPr lang="es-AR" dirty="0">
              <a:solidFill>
                <a:schemeClr val="bg1"/>
              </a:solidFill>
              <a:cs typeface="Arial" charset="0"/>
            </a:endParaRPr>
          </a:p>
          <a:p>
            <a:pPr algn="just" eaLnBrk="0" hangingPunct="0"/>
            <a:r>
              <a:rPr lang="es-MX" dirty="0">
                <a:solidFill>
                  <a:schemeClr val="bg1"/>
                </a:solidFill>
                <a:latin typeface="Times New Roman" pitchFamily="18" charset="0"/>
              </a:rPr>
              <a:t>EQ: Eficiencia química del corrector (%) </a:t>
            </a:r>
          </a:p>
          <a:p>
            <a:pPr algn="just" eaLnBrk="0" hangingPunct="0"/>
            <a:endParaRPr lang="es-AR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1139846"/>
            <a:ext cx="9144000" cy="447814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bIns="0" anchor="ctr">
            <a:spAutoFit/>
          </a:bodyPr>
          <a:lstStyle/>
          <a:p>
            <a:pPr algn="ctr"/>
            <a:r>
              <a:rPr lang="es-AR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 </a:t>
            </a:r>
            <a:r>
              <a:rPr lang="es-MX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llevar la saturación básica del  horizonte superior al </a:t>
            </a:r>
            <a:r>
              <a:rPr lang="es-MX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50%</a:t>
            </a:r>
            <a:br>
              <a:rPr lang="es-MX" dirty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es-MX" dirty="0">
                <a:solidFill>
                  <a:schemeClr val="bg1"/>
                </a:solidFill>
                <a:latin typeface="Times New Roman" pitchFamily="18" charset="0"/>
              </a:rPr>
              <a:t>asumiendo 100% de pureza y partículas &lt; 75 µm</a:t>
            </a:r>
            <a:endParaRPr lang="es-MX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endParaRPr lang="es-MX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es-ES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NC = CIC (V2 – V1) / EQ</a:t>
            </a:r>
          </a:p>
          <a:p>
            <a:pPr algn="ctr" eaLnBrk="0" hangingPunct="0"/>
            <a:endParaRPr lang="es-MX" b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/>
            <a:r>
              <a:rPr lang="es-MX" dirty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NC: Necesidad de corrector (</a:t>
            </a:r>
            <a:r>
              <a:rPr lang="es-MX" dirty="0" err="1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cmolc</a:t>
            </a:r>
            <a:r>
              <a:rPr lang="es-MX" dirty="0">
                <a:solidFill>
                  <a:schemeClr val="bg1"/>
                </a:solidFill>
                <a:ea typeface="Times New Roman" pitchFamily="18" charset="0"/>
                <a:cs typeface="Arial" charset="0"/>
              </a:rPr>
              <a:t>/kg suelo)</a:t>
            </a:r>
            <a:endParaRPr lang="es-AR" dirty="0">
              <a:solidFill>
                <a:schemeClr val="bg1"/>
              </a:solidFill>
              <a:cs typeface="Arial" charset="0"/>
            </a:endParaRPr>
          </a:p>
          <a:p>
            <a:pPr algn="just" eaLnBrk="0" hangingPunct="0"/>
            <a:r>
              <a:rPr lang="es-MX" dirty="0">
                <a:solidFill>
                  <a:schemeClr val="bg1"/>
                </a:solidFill>
                <a:cs typeface="Times New Roman" pitchFamily="18" charset="0"/>
              </a:rPr>
              <a:t>CIC: Capacidad de intercambio </a:t>
            </a:r>
            <a:r>
              <a:rPr lang="es-MX" dirty="0" err="1">
                <a:solidFill>
                  <a:schemeClr val="bg1"/>
                </a:solidFill>
                <a:cs typeface="Times New Roman" pitchFamily="18" charset="0"/>
              </a:rPr>
              <a:t>catiónica</a:t>
            </a:r>
            <a:r>
              <a:rPr lang="es-MX" dirty="0">
                <a:solidFill>
                  <a:schemeClr val="bg1"/>
                </a:solidFill>
                <a:cs typeface="Times New Roman" pitchFamily="18" charset="0"/>
              </a:rPr>
              <a:t> (</a:t>
            </a:r>
            <a:r>
              <a:rPr lang="es-ES" dirty="0" err="1">
                <a:solidFill>
                  <a:schemeClr val="bg1"/>
                </a:solidFill>
                <a:cs typeface="Times New Roman" pitchFamily="18" charset="0"/>
              </a:rPr>
              <a:t>cmol</a:t>
            </a:r>
            <a:r>
              <a:rPr lang="es-ES" baseline="-30000" dirty="0" err="1">
                <a:solidFill>
                  <a:schemeClr val="bg1"/>
                </a:solidFill>
                <a:cs typeface="Times New Roman" pitchFamily="18" charset="0"/>
              </a:rPr>
              <a:t>c</a:t>
            </a:r>
            <a:r>
              <a:rPr lang="es-ES" dirty="0">
                <a:solidFill>
                  <a:schemeClr val="bg1"/>
                </a:solidFill>
                <a:cs typeface="Times New Roman" pitchFamily="18" charset="0"/>
              </a:rPr>
              <a:t> kg</a:t>
            </a:r>
            <a:r>
              <a:rPr lang="es-ES" baseline="30000" dirty="0">
                <a:solidFill>
                  <a:schemeClr val="bg1"/>
                </a:solidFill>
                <a:cs typeface="Times New Roman" pitchFamily="18" charset="0"/>
              </a:rPr>
              <a:t>-1</a:t>
            </a:r>
            <a:r>
              <a:rPr lang="es-ES" dirty="0">
                <a:solidFill>
                  <a:schemeClr val="bg1"/>
                </a:solidFill>
                <a:cs typeface="Times New Roman" pitchFamily="18" charset="0"/>
              </a:rPr>
              <a:t>)</a:t>
            </a:r>
            <a:endParaRPr lang="es-MX" dirty="0">
              <a:solidFill>
                <a:schemeClr val="bg1"/>
              </a:solidFill>
              <a:latin typeface="Times New Roman" pitchFamily="18" charset="0"/>
            </a:endParaRPr>
          </a:p>
          <a:p>
            <a:pPr algn="just" eaLnBrk="0" hangingPunct="0"/>
            <a:r>
              <a:rPr lang="es-MX" dirty="0">
                <a:solidFill>
                  <a:schemeClr val="bg1"/>
                </a:solidFill>
                <a:latin typeface="Times New Roman" pitchFamily="18" charset="0"/>
              </a:rPr>
              <a:t>V2: Saturación básica deseada (%)</a:t>
            </a:r>
          </a:p>
          <a:p>
            <a:pPr algn="just" eaLnBrk="0" hangingPunct="0"/>
            <a:r>
              <a:rPr lang="es-MX" dirty="0">
                <a:solidFill>
                  <a:schemeClr val="bg1"/>
                </a:solidFill>
                <a:cs typeface="Times New Roman" pitchFamily="18" charset="0"/>
              </a:rPr>
              <a:t>V1: Saturación básica real (%)</a:t>
            </a:r>
            <a:endParaRPr lang="es-AR" dirty="0">
              <a:solidFill>
                <a:schemeClr val="bg1"/>
              </a:solidFill>
              <a:cs typeface="Arial" charset="0"/>
            </a:endParaRPr>
          </a:p>
          <a:p>
            <a:pPr algn="just" eaLnBrk="0" hangingPunct="0"/>
            <a:r>
              <a:rPr lang="es-MX" dirty="0">
                <a:solidFill>
                  <a:schemeClr val="bg1"/>
                </a:solidFill>
                <a:latin typeface="Times New Roman" pitchFamily="18" charset="0"/>
              </a:rPr>
              <a:t>EQ: Eficiencia química del corrector (%) </a:t>
            </a:r>
          </a:p>
          <a:p>
            <a:pPr algn="just" eaLnBrk="0" hangingPunct="0"/>
            <a:endParaRPr lang="es-AR" dirty="0">
              <a:solidFill>
                <a:schemeClr val="bg1"/>
              </a:solidFill>
              <a:cs typeface="Arial" charset="0"/>
            </a:endParaRPr>
          </a:p>
          <a:p>
            <a:pPr algn="ctr" eaLnBrk="0" hangingPunct="0"/>
            <a:r>
              <a:rPr lang="es-MX" b="1" dirty="0">
                <a:solidFill>
                  <a:srgbClr val="FF0000"/>
                </a:solidFill>
                <a:latin typeface="Times New Roman" pitchFamily="18" charset="0"/>
              </a:rPr>
              <a:t>NC = 10,7 (50-26,8)/100 = 2,48cmolc/kg suelo</a:t>
            </a:r>
            <a:endParaRPr lang="es-AR" b="1" dirty="0">
              <a:solidFill>
                <a:srgbClr val="FF0000"/>
              </a:solidFill>
              <a:cs typeface="Arial" charset="0"/>
            </a:endParaRPr>
          </a:p>
          <a:p>
            <a:pPr algn="just" eaLnBrk="0" hangingPunct="0"/>
            <a:endParaRPr lang="es-MX" dirty="0">
              <a:solidFill>
                <a:schemeClr val="bg1"/>
              </a:solidFill>
              <a:latin typeface="Times New Roman" pitchFamily="18" charset="0"/>
              <a:cs typeface="Arial" charset="0"/>
            </a:endParaRPr>
          </a:p>
          <a:p>
            <a:pPr algn="just" eaLnBrk="0" hangingPunct="0"/>
            <a:r>
              <a:rPr lang="es-MX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Para calcular la cantidad de enmienda a aplicar por ha, se necesita conocer la profundidad del horizonte A y la densidad aparente, para corregir la unidad de </a:t>
            </a:r>
            <a:r>
              <a:rPr lang="es-MX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cmolc</a:t>
            </a:r>
            <a:r>
              <a:rPr lang="es-MX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/kg suelo a </a:t>
            </a:r>
            <a:r>
              <a:rPr lang="es-MX" dirty="0" err="1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tn</a:t>
            </a:r>
            <a:r>
              <a:rPr lang="es-MX" dirty="0">
                <a:solidFill>
                  <a:schemeClr val="bg1"/>
                </a:solidFill>
                <a:latin typeface="Times New Roman" pitchFamily="18" charset="0"/>
                <a:cs typeface="Arial" charset="0"/>
              </a:rPr>
              <a:t>/ha de corrector a agregar</a:t>
            </a:r>
            <a:endParaRPr lang="es-MX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548680"/>
            <a:ext cx="9144000" cy="147796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dirty="0"/>
              <a:t>Masa (kg suelo/ha) = Densidad (kg/m3) * Superficie (10.000 m2/ha) * Profundidad (m)</a:t>
            </a:r>
          </a:p>
          <a:p>
            <a:pPr>
              <a:defRPr/>
            </a:pPr>
            <a:endParaRPr lang="es-AR" dirty="0"/>
          </a:p>
          <a:p>
            <a:pPr>
              <a:defRPr/>
            </a:pPr>
            <a:r>
              <a:rPr lang="es-AR" dirty="0"/>
              <a:t>Masa (kg suelo/ha) = 1.200 kg/m3 * 10.000 m2/ha * 0,2 m</a:t>
            </a:r>
          </a:p>
          <a:p>
            <a:pPr>
              <a:defRPr/>
            </a:pPr>
            <a:endParaRPr lang="es-AR" dirty="0"/>
          </a:p>
          <a:p>
            <a:pPr>
              <a:defRPr/>
            </a:pPr>
            <a:r>
              <a:rPr lang="es-AR" dirty="0"/>
              <a:t>Masa de suelo = 2.400.000 kg/ha = 2.400 </a:t>
            </a:r>
            <a:r>
              <a:rPr lang="es-AR" dirty="0" err="1"/>
              <a:t>tn</a:t>
            </a:r>
            <a:r>
              <a:rPr lang="es-AR" dirty="0"/>
              <a:t>/ha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0" y="2204864"/>
            <a:ext cx="9144000" cy="20320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s-AR" b="1" dirty="0"/>
              <a:t>Para llegar al 50% de Saturación con Ca</a:t>
            </a:r>
          </a:p>
          <a:p>
            <a:pPr>
              <a:defRPr/>
            </a:pPr>
            <a:endParaRPr lang="es-AR" dirty="0"/>
          </a:p>
          <a:p>
            <a:pPr>
              <a:defRPr/>
            </a:pPr>
            <a:r>
              <a:rPr lang="es-AR" dirty="0"/>
              <a:t>NC (</a:t>
            </a:r>
            <a:r>
              <a:rPr lang="es-AR" dirty="0" err="1"/>
              <a:t>cmolc</a:t>
            </a:r>
            <a:r>
              <a:rPr lang="es-AR" dirty="0"/>
              <a:t>/ha) = Necesidad de Corrector (</a:t>
            </a:r>
            <a:r>
              <a:rPr lang="es-AR" dirty="0" err="1"/>
              <a:t>cmolc</a:t>
            </a:r>
            <a:r>
              <a:rPr lang="es-AR" dirty="0"/>
              <a:t>/kg suelo) * Masa de suelo (kg suelo/ha)</a:t>
            </a:r>
          </a:p>
          <a:p>
            <a:pPr>
              <a:defRPr/>
            </a:pPr>
            <a:endParaRPr lang="es-AR" dirty="0"/>
          </a:p>
          <a:p>
            <a:pPr>
              <a:defRPr/>
            </a:pPr>
            <a:r>
              <a:rPr lang="es-AR" dirty="0"/>
              <a:t>NC (</a:t>
            </a:r>
            <a:r>
              <a:rPr lang="es-AR" dirty="0" err="1"/>
              <a:t>cmolc</a:t>
            </a:r>
            <a:r>
              <a:rPr lang="es-AR" dirty="0"/>
              <a:t>/ha) = 2,48 </a:t>
            </a:r>
            <a:r>
              <a:rPr lang="es-AR" dirty="0" err="1"/>
              <a:t>cmolc</a:t>
            </a:r>
            <a:r>
              <a:rPr lang="es-AR" dirty="0"/>
              <a:t>/kg suelo * 2.400.000 kg suelo/ha</a:t>
            </a:r>
          </a:p>
          <a:p>
            <a:pPr>
              <a:defRPr/>
            </a:pPr>
            <a:endParaRPr lang="es-AR" dirty="0"/>
          </a:p>
          <a:p>
            <a:pPr>
              <a:defRPr/>
            </a:pPr>
            <a:r>
              <a:rPr lang="es-AR" dirty="0"/>
              <a:t>NC (</a:t>
            </a:r>
            <a:r>
              <a:rPr lang="es-AR" dirty="0" err="1"/>
              <a:t>eq</a:t>
            </a:r>
            <a:r>
              <a:rPr lang="es-AR" dirty="0"/>
              <a:t>/ha) = 5.952.000 </a:t>
            </a:r>
            <a:r>
              <a:rPr lang="es-AR" dirty="0" err="1"/>
              <a:t>cmolc</a:t>
            </a:r>
            <a:r>
              <a:rPr lang="es-AR" dirty="0"/>
              <a:t>/ha * 1 </a:t>
            </a:r>
            <a:r>
              <a:rPr lang="es-AR" dirty="0" err="1"/>
              <a:t>eq</a:t>
            </a:r>
            <a:r>
              <a:rPr lang="es-AR" dirty="0"/>
              <a:t>/100 </a:t>
            </a:r>
            <a:r>
              <a:rPr lang="es-AR" dirty="0" err="1"/>
              <a:t>cmolc</a:t>
            </a:r>
            <a:r>
              <a:rPr lang="es-AR" dirty="0"/>
              <a:t> = 59.520 </a:t>
            </a:r>
            <a:r>
              <a:rPr lang="es-AR" dirty="0" err="1"/>
              <a:t>eq</a:t>
            </a:r>
            <a:r>
              <a:rPr lang="es-AR" dirty="0"/>
              <a:t>/ha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0" y="4293096"/>
            <a:ext cx="9144000" cy="922338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dirty="0"/>
              <a:t>Peso equivalente (PE) de CaCO3 = Peso Molar / Nº equivalentes</a:t>
            </a:r>
          </a:p>
          <a:p>
            <a:pPr>
              <a:defRPr/>
            </a:pPr>
            <a:endParaRPr lang="es-AR" dirty="0"/>
          </a:p>
          <a:p>
            <a:pPr>
              <a:defRPr/>
            </a:pPr>
            <a:r>
              <a:rPr lang="es-AR" dirty="0"/>
              <a:t>Peso equivalente (PE) de CaCO3 = 100 g/2 equivalentes = 50 g/</a:t>
            </a:r>
            <a:r>
              <a:rPr lang="es-AR" dirty="0" err="1"/>
              <a:t>eq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0" y="5380038"/>
            <a:ext cx="9144000" cy="1477962"/>
          </a:xfrm>
          <a:prstGeom prst="rect">
            <a:avLst/>
          </a:prstGeom>
          <a:solidFill>
            <a:schemeClr val="tx1">
              <a:lumMod val="5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dirty="0"/>
              <a:t>Caliza (kg/ha) = NC (</a:t>
            </a:r>
            <a:r>
              <a:rPr lang="es-AR" dirty="0" err="1"/>
              <a:t>eq</a:t>
            </a:r>
            <a:r>
              <a:rPr lang="es-AR" dirty="0"/>
              <a:t>/ha) * PE CaCO3 (g/</a:t>
            </a:r>
            <a:r>
              <a:rPr lang="es-AR" dirty="0" err="1"/>
              <a:t>eq</a:t>
            </a:r>
            <a:r>
              <a:rPr lang="es-AR" dirty="0"/>
              <a:t>) * 1 kg/1.000 g</a:t>
            </a:r>
          </a:p>
          <a:p>
            <a:pPr>
              <a:defRPr/>
            </a:pPr>
            <a:endParaRPr lang="es-AR" dirty="0"/>
          </a:p>
          <a:p>
            <a:pPr>
              <a:defRPr/>
            </a:pPr>
            <a:r>
              <a:rPr lang="es-AR" dirty="0"/>
              <a:t>Caliza (kg/ha) =  59.520 </a:t>
            </a:r>
            <a:r>
              <a:rPr lang="es-AR" dirty="0" err="1"/>
              <a:t>eq</a:t>
            </a:r>
            <a:r>
              <a:rPr lang="es-AR" dirty="0"/>
              <a:t>/ha * 50 g/</a:t>
            </a:r>
            <a:r>
              <a:rPr lang="es-AR" dirty="0" err="1"/>
              <a:t>eq</a:t>
            </a:r>
            <a:r>
              <a:rPr lang="es-AR" dirty="0"/>
              <a:t> * 1 kg/1.000 g</a:t>
            </a:r>
          </a:p>
          <a:p>
            <a:pPr>
              <a:defRPr/>
            </a:pPr>
            <a:endParaRPr lang="es-AR" dirty="0"/>
          </a:p>
          <a:p>
            <a:pPr>
              <a:defRPr/>
            </a:pPr>
            <a:r>
              <a:rPr lang="es-AR" b="1" dirty="0"/>
              <a:t>Caliza (kg/ha) = 2.976 kg/ha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23928" y="0"/>
            <a:ext cx="1018227" cy="36933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s-AR"/>
              <a:t>Ejemplo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72E34BDB-9757-4EA9-A629-071434852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0648"/>
            <a:ext cx="9178884" cy="5976664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D4EEE72D-B473-44D0-B07F-FAFFD19B03E7}"/>
              </a:ext>
            </a:extLst>
          </p:cNvPr>
          <p:cNvSpPr/>
          <p:nvPr/>
        </p:nvSpPr>
        <p:spPr>
          <a:xfrm>
            <a:off x="1115616" y="2204864"/>
            <a:ext cx="6768752" cy="2880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1CC8D45A-3B98-4FEE-9E6D-97CE9753B6CF}"/>
              </a:ext>
            </a:extLst>
          </p:cNvPr>
          <p:cNvSpPr/>
          <p:nvPr/>
        </p:nvSpPr>
        <p:spPr>
          <a:xfrm>
            <a:off x="3398235" y="5661248"/>
            <a:ext cx="2203513" cy="2160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2 Marcador de contenido"/>
          <p:cNvSpPr>
            <a:spLocks noGrp="1"/>
          </p:cNvSpPr>
          <p:nvPr>
            <p:ph idx="1"/>
          </p:nvPr>
        </p:nvSpPr>
        <p:spPr>
          <a:xfrm>
            <a:off x="107504" y="142875"/>
            <a:ext cx="8856983" cy="6429375"/>
          </a:xfrm>
          <a:solidFill>
            <a:schemeClr val="tx1"/>
          </a:solidFill>
        </p:spPr>
        <p:txBody>
          <a:bodyPr/>
          <a:lstStyle/>
          <a:p>
            <a:pPr>
              <a:buFont typeface="Arial" charset="0"/>
              <a:buNone/>
            </a:pPr>
            <a:r>
              <a:rPr lang="es-ES" sz="2400" b="1" dirty="0">
                <a:solidFill>
                  <a:schemeClr val="bg1"/>
                </a:solidFill>
              </a:rPr>
              <a:t>Equivalente en CaCO</a:t>
            </a:r>
            <a:r>
              <a:rPr lang="es-ES" sz="2400" b="1" baseline="-25000" dirty="0">
                <a:solidFill>
                  <a:schemeClr val="bg1"/>
                </a:solidFill>
              </a:rPr>
              <a:t>3 </a:t>
            </a:r>
            <a:r>
              <a:rPr lang="es-ES" sz="2400" b="1" dirty="0">
                <a:solidFill>
                  <a:schemeClr val="bg1"/>
                </a:solidFill>
              </a:rPr>
              <a:t>de la </a:t>
            </a:r>
            <a:r>
              <a:rPr lang="es-ES" sz="2400" b="1" dirty="0" err="1">
                <a:solidFill>
                  <a:schemeClr val="bg1"/>
                </a:solidFill>
              </a:rPr>
              <a:t>dolomita</a:t>
            </a:r>
            <a:r>
              <a:rPr lang="es-ES" sz="2400" b="1" dirty="0">
                <a:solidFill>
                  <a:schemeClr val="bg1"/>
                </a:solidFill>
              </a:rPr>
              <a:t>:</a:t>
            </a:r>
            <a:endParaRPr lang="es-AR" sz="2400" b="1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es-ES" sz="2400" b="1" dirty="0">
                <a:solidFill>
                  <a:schemeClr val="bg1"/>
                </a:solidFill>
              </a:rPr>
              <a:t> </a:t>
            </a:r>
            <a:endParaRPr lang="es-AR" sz="2400" b="1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es-ES" sz="2400" b="1" dirty="0">
                <a:solidFill>
                  <a:schemeClr val="bg1"/>
                </a:solidFill>
              </a:rPr>
              <a:t>100 x 0,55 + 119 x 0,45= 108,6%</a:t>
            </a:r>
            <a:endParaRPr lang="es-AR" sz="2400" b="1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es-ES" sz="2400" b="1" dirty="0">
                <a:solidFill>
                  <a:schemeClr val="bg1"/>
                </a:solidFill>
              </a:rPr>
              <a:t> </a:t>
            </a:r>
            <a:endParaRPr lang="es-AR" sz="2400" b="1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es-ES" sz="2400" b="1" dirty="0">
                <a:solidFill>
                  <a:schemeClr val="bg1"/>
                </a:solidFill>
              </a:rPr>
              <a:t>108,6 kg caliza -------------------100 kg dolomita (pura y 75 </a:t>
            </a:r>
            <a:r>
              <a:rPr lang="es-ES" sz="2400" b="1" dirty="0" err="1">
                <a:solidFill>
                  <a:schemeClr val="bg1"/>
                </a:solidFill>
              </a:rPr>
              <a:t>um</a:t>
            </a:r>
            <a:r>
              <a:rPr lang="es-ES" sz="2400" b="1" dirty="0">
                <a:solidFill>
                  <a:schemeClr val="bg1"/>
                </a:solidFill>
              </a:rPr>
              <a:t>)</a:t>
            </a:r>
            <a:endParaRPr lang="es-AR" sz="2400" b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ES" sz="2400" b="1" dirty="0">
                <a:solidFill>
                  <a:schemeClr val="bg1"/>
                </a:solidFill>
              </a:rPr>
              <a:t>2.976 kg caliza ------------        x = 2.740 kg dolomita (pura y 75 </a:t>
            </a:r>
            <a:r>
              <a:rPr lang="es-ES" sz="2400" b="1" dirty="0" err="1">
                <a:solidFill>
                  <a:schemeClr val="bg1"/>
                </a:solidFill>
              </a:rPr>
              <a:t>um</a:t>
            </a:r>
            <a:r>
              <a:rPr lang="es-ES" sz="2400" b="1" dirty="0">
                <a:solidFill>
                  <a:schemeClr val="bg1"/>
                </a:solidFill>
              </a:rPr>
              <a:t>)</a:t>
            </a:r>
            <a:endParaRPr lang="es-AR" sz="2400" b="1" dirty="0">
              <a:solidFill>
                <a:schemeClr val="bg1"/>
              </a:solidFill>
            </a:endParaRPr>
          </a:p>
          <a:p>
            <a:pPr>
              <a:buNone/>
            </a:pPr>
            <a:endParaRPr lang="es-AR" sz="2400" b="1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es-ES" sz="2400" b="1" dirty="0">
                <a:solidFill>
                  <a:schemeClr val="bg1"/>
                </a:solidFill>
              </a:rPr>
              <a:t> Dolomita Comercial (85% pureza y diferentes tamaños)</a:t>
            </a:r>
            <a:endParaRPr lang="es-AR" sz="2400" b="1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es-MX" sz="2400" b="1" dirty="0">
                <a:solidFill>
                  <a:schemeClr val="bg1"/>
                </a:solidFill>
              </a:rPr>
              <a:t>EQ (%) = P x Sumatoria (% de c/tamaño x eficiencia relativa) </a:t>
            </a:r>
            <a:endParaRPr lang="es-AR" sz="2400" b="1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es-MX" sz="2400" b="1" dirty="0">
                <a:solidFill>
                  <a:schemeClr val="bg1"/>
                </a:solidFill>
              </a:rPr>
              <a:t>EQ (%) = (0,85 x ((0,30x 0,55)+(0,30x0,80)+(0,40x1))) x 100</a:t>
            </a:r>
            <a:endParaRPr lang="es-AR" sz="2400" b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es-MX" sz="2400" b="1" dirty="0">
                <a:solidFill>
                  <a:schemeClr val="bg1"/>
                </a:solidFill>
              </a:rPr>
              <a:t>EQ (%) = 68,4</a:t>
            </a:r>
            <a:endParaRPr lang="es-AR" sz="2400" b="1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r>
              <a:rPr lang="es-MX" sz="2400" b="1" dirty="0">
                <a:solidFill>
                  <a:schemeClr val="bg1"/>
                </a:solidFill>
              </a:rPr>
              <a:t> </a:t>
            </a:r>
            <a:endParaRPr lang="es-AR" sz="2400" b="1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s-MX" sz="2400" b="1" dirty="0">
                <a:solidFill>
                  <a:schemeClr val="bg1"/>
                </a:solidFill>
              </a:rPr>
              <a:t>68,4 %    --------------------------- </a:t>
            </a:r>
            <a:r>
              <a:rPr lang="es-ES" sz="2400" b="1" dirty="0">
                <a:solidFill>
                  <a:schemeClr val="bg1"/>
                </a:solidFill>
              </a:rPr>
              <a:t>2.740 kg de dolomita</a:t>
            </a:r>
            <a:endParaRPr lang="es-AR" sz="2400" b="1" dirty="0">
              <a:solidFill>
                <a:schemeClr val="bg1"/>
              </a:solidFill>
            </a:endParaRPr>
          </a:p>
          <a:p>
            <a:pPr algn="ctr">
              <a:buFont typeface="Arial" charset="0"/>
              <a:buNone/>
            </a:pPr>
            <a:r>
              <a:rPr lang="es-MX" sz="2400" b="1" dirty="0">
                <a:solidFill>
                  <a:schemeClr val="bg1"/>
                </a:solidFill>
              </a:rPr>
              <a:t>100  %    ----------------------- x= 4.000 kg de dolomita</a:t>
            </a:r>
            <a:endParaRPr lang="es-AR" sz="2400" b="1" dirty="0">
              <a:solidFill>
                <a:schemeClr val="bg1"/>
              </a:solidFill>
            </a:endParaRPr>
          </a:p>
          <a:p>
            <a:pPr>
              <a:buFont typeface="Arial" charset="0"/>
              <a:buNone/>
            </a:pPr>
            <a:endParaRPr lang="es-A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478</Words>
  <Application>Microsoft Office PowerPoint</Application>
  <PresentationFormat>Presentación en pantalla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Berlin Sans FB</vt:lpstr>
      <vt:lpstr>Calibri</vt:lpstr>
      <vt:lpstr>Times New Roman</vt:lpstr>
      <vt:lpstr>Tema de Office</vt:lpstr>
      <vt:lpstr>PRÁCTICA SUELOS ÁCIDOS</vt:lpstr>
      <vt:lpstr>Ejercicio 1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PRÁCTICA SUELOS ÁCIDOS</dc:title>
  <dc:creator>Daniel Adalberto Ferro</dc:creator>
  <cp:lastModifiedBy>Daniel Adalberto Ferro</cp:lastModifiedBy>
  <cp:revision>5</cp:revision>
  <dcterms:created xsi:type="dcterms:W3CDTF">2020-06-16T17:36:50Z</dcterms:created>
  <dcterms:modified xsi:type="dcterms:W3CDTF">2020-06-16T19:41:59Z</dcterms:modified>
</cp:coreProperties>
</file>