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57" r:id="rId3"/>
    <p:sldId id="258" r:id="rId4"/>
    <p:sldId id="259" r:id="rId5"/>
    <p:sldId id="260" r:id="rId6"/>
    <p:sldId id="263" r:id="rId7"/>
    <p:sldId id="264" r:id="rId8"/>
    <p:sldId id="265" r:id="rId9"/>
    <p:sldId id="266" r:id="rId10"/>
    <p:sldId id="267" r:id="rId11"/>
    <p:sldId id="261" r:id="rId12"/>
    <p:sldId id="262" r:id="rId13"/>
    <p:sldId id="269" r:id="rId14"/>
    <p:sldId id="268" r:id="rId15"/>
    <p:sldId id="270" r:id="rId16"/>
    <p:sldId id="271" r:id="rId17"/>
    <p:sldId id="272" r:id="rId18"/>
    <p:sldId id="273" r:id="rId19"/>
    <p:sldId id="274" r:id="rId20"/>
    <p:sldId id="275" r:id="rId21"/>
    <p:sldId id="345" r:id="rId22"/>
    <p:sldId id="347" r:id="rId23"/>
    <p:sldId id="348" r:id="rId24"/>
    <p:sldId id="277" r:id="rId25"/>
    <p:sldId id="278" r:id="rId26"/>
    <p:sldId id="342" r:id="rId27"/>
    <p:sldId id="279" r:id="rId28"/>
    <p:sldId id="280" r:id="rId29"/>
    <p:sldId id="281" r:id="rId30"/>
    <p:sldId id="282" r:id="rId31"/>
    <p:sldId id="283" r:id="rId32"/>
    <p:sldId id="284" r:id="rId33"/>
    <p:sldId id="329" r:id="rId34"/>
    <p:sldId id="330" r:id="rId35"/>
    <p:sldId id="331" r:id="rId36"/>
    <p:sldId id="285" r:id="rId37"/>
    <p:sldId id="286" r:id="rId38"/>
    <p:sldId id="287" r:id="rId39"/>
    <p:sldId id="288" r:id="rId40"/>
    <p:sldId id="289" r:id="rId41"/>
    <p:sldId id="292" r:id="rId42"/>
    <p:sldId id="293" r:id="rId43"/>
    <p:sldId id="295" r:id="rId44"/>
    <p:sldId id="298" r:id="rId45"/>
    <p:sldId id="299" r:id="rId46"/>
    <p:sldId id="296" r:id="rId47"/>
    <p:sldId id="297" r:id="rId48"/>
    <p:sldId id="300" r:id="rId49"/>
    <p:sldId id="304" r:id="rId50"/>
    <p:sldId id="301" r:id="rId51"/>
    <p:sldId id="302" r:id="rId52"/>
    <p:sldId id="303" r:id="rId53"/>
    <p:sldId id="305" r:id="rId54"/>
    <p:sldId id="306" r:id="rId55"/>
    <p:sldId id="307" r:id="rId56"/>
    <p:sldId id="308" r:id="rId57"/>
    <p:sldId id="309" r:id="rId58"/>
    <p:sldId id="310" r:id="rId59"/>
    <p:sldId id="311" r:id="rId60"/>
    <p:sldId id="312" r:id="rId61"/>
    <p:sldId id="313" r:id="rId62"/>
    <p:sldId id="314" r:id="rId63"/>
    <p:sldId id="316" r:id="rId64"/>
    <p:sldId id="318" r:id="rId65"/>
    <p:sldId id="317" r:id="rId66"/>
    <p:sldId id="320" r:id="rId67"/>
    <p:sldId id="321" r:id="rId68"/>
    <p:sldId id="319" r:id="rId69"/>
    <p:sldId id="322" r:id="rId70"/>
    <p:sldId id="323" r:id="rId71"/>
    <p:sldId id="324" r:id="rId72"/>
    <p:sldId id="325" r:id="rId73"/>
    <p:sldId id="346" r:id="rId74"/>
    <p:sldId id="335" r:id="rId75"/>
    <p:sldId id="336" r:id="rId76"/>
    <p:sldId id="338" r:id="rId77"/>
    <p:sldId id="340" r:id="rId78"/>
    <p:sldId id="339" r:id="rId79"/>
  </p:sldIdLst>
  <p:sldSz cx="9144000" cy="6858000" type="screen4x3"/>
  <p:notesSz cx="9144000" cy="6858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44" autoAdjust="0"/>
  </p:normalViewPr>
  <p:slideViewPr>
    <p:cSldViewPr>
      <p:cViewPr>
        <p:scale>
          <a:sx n="86" d="100"/>
          <a:sy n="86" d="100"/>
        </p:scale>
        <p:origin x="-906" y="-7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6936"/>
    </p:cViewPr>
  </p:sorterViewPr>
  <p:notesViewPr>
    <p:cSldViewPr>
      <p:cViewPr varScale="1">
        <p:scale>
          <a:sx n="75" d="100"/>
          <a:sy n="75" d="100"/>
        </p:scale>
        <p:origin x="-1938"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C:\Users\Victor\Desktop\Datos%20para%20estadistico%20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Victor\Desktop\Datos%20para%20estadistico%201.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carga vertical </a:t>
            </a:r>
          </a:p>
        </c:rich>
      </c:tx>
      <c:layout/>
      <c:overlay val="0"/>
    </c:title>
    <c:autoTitleDeleted val="0"/>
    <c:plotArea>
      <c:layout/>
      <c:barChart>
        <c:barDir val="col"/>
        <c:grouping val="clustered"/>
        <c:varyColors val="0"/>
        <c:ser>
          <c:idx val="0"/>
          <c:order val="0"/>
          <c:tx>
            <c:strRef>
              <c:f>'[Datos para estadistico.xlsx]resultados '!$P$29</c:f>
              <c:strCache>
                <c:ptCount val="1"/>
                <c:pt idx="0">
                  <c:v>vertical </c:v>
                </c:pt>
              </c:strCache>
            </c:strRef>
          </c:tx>
          <c:invertIfNegative val="0"/>
          <c:dPt>
            <c:idx val="0"/>
            <c:invertIfNegative val="0"/>
            <c:bubble3D val="0"/>
            <c:spPr>
              <a:solidFill>
                <a:srgbClr val="00B050"/>
              </a:solidFill>
            </c:spPr>
          </c:dPt>
          <c:dPt>
            <c:idx val="1"/>
            <c:invertIfNegative val="0"/>
            <c:bubble3D val="0"/>
            <c:spPr>
              <a:solidFill>
                <a:srgbClr val="00B0F0"/>
              </a:solidFill>
            </c:spPr>
          </c:dPt>
          <c:dPt>
            <c:idx val="2"/>
            <c:invertIfNegative val="0"/>
            <c:bubble3D val="0"/>
            <c:spPr>
              <a:solidFill>
                <a:srgbClr val="0070C0"/>
              </a:solidFill>
            </c:spPr>
          </c:dPt>
          <c:dPt>
            <c:idx val="4"/>
            <c:invertIfNegative val="0"/>
            <c:bubble3D val="0"/>
            <c:spPr>
              <a:solidFill>
                <a:srgbClr val="FFFF00"/>
              </a:solidFill>
            </c:spPr>
          </c:dPt>
          <c:dPt>
            <c:idx val="5"/>
            <c:invertIfNegative val="0"/>
            <c:bubble3D val="0"/>
            <c:spPr>
              <a:solidFill>
                <a:srgbClr val="FFC000"/>
              </a:solidFill>
            </c:spPr>
          </c:dPt>
          <c:dPt>
            <c:idx val="6"/>
            <c:invertIfNegative val="0"/>
            <c:bubble3D val="0"/>
            <c:spPr>
              <a:solidFill>
                <a:schemeClr val="accent2">
                  <a:lumMod val="60000"/>
                  <a:lumOff val="40000"/>
                </a:schemeClr>
              </a:solidFill>
            </c:spPr>
          </c:dPt>
          <c:dPt>
            <c:idx val="7"/>
            <c:invertIfNegative val="0"/>
            <c:bubble3D val="0"/>
            <c:spPr>
              <a:solidFill>
                <a:srgbClr val="C00000"/>
              </a:solidFill>
            </c:spPr>
          </c:dPt>
          <c:dPt>
            <c:idx val="8"/>
            <c:invertIfNegative val="0"/>
            <c:bubble3D val="0"/>
            <c:spPr>
              <a:solidFill>
                <a:srgbClr val="FF0000"/>
              </a:solidFill>
            </c:spPr>
          </c:dPt>
          <c:cat>
            <c:strRef>
              <c:f>'[Datos para estadistico.xlsx]resultados '!$O$30:$O$38</c:f>
              <c:strCache>
                <c:ptCount val="9"/>
                <c:pt idx="0">
                  <c:v>Lisa</c:v>
                </c:pt>
                <c:pt idx="1">
                  <c:v>20</c:v>
                </c:pt>
                <c:pt idx="2">
                  <c:v>40</c:v>
                </c:pt>
                <c:pt idx="3">
                  <c:v>50</c:v>
                </c:pt>
                <c:pt idx="4">
                  <c:v>18</c:v>
                </c:pt>
                <c:pt idx="5">
                  <c:v>33</c:v>
                </c:pt>
                <c:pt idx="6">
                  <c:v>19</c:v>
                </c:pt>
                <c:pt idx="7">
                  <c:v>35</c:v>
                </c:pt>
                <c:pt idx="8">
                  <c:v>25</c:v>
                </c:pt>
              </c:strCache>
            </c:strRef>
          </c:cat>
          <c:val>
            <c:numRef>
              <c:f>'[Datos para estadistico.xlsx]resultados '!$P$30:$P$38</c:f>
              <c:numCache>
                <c:formatCode>General</c:formatCode>
                <c:ptCount val="9"/>
                <c:pt idx="0">
                  <c:v>72.709999999999994</c:v>
                </c:pt>
                <c:pt idx="1">
                  <c:v>88.67</c:v>
                </c:pt>
                <c:pt idx="2">
                  <c:v>100.24</c:v>
                </c:pt>
                <c:pt idx="3">
                  <c:v>100.96</c:v>
                </c:pt>
                <c:pt idx="4">
                  <c:v>113.76</c:v>
                </c:pt>
                <c:pt idx="5">
                  <c:v>116.13</c:v>
                </c:pt>
                <c:pt idx="6">
                  <c:v>116.25</c:v>
                </c:pt>
                <c:pt idx="7">
                  <c:v>123.05</c:v>
                </c:pt>
                <c:pt idx="8">
                  <c:v>143.93</c:v>
                </c:pt>
              </c:numCache>
            </c:numRef>
          </c:val>
        </c:ser>
        <c:dLbls>
          <c:showLegendKey val="0"/>
          <c:showVal val="0"/>
          <c:showCatName val="0"/>
          <c:showSerName val="0"/>
          <c:showPercent val="0"/>
          <c:showBubbleSize val="0"/>
        </c:dLbls>
        <c:gapWidth val="150"/>
        <c:axId val="128000000"/>
        <c:axId val="128001536"/>
      </c:barChart>
      <c:catAx>
        <c:axId val="128000000"/>
        <c:scaling>
          <c:orientation val="minMax"/>
        </c:scaling>
        <c:delete val="0"/>
        <c:axPos val="b"/>
        <c:majorTickMark val="out"/>
        <c:minorTickMark val="none"/>
        <c:tickLblPos val="nextTo"/>
        <c:crossAx val="128001536"/>
        <c:crosses val="autoZero"/>
        <c:auto val="1"/>
        <c:lblAlgn val="ctr"/>
        <c:lblOffset val="100"/>
        <c:noMultiLvlLbl val="0"/>
      </c:catAx>
      <c:valAx>
        <c:axId val="128001536"/>
        <c:scaling>
          <c:orientation val="minMax"/>
        </c:scaling>
        <c:delete val="0"/>
        <c:axPos val="l"/>
        <c:majorGridlines/>
        <c:numFmt formatCode="General" sourceLinked="1"/>
        <c:majorTickMark val="out"/>
        <c:minorTickMark val="none"/>
        <c:tickLblPos val="nextTo"/>
        <c:crossAx val="128000000"/>
        <c:crosses val="autoZero"/>
        <c:crossBetween val="between"/>
      </c:valAx>
    </c:plotArea>
    <c:plotVisOnly val="1"/>
    <c:dispBlanksAs val="gap"/>
    <c:showDLblsOverMax val="0"/>
  </c:chart>
  <c:txPr>
    <a:bodyPr/>
    <a:lstStyle/>
    <a:p>
      <a:pPr>
        <a:defRPr>
          <a:solidFill>
            <a:schemeClr val="bg1"/>
          </a:solidFill>
        </a:defRPr>
      </a:pPr>
      <a:endParaRPr lang="es-A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Tracción</a:t>
            </a:r>
            <a:endParaRPr lang="en-US" dirty="0"/>
          </a:p>
        </c:rich>
      </c:tx>
      <c:layout/>
      <c:overlay val="0"/>
    </c:title>
    <c:autoTitleDeleted val="0"/>
    <c:plotArea>
      <c:layout>
        <c:manualLayout>
          <c:layoutTarget val="inner"/>
          <c:xMode val="edge"/>
          <c:yMode val="edge"/>
          <c:x val="7.5777271262144869E-2"/>
          <c:y val="0.54568957289429731"/>
          <c:w val="0.89205898604779665"/>
          <c:h val="0.37839632545931756"/>
        </c:manualLayout>
      </c:layout>
      <c:barChart>
        <c:barDir val="col"/>
        <c:grouping val="clustered"/>
        <c:varyColors val="0"/>
        <c:ser>
          <c:idx val="0"/>
          <c:order val="0"/>
          <c:tx>
            <c:strRef>
              <c:f>'resultados '!$AC$30</c:f>
              <c:strCache>
                <c:ptCount val="1"/>
                <c:pt idx="0">
                  <c:v>horizontal</c:v>
                </c:pt>
              </c:strCache>
            </c:strRef>
          </c:tx>
          <c:invertIfNegative val="0"/>
          <c:dPt>
            <c:idx val="0"/>
            <c:invertIfNegative val="0"/>
            <c:bubble3D val="0"/>
            <c:spPr>
              <a:solidFill>
                <a:srgbClr val="92D050"/>
              </a:solidFill>
            </c:spPr>
          </c:dPt>
          <c:dPt>
            <c:idx val="1"/>
            <c:invertIfNegative val="0"/>
            <c:bubble3D val="0"/>
            <c:spPr>
              <a:solidFill>
                <a:srgbClr val="00B0F0"/>
              </a:solidFill>
            </c:spPr>
          </c:dPt>
          <c:dPt>
            <c:idx val="2"/>
            <c:invertIfNegative val="0"/>
            <c:bubble3D val="0"/>
            <c:spPr>
              <a:solidFill>
                <a:srgbClr val="0070C0"/>
              </a:solidFill>
            </c:spPr>
          </c:dPt>
          <c:dPt>
            <c:idx val="4"/>
            <c:invertIfNegative val="0"/>
            <c:bubble3D val="0"/>
            <c:spPr>
              <a:solidFill>
                <a:srgbClr val="FFFF00"/>
              </a:solidFill>
            </c:spPr>
          </c:dPt>
          <c:dPt>
            <c:idx val="5"/>
            <c:invertIfNegative val="0"/>
            <c:bubble3D val="0"/>
            <c:spPr>
              <a:solidFill>
                <a:srgbClr val="FFC000"/>
              </a:solidFill>
            </c:spPr>
          </c:dPt>
          <c:dPt>
            <c:idx val="6"/>
            <c:invertIfNegative val="0"/>
            <c:bubble3D val="0"/>
            <c:spPr>
              <a:solidFill>
                <a:schemeClr val="accent2">
                  <a:lumMod val="60000"/>
                  <a:lumOff val="40000"/>
                </a:schemeClr>
              </a:solidFill>
            </c:spPr>
          </c:dPt>
          <c:dPt>
            <c:idx val="7"/>
            <c:invertIfNegative val="0"/>
            <c:bubble3D val="0"/>
            <c:spPr>
              <a:solidFill>
                <a:srgbClr val="C00000"/>
              </a:solidFill>
            </c:spPr>
          </c:dPt>
          <c:dPt>
            <c:idx val="8"/>
            <c:invertIfNegative val="0"/>
            <c:bubble3D val="0"/>
            <c:spPr>
              <a:solidFill>
                <a:srgbClr val="FF0000"/>
              </a:solidFill>
            </c:spPr>
          </c:dPt>
          <c:cat>
            <c:strRef>
              <c:f>'resultados '!$AB$31:$AB$39</c:f>
              <c:strCache>
                <c:ptCount val="9"/>
                <c:pt idx="0">
                  <c:v>Lisa</c:v>
                </c:pt>
                <c:pt idx="1">
                  <c:v>20</c:v>
                </c:pt>
                <c:pt idx="2">
                  <c:v>40</c:v>
                </c:pt>
                <c:pt idx="3">
                  <c:v>18</c:v>
                </c:pt>
                <c:pt idx="4">
                  <c:v>50</c:v>
                </c:pt>
                <c:pt idx="5">
                  <c:v>19</c:v>
                </c:pt>
                <c:pt idx="6">
                  <c:v>35</c:v>
                </c:pt>
                <c:pt idx="7">
                  <c:v>33</c:v>
                </c:pt>
                <c:pt idx="8">
                  <c:v>25</c:v>
                </c:pt>
              </c:strCache>
            </c:strRef>
          </c:cat>
          <c:val>
            <c:numRef>
              <c:f>'resultados '!$AC$31:$AC$39</c:f>
              <c:numCache>
                <c:formatCode>General</c:formatCode>
                <c:ptCount val="9"/>
                <c:pt idx="0">
                  <c:v>39.799999999999997</c:v>
                </c:pt>
                <c:pt idx="1">
                  <c:v>41.89</c:v>
                </c:pt>
                <c:pt idx="2">
                  <c:v>42.89</c:v>
                </c:pt>
                <c:pt idx="3">
                  <c:v>52.44</c:v>
                </c:pt>
                <c:pt idx="4">
                  <c:v>54.13</c:v>
                </c:pt>
                <c:pt idx="5">
                  <c:v>55.35</c:v>
                </c:pt>
                <c:pt idx="6">
                  <c:v>56.77</c:v>
                </c:pt>
                <c:pt idx="7">
                  <c:v>57.19</c:v>
                </c:pt>
                <c:pt idx="8">
                  <c:v>64.349999999999994</c:v>
                </c:pt>
              </c:numCache>
            </c:numRef>
          </c:val>
        </c:ser>
        <c:dLbls>
          <c:showLegendKey val="0"/>
          <c:showVal val="0"/>
          <c:showCatName val="0"/>
          <c:showSerName val="0"/>
          <c:showPercent val="0"/>
          <c:showBubbleSize val="0"/>
        </c:dLbls>
        <c:gapWidth val="150"/>
        <c:axId val="139862400"/>
        <c:axId val="139863936"/>
      </c:barChart>
      <c:catAx>
        <c:axId val="139862400"/>
        <c:scaling>
          <c:orientation val="minMax"/>
        </c:scaling>
        <c:delete val="0"/>
        <c:axPos val="b"/>
        <c:majorTickMark val="out"/>
        <c:minorTickMark val="none"/>
        <c:tickLblPos val="nextTo"/>
        <c:crossAx val="139863936"/>
        <c:crosses val="autoZero"/>
        <c:auto val="1"/>
        <c:lblAlgn val="ctr"/>
        <c:lblOffset val="100"/>
        <c:noMultiLvlLbl val="0"/>
      </c:catAx>
      <c:valAx>
        <c:axId val="139863936"/>
        <c:scaling>
          <c:orientation val="minMax"/>
        </c:scaling>
        <c:delete val="0"/>
        <c:axPos val="l"/>
        <c:majorGridlines/>
        <c:numFmt formatCode="General" sourceLinked="1"/>
        <c:majorTickMark val="out"/>
        <c:minorTickMark val="none"/>
        <c:tickLblPos val="nextTo"/>
        <c:crossAx val="139862400"/>
        <c:crosses val="autoZero"/>
        <c:crossBetween val="between"/>
      </c:valAx>
    </c:plotArea>
    <c:plotVisOnly val="1"/>
    <c:dispBlanksAs val="gap"/>
    <c:showDLblsOverMax val="0"/>
  </c:chart>
  <c:txPr>
    <a:bodyPr/>
    <a:lstStyle/>
    <a:p>
      <a:pPr>
        <a:defRPr>
          <a:solidFill>
            <a:schemeClr val="bg1"/>
          </a:solidFill>
        </a:defRPr>
      </a:pPr>
      <a:endParaRPr lang="es-A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'resultados '!$D$51</c:f>
              <c:strCache>
                <c:ptCount val="1"/>
                <c:pt idx="0">
                  <c:v>Vertical</c:v>
                </c:pt>
              </c:strCache>
            </c:strRef>
          </c:tx>
          <c:invertIfNegative val="0"/>
          <c:dPt>
            <c:idx val="0"/>
            <c:invertIfNegative val="0"/>
            <c:bubble3D val="0"/>
            <c:spPr>
              <a:solidFill>
                <a:srgbClr val="00B050"/>
              </a:solidFill>
            </c:spPr>
          </c:dPt>
          <c:dPt>
            <c:idx val="1"/>
            <c:invertIfNegative val="0"/>
            <c:bubble3D val="0"/>
            <c:spPr>
              <a:solidFill>
                <a:srgbClr val="00B0F0"/>
              </a:solidFill>
            </c:spPr>
          </c:dPt>
          <c:dPt>
            <c:idx val="2"/>
            <c:invertIfNegative val="0"/>
            <c:bubble3D val="0"/>
            <c:spPr>
              <a:solidFill>
                <a:schemeClr val="accent1">
                  <a:lumMod val="60000"/>
                  <a:lumOff val="40000"/>
                </a:schemeClr>
              </a:solidFill>
            </c:spPr>
          </c:dPt>
          <c:dPt>
            <c:idx val="3"/>
            <c:invertIfNegative val="0"/>
            <c:bubble3D val="0"/>
            <c:spPr>
              <a:solidFill>
                <a:srgbClr val="0070C0"/>
              </a:solidFill>
            </c:spPr>
          </c:dPt>
          <c:dPt>
            <c:idx val="4"/>
            <c:invertIfNegative val="0"/>
            <c:bubble3D val="0"/>
            <c:spPr>
              <a:solidFill>
                <a:srgbClr val="FFFF00"/>
              </a:solidFill>
            </c:spPr>
          </c:dPt>
          <c:dPt>
            <c:idx val="5"/>
            <c:invertIfNegative val="0"/>
            <c:bubble3D val="0"/>
            <c:spPr>
              <a:solidFill>
                <a:srgbClr val="FFC000"/>
              </a:solidFill>
            </c:spPr>
          </c:dPt>
          <c:dPt>
            <c:idx val="6"/>
            <c:invertIfNegative val="0"/>
            <c:bubble3D val="0"/>
            <c:spPr>
              <a:solidFill>
                <a:schemeClr val="accent2">
                  <a:lumMod val="60000"/>
                  <a:lumOff val="40000"/>
                </a:schemeClr>
              </a:solidFill>
            </c:spPr>
          </c:dPt>
          <c:dPt>
            <c:idx val="7"/>
            <c:invertIfNegative val="0"/>
            <c:bubble3D val="0"/>
            <c:spPr>
              <a:solidFill>
                <a:srgbClr val="C00000"/>
              </a:solidFill>
            </c:spPr>
          </c:dPt>
          <c:dPt>
            <c:idx val="8"/>
            <c:invertIfNegative val="0"/>
            <c:bubble3D val="0"/>
            <c:spPr>
              <a:solidFill>
                <a:srgbClr val="FF0000"/>
              </a:solidFill>
            </c:spPr>
          </c:dPt>
          <c:cat>
            <c:strRef>
              <c:f>'resultados '!$C$52:$C$60</c:f>
              <c:strCache>
                <c:ptCount val="9"/>
                <c:pt idx="0">
                  <c:v>Lisa</c:v>
                </c:pt>
                <c:pt idx="1">
                  <c:v>50</c:v>
                </c:pt>
                <c:pt idx="2">
                  <c:v>35</c:v>
                </c:pt>
                <c:pt idx="3">
                  <c:v>19</c:v>
                </c:pt>
                <c:pt idx="4">
                  <c:v>40</c:v>
                </c:pt>
                <c:pt idx="5">
                  <c:v>33</c:v>
                </c:pt>
                <c:pt idx="6">
                  <c:v>18</c:v>
                </c:pt>
                <c:pt idx="7">
                  <c:v>25</c:v>
                </c:pt>
                <c:pt idx="8">
                  <c:v>20</c:v>
                </c:pt>
              </c:strCache>
            </c:strRef>
          </c:cat>
          <c:val>
            <c:numRef>
              <c:f>'resultados '!$D$52:$D$60</c:f>
              <c:numCache>
                <c:formatCode>General</c:formatCode>
                <c:ptCount val="9"/>
                <c:pt idx="0">
                  <c:v>183.8</c:v>
                </c:pt>
                <c:pt idx="1">
                  <c:v>210.11</c:v>
                </c:pt>
                <c:pt idx="2">
                  <c:v>252.36</c:v>
                </c:pt>
                <c:pt idx="3">
                  <c:v>270.10000000000002</c:v>
                </c:pt>
                <c:pt idx="4">
                  <c:v>273.47000000000003</c:v>
                </c:pt>
                <c:pt idx="5">
                  <c:v>274.2</c:v>
                </c:pt>
                <c:pt idx="6">
                  <c:v>279.64999999999998</c:v>
                </c:pt>
                <c:pt idx="7">
                  <c:v>288.56</c:v>
                </c:pt>
                <c:pt idx="8">
                  <c:v>292.58999999999997</c:v>
                </c:pt>
              </c:numCache>
            </c:numRef>
          </c:val>
        </c:ser>
        <c:dLbls>
          <c:showLegendKey val="0"/>
          <c:showVal val="0"/>
          <c:showCatName val="0"/>
          <c:showSerName val="0"/>
          <c:showPercent val="0"/>
          <c:showBubbleSize val="0"/>
        </c:dLbls>
        <c:gapWidth val="150"/>
        <c:axId val="139914240"/>
        <c:axId val="139916032"/>
      </c:barChart>
      <c:catAx>
        <c:axId val="139914240"/>
        <c:scaling>
          <c:orientation val="minMax"/>
        </c:scaling>
        <c:delete val="0"/>
        <c:axPos val="b"/>
        <c:majorTickMark val="out"/>
        <c:minorTickMark val="none"/>
        <c:tickLblPos val="nextTo"/>
        <c:crossAx val="139916032"/>
        <c:crosses val="autoZero"/>
        <c:auto val="1"/>
        <c:lblAlgn val="ctr"/>
        <c:lblOffset val="100"/>
        <c:noMultiLvlLbl val="0"/>
      </c:catAx>
      <c:valAx>
        <c:axId val="139916032"/>
        <c:scaling>
          <c:orientation val="minMax"/>
        </c:scaling>
        <c:delete val="0"/>
        <c:axPos val="l"/>
        <c:majorGridlines/>
        <c:numFmt formatCode="General" sourceLinked="1"/>
        <c:majorTickMark val="out"/>
        <c:minorTickMark val="none"/>
        <c:tickLblPos val="nextTo"/>
        <c:crossAx val="139914240"/>
        <c:crosses val="autoZero"/>
        <c:crossBetween val="between"/>
      </c:valAx>
    </c:plotArea>
    <c:plotVisOnly val="1"/>
    <c:dispBlanksAs val="gap"/>
    <c:showDLblsOverMax val="0"/>
  </c:chart>
  <c:txPr>
    <a:bodyPr/>
    <a:lstStyle/>
    <a:p>
      <a:pPr>
        <a:defRPr>
          <a:solidFill>
            <a:schemeClr val="bg1"/>
          </a:solidFill>
        </a:defRPr>
      </a:pPr>
      <a:endParaRPr lang="es-A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9.8917244283012115E-2"/>
          <c:y val="0.32651754082398021"/>
          <c:w val="0.86596703345042758"/>
          <c:h val="0.59334923122414263"/>
        </c:manualLayout>
      </c:layout>
      <c:barChart>
        <c:barDir val="col"/>
        <c:grouping val="clustered"/>
        <c:varyColors val="0"/>
        <c:ser>
          <c:idx val="0"/>
          <c:order val="0"/>
          <c:tx>
            <c:strRef>
              <c:f>'resultados '!$G$51</c:f>
              <c:strCache>
                <c:ptCount val="1"/>
                <c:pt idx="0">
                  <c:v>Horizontal</c:v>
                </c:pt>
              </c:strCache>
            </c:strRef>
          </c:tx>
          <c:spPr>
            <a:solidFill>
              <a:srgbClr val="C00000"/>
            </a:solidFill>
          </c:spPr>
          <c:invertIfNegative val="0"/>
          <c:dPt>
            <c:idx val="0"/>
            <c:invertIfNegative val="0"/>
            <c:bubble3D val="0"/>
            <c:spPr>
              <a:solidFill>
                <a:srgbClr val="92D050"/>
              </a:solidFill>
            </c:spPr>
          </c:dPt>
          <c:dPt>
            <c:idx val="1"/>
            <c:invertIfNegative val="0"/>
            <c:bubble3D val="0"/>
            <c:spPr>
              <a:solidFill>
                <a:srgbClr val="00B0F0"/>
              </a:solidFill>
            </c:spPr>
          </c:dPt>
          <c:dPt>
            <c:idx val="2"/>
            <c:invertIfNegative val="0"/>
            <c:bubble3D val="0"/>
            <c:spPr>
              <a:solidFill>
                <a:schemeClr val="accent1"/>
              </a:solidFill>
            </c:spPr>
          </c:dPt>
          <c:dPt>
            <c:idx val="3"/>
            <c:invertIfNegative val="0"/>
            <c:bubble3D val="0"/>
            <c:spPr>
              <a:solidFill>
                <a:srgbClr val="0070C0"/>
              </a:solidFill>
            </c:spPr>
          </c:dPt>
          <c:dPt>
            <c:idx val="4"/>
            <c:invertIfNegative val="0"/>
            <c:bubble3D val="0"/>
            <c:spPr>
              <a:solidFill>
                <a:srgbClr val="FFFF00"/>
              </a:solidFill>
            </c:spPr>
          </c:dPt>
          <c:dPt>
            <c:idx val="5"/>
            <c:invertIfNegative val="0"/>
            <c:bubble3D val="0"/>
            <c:spPr>
              <a:solidFill>
                <a:srgbClr val="FFC000"/>
              </a:solidFill>
            </c:spPr>
          </c:dPt>
          <c:dPt>
            <c:idx val="6"/>
            <c:invertIfNegative val="0"/>
            <c:bubble3D val="0"/>
            <c:spPr>
              <a:solidFill>
                <a:schemeClr val="accent2">
                  <a:lumMod val="60000"/>
                  <a:lumOff val="40000"/>
                </a:schemeClr>
              </a:solidFill>
            </c:spPr>
          </c:dPt>
          <c:dPt>
            <c:idx val="8"/>
            <c:invertIfNegative val="0"/>
            <c:bubble3D val="0"/>
            <c:spPr>
              <a:solidFill>
                <a:srgbClr val="FF0000"/>
              </a:solidFill>
            </c:spPr>
          </c:dPt>
          <c:cat>
            <c:strRef>
              <c:f>'resultados '!$F$52:$F$60</c:f>
              <c:strCache>
                <c:ptCount val="9"/>
                <c:pt idx="0">
                  <c:v>Lisa</c:v>
                </c:pt>
                <c:pt idx="1">
                  <c:v>50</c:v>
                </c:pt>
                <c:pt idx="2">
                  <c:v>33</c:v>
                </c:pt>
                <c:pt idx="3">
                  <c:v>35</c:v>
                </c:pt>
                <c:pt idx="4">
                  <c:v>40</c:v>
                </c:pt>
                <c:pt idx="5">
                  <c:v>19</c:v>
                </c:pt>
                <c:pt idx="6">
                  <c:v>18</c:v>
                </c:pt>
                <c:pt idx="7">
                  <c:v>20</c:v>
                </c:pt>
                <c:pt idx="8">
                  <c:v>25</c:v>
                </c:pt>
              </c:strCache>
            </c:strRef>
          </c:cat>
          <c:val>
            <c:numRef>
              <c:f>'resultados '!$G$52:$G$60</c:f>
              <c:numCache>
                <c:formatCode>General</c:formatCode>
                <c:ptCount val="9"/>
                <c:pt idx="0">
                  <c:v>122.79</c:v>
                </c:pt>
                <c:pt idx="1">
                  <c:v>127.99</c:v>
                </c:pt>
                <c:pt idx="2">
                  <c:v>141.03</c:v>
                </c:pt>
                <c:pt idx="3">
                  <c:v>147.97999999999999</c:v>
                </c:pt>
                <c:pt idx="4">
                  <c:v>151.08000000000001</c:v>
                </c:pt>
                <c:pt idx="5">
                  <c:v>154.59</c:v>
                </c:pt>
                <c:pt idx="6">
                  <c:v>158.1</c:v>
                </c:pt>
                <c:pt idx="7">
                  <c:v>162.54</c:v>
                </c:pt>
                <c:pt idx="8">
                  <c:v>168.07</c:v>
                </c:pt>
              </c:numCache>
            </c:numRef>
          </c:val>
        </c:ser>
        <c:dLbls>
          <c:showLegendKey val="0"/>
          <c:showVal val="0"/>
          <c:showCatName val="0"/>
          <c:showSerName val="0"/>
          <c:showPercent val="0"/>
          <c:showBubbleSize val="0"/>
        </c:dLbls>
        <c:gapWidth val="150"/>
        <c:axId val="142167424"/>
        <c:axId val="142177408"/>
      </c:barChart>
      <c:catAx>
        <c:axId val="142167424"/>
        <c:scaling>
          <c:orientation val="minMax"/>
        </c:scaling>
        <c:delete val="0"/>
        <c:axPos val="b"/>
        <c:majorTickMark val="out"/>
        <c:minorTickMark val="none"/>
        <c:tickLblPos val="nextTo"/>
        <c:crossAx val="142177408"/>
        <c:crosses val="autoZero"/>
        <c:auto val="1"/>
        <c:lblAlgn val="ctr"/>
        <c:lblOffset val="100"/>
        <c:noMultiLvlLbl val="0"/>
      </c:catAx>
      <c:valAx>
        <c:axId val="142177408"/>
        <c:scaling>
          <c:orientation val="minMax"/>
        </c:scaling>
        <c:delete val="0"/>
        <c:axPos val="l"/>
        <c:majorGridlines/>
        <c:numFmt formatCode="General" sourceLinked="1"/>
        <c:majorTickMark val="out"/>
        <c:minorTickMark val="none"/>
        <c:tickLblPos val="nextTo"/>
        <c:crossAx val="142167424"/>
        <c:crosses val="autoZero"/>
        <c:crossBetween val="between"/>
      </c:valAx>
    </c:plotArea>
    <c:plotVisOnly val="1"/>
    <c:dispBlanksAs val="gap"/>
    <c:showDLblsOverMax val="0"/>
  </c:chart>
  <c:txPr>
    <a:bodyPr/>
    <a:lstStyle/>
    <a:p>
      <a:pPr>
        <a:defRPr>
          <a:solidFill>
            <a:schemeClr val="bg1"/>
          </a:solidFill>
        </a:defRPr>
      </a:pPr>
      <a:endParaRPr lang="es-A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'resultados '!$L$49:$L$50</c:f>
              <c:strCache>
                <c:ptCount val="1"/>
                <c:pt idx="0">
                  <c:v>Vc/Va 5 cm</c:v>
                </c:pt>
              </c:strCache>
            </c:strRef>
          </c:tx>
          <c:invertIfNegative val="0"/>
          <c:cat>
            <c:strRef>
              <c:f>'resultados '!$K$51:$K$59</c:f>
              <c:strCache>
                <c:ptCount val="9"/>
                <c:pt idx="0">
                  <c:v>50</c:v>
                </c:pt>
                <c:pt idx="1">
                  <c:v>Lisa</c:v>
                </c:pt>
                <c:pt idx="2">
                  <c:v>35</c:v>
                </c:pt>
                <c:pt idx="3">
                  <c:v>33</c:v>
                </c:pt>
                <c:pt idx="4">
                  <c:v>40</c:v>
                </c:pt>
                <c:pt idx="5">
                  <c:v>20</c:v>
                </c:pt>
                <c:pt idx="6">
                  <c:v>18</c:v>
                </c:pt>
                <c:pt idx="7">
                  <c:v>19</c:v>
                </c:pt>
                <c:pt idx="8">
                  <c:v>25</c:v>
                </c:pt>
              </c:strCache>
            </c:strRef>
          </c:cat>
          <c:val>
            <c:numRef>
              <c:f>'resultados '!$L$51:$L$59</c:f>
              <c:numCache>
                <c:formatCode>General</c:formatCode>
                <c:ptCount val="9"/>
                <c:pt idx="0">
                  <c:v>0.96</c:v>
                </c:pt>
                <c:pt idx="1">
                  <c:v>0.97</c:v>
                </c:pt>
                <c:pt idx="2">
                  <c:v>1.02</c:v>
                </c:pt>
                <c:pt idx="3">
                  <c:v>1.03</c:v>
                </c:pt>
                <c:pt idx="4">
                  <c:v>1.03</c:v>
                </c:pt>
                <c:pt idx="5">
                  <c:v>1.03</c:v>
                </c:pt>
                <c:pt idx="6">
                  <c:v>1.05</c:v>
                </c:pt>
                <c:pt idx="7">
                  <c:v>1.06</c:v>
                </c:pt>
                <c:pt idx="8">
                  <c:v>1.06</c:v>
                </c:pt>
              </c:numCache>
            </c:numRef>
          </c:val>
        </c:ser>
        <c:ser>
          <c:idx val="1"/>
          <c:order val="1"/>
          <c:tx>
            <c:strRef>
              <c:f>'resultados '!$M$49:$M$50</c:f>
              <c:strCache>
                <c:ptCount val="1"/>
                <c:pt idx="0">
                  <c:v>Vc/Va 10 cm</c:v>
                </c:pt>
              </c:strCache>
            </c:strRef>
          </c:tx>
          <c:invertIfNegative val="0"/>
          <c:cat>
            <c:strRef>
              <c:f>'resultados '!$K$51:$K$59</c:f>
              <c:strCache>
                <c:ptCount val="9"/>
                <c:pt idx="0">
                  <c:v>50</c:v>
                </c:pt>
                <c:pt idx="1">
                  <c:v>Lisa</c:v>
                </c:pt>
                <c:pt idx="2">
                  <c:v>35</c:v>
                </c:pt>
                <c:pt idx="3">
                  <c:v>33</c:v>
                </c:pt>
                <c:pt idx="4">
                  <c:v>40</c:v>
                </c:pt>
                <c:pt idx="5">
                  <c:v>20</c:v>
                </c:pt>
                <c:pt idx="6">
                  <c:v>18</c:v>
                </c:pt>
                <c:pt idx="7">
                  <c:v>19</c:v>
                </c:pt>
                <c:pt idx="8">
                  <c:v>25</c:v>
                </c:pt>
              </c:strCache>
            </c:strRef>
          </c:cat>
          <c:val>
            <c:numRef>
              <c:f>'resultados '!$M$51:$M$59</c:f>
              <c:numCache>
                <c:formatCode>General</c:formatCode>
                <c:ptCount val="9"/>
                <c:pt idx="0">
                  <c:v>0.99</c:v>
                </c:pt>
                <c:pt idx="1">
                  <c:v>0.94</c:v>
                </c:pt>
                <c:pt idx="2">
                  <c:v>1</c:v>
                </c:pt>
                <c:pt idx="3">
                  <c:v>1.02</c:v>
                </c:pt>
                <c:pt idx="4">
                  <c:v>1.01</c:v>
                </c:pt>
                <c:pt idx="5">
                  <c:v>0.99</c:v>
                </c:pt>
                <c:pt idx="6">
                  <c:v>1.01</c:v>
                </c:pt>
                <c:pt idx="7">
                  <c:v>1.02</c:v>
                </c:pt>
                <c:pt idx="8">
                  <c:v>1.04</c:v>
                </c:pt>
              </c:numCache>
            </c:numRef>
          </c:val>
        </c:ser>
        <c:dLbls>
          <c:showLegendKey val="0"/>
          <c:showVal val="0"/>
          <c:showCatName val="0"/>
          <c:showSerName val="0"/>
          <c:showPercent val="0"/>
          <c:showBubbleSize val="0"/>
        </c:dLbls>
        <c:gapWidth val="150"/>
        <c:axId val="257682816"/>
        <c:axId val="257705088"/>
      </c:barChart>
      <c:catAx>
        <c:axId val="257682816"/>
        <c:scaling>
          <c:orientation val="minMax"/>
        </c:scaling>
        <c:delete val="0"/>
        <c:axPos val="b"/>
        <c:majorTickMark val="out"/>
        <c:minorTickMark val="none"/>
        <c:tickLblPos val="nextTo"/>
        <c:crossAx val="257705088"/>
        <c:crosses val="autoZero"/>
        <c:auto val="1"/>
        <c:lblAlgn val="ctr"/>
        <c:lblOffset val="100"/>
        <c:noMultiLvlLbl val="0"/>
      </c:catAx>
      <c:valAx>
        <c:axId val="257705088"/>
        <c:scaling>
          <c:orientation val="minMax"/>
        </c:scaling>
        <c:delete val="0"/>
        <c:axPos val="l"/>
        <c:majorGridlines/>
        <c:numFmt formatCode="General" sourceLinked="1"/>
        <c:majorTickMark val="out"/>
        <c:minorTickMark val="none"/>
        <c:tickLblPos val="nextTo"/>
        <c:crossAx val="257682816"/>
        <c:crosses val="autoZero"/>
        <c:crossBetween val="between"/>
      </c:valAx>
    </c:plotArea>
    <c:legend>
      <c:legendPos val="r"/>
      <c:layout/>
      <c:overlay val="0"/>
    </c:legend>
    <c:plotVisOnly val="1"/>
    <c:dispBlanksAs val="gap"/>
    <c:showDLblsOverMax val="0"/>
  </c:chart>
  <c:txPr>
    <a:bodyPr/>
    <a:lstStyle/>
    <a:p>
      <a:pPr>
        <a:defRPr>
          <a:solidFill>
            <a:schemeClr val="bg1"/>
          </a:solidFill>
        </a:defRPr>
      </a:pPr>
      <a:endParaRPr lang="es-A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7247A71-A278-4B0F-ABF0-B8F992CFB66B}" type="datetimeFigureOut">
              <a:rPr lang="es-AR" smtClean="0"/>
              <a:t>19/03/2020</a:t>
            </a:fld>
            <a:endParaRPr lang="es-AR"/>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7988E6AC-A976-42FF-8F64-A1EA9255D7E1}" type="slidenum">
              <a:rPr lang="es-AR" smtClean="0"/>
              <a:t>‹Nº›</a:t>
            </a:fld>
            <a:endParaRPr lang="es-AR"/>
          </a:p>
        </p:txBody>
      </p:sp>
    </p:spTree>
    <p:extLst>
      <p:ext uri="{BB962C8B-B14F-4D97-AF65-F5344CB8AC3E}">
        <p14:creationId xmlns:p14="http://schemas.microsoft.com/office/powerpoint/2010/main" val="17735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La siembra de cultivos es una actividad milenaria del género humano. Comprende el conjunto de acciones</a:t>
            </a:r>
            <a:r>
              <a:rPr lang="es-AR" baseline="0" dirty="0" smtClean="0"/>
              <a:t> que permiten la implantación de los cultivos para su posterior crecimiento y desarrollo. En la actualidad, los avances en el mejoramiento genético y las modificaciones que se han introducido a distintas especies han provocado un crecimiento extraordinario de su potencial de rendimiento. Asimismo, los procesos de mecanización han tenido importantes avances a partir de aspectos tecnológicos que permiten un trabajo más eficiente de los sistemas que intervienen en los mismos, como también en su gestión, control y automatización. No obstante, en un sinnúmero de lugares, todavía se sigue sembrando en forma manual, pese a la adición de fertilizantes y pesticidas a la semilla, sin elementos que disminuyan los riesgos de contaminación a partir del contacto entre la semilla y el/la sembrador/a</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1</a:t>
            </a:fld>
            <a:endParaRPr lang="es-AR"/>
          </a:p>
        </p:txBody>
      </p:sp>
    </p:spTree>
    <p:extLst>
      <p:ext uri="{BB962C8B-B14F-4D97-AF65-F5344CB8AC3E}">
        <p14:creationId xmlns:p14="http://schemas.microsoft.com/office/powerpoint/2010/main" val="333413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baseline="0" dirty="0" smtClean="0"/>
              <a:t>Por último, se han generalizado tanto para granos finos como granos gruesos las máquinas que se conocen como Air-Drill.  Originalmente pensadas para la siembra de granos finos de baja precisión, su diseño consiste en una gran tolva de semillas o de semillas y fertilizantes ubicada en posición central, ya sea de manera independiente de la estructura de soporte del tren de siembra o sobre la misma, pero sin ocupar en ningún caso la totalidad del ancho de trabajo de la sembradora, tal como puede observarse en las diapositivas 20 y21. Este tipo de máquina sembradora se destaca por la simplicidad de su diseño, su capacidad de transporte de semillas que se traduce en una gran autonomía y por ende capacidad de trabajo. La semilla es dosificada por mecanismos similares a cualquier sembradora de grano fino y luego es transportada en una corriente de aire hasta el sistema </a:t>
            </a:r>
            <a:r>
              <a:rPr lang="es-AR" baseline="0" dirty="0" err="1" smtClean="0"/>
              <a:t>abresurco</a:t>
            </a:r>
            <a:r>
              <a:rPr lang="es-AR" baseline="0" dirty="0" smtClean="0"/>
              <a:t>. En el caso de las sembradoras de precisión desde la tolva central también se libera la semilla en una corriente de aire que la transporta hasta el dosificador de precisión, que tendrá similares características a las de cualquiera máquina sembradora </a:t>
            </a:r>
            <a:r>
              <a:rPr lang="es-AR" baseline="0" dirty="0" err="1" smtClean="0"/>
              <a:t>monograno</a:t>
            </a:r>
            <a:r>
              <a:rPr lang="es-AR" baseline="0" dirty="0" smtClean="0"/>
              <a:t>. Como consecuencia de ello, en ningún caso mejoran la calidad de siembra y grado de precisión con respecto a las máquinas de diseño sin transporte de semillas con asistencia neumática.</a:t>
            </a:r>
          </a:p>
          <a:p>
            <a:r>
              <a:rPr lang="es-AR" dirty="0" smtClean="0"/>
              <a:t>Es posible encontrar en las máquinas con un carro auxiliar, delantero o trasero,</a:t>
            </a:r>
            <a:r>
              <a:rPr lang="es-AR" baseline="0" dirty="0" smtClean="0"/>
              <a:t> dos alternativas de diseño para la conducción de la semilla desde la tolva hasta los dosificadores. Muchos diseños, en máquinas grandes, incluyeron un elemento intermedio entre los dosificadores y el tren de siembra, denominados vulgarmente torres u hongos. La masa de semillas que se extrae de la tolva por medio de un gran rodillo acanalado, se canaliza a través de conductos que alimentan a cada una de las torres. A partir de la distribución que se genera del flujo de aire y semillas en la parte superior del tubo, la semilla se dirige a orificios que por medio de mangueras llevará las mismas hasta los abresurcos. Estas torres pueden presentar diversos diseños, alturas o posiciones que pretenden básicamente alcanzar un reparto igualitario de la semilla hacia cada una de las líneas de siembra. Una de las ventajas importantes que tienen este tipo de máquinas es la posibilidad de acceso a la totalidad de las líneas de siembra ya que la posición de la tolva no interfiere con las mismas. No quiere decir esto que la accesibilidad no presente alguna restricción, pero siempre será mejor para una misma distancia entre planos y líneas de acción que cuando las tolvas con su disposición reducen a operar los sistemas de trabajo y control desde adelante o desde atrás.</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17</a:t>
            </a:fld>
            <a:endParaRPr lang="es-AR"/>
          </a:p>
        </p:txBody>
      </p:sp>
    </p:spTree>
    <p:extLst>
      <p:ext uri="{BB962C8B-B14F-4D97-AF65-F5344CB8AC3E}">
        <p14:creationId xmlns:p14="http://schemas.microsoft.com/office/powerpoint/2010/main" val="2275004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 otros diseños, cada línea de siembra se vincula con un dosificador individual en la base de la tolva. Las características, ventajas y desventajas,</a:t>
            </a:r>
            <a:r>
              <a:rPr lang="es-AR" baseline="0" dirty="0" smtClean="0"/>
              <a:t> son en líneas generales similares. La máquina tendrá un único punto de carga de insumos, la transmisión de movimientos será más eficiente por la reducción de los mecanismos requeridos (cajas, engranajes y cadenas). La colocación de la tolva, ya sea en forma longitudinal o transversal a la dirección de avance produce una restricción a los mecanismos abresurcos y de roturación del suelo que se encuentran debajo de las tolvas de semilla y fertilizante. No obstante, mejoran la accesibilidad respecto a las máquinas de diseño tradicional. La presencia de un dosificador por cada línea de siembra reduce los inconvenientes que eventualmente pueden producir los elementos de distribución intermediarios. La uniformidad de distribución será en estos casos igual a la de cualquier máquina con un distribuidor . En cuanto a los requerimientos de peso para la penetración, algunas máquinas deben recurrir a sistemas que permitan transmitir carga desde el módulo central hacia las alas, como así también la colocación de contrapesos, tipo </a:t>
            </a:r>
            <a:r>
              <a:rPr lang="es-AR" baseline="0" dirty="0" err="1" smtClean="0"/>
              <a:t>valijines</a:t>
            </a:r>
            <a:r>
              <a:rPr lang="es-AR" baseline="0" dirty="0" smtClean="0"/>
              <a:t>, cuando el peso de la estructura no resulta suficiente para alcanzar la profundidad deseada. Este problema es en algunas ocasiones mayor en las máquinas con tolva independiente, ya que en ningún caso el peso de la semilla y el fertilizante asisten a la penetración.</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18</a:t>
            </a:fld>
            <a:endParaRPr lang="es-AR"/>
          </a:p>
        </p:txBody>
      </p:sp>
    </p:spTree>
    <p:extLst>
      <p:ext uri="{BB962C8B-B14F-4D97-AF65-F5344CB8AC3E}">
        <p14:creationId xmlns:p14="http://schemas.microsoft.com/office/powerpoint/2010/main" val="4114222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La</a:t>
            </a:r>
            <a:r>
              <a:rPr lang="es-AR" baseline="0" dirty="0" smtClean="0"/>
              <a:t> mayoría de los trabajos en los cuales se evalúan en forma comparativa distintos diseños de máquinas y trenes de siembra toman el primer enfoque. De todas formas, los resultados son muy variables y contradictorios. Resulta muy difícil poder establecer diferencias en rendimiento, puesto que son muchas las variables que pueden incidir en el mismo desde la siembra hasta la madurez del cultivo. Los resultados en implantación son más consistentes en general, pero las condiciones del suelo y del clima en el período desde la siembra hasta la implantación del cultivo también pueden modificar fuertemente los resultados. </a:t>
            </a:r>
          </a:p>
          <a:p>
            <a:r>
              <a:rPr lang="es-AR" baseline="0" dirty="0" smtClean="0"/>
              <a:t>Por ello es necesario profundizar y caracterizar la mayor parte de las variables indicadas en el marco del segundo enfoque. De dicha forma, será posible establecer con mayor grado de certeza las causas de un determinado resultado y cual de los elementos del tren de siembra es el responsable de los mejores y peores coeficientes de logro. A partir de las conclusiones que estos ensayos permiten obtener como así también las hipótesis que de los mismos se pueden establecer, se ahondará en el conocimiento de aspectos de la siembra que hasta el momento, se encuentran más cercanos al arte que a la ciencia.</a:t>
            </a:r>
          </a:p>
          <a:p>
            <a:r>
              <a:rPr lang="es-AR" baseline="0" dirty="0" smtClean="0"/>
              <a:t>Un concepto básico que siempre es importante recordar es que la implantación del cultivo es siempre un período crítico para todos los cultivos, que inciden fuertemente en el rendimiento de los cultivos. Es posible que un cultivo bien implantado no tenga un buen rendimiento por múltiples motivos, sequía, excesos hídricos, </a:t>
            </a:r>
            <a:r>
              <a:rPr lang="es-AR" baseline="0" dirty="0" err="1" smtClean="0"/>
              <a:t>enmalezamiento</a:t>
            </a:r>
            <a:r>
              <a:rPr lang="es-AR" baseline="0" dirty="0" smtClean="0"/>
              <a:t>, ataque de plagas y enfermedades, inconvenientes climáticos al momento de cosecha, etc. Por lo contrario es prácticamente seguro que un cultivo que alcanza una pobre implantación no alcance un rendimiento satisfactorio, salvo condiciones excepcionalmente favorables a lo largo de la totalidad del ciclo del mismo.</a:t>
            </a:r>
          </a:p>
          <a:p>
            <a:r>
              <a:rPr lang="es-AR" baseline="0" dirty="0" smtClean="0"/>
              <a:t>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19</a:t>
            </a:fld>
            <a:endParaRPr lang="es-AR"/>
          </a:p>
        </p:txBody>
      </p:sp>
    </p:spTree>
    <p:extLst>
      <p:ext uri="{BB962C8B-B14F-4D97-AF65-F5344CB8AC3E}">
        <p14:creationId xmlns:p14="http://schemas.microsoft.com/office/powerpoint/2010/main" val="342017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ASABE identifica los distintos elementos y sistemas de trabajo que pueden incluir las máquinas sembradoras para su adecuación a las condiciones en que deben desarrollar su tarea. </a:t>
            </a:r>
          </a:p>
          <a:p>
            <a:r>
              <a:rPr lang="es-AR" dirty="0" smtClean="0"/>
              <a:t>Los elementos de corte y roturación de suelo (1) se encuentran en prácticamente la totalidad de las máquinas de siembra directa de cultivos, en la medida que existen residuos de cosecha o cultivos predecesores que deben ser cortados para evitar las atoraduras de los mecanismos de apertura del surco. También deben reducir el enterrado de los residuos que podrían evitar el contacto de la semilla con el suelo necesario</a:t>
            </a:r>
            <a:r>
              <a:rPr lang="es-AR" baseline="0" dirty="0" smtClean="0"/>
              <a:t> para el proceso de germinación. Además, la incorporación de rastrojo a la línea de siembra suele reducir la profundidad efectiva de siembra y producir un incremento de la variabilidad (la cual puede ser evaluada por medio de la desviación estándar o el coeficiente de variación que es su expresión porcentual con respecto a la media) </a:t>
            </a:r>
          </a:p>
          <a:p>
            <a:r>
              <a:rPr lang="es-AR" baseline="0" dirty="0" smtClean="0"/>
              <a:t>Cada vez son mas los diseños de cuchillas que aparecen a disposición de los usuarios, ya que las mismas deben adaptarse a un sinnúmero de situaciones en distintos planteos productivos, que pese a realizar alguna labranza previa, no incorporan la totalidad de los residuos, sino que una parte de los mismos permanece sobre la superficie al momento de siembra. También se encuentran como alternativas la cantidad de cuchillas de corte y roturación (una o dos), su diámetro, su forma, lisas o corrugadas. El borde en las lisas pude también ser escotado y las ondulaciones de las corrugadas pueden tener disposición </a:t>
            </a:r>
            <a:r>
              <a:rPr lang="es-AR" baseline="0" dirty="0" err="1" smtClean="0"/>
              <a:t>ra</a:t>
            </a:r>
            <a:endParaRPr lang="es-AR" baseline="0" dirty="0" smtClean="0"/>
          </a:p>
          <a:p>
            <a:r>
              <a:rPr lang="es-AR" baseline="0" dirty="0" smtClean="0"/>
              <a:t>dial o tangencial.</a:t>
            </a:r>
          </a:p>
          <a:p>
            <a:r>
              <a:rPr lang="es-AR" baseline="0" dirty="0" smtClean="0"/>
              <a:t>Los elementos de preparación de la línea de siembra (2) generalmente son los órganos encargados de disminuir la cantidad de residuos que permanecen sobre la línea de siembra luego del pasaje de las cuchillas de corte y roturación del suelo. En nuestro país se los conoce como </a:t>
            </a:r>
            <a:r>
              <a:rPr lang="es-AR" baseline="0" dirty="0" err="1" smtClean="0"/>
              <a:t>barrerastrojos</a:t>
            </a:r>
            <a:r>
              <a:rPr lang="es-AR" baseline="0" dirty="0" smtClean="0"/>
              <a:t> y desplazan los residuos superficiales hacia uno y otro lado del surco. Los diseños más frecuentes son de doble discos escotado o de doble estrella y su uso es frecuente en máquinas sembradoras de grano grueso o de precisión pero no en las de granos fino. </a:t>
            </a:r>
          </a:p>
          <a:p>
            <a:r>
              <a:rPr lang="es-AR" baseline="0" dirty="0" smtClean="0"/>
              <a:t>En algún caso se han colocado cuerpos de vibrocultivadores, a nivel superficial en asociación con cuchillas de corte lisas que no realizan roturación del suelo.</a:t>
            </a:r>
          </a:p>
          <a:p>
            <a:r>
              <a:rPr lang="es-AR" dirty="0" smtClean="0"/>
              <a:t>Su uso es complejo por las posibilidades de atoraduras en la medida que las cuchillas lisas tengan dificultades para el</a:t>
            </a:r>
            <a:r>
              <a:rPr lang="es-AR" baseline="0" dirty="0" smtClean="0"/>
              <a:t> corte de los residuos </a:t>
            </a:r>
          </a:p>
          <a:p>
            <a:r>
              <a:rPr lang="es-AR" baseline="0" dirty="0" smtClean="0"/>
              <a:t>La apertura del surco (3) es realizada por cuchillas circulares, simple o dobles, por lo general de borde afilado, interno o externo. Su denominación común es la de abresurcos y su diseño más común el de doble disco encontrado. Conforma el surco en V o con forma de doble V (presenta una pequeña cresta en el fondo) donde se ubicará la semilla, por lo que el vértice determinará la profundidad de siembra. Para ello suelen presentar ruedas adosadas a los discos que son las encargadas de copiar la superficie del suelo, limitar la penetración del </a:t>
            </a:r>
            <a:r>
              <a:rPr lang="es-AR" baseline="0" dirty="0" err="1" smtClean="0"/>
              <a:t>abresurco</a:t>
            </a:r>
            <a:r>
              <a:rPr lang="es-AR" baseline="0" dirty="0" smtClean="0"/>
              <a:t> y producir una profundidad de siembra homogénea. También existen abresurcos de un solo disco, de casquetes, simples y dobles y de reja sola o asociada a una cuchilla que le corta los residuos.</a:t>
            </a:r>
          </a:p>
          <a:p>
            <a:r>
              <a:rPr lang="es-AR" baseline="0" dirty="0" smtClean="0"/>
              <a:t> El asentamiento de la semilla es un accesorio habitual en las máquinas de nuestro país, Su función es asentar la semilla contra el fondo del surco, evitando un pobre contacto con el suelo, lo cual puede producirse por la forma del mismo (la semilla queda retenida por las paredes del surco que se van cerrando hacia el fondo), por el desprendimiento de agregados de la pared del surco que se depositan sobre el fondo. Ambas situaciones pueden producir como inconvenientes una menor eficiencia de la sembradora tanto en el porcentaje de germinación, como en la variabilidad de la profundidad de trabajo. </a:t>
            </a:r>
          </a:p>
          <a:p>
            <a:r>
              <a:rPr lang="es-AR" baseline="0" dirty="0" smtClean="0"/>
              <a:t>Se utilizan tanto ruedas como lengüetas en acuerdo con las condiciones del suelo</a:t>
            </a:r>
          </a:p>
          <a:p>
            <a:r>
              <a:rPr lang="es-AR" baseline="0" dirty="0" smtClean="0"/>
              <a:t>Los elementos para la cobertura de la semilla con tierra (5), como  el asentamiento de la cama de siembra en la línea del cultivo (6) pueden constituir acciones individuales o conjuntas. Las primeras se encuentran mayoritariamente en sistemas con remoción previa del suelo. En los sistemas de siembra directa ambas acciones puede resolverse con una o dos ruedas que tanto desplazan suelo hacia la línea de cultivo como presionan el mismo por la disposición angulada con respecto a la dirección de avance y a la superficie del suelo (diferente de 90°).</a:t>
            </a:r>
          </a:p>
          <a:p>
            <a:r>
              <a:rPr lang="es-AR" baseline="0" dirty="0" smtClean="0"/>
              <a:t>Finalmente, el asentamiento general del suelo, por medio de rolos o rodillos como la nivelación con distintos elementos, se usa en sistemas con remoción del suelo. En algún caso se requiere romper agregados y compactar el suelo, debido a que las distintas labores efectuadas no alcanzaron a producir una correcta cama de siembra. También, aquellas semillas que por su pequeño tamaño y escasa energía germinativa no pueden ser enterradas en un surco de siembra se distribuyen al voleo sobre la superficie del suelo y se mejora su contacto con el mismo a partir de estas labores complementarias de estos órganos que desplazan mínimamente el suelo para lograr que las semillas no queden totalmente en superficie.</a:t>
            </a:r>
          </a:p>
          <a:p>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20</a:t>
            </a:fld>
            <a:endParaRPr lang="es-AR"/>
          </a:p>
        </p:txBody>
      </p:sp>
    </p:spTree>
    <p:extLst>
      <p:ext uri="{BB962C8B-B14F-4D97-AF65-F5344CB8AC3E}">
        <p14:creationId xmlns:p14="http://schemas.microsoft.com/office/powerpoint/2010/main" val="3039997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Las imágenes muestran distintos diseños de cuchillas. Las variables son mucho mayores a las identificadas en</a:t>
            </a:r>
            <a:r>
              <a:rPr lang="es-AR" baseline="0" dirty="0" smtClean="0"/>
              <a:t> las figuras. </a:t>
            </a:r>
          </a:p>
          <a:p>
            <a:r>
              <a:rPr lang="es-AR" baseline="0" dirty="0" smtClean="0"/>
              <a:t>Las cuchillas lisas, se usaron al principio de la implementación de la siembra directa pero fueron paulatinamente dejadas de usar porque presentan dificultades para el corte de los residuos en condiciones de suelo blando con abundante residuo superficial. Se las utiliza eventualmente en condiciones de escasa presencia de rastrojo por su menor resistencia a la penetración en el suelo, cuando el mismo pierde humedad, o cuando no resulta aconsejable por las características de suelo producir una intensa remoción.</a:t>
            </a:r>
          </a:p>
          <a:p>
            <a:r>
              <a:rPr lang="es-AR" baseline="0" dirty="0" smtClean="0"/>
              <a:t>Las cuchillas lisas con borde escotado mejoran la calidad de trabajo de las cuchillas lisas cuando existe una mayor cantidad de residuos, ya que las características del borde reducen el empuje y deslizamiento de los restos vegetales sin que el filo de la cuchilla llegue a cortarlo, produciendo empuje o enterramiento según la relación entre la profundidad de trabajo y el diámetro de la cuchilla. Las escotaduras “frenan” el movimiento de los residuos  sobre el filo y mejoran el movimiento de las cuchillas en pequeña medida, lo cual explica las mejoras en el corte indicadas en forma precedente.</a:t>
            </a:r>
          </a:p>
          <a:p>
            <a:r>
              <a:rPr lang="es-AR" baseline="0" dirty="0" smtClean="0"/>
              <a:t>Las cuatro cuchillas siguientes son de ondulaciones radiales, mientras que la última presenta las ondulaciones tangenciales. Este último tipo de cuchillas presenta múltiples variables pero en nuestro país a todas ellas se las denomina genéricamente “turbo”.</a:t>
            </a:r>
          </a:p>
          <a:p>
            <a:r>
              <a:rPr lang="es-AR" baseline="0" dirty="0" smtClean="0"/>
              <a:t>Su uso se generalizó por su mejor capacidad de penetración en comparación con las de ondulaciones radiales. Por un lado, se requiere que las cuchillas sean onduladas o corrugadas en siembra directa debido a la necesidad de roturación del suelo para generar tierra “fina” agregados sueltos que favorezcan el contacto necesario con la semilla para la provisión de humedad. </a:t>
            </a:r>
          </a:p>
          <a:p>
            <a:r>
              <a:rPr lang="es-AR" baseline="0" dirty="0" smtClean="0"/>
              <a:t>Sin embargo, cuando las ondulaciones son radiales las misma penetran en el suelo con una gran superficie de contacto, compactando parcialmente el suelo y reduciendo su capacidad de penetración en forma previa a la roturación. Asimismo, tiene una tendencia a incorporar una mayor cantidad de residuos al fondo del surco.</a:t>
            </a:r>
          </a:p>
          <a:p>
            <a:r>
              <a:rPr lang="es-AR" baseline="0" dirty="0" smtClean="0"/>
              <a:t>Las cuchillas de diseño turbo, guardan una relación entre la angulación de las ondulaciones y la profundidad de trabajo, de manera tal que las ondulaciones en el momento de la penetración se presenten normales a la superficie del terreno, facilitando su penetración. Por otra parte, al salir del suelo cada ondulación lo hará de forma mas o menos paralela  a la superficie del terreno, sacando parte de los residuos parcialmente incorporados. Esta ventaja de la disposición de las cuchillas para el manejo de los residuos presenta como contrapartida la posibilidad de sacar parte de los agregados fuera de la línea del surco, provocando desplazamiento lateral del mismo y modificando la profundidad efectiva de siembra. Estos inconvenientes pueden incrementarse en la medida que se transite a mayores velocidades de avance.</a:t>
            </a:r>
          </a:p>
          <a:p>
            <a:endParaRPr lang="es-AR" baseline="0" dirty="0" smtClean="0"/>
          </a:p>
          <a:p>
            <a:endParaRPr lang="es-AR" dirty="0" smtClean="0"/>
          </a:p>
          <a:p>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21</a:t>
            </a:fld>
            <a:endParaRPr lang="es-AR"/>
          </a:p>
        </p:txBody>
      </p:sp>
    </p:spTree>
    <p:extLst>
      <p:ext uri="{BB962C8B-B14F-4D97-AF65-F5344CB8AC3E}">
        <p14:creationId xmlns:p14="http://schemas.microsoft.com/office/powerpoint/2010/main" val="3730792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El siguiente esquema pretende ordenar las principales variantes que se pueden encontrar en las cuchillas de</a:t>
            </a:r>
            <a:r>
              <a:rPr lang="es-AR" baseline="0" dirty="0" smtClean="0"/>
              <a:t> las máquinas sembradoras. Lo indicado con letras amarillas indica la moda en el mercado argentino, pero dejando en claro que todas los tipos se encuentran en disponible y son usados pero en mucha menor medida.</a:t>
            </a:r>
          </a:p>
          <a:p>
            <a:r>
              <a:rPr lang="es-AR" baseline="0" dirty="0" smtClean="0"/>
              <a:t>La amplia mayoría de las cuchillas de corte y roturación de suelo son simples. Las cuchillas dobles se usaron en algunos diseños que incorporaban fertilizante en la línea de siembra del cultivo. La diferenciación en profundidad de la ubicación del fertilizante es difícil de lograr cuando se pretende distribuir ambos insumos en el mecanismo </a:t>
            </a:r>
            <a:r>
              <a:rPr lang="es-AR" baseline="0" dirty="0" err="1" smtClean="0"/>
              <a:t>abresurco</a:t>
            </a:r>
            <a:r>
              <a:rPr lang="es-AR" baseline="0" dirty="0" smtClean="0"/>
              <a:t>. Por ello, diferenciar el sitio de colocación del fertilizante por delante de la ubicación de la semilla, favorece que el fertilizante quede a una mayor profundidad y parcialmente diferenciado de la semilla por la caída de agregados entre la deposición de uno y otro.</a:t>
            </a:r>
          </a:p>
          <a:p>
            <a:r>
              <a:rPr lang="es-AR" baseline="0" dirty="0" smtClean="0"/>
              <a:t>Cuando se coloca el fertilizante junto a la cuchilla de corte y roturación, la profundidad de trabajo de las cuchillas puede ser mayor que la de siembra y por lo tanto diferenciar más eficientemente la colocación de ambos. En un análisis elemental, la colocación de cuchillas dobles ofrecen una mayor superficie de contacto que las simples, por lo cual ofrecerán una mayor resistencia a la penetración y requerirán mayor peso para la penetración.</a:t>
            </a:r>
          </a:p>
          <a:p>
            <a:endParaRPr lang="es-AR" baseline="0" dirty="0" smtClean="0"/>
          </a:p>
          <a:p>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24</a:t>
            </a:fld>
            <a:endParaRPr lang="es-AR"/>
          </a:p>
        </p:txBody>
      </p:sp>
    </p:spTree>
    <p:extLst>
      <p:ext uri="{BB962C8B-B14F-4D97-AF65-F5344CB8AC3E}">
        <p14:creationId xmlns:p14="http://schemas.microsoft.com/office/powerpoint/2010/main" val="3941443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La diapositiva</a:t>
            </a:r>
            <a:r>
              <a:rPr lang="es-AR" baseline="0" dirty="0" smtClean="0"/>
              <a:t> esquematiza las posibilidades básicas de gestión de la cuchilla de corte y roturación del suelo. Existen al menos 3 aspectos que deben ser controlados en el trabajo de las cuchillas. </a:t>
            </a:r>
          </a:p>
          <a:p>
            <a:r>
              <a:rPr lang="es-AR" baseline="0" dirty="0" smtClean="0"/>
              <a:t>La profundidad de trabajo es uno de los aspectos más importantes. La misma será determinada por un conjunto de factores entre los que pueden mencionarse la presencia de residuos, el volumen de los mismos, la uniformidad de su distribución por parte de la cosechadora, la humedad del suelo y la profundidad de la capa compactada o con presencia de estratos superficiales del tipo laminar.</a:t>
            </a:r>
          </a:p>
          <a:p>
            <a:r>
              <a:rPr lang="es-AR" baseline="0" dirty="0" smtClean="0"/>
              <a:t>Esta regulación o alistamiento es como muchas una tarea que requiere esfuerzo y tiempo por parte del operario, tanto mayores cuanto mayor sea el número de líneas de la máquina sembradora. La misma puede complicarse aún más según sea la disposición de las mismas en uno o dos planos . En el caso de </a:t>
            </a:r>
            <a:r>
              <a:rPr lang="es-AR" baseline="0" dirty="0" err="1" smtClean="0"/>
              <a:t>prioritar</a:t>
            </a:r>
            <a:r>
              <a:rPr lang="es-AR" baseline="0" dirty="0" smtClean="0"/>
              <a:t> la aptitud para el manejo de los residuos de cosecha, la disposición en 2 planos de las cuchillas formando un conjunto compacto con  el tren de siembra, será más difícil el acceso a las distintas regulaciones y será más dificultoso lograr una eficiente gestión y control de su trabajo. En el caso contrario se deberá asegurar que se pueda efectivamente cortar los residuos y que la estrecha distancia entre líneas en granos finos no ocasione atoraduras sobre residuos voluminosos.</a:t>
            </a:r>
          </a:p>
          <a:p>
            <a:r>
              <a:rPr lang="es-AR" baseline="0" dirty="0" smtClean="0"/>
              <a:t>La profundidad de trabajo puede modificarse de distinta forma. Con las cuchillas tomadas en forma directa del bastidor, el peso del conjunto de la estructura recae sobre la misma, pudiendo alcanzar por lo común una adecuada profundidad de trabajo. Una de las formas más comunes es el desplazamiento del eje de la cuchilla sobre la pieza que lo une al bastidor.  Otra forma alternativa o </a:t>
            </a:r>
            <a:r>
              <a:rPr lang="es-AR" baseline="0" dirty="0" err="1" smtClean="0"/>
              <a:t>complemetaria</a:t>
            </a:r>
            <a:r>
              <a:rPr lang="es-AR" baseline="0" dirty="0" smtClean="0"/>
              <a:t> es el desplazamiento de </a:t>
            </a:r>
            <a:r>
              <a:rPr lang="es-AR" baseline="0" dirty="0" err="1" smtClean="0"/>
              <a:t>lacuchillas</a:t>
            </a:r>
            <a:r>
              <a:rPr lang="es-AR" baseline="0" dirty="0" smtClean="0"/>
              <a:t> con los brazos que la unen al eje sobre el mismo. Por último, las cuchillas pueden tener además la posibilidad de girar por medio de un sistema de carracas, manteniendo el resto de los elementos en su posición. </a:t>
            </a:r>
          </a:p>
          <a:p>
            <a:r>
              <a:rPr lang="es-AR" baseline="0" dirty="0" smtClean="0"/>
              <a:t>La alineación de la cuchilla con la línea de trabajo del resto del tren de siembra, es determinante de la facilidad de penetración y reducción de esfuerzos del sistema abresurcos. Cuando se repara la máquina o se modifica la posición de los cuerpos o se retiran cuerpos debe corroborarse la correcta alineación. En algunos bastidores se encuentra marcas en los lugares que se deben ubicar cada uno de los sistemas, en otros es posible “calzar” los elementos de fijación  o simplemente hay que desplazar y colocar la pieza en su lugar previa medición sobre la estructura. Cuando las cuchillas poseen un eje recto, las anteriores son las únicas opciones. Cuando las cuchillas poseen un eje acodado, la alineación puede lograrse aflojando la sujeción del eje; luego se debe girar el eje hasta que el centro de la sección acodada quede en línea el mecanismo </a:t>
            </a:r>
            <a:r>
              <a:rPr lang="es-AR" baseline="0" dirty="0" err="1" smtClean="0"/>
              <a:t>abresurco</a:t>
            </a:r>
            <a:r>
              <a:rPr lang="es-AR" baseline="0" dirty="0" smtClean="0"/>
              <a:t>.</a:t>
            </a:r>
          </a:p>
          <a:p>
            <a:r>
              <a:rPr lang="es-AR" baseline="0" dirty="0" smtClean="0"/>
              <a:t>La corroboración del correcto alineamiento se hace desplazando la sembradora hasta que el </a:t>
            </a:r>
            <a:r>
              <a:rPr lang="es-AR" baseline="0" dirty="0" err="1" smtClean="0"/>
              <a:t>abresurco</a:t>
            </a:r>
            <a:r>
              <a:rPr lang="es-AR" baseline="0" dirty="0" smtClean="0"/>
              <a:t> alcance la línea de suelo cortado por la cuchilla y las mismas coincidan luego se deben aflojar los topes de la cuchilla y se procede a colocar la cuchilla en la dirección correcta (de avance) y volver a posicionar los topes, dejando un pequeño juego libre hacia cada lado.</a:t>
            </a:r>
          </a:p>
          <a:p>
            <a:r>
              <a:rPr lang="es-AR" baseline="0" dirty="0" smtClean="0"/>
              <a:t>La tensión de trabajo, cuando la cuchilla se encuentra tomada al bastidor debe garantizar que no modifique su posición de trabajo independientemente de las irregularidades del terreno. Esto, si bien discutible, garantiza en parte que la cuchilla trabaje algo más profundo que el </a:t>
            </a:r>
            <a:r>
              <a:rPr lang="es-AR" baseline="0" dirty="0" err="1" smtClean="0"/>
              <a:t>abresurco</a:t>
            </a:r>
            <a:r>
              <a:rPr lang="es-AR" baseline="0" dirty="0" smtClean="0"/>
              <a:t>, aumentando en algunos sectores los esfuerzos de tracción. En caso contrario, si se pretende que el mecanismo modifique su posición en función de la resistencia a la penetración, se pueden inducir modificaciones en la profundidad de siembra del cultivo. Esto ocurre porque las cuchillas no tienen un sistema que copie los desniveles sino que a lo sumo podría copiar resistencia a la penetración en virtud de la carga del resorte.  Esto sería peor que lo anterior porque en sectores duros se disminuiría la profundidad de la cuchilla y seguramente la de siembra también. Con estas consideraciones, los fabricantes suelen recomendar ajustes de la tensión de los resorte de las cuchillas para que la misma no se rompa ante un obstáculo más que para que copie el terreno.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25</a:t>
            </a:fld>
            <a:endParaRPr lang="es-AR"/>
          </a:p>
        </p:txBody>
      </p:sp>
    </p:spTree>
    <p:extLst>
      <p:ext uri="{BB962C8B-B14F-4D97-AF65-F5344CB8AC3E}">
        <p14:creationId xmlns:p14="http://schemas.microsoft.com/office/powerpoint/2010/main" val="449989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En siembra directa, a diferencia que en suelos labrados, previo a la apertura del surco se debe cortar los restos vegetales o rastrojo de la superficie del suelo, para evitar que estos sean introducidos dentro del surco durante la apertura del mismo. Para tal fin se utilizan cuchillas de corte.</a:t>
            </a:r>
          </a:p>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Una de la condiciones para que la cuchilla pueda realizar un buen corte es que exista un ángulo de corte entre el filo de la cuchilla y la superficie del suelo, como el que se produce entre las hojas de una tijera durante el corte. Esto no va a suceder si las cuchillas se entierran en el suelo más de un cuarto o a lo sumo un tercio de su diámetro ya que a mayor profundidad en lugar de cortar el rastrojo lo estarían empujando. </a:t>
            </a:r>
          </a:p>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En determinadas situaciones como cuando el rastrojo está húmedo, este tiende a doblarse en lugar de ser cortado, por lo que es introducido o “</a:t>
            </a:r>
            <a:r>
              <a:rPr lang="es-AR" sz="1200" kern="1200" dirty="0" err="1" smtClean="0">
                <a:solidFill>
                  <a:schemeClr val="tx1"/>
                </a:solidFill>
                <a:effectLst/>
                <a:latin typeface="+mn-lt"/>
                <a:ea typeface="+mn-ea"/>
                <a:cs typeface="+mn-cs"/>
              </a:rPr>
              <a:t>enbuchado</a:t>
            </a:r>
            <a:r>
              <a:rPr lang="es-AR" sz="1200" kern="1200" dirty="0" smtClean="0">
                <a:solidFill>
                  <a:schemeClr val="tx1"/>
                </a:solidFill>
                <a:effectLst/>
                <a:latin typeface="+mn-lt"/>
                <a:ea typeface="+mn-ea"/>
                <a:cs typeface="+mn-cs"/>
              </a:rPr>
              <a:t>” por la cuchilla dentro del surco</a:t>
            </a:r>
          </a:p>
          <a:p>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26</a:t>
            </a:fld>
            <a:endParaRPr lang="es-AR"/>
          </a:p>
        </p:txBody>
      </p:sp>
    </p:spTree>
    <p:extLst>
      <p:ext uri="{BB962C8B-B14F-4D97-AF65-F5344CB8AC3E}">
        <p14:creationId xmlns:p14="http://schemas.microsoft.com/office/powerpoint/2010/main" val="1186217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 este caso la cuchilla se encuentra unida al mecanismo </a:t>
            </a:r>
            <a:r>
              <a:rPr lang="es-AR" dirty="0" err="1" smtClean="0"/>
              <a:t>abresurco</a:t>
            </a:r>
            <a:r>
              <a:rPr lang="es-AR" dirty="0" smtClean="0"/>
              <a:t>. Todos los elementos se moverán en conjunto y la tensión que mantendrá el</a:t>
            </a:r>
            <a:r>
              <a:rPr lang="es-AR" baseline="0" dirty="0" smtClean="0"/>
              <a:t> tren de siembra a la profundidad deseada es la de los resortes que toman a uno de los brazos del paralelogramo deformable. En algunos diseños no es posible modificar la posición relativa de la cuchilla con respecto al </a:t>
            </a:r>
            <a:r>
              <a:rPr lang="es-AR" baseline="0" dirty="0" err="1" smtClean="0"/>
              <a:t>abresurco</a:t>
            </a:r>
            <a:r>
              <a:rPr lang="es-AR" baseline="0" dirty="0" smtClean="0"/>
              <a:t> y en otros sí, lo cual es siempre deseable. Siempre el mecanismo que copia es la rueda adosada al </a:t>
            </a:r>
            <a:r>
              <a:rPr lang="es-AR" baseline="0" dirty="0" err="1" smtClean="0"/>
              <a:t>abresurco</a:t>
            </a:r>
            <a:r>
              <a:rPr lang="es-AR" baseline="0" dirty="0" smtClean="0"/>
              <a:t>. Si la profundidad de cuchilla y </a:t>
            </a:r>
            <a:r>
              <a:rPr lang="es-AR" baseline="0" dirty="0" err="1" smtClean="0"/>
              <a:t>abresurco</a:t>
            </a:r>
            <a:r>
              <a:rPr lang="es-AR" baseline="0" dirty="0" smtClean="0"/>
              <a:t> es la misma ante una elevación la cuchilla trabajará más profundo hasta que la rueda copie la misma. Cuando lo hace, disminuirá la profundidad de trabajo de la cuchilla y en dicho sitio es probable que se produzca una modificación de la profundidad de siembra si la carga del resorte no es la suficiente. Estos problemas se encuentran en sistemas de siembra directa y son irrelevantes en siembras sobre terrenos roturados.</a:t>
            </a:r>
            <a:r>
              <a:rPr lang="es-AR" dirty="0" smtClean="0"/>
              <a:t>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29</a:t>
            </a:fld>
            <a:endParaRPr lang="es-AR"/>
          </a:p>
        </p:txBody>
      </p:sp>
    </p:spTree>
    <p:extLst>
      <p:ext uri="{BB962C8B-B14F-4D97-AF65-F5344CB8AC3E}">
        <p14:creationId xmlns:p14="http://schemas.microsoft.com/office/powerpoint/2010/main" val="2706208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kern="1200" dirty="0" smtClean="0">
                <a:solidFill>
                  <a:schemeClr val="tx1"/>
                </a:solidFill>
                <a:effectLst/>
                <a:latin typeface="+mn-lt"/>
                <a:ea typeface="+mn-ea"/>
                <a:cs typeface="+mn-cs"/>
              </a:rPr>
              <a:t>Si la cuchilla se apoyara sobre el suelo como lo haría una rueda, el filo giraría con la misma velocidad con la que avanza hacia adelante. Sin embargo cuando la cuchilla se clava en el suelo, la velocidad tangencial de giro (m/s) es igual a la velocidad de avance en algún radio intermedio entre el del filo y el que coincide con la superficie del terreno. La velocidad de giro del filo será mayor a la de avance. Esto se debe a que la cuchilla que es desplazada hacia adelante por la sembradora, comienza a girar cuando entra en contacto con el suelo. Como se mencionó si es el filo el que toma contacto con el suelo la velocidad del filo será igual a la de avance. Sin embargo cuando la cuchilla avanza clavada en el suelo, la distancia que gira hacia atrás es diferente. Esta característica de trabajo mejora la capacidad de corte de las cuchillas, porque aparte de apretar el residuo contra el suelo gira sobre los mismos</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32</a:t>
            </a:fld>
            <a:endParaRPr lang="es-AR"/>
          </a:p>
        </p:txBody>
      </p:sp>
    </p:spTree>
    <p:extLst>
      <p:ext uri="{BB962C8B-B14F-4D97-AF65-F5344CB8AC3E}">
        <p14:creationId xmlns:p14="http://schemas.microsoft.com/office/powerpoint/2010/main" val="60668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Tal como fue propuesto para distintas máquinas,</a:t>
            </a:r>
            <a:r>
              <a:rPr lang="es-AR" baseline="0" dirty="0" smtClean="0"/>
              <a:t> el análisis funcional permitirá en acuerdo con los principales objetivos de labor, identificar los principales elementos, mecanismos y sistemas que realizan las acciones para cumplir con los mismos. El sistema trabaja en conjunto, siendo imposible poder cumplir adecuadamente con los objetivos de trabajo, si alguna de las partes no trabaja o lo hace de manera deficiente. Por otra parte, la evolución de los sistemas de labranza hacia alternativas que </a:t>
            </a:r>
            <a:r>
              <a:rPr lang="es-AR" baseline="0" dirty="0" err="1" smtClean="0"/>
              <a:t>prioriten</a:t>
            </a:r>
            <a:r>
              <a:rPr lang="es-AR" baseline="0" dirty="0" smtClean="0"/>
              <a:t> la conservación del suelo, produjo modificaciones de importancia en el diseño de las máquinas sembradoras, modificando el peso relativo de distintos sistemas para alcanzar una mayor eficiencia. La relevancia de un sistema con respecto a otro es siempre una mirada subjetiva, relacionada a condiciones agroecológicas de cada región para un cultivo dado. </a:t>
            </a:r>
          </a:p>
          <a:p>
            <a:r>
              <a:rPr lang="es-AR" baseline="0" dirty="0" smtClean="0"/>
              <a:t>En un análisis muy básico, la función de la máquina sembradora es sembrar. Pese a ello, son numerosas las máquinas combinadas, que no solamente siembran sino también fertilizan, tratando de aumentar la eficiencia por medio de la realización de trabajos combinados. Pese a ello, su acción es principalmente sembrar, por lo que los sistemas de fertilización serán complementarios y no deberían jamás interferir en forma negativa con la eficiencia de siembra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3</a:t>
            </a:fld>
            <a:endParaRPr lang="es-AR"/>
          </a:p>
        </p:txBody>
      </p:sp>
    </p:spTree>
    <p:extLst>
      <p:ext uri="{BB962C8B-B14F-4D97-AF65-F5344CB8AC3E}">
        <p14:creationId xmlns:p14="http://schemas.microsoft.com/office/powerpoint/2010/main" val="3040093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Los gráficos que se muestran en la diapositiva 33 surgen de un ensayo en campo sobre un suelo areno-limoso.</a:t>
            </a:r>
            <a:r>
              <a:rPr lang="es-AR" baseline="0" dirty="0" smtClean="0"/>
              <a:t> Todas las cuchillas son de igual diámetro y trabajaron a una profundidad promedio de 5 cm. En el sudoeste de la provincia de Buenos Aires, con adecuado grado de humedad pero con alta compactación a nivel superficial. Surge claramente que los esfuerzos requeridos para la penetración de las distintas cuchillas es significativamente mayor que los esfuerzos de tracción que cada una de ellas demanda. Como es de esperar, la cuchilla lisa, por su menor superficie de contacto es la que menor peso requiere para la penetración en relación a cualquiera de las corrugadas, como también es la que demanda menor esfuerzo de tracción. También puede verse que las variaciones en los esfuerzos verticales son mucho mayores que las de los esfuerzos de tracción.</a:t>
            </a:r>
          </a:p>
          <a:p>
            <a:r>
              <a:rPr lang="es-AR" baseline="0" dirty="0" smtClean="0"/>
              <a:t>En cuanto a los aspectos de caracterización del trabajo de las cuchillas es común que se relacione que la mayor superficie de contacto (filo) con mayores pesos requeridos para la penetración. La mayor superficie de contacto puede vincularse con un mayor número de ondulaciones para un mismo diámetro.</a:t>
            </a:r>
          </a:p>
          <a:p>
            <a:r>
              <a:rPr lang="es-AR" baseline="0" dirty="0" smtClean="0"/>
              <a:t>Pese a ello, los resultados no muestran esa relación de forma directa. La carga vertical no muestra un aumento correlacionado al número de ondas, ya que no se ordenan de menor a mayor. Esto demuestra que existen otros aspectos que inciden tal como pueden ser la profundidad de las ondulaciones, el ángulo que las mismas forman con el sentido de avance y con la vertical, el área de suelo movilizada y la facilidad con que los agregados pueden desplazarse hacia atrás y hacia arriba durante el período en que las cuchillas interactúa con el suelo.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33</a:t>
            </a:fld>
            <a:endParaRPr lang="es-AR"/>
          </a:p>
        </p:txBody>
      </p:sp>
    </p:spTree>
    <p:extLst>
      <p:ext uri="{BB962C8B-B14F-4D97-AF65-F5344CB8AC3E}">
        <p14:creationId xmlns:p14="http://schemas.microsoft.com/office/powerpoint/2010/main" val="3041858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Al aumentar la profundidad de trabajo a 10 cm (23,18% del diámetro) todos los valores se incrementan, pero la cuchilla que mostraba la mejor prestación en energía requerida</a:t>
            </a:r>
            <a:r>
              <a:rPr lang="es-AR" baseline="0" dirty="0" smtClean="0"/>
              <a:t> a 5 cm de profundidad pasa a ser la que mayores esfuerzos verticales tiene para la penetración y</a:t>
            </a:r>
            <a:r>
              <a:rPr lang="es-AR" dirty="0" smtClean="0"/>
              <a:t> también se acerca mucho a los requerimientos de tracción de la cuchilla de 25 ondas que fue la de mayor peso requerido para la penetración y mayor esfuerzo de tracción. Esto refuerza la idea que cada cuchilla se adapta en diferente medida a diferentes profundidades de trabajo, según las características de la angulación de las ondulaciones del suelo.</a:t>
            </a:r>
          </a:p>
          <a:p>
            <a:r>
              <a:rPr lang="es-AR" dirty="0" smtClean="0"/>
              <a:t>Por</a:t>
            </a:r>
            <a:r>
              <a:rPr lang="es-AR" baseline="0" dirty="0" smtClean="0"/>
              <a:t> otra parte, al igual que a 5 cm de profundidad las cargas verticales  presentan valores más altos que los esfuerzos de tracción. Si bien los datos son solamente orientativos de una situación particular, sirven como referencia y análisis de la magnitud del peso necesario en una máquina sembradora para la penetración y del peso adherente que el tractor debe tener. Estos valores corresponden solamente a la cuchilla que es una parte del tren de siembra, la que necesita más peso para la penetración, pero no la única. </a:t>
            </a:r>
            <a:r>
              <a:rPr lang="es-AR" dirty="0" smtClean="0"/>
              <a:t>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34</a:t>
            </a:fld>
            <a:endParaRPr lang="es-AR"/>
          </a:p>
        </p:txBody>
      </p:sp>
    </p:spTree>
    <p:extLst>
      <p:ext uri="{BB962C8B-B14F-4D97-AF65-F5344CB8AC3E}">
        <p14:creationId xmlns:p14="http://schemas.microsoft.com/office/powerpoint/2010/main" val="4168385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 cuanto a la velocidad relativa de las cuchillas respecto de la velocidad de avance, los resultados muestran que como es de esperar las cuchillas lisas tienen menor velocidad de giro que las onduladas</a:t>
            </a:r>
            <a:r>
              <a:rPr lang="es-AR" baseline="0" dirty="0" smtClean="0"/>
              <a:t> (salvo a </a:t>
            </a:r>
            <a:r>
              <a:rPr lang="es-AR" dirty="0" smtClean="0"/>
              <a:t> 5 cm con respecto a la de 50 ondulaciones). De</a:t>
            </a:r>
            <a:r>
              <a:rPr lang="es-AR" baseline="0" dirty="0" smtClean="0"/>
              <a:t> las cuchillas onduladas 5 muestran mayores velocidades independientemente de la profundidad de trabajo, mientras que 2 solamente lo hacen a la menor profundidad de trabajo.</a:t>
            </a:r>
          </a:p>
          <a:p>
            <a:r>
              <a:rPr lang="es-AR" baseline="0" dirty="0" smtClean="0"/>
              <a:t>Los resultados, también complejos, permiten visualizar que las cuchillas lisas se mueven a menor velocidad que la de avance, lo que explica en parte la tendencia a empujar los rastrojos más que a cortarlos y que la situación empeora cuando trabaja más profundo, aunque no superen las relaciones de profundidad/diámetro de la cuchilla comúnmente recomendadas para mantener un adecuado ángulo de corte.</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35</a:t>
            </a:fld>
            <a:endParaRPr lang="es-AR"/>
          </a:p>
        </p:txBody>
      </p:sp>
    </p:spTree>
    <p:extLst>
      <p:ext uri="{BB962C8B-B14F-4D97-AF65-F5344CB8AC3E}">
        <p14:creationId xmlns:p14="http://schemas.microsoft.com/office/powerpoint/2010/main" val="738416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Las sembradoras de granos finos de mediados del siglo XX hasta los años 80 aproximadamente, previas a la difusión masiva de la siembra directa del cultivos sin labranza previa, presentaban como principal mecanismo abresurcos de casquetes. La mitad de la máquina tenía los abresurcos desplazando la tierra hacia la derecha y la otra mitad hacia la izquierda, de manera tal  de compensar los esfuerzos que cada órgano activo presenta, favoreciendo el desplazamiento rectilíneo de la máquina. Los casquetes presentaban pequeña concavidad y en algunas máquinas la posibilidad de modificación del ángulo frontal.</a:t>
            </a:r>
            <a:r>
              <a:rPr lang="es-AR" baseline="0" dirty="0" smtClean="0"/>
              <a:t> Con ello se pretendía producir una mayor desagregación en terrenos inadecuadamente labrados más que favorecer una mayor penetración del conjunto. El tubo de descarga se ubica por detrás de la cara convexa del casquete y se encuentra fijado a la estructura del cuerpo por medio de una pieza llamada bota, que lo protege a su vez de movimientos, vibraciones y eventuales roturas. Cuando empezaron a difundirse los sistemas de labranzas conservacionistas, con mayores porcentajes de residuos en superficie, comenzaron a ser reemplazados por doble discos planos, por su mayor capacidad de corte, como también una mejor conformación del fondo del surco donde se depositaría la semilla. Estos abresurcos de pequeño diámetro, y posición normal a la superficie del suelo, fueron totalmente dejados de usar cuando se instaló la siembra directa. La vinculación al bastidor de la máquina se realiza por medio de un brazo que se une a una barra de sección cuadrangular que se gira para subir y bajar los cuerpos en forma conjunta. La presión para la penetración se produce a través de resortes individuales con posibilidad de modificación de la tensión ante diferencias en el estado mecánico del suelo.</a:t>
            </a:r>
          </a:p>
          <a:p>
            <a:endParaRPr lang="es-AR" baseline="0" dirty="0" smtClean="0"/>
          </a:p>
          <a:p>
            <a:r>
              <a:rPr lang="es-AR" baseline="0" dirty="0" smtClean="0"/>
              <a:t>Pese a ello, algunos abresurcos del tipo </a:t>
            </a:r>
            <a:r>
              <a:rPr lang="es-AR" baseline="0" dirty="0" err="1" smtClean="0"/>
              <a:t>monodiscos</a:t>
            </a:r>
            <a:r>
              <a:rPr lang="es-AR" baseline="0" dirty="0" smtClean="0"/>
              <a:t>, han vuelto a utilizar casquetes, con características de diseño que lo vuelven a ser factible de utilizar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36</a:t>
            </a:fld>
            <a:endParaRPr lang="es-AR"/>
          </a:p>
        </p:txBody>
      </p:sp>
    </p:spTree>
    <p:extLst>
      <p:ext uri="{BB962C8B-B14F-4D97-AF65-F5344CB8AC3E}">
        <p14:creationId xmlns:p14="http://schemas.microsoft.com/office/powerpoint/2010/main" val="1180769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Las máquinas sembradoras de grano fino de mayor difusión</a:t>
            </a:r>
            <a:r>
              <a:rPr lang="es-AR" baseline="0" dirty="0" smtClean="0"/>
              <a:t> en los inicios de la siembra directa, responden al diseño “</a:t>
            </a:r>
            <a:r>
              <a:rPr lang="es-AR" baseline="0" dirty="0" err="1" smtClean="0"/>
              <a:t>monodisco</a:t>
            </a:r>
            <a:r>
              <a:rPr lang="es-AR" baseline="0" dirty="0" smtClean="0"/>
              <a:t>”. A diferencia de los anteriores abresurcos de casquetes, se utilizaron discos (cuchillas circulares lisas). Las principales características de las discos utilizados en estos diseños era contar con un diámetro de 18”, lo cual le otorgaba una altísima capacidad de corte de residuos, por el bajo ángulo de corte. La disposición es también simétrica, con la mitad de los discos hacia uno y otro lado.  </a:t>
            </a:r>
            <a:r>
              <a:rPr lang="es-AR" dirty="0" smtClean="0"/>
              <a:t>El ángulo</a:t>
            </a:r>
            <a:r>
              <a:rPr lang="es-AR" baseline="0" dirty="0" smtClean="0"/>
              <a:t> frontal o de corte es reducido de 5° a 7°  en las distintas fábricas y en la mayoría de los diseños la posición es vertical. El conjunto como se observa en la diapositiva 39 penetra por peso, y se completa con una rueda limitadora de profundidad adosada al Monodisco por un lado y de una zapata o bota que cubre al tubo de descarga. Por detrás una rueda o una lengüeta </a:t>
            </a:r>
            <a:r>
              <a:rPr lang="es-AR" baseline="0" dirty="0" err="1" smtClean="0"/>
              <a:t>contactadora</a:t>
            </a:r>
            <a:r>
              <a:rPr lang="es-AR" baseline="0" dirty="0" smtClean="0"/>
              <a:t> o afirmadora de la semilla, trabajando en el surco de siembra y por detrás la rueda tapadora de sección trapezoidal (una sola con angulación contraria a la del </a:t>
            </a:r>
            <a:r>
              <a:rPr lang="es-AR" baseline="0" dirty="0" err="1" smtClean="0"/>
              <a:t>monodisco</a:t>
            </a:r>
            <a:r>
              <a:rPr lang="es-AR" baseline="0" dirty="0" smtClean="0"/>
              <a:t>)</a:t>
            </a:r>
          </a:p>
          <a:p>
            <a:r>
              <a:rPr lang="es-AR" baseline="0" dirty="0" smtClean="0"/>
              <a:t>Muchos diseños tenían similitudes en cuanto al tipo de discos utilizados, amplios distanciamientos entre planos de acción, dosificadores de rodillo acanalado, posibilidades de regulación de la posición de la zapata y tipo de vínculo al bastidor. En virtud de los mayores esfuerzos de tracción en siembra directa, el  brazo que vincula el </a:t>
            </a:r>
            <a:r>
              <a:rPr lang="es-AR" baseline="0" dirty="0" err="1" smtClean="0"/>
              <a:t>abresurco</a:t>
            </a:r>
            <a:r>
              <a:rPr lang="es-AR" baseline="0" dirty="0" smtClean="0"/>
              <a:t> al perfil de sección cuadrangular es de una sección mayor al igual que este último (</a:t>
            </a:r>
            <a:r>
              <a:rPr lang="es-AR" baseline="0" dirty="0" err="1" smtClean="0"/>
              <a:t>diapositivo</a:t>
            </a:r>
            <a:r>
              <a:rPr lang="es-AR" baseline="0" dirty="0" smtClean="0"/>
              <a:t> 40)</a:t>
            </a:r>
          </a:p>
          <a:p>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38</a:t>
            </a:fld>
            <a:endParaRPr lang="es-AR"/>
          </a:p>
        </p:txBody>
      </p:sp>
    </p:spTree>
    <p:extLst>
      <p:ext uri="{BB962C8B-B14F-4D97-AF65-F5344CB8AC3E}">
        <p14:creationId xmlns:p14="http://schemas.microsoft.com/office/powerpoint/2010/main" val="2840193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La articulación del brazo la barra de sección cuadrangular</a:t>
            </a:r>
            <a:r>
              <a:rPr lang="es-AR" baseline="0" dirty="0" smtClean="0"/>
              <a:t> permite que el mecanismo </a:t>
            </a:r>
            <a:r>
              <a:rPr lang="es-AR" baseline="0" dirty="0" err="1" smtClean="0"/>
              <a:t>abresurco</a:t>
            </a:r>
            <a:r>
              <a:rPr lang="es-AR" baseline="0" dirty="0" smtClean="0"/>
              <a:t> (</a:t>
            </a:r>
            <a:r>
              <a:rPr lang="es-AR" baseline="0" dirty="0" err="1" smtClean="0"/>
              <a:t>monodisco</a:t>
            </a:r>
            <a:r>
              <a:rPr lang="es-AR" baseline="0" dirty="0" smtClean="0"/>
              <a:t>) pueda elevarse o descender en conjunto con  la rueda limitadora de profundidad que se desplaza </a:t>
            </a:r>
            <a:r>
              <a:rPr lang="es-AR" dirty="0" smtClean="0"/>
              <a:t> adosada al mismo, copiando las irregularidades de la superficie del terreno sea suelo o rastrojo </a:t>
            </a:r>
          </a:p>
          <a:p>
            <a:r>
              <a:rPr lang="es-AR" dirty="0" smtClean="0"/>
              <a:t>Para ello es asistido por un resorte, en cada </a:t>
            </a:r>
            <a:r>
              <a:rPr lang="es-AR" dirty="0" err="1" smtClean="0"/>
              <a:t>abresurco</a:t>
            </a:r>
            <a:r>
              <a:rPr lang="es-AR" dirty="0" smtClean="0"/>
              <a:t>, que puede ser regulado en su tensión, tratando que permita mantener una correcta profundidad de trabajo, sin que sea lo suficientemente baja para que un aumento de la resistencia del suelo levante el </a:t>
            </a:r>
            <a:r>
              <a:rPr lang="es-AR" dirty="0" err="1" smtClean="0"/>
              <a:t>abresurco</a:t>
            </a:r>
            <a:r>
              <a:rPr lang="es-AR" dirty="0" smtClean="0"/>
              <a:t>, ni tan</a:t>
            </a:r>
            <a:r>
              <a:rPr lang="es-AR" baseline="0" dirty="0" smtClean="0"/>
              <a:t> elevada como para compactar la pared del surco, disminuir la vida útil de la rueda, o deformar el suelo cuando el mismo es blando.</a:t>
            </a:r>
          </a:p>
          <a:p>
            <a:r>
              <a:rPr lang="es-AR" baseline="0" dirty="0" smtClean="0"/>
              <a:t>Sus principales puntos fuertes son la mayor capacidad de penetración a un mismo peso por cuerpo de siembra, la aptitud de corte de residuos cuando el suelo no tiene excesiva humedad, la accesibilidad a la mayoría de las regulaciones, la menor cantidad de órganos de trabajo y la solidez estructural de la mayoría de las máquinas. El costo obviamente por línea de siembra es menor.</a:t>
            </a:r>
          </a:p>
          <a:p>
            <a:r>
              <a:rPr lang="es-AR" baseline="0" dirty="0" smtClean="0"/>
              <a:t>Sus puntos débiles son: al estar el </a:t>
            </a:r>
            <a:r>
              <a:rPr lang="es-AR" baseline="0" dirty="0" err="1" smtClean="0"/>
              <a:t>monodisco</a:t>
            </a:r>
            <a:r>
              <a:rPr lang="es-AR" baseline="0" dirty="0" smtClean="0"/>
              <a:t> tomado por un solo brazo, son máquinas que no se adecuan a la colocación de una tolva para la siembra de granos con precisión. Cuando se pasan elevaciones o depresiones del terreno suelen producir vibraciones de mayor magnitud y se cambia la posición de la tolva con respecto al suelo, lo cual puede causar inconvenientes tanto en el interior de la tova como en la trayectoria de la semilla  en el tubo de descarga.</a:t>
            </a:r>
          </a:p>
          <a:p>
            <a:r>
              <a:rPr lang="es-AR" baseline="0" dirty="0" smtClean="0"/>
              <a:t>Esto afecta su versatilidad para tratar de sembrar con una misma estructura de máquina diversos cultivos.</a:t>
            </a:r>
          </a:p>
          <a:p>
            <a:r>
              <a:rPr lang="es-AR" baseline="0" dirty="0" smtClean="0"/>
              <a:t>Para la disminución de este inconveniente es requisito que el brazo que une el </a:t>
            </a:r>
            <a:r>
              <a:rPr lang="es-AR" baseline="0" dirty="0" err="1" smtClean="0"/>
              <a:t>abresurco</a:t>
            </a:r>
            <a:r>
              <a:rPr lang="es-AR" baseline="0" dirty="0" smtClean="0"/>
              <a:t> a la barra de sección cuadrangular sea de la mayor longitud posible. Esto posibilita sobrepasar un mismo obstáculo más fácilmente, con menor modificación de su ángulo de trabajo. </a:t>
            </a:r>
          </a:p>
          <a:p>
            <a:r>
              <a:rPr lang="es-AR" baseline="0" dirty="0" smtClean="0"/>
              <a:t>Otro inconveniente mencionado con frecuencia es que al trabajar con un ángulo de 7° y discos verticales, se produce un desplazamiento horizontal (lateral) del suelo con reducida roturación, que produce compactación sobre una de las paredes, según el grado de humedad. </a:t>
            </a:r>
          </a:p>
          <a:p>
            <a:r>
              <a:rPr lang="es-AR" baseline="0" dirty="0" smtClean="0"/>
              <a:t>También la menor cantidad de tierra fina producida genera dificultades para el tapado del surco con tierra, afectando en mayor medida a la siembra de soja, si es que las rueda tapadora no alcanza a cerrar el surco. </a:t>
            </a:r>
          </a:p>
          <a:p>
            <a:r>
              <a:rPr lang="es-AR" baseline="0" dirty="0" smtClean="0"/>
              <a:t>Por último, el hecho que el corte de los residuos y la formación del surco sean efectuados por un mismo órgano, presenta también inconvenientes en algunas circunstancias. Los principales problemas se encuentran cuando el suelo se encuentra con excesos de humedad para el corte de los residuos y estos también están húmedos. La cuchilla en esa circunstancia no encuentra resistencia en el suelo para producir el corte del rastrojo y tiende a enterrar los mismos. Al ser la cuchilla de 18” de diámetro no tiene problemas para aumentar la profundidad de trabajo hasta encontrar resistencia, cortar los residuos y seguir girando, ya que el 25% del diámetro es de aproximadamente 11,5 cm de profundidad y 30% casi 14 cm. El problema que se produce es compatibilizar la profundidad de corte de los residuos con la profundidad de siembra y que la misma no vaya a para en el fondo del surco abierto por la cuchilla. </a:t>
            </a:r>
          </a:p>
          <a:p>
            <a:r>
              <a:rPr lang="es-AR" baseline="0" dirty="0" smtClean="0"/>
              <a:t>No obstante, en los últimos años se ha logrado solucionar algunos de los problemas sin perjudicar sus principales ventajas. Por un lado distintos fabricantes han comenzado a vincular el </a:t>
            </a:r>
            <a:r>
              <a:rPr lang="es-AR" baseline="0" dirty="0" err="1" smtClean="0"/>
              <a:t>monodisco</a:t>
            </a:r>
            <a:r>
              <a:rPr lang="es-AR" baseline="0" dirty="0" smtClean="0"/>
              <a:t> a la estructura de soporte con un paralelogramo deformable, logrando las mismas características de movimiento que en los diseños básicos de doble disco de máquinas de precisión. Por otra parte, se ha vuelto a trabajar con casquetes, en lugar de discos lo cual logra un aumento de la roturación. Por supuesto que la concavidad de los casquetes es mínima ya que si no habría que aumentar su ángulo frontal. Por otra parte, tanto con el uso de casquetes como discos (planos) también se ha incrementado la roturación colocando a los órganos activos con una pequeña inclinación con respecto a la vertical. Estas modificaciones evitan la compactación lateral de una de las paredes, generan tierra fina para el tapado del surco, y como consecuencia de la menor compactación, el surco se “cierra más fácilmente.</a:t>
            </a:r>
          </a:p>
          <a:p>
            <a:r>
              <a:rPr lang="es-AR" baseline="0" dirty="0" smtClean="0"/>
              <a:t>Es de destacar que más allá de la pérdida de mercado de este diseño en la Argentina, el mismo sigue utilizándose a nivel mundial para la siembra de granos finos, cereales de invierno.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39</a:t>
            </a:fld>
            <a:endParaRPr lang="es-AR"/>
          </a:p>
        </p:txBody>
      </p:sp>
    </p:spTree>
    <p:extLst>
      <p:ext uri="{BB962C8B-B14F-4D97-AF65-F5344CB8AC3E}">
        <p14:creationId xmlns:p14="http://schemas.microsoft.com/office/powerpoint/2010/main" val="68605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El </a:t>
            </a:r>
            <a:r>
              <a:rPr lang="es-AR" dirty="0" err="1" smtClean="0"/>
              <a:t>abresurco</a:t>
            </a:r>
            <a:r>
              <a:rPr lang="es-AR" dirty="0" smtClean="0"/>
              <a:t> de doble disco plano es el más utilizado en nuestro</a:t>
            </a:r>
            <a:r>
              <a:rPr lang="es-AR" baseline="0" dirty="0" smtClean="0"/>
              <a:t> país, tanto para la siembra de granos finos como gruesos, dada la versatilidad que se ha buscado en el diseño de las máquinas. El tubo de descarga se ubica entre ambos discos, los cuales pueden resolver su colocación con menores ángulos de cada uno de los discos y por lo tanto, menor compactación lateral de las paredes del surco. Tal como se visualiza en los esquemas, los discos se disponen con un ángulo con respecto al suelo tanto en sentido horizontal como vertical. Esto hace que ambos discos se encuentren en la parte inferior delantera, pudiendo dejar una pequeña cresta en el fondo de la “V” que conforman entre ambos. Por lo común, los discos llevan adosadas ruedas limitadoras de profundidad, con un rango de trabajo independiente entre ambas con topes a la elevación de las ruedas que trabajan “en balancín” por medio del cual la profundidad del </a:t>
            </a:r>
            <a:r>
              <a:rPr lang="es-AR" baseline="0" dirty="0" err="1" smtClean="0"/>
              <a:t>abresurco</a:t>
            </a:r>
            <a:r>
              <a:rPr lang="es-AR" baseline="0" dirty="0" smtClean="0"/>
              <a:t> no se modifica si la irregularidad del terreno afecta a una sola de las ruedas. En algunos diseños, se coloca una sola rueda, tratando de disminuir costos y ampliar la distancia entre los mecanismos de un mismo plano de acción para facilitar el movimiento de los restos vegetales a través de la máquina. </a:t>
            </a:r>
          </a:p>
          <a:p>
            <a:r>
              <a:rPr lang="es-AR" baseline="0" dirty="0" smtClean="0"/>
              <a:t>No debe perderse de vista que en el trabajo en conjunto de las cuchillas de corte y roturación con los abresurcos, estos deben ubicarse en el surco previamente trabajado por aquellas. Por lo tanto, las cuchillas deben trabajar al menos a la misma profundidad que la de siembra o en algunos casos algo por debajo de la profundidad en la cual se depositará la semilla. Existen trabajos que muestran ventajas y desventajas de apoyar la semilla contra un suelo firme o sobre un sustrato de baja resistencia a la penetración. Las condiciones de humedad y la evolución de la misma en el ambiente de la semilla explican la mayoría de las discrepancias de los resultados. </a:t>
            </a:r>
          </a:p>
          <a:p>
            <a:r>
              <a:rPr lang="es-AR" baseline="0" dirty="0" smtClean="0"/>
              <a:t>También debe considerarse que nunca el </a:t>
            </a:r>
            <a:r>
              <a:rPr lang="es-AR" baseline="0" dirty="0" err="1" smtClean="0"/>
              <a:t>abresurco</a:t>
            </a:r>
            <a:r>
              <a:rPr lang="es-AR" baseline="0" dirty="0" smtClean="0"/>
              <a:t> deberá trabajar más profundo que la cuchilla, ya que sufrirá mayores cargas verticales y esfuerzos de tracción que limitarán su vida útil como la de los mecanismos que la vinculan al bastidor. Un aspecto poco tenido en cuenta es el ancho del surco producido por las cuchillas lo  cual depende de la </a:t>
            </a:r>
            <a:r>
              <a:rPr lang="es-AR" baseline="0" dirty="0" err="1" smtClean="0"/>
              <a:t>ampiltud</a:t>
            </a:r>
            <a:r>
              <a:rPr lang="es-AR" baseline="0" dirty="0" smtClean="0"/>
              <a:t> de las ondulaciones. Las cuchillas que trabajan una sección menor presentarán mayores dificultades para el </a:t>
            </a:r>
            <a:r>
              <a:rPr lang="es-AR" baseline="0" dirty="0" err="1" smtClean="0"/>
              <a:t>abresurco</a:t>
            </a:r>
            <a:r>
              <a:rPr lang="es-AR" baseline="0" dirty="0" smtClean="0"/>
              <a:t>,  para la penetración, mayores esfuerzos verticales y horizontales.</a:t>
            </a:r>
          </a:p>
          <a:p>
            <a:r>
              <a:rPr lang="es-AR" baseline="0" dirty="0" smtClean="0"/>
              <a:t>Una alternativa de compatibilización  de lo expuesto es aumentar la sección del suelo trabajado por la cuchilla, como también reducir el “ancho” de trabajo del doble disco. Esto puede lograrse trabajando con menores ángulos de los discos, como también desfasando, escondiendo ligeramente uno por detrás del otro.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40</a:t>
            </a:fld>
            <a:endParaRPr lang="es-AR"/>
          </a:p>
        </p:txBody>
      </p:sp>
    </p:spTree>
    <p:extLst>
      <p:ext uri="{BB962C8B-B14F-4D97-AF65-F5344CB8AC3E}">
        <p14:creationId xmlns:p14="http://schemas.microsoft.com/office/powerpoint/2010/main" val="1683710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Todos</a:t>
            </a:r>
            <a:r>
              <a:rPr lang="es-AR" baseline="0" dirty="0" smtClean="0"/>
              <a:t> los dosificadores enumerados son de baja precisión. Algunos de los mismos son muy escasamente usados en nuestro país o prácticamente inexistentes. Los más difundidos han sido a lo largo de los años fueron los dosificadores de rodillo acanalado y los de roldana; La clasificación tradicional de los mismos indica que los de rodillo acanalado presentan capacidad variable mientras que los de roldana son de velocidad variable. En realidad ambos presentan velocidad variable y ambos permiten al menos una variación en la capacidad, pero la clasificación responde a la característica que los identifica en mayor medida.</a:t>
            </a:r>
          </a:p>
          <a:p>
            <a:r>
              <a:rPr lang="es-AR" baseline="0" dirty="0" smtClean="0"/>
              <a:t>Los rodillos acanalados tienen una parte estriada o acanalada que es la que gira y transporta semilla en sus acanaladuras. La parte lisa no gira, por pestañas que lo impiden cubre la totalidad del espacio de la descarga de la tolva, impidiendo el pasaje de semilla. Ambas partes, lisas y estriadas se desplazan por medio de una barra que vincula la totalidad de los dosificadores colocando mayor o menor parte de la sección estriada en contacto con el orificio de la tolva, dosificando mayor o menor cantidad de semilla. El desplazamiento es continuo, por medio de una palanca o un registro roscado para cada sección o módulo de la máquina. Con estas características el sistema requiere escasas variaciones de velocidad ya que principal variación la consigue por la modificación de la cantidad de semilla que entrega en cada vuelta del sistema.</a:t>
            </a:r>
          </a:p>
          <a:p>
            <a:r>
              <a:rPr lang="es-AR" baseline="0" dirty="0" smtClean="0"/>
              <a:t>El dosificador de roldana se encuentra dividido por una placa fija, en 2 cavidades de diferente ancho, dado que la placa no se encuentra centrada. A estas cavidades, conocidas como “boca chica” y “boca grande” llegan  la semillas libremente desde la tolva, de uno u otro lado, según sea la que se coloca una chapa que impide la alimentación de semilla de uno u otro lado. La roldana es dotada de movimiento por un eje central y presenta un acanalado interno que es el encargado de trasladar la semilla hacia el tubo de descarga. Al existir solamente 2 capacidades posibles de seleccionar, la mayor variación de volúmenes de semilla se obtendrá por la modificación de la velocidad de giro de la roldana, siendo indispensable una amplia modificación de las mismas, resolviéndose en las máquinas más tradicionales por cajas </a:t>
            </a:r>
            <a:r>
              <a:rPr lang="es-AR" baseline="0" dirty="0" err="1" smtClean="0"/>
              <a:t>variadoras</a:t>
            </a:r>
            <a:r>
              <a:rPr lang="es-AR" baseline="0" dirty="0" smtClean="0"/>
              <a:t> mecánicas (de cambios de engranajes discontinuas)</a:t>
            </a:r>
          </a:p>
          <a:p>
            <a:r>
              <a:rPr lang="es-AR" baseline="0" dirty="0" smtClean="0"/>
              <a:t>Es importante visualizar que una de las principales diferencias entre las mismas es que el rodillo acanalado delimita muy claramente un volumen de semillas contenidas dentro de las acanaladuras contra la carcaza que lo contiene. Lo antedicho conlleva que la semilla que es tomada en cada acanaladura tiene un momento crítico que es el pasaje por el sector donde se comienza  a cerrar la boca a nivel de la base de la tolva,. En dicho sitio existe la posibilidad de romper grano o dañarlo disminuyendo su poder germinativo. Por supuesto que la cantidad de semillas afectadas es reducida y depende del diseño del rodillo, la profundidad de las acanaladuras, el número de acanaladuras, el material con que está realizado, el diseño de la carcaza y la velocidad de trabajo del dosificador. </a:t>
            </a:r>
          </a:p>
          <a:p>
            <a:r>
              <a:rPr lang="es-AR" baseline="0" dirty="0" smtClean="0"/>
              <a:t>Las roldanas en cambio, presentan menos restricciones al pasaje de la semilla y delimitan en menor medida sectores definidos de traslado de la semilla por lo cual tienden a producir un menor porcentaje de rotura de semilla.</a:t>
            </a:r>
          </a:p>
          <a:p>
            <a:r>
              <a:rPr lang="es-AR" baseline="0" dirty="0" smtClean="0"/>
              <a:t>De todas formas los daños son reducidos en semillas como el trigo, pero adquieren mayor relevancia en semillas como la soja, de mayor tamaño y tegumentos delicados, relativamente fáciles de ser dañados cuando se produce una restricción importante en el sector de carga del dosificador. </a:t>
            </a:r>
          </a:p>
          <a:p>
            <a:r>
              <a:rPr lang="es-AR" baseline="0" dirty="0" smtClean="0"/>
              <a:t>En los últimos años se difundieron para los operaciones de siembra dosificadores </a:t>
            </a:r>
            <a:r>
              <a:rPr lang="es-AR" baseline="0" dirty="0" err="1" smtClean="0"/>
              <a:t>chevrón</a:t>
            </a:r>
            <a:r>
              <a:rPr lang="es-AR" baseline="0" dirty="0" smtClean="0"/>
              <a:t>, por lo común utilizados para la dosificación de fertilizantes por su sencillez y capacidad de traslado de material, adaptados o modificados para la dosificación de semillas.</a:t>
            </a:r>
          </a:p>
          <a:p>
            <a:r>
              <a:rPr lang="es-AR" baseline="0" dirty="0" smtClean="0"/>
              <a:t>En la diapositiva 44 se observa un rodillo acanalado, 45 y 46 roldanas y en 47 y 48 </a:t>
            </a:r>
            <a:r>
              <a:rPr lang="es-AR" baseline="0" dirty="0" err="1" smtClean="0"/>
              <a:t>chevrón</a:t>
            </a:r>
            <a:endParaRPr lang="es-AR" baseline="0" dirty="0" smtClean="0"/>
          </a:p>
          <a:p>
            <a:endParaRPr lang="es-AR" baseline="0" dirty="0" smtClean="0"/>
          </a:p>
          <a:p>
            <a:r>
              <a:rPr lang="es-AR" baseline="0" dirty="0" smtClean="0"/>
              <a:t> </a:t>
            </a:r>
          </a:p>
          <a:p>
            <a:r>
              <a:rPr lang="es-AR" baseline="0" dirty="0" smtClean="0"/>
              <a:t>El dosificador de roldana con alma desplazable tiene las características generales de las roldanas, pero la placa descentrada que divide las dos cavidades (identificadas como boca chica y boca grande) no es fija sino que puede cambiar su posición por desplazamiento axial, modificando su capacidad de traslado y adecuación a diferentes tipos y tamaños de semilla. El mismo casi no se utiliza y son escasa las fábricas que lo incorporaron en el pasado y menos aún en el presente.</a:t>
            </a:r>
          </a:p>
          <a:p>
            <a:r>
              <a:rPr lang="es-AR" baseline="0" dirty="0" smtClean="0"/>
              <a:t>El de dientes, de mayor uso en sembradoras de origen europeo semeja un engranaje, puede presentar diferentes tamaños de dientes y anchos que se pueden desplazar lateralmente para adecuarse a diferentes semillas o trasladar mayores o menores volúmenes de semillas. La principal variación de dosis es por cambios de velocidad, de forma similar a la roldana y al </a:t>
            </a:r>
            <a:r>
              <a:rPr lang="es-AR" baseline="0" dirty="0" err="1" smtClean="0"/>
              <a:t>chevrón</a:t>
            </a:r>
            <a:r>
              <a:rPr lang="es-AR" baseline="0" dirty="0" smtClean="0"/>
              <a:t>.</a:t>
            </a:r>
          </a:p>
          <a:p>
            <a:r>
              <a:rPr lang="es-AR" baseline="0" dirty="0" smtClean="0"/>
              <a:t>El de tornillo sinfín no tiene uso en nuestro país</a:t>
            </a:r>
          </a:p>
          <a:p>
            <a:r>
              <a:rPr lang="es-AR" baseline="0" dirty="0" smtClean="0"/>
              <a:t>En cuanto a las máquinas de grano fino de diseño air-drill, las mismas dosifican la semilla de manera mecánica y luego la transporta una corriente de aire generada por una turbina hasta el mecanismo </a:t>
            </a:r>
            <a:r>
              <a:rPr lang="es-AR" baseline="0" dirty="0" err="1" smtClean="0"/>
              <a:t>abresurco</a:t>
            </a:r>
            <a:r>
              <a:rPr lang="es-AR" baseline="0" dirty="0" smtClean="0"/>
              <a:t>. Los sistemas dosificadores utilizados son similares a los de las máquinas tradicionales o convencionales, principalmente de grandes rodillos acanalados, o dosificadores individuales del tipo roldana, </a:t>
            </a:r>
            <a:r>
              <a:rPr lang="es-AR" baseline="0" dirty="0" err="1" smtClean="0"/>
              <a:t>chevrón</a:t>
            </a:r>
            <a:r>
              <a:rPr lang="es-AR" baseline="0" dirty="0" smtClean="0"/>
              <a:t> o roldanas. En algún caso, para el cultivo de soja existen dosificadores de dientes para realizar un tratamiento más parecido a un </a:t>
            </a:r>
            <a:r>
              <a:rPr lang="es-AR" baseline="0" dirty="0" err="1" smtClean="0"/>
              <a:t>monograno</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42</a:t>
            </a:fld>
            <a:endParaRPr lang="es-AR"/>
          </a:p>
        </p:txBody>
      </p:sp>
    </p:spTree>
    <p:extLst>
      <p:ext uri="{BB962C8B-B14F-4D97-AF65-F5344CB8AC3E}">
        <p14:creationId xmlns:p14="http://schemas.microsoft.com/office/powerpoint/2010/main" val="1923077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Vista trasera de un distribuidor de rodillo acanalado.</a:t>
            </a:r>
            <a:r>
              <a:rPr lang="es-AR" baseline="0" dirty="0" smtClean="0"/>
              <a:t> Se puede identificar el cuerpo del dosificador con una ventana de inspección por dentro de la cual se alcanza a ver el sector liso, fijo que no gira y por lo tanto no transporta semilla. Parte dentro de la carcaza y hacia la derecha de la misma el sector acanalado que transporta semilla. También se ve el eje que da movimiento y vincula a todos los dosificadores.</a:t>
            </a:r>
          </a:p>
          <a:p>
            <a:r>
              <a:rPr lang="es-AR" baseline="0" dirty="0" smtClean="0"/>
              <a:t>Hacia la izquierda una placa metálica graduada y el registro roscado continuo para el desplazamiento axial que produce la modificación de la capacidad de carga del rodillo.</a:t>
            </a:r>
          </a:p>
          <a:p>
            <a:r>
              <a:rPr lang="es-AR" baseline="0" dirty="0" smtClean="0"/>
              <a:t> Finalmente, se ve parte del sistema de transmisión de movimiento de la sembradora, efectuado por medio de cadenas y engranajes</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43</a:t>
            </a:fld>
            <a:endParaRPr lang="es-AR"/>
          </a:p>
        </p:txBody>
      </p:sp>
    </p:spTree>
    <p:extLst>
      <p:ext uri="{BB962C8B-B14F-4D97-AF65-F5344CB8AC3E}">
        <p14:creationId xmlns:p14="http://schemas.microsoft.com/office/powerpoint/2010/main" val="94452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 la fotografía se muestran</a:t>
            </a:r>
            <a:r>
              <a:rPr lang="es-AR" baseline="0" dirty="0" smtClean="0"/>
              <a:t> diferentes órganos de las máquinas sembradoras. En el centro de la misma hay dos unidades de roldanas, una roja y otra blanca. Se observan los tornillos de fijación a la base de la tolva y los orificios donde los mismos se alojan. En el cuerpo de la roldana de color blanca se observa la placa que la divide en dos bocas (chica y grande) ya que no se encuentra centrada en el sector estriado interno que gira y transporta las semillas</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44</a:t>
            </a:fld>
            <a:endParaRPr lang="es-AR"/>
          </a:p>
        </p:txBody>
      </p:sp>
    </p:spTree>
    <p:extLst>
      <p:ext uri="{BB962C8B-B14F-4D97-AF65-F5344CB8AC3E}">
        <p14:creationId xmlns:p14="http://schemas.microsoft.com/office/powerpoint/2010/main" val="79609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Tal como es posible observar, en primera instancia es posible dividir 2 grandes sistemas de trabajo: La siembra y la fertilización. Ambos sistemas presentan grandes similitudes en sus objetivos y órganos activos o de trabajo, como también diferencias asociadas a las características de los materiales que deben trabajar y gestionar. Además, comparten en diversa forma elementos de trabajo,</a:t>
            </a:r>
            <a:r>
              <a:rPr lang="es-AR" baseline="0" dirty="0" smtClean="0"/>
              <a:t> de control y mecanismos que proveen la potencia requerida para el cumplimiento de la labor.</a:t>
            </a:r>
          </a:p>
          <a:p>
            <a:r>
              <a:rPr lang="es-AR" baseline="0" dirty="0" smtClean="0"/>
              <a:t>Si se consideran las variables que condicionan la dosificación, es posible considerar las características intrínsecas de la semilla, sus características morfológicas y el rango de densidad de siembra usual en diferentes ambientes productivos, como también el grado de precisión requerido.</a:t>
            </a:r>
          </a:p>
          <a:p>
            <a:r>
              <a:rPr lang="es-AR" baseline="0" dirty="0" smtClean="0"/>
              <a:t>Los mecanismos dosificadores estarán diseñados entonces para poder cumplir con la totalidad de los requerimientos o lo harán parcialmente, cumpliendo con su trabajo con distinto nivel de eficiencia. La versatilidad de una máquina y sus mecanismos dosificadores para adaptarse a diferentes semillas y alternativas de implantación de cultivos es una características de gran valor. No obstante, dicha versatilidad condiciona a veces el cumplimiento de los estándares de eficiencia buscados. Un dosificador diseñado y adecuado para granos de pequeño tamaño pueden presentar dificultades para adecuarse a la dosificación de granos de mayor tamaño. Mayores dificultades se encontrarán para poder cumplir con lo requerimientos de precisión en la entrega de semilla de maíz y girasol. Las dificultades se relacionan no solamente con las características propias del dosificador, sino también con los costos que los mecanismos y diseños presentan. </a:t>
            </a:r>
          </a:p>
          <a:p>
            <a:r>
              <a:rPr lang="es-AR" baseline="0" dirty="0" smtClean="0"/>
              <a:t>Por lo general, los cultivos que poseen semilla de menor tamaño en los cultivos tradicionales requieren la dosificación de una mayor cantidad de semillas como también presentan una menor distancia entre líneas de cultivos. A la vez, en los cultivos extensivos, esa mayor cantidad de semillas a distribuir se asocia con un menor requerimiento del grado de precisión en la entrega de la semilla y su ubicación en el surco.</a:t>
            </a:r>
          </a:p>
          <a:p>
            <a:r>
              <a:rPr lang="es-AR" baseline="0" dirty="0" smtClean="0"/>
              <a:t>Como resumen de lo anteriormente dicho, se encontrarán con diferentes diseños de mecanismos dosificadores, con distinta aptitud para distintas semillas, que podrán tener además alternativas de adaptación, por cambio de cambio de órganos constitutivos del sistema. A veces, una misma marca ofrece diferentes órganos y mecanismos de dosificación, así como otras se identifican a nivel de marca con un diseño específico para algún tipo de granos. Tal como fuera oportunamente propuesto, en el marco del análisis funcional, al identificar un órgano o mecanismo de trabajo, se debe buscar inmediatamente los elementos de gestión y control del mismo. En este caso de los mecanismos dosificadores habría que pensar de qué manera el/los sistema/s permiten aumentar o disminuir el caudal de entrega de semillas. Las alternativas más comunes serán la capacidad del dosificador y/o la velocidad del mismo.</a:t>
            </a:r>
          </a:p>
          <a:p>
            <a:r>
              <a:rPr lang="es-AR" baseline="0" dirty="0" smtClean="0"/>
              <a:t>Los mecanismos que gestionan y asisten presentan también variantes que presentan diferencias sustantivas en la uniformidad de distribución y se encuentran a la vez vinculados a los mecanismos que proveen la potencia para su funcionamiento.</a:t>
            </a:r>
          </a:p>
          <a:p>
            <a:r>
              <a:rPr lang="es-AR" baseline="0" dirty="0" smtClean="0"/>
              <a:t>En cuanto al tren de siembra (conjunto de elementos y sistemas para generar una adecuada cama de semillas) poseen innumerables variables de diseño,  en acuerdo con las condiciones de residuos vegetales (tipo, masa, humedad, uniformidad de distribución), características de suelo, textura, humedad, grado de compactación entre otras. Todos los sistemas presentan generalmente una forma de modificar su posición relativa al suelo a través de la presión que sobre los mismos se ejerce. Para ello se recurre por lo general a sistemas mecánicos por medio de resortes de tensión variable o más modernamente a sistemas de principios hidráulicos o eléctricos.</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4</a:t>
            </a:fld>
            <a:endParaRPr lang="es-AR"/>
          </a:p>
        </p:txBody>
      </p:sp>
    </p:spTree>
    <p:extLst>
      <p:ext uri="{BB962C8B-B14F-4D97-AF65-F5344CB8AC3E}">
        <p14:creationId xmlns:p14="http://schemas.microsoft.com/office/powerpoint/2010/main" val="1404175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Dentro de la tolva se pueden ver dos dosificadores de roldana, uno de ellos con la tapa colocada y en el otro la misma ha sido retirada, permitiendo visualizar las 2 cámaras de alimentación de la roldana. La tapa se colocará de uno u otro lado en función de las instrucciones de la tabla de densidades de siembra de la máquina sembradora y quedará fijada por medio de la pieza que la sujeta, que se observa en el dosificador más cercano</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45</a:t>
            </a:fld>
            <a:endParaRPr lang="es-AR"/>
          </a:p>
        </p:txBody>
      </p:sp>
    </p:spTree>
    <p:extLst>
      <p:ext uri="{BB962C8B-B14F-4D97-AF65-F5344CB8AC3E}">
        <p14:creationId xmlns:p14="http://schemas.microsoft.com/office/powerpoint/2010/main" val="3427535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Vista lateral de un dosificador de tipo </a:t>
            </a:r>
            <a:r>
              <a:rPr lang="es-AR" dirty="0" err="1" smtClean="0"/>
              <a:t>Chevrón</a:t>
            </a:r>
            <a:r>
              <a:rPr lang="es-AR" dirty="0" smtClean="0"/>
              <a:t>.</a:t>
            </a:r>
            <a:r>
              <a:rPr lang="es-AR" baseline="0" dirty="0" smtClean="0"/>
              <a:t> Se ven las características del sistema, con la disposición inclinada , opuesta y alterna de las paletas encargadas de realizar el traslado de la semilla o el fertilizante (semejante a la disposición de los tacos de las ruedas de un tractor). En ningún caso llega este diseño a delimitar la zona de transporte de semilla al estar el centro del dosificador “abierto” permitiendo eventualmente el paso de la semilla, según sean las características de la misma. Al igual que en todos los mecanismos distribuidores de baja precisión, el aumento de la velocidad de giro del dosificador ayuda a disminuir los “pulsos” de semilla y generar en mayor medida un chorrillo. De todas formas, al aumentar la velocidad para una misma densidad se deberá reducir el ancho de transporte de semillas si es posible, cosa que no ocurre en el </a:t>
            </a:r>
            <a:r>
              <a:rPr lang="es-AR" baseline="0" dirty="0" err="1" smtClean="0"/>
              <a:t>chevrón</a:t>
            </a:r>
            <a:r>
              <a:rPr lang="es-AR" baseline="0" dirty="0" smtClean="0"/>
              <a:t> y si en los rodillos acanalados. Para el </a:t>
            </a:r>
            <a:r>
              <a:rPr lang="es-AR" baseline="0" dirty="0" err="1" smtClean="0"/>
              <a:t>chevrón</a:t>
            </a:r>
            <a:r>
              <a:rPr lang="es-AR" baseline="0" dirty="0" smtClean="0"/>
              <a:t>, el diseño de  al </a:t>
            </a:r>
            <a:r>
              <a:rPr lang="es-AR" baseline="0" dirty="0" err="1" smtClean="0"/>
              <a:t>dañomenor</a:t>
            </a:r>
            <a:r>
              <a:rPr lang="es-AR" baseline="0" dirty="0" smtClean="0"/>
              <a:t> sección y o diámetro será la solución al problema. No obstante, el incremento de velocidad aumenta el riesgo de rotura de semillas para aquellas de mayor tamaño y tegumento susceptible.</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46</a:t>
            </a:fld>
            <a:endParaRPr lang="es-AR"/>
          </a:p>
        </p:txBody>
      </p:sp>
    </p:spTree>
    <p:extLst>
      <p:ext uri="{BB962C8B-B14F-4D97-AF65-F5344CB8AC3E}">
        <p14:creationId xmlns:p14="http://schemas.microsoft.com/office/powerpoint/2010/main" val="1677753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El dosificador que se observa, es el de placa vertical alveolada interna. Es un dosificador mecánico de placa, que permite la siembra de precisión de granos gruesos y granos finos. Al ser un desarrollo de una única fábrica, los costos de los mismos resultaron elevados y se discontinuó su fabricación. Con esta máquina se lograba trabajar con</a:t>
            </a:r>
            <a:r>
              <a:rPr lang="es-AR" baseline="0" dirty="0" smtClean="0"/>
              <a:t> densidades cercanas al 50-60% de la cantidad de semilla requerida por los dosificadores, alcanzando similares rendimientos</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48</a:t>
            </a:fld>
            <a:endParaRPr lang="es-AR"/>
          </a:p>
        </p:txBody>
      </p:sp>
    </p:spTree>
    <p:extLst>
      <p:ext uri="{BB962C8B-B14F-4D97-AF65-F5344CB8AC3E}">
        <p14:creationId xmlns:p14="http://schemas.microsoft.com/office/powerpoint/2010/main" val="1002792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Se observa la distribución sobre un banco de arena lograda por tres sistemas dosificadores. En la parte superior una roldana, en la central un </a:t>
            </a:r>
            <a:r>
              <a:rPr lang="es-AR" dirty="0" err="1" smtClean="0"/>
              <a:t>chevrón</a:t>
            </a:r>
            <a:r>
              <a:rPr lang="es-AR" dirty="0" smtClean="0"/>
              <a:t> y en la inferior el sistema </a:t>
            </a:r>
            <a:r>
              <a:rPr lang="es-AR" dirty="0" err="1" smtClean="0"/>
              <a:t>monograno</a:t>
            </a:r>
            <a:r>
              <a:rPr lang="es-AR" dirty="0" smtClean="0"/>
              <a:t>. En el </a:t>
            </a:r>
            <a:r>
              <a:rPr lang="es-AR" dirty="0" err="1" smtClean="0"/>
              <a:t>chevrón</a:t>
            </a:r>
            <a:r>
              <a:rPr lang="es-AR" dirty="0" smtClean="0"/>
              <a:t> mucho</a:t>
            </a:r>
            <a:r>
              <a:rPr lang="es-AR" baseline="0" dirty="0" smtClean="0"/>
              <a:t> más claramente y en la roldana en menor medida, se observan los grupos o pulsos de semilla, a diferencia de lo que se observa en la parte inferior.</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49</a:t>
            </a:fld>
            <a:endParaRPr lang="es-AR"/>
          </a:p>
        </p:txBody>
      </p:sp>
    </p:spTree>
    <p:extLst>
      <p:ext uri="{BB962C8B-B14F-4D97-AF65-F5344CB8AC3E}">
        <p14:creationId xmlns:p14="http://schemas.microsoft.com/office/powerpoint/2010/main" val="716295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Una de las primeras máquinas de diseño air-drill desarrolladas en la Argentina. La tolva se ubica sobre la estructura del bastidor que</a:t>
            </a:r>
            <a:r>
              <a:rPr lang="es-AR" baseline="0" dirty="0" smtClean="0"/>
              <a:t> soporta el tren de siembra. Es posible ver el tren de siembra completo, constituido por una cuchilla, corrugada tangencial, tomada al chasis; luego un </a:t>
            </a:r>
            <a:r>
              <a:rPr lang="es-AR" baseline="0" dirty="0" err="1" smtClean="0"/>
              <a:t>abresurco</a:t>
            </a:r>
            <a:r>
              <a:rPr lang="es-AR" baseline="0" dirty="0" smtClean="0"/>
              <a:t> de doble disco, sin ruedas limitadoras de profundidad;  una lengüeta afirmadora de semilla; ruedas tapadoras  con registro de altura tomadas en forma rígida al tren de siembra, las que permiten de esta forma limitar la profundidad de trabajo del </a:t>
            </a:r>
            <a:r>
              <a:rPr lang="es-AR" baseline="0" dirty="0" err="1" smtClean="0"/>
              <a:t>abresurco</a:t>
            </a:r>
            <a:r>
              <a:rPr lang="es-AR" baseline="0" dirty="0" smtClean="0"/>
              <a:t> (pero lo hará copiando tardíamente </a:t>
            </a:r>
            <a:r>
              <a:rPr lang="es-AR" baseline="0" smtClean="0"/>
              <a:t>las irregularidades </a:t>
            </a:r>
            <a:endParaRPr lang="es-AR" baseline="0" dirty="0" smtClean="0"/>
          </a:p>
          <a:p>
            <a:endParaRPr lang="es-AR" baseline="0" dirty="0" smtClean="0"/>
          </a:p>
          <a:p>
            <a:r>
              <a:rPr lang="es-AR" baseline="0" dirty="0" smtClean="0"/>
              <a:t>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50</a:t>
            </a:fld>
            <a:endParaRPr lang="es-AR" dirty="0"/>
          </a:p>
        </p:txBody>
      </p:sp>
    </p:spTree>
    <p:extLst>
      <p:ext uri="{BB962C8B-B14F-4D97-AF65-F5344CB8AC3E}">
        <p14:creationId xmlns:p14="http://schemas.microsoft.com/office/powerpoint/2010/main" val="2584295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 algunos diseños air drill se colocaba un elemento que disminuyera la velocidad de la semilla y evitara el giro y los rebotes de la semilla en el surco</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51</a:t>
            </a:fld>
            <a:endParaRPr lang="es-AR"/>
          </a:p>
        </p:txBody>
      </p:sp>
    </p:spTree>
    <p:extLst>
      <p:ext uri="{BB962C8B-B14F-4D97-AF65-F5344CB8AC3E}">
        <p14:creationId xmlns:p14="http://schemas.microsoft.com/office/powerpoint/2010/main" val="950237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 este caso, los sistemas dosificadores de la sembradora de diseño air drill son del tipo </a:t>
            </a:r>
            <a:r>
              <a:rPr lang="es-AR" dirty="0" err="1" smtClean="0"/>
              <a:t>chevrón</a:t>
            </a:r>
            <a:r>
              <a:rPr lang="es-AR" dirty="0" smtClean="0"/>
              <a:t>. Se encuentran en la base de la tolva central y permiten cerrar individualmente la alimentación de semilla consiguiendo la anulación de líneas para la siembra de diferentes cultivos a diferentes distancias entre surcos. La entrega de semillas tendrá</a:t>
            </a:r>
            <a:r>
              <a:rPr lang="es-AR" baseline="0" dirty="0" smtClean="0"/>
              <a:t> las mismas características que las del sistema dosificador individual, pero su uniformidad de distribución será en parte modificada por el transporte de la semilla por los tubos de descarga que llegarán hasta el </a:t>
            </a:r>
            <a:r>
              <a:rPr lang="es-AR" baseline="0" dirty="0" err="1" smtClean="0"/>
              <a:t>abresurco</a:t>
            </a:r>
            <a:r>
              <a:rPr lang="es-AR" baseline="0" dirty="0" smtClean="0"/>
              <a:t>. Ello dependerá de la velocidad de transporte, la sección de los tubos y su diseño, como también la presencia de codos o curvas pronunciadas en las conducciones</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52</a:t>
            </a:fld>
            <a:endParaRPr lang="es-AR"/>
          </a:p>
        </p:txBody>
      </p:sp>
    </p:spTree>
    <p:extLst>
      <p:ext uri="{BB962C8B-B14F-4D97-AF65-F5344CB8AC3E}">
        <p14:creationId xmlns:p14="http://schemas.microsoft.com/office/powerpoint/2010/main" val="4166789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 general, la mayoría de los operarios realiza los controles básicos indicados en la</a:t>
            </a:r>
            <a:r>
              <a:rPr lang="es-AR" baseline="0" dirty="0" smtClean="0"/>
              <a:t> diapositiva. También es cierto que no en todos los controles se pone la misma dedicación.</a:t>
            </a:r>
          </a:p>
          <a:p>
            <a:r>
              <a:rPr lang="es-AR" baseline="0" dirty="0" smtClean="0"/>
              <a:t>Normalmente se controla la densidad de siembra (kg/ha), que la cuchilla corte mas o menos bien los residuos de cosecha, que la semilla no quede muy profunda o muy superficial, sin ser tapada. Algunas veces se observa si se logró diferenciar la semillas del fertilizante en profundidad y se suele controlar la cantidad de kg/ha de fertilizante.</a:t>
            </a:r>
          </a:p>
          <a:p>
            <a:r>
              <a:rPr lang="es-AR" baseline="0" dirty="0" smtClean="0"/>
              <a:t>En algunas ocasiones, el control es parcial y a veces incorrecto. En algunos manuales operativos de máquinas se indican metodologías complejas, difíciles de hacer correctamente y de resultados inciertos o al menos poco precisos</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53</a:t>
            </a:fld>
            <a:endParaRPr lang="es-AR"/>
          </a:p>
        </p:txBody>
      </p:sp>
    </p:spTree>
    <p:extLst>
      <p:ext uri="{BB962C8B-B14F-4D97-AF65-F5344CB8AC3E}">
        <p14:creationId xmlns:p14="http://schemas.microsoft.com/office/powerpoint/2010/main" val="2422395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Se propone que busquen indicaciones de plantas/ha</a:t>
            </a:r>
            <a:r>
              <a:rPr lang="es-AR" baseline="0" dirty="0" smtClean="0"/>
              <a:t> a lograr en información técnica de semilleros de grano fino. A partir de las mismas identifiquen las densidades en kg/ha que se deben obtener. Observen cuál es el rango de peso de mil granos que cada semillero tiene para distintas variedades como así también las diferencias entre distintos </a:t>
            </a:r>
            <a:r>
              <a:rPr lang="es-AR" baseline="0" dirty="0" err="1" smtClean="0"/>
              <a:t>genotivos</a:t>
            </a:r>
            <a:r>
              <a:rPr lang="es-AR" baseline="0" dirty="0" smtClean="0"/>
              <a:t>.</a:t>
            </a:r>
          </a:p>
          <a:p>
            <a:r>
              <a:rPr lang="es-AR" baseline="0" dirty="0" smtClean="0"/>
              <a:t>Observe que el coeficiente de logro es una estimación muchas veces subjetivas consecuencia de las características de la máquina, del estado del terreno, compactación, humedad y preparación de la línea de siembra, como también variables operativas como la velocidad de avance.</a:t>
            </a:r>
          </a:p>
          <a:p>
            <a:r>
              <a:rPr lang="es-AR" baseline="0" dirty="0" smtClean="0"/>
              <a:t>Muchas veces, ese ajuste no es hecho si un agrónomo no efectúa los controles en el momento de siembra, en acuerdo con su evaluación, la fecha de siembra y las características específicas de la semilla que está depositando.</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54</a:t>
            </a:fld>
            <a:endParaRPr lang="es-AR"/>
          </a:p>
        </p:txBody>
      </p:sp>
    </p:spTree>
    <p:extLst>
      <p:ext uri="{BB962C8B-B14F-4D97-AF65-F5344CB8AC3E}">
        <p14:creationId xmlns:p14="http://schemas.microsoft.com/office/powerpoint/2010/main" val="2024634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La lógica de controles propuesta está basada en</a:t>
            </a:r>
            <a:r>
              <a:rPr lang="es-AR" baseline="0" dirty="0" smtClean="0"/>
              <a:t> la norma de ensayos de máquinas sembradoras. La misma ensaya a la máquina y no la siembra, pero es lógica, completa, racional.</a:t>
            </a:r>
          </a:p>
          <a:p>
            <a:r>
              <a:rPr lang="es-AR" baseline="0" dirty="0" smtClean="0"/>
              <a:t>Por lo tanto se recomienda que estudien y traten de entender la norma en sus distintos apartados.</a:t>
            </a:r>
          </a:p>
          <a:p>
            <a:r>
              <a:rPr lang="es-AR" baseline="0" dirty="0" smtClean="0"/>
              <a:t>Es muy raro que se realice a nivel productivo control de flujo. Las máquinas son grandes, con muchos dosificadores y lleva por lo tanto mucho tiempo. No es una evaluación para realizar en el momento de siembra. Es una evaluación para efectuar antes de la campaña, a campo o en galpón, cuyo objetivo es controlar que todos los dosificadores estén trabajando dentro de una tolerancia del 10% del valor medio determinado. Es lo que permite hacer una reparación o ajuste en tiempo y forma. Es también lo que asegura que al realizar un control de dosis o densidad de siembra se pueda tomar un número reducido de dosificadores.</a:t>
            </a:r>
          </a:p>
          <a:p>
            <a:r>
              <a:rPr lang="es-AR" baseline="0" dirty="0" smtClean="0"/>
              <a:t>Las diapositivas siguientes hasta la </a:t>
            </a:r>
          </a:p>
          <a:p>
            <a:r>
              <a:rPr lang="es-AR" baseline="0" dirty="0" smtClean="0"/>
              <a:t>En la evaluación de flujo no interesa mayormente cual es la dosis con la cual se va a hacer el control. Lo importante es la uniformidad de distribución de la máquina.</a:t>
            </a:r>
          </a:p>
          <a:p>
            <a:r>
              <a:rPr lang="es-AR" baseline="0" dirty="0" smtClean="0"/>
              <a:t>En las diapositivas siguientes se detallan las razones en que se basa la necesidad de control en cada trabajo de siembra, los elementos necesarios y la metodología para cada una de las propuestas. La descripción se ha realizado en forma detallada, cuestión que no sean necesarias mayores explicaciones en cada una de ellas.</a:t>
            </a:r>
          </a:p>
          <a:p>
            <a:r>
              <a:rPr lang="es-AR" baseline="0" dirty="0" smtClean="0"/>
              <a:t>Debe no obstante tenerse en cuenta que en cada situación puede establecerse alguna modificación de lo indicado.</a:t>
            </a:r>
          </a:p>
          <a:p>
            <a:r>
              <a:rPr lang="es-AR" baseline="0" dirty="0" smtClean="0"/>
              <a:t>La distancia a recorrer estará relacionada a la semilla y densidad que se pretende lograr en conjunto con el grado de precisión de la balanza usada. La mayor distancia brindará una disminución de los errores sistemáticos de inicio y fin de la medición, pero no deberá ser tan larga como para que el peso de la bolsita que recoge el grano se desprenda y caiga al suelo.</a:t>
            </a:r>
          </a:p>
          <a:p>
            <a:r>
              <a:rPr lang="es-AR" baseline="0" dirty="0" smtClean="0"/>
              <a:t>Se deberá evitar trabajar con número de vueltas en las mediciones de campo o por lo menos no hacerlo con fracciones de vueltas.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55</a:t>
            </a:fld>
            <a:endParaRPr lang="es-AR"/>
          </a:p>
        </p:txBody>
      </p:sp>
    </p:spTree>
    <p:extLst>
      <p:ext uri="{BB962C8B-B14F-4D97-AF65-F5344CB8AC3E}">
        <p14:creationId xmlns:p14="http://schemas.microsoft.com/office/powerpoint/2010/main" val="186097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Tanto en sistemas con labranza previa a la siembra, como en los de siembra directa de cultivos, durante el paso de la máquina sembradora se producen modificaciones de las condiciones del suelo.</a:t>
            </a:r>
            <a:r>
              <a:rPr lang="es-AR" baseline="0" dirty="0" smtClean="0"/>
              <a:t> Las máquinas sobre suelo removido pueden en algún caso desplazar los terrones de mayor tamaño de la línea de siembra, de manera tal que no interfieran en el trabajo del </a:t>
            </a:r>
            <a:r>
              <a:rPr lang="es-AR" baseline="0" dirty="0" err="1" smtClean="0"/>
              <a:t>abresurco</a:t>
            </a:r>
            <a:r>
              <a:rPr lang="es-AR" baseline="0" dirty="0" smtClean="0"/>
              <a:t>, como tampoco en el trabajo de las ruedas limitadoras de profundidad y la emergencia del cultivo. En otras circunstancias se colocan órganos que conforman un camellón donde será colocada la semilla, en mejores condiciones de temperatura y humedad que si se sembrara sobre el terreno plano.</a:t>
            </a:r>
          </a:p>
          <a:p>
            <a:r>
              <a:rPr lang="es-AR" baseline="0" dirty="0" smtClean="0"/>
              <a:t>En los sistemas de siembra directa de cultivos sin labranza previa, es frecuente que se utilicen cuchillas lisas, onduladas o corrugadas, con disposición radial o tangencial para cortar residuos vegetales y roturar el suelo. Ello tiene como finalidad producir un tamaño de agregados que favorezca el contacto de la semilla con el suelo para inducir la imbibición de la semilla en el inicio del proceso de germinación de la semilla, como así también </a:t>
            </a:r>
            <a:r>
              <a:rPr lang="es-AR" baseline="0" dirty="0" err="1" smtClean="0"/>
              <a:t>aseguara</a:t>
            </a:r>
            <a:r>
              <a:rPr lang="es-AR" baseline="0" dirty="0" smtClean="0"/>
              <a:t> la </a:t>
            </a:r>
            <a:r>
              <a:rPr lang="es-AR" baseline="0" dirty="0" err="1" smtClean="0"/>
              <a:t>provici´pon</a:t>
            </a:r>
            <a:r>
              <a:rPr lang="es-AR" baseline="0" dirty="0" smtClean="0"/>
              <a:t> de aire para el crecimiento radicular.</a:t>
            </a:r>
          </a:p>
          <a:p>
            <a:r>
              <a:rPr lang="es-AR" baseline="0" dirty="0" smtClean="0"/>
              <a:t>En cuanto a los efectos de la máquina sobre la semilla, los mecanismos dosificadores producen por lo habitual algún tipo de daño que rompen la semilla </a:t>
            </a:r>
            <a:r>
              <a:rPr lang="es-AR" baseline="0" dirty="0" err="1" smtClean="0"/>
              <a:t>op</a:t>
            </a:r>
            <a:r>
              <a:rPr lang="es-AR" baseline="0" dirty="0" smtClean="0"/>
              <a:t> reducen su poder germinativo. Las características de diseño del dosificador, su material constructivo, mecanismos auxiliares que asisten a la singularidad de los eventos en siembra de precisión (gatillos </a:t>
            </a:r>
            <a:r>
              <a:rPr lang="es-AR" baseline="0" dirty="0" err="1" smtClean="0"/>
              <a:t>enrasadores</a:t>
            </a:r>
            <a:r>
              <a:rPr lang="es-AR" baseline="0" dirty="0" smtClean="0"/>
              <a:t> y expulsores), como algunas variables operativas (velocidad de trabajo) producen un nivel de agresión mayor en función de su diseño.</a:t>
            </a:r>
          </a:p>
          <a:p>
            <a:r>
              <a:rPr lang="es-AR" baseline="0" dirty="0" smtClean="0"/>
              <a:t>La ubicación de la semilla en profundidad es otro aspecto determinante en el establecimiento del cultivo. La profundidad de siembra se relaciona con la energía germinativa de la especie en cuestión, pudiéndose asociar a las semillas más pequeñas con requerimientos de siembra a menores profundidades. Algunas semillas directamente no pueden prácticamente ser enterradas y deben ser distribuidas sobre la superficie del suelo. El otro factor determinante de la profundidad de siembra es la humedad del suelo, por lo que es relevante poder ubicar las semillas en la profundidad adecuada en el momento de siembra y prever en función de las condiciones edáficas y climáticas la evolución de la humedad en el ambiente de la cama de siembra, A ello se suma la necesidad de contactar la semilla contra el fondo del surco, cubrir con tierra la misma, cerrar el surco y compactar el suelo para restituir capilaridad que asegure una correcta provisión de agua a la semilla.</a:t>
            </a:r>
          </a:p>
          <a:p>
            <a:r>
              <a:rPr lang="es-AR" baseline="0" dirty="0" smtClean="0"/>
              <a:t>Estas funciones básicas de las máquinas sembradoras son de suma importancia y en ninguna circunstancia deben subvaloradas-</a:t>
            </a:r>
          </a:p>
          <a:p>
            <a:r>
              <a:rPr lang="es-AR" baseline="0" dirty="0" smtClean="0"/>
              <a:t>En algunas condiciones de </a:t>
            </a:r>
            <a:r>
              <a:rPr lang="es-AR" baseline="0" dirty="0" err="1" smtClean="0"/>
              <a:t>trabajoes</a:t>
            </a:r>
            <a:r>
              <a:rPr lang="es-AR" baseline="0" dirty="0" smtClean="0"/>
              <a:t> posible invertir los problemas mencionados. La roturación del suelo puede reducir la humedad al momento de siembra si la sembradora no puede “sellar” la labor por un trabajo inadecuado de algunos elementos del tren de siembra; un exceso de profundidad de trabajo de la cuchilla de corte y roturación puede  ocasionar que la semilla migre hacia mayores profundidades ante precipitaciones intensas en surcos con escasa cobertura de residuos. Por otra parte, alguna semillas pueden ser beneficiadas por sistemas dosificadores que producen un proceso similar al escarificado, aumentando su poder germinativo</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8</a:t>
            </a:fld>
            <a:endParaRPr lang="es-AR"/>
          </a:p>
        </p:txBody>
      </p:sp>
    </p:spTree>
    <p:extLst>
      <p:ext uri="{BB962C8B-B14F-4D97-AF65-F5344CB8AC3E}">
        <p14:creationId xmlns:p14="http://schemas.microsoft.com/office/powerpoint/2010/main" val="1648696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Se visualizan 3 diseños básicos que asisten a</a:t>
            </a:r>
            <a:r>
              <a:rPr lang="es-AR" baseline="0" dirty="0" smtClean="0"/>
              <a:t> la caída de semilla desde la tolva al conducto de aire que transportará la semilla.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64</a:t>
            </a:fld>
            <a:endParaRPr lang="es-AR"/>
          </a:p>
        </p:txBody>
      </p:sp>
    </p:spTree>
    <p:extLst>
      <p:ext uri="{BB962C8B-B14F-4D97-AF65-F5344CB8AC3E}">
        <p14:creationId xmlns:p14="http://schemas.microsoft.com/office/powerpoint/2010/main" val="4218773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65</a:t>
            </a:fld>
            <a:endParaRPr lang="es-AR"/>
          </a:p>
        </p:txBody>
      </p:sp>
    </p:spTree>
    <p:extLst>
      <p:ext uri="{BB962C8B-B14F-4D97-AF65-F5344CB8AC3E}">
        <p14:creationId xmlns:p14="http://schemas.microsoft.com/office/powerpoint/2010/main" val="2540487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Las diapositivas 74 a 79 muestran aspectos parciales de un a tesis doctoral realizados para</a:t>
            </a:r>
            <a:r>
              <a:rPr lang="es-AR" baseline="0" dirty="0" smtClean="0"/>
              <a:t> evaluar las características de la distribución en máquinas </a:t>
            </a:r>
            <a:r>
              <a:rPr lang="es-AR" baseline="0" dirty="0" err="1" smtClean="0"/>
              <a:t>airdrill</a:t>
            </a:r>
            <a:r>
              <a:rPr lang="es-AR" baseline="0" dirty="0" smtClean="0"/>
              <a:t>. Se muestra el equipamiento de laboratorio, los resultados de los flujos de aire y semilla dentro de las conducciones y finalmente la distribución de las mismas en las distintas salidas de cada torre a los mecanismos abresurcos. La diferencia encontrada en distintas salidas pueden se concomitantes con problemas de distribución, carga de semillas en los dosificadores, suciedad que pueden o no producir variaciones entre las torres de distribución</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67</a:t>
            </a:fld>
            <a:endParaRPr lang="es-AR"/>
          </a:p>
        </p:txBody>
      </p:sp>
    </p:spTree>
    <p:extLst>
      <p:ext uri="{BB962C8B-B14F-4D97-AF65-F5344CB8AC3E}">
        <p14:creationId xmlns:p14="http://schemas.microsoft.com/office/powerpoint/2010/main" val="2980334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Las diapositivas 73 a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71</a:t>
            </a:fld>
            <a:endParaRPr lang="es-AR"/>
          </a:p>
        </p:txBody>
      </p:sp>
    </p:spTree>
    <p:extLst>
      <p:ext uri="{BB962C8B-B14F-4D97-AF65-F5344CB8AC3E}">
        <p14:creationId xmlns:p14="http://schemas.microsoft.com/office/powerpoint/2010/main" val="30564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73</a:t>
            </a:fld>
            <a:endParaRPr lang="es-AR"/>
          </a:p>
        </p:txBody>
      </p:sp>
    </p:spTree>
    <p:extLst>
      <p:ext uri="{BB962C8B-B14F-4D97-AF65-F5344CB8AC3E}">
        <p14:creationId xmlns:p14="http://schemas.microsoft.com/office/powerpoint/2010/main" val="131353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AR" dirty="0" smtClean="0"/>
              <a:t>Si se analiza la estructura y órganos activos de la máquina sembradora patentada en el año 1701, se podrán reconocer unidades de trabajo semejantes a las identificadas en el análisis funcional realizado previamente. Presenta un sistema de soporte,</a:t>
            </a:r>
            <a:r>
              <a:rPr lang="es-AR" baseline="0" dirty="0" smtClean="0"/>
              <a:t> bastidor, que sostiene y vincula la tolva, los mecanismos abresurcos (escarificadores), ruedas para dar movimiento a través de un mecanismo de transmisión a los dosificadores, los cuales pueden verse con mayor claridad en el video. La presencia de los escarificadores facilitará la penetración en el suelo, independientemente que la escasa resistencia a la penetración del terreno no ofrecerá mayores inconvenientes. Los mismos son del tipo volumétricos y muestran parecido con los actuales dosificadores de rodillo acanalado. En el video se muestra que un grupo de semillas se ubica en la acanaladura cuando la misma se encuentra en contacto con la semilla y se desprende del mismo y cae al suelo. En qué se diferencia de los actuales mecanismos dosificadores de rodillo?  No en mucho. El mayor número de acanaladuras y el tamaño de las mismas relacionado a las características de las semillas permite una mayor homogeneidad en la distribución de las semillas en el surco. La presencia de alternativas de relaciones de transmisión, discontinuas y continuas, también colabora en una mejor prestación de la máquina sembradora. Por último, en esta visión general, la posibilidad de desplazamiento axial de los actuales rodillos acanalados brinda una amplia posibilidad de regulación del flujo (cantidad de semillas por unidad de tiempo), al modificarse de esta forma, la sección del rodillo acanalado en contacto con la semilla de la tolva, capaz de trasladar la misma desde la tolva hasta el suelo. En la parte delantera se encuentra el sistema de enganche para el animal que constituye la fuente de potencia de esta máquina y sobre un lateral está una pequeña azada que efectuará una marca sobre el terreno labrado para indicar el lugar de circulación para la pasada posterior. La ausencia de elementos de trabajo rotativos como las cuchillas circulares, se explica por la ausencia de residuos producto del intenso laboreo previo</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11</a:t>
            </a:fld>
            <a:endParaRPr lang="es-AR"/>
          </a:p>
        </p:txBody>
      </p:sp>
    </p:spTree>
    <p:extLst>
      <p:ext uri="{BB962C8B-B14F-4D97-AF65-F5344CB8AC3E}">
        <p14:creationId xmlns:p14="http://schemas.microsoft.com/office/powerpoint/2010/main" val="255641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La máquina que se visualiza es una adaptación de un escarificador de cinceles para la siembra de cultivos. El mismo está siendo utilizado en la actualidad para la siembra de granos finos en la zona cercana a Bahía Blanca, identificada con sudoeste bonaerense, caracterizado por escasas precipitaciones</a:t>
            </a:r>
            <a:r>
              <a:rPr lang="es-AR" baseline="0" dirty="0" smtClean="0"/>
              <a:t> anuales y suelos con escasa capacidad de retención hídrica. Se pueden identificar distintos sistemas, de trabajo, soporte y transmisión de la potencia. En el sistema de dosificación de la semilla se identifican (N°1) los rodillos acanalados, unidos por un eje común (N°2)  que brinda el movimiento rotativo a los dosificadores y permite a través de su desplazamiento axial modificar la capacidad de transporte de semilla desde la tolva (N°3) por cada vuelta del rodillo.  El número de vueltas del rodillo puede modificarse a partir de un cambio de engranajes en el extremo izquierdo (N°4) y en la rueda que les da movimiento (N°5). El bastidor (N°6) otorga el soporte también a los abresurcos, constituidos por arcos y rejas de cincel (N°7), por detrás de las cuales se ubican los tubos de descarga de la semilla (N°8). Conceptualmente, no difiere de la máquina sembradora del año 1701.</a:t>
            </a:r>
          </a:p>
          <a:p>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12</a:t>
            </a:fld>
            <a:endParaRPr lang="es-AR"/>
          </a:p>
        </p:txBody>
      </p:sp>
    </p:spTree>
    <p:extLst>
      <p:ext uri="{BB962C8B-B14F-4D97-AF65-F5344CB8AC3E}">
        <p14:creationId xmlns:p14="http://schemas.microsoft.com/office/powerpoint/2010/main" val="248419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Es posible ver la estructura general del bastidor</a:t>
            </a:r>
            <a:r>
              <a:rPr lang="es-AR" baseline="0" dirty="0" smtClean="0"/>
              <a:t> (6), el sistema de ruedas (7) que suben y bajan la máquina a partir del trabajo de cilindros hidráulicos de doble efecto (8), parte del sistema de transmisión del movimiento a los dosificadores por medio de engranajes (9) y cadenas (10), un tensor de la cadena (11) y una caja </a:t>
            </a:r>
            <a:r>
              <a:rPr lang="es-AR" baseline="0" dirty="0" err="1" smtClean="0"/>
              <a:t>variadora</a:t>
            </a:r>
            <a:r>
              <a:rPr lang="es-AR" baseline="0" dirty="0" smtClean="0"/>
              <a:t> de las relaciones de transmisión (10) para la modificación de la densidad. Dicha caja puede recibir el movimiento desde una rueda de mando en los sistemas más sencillos también a partir de un conjunto de engranajes y cadenas. Se observa elevado el brazo del marcador  que indica sobre el terreno el lugar por donde circulará el tractor en la próxima pasada. Por último, se ven diferentes mecanismos (12), de paralelogramos deformables que permiten variar la posición de distintos elementos sin modificar en un amplio rango su posición (horizontal) con respecto al suelo. Las ruedas limitadoras de la profundidad copiaran la superficie del suelo y el residuo, sin que el tren de siembra cambie su posición relativa lo cual afectaría su trabajo.</a:t>
            </a:r>
          </a:p>
          <a:p>
            <a:r>
              <a:rPr lang="es-AR" baseline="0" dirty="0" smtClean="0"/>
              <a:t> Sobre el terreno es notable la reducción de la cobertura de residuos producto, principalmente, del trabajo de la cuchilla de corte y roturación la cual en función de sus ondulaciones y velocidad de trabajo genera un mayor o menor desplazamiento lateral de agregados.</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13</a:t>
            </a:fld>
            <a:endParaRPr lang="es-AR"/>
          </a:p>
        </p:txBody>
      </p:sp>
    </p:spTree>
    <p:extLst>
      <p:ext uri="{BB962C8B-B14F-4D97-AF65-F5344CB8AC3E}">
        <p14:creationId xmlns:p14="http://schemas.microsoft.com/office/powerpoint/2010/main" val="88150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AR" dirty="0" smtClean="0"/>
              <a:t>	En la actualidad, son escasas las ofertas de máquinas adaptadas a la siembra convencional, con labranza previa del terreno. Por lo tanto, la inmensa mayoría de las máquinas responden a los requerimientos de los sistemas de siembra directa de cultivos. A la vez, el principal sector comprador de máquinas sembradoras es el de los contratistas y grandes productores de granos.</a:t>
            </a:r>
            <a:r>
              <a:rPr lang="es-AR" baseline="0" dirty="0" smtClean="0"/>
              <a:t> Sus principales necesidades son la capacidad de la máquina de poder sembrar en diferentes condiciones de suelo, con diferentes texturas y grados de humedad. Un aspecto fundamental en sistemas de siembra directa es la capacidad de penetración, lo cual varía en acuerdo con la evolución del sistema y la rotación de cultivos  establecida. No obstante, como en cualquier máquina de labranza la penetración puede lograrse a partir de 2 principios: Peso y Succión. El usuario, sobre esa estructura básica de la máquina sembradora, seleccionará los órganos activos de trabajo que se adecuen en mejor medida a sus condiciones de siembra, presencia o no de residuos, tipo de abresurcos y ruedas y elementos complementarios de contactado y cerrado del surco. De esta manera podrá conformar una máquina también posible de usar en suelo labrado, aunque con un exceso de peso y de costo frente a sus necesidades.</a:t>
            </a:r>
          </a:p>
          <a:p>
            <a:pPr algn="just"/>
            <a:r>
              <a:rPr lang="es-AR" baseline="0" dirty="0" smtClean="0"/>
              <a:t>	En la Argentina ha predominado notablemente el uso de trenes de siembra de discos, lo cual conlleva a que las máquinas sembradoras sean de una estructura de soporte pesada que garantice la penetración aún cuando la humedad sea más baja que la aconsejable a una profundidad normal de siembra. Solamente pocas fábricas  incluyen pequeñas rejas, algunas con pequeñas alas para alcanzar penetración sin tanto peso y costo.</a:t>
            </a:r>
          </a:p>
          <a:p>
            <a:pPr algn="just"/>
            <a:r>
              <a:rPr lang="es-AR" baseline="0" dirty="0" smtClean="0"/>
              <a:t>Un aspecto negativo de ese nivel de “sobrepeso” es los problemas de incrementos del esfuerzo de tracción y dificultades para limitar la profundidad de trabajo en condiciones de suelo blando, producto de labores con rastras de discos o rolos cuando se requiere nivelar el terreno o cortar residuos vegetales. </a:t>
            </a:r>
          </a:p>
          <a:p>
            <a:pPr algn="just"/>
            <a:r>
              <a:rPr lang="es-AR" baseline="0" dirty="0" smtClean="0"/>
              <a:t>	Según el tipo de cultivo que permiten implantar tradicionalmente existieron sembradoras de granos finos y sembradoras de granos gruesos, lo que era antiguamente sinónimos de sembradoras a chorrillo, de baja precisión, y sembradoras </a:t>
            </a:r>
            <a:r>
              <a:rPr lang="es-AR" baseline="0" dirty="0" err="1" smtClean="0"/>
              <a:t>monograno</a:t>
            </a:r>
            <a:r>
              <a:rPr lang="es-AR" baseline="0" dirty="0" smtClean="0"/>
              <a:t>, de precisión. También pueden establecerse paralelismos entre sembradoras de baja precisión con altas densidades de siembra, con menor distancia entre surcos y en forma contraria mayores distancias entre surcos y bajas densidades de siembra. Muchas veces también los cultivos con menores grados de precisión presentan mecanismos de compensación, </a:t>
            </a:r>
            <a:r>
              <a:rPr lang="es-AR" baseline="0" dirty="0" err="1" smtClean="0"/>
              <a:t>macollaje</a:t>
            </a:r>
            <a:r>
              <a:rPr lang="es-AR" baseline="0" dirty="0" smtClean="0"/>
              <a:t>, ramificaciones, que atenúan las irregularidades en la distribución de semillas.</a:t>
            </a:r>
          </a:p>
          <a:p>
            <a:pPr algn="just"/>
            <a:r>
              <a:rPr lang="es-AR" baseline="0" dirty="0" smtClean="0"/>
              <a:t>	Sin embargo, las clasificaciones son arbitrarias y siempre existen situaciones ambiguas. La soja comenzó a sembrarse a 0,7 m de distancia entre surcos, luego se popularizó a 0,52 m y finalmente en la actualidad prevalece la distancia de 0,35 m entre surcos, existiendo también siembras a 0,26 m. Por otra parte, es común que la soja se siembre a chorrillo, con dosificadores de baja precisión, de roldana, rodillo acanalado y </a:t>
            </a:r>
            <a:r>
              <a:rPr lang="es-AR" baseline="0" dirty="0" err="1" smtClean="0"/>
              <a:t>chevrón</a:t>
            </a:r>
            <a:r>
              <a:rPr lang="es-AR" baseline="0" dirty="0" smtClean="0"/>
              <a:t>, característico inicialmente de las dosificación de fertilizantes. Cuando la densidad baja y los costos de semilla con nuevos eventos transgénicos aumenta, comienzan a utilizarse mecanismos dosificadores </a:t>
            </a:r>
            <a:r>
              <a:rPr lang="es-AR" baseline="0" dirty="0" err="1" smtClean="0"/>
              <a:t>monogranos</a:t>
            </a:r>
            <a:r>
              <a:rPr lang="es-AR" baseline="0" dirty="0" smtClean="0"/>
              <a:t>. La prevalencia de la soja como cultivo de verano en las últimas dos décadas hizo que se difundieran máquinas para la siembra de granos finos-soja, con kits o adaptaciones para la colocación de dosificadores de grano grueso. Estas configuraciones, versátiles y de bajo costo obligan a concesiones en el diseño posible de utilizar en granos gruesos que condicionan en alguna medida la prestación de los mismos en cuanto a la uniformidad de planteo. </a:t>
            </a:r>
          </a:p>
          <a:p>
            <a:pPr algn="just"/>
            <a:r>
              <a:rPr lang="es-AR" baseline="0" dirty="0" smtClean="0"/>
              <a:t>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14</a:t>
            </a:fld>
            <a:endParaRPr lang="es-AR"/>
          </a:p>
        </p:txBody>
      </p:sp>
    </p:spTree>
    <p:extLst>
      <p:ext uri="{BB962C8B-B14F-4D97-AF65-F5344CB8AC3E}">
        <p14:creationId xmlns:p14="http://schemas.microsoft.com/office/powerpoint/2010/main" val="1308681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AR" baseline="0" dirty="0" smtClean="0"/>
              <a:t>Uno de los mayores condicionantes de diseño de las sembradoras ha sido para este tipo máquinas, con dos trenes de siembra alternados, junto a las restricciones en el ancho de transporte de las máquinas por carretera. El ancho de trabajo ha aumentado notablemente en los últimos años buscando una mayor capacidad de trabajo, por lo que las sembradoras no pueden trasladarse de la misma forma en que se desplazan trabajando. Las soluciones han dado como alternativas la creación de máquinas modulares, de sistemas de plegado vertical, anterior o posterior. Otra alternativa fue el denominado “tiro de punta” que consiste en una generación de máquinas en las cuales las ruedas anteriores y posteriores de las sembradoras se giran 90° y se trasladan en forma perpendicular a la dirección de trabajo. Otros fabricantes optaron por las sembradoras </a:t>
            </a:r>
            <a:r>
              <a:rPr lang="es-AR" baseline="0" dirty="0" err="1" smtClean="0"/>
              <a:t>autotransportadas</a:t>
            </a:r>
            <a:r>
              <a:rPr lang="es-AR" baseline="0" dirty="0" smtClean="0"/>
              <a:t> o auto </a:t>
            </a:r>
            <a:r>
              <a:rPr lang="es-AR" baseline="0" dirty="0" err="1" smtClean="0"/>
              <a:t>trailer</a:t>
            </a:r>
            <a:r>
              <a:rPr lang="es-AR" baseline="0" dirty="0" smtClean="0"/>
              <a:t> (diapositiva 19). En este caso la sembradora posee un par de ruedas ubicadas en posición central, por delante de las cuales se ubican un tren de siembra o partes del mismo y por detrás otro tren de siembra o algunas partes u órganos de trabajo. Para el transporte, la máquina se eleva por medio de un cilindro hidráulico, luego gira por medio de otro 90° para finalmente descender y poder ser transportado sobre la estructura de la lanza y el sector de bastidor que se vincula al sistema de rodado. </a:t>
            </a:r>
          </a:p>
          <a:p>
            <a:pPr algn="just"/>
            <a:r>
              <a:rPr lang="es-AR" baseline="0" dirty="0" smtClean="0"/>
              <a:t>	</a:t>
            </a:r>
            <a:endParaRPr lang="es-AR" dirty="0"/>
          </a:p>
        </p:txBody>
      </p:sp>
      <p:sp>
        <p:nvSpPr>
          <p:cNvPr id="4" name="3 Marcador de número de diapositiva"/>
          <p:cNvSpPr>
            <a:spLocks noGrp="1"/>
          </p:cNvSpPr>
          <p:nvPr>
            <p:ph type="sldNum" sz="quarter" idx="10"/>
          </p:nvPr>
        </p:nvSpPr>
        <p:spPr/>
        <p:txBody>
          <a:bodyPr/>
          <a:lstStyle/>
          <a:p>
            <a:fld id="{7988E6AC-A976-42FF-8F64-A1EA9255D7E1}" type="slidenum">
              <a:rPr lang="es-AR" smtClean="0"/>
              <a:t>16</a:t>
            </a:fld>
            <a:endParaRPr lang="es-AR"/>
          </a:p>
        </p:txBody>
      </p:sp>
    </p:spTree>
    <p:extLst>
      <p:ext uri="{BB962C8B-B14F-4D97-AF65-F5344CB8AC3E}">
        <p14:creationId xmlns:p14="http://schemas.microsoft.com/office/powerpoint/2010/main" val="3822518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0000"/>
          </a:solidFill>
        </p:spPr>
        <p:txBody>
          <a:bodyPr wrap="square" lIns="0" tIns="0" rIns="0" bIns="0" rtlCol="0"/>
          <a:lstStyle/>
          <a:p>
            <a:endParaRPr/>
          </a:p>
        </p:txBody>
      </p:sp>
      <p:sp>
        <p:nvSpPr>
          <p:cNvPr id="17" name="bk object 17"/>
          <p:cNvSpPr/>
          <p:nvPr/>
        </p:nvSpPr>
        <p:spPr>
          <a:xfrm>
            <a:off x="0" y="3981450"/>
            <a:ext cx="3400425" cy="2863848"/>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3902075"/>
            <a:ext cx="2943225" cy="2949574"/>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0" y="4341748"/>
            <a:ext cx="2770251" cy="2503551"/>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0" y="4038600"/>
            <a:ext cx="2770251" cy="2806698"/>
          </a:xfrm>
          <a:prstGeom prst="rect">
            <a:avLst/>
          </a:prstGeom>
          <a:blipFill>
            <a:blip r:embed="rId5" cstate="print"/>
            <a:stretch>
              <a:fillRect/>
            </a:stretch>
          </a:blipFill>
        </p:spPr>
        <p:txBody>
          <a:bodyPr wrap="square" lIns="0" tIns="0" rIns="0" bIns="0" rtlCol="0"/>
          <a:lstStyle/>
          <a:p>
            <a:endParaRPr/>
          </a:p>
        </p:txBody>
      </p:sp>
      <p:sp>
        <p:nvSpPr>
          <p:cNvPr id="21" name="bk object 21"/>
          <p:cNvSpPr/>
          <p:nvPr/>
        </p:nvSpPr>
        <p:spPr>
          <a:xfrm>
            <a:off x="331787" y="4419600"/>
            <a:ext cx="136525" cy="136525"/>
          </a:xfrm>
          <a:prstGeom prst="rect">
            <a:avLst/>
          </a:prstGeom>
          <a:blipFill>
            <a:blip r:embed="rId6" cstate="print"/>
            <a:stretch>
              <a:fillRect/>
            </a:stretch>
          </a:blipFill>
        </p:spPr>
        <p:txBody>
          <a:bodyPr wrap="square" lIns="0" tIns="0" rIns="0" bIns="0" rtlCol="0"/>
          <a:lstStyle/>
          <a:p>
            <a:endParaRPr/>
          </a:p>
        </p:txBody>
      </p:sp>
      <p:sp>
        <p:nvSpPr>
          <p:cNvPr id="22" name="bk object 22"/>
          <p:cNvSpPr/>
          <p:nvPr/>
        </p:nvSpPr>
        <p:spPr>
          <a:xfrm>
            <a:off x="2438400" y="6165850"/>
            <a:ext cx="146050" cy="146050"/>
          </a:xfrm>
          <a:prstGeom prst="rect">
            <a:avLst/>
          </a:prstGeom>
          <a:blipFill>
            <a:blip r:embed="rId7" cstate="print"/>
            <a:stretch>
              <a:fillRect/>
            </a:stretch>
          </a:blipFill>
        </p:spPr>
        <p:txBody>
          <a:bodyPr wrap="square" lIns="0" tIns="0" rIns="0" bIns="0" rtlCol="0"/>
          <a:lstStyle/>
          <a:p>
            <a:endParaRPr/>
          </a:p>
        </p:txBody>
      </p:sp>
      <p:sp>
        <p:nvSpPr>
          <p:cNvPr id="23" name="bk object 23"/>
          <p:cNvSpPr/>
          <p:nvPr/>
        </p:nvSpPr>
        <p:spPr>
          <a:xfrm>
            <a:off x="1255712" y="4322698"/>
            <a:ext cx="192087" cy="192150"/>
          </a:xfrm>
          <a:prstGeom prst="rect">
            <a:avLst/>
          </a:prstGeom>
          <a:blipFill>
            <a:blip r:embed="rId8" cstate="print"/>
            <a:stretch>
              <a:fillRect/>
            </a:stretch>
          </a:blipFill>
        </p:spPr>
        <p:txBody>
          <a:bodyPr wrap="square" lIns="0" tIns="0" rIns="0" bIns="0" rtlCol="0"/>
          <a:lstStyle/>
          <a:p>
            <a:endParaRPr/>
          </a:p>
        </p:txBody>
      </p:sp>
      <p:sp>
        <p:nvSpPr>
          <p:cNvPr id="24" name="bk object 24"/>
          <p:cNvSpPr/>
          <p:nvPr/>
        </p:nvSpPr>
        <p:spPr>
          <a:xfrm>
            <a:off x="476542" y="2708935"/>
            <a:ext cx="7912608" cy="3378327"/>
          </a:xfrm>
          <a:prstGeom prst="rect">
            <a:avLst/>
          </a:prstGeom>
          <a:blipFill>
            <a:blip r:embed="rId9" cstate="print"/>
            <a:stretch>
              <a:fillRect/>
            </a:stretch>
          </a:blipFill>
        </p:spPr>
        <p:txBody>
          <a:bodyPr wrap="square" lIns="0" tIns="0" rIns="0" bIns="0" rtlCol="0"/>
          <a:lstStyle/>
          <a:p>
            <a:endParaRPr/>
          </a:p>
        </p:txBody>
      </p:sp>
      <p:sp>
        <p:nvSpPr>
          <p:cNvPr id="25" name="bk object 25"/>
          <p:cNvSpPr/>
          <p:nvPr/>
        </p:nvSpPr>
        <p:spPr>
          <a:xfrm>
            <a:off x="4049267" y="262127"/>
            <a:ext cx="964691" cy="978408"/>
          </a:xfrm>
          <a:prstGeom prst="rect">
            <a:avLst/>
          </a:prstGeom>
          <a:blipFill>
            <a:blip r:embed="rId10" cstate="print"/>
            <a:stretch>
              <a:fillRect/>
            </a:stretch>
          </a:blipFill>
        </p:spPr>
        <p:txBody>
          <a:bodyPr wrap="square" lIns="0" tIns="0" rIns="0" bIns="0" rtlCol="0"/>
          <a:lstStyle/>
          <a:p>
            <a:endParaRPr/>
          </a:p>
        </p:txBody>
      </p:sp>
      <p:sp>
        <p:nvSpPr>
          <p:cNvPr id="26" name="bk object 26"/>
          <p:cNvSpPr/>
          <p:nvPr/>
        </p:nvSpPr>
        <p:spPr>
          <a:xfrm>
            <a:off x="1389888" y="993647"/>
            <a:ext cx="6115812" cy="978408"/>
          </a:xfrm>
          <a:prstGeom prst="rect">
            <a:avLst/>
          </a:prstGeom>
          <a:blipFill>
            <a:blip r:embed="rId11" cstate="print"/>
            <a:stretch>
              <a:fillRect/>
            </a:stretch>
          </a:blipFill>
        </p:spPr>
        <p:txBody>
          <a:bodyPr wrap="square" lIns="0" tIns="0" rIns="0" bIns="0" rtlCol="0"/>
          <a:lstStyle/>
          <a:p>
            <a:endParaRPr/>
          </a:p>
        </p:txBody>
      </p:sp>
      <p:sp>
        <p:nvSpPr>
          <p:cNvPr id="27" name="bk object 27"/>
          <p:cNvSpPr/>
          <p:nvPr/>
        </p:nvSpPr>
        <p:spPr>
          <a:xfrm>
            <a:off x="6710171" y="993647"/>
            <a:ext cx="964692" cy="978408"/>
          </a:xfrm>
          <a:prstGeom prst="rect">
            <a:avLst/>
          </a:prstGeom>
          <a:blipFill>
            <a:blip r:embed="rId10" cstate="print"/>
            <a:stretch>
              <a:fillRect/>
            </a:stretch>
          </a:blipFill>
        </p:spPr>
        <p:txBody>
          <a:bodyPr wrap="square" lIns="0" tIns="0" rIns="0" bIns="0" rtlCol="0"/>
          <a:lstStyle/>
          <a:p>
            <a:endParaRPr/>
          </a:p>
        </p:txBody>
      </p:sp>
      <p:sp>
        <p:nvSpPr>
          <p:cNvPr id="28" name="bk object 28"/>
          <p:cNvSpPr/>
          <p:nvPr/>
        </p:nvSpPr>
        <p:spPr>
          <a:xfrm>
            <a:off x="4049267" y="1725167"/>
            <a:ext cx="964691" cy="978408"/>
          </a:xfrm>
          <a:prstGeom prst="rect">
            <a:avLst/>
          </a:prstGeom>
          <a:blipFill>
            <a:blip r:embed="rId10" cstate="print"/>
            <a:stretch>
              <a:fillRect/>
            </a:stretch>
          </a:blipFill>
        </p:spPr>
        <p:txBody>
          <a:bodyPr wrap="square" lIns="0" tIns="0" rIns="0" bIns="0" rtlCol="0"/>
          <a:lstStyle/>
          <a:p>
            <a:endParaRPr/>
          </a:p>
        </p:txBody>
      </p:sp>
      <p:sp>
        <p:nvSpPr>
          <p:cNvPr id="29" name="bk object 29"/>
          <p:cNvSpPr/>
          <p:nvPr/>
        </p:nvSpPr>
        <p:spPr>
          <a:xfrm>
            <a:off x="4049267" y="2456688"/>
            <a:ext cx="964691" cy="978408"/>
          </a:xfrm>
          <a:prstGeom prst="rect">
            <a:avLst/>
          </a:prstGeom>
          <a:blipFill>
            <a:blip r:embed="rId10" cstate="print"/>
            <a:stretch>
              <a:fillRect/>
            </a:stretch>
          </a:blipFill>
        </p:spPr>
        <p:txBody>
          <a:bodyPr wrap="square" lIns="0" tIns="0" rIns="0" bIns="0" rtlCol="0"/>
          <a:lstStyle/>
          <a:p>
            <a:endParaRPr/>
          </a:p>
        </p:txBody>
      </p:sp>
      <p:sp>
        <p:nvSpPr>
          <p:cNvPr id="30" name="bk object 30"/>
          <p:cNvSpPr/>
          <p:nvPr/>
        </p:nvSpPr>
        <p:spPr>
          <a:xfrm>
            <a:off x="4049267" y="3188207"/>
            <a:ext cx="964691" cy="978407"/>
          </a:xfrm>
          <a:prstGeom prst="rect">
            <a:avLst/>
          </a:prstGeom>
          <a:blipFill>
            <a:blip r:embed="rId10" cstate="print"/>
            <a:stretch>
              <a:fillRect/>
            </a:stretch>
          </a:blipFill>
        </p:spPr>
        <p:txBody>
          <a:bodyPr wrap="square" lIns="0" tIns="0" rIns="0" bIns="0" rtlCol="0"/>
          <a:lstStyle/>
          <a:p>
            <a:endParaRPr/>
          </a:p>
        </p:txBody>
      </p:sp>
      <p:sp>
        <p:nvSpPr>
          <p:cNvPr id="31" name="bk object 31"/>
          <p:cNvSpPr/>
          <p:nvPr/>
        </p:nvSpPr>
        <p:spPr>
          <a:xfrm>
            <a:off x="4049267" y="3919728"/>
            <a:ext cx="964691" cy="978408"/>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752980" y="1158366"/>
            <a:ext cx="5638038" cy="7569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B1B1B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5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B1B1B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B1B1B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0000"/>
          </a:solidFill>
        </p:spPr>
        <p:txBody>
          <a:bodyPr wrap="square" lIns="0" tIns="0" rIns="0" bIns="0" rtlCol="0"/>
          <a:lstStyle/>
          <a:p>
            <a:endParaRPr/>
          </a:p>
        </p:txBody>
      </p:sp>
      <p:sp>
        <p:nvSpPr>
          <p:cNvPr id="17" name="bk object 17"/>
          <p:cNvSpPr/>
          <p:nvPr/>
        </p:nvSpPr>
        <p:spPr>
          <a:xfrm>
            <a:off x="0" y="3981450"/>
            <a:ext cx="3400425" cy="2863848"/>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0" y="3902075"/>
            <a:ext cx="2943225" cy="2949574"/>
          </a:xfrm>
          <a:prstGeom prst="rect">
            <a:avLst/>
          </a:prstGeom>
          <a:blipFill>
            <a:blip r:embed="rId8" cstate="print"/>
            <a:stretch>
              <a:fillRect/>
            </a:stretch>
          </a:blipFill>
        </p:spPr>
        <p:txBody>
          <a:bodyPr wrap="square" lIns="0" tIns="0" rIns="0" bIns="0" rtlCol="0"/>
          <a:lstStyle/>
          <a:p>
            <a:endParaRPr/>
          </a:p>
        </p:txBody>
      </p:sp>
      <p:sp>
        <p:nvSpPr>
          <p:cNvPr id="19" name="bk object 19"/>
          <p:cNvSpPr/>
          <p:nvPr/>
        </p:nvSpPr>
        <p:spPr>
          <a:xfrm>
            <a:off x="0" y="4341748"/>
            <a:ext cx="2770251" cy="2503551"/>
          </a:xfrm>
          <a:prstGeom prst="rect">
            <a:avLst/>
          </a:prstGeom>
          <a:blipFill>
            <a:blip r:embed="rId9" cstate="print"/>
            <a:stretch>
              <a:fillRect/>
            </a:stretch>
          </a:blipFill>
        </p:spPr>
        <p:txBody>
          <a:bodyPr wrap="square" lIns="0" tIns="0" rIns="0" bIns="0" rtlCol="0"/>
          <a:lstStyle/>
          <a:p>
            <a:endParaRPr/>
          </a:p>
        </p:txBody>
      </p:sp>
      <p:sp>
        <p:nvSpPr>
          <p:cNvPr id="20" name="bk object 20"/>
          <p:cNvSpPr/>
          <p:nvPr/>
        </p:nvSpPr>
        <p:spPr>
          <a:xfrm>
            <a:off x="0" y="4038600"/>
            <a:ext cx="2770251" cy="2806698"/>
          </a:xfrm>
          <a:prstGeom prst="rect">
            <a:avLst/>
          </a:prstGeom>
          <a:blipFill>
            <a:blip r:embed="rId10" cstate="print"/>
            <a:stretch>
              <a:fillRect/>
            </a:stretch>
          </a:blipFill>
        </p:spPr>
        <p:txBody>
          <a:bodyPr wrap="square" lIns="0" tIns="0" rIns="0" bIns="0" rtlCol="0"/>
          <a:lstStyle/>
          <a:p>
            <a:endParaRPr/>
          </a:p>
        </p:txBody>
      </p:sp>
      <p:sp>
        <p:nvSpPr>
          <p:cNvPr id="21" name="bk object 21"/>
          <p:cNvSpPr/>
          <p:nvPr/>
        </p:nvSpPr>
        <p:spPr>
          <a:xfrm>
            <a:off x="331787" y="4419600"/>
            <a:ext cx="136525" cy="136525"/>
          </a:xfrm>
          <a:prstGeom prst="rect">
            <a:avLst/>
          </a:prstGeom>
          <a:blipFill>
            <a:blip r:embed="rId11" cstate="print"/>
            <a:stretch>
              <a:fillRect/>
            </a:stretch>
          </a:blipFill>
        </p:spPr>
        <p:txBody>
          <a:bodyPr wrap="square" lIns="0" tIns="0" rIns="0" bIns="0" rtlCol="0"/>
          <a:lstStyle/>
          <a:p>
            <a:endParaRPr/>
          </a:p>
        </p:txBody>
      </p:sp>
      <p:sp>
        <p:nvSpPr>
          <p:cNvPr id="22" name="bk object 22"/>
          <p:cNvSpPr/>
          <p:nvPr/>
        </p:nvSpPr>
        <p:spPr>
          <a:xfrm>
            <a:off x="2438400" y="6165850"/>
            <a:ext cx="146050" cy="146050"/>
          </a:xfrm>
          <a:prstGeom prst="rect">
            <a:avLst/>
          </a:prstGeom>
          <a:blipFill>
            <a:blip r:embed="rId12" cstate="print"/>
            <a:stretch>
              <a:fillRect/>
            </a:stretch>
          </a:blipFill>
        </p:spPr>
        <p:txBody>
          <a:bodyPr wrap="square" lIns="0" tIns="0" rIns="0" bIns="0" rtlCol="0"/>
          <a:lstStyle/>
          <a:p>
            <a:endParaRPr/>
          </a:p>
        </p:txBody>
      </p:sp>
      <p:sp>
        <p:nvSpPr>
          <p:cNvPr id="23" name="bk object 23"/>
          <p:cNvSpPr/>
          <p:nvPr/>
        </p:nvSpPr>
        <p:spPr>
          <a:xfrm>
            <a:off x="1255712" y="4322698"/>
            <a:ext cx="192087" cy="192150"/>
          </a:xfrm>
          <a:prstGeom prst="rect">
            <a:avLst/>
          </a:prstGeom>
          <a:blipFill>
            <a:blip r:embed="rId13" cstate="print"/>
            <a:stretch>
              <a:fillRect/>
            </a:stretch>
          </a:blipFill>
        </p:spPr>
        <p:txBody>
          <a:bodyPr wrap="square" lIns="0" tIns="0" rIns="0" bIns="0" rtlCol="0"/>
          <a:lstStyle/>
          <a:p>
            <a:endParaRPr/>
          </a:p>
        </p:txBody>
      </p:sp>
      <p:sp>
        <p:nvSpPr>
          <p:cNvPr id="2" name="Holder 2"/>
          <p:cNvSpPr>
            <a:spLocks noGrp="1"/>
          </p:cNvSpPr>
          <p:nvPr>
            <p:ph type="title"/>
          </p:nvPr>
        </p:nvSpPr>
        <p:spPr>
          <a:xfrm>
            <a:off x="298856" y="210134"/>
            <a:ext cx="8546287" cy="1244600"/>
          </a:xfrm>
          <a:prstGeom prst="rect">
            <a:avLst/>
          </a:prstGeom>
        </p:spPr>
        <p:txBody>
          <a:bodyPr wrap="square" lIns="0" tIns="0" rIns="0" bIns="0">
            <a:spAutoFit/>
          </a:bodyPr>
          <a:lstStyle>
            <a:lvl1pPr>
              <a:defRPr sz="4000" b="0" i="0">
                <a:solidFill>
                  <a:srgbClr val="B1B1B1"/>
                </a:solidFill>
                <a:latin typeface="Arial"/>
                <a:cs typeface="Arial"/>
              </a:defRPr>
            </a:lvl1pPr>
          </a:lstStyle>
          <a:p>
            <a:endParaRPr/>
          </a:p>
        </p:txBody>
      </p:sp>
      <p:sp>
        <p:nvSpPr>
          <p:cNvPr id="3" name="Holder 3"/>
          <p:cNvSpPr>
            <a:spLocks noGrp="1"/>
          </p:cNvSpPr>
          <p:nvPr>
            <p:ph type="body" idx="1"/>
          </p:nvPr>
        </p:nvSpPr>
        <p:spPr>
          <a:xfrm>
            <a:off x="515619" y="1549654"/>
            <a:ext cx="8112760" cy="4521835"/>
          </a:xfrm>
          <a:prstGeom prst="rect">
            <a:avLst/>
          </a:prstGeom>
        </p:spPr>
        <p:txBody>
          <a:bodyPr wrap="square" lIns="0" tIns="0" rIns="0" bIns="0">
            <a:spAutoFit/>
          </a:bodyPr>
          <a:lstStyle>
            <a:lvl1pPr>
              <a:defRPr sz="25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3/19/2020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ECA%202019/jethro.mp4" TargetMode="External"/><Relationship Id="rId3" Type="http://schemas.openxmlformats.org/officeDocument/2006/relationships/image" Target="../media/image53.png"/><Relationship Id="rId7" Type="http://schemas.openxmlformats.org/officeDocument/2006/relationships/image" Target="../media/image56.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11.png"/><Relationship Id="rId9" Type="http://schemas.openxmlformats.org/officeDocument/2006/relationships/image" Target="../media/image57.jpg"/></Relationships>
</file>

<file path=ppt/slides/_rels/slide12.xml.rels><?xml version="1.0" encoding="UTF-8" standalone="yes"?>
<Relationships xmlns="http://schemas.openxmlformats.org/package/2006/relationships"><Relationship Id="rId3" Type="http://schemas.openxmlformats.org/officeDocument/2006/relationships/hyperlink" Target="MECA%202019/Pedra%209600.mp4"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8.jpg"/></Relationships>
</file>

<file path=ppt/slides/_rels/slide1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MECA%202019/autotrailer.mp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ECA%202019/Gherardi%20en%20Agroactiva%202016.mp4"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3.jpg"/></Relationships>
</file>

<file path=ppt/slides/_rels/slide1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6.jpg"/></Relationships>
</file>

<file path=ppt/slides/_rels/slide2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8.jp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MECA%202019/The%20new%20N500C%20Air%20Drill-%20an%20inside%20look.mp4"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81.jp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87.jp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88.jpg"/></Relationships>
</file>

<file path=ppt/slides/_rels/slide47.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90.jpg"/></Relationships>
</file>

<file path=ppt/slides/_rels/slide4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93.jpg"/><Relationship Id="rId4" Type="http://schemas.openxmlformats.org/officeDocument/2006/relationships/image" Target="../media/image92.jp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50.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95.jpg"/></Relationships>
</file>

<file path=ppt/slides/_rels/slide52.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0.png"/><Relationship Id="rId7" Type="http://schemas.openxmlformats.org/officeDocument/2006/relationships/image" Target="../media/image103.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60.png"/><Relationship Id="rId9" Type="http://schemas.openxmlformats.org/officeDocument/2006/relationships/image" Target="../media/image105.png"/></Relationships>
</file>

<file path=ppt/slides/_rels/slide62.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png"/><Relationship Id="rId26" Type="http://schemas.openxmlformats.org/officeDocument/2006/relationships/image" Target="../media/image130.png"/><Relationship Id="rId39" Type="http://schemas.openxmlformats.org/officeDocument/2006/relationships/image" Target="../media/image99.png"/><Relationship Id="rId3" Type="http://schemas.openxmlformats.org/officeDocument/2006/relationships/image" Target="../media/image60.png"/><Relationship Id="rId21" Type="http://schemas.openxmlformats.org/officeDocument/2006/relationships/image" Target="../media/image125.png"/><Relationship Id="rId34" Type="http://schemas.openxmlformats.org/officeDocument/2006/relationships/image" Target="../media/image138.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5" Type="http://schemas.openxmlformats.org/officeDocument/2006/relationships/image" Target="../media/image129.png"/><Relationship Id="rId33" Type="http://schemas.openxmlformats.org/officeDocument/2006/relationships/image" Target="../media/image137.png"/><Relationship Id="rId38" Type="http://schemas.openxmlformats.org/officeDocument/2006/relationships/image" Target="../media/image142.png"/><Relationship Id="rId2" Type="http://schemas.openxmlformats.org/officeDocument/2006/relationships/image" Target="../media/image107.png"/><Relationship Id="rId16" Type="http://schemas.openxmlformats.org/officeDocument/2006/relationships/image" Target="../media/image120.png"/><Relationship Id="rId20" Type="http://schemas.openxmlformats.org/officeDocument/2006/relationships/image" Target="../media/image124.png"/><Relationship Id="rId29"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15.png"/><Relationship Id="rId24" Type="http://schemas.openxmlformats.org/officeDocument/2006/relationships/image" Target="../media/image128.png"/><Relationship Id="rId32" Type="http://schemas.openxmlformats.org/officeDocument/2006/relationships/image" Target="../media/image136.png"/><Relationship Id="rId37" Type="http://schemas.openxmlformats.org/officeDocument/2006/relationships/image" Target="../media/image141.png"/><Relationship Id="rId5" Type="http://schemas.openxmlformats.org/officeDocument/2006/relationships/image" Target="../media/image109.png"/><Relationship Id="rId15" Type="http://schemas.openxmlformats.org/officeDocument/2006/relationships/image" Target="../media/image119.png"/><Relationship Id="rId23" Type="http://schemas.openxmlformats.org/officeDocument/2006/relationships/image" Target="../media/image127.png"/><Relationship Id="rId28" Type="http://schemas.openxmlformats.org/officeDocument/2006/relationships/image" Target="../media/image132.png"/><Relationship Id="rId36" Type="http://schemas.openxmlformats.org/officeDocument/2006/relationships/image" Target="../media/image140.png"/><Relationship Id="rId10" Type="http://schemas.openxmlformats.org/officeDocument/2006/relationships/image" Target="../media/image114.png"/><Relationship Id="rId19" Type="http://schemas.openxmlformats.org/officeDocument/2006/relationships/image" Target="../media/image123.png"/><Relationship Id="rId31" Type="http://schemas.openxmlformats.org/officeDocument/2006/relationships/image" Target="../media/image135.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 Id="rId22" Type="http://schemas.openxmlformats.org/officeDocument/2006/relationships/image" Target="../media/image126.png"/><Relationship Id="rId27" Type="http://schemas.openxmlformats.org/officeDocument/2006/relationships/image" Target="../media/image131.png"/><Relationship Id="rId30" Type="http://schemas.openxmlformats.org/officeDocument/2006/relationships/image" Target="../media/image134.png"/><Relationship Id="rId35" Type="http://schemas.openxmlformats.org/officeDocument/2006/relationships/image" Target="../media/image139.png"/></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4.jpg"/></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54.png"/><Relationship Id="rId18" Type="http://schemas.openxmlformats.org/officeDocument/2006/relationships/image" Target="../media/image159.png"/><Relationship Id="rId3" Type="http://schemas.openxmlformats.org/officeDocument/2006/relationships/image" Target="../media/image11.png"/><Relationship Id="rId21" Type="http://schemas.openxmlformats.org/officeDocument/2006/relationships/image" Target="../media/image162.png"/><Relationship Id="rId7" Type="http://schemas.openxmlformats.org/officeDocument/2006/relationships/image" Target="../media/image149.png"/><Relationship Id="rId12" Type="http://schemas.openxmlformats.org/officeDocument/2006/relationships/image" Target="../media/image153.png"/><Relationship Id="rId17" Type="http://schemas.openxmlformats.org/officeDocument/2006/relationships/image" Target="../media/image158.png"/><Relationship Id="rId2" Type="http://schemas.openxmlformats.org/officeDocument/2006/relationships/image" Target="../media/image145.png"/><Relationship Id="rId16" Type="http://schemas.openxmlformats.org/officeDocument/2006/relationships/image" Target="../media/image157.png"/><Relationship Id="rId20"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148.png"/><Relationship Id="rId11" Type="http://schemas.openxmlformats.org/officeDocument/2006/relationships/image" Target="../media/image152.png"/><Relationship Id="rId5" Type="http://schemas.openxmlformats.org/officeDocument/2006/relationships/image" Target="../media/image147.png"/><Relationship Id="rId15" Type="http://schemas.openxmlformats.org/officeDocument/2006/relationships/image" Target="../media/image156.png"/><Relationship Id="rId10" Type="http://schemas.openxmlformats.org/officeDocument/2006/relationships/image" Target="../media/image151.png"/><Relationship Id="rId19" Type="http://schemas.openxmlformats.org/officeDocument/2006/relationships/image" Target="../media/image160.png"/><Relationship Id="rId4" Type="http://schemas.openxmlformats.org/officeDocument/2006/relationships/image" Target="../media/image146.png"/><Relationship Id="rId9" Type="http://schemas.openxmlformats.org/officeDocument/2006/relationships/image" Target="../media/image150.png"/><Relationship Id="rId14" Type="http://schemas.openxmlformats.org/officeDocument/2006/relationships/image" Target="../media/image155.png"/><Relationship Id="rId22" Type="http://schemas.openxmlformats.org/officeDocument/2006/relationships/image" Target="../media/image163.jp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4.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66.jpg"/><Relationship Id="rId2" Type="http://schemas.openxmlformats.org/officeDocument/2006/relationships/image" Target="../media/image165.jpg"/><Relationship Id="rId1" Type="http://schemas.openxmlformats.org/officeDocument/2006/relationships/slideLayout" Target="../slideLayouts/slideLayout5.xml"/><Relationship Id="rId6" Type="http://schemas.openxmlformats.org/officeDocument/2006/relationships/image" Target="../media/image169.jpg"/><Relationship Id="rId5" Type="http://schemas.openxmlformats.org/officeDocument/2006/relationships/image" Target="../media/image168.jpg"/><Relationship Id="rId4" Type="http://schemas.openxmlformats.org/officeDocument/2006/relationships/image" Target="../media/image167.jpg"/></Relationships>
</file>

<file path=ppt/slides/_rels/slide7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5.xml"/><Relationship Id="rId4" Type="http://schemas.openxmlformats.org/officeDocument/2006/relationships/image" Target="../media/image176.png"/></Relationships>
</file>

<file path=ppt/slides/_rels/slide78.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52980" y="1158366"/>
            <a:ext cx="5346065" cy="756920"/>
          </a:xfrm>
          <a:prstGeom prst="rect">
            <a:avLst/>
          </a:prstGeom>
        </p:spPr>
        <p:txBody>
          <a:bodyPr vert="horz" wrap="square" lIns="0" tIns="12700" rIns="0" bIns="0" rtlCol="0">
            <a:spAutoFit/>
          </a:bodyPr>
          <a:lstStyle/>
          <a:p>
            <a:pPr marL="12700">
              <a:lnSpc>
                <a:spcPct val="100000"/>
              </a:lnSpc>
              <a:spcBef>
                <a:spcPts val="100"/>
              </a:spcBef>
            </a:pPr>
            <a:r>
              <a:rPr sz="4800" spc="-5" dirty="0">
                <a:solidFill>
                  <a:srgbClr val="B1B1B1"/>
                </a:solidFill>
                <a:latin typeface="Arial"/>
                <a:cs typeface="Arial"/>
              </a:rPr>
              <a:t>Siembra de cultivos</a:t>
            </a:r>
            <a:endParaRPr sz="4800" dirty="0">
              <a:latin typeface="Arial"/>
              <a:cs typeface="Arial"/>
            </a:endParaRPr>
          </a:p>
        </p:txBody>
      </p:sp>
      <p:sp>
        <p:nvSpPr>
          <p:cNvPr id="3" name="object 3"/>
          <p:cNvSpPr txBox="1"/>
          <p:nvPr/>
        </p:nvSpPr>
        <p:spPr>
          <a:xfrm>
            <a:off x="1490852" y="4821428"/>
            <a:ext cx="5867400"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Arial"/>
                <a:cs typeface="Arial"/>
              </a:rPr>
              <a:t>Mecanización </a:t>
            </a:r>
            <a:r>
              <a:rPr sz="3600" b="1" dirty="0" err="1">
                <a:latin typeface="Arial"/>
                <a:cs typeface="Arial"/>
              </a:rPr>
              <a:t>Agraria</a:t>
            </a:r>
            <a:r>
              <a:rPr sz="3600" b="1" spc="-45" dirty="0">
                <a:latin typeface="Arial"/>
                <a:cs typeface="Arial"/>
              </a:rPr>
              <a:t> </a:t>
            </a:r>
            <a:r>
              <a:rPr sz="3600" b="1" spc="-5" dirty="0" smtClean="0">
                <a:latin typeface="Arial"/>
                <a:cs typeface="Arial"/>
              </a:rPr>
              <a:t>20</a:t>
            </a:r>
            <a:endParaRPr sz="36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716011" y="1101852"/>
            <a:ext cx="652272" cy="661415"/>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675894" y="533400"/>
            <a:ext cx="7717155" cy="1489710"/>
          </a:xfrm>
          <a:prstGeom prst="rect">
            <a:avLst/>
          </a:prstGeom>
        </p:spPr>
        <p:txBody>
          <a:bodyPr vert="horz" wrap="square" lIns="0" tIns="12700" rIns="0" bIns="0" rtlCol="0">
            <a:spAutoFit/>
          </a:bodyPr>
          <a:lstStyle/>
          <a:p>
            <a:pPr marL="12700" marR="5080" algn="ctr">
              <a:lnSpc>
                <a:spcPct val="100000"/>
              </a:lnSpc>
              <a:spcBef>
                <a:spcPts val="100"/>
              </a:spcBef>
            </a:pPr>
            <a:r>
              <a:rPr sz="3200" spc="-5" dirty="0"/>
              <a:t>Las </a:t>
            </a:r>
            <a:r>
              <a:rPr sz="3200" dirty="0"/>
              <a:t>consecuencias </a:t>
            </a:r>
            <a:r>
              <a:rPr sz="3200" spc="-5" dirty="0"/>
              <a:t>del establecimiento</a:t>
            </a:r>
            <a:r>
              <a:rPr sz="3200" spc="-85" dirty="0"/>
              <a:t> </a:t>
            </a:r>
            <a:r>
              <a:rPr sz="3200" spc="-5" dirty="0"/>
              <a:t>del  </a:t>
            </a:r>
            <a:r>
              <a:rPr sz="3200" dirty="0"/>
              <a:t>cultivo </a:t>
            </a:r>
            <a:r>
              <a:rPr sz="3200" spc="-5" dirty="0"/>
              <a:t>debajo del </a:t>
            </a:r>
            <a:r>
              <a:rPr sz="3200" dirty="0"/>
              <a:t>nivel </a:t>
            </a:r>
            <a:r>
              <a:rPr sz="3200" spc="-5" dirty="0"/>
              <a:t>óptimo </a:t>
            </a:r>
            <a:r>
              <a:rPr sz="3200" dirty="0"/>
              <a:t>de  </a:t>
            </a:r>
            <a:r>
              <a:rPr sz="3200" spc="-5" dirty="0"/>
              <a:t>rentabilidad </a:t>
            </a:r>
            <a:r>
              <a:rPr sz="3200" dirty="0"/>
              <a:t>en la </a:t>
            </a:r>
            <a:r>
              <a:rPr sz="3200" spc="-5" dirty="0"/>
              <a:t>explotación</a:t>
            </a:r>
            <a:r>
              <a:rPr sz="3200" spc="-55" dirty="0"/>
              <a:t> </a:t>
            </a:r>
            <a:r>
              <a:rPr sz="3200" spc="-5" dirty="0"/>
              <a:t>incluyen</a:t>
            </a:r>
            <a:endParaRPr sz="3200" dirty="0"/>
          </a:p>
        </p:txBody>
      </p:sp>
      <p:sp>
        <p:nvSpPr>
          <p:cNvPr id="9" name="object 9"/>
          <p:cNvSpPr/>
          <p:nvPr/>
        </p:nvSpPr>
        <p:spPr>
          <a:xfrm>
            <a:off x="5711952" y="2215895"/>
            <a:ext cx="652272" cy="661415"/>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7132319" y="3288791"/>
            <a:ext cx="652272" cy="661416"/>
          </a:xfrm>
          <a:prstGeom prst="rect">
            <a:avLst/>
          </a:prstGeom>
          <a:blipFill>
            <a:blip r:embed="rId2" cstate="print"/>
            <a:stretch>
              <a:fillRect/>
            </a:stretch>
          </a:blipFill>
        </p:spPr>
        <p:txBody>
          <a:bodyPr wrap="square" lIns="0" tIns="0" rIns="0" bIns="0" rtlCol="0"/>
          <a:lstStyle/>
          <a:p>
            <a:endParaRPr/>
          </a:p>
        </p:txBody>
      </p:sp>
      <p:sp>
        <p:nvSpPr>
          <p:cNvPr id="23" name="object 23"/>
          <p:cNvSpPr/>
          <p:nvPr/>
        </p:nvSpPr>
        <p:spPr>
          <a:xfrm>
            <a:off x="3464052" y="5346191"/>
            <a:ext cx="574548" cy="582168"/>
          </a:xfrm>
          <a:prstGeom prst="rect">
            <a:avLst/>
          </a:prstGeom>
          <a:blipFill>
            <a:blip r:embed="rId3" cstate="print"/>
            <a:stretch>
              <a:fillRect/>
            </a:stretch>
          </a:blipFill>
        </p:spPr>
        <p:txBody>
          <a:bodyPr wrap="square" lIns="0" tIns="0" rIns="0" bIns="0" rtlCol="0"/>
          <a:lstStyle/>
          <a:p>
            <a:endParaRPr/>
          </a:p>
        </p:txBody>
      </p:sp>
      <p:sp>
        <p:nvSpPr>
          <p:cNvPr id="25" name="24 Rectángulo"/>
          <p:cNvSpPr/>
          <p:nvPr/>
        </p:nvSpPr>
        <p:spPr>
          <a:xfrm>
            <a:off x="261257" y="2242735"/>
            <a:ext cx="8534400" cy="3685624"/>
          </a:xfrm>
          <a:prstGeom prst="rect">
            <a:avLst/>
          </a:prstGeom>
        </p:spPr>
        <p:txBody>
          <a:bodyPr wrap="square">
            <a:spAutoFit/>
          </a:bodyPr>
          <a:lstStyle/>
          <a:p>
            <a:pPr marL="355600" indent="-342900">
              <a:lnSpc>
                <a:spcPct val="100000"/>
              </a:lnSpc>
              <a:spcBef>
                <a:spcPts val="480"/>
              </a:spcBef>
              <a:buClr>
                <a:srgbClr val="FFFFCC"/>
              </a:buClr>
              <a:buSzPct val="75000"/>
              <a:buFont typeface="Wingdings"/>
              <a:buChar char=""/>
              <a:tabLst>
                <a:tab pos="355600" algn="l"/>
              </a:tabLst>
            </a:pPr>
            <a:r>
              <a:rPr lang="es-ES" sz="3200" dirty="0" smtClean="0">
                <a:solidFill>
                  <a:srgbClr val="FFFFFF"/>
                </a:solidFill>
                <a:latin typeface="Arial"/>
                <a:cs typeface="Arial"/>
              </a:rPr>
              <a:t>la reducción </a:t>
            </a:r>
            <a:r>
              <a:rPr lang="es-ES" sz="3200" spc="-5" dirty="0" smtClean="0">
                <a:solidFill>
                  <a:srgbClr val="FFFFFF"/>
                </a:solidFill>
                <a:latin typeface="Arial"/>
                <a:cs typeface="Arial"/>
              </a:rPr>
              <a:t>del</a:t>
            </a:r>
            <a:r>
              <a:rPr lang="es-ES" sz="3200" spc="-70" dirty="0" smtClean="0">
                <a:solidFill>
                  <a:srgbClr val="FFFFFF"/>
                </a:solidFill>
                <a:latin typeface="Arial"/>
                <a:cs typeface="Arial"/>
              </a:rPr>
              <a:t> </a:t>
            </a:r>
            <a:r>
              <a:rPr lang="es-ES" sz="3200" spc="-5" dirty="0" smtClean="0">
                <a:solidFill>
                  <a:srgbClr val="FFFFFF"/>
                </a:solidFill>
                <a:latin typeface="Arial"/>
                <a:cs typeface="Arial"/>
              </a:rPr>
              <a:t>rendimiento</a:t>
            </a:r>
            <a:endParaRPr lang="es-ES" sz="3200" dirty="0" smtClean="0">
              <a:latin typeface="Arial"/>
              <a:cs typeface="Arial"/>
            </a:endParaRPr>
          </a:p>
          <a:p>
            <a:pPr marL="355600" indent="-342900">
              <a:lnSpc>
                <a:spcPct val="100000"/>
              </a:lnSpc>
              <a:spcBef>
                <a:spcPts val="385"/>
              </a:spcBef>
              <a:buClr>
                <a:srgbClr val="FFFFCC"/>
              </a:buClr>
              <a:buSzPct val="75000"/>
              <a:buFont typeface="Wingdings"/>
              <a:buChar char=""/>
              <a:tabLst>
                <a:tab pos="355600" algn="l"/>
              </a:tabLst>
            </a:pPr>
            <a:r>
              <a:rPr lang="es-ES" sz="3200" dirty="0" smtClean="0">
                <a:solidFill>
                  <a:srgbClr val="FFFFFF"/>
                </a:solidFill>
                <a:latin typeface="Arial"/>
                <a:cs typeface="Arial"/>
              </a:rPr>
              <a:t>Costos de</a:t>
            </a:r>
            <a:r>
              <a:rPr lang="es-ES" sz="3200" spc="-60" dirty="0" smtClean="0">
                <a:solidFill>
                  <a:srgbClr val="FFFFFF"/>
                </a:solidFill>
                <a:latin typeface="Arial"/>
                <a:cs typeface="Arial"/>
              </a:rPr>
              <a:t> </a:t>
            </a:r>
            <a:r>
              <a:rPr lang="es-ES" sz="3200" dirty="0" smtClean="0">
                <a:solidFill>
                  <a:srgbClr val="FFFFFF"/>
                </a:solidFill>
                <a:latin typeface="Arial"/>
                <a:cs typeface="Arial"/>
              </a:rPr>
              <a:t>resiembra</a:t>
            </a:r>
            <a:endParaRPr lang="es-ES" sz="3200" dirty="0" smtClean="0">
              <a:latin typeface="Arial"/>
              <a:cs typeface="Arial"/>
            </a:endParaRPr>
          </a:p>
          <a:p>
            <a:pPr marL="355600" indent="-342900">
              <a:lnSpc>
                <a:spcPct val="100000"/>
              </a:lnSpc>
              <a:spcBef>
                <a:spcPts val="385"/>
              </a:spcBef>
              <a:buClr>
                <a:srgbClr val="FFFFCC"/>
              </a:buClr>
              <a:buSzPct val="75000"/>
              <a:buFont typeface="Wingdings"/>
              <a:buChar char=""/>
              <a:tabLst>
                <a:tab pos="355600" algn="l"/>
              </a:tabLst>
            </a:pPr>
            <a:r>
              <a:rPr lang="es-ES" sz="3200" spc="-5" dirty="0" smtClean="0">
                <a:solidFill>
                  <a:srgbClr val="FFFFFF"/>
                </a:solidFill>
                <a:latin typeface="Arial"/>
                <a:cs typeface="Arial"/>
              </a:rPr>
              <a:t>pérdidas </a:t>
            </a:r>
            <a:r>
              <a:rPr lang="es-ES" sz="3200" dirty="0" smtClean="0">
                <a:solidFill>
                  <a:srgbClr val="FFFFFF"/>
                </a:solidFill>
                <a:latin typeface="Arial"/>
                <a:cs typeface="Arial"/>
              </a:rPr>
              <a:t>de </a:t>
            </a:r>
            <a:r>
              <a:rPr lang="es-ES" sz="3200" spc="-5" dirty="0" smtClean="0">
                <a:solidFill>
                  <a:srgbClr val="FFFFFF"/>
                </a:solidFill>
                <a:latin typeface="Arial"/>
                <a:cs typeface="Arial"/>
              </a:rPr>
              <a:t>oportunidad </a:t>
            </a:r>
            <a:r>
              <a:rPr lang="es-ES" sz="3200" dirty="0" smtClean="0">
                <a:solidFill>
                  <a:srgbClr val="FFFFFF"/>
                </a:solidFill>
                <a:latin typeface="Arial"/>
                <a:cs typeface="Arial"/>
              </a:rPr>
              <a:t>de</a:t>
            </a:r>
            <a:r>
              <a:rPr lang="es-ES" sz="3200" spc="-95" dirty="0" smtClean="0">
                <a:solidFill>
                  <a:srgbClr val="FFFFFF"/>
                </a:solidFill>
                <a:latin typeface="Arial"/>
                <a:cs typeface="Arial"/>
              </a:rPr>
              <a:t> </a:t>
            </a:r>
            <a:r>
              <a:rPr lang="es-ES" sz="3200" dirty="0" smtClean="0">
                <a:solidFill>
                  <a:srgbClr val="FFFFFF"/>
                </a:solidFill>
                <a:latin typeface="Arial"/>
                <a:cs typeface="Arial"/>
              </a:rPr>
              <a:t>siembra</a:t>
            </a:r>
            <a:endParaRPr lang="es-ES" sz="3200" dirty="0" smtClean="0">
              <a:latin typeface="Arial"/>
              <a:cs typeface="Arial"/>
            </a:endParaRPr>
          </a:p>
          <a:p>
            <a:pPr marL="355600" indent="-342900">
              <a:lnSpc>
                <a:spcPct val="100000"/>
              </a:lnSpc>
              <a:spcBef>
                <a:spcPts val="385"/>
              </a:spcBef>
              <a:buClr>
                <a:srgbClr val="FFFFCC"/>
              </a:buClr>
              <a:buSzPct val="75000"/>
              <a:buFont typeface="Wingdings"/>
              <a:buChar char=""/>
              <a:tabLst>
                <a:tab pos="355600" algn="l"/>
              </a:tabLst>
            </a:pPr>
            <a:r>
              <a:rPr lang="es-ES" sz="3200" dirty="0" smtClean="0">
                <a:solidFill>
                  <a:srgbClr val="FFFFFF"/>
                </a:solidFill>
                <a:latin typeface="Arial"/>
                <a:cs typeface="Arial"/>
              </a:rPr>
              <a:t>reducción </a:t>
            </a:r>
            <a:r>
              <a:rPr lang="es-ES" sz="3200" spc="-5" dirty="0" smtClean="0">
                <a:solidFill>
                  <a:srgbClr val="FFFFFF"/>
                </a:solidFill>
                <a:latin typeface="Arial"/>
                <a:cs typeface="Arial"/>
              </a:rPr>
              <a:t>del </a:t>
            </a:r>
            <a:r>
              <a:rPr lang="es-ES" sz="3200" dirty="0" smtClean="0">
                <a:solidFill>
                  <a:srgbClr val="FFFFFF"/>
                </a:solidFill>
                <a:latin typeface="Arial"/>
                <a:cs typeface="Arial"/>
              </a:rPr>
              <a:t>control de</a:t>
            </a:r>
            <a:r>
              <a:rPr lang="es-ES" sz="3200" spc="-100" dirty="0" smtClean="0">
                <a:solidFill>
                  <a:srgbClr val="FFFFFF"/>
                </a:solidFill>
                <a:latin typeface="Arial"/>
                <a:cs typeface="Arial"/>
              </a:rPr>
              <a:t> </a:t>
            </a:r>
            <a:r>
              <a:rPr lang="es-ES" sz="3200" spc="-5" dirty="0" smtClean="0">
                <a:solidFill>
                  <a:srgbClr val="FFFFFF"/>
                </a:solidFill>
                <a:latin typeface="Arial"/>
                <a:cs typeface="Arial"/>
              </a:rPr>
              <a:t>malezas</a:t>
            </a:r>
            <a:endParaRPr lang="es-ES" sz="3200" dirty="0" smtClean="0">
              <a:latin typeface="Arial"/>
              <a:cs typeface="Arial"/>
            </a:endParaRPr>
          </a:p>
          <a:p>
            <a:pPr marL="355600" marR="478790" indent="-342900">
              <a:lnSpc>
                <a:spcPts val="3460"/>
              </a:lnSpc>
              <a:spcBef>
                <a:spcPts val="819"/>
              </a:spcBef>
              <a:buClr>
                <a:srgbClr val="FFFFCC"/>
              </a:buClr>
              <a:buSzPct val="75000"/>
              <a:buFont typeface="Wingdings"/>
              <a:buChar char=""/>
              <a:tabLst>
                <a:tab pos="355600" algn="l"/>
              </a:tabLst>
            </a:pPr>
            <a:r>
              <a:rPr lang="es-ES" sz="3200" spc="-5" dirty="0" smtClean="0">
                <a:solidFill>
                  <a:srgbClr val="FFFFFF"/>
                </a:solidFill>
                <a:latin typeface="Arial"/>
                <a:cs typeface="Arial"/>
              </a:rPr>
              <a:t>efectos directos </a:t>
            </a:r>
            <a:r>
              <a:rPr lang="es-ES" sz="3200" dirty="0" smtClean="0">
                <a:solidFill>
                  <a:srgbClr val="FFFFFF"/>
                </a:solidFill>
                <a:latin typeface="Arial"/>
                <a:cs typeface="Arial"/>
              </a:rPr>
              <a:t>e </a:t>
            </a:r>
            <a:r>
              <a:rPr lang="es-ES" sz="3200" spc="-5" dirty="0" smtClean="0">
                <a:solidFill>
                  <a:srgbClr val="FFFFFF"/>
                </a:solidFill>
                <a:latin typeface="Arial"/>
                <a:cs typeface="Arial"/>
              </a:rPr>
              <a:t>indirectos </a:t>
            </a:r>
            <a:r>
              <a:rPr lang="es-ES" sz="3200" dirty="0" smtClean="0">
                <a:solidFill>
                  <a:srgbClr val="FFFFFF"/>
                </a:solidFill>
                <a:latin typeface="Arial"/>
                <a:cs typeface="Arial"/>
              </a:rPr>
              <a:t>de</a:t>
            </a:r>
            <a:r>
              <a:rPr lang="es-ES" sz="3200" spc="-65" dirty="0" smtClean="0">
                <a:solidFill>
                  <a:srgbClr val="FFFFFF"/>
                </a:solidFill>
                <a:latin typeface="Arial"/>
                <a:cs typeface="Arial"/>
              </a:rPr>
              <a:t> </a:t>
            </a:r>
            <a:r>
              <a:rPr lang="es-ES" sz="3200" dirty="0" smtClean="0">
                <a:solidFill>
                  <a:srgbClr val="FFFFFF"/>
                </a:solidFill>
                <a:latin typeface="Arial"/>
                <a:cs typeface="Arial"/>
              </a:rPr>
              <a:t>la  </a:t>
            </a:r>
            <a:r>
              <a:rPr lang="es-ES" sz="3200" spc="-5" dirty="0" smtClean="0">
                <a:solidFill>
                  <a:srgbClr val="FFFFFF"/>
                </a:solidFill>
                <a:latin typeface="Arial"/>
                <a:cs typeface="Arial"/>
              </a:rPr>
              <a:t>germinación tardía,</a:t>
            </a:r>
            <a:r>
              <a:rPr lang="es-ES" sz="3200" spc="-65" dirty="0" smtClean="0">
                <a:solidFill>
                  <a:srgbClr val="FFFFFF"/>
                </a:solidFill>
                <a:latin typeface="Arial"/>
                <a:cs typeface="Arial"/>
              </a:rPr>
              <a:t> </a:t>
            </a:r>
            <a:r>
              <a:rPr lang="es-ES" sz="3200" dirty="0" smtClean="0">
                <a:solidFill>
                  <a:srgbClr val="FFFFFF"/>
                </a:solidFill>
                <a:latin typeface="Arial"/>
                <a:cs typeface="Arial"/>
              </a:rPr>
              <a:t>retrasada</a:t>
            </a:r>
            <a:endParaRPr lang="es-ES" sz="3200" dirty="0" smtClean="0">
              <a:latin typeface="Arial"/>
              <a:cs typeface="Arial"/>
            </a:endParaRPr>
          </a:p>
          <a:p>
            <a:pPr marL="756285" lvl="1" indent="-286385">
              <a:lnSpc>
                <a:spcPct val="100000"/>
              </a:lnSpc>
              <a:spcBef>
                <a:spcPts val="295"/>
              </a:spcBef>
              <a:buClr>
                <a:srgbClr val="B1B1B1"/>
              </a:buClr>
              <a:buSzPct val="75000"/>
              <a:buFont typeface="Wingdings"/>
              <a:buChar char=""/>
              <a:tabLst>
                <a:tab pos="756920" algn="l"/>
              </a:tabLst>
            </a:pPr>
            <a:r>
              <a:rPr lang="es-ES" sz="2800" spc="-5" dirty="0" smtClean="0">
                <a:solidFill>
                  <a:srgbClr val="FFFFFF"/>
                </a:solidFill>
                <a:latin typeface="Arial"/>
                <a:cs typeface="Arial"/>
              </a:rPr>
              <a:t>(</a:t>
            </a:r>
            <a:r>
              <a:rPr lang="es-ES" sz="2800" spc="-5" dirty="0" err="1" smtClean="0">
                <a:solidFill>
                  <a:srgbClr val="FFFFFF"/>
                </a:solidFill>
                <a:latin typeface="Arial"/>
                <a:cs typeface="Arial"/>
              </a:rPr>
              <a:t>Blacket</a:t>
            </a:r>
            <a:r>
              <a:rPr lang="es-ES" sz="2800" spc="-5" dirty="0" smtClean="0">
                <a:solidFill>
                  <a:srgbClr val="FFFFFF"/>
                </a:solidFill>
                <a:latin typeface="Arial"/>
                <a:cs typeface="Arial"/>
              </a:rPr>
              <a:t>,</a:t>
            </a:r>
            <a:r>
              <a:rPr lang="es-ES" sz="2800" spc="-20" dirty="0" smtClean="0">
                <a:solidFill>
                  <a:srgbClr val="FFFFFF"/>
                </a:solidFill>
                <a:latin typeface="Arial"/>
                <a:cs typeface="Arial"/>
              </a:rPr>
              <a:t> </a:t>
            </a:r>
            <a:r>
              <a:rPr lang="es-ES" sz="2800" spc="-5" dirty="0" smtClean="0">
                <a:solidFill>
                  <a:srgbClr val="FFFFFF"/>
                </a:solidFill>
                <a:latin typeface="Arial"/>
                <a:cs typeface="Arial"/>
              </a:rPr>
              <a:t>1987)</a:t>
            </a:r>
            <a:endParaRPr lang="es-ES" sz="280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21992" y="336804"/>
            <a:ext cx="2286000" cy="89763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776471" y="336804"/>
            <a:ext cx="885444" cy="897636"/>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930396" y="336804"/>
            <a:ext cx="1633727" cy="897636"/>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4832603" y="336804"/>
            <a:ext cx="885444" cy="89763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986528" y="336804"/>
            <a:ext cx="1975103" cy="897636"/>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230111" y="336804"/>
            <a:ext cx="886967" cy="897636"/>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554604" y="484758"/>
            <a:ext cx="4035425" cy="696595"/>
          </a:xfrm>
          <a:prstGeom prst="rect">
            <a:avLst/>
          </a:prstGeom>
        </p:spPr>
        <p:txBody>
          <a:bodyPr vert="horz" wrap="square" lIns="0" tIns="13335" rIns="0" bIns="0" rtlCol="0">
            <a:spAutoFit/>
          </a:bodyPr>
          <a:lstStyle/>
          <a:p>
            <a:pPr marL="12700">
              <a:lnSpc>
                <a:spcPct val="100000"/>
              </a:lnSpc>
              <a:spcBef>
                <a:spcPts val="105"/>
              </a:spcBef>
            </a:pPr>
            <a:r>
              <a:rPr sz="4400" dirty="0"/>
              <a:t>Jethro Tull</a:t>
            </a:r>
            <a:r>
              <a:rPr sz="4400" spc="-90" dirty="0"/>
              <a:t> </a:t>
            </a:r>
            <a:r>
              <a:rPr sz="4400" dirty="0"/>
              <a:t>1701</a:t>
            </a:r>
            <a:endParaRPr sz="4400"/>
          </a:p>
        </p:txBody>
      </p:sp>
      <p:sp>
        <p:nvSpPr>
          <p:cNvPr id="11" name="object 11"/>
          <p:cNvSpPr/>
          <p:nvPr/>
        </p:nvSpPr>
        <p:spPr>
          <a:xfrm>
            <a:off x="1086700" y="1600200"/>
            <a:ext cx="2779649" cy="4530725"/>
          </a:xfrm>
          <a:prstGeom prst="rect">
            <a:avLst/>
          </a:prstGeom>
          <a:blipFill>
            <a:blip r:embed="rId7" cstate="print"/>
            <a:stretch>
              <a:fillRect/>
            </a:stretch>
          </a:blipFill>
        </p:spPr>
        <p:txBody>
          <a:bodyPr wrap="square" lIns="0" tIns="0" rIns="0" bIns="0" rtlCol="0"/>
          <a:lstStyle/>
          <a:p>
            <a:endParaRPr/>
          </a:p>
        </p:txBody>
      </p:sp>
      <p:sp>
        <p:nvSpPr>
          <p:cNvPr id="12" name="object 12">
            <a:hlinkClick r:id="rId8" action="ppaction://hlinkfile"/>
          </p:cNvPr>
          <p:cNvSpPr/>
          <p:nvPr/>
        </p:nvSpPr>
        <p:spPr>
          <a:xfrm>
            <a:off x="4080128" y="1574038"/>
            <a:ext cx="4452365" cy="3601212"/>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hlinkClick r:id="rId3" action="ppaction://hlinkfile"/>
          </p:cNvPr>
          <p:cNvSpPr/>
          <p:nvPr/>
        </p:nvSpPr>
        <p:spPr>
          <a:xfrm>
            <a:off x="544690" y="1600200"/>
            <a:ext cx="8054594" cy="4530725"/>
          </a:xfrm>
          <a:prstGeom prst="rect">
            <a:avLst/>
          </a:prstGeom>
          <a:blipFill>
            <a:blip r:embed="rId4" cstate="print"/>
            <a:stretch>
              <a:fillRect/>
            </a:stretch>
          </a:blipFill>
        </p:spPr>
        <p:txBody>
          <a:bodyPr wrap="square" lIns="0" tIns="0" rIns="0" bIns="0" rtlCol="0"/>
          <a:lstStyle/>
          <a:p>
            <a:endParaRPr/>
          </a:p>
        </p:txBody>
      </p:sp>
      <p:sp>
        <p:nvSpPr>
          <p:cNvPr id="3" name="2 CuadroTexto"/>
          <p:cNvSpPr txBox="1"/>
          <p:nvPr/>
        </p:nvSpPr>
        <p:spPr>
          <a:xfrm>
            <a:off x="3479800" y="3092966"/>
            <a:ext cx="304800" cy="369332"/>
          </a:xfrm>
          <a:prstGeom prst="rect">
            <a:avLst/>
          </a:prstGeom>
          <a:solidFill>
            <a:schemeClr val="bg1"/>
          </a:solidFill>
        </p:spPr>
        <p:txBody>
          <a:bodyPr wrap="square" rtlCol="0">
            <a:spAutoFit/>
          </a:bodyPr>
          <a:lstStyle/>
          <a:p>
            <a:r>
              <a:rPr lang="es-AR" dirty="0" smtClean="0"/>
              <a:t>1</a:t>
            </a:r>
            <a:endParaRPr lang="es-AR" dirty="0"/>
          </a:p>
        </p:txBody>
      </p:sp>
      <p:sp>
        <p:nvSpPr>
          <p:cNvPr id="4" name="3 CuadroTexto"/>
          <p:cNvSpPr txBox="1"/>
          <p:nvPr/>
        </p:nvSpPr>
        <p:spPr>
          <a:xfrm>
            <a:off x="4216400" y="2908300"/>
            <a:ext cx="304800" cy="369332"/>
          </a:xfrm>
          <a:prstGeom prst="rect">
            <a:avLst/>
          </a:prstGeom>
          <a:solidFill>
            <a:schemeClr val="bg1"/>
          </a:solidFill>
        </p:spPr>
        <p:txBody>
          <a:bodyPr wrap="square" rtlCol="0">
            <a:spAutoFit/>
          </a:bodyPr>
          <a:lstStyle/>
          <a:p>
            <a:r>
              <a:rPr lang="es-AR" dirty="0" smtClean="0"/>
              <a:t>2</a:t>
            </a:r>
            <a:endParaRPr lang="es-AR" dirty="0"/>
          </a:p>
        </p:txBody>
      </p:sp>
      <p:sp>
        <p:nvSpPr>
          <p:cNvPr id="5" name="4 CuadroTexto"/>
          <p:cNvSpPr txBox="1"/>
          <p:nvPr/>
        </p:nvSpPr>
        <p:spPr>
          <a:xfrm>
            <a:off x="1371600" y="2070100"/>
            <a:ext cx="304800" cy="369332"/>
          </a:xfrm>
          <a:prstGeom prst="rect">
            <a:avLst/>
          </a:prstGeom>
          <a:solidFill>
            <a:schemeClr val="bg1"/>
          </a:solidFill>
        </p:spPr>
        <p:txBody>
          <a:bodyPr wrap="square" rtlCol="0">
            <a:spAutoFit/>
          </a:bodyPr>
          <a:lstStyle/>
          <a:p>
            <a:r>
              <a:rPr lang="es-AR" dirty="0" smtClean="0"/>
              <a:t>3</a:t>
            </a:r>
            <a:endParaRPr lang="es-AR" dirty="0"/>
          </a:p>
        </p:txBody>
      </p:sp>
      <p:sp>
        <p:nvSpPr>
          <p:cNvPr id="6" name="5 CuadroTexto"/>
          <p:cNvSpPr txBox="1"/>
          <p:nvPr/>
        </p:nvSpPr>
        <p:spPr>
          <a:xfrm>
            <a:off x="1524000" y="2907268"/>
            <a:ext cx="304800" cy="369332"/>
          </a:xfrm>
          <a:prstGeom prst="rect">
            <a:avLst/>
          </a:prstGeom>
          <a:solidFill>
            <a:schemeClr val="bg1"/>
          </a:solidFill>
        </p:spPr>
        <p:txBody>
          <a:bodyPr wrap="square" rtlCol="0">
            <a:spAutoFit/>
          </a:bodyPr>
          <a:lstStyle/>
          <a:p>
            <a:r>
              <a:rPr lang="es-AR" dirty="0" smtClean="0"/>
              <a:t>4</a:t>
            </a:r>
            <a:endParaRPr lang="es-AR" dirty="0"/>
          </a:p>
        </p:txBody>
      </p:sp>
      <p:sp>
        <p:nvSpPr>
          <p:cNvPr id="7" name="6 CuadroTexto"/>
          <p:cNvSpPr txBox="1"/>
          <p:nvPr/>
        </p:nvSpPr>
        <p:spPr>
          <a:xfrm>
            <a:off x="3403600" y="4451866"/>
            <a:ext cx="304800" cy="369332"/>
          </a:xfrm>
          <a:prstGeom prst="rect">
            <a:avLst/>
          </a:prstGeom>
          <a:solidFill>
            <a:schemeClr val="bg1"/>
          </a:solidFill>
        </p:spPr>
        <p:txBody>
          <a:bodyPr wrap="square" rtlCol="0">
            <a:spAutoFit/>
          </a:bodyPr>
          <a:lstStyle/>
          <a:p>
            <a:r>
              <a:rPr lang="es-AR" dirty="0" smtClean="0"/>
              <a:t>5</a:t>
            </a:r>
            <a:endParaRPr lang="es-AR" dirty="0"/>
          </a:p>
        </p:txBody>
      </p:sp>
      <p:sp>
        <p:nvSpPr>
          <p:cNvPr id="8" name="7 CuadroTexto"/>
          <p:cNvSpPr txBox="1"/>
          <p:nvPr/>
        </p:nvSpPr>
        <p:spPr>
          <a:xfrm>
            <a:off x="5562600" y="4419600"/>
            <a:ext cx="304800" cy="369332"/>
          </a:xfrm>
          <a:prstGeom prst="rect">
            <a:avLst/>
          </a:prstGeom>
          <a:solidFill>
            <a:schemeClr val="bg1"/>
          </a:solidFill>
        </p:spPr>
        <p:txBody>
          <a:bodyPr wrap="square" rtlCol="0">
            <a:spAutoFit/>
          </a:bodyPr>
          <a:lstStyle/>
          <a:p>
            <a:r>
              <a:rPr lang="es-AR" dirty="0" smtClean="0"/>
              <a:t>6</a:t>
            </a:r>
            <a:endParaRPr lang="es-AR" dirty="0"/>
          </a:p>
        </p:txBody>
      </p:sp>
      <p:sp>
        <p:nvSpPr>
          <p:cNvPr id="9" name="8 CuadroTexto"/>
          <p:cNvSpPr txBox="1"/>
          <p:nvPr/>
        </p:nvSpPr>
        <p:spPr>
          <a:xfrm>
            <a:off x="2362200" y="5334000"/>
            <a:ext cx="304800" cy="369332"/>
          </a:xfrm>
          <a:prstGeom prst="rect">
            <a:avLst/>
          </a:prstGeom>
          <a:solidFill>
            <a:schemeClr val="bg1"/>
          </a:solidFill>
        </p:spPr>
        <p:txBody>
          <a:bodyPr wrap="square" rtlCol="0">
            <a:spAutoFit/>
          </a:bodyPr>
          <a:lstStyle/>
          <a:p>
            <a:r>
              <a:rPr lang="es-AR" dirty="0" smtClean="0"/>
              <a:t>7</a:t>
            </a:r>
            <a:endParaRPr lang="es-AR" dirty="0"/>
          </a:p>
        </p:txBody>
      </p:sp>
      <p:sp>
        <p:nvSpPr>
          <p:cNvPr id="10" name="9 CuadroTexto"/>
          <p:cNvSpPr txBox="1"/>
          <p:nvPr/>
        </p:nvSpPr>
        <p:spPr>
          <a:xfrm>
            <a:off x="7239000" y="4821198"/>
            <a:ext cx="304800" cy="369332"/>
          </a:xfrm>
          <a:prstGeom prst="rect">
            <a:avLst/>
          </a:prstGeom>
          <a:solidFill>
            <a:schemeClr val="bg1"/>
          </a:solidFill>
        </p:spPr>
        <p:txBody>
          <a:bodyPr wrap="square" rtlCol="0">
            <a:spAutoFit/>
          </a:bodyPr>
          <a:lstStyle/>
          <a:p>
            <a:r>
              <a:rPr lang="es-AR" dirty="0" smtClean="0"/>
              <a:t>8</a:t>
            </a:r>
            <a:endParaRPr lang="es-AR" dirty="0"/>
          </a:p>
        </p:txBody>
      </p:sp>
      <p:cxnSp>
        <p:nvCxnSpPr>
          <p:cNvPr id="12" name="11 Conector recto de flecha"/>
          <p:cNvCxnSpPr/>
          <p:nvPr/>
        </p:nvCxnSpPr>
        <p:spPr>
          <a:xfrm flipV="1">
            <a:off x="5867400" y="4191000"/>
            <a:ext cx="304800" cy="44553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1676400" y="2161738"/>
            <a:ext cx="596900" cy="4016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V="1">
            <a:off x="1828800" y="2647434"/>
            <a:ext cx="304800" cy="44553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V="1">
            <a:off x="4521200" y="2655332"/>
            <a:ext cx="304800" cy="44553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H="1" flipV="1">
            <a:off x="3556000" y="2647434"/>
            <a:ext cx="101600" cy="44553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flipV="1">
            <a:off x="3251200" y="4343400"/>
            <a:ext cx="254000" cy="22276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H="1">
            <a:off x="2362200" y="5556766"/>
            <a:ext cx="304800" cy="38683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H="1" flipV="1">
            <a:off x="7010400" y="4566166"/>
            <a:ext cx="457200" cy="304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285750"/>
            <a:ext cx="8382000" cy="62865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85800" y="5181600"/>
            <a:ext cx="7848600" cy="1120820"/>
          </a:xfrm>
          <a:prstGeom prst="rect">
            <a:avLst/>
          </a:prstGeom>
          <a:solidFill>
            <a:schemeClr val="bg1"/>
          </a:solidFill>
        </p:spPr>
        <p:txBody>
          <a:bodyPr vert="horz" wrap="square" lIns="0" tIns="12700" rIns="0" bIns="0" rtlCol="0">
            <a:spAutoFit/>
          </a:bodyPr>
          <a:lstStyle/>
          <a:p>
            <a:pPr marR="5080">
              <a:lnSpc>
                <a:spcPct val="100000"/>
              </a:lnSpc>
              <a:spcBef>
                <a:spcPts val="100"/>
              </a:spcBef>
            </a:pPr>
            <a:r>
              <a:rPr lang="es-AR" spc="-20" dirty="0">
                <a:latin typeface="Arial"/>
                <a:cs typeface="Arial"/>
              </a:rPr>
              <a:t>Tren </a:t>
            </a:r>
            <a:r>
              <a:rPr lang="es-AR" spc="-5" dirty="0">
                <a:latin typeface="Arial"/>
                <a:cs typeface="Arial"/>
              </a:rPr>
              <a:t>de siembra con cuchillas onduladas (1), </a:t>
            </a:r>
            <a:r>
              <a:rPr lang="es-AR" spc="-5" dirty="0" err="1">
                <a:latin typeface="Arial"/>
                <a:cs typeface="Arial"/>
              </a:rPr>
              <a:t>abresurco</a:t>
            </a:r>
            <a:r>
              <a:rPr lang="es-AR" spc="-5" dirty="0">
                <a:latin typeface="Arial"/>
                <a:cs typeface="Arial"/>
              </a:rPr>
              <a:t> de </a:t>
            </a:r>
            <a:r>
              <a:rPr lang="es-AR" spc="-5" dirty="0" smtClean="0">
                <a:latin typeface="Arial"/>
                <a:cs typeface="Arial"/>
              </a:rPr>
              <a:t>doble disco  </a:t>
            </a:r>
            <a:r>
              <a:rPr lang="es-AR" spc="-5" dirty="0">
                <a:latin typeface="Arial"/>
                <a:cs typeface="Arial"/>
              </a:rPr>
              <a:t>plano con ruedas limitadoras de profundidad (2) </a:t>
            </a:r>
            <a:r>
              <a:rPr lang="es-AR" dirty="0" smtClean="0">
                <a:latin typeface="Arial"/>
                <a:cs typeface="Arial"/>
              </a:rPr>
              <a:t>y </a:t>
            </a:r>
            <a:r>
              <a:rPr lang="es-AR" spc="-5" dirty="0" smtClean="0">
                <a:latin typeface="Arial"/>
                <a:cs typeface="Arial"/>
              </a:rPr>
              <a:t>ruedas tapadoras, formadoras </a:t>
            </a:r>
            <a:r>
              <a:rPr lang="es-AR" spc="-5" dirty="0">
                <a:latin typeface="Arial"/>
                <a:cs typeface="Arial"/>
              </a:rPr>
              <a:t>de camellón</a:t>
            </a:r>
            <a:r>
              <a:rPr lang="es-AR" spc="40" dirty="0">
                <a:latin typeface="Arial"/>
                <a:cs typeface="Arial"/>
              </a:rPr>
              <a:t> </a:t>
            </a:r>
            <a:r>
              <a:rPr lang="es-AR" spc="-5" dirty="0" smtClean="0">
                <a:latin typeface="Arial"/>
                <a:cs typeface="Arial"/>
              </a:rPr>
              <a:t>macizas (3) para tapado y cerrado del surco. Sistemas de control de las ruedas tapadoras. De la presión (4) y de la posición (5) </a:t>
            </a:r>
            <a:endParaRPr lang="es-AR" dirty="0">
              <a:latin typeface="Arial"/>
              <a:cs typeface="Arial"/>
            </a:endParaRPr>
          </a:p>
        </p:txBody>
      </p:sp>
      <p:sp>
        <p:nvSpPr>
          <p:cNvPr id="5" name="4 CuadroTexto"/>
          <p:cNvSpPr txBox="1"/>
          <p:nvPr/>
        </p:nvSpPr>
        <p:spPr>
          <a:xfrm>
            <a:off x="914400" y="3429000"/>
            <a:ext cx="304800" cy="369332"/>
          </a:xfrm>
          <a:prstGeom prst="rect">
            <a:avLst/>
          </a:prstGeom>
          <a:solidFill>
            <a:schemeClr val="bg1"/>
          </a:solidFill>
        </p:spPr>
        <p:txBody>
          <a:bodyPr wrap="square" rtlCol="0">
            <a:spAutoFit/>
          </a:bodyPr>
          <a:lstStyle/>
          <a:p>
            <a:r>
              <a:rPr lang="es-AR" dirty="0" smtClean="0"/>
              <a:t>1</a:t>
            </a:r>
            <a:endParaRPr lang="es-AR" dirty="0"/>
          </a:p>
        </p:txBody>
      </p:sp>
      <p:sp>
        <p:nvSpPr>
          <p:cNvPr id="6" name="5 CuadroTexto"/>
          <p:cNvSpPr txBox="1"/>
          <p:nvPr/>
        </p:nvSpPr>
        <p:spPr>
          <a:xfrm>
            <a:off x="3619500" y="4369832"/>
            <a:ext cx="304800" cy="369332"/>
          </a:xfrm>
          <a:prstGeom prst="rect">
            <a:avLst/>
          </a:prstGeom>
          <a:solidFill>
            <a:schemeClr val="bg1"/>
          </a:solidFill>
        </p:spPr>
        <p:txBody>
          <a:bodyPr wrap="square" rtlCol="0">
            <a:spAutoFit/>
          </a:bodyPr>
          <a:lstStyle/>
          <a:p>
            <a:r>
              <a:rPr lang="es-AR" dirty="0" smtClean="0"/>
              <a:t>2</a:t>
            </a:r>
            <a:endParaRPr lang="es-AR" dirty="0"/>
          </a:p>
        </p:txBody>
      </p:sp>
      <p:sp>
        <p:nvSpPr>
          <p:cNvPr id="7" name="6 CuadroTexto"/>
          <p:cNvSpPr txBox="1"/>
          <p:nvPr/>
        </p:nvSpPr>
        <p:spPr>
          <a:xfrm>
            <a:off x="4800600" y="4668798"/>
            <a:ext cx="304800" cy="369332"/>
          </a:xfrm>
          <a:prstGeom prst="rect">
            <a:avLst/>
          </a:prstGeom>
          <a:solidFill>
            <a:schemeClr val="bg1"/>
          </a:solidFill>
        </p:spPr>
        <p:txBody>
          <a:bodyPr wrap="square" rtlCol="0">
            <a:spAutoFit/>
          </a:bodyPr>
          <a:lstStyle/>
          <a:p>
            <a:r>
              <a:rPr lang="es-AR" dirty="0" smtClean="0"/>
              <a:t>3</a:t>
            </a:r>
            <a:endParaRPr lang="es-AR" dirty="0"/>
          </a:p>
        </p:txBody>
      </p:sp>
      <p:sp>
        <p:nvSpPr>
          <p:cNvPr id="8" name="7 CuadroTexto"/>
          <p:cNvSpPr txBox="1"/>
          <p:nvPr/>
        </p:nvSpPr>
        <p:spPr>
          <a:xfrm>
            <a:off x="5257800" y="3066534"/>
            <a:ext cx="304800" cy="369332"/>
          </a:xfrm>
          <a:prstGeom prst="rect">
            <a:avLst/>
          </a:prstGeom>
          <a:solidFill>
            <a:schemeClr val="bg1"/>
          </a:solidFill>
        </p:spPr>
        <p:txBody>
          <a:bodyPr wrap="square" rtlCol="0">
            <a:spAutoFit/>
          </a:bodyPr>
          <a:lstStyle/>
          <a:p>
            <a:r>
              <a:rPr lang="es-AR" dirty="0" smtClean="0"/>
              <a:t>4</a:t>
            </a:r>
            <a:endParaRPr lang="es-AR" dirty="0"/>
          </a:p>
        </p:txBody>
      </p:sp>
      <p:sp>
        <p:nvSpPr>
          <p:cNvPr id="9" name="8 CuadroTexto"/>
          <p:cNvSpPr txBox="1"/>
          <p:nvPr/>
        </p:nvSpPr>
        <p:spPr>
          <a:xfrm>
            <a:off x="5638800" y="4000500"/>
            <a:ext cx="304800" cy="369332"/>
          </a:xfrm>
          <a:prstGeom prst="rect">
            <a:avLst/>
          </a:prstGeom>
          <a:solidFill>
            <a:schemeClr val="bg1"/>
          </a:solidFill>
        </p:spPr>
        <p:txBody>
          <a:bodyPr wrap="square" rtlCol="0">
            <a:spAutoFit/>
          </a:bodyPr>
          <a:lstStyle/>
          <a:p>
            <a:r>
              <a:rPr lang="es-AR" dirty="0" smtClean="0"/>
              <a:t>5</a:t>
            </a:r>
            <a:endParaRPr lang="es-AR" dirty="0"/>
          </a:p>
        </p:txBody>
      </p:sp>
      <p:cxnSp>
        <p:nvCxnSpPr>
          <p:cNvPr id="11" name="10 Conector recto de flecha"/>
          <p:cNvCxnSpPr/>
          <p:nvPr/>
        </p:nvCxnSpPr>
        <p:spPr>
          <a:xfrm flipV="1">
            <a:off x="1219200" y="3251200"/>
            <a:ext cx="228600" cy="36246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6" idx="0"/>
          </p:cNvCxnSpPr>
          <p:nvPr/>
        </p:nvCxnSpPr>
        <p:spPr>
          <a:xfrm flipV="1">
            <a:off x="3771900" y="3930134"/>
            <a:ext cx="76200" cy="43969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9" idx="1"/>
          </p:cNvCxnSpPr>
          <p:nvPr/>
        </p:nvCxnSpPr>
        <p:spPr>
          <a:xfrm flipH="1" flipV="1">
            <a:off x="5410200" y="4140716"/>
            <a:ext cx="228600" cy="4445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H="1">
            <a:off x="4997450" y="3251200"/>
            <a:ext cx="260350" cy="12356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V="1">
            <a:off x="4800600" y="4369832"/>
            <a:ext cx="38100" cy="36933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1905000" y="1611868"/>
            <a:ext cx="304800" cy="369332"/>
          </a:xfrm>
          <a:prstGeom prst="rect">
            <a:avLst/>
          </a:prstGeom>
          <a:solidFill>
            <a:schemeClr val="bg1"/>
          </a:solidFill>
        </p:spPr>
        <p:txBody>
          <a:bodyPr wrap="square" rtlCol="0">
            <a:spAutoFit/>
          </a:bodyPr>
          <a:lstStyle/>
          <a:p>
            <a:r>
              <a:rPr lang="es-AR" dirty="0" smtClean="0"/>
              <a:t>6</a:t>
            </a:r>
            <a:endParaRPr lang="es-AR" dirty="0"/>
          </a:p>
        </p:txBody>
      </p:sp>
      <p:sp>
        <p:nvSpPr>
          <p:cNvPr id="26" name="25 CuadroTexto"/>
          <p:cNvSpPr txBox="1"/>
          <p:nvPr/>
        </p:nvSpPr>
        <p:spPr>
          <a:xfrm>
            <a:off x="7162800" y="4185166"/>
            <a:ext cx="304800" cy="369332"/>
          </a:xfrm>
          <a:prstGeom prst="rect">
            <a:avLst/>
          </a:prstGeom>
          <a:solidFill>
            <a:schemeClr val="bg1"/>
          </a:solidFill>
        </p:spPr>
        <p:txBody>
          <a:bodyPr wrap="square" rtlCol="0">
            <a:spAutoFit/>
          </a:bodyPr>
          <a:lstStyle/>
          <a:p>
            <a:r>
              <a:rPr lang="es-AR" dirty="0" smtClean="0"/>
              <a:t>7</a:t>
            </a:r>
            <a:endParaRPr lang="es-AR" dirty="0"/>
          </a:p>
        </p:txBody>
      </p:sp>
      <p:sp>
        <p:nvSpPr>
          <p:cNvPr id="27" name="26 CuadroTexto"/>
          <p:cNvSpPr txBox="1"/>
          <p:nvPr/>
        </p:nvSpPr>
        <p:spPr>
          <a:xfrm>
            <a:off x="1612900" y="1154668"/>
            <a:ext cx="304800" cy="369332"/>
          </a:xfrm>
          <a:prstGeom prst="rect">
            <a:avLst/>
          </a:prstGeom>
          <a:solidFill>
            <a:schemeClr val="bg1"/>
          </a:solidFill>
        </p:spPr>
        <p:txBody>
          <a:bodyPr wrap="square" rtlCol="0">
            <a:spAutoFit/>
          </a:bodyPr>
          <a:lstStyle/>
          <a:p>
            <a:r>
              <a:rPr lang="es-AR" dirty="0" smtClean="0"/>
              <a:t>9</a:t>
            </a:r>
            <a:endParaRPr lang="es-AR" dirty="0"/>
          </a:p>
        </p:txBody>
      </p:sp>
      <p:sp>
        <p:nvSpPr>
          <p:cNvPr id="28" name="27 CuadroTexto"/>
          <p:cNvSpPr txBox="1"/>
          <p:nvPr/>
        </p:nvSpPr>
        <p:spPr>
          <a:xfrm>
            <a:off x="2514600" y="1524000"/>
            <a:ext cx="381000" cy="307777"/>
          </a:xfrm>
          <a:prstGeom prst="rect">
            <a:avLst/>
          </a:prstGeom>
          <a:solidFill>
            <a:schemeClr val="bg1"/>
          </a:solidFill>
        </p:spPr>
        <p:txBody>
          <a:bodyPr wrap="square" rtlCol="0">
            <a:spAutoFit/>
          </a:bodyPr>
          <a:lstStyle/>
          <a:p>
            <a:r>
              <a:rPr lang="es-AR" sz="1400" dirty="0" smtClean="0"/>
              <a:t>10</a:t>
            </a:r>
            <a:endParaRPr lang="es-AR" sz="1400" dirty="0"/>
          </a:p>
        </p:txBody>
      </p:sp>
      <p:sp>
        <p:nvSpPr>
          <p:cNvPr id="29" name="28 CuadroTexto"/>
          <p:cNvSpPr txBox="1"/>
          <p:nvPr/>
        </p:nvSpPr>
        <p:spPr>
          <a:xfrm>
            <a:off x="2501900" y="285750"/>
            <a:ext cx="381000" cy="307777"/>
          </a:xfrm>
          <a:prstGeom prst="rect">
            <a:avLst/>
          </a:prstGeom>
          <a:solidFill>
            <a:schemeClr val="bg1"/>
          </a:solidFill>
        </p:spPr>
        <p:txBody>
          <a:bodyPr wrap="square" rtlCol="0">
            <a:spAutoFit/>
          </a:bodyPr>
          <a:lstStyle/>
          <a:p>
            <a:r>
              <a:rPr lang="es-AR" sz="1400" dirty="0" smtClean="0"/>
              <a:t>11</a:t>
            </a:r>
            <a:endParaRPr lang="es-AR" sz="1400" dirty="0"/>
          </a:p>
        </p:txBody>
      </p:sp>
      <p:cxnSp>
        <p:nvCxnSpPr>
          <p:cNvPr id="30" name="29 Conector recto de flecha"/>
          <p:cNvCxnSpPr/>
          <p:nvPr/>
        </p:nvCxnSpPr>
        <p:spPr>
          <a:xfrm flipV="1">
            <a:off x="1765300" y="857766"/>
            <a:ext cx="228600" cy="3624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V="1">
            <a:off x="2514600" y="1203067"/>
            <a:ext cx="177800" cy="3624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H="1">
            <a:off x="2603500" y="570131"/>
            <a:ext cx="127000" cy="28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flipH="1" flipV="1">
            <a:off x="6578600" y="857766"/>
            <a:ext cx="292100" cy="3624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6858000" y="1045865"/>
            <a:ext cx="304800" cy="369332"/>
          </a:xfrm>
          <a:prstGeom prst="rect">
            <a:avLst/>
          </a:prstGeom>
          <a:solidFill>
            <a:schemeClr val="bg1"/>
          </a:solidFill>
        </p:spPr>
        <p:txBody>
          <a:bodyPr wrap="square" rtlCol="0">
            <a:spAutoFit/>
          </a:bodyPr>
          <a:lstStyle/>
          <a:p>
            <a:r>
              <a:rPr lang="es-AR" dirty="0" smtClean="0"/>
              <a:t>8</a:t>
            </a:r>
            <a:endParaRPr lang="es-AR" dirty="0"/>
          </a:p>
        </p:txBody>
      </p:sp>
      <p:sp>
        <p:nvSpPr>
          <p:cNvPr id="43" name="42 CuadroTexto"/>
          <p:cNvSpPr txBox="1"/>
          <p:nvPr/>
        </p:nvSpPr>
        <p:spPr>
          <a:xfrm>
            <a:off x="1993900" y="2286000"/>
            <a:ext cx="381000" cy="307777"/>
          </a:xfrm>
          <a:prstGeom prst="rect">
            <a:avLst/>
          </a:prstGeom>
          <a:solidFill>
            <a:schemeClr val="bg1"/>
          </a:solidFill>
        </p:spPr>
        <p:txBody>
          <a:bodyPr wrap="square" rtlCol="0">
            <a:spAutoFit/>
          </a:bodyPr>
          <a:lstStyle/>
          <a:p>
            <a:r>
              <a:rPr lang="es-AR" sz="1400" dirty="0" smtClean="0"/>
              <a:t>12</a:t>
            </a:r>
            <a:endParaRPr lang="es-AR" sz="1400" dirty="0"/>
          </a:p>
        </p:txBody>
      </p:sp>
      <p:sp>
        <p:nvSpPr>
          <p:cNvPr id="44" name="43 CuadroTexto"/>
          <p:cNvSpPr txBox="1"/>
          <p:nvPr/>
        </p:nvSpPr>
        <p:spPr>
          <a:xfrm>
            <a:off x="3924300" y="2286000"/>
            <a:ext cx="381000" cy="307777"/>
          </a:xfrm>
          <a:prstGeom prst="rect">
            <a:avLst/>
          </a:prstGeom>
          <a:solidFill>
            <a:schemeClr val="bg1"/>
          </a:solidFill>
        </p:spPr>
        <p:txBody>
          <a:bodyPr wrap="square" rtlCol="0">
            <a:spAutoFit/>
          </a:bodyPr>
          <a:lstStyle/>
          <a:p>
            <a:r>
              <a:rPr lang="es-AR" sz="1400" dirty="0" smtClean="0"/>
              <a:t>12</a:t>
            </a:r>
            <a:endParaRPr lang="es-AR" sz="1400" dirty="0"/>
          </a:p>
        </p:txBody>
      </p:sp>
      <p:cxnSp>
        <p:nvCxnSpPr>
          <p:cNvPr id="45" name="44 Conector recto de flecha"/>
          <p:cNvCxnSpPr>
            <a:stCxn id="44" idx="1"/>
          </p:cNvCxnSpPr>
          <p:nvPr/>
        </p:nvCxnSpPr>
        <p:spPr>
          <a:xfrm flipH="1">
            <a:off x="3619500" y="2439889"/>
            <a:ext cx="304800" cy="1538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p:nvPr/>
        </p:nvCxnSpPr>
        <p:spPr>
          <a:xfrm flipH="1">
            <a:off x="1714500" y="2362945"/>
            <a:ext cx="304800" cy="1538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268467" y="672083"/>
            <a:ext cx="886967" cy="897636"/>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047050" y="169926"/>
            <a:ext cx="6961505" cy="1367790"/>
          </a:xfrm>
          <a:prstGeom prst="rect">
            <a:avLst/>
          </a:prstGeom>
        </p:spPr>
        <p:txBody>
          <a:bodyPr vert="horz" wrap="square" lIns="0" tIns="13335" rIns="0" bIns="0" rtlCol="0">
            <a:spAutoFit/>
          </a:bodyPr>
          <a:lstStyle/>
          <a:p>
            <a:pPr marL="2435860" marR="5080" indent="-2423795">
              <a:lnSpc>
                <a:spcPct val="100000"/>
              </a:lnSpc>
              <a:spcBef>
                <a:spcPts val="105"/>
              </a:spcBef>
            </a:pPr>
            <a:r>
              <a:rPr sz="4400" dirty="0"/>
              <a:t>¿Qué tipos de</a:t>
            </a:r>
            <a:r>
              <a:rPr sz="4400" spc="-35" dirty="0"/>
              <a:t> </a:t>
            </a:r>
            <a:r>
              <a:rPr sz="4400" dirty="0"/>
              <a:t>sembradoras  existen?</a:t>
            </a:r>
          </a:p>
        </p:txBody>
      </p:sp>
      <p:sp>
        <p:nvSpPr>
          <p:cNvPr id="8" name="object 8"/>
          <p:cNvSpPr/>
          <p:nvPr/>
        </p:nvSpPr>
        <p:spPr>
          <a:xfrm>
            <a:off x="4527803" y="1537716"/>
            <a:ext cx="318515" cy="321563"/>
          </a:xfrm>
          <a:prstGeom prst="rect">
            <a:avLst/>
          </a:prstGeom>
          <a:blipFill>
            <a:blip r:embed="rId4" cstate="print"/>
            <a:stretch>
              <a:fillRect/>
            </a:stretch>
          </a:blipFill>
        </p:spPr>
        <p:txBody>
          <a:bodyPr wrap="square" lIns="0" tIns="0" rIns="0" bIns="0" rtlCol="0"/>
          <a:lstStyle/>
          <a:p>
            <a:endParaRPr/>
          </a:p>
        </p:txBody>
      </p:sp>
      <p:sp>
        <p:nvSpPr>
          <p:cNvPr id="76" name="75 Rectángulo"/>
          <p:cNvSpPr/>
          <p:nvPr/>
        </p:nvSpPr>
        <p:spPr>
          <a:xfrm>
            <a:off x="304800" y="1515319"/>
            <a:ext cx="8610600" cy="5324535"/>
          </a:xfrm>
          <a:prstGeom prst="rect">
            <a:avLst/>
          </a:prstGeom>
        </p:spPr>
        <p:txBody>
          <a:bodyPr wrap="square">
            <a:spAutoFit/>
          </a:bodyPr>
          <a:lstStyle/>
          <a:p>
            <a:pPr marL="355600" indent="-342900">
              <a:buClr>
                <a:srgbClr val="FFFFCC"/>
              </a:buClr>
              <a:buSzPct val="73333"/>
              <a:buFont typeface="Wingdings"/>
              <a:buChar char=""/>
              <a:tabLst>
                <a:tab pos="354965" algn="l"/>
                <a:tab pos="355600" algn="l"/>
              </a:tabLst>
            </a:pPr>
            <a:r>
              <a:rPr lang="es-ES" spc="-5" dirty="0" smtClean="0">
                <a:solidFill>
                  <a:srgbClr val="FFFFFF"/>
                </a:solidFill>
                <a:latin typeface="Arial"/>
                <a:cs typeface="Arial"/>
              </a:rPr>
              <a:t>Según su </a:t>
            </a:r>
            <a:r>
              <a:rPr lang="es-ES" dirty="0" smtClean="0">
                <a:solidFill>
                  <a:srgbClr val="FFFFFF"/>
                </a:solidFill>
                <a:latin typeface="Arial"/>
                <a:cs typeface="Arial"/>
              </a:rPr>
              <a:t>adaptación </a:t>
            </a:r>
            <a:r>
              <a:rPr lang="es-ES" spc="-5" dirty="0" smtClean="0">
                <a:solidFill>
                  <a:srgbClr val="FFFFFF"/>
                </a:solidFill>
                <a:latin typeface="Arial"/>
                <a:cs typeface="Arial"/>
              </a:rPr>
              <a:t>al </a:t>
            </a:r>
            <a:r>
              <a:rPr lang="es-ES" dirty="0" smtClean="0">
                <a:solidFill>
                  <a:srgbClr val="FFFFFF"/>
                </a:solidFill>
                <a:latin typeface="Arial"/>
                <a:cs typeface="Arial"/>
              </a:rPr>
              <a:t>sistema </a:t>
            </a:r>
            <a:r>
              <a:rPr lang="es-ES" spc="-5" dirty="0" smtClean="0">
                <a:solidFill>
                  <a:srgbClr val="FFFFFF"/>
                </a:solidFill>
                <a:latin typeface="Arial"/>
                <a:cs typeface="Arial"/>
              </a:rPr>
              <a:t>de</a:t>
            </a:r>
            <a:r>
              <a:rPr lang="es-ES" spc="-95" dirty="0" smtClean="0">
                <a:solidFill>
                  <a:srgbClr val="FFFFFF"/>
                </a:solidFill>
                <a:latin typeface="Arial"/>
                <a:cs typeface="Arial"/>
              </a:rPr>
              <a:t> </a:t>
            </a:r>
            <a:r>
              <a:rPr lang="es-ES" dirty="0" smtClean="0">
                <a:solidFill>
                  <a:srgbClr val="FFFFFF"/>
                </a:solidFill>
                <a:latin typeface="Arial"/>
                <a:cs typeface="Arial"/>
              </a:rPr>
              <a:t>labranza</a:t>
            </a:r>
            <a:endParaRPr lang="es-ES" dirty="0" smtClean="0">
              <a:latin typeface="Arial"/>
              <a:cs typeface="Arial"/>
            </a:endParaRPr>
          </a:p>
          <a:p>
            <a:pPr marL="756285" lvl="1" indent="-286385">
              <a:buClr>
                <a:srgbClr val="B1B1B1"/>
              </a:buClr>
              <a:buSzPct val="73076"/>
              <a:buFont typeface="Wingdings"/>
              <a:buChar char=""/>
              <a:tabLst>
                <a:tab pos="756285" algn="l"/>
                <a:tab pos="756920" algn="l"/>
              </a:tabLst>
            </a:pPr>
            <a:r>
              <a:rPr lang="es-ES" sz="1600" spc="-10" dirty="0" smtClean="0">
                <a:solidFill>
                  <a:srgbClr val="FFFFFF"/>
                </a:solidFill>
                <a:latin typeface="Arial"/>
                <a:cs typeface="Arial"/>
              </a:rPr>
              <a:t>Siembra</a:t>
            </a:r>
            <a:r>
              <a:rPr lang="es-ES" sz="1600" spc="5" dirty="0" smtClean="0">
                <a:solidFill>
                  <a:srgbClr val="FFFFFF"/>
                </a:solidFill>
                <a:latin typeface="Arial"/>
                <a:cs typeface="Arial"/>
              </a:rPr>
              <a:t> </a:t>
            </a:r>
            <a:r>
              <a:rPr lang="es-ES" sz="1600" spc="-10" dirty="0" smtClean="0">
                <a:solidFill>
                  <a:srgbClr val="FFFFFF"/>
                </a:solidFill>
                <a:latin typeface="Arial"/>
                <a:cs typeface="Arial"/>
              </a:rPr>
              <a:t>directa</a:t>
            </a:r>
            <a:endParaRPr lang="es-ES" sz="1600" dirty="0" smtClean="0">
              <a:latin typeface="Arial"/>
              <a:cs typeface="Arial"/>
            </a:endParaRPr>
          </a:p>
          <a:p>
            <a:pPr marL="756285" lvl="1" indent="-286385">
              <a:buClr>
                <a:srgbClr val="B1B1B1"/>
              </a:buClr>
              <a:buSzPct val="73076"/>
              <a:buFont typeface="Wingdings"/>
              <a:buChar char=""/>
              <a:tabLst>
                <a:tab pos="756285" algn="l"/>
                <a:tab pos="756920" algn="l"/>
              </a:tabLst>
            </a:pPr>
            <a:r>
              <a:rPr lang="es-ES" sz="1600" spc="-10" dirty="0" smtClean="0">
                <a:solidFill>
                  <a:srgbClr val="FFFFFF"/>
                </a:solidFill>
                <a:latin typeface="Arial"/>
                <a:cs typeface="Arial"/>
              </a:rPr>
              <a:t>Siembra</a:t>
            </a:r>
            <a:r>
              <a:rPr lang="es-ES" sz="1600" spc="5" dirty="0" smtClean="0">
                <a:solidFill>
                  <a:srgbClr val="FFFFFF"/>
                </a:solidFill>
                <a:latin typeface="Arial"/>
                <a:cs typeface="Arial"/>
              </a:rPr>
              <a:t> </a:t>
            </a:r>
            <a:r>
              <a:rPr lang="es-ES" sz="1600" spc="-10" dirty="0" smtClean="0">
                <a:solidFill>
                  <a:srgbClr val="FFFFFF"/>
                </a:solidFill>
                <a:latin typeface="Arial"/>
                <a:cs typeface="Arial"/>
              </a:rPr>
              <a:t>convencional</a:t>
            </a:r>
            <a:endParaRPr lang="es-ES" sz="1600" dirty="0" smtClean="0">
              <a:latin typeface="Arial"/>
              <a:cs typeface="Arial"/>
            </a:endParaRPr>
          </a:p>
          <a:p>
            <a:pPr marL="355600" indent="-342900">
              <a:buClr>
                <a:srgbClr val="FFFFCC"/>
              </a:buClr>
              <a:buSzPct val="73333"/>
              <a:buFont typeface="Wingdings"/>
              <a:buChar char=""/>
              <a:tabLst>
                <a:tab pos="354965" algn="l"/>
                <a:tab pos="355600" algn="l"/>
              </a:tabLst>
            </a:pPr>
            <a:r>
              <a:rPr lang="es-ES" spc="-5" dirty="0" smtClean="0">
                <a:solidFill>
                  <a:srgbClr val="FFFFFF"/>
                </a:solidFill>
                <a:latin typeface="Arial"/>
                <a:cs typeface="Arial"/>
              </a:rPr>
              <a:t>Según el tipo de cultivo que </a:t>
            </a:r>
            <a:r>
              <a:rPr lang="es-ES" dirty="0" smtClean="0">
                <a:solidFill>
                  <a:srgbClr val="FFFFFF"/>
                </a:solidFill>
                <a:latin typeface="Arial"/>
                <a:cs typeface="Arial"/>
              </a:rPr>
              <a:t>permiten</a:t>
            </a:r>
            <a:r>
              <a:rPr lang="es-ES" spc="-40" dirty="0" smtClean="0">
                <a:solidFill>
                  <a:srgbClr val="FFFFFF"/>
                </a:solidFill>
                <a:latin typeface="Arial"/>
                <a:cs typeface="Arial"/>
              </a:rPr>
              <a:t> </a:t>
            </a:r>
            <a:r>
              <a:rPr lang="es-ES" dirty="0" smtClean="0">
                <a:solidFill>
                  <a:srgbClr val="FFFFFF"/>
                </a:solidFill>
                <a:latin typeface="Arial"/>
                <a:cs typeface="Arial"/>
              </a:rPr>
              <a:t>implantar</a:t>
            </a:r>
            <a:endParaRPr lang="es-ES" dirty="0" smtClean="0">
              <a:latin typeface="Arial"/>
              <a:cs typeface="Arial"/>
            </a:endParaRPr>
          </a:p>
          <a:p>
            <a:pPr marL="756285" lvl="1" indent="-286385">
              <a:buClr>
                <a:srgbClr val="B1B1B1"/>
              </a:buClr>
              <a:buSzPct val="73076"/>
              <a:buFont typeface="Wingdings"/>
              <a:buChar char=""/>
              <a:tabLst>
                <a:tab pos="756285" algn="l"/>
                <a:tab pos="756920" algn="l"/>
              </a:tabLst>
            </a:pPr>
            <a:r>
              <a:rPr lang="es-ES" sz="1600" spc="-5" dirty="0" smtClean="0">
                <a:solidFill>
                  <a:srgbClr val="FFFFFF"/>
                </a:solidFill>
                <a:latin typeface="Arial"/>
                <a:cs typeface="Arial"/>
              </a:rPr>
              <a:t>Grano fino (grano</a:t>
            </a:r>
            <a:r>
              <a:rPr lang="es-ES" sz="1600" spc="50" dirty="0" smtClean="0">
                <a:solidFill>
                  <a:srgbClr val="FFFFFF"/>
                </a:solidFill>
                <a:latin typeface="Arial"/>
                <a:cs typeface="Arial"/>
              </a:rPr>
              <a:t> </a:t>
            </a:r>
            <a:r>
              <a:rPr lang="es-ES" sz="1600" spc="-5" dirty="0" smtClean="0">
                <a:solidFill>
                  <a:srgbClr val="FFFFFF"/>
                </a:solidFill>
                <a:latin typeface="Arial"/>
                <a:cs typeface="Arial"/>
              </a:rPr>
              <a:t>fino/soja/pasturas)</a:t>
            </a:r>
            <a:endParaRPr lang="es-ES" sz="1600" dirty="0" smtClean="0">
              <a:latin typeface="Arial"/>
              <a:cs typeface="Arial"/>
            </a:endParaRPr>
          </a:p>
          <a:p>
            <a:pPr marL="756285" lvl="1" indent="-286385">
              <a:buClr>
                <a:srgbClr val="B1B1B1"/>
              </a:buClr>
              <a:buSzPct val="73076"/>
              <a:buFont typeface="Wingdings"/>
              <a:buChar char=""/>
              <a:tabLst>
                <a:tab pos="756285" algn="l"/>
                <a:tab pos="756920" algn="l"/>
              </a:tabLst>
            </a:pPr>
            <a:r>
              <a:rPr lang="es-ES" sz="1600" spc="-5" dirty="0" smtClean="0">
                <a:solidFill>
                  <a:srgbClr val="FFFFFF"/>
                </a:solidFill>
                <a:latin typeface="Arial"/>
                <a:cs typeface="Arial"/>
              </a:rPr>
              <a:t>Grano</a:t>
            </a:r>
            <a:r>
              <a:rPr lang="es-ES" sz="1600" dirty="0" smtClean="0">
                <a:solidFill>
                  <a:srgbClr val="FFFFFF"/>
                </a:solidFill>
                <a:latin typeface="Arial"/>
                <a:cs typeface="Arial"/>
              </a:rPr>
              <a:t> </a:t>
            </a:r>
            <a:r>
              <a:rPr lang="es-ES" sz="1600" spc="-5" dirty="0" smtClean="0">
                <a:solidFill>
                  <a:srgbClr val="FFFFFF"/>
                </a:solidFill>
                <a:latin typeface="Arial"/>
                <a:cs typeface="Arial"/>
              </a:rPr>
              <a:t>grueso</a:t>
            </a:r>
            <a:endParaRPr lang="es-ES" sz="1600" dirty="0" smtClean="0">
              <a:latin typeface="Arial"/>
              <a:cs typeface="Arial"/>
            </a:endParaRPr>
          </a:p>
          <a:p>
            <a:pPr marL="756285" lvl="1" indent="-286385">
              <a:buClr>
                <a:srgbClr val="B1B1B1"/>
              </a:buClr>
              <a:buSzPct val="73076"/>
              <a:buFont typeface="Wingdings"/>
              <a:buChar char=""/>
              <a:tabLst>
                <a:tab pos="756285" algn="l"/>
                <a:tab pos="756920" algn="l"/>
              </a:tabLst>
            </a:pPr>
            <a:r>
              <a:rPr lang="es-ES" sz="1600" spc="-5" dirty="0" smtClean="0">
                <a:solidFill>
                  <a:srgbClr val="FFFF00"/>
                </a:solidFill>
                <a:latin typeface="Arial"/>
                <a:cs typeface="Arial"/>
              </a:rPr>
              <a:t>Grano fino y grano</a:t>
            </a:r>
            <a:r>
              <a:rPr lang="es-ES" sz="1600" spc="40" dirty="0" smtClean="0">
                <a:solidFill>
                  <a:srgbClr val="FFFF00"/>
                </a:solidFill>
                <a:latin typeface="Arial"/>
                <a:cs typeface="Arial"/>
              </a:rPr>
              <a:t> </a:t>
            </a:r>
            <a:r>
              <a:rPr lang="es-ES" sz="1600" spc="-5" dirty="0" smtClean="0">
                <a:solidFill>
                  <a:srgbClr val="FFFF00"/>
                </a:solidFill>
                <a:latin typeface="Arial"/>
                <a:cs typeface="Arial"/>
              </a:rPr>
              <a:t>grueso</a:t>
            </a:r>
            <a:endParaRPr lang="es-ES" sz="1600" dirty="0" smtClean="0">
              <a:latin typeface="Arial"/>
              <a:cs typeface="Arial"/>
            </a:endParaRPr>
          </a:p>
          <a:p>
            <a:pPr marL="355600" indent="-342900">
              <a:buClr>
                <a:srgbClr val="FFFFCC"/>
              </a:buClr>
              <a:buSzPct val="73333"/>
              <a:buFont typeface="Wingdings"/>
              <a:buChar char=""/>
              <a:tabLst>
                <a:tab pos="354965" algn="l"/>
                <a:tab pos="355600" algn="l"/>
              </a:tabLst>
            </a:pPr>
            <a:r>
              <a:rPr lang="es-ES" spc="-5" dirty="0" smtClean="0">
                <a:solidFill>
                  <a:srgbClr val="FFFFFF"/>
                </a:solidFill>
                <a:latin typeface="Arial"/>
                <a:cs typeface="Arial"/>
              </a:rPr>
              <a:t>Según su</a:t>
            </a:r>
            <a:r>
              <a:rPr lang="es-ES" spc="-25" dirty="0" smtClean="0">
                <a:solidFill>
                  <a:srgbClr val="FFFFFF"/>
                </a:solidFill>
                <a:latin typeface="Arial"/>
                <a:cs typeface="Arial"/>
              </a:rPr>
              <a:t> </a:t>
            </a:r>
            <a:r>
              <a:rPr lang="es-ES" dirty="0" smtClean="0">
                <a:solidFill>
                  <a:srgbClr val="FFFFFF"/>
                </a:solidFill>
                <a:latin typeface="Arial"/>
                <a:cs typeface="Arial"/>
              </a:rPr>
              <a:t>estructura</a:t>
            </a:r>
            <a:endParaRPr lang="es-ES" dirty="0" smtClean="0">
              <a:latin typeface="Arial"/>
              <a:cs typeface="Arial"/>
            </a:endParaRPr>
          </a:p>
          <a:p>
            <a:pPr marL="756285" lvl="1" indent="-286385">
              <a:buClr>
                <a:srgbClr val="B1B1B1"/>
              </a:buClr>
              <a:buSzPct val="73076"/>
              <a:buFont typeface="Wingdings"/>
              <a:buChar char=""/>
              <a:tabLst>
                <a:tab pos="756285" algn="l"/>
                <a:tab pos="756920" algn="l"/>
              </a:tabLst>
            </a:pPr>
            <a:r>
              <a:rPr lang="es-ES" sz="1600" spc="-5" dirty="0" smtClean="0">
                <a:solidFill>
                  <a:srgbClr val="FFFFFF"/>
                </a:solidFill>
                <a:latin typeface="Arial"/>
                <a:cs typeface="Arial"/>
              </a:rPr>
              <a:t>Convencionales</a:t>
            </a:r>
            <a:endParaRPr lang="es-ES" sz="1600" dirty="0" smtClean="0">
              <a:latin typeface="Arial"/>
              <a:cs typeface="Arial"/>
            </a:endParaRPr>
          </a:p>
          <a:p>
            <a:pPr marL="756285" lvl="1" indent="-286385">
              <a:buClr>
                <a:srgbClr val="B1B1B1"/>
              </a:buClr>
              <a:buSzPct val="73076"/>
              <a:buFont typeface="Wingdings"/>
              <a:buChar char=""/>
              <a:tabLst>
                <a:tab pos="756285" algn="l"/>
                <a:tab pos="756920" algn="l"/>
              </a:tabLst>
            </a:pPr>
            <a:r>
              <a:rPr lang="es-ES" sz="1600" spc="-10" dirty="0" err="1" smtClean="0">
                <a:solidFill>
                  <a:srgbClr val="FFFFFF"/>
                </a:solidFill>
                <a:latin typeface="Arial"/>
                <a:cs typeface="Arial"/>
              </a:rPr>
              <a:t>Autotransportadas</a:t>
            </a:r>
            <a:r>
              <a:rPr lang="es-ES" sz="1600" spc="60" dirty="0" smtClean="0">
                <a:solidFill>
                  <a:srgbClr val="FFFFFF"/>
                </a:solidFill>
                <a:latin typeface="Arial"/>
                <a:cs typeface="Arial"/>
              </a:rPr>
              <a:t> </a:t>
            </a:r>
            <a:r>
              <a:rPr lang="es-ES" sz="1600" spc="-10" dirty="0" smtClean="0">
                <a:solidFill>
                  <a:srgbClr val="FFFFFF"/>
                </a:solidFill>
                <a:latin typeface="Arial"/>
                <a:cs typeface="Arial"/>
              </a:rPr>
              <a:t>(</a:t>
            </a:r>
            <a:r>
              <a:rPr lang="es-ES" sz="1600" spc="-10" dirty="0" err="1" smtClean="0">
                <a:solidFill>
                  <a:srgbClr val="FFFFFF"/>
                </a:solidFill>
                <a:latin typeface="Arial"/>
                <a:cs typeface="Arial"/>
              </a:rPr>
              <a:t>Autotrailer</a:t>
            </a:r>
            <a:r>
              <a:rPr lang="es-ES" sz="1600" spc="-10" dirty="0" smtClean="0">
                <a:solidFill>
                  <a:srgbClr val="FFFFFF"/>
                </a:solidFill>
                <a:latin typeface="Arial"/>
                <a:cs typeface="Arial"/>
              </a:rPr>
              <a:t>)</a:t>
            </a:r>
            <a:endParaRPr lang="es-ES" sz="1600" dirty="0" smtClean="0">
              <a:latin typeface="Arial"/>
              <a:cs typeface="Arial"/>
            </a:endParaRPr>
          </a:p>
          <a:p>
            <a:pPr marL="756285" marR="5080" lvl="1" indent="-286385">
              <a:buClr>
                <a:srgbClr val="B1B1B1"/>
              </a:buClr>
              <a:buSzPct val="73076"/>
              <a:buFont typeface="Wingdings"/>
              <a:buChar char=""/>
              <a:tabLst>
                <a:tab pos="756285" algn="l"/>
                <a:tab pos="756920" algn="l"/>
              </a:tabLst>
            </a:pPr>
            <a:r>
              <a:rPr lang="es-ES" sz="1600" spc="-5" dirty="0" smtClean="0">
                <a:solidFill>
                  <a:srgbClr val="FFFFFF"/>
                </a:solidFill>
                <a:latin typeface="Arial"/>
                <a:cs typeface="Arial"/>
              </a:rPr>
              <a:t>Con </a:t>
            </a:r>
            <a:r>
              <a:rPr lang="es-ES" sz="1600" spc="-10" dirty="0" smtClean="0">
                <a:solidFill>
                  <a:srgbClr val="FFFFFF"/>
                </a:solidFill>
                <a:latin typeface="Arial"/>
                <a:cs typeface="Arial"/>
              </a:rPr>
              <a:t>tolva central, </a:t>
            </a:r>
            <a:r>
              <a:rPr lang="es-ES" sz="1600" spc="-5" dirty="0" smtClean="0">
                <a:solidFill>
                  <a:srgbClr val="FFFFFF"/>
                </a:solidFill>
                <a:latin typeface="Arial"/>
                <a:cs typeface="Arial"/>
              </a:rPr>
              <a:t>independiente o no de la estructura de soporte del tren de siembra (Con asistencia para el  </a:t>
            </a:r>
            <a:r>
              <a:rPr lang="es-ES" sz="1600" spc="-10" dirty="0" smtClean="0">
                <a:solidFill>
                  <a:srgbClr val="FFFFFF"/>
                </a:solidFill>
                <a:latin typeface="Arial"/>
                <a:cs typeface="Arial"/>
              </a:rPr>
              <a:t>transporte </a:t>
            </a:r>
            <a:r>
              <a:rPr lang="es-ES" sz="1600" spc="-5" dirty="0" smtClean="0">
                <a:solidFill>
                  <a:srgbClr val="FFFFFF"/>
                </a:solidFill>
                <a:latin typeface="Arial"/>
                <a:cs typeface="Arial"/>
              </a:rPr>
              <a:t>de la </a:t>
            </a:r>
            <a:r>
              <a:rPr lang="es-ES" sz="1600" spc="-10" dirty="0" smtClean="0">
                <a:solidFill>
                  <a:srgbClr val="FFFFFF"/>
                </a:solidFill>
                <a:latin typeface="Arial"/>
                <a:cs typeface="Arial"/>
              </a:rPr>
              <a:t>semilla (Air</a:t>
            </a:r>
            <a:r>
              <a:rPr lang="es-ES" sz="1600" spc="95" dirty="0" smtClean="0">
                <a:solidFill>
                  <a:srgbClr val="FFFFFF"/>
                </a:solidFill>
                <a:latin typeface="Arial"/>
                <a:cs typeface="Arial"/>
              </a:rPr>
              <a:t> </a:t>
            </a:r>
            <a:r>
              <a:rPr lang="es-ES" sz="1600" spc="-5" dirty="0" smtClean="0">
                <a:solidFill>
                  <a:srgbClr val="FFFFFF"/>
                </a:solidFill>
                <a:latin typeface="Arial"/>
                <a:cs typeface="Arial"/>
              </a:rPr>
              <a:t>drill))</a:t>
            </a:r>
            <a:endParaRPr lang="es-ES" sz="1600" dirty="0" smtClean="0">
              <a:latin typeface="Arial"/>
              <a:cs typeface="Arial"/>
            </a:endParaRPr>
          </a:p>
          <a:p>
            <a:pPr marL="355600" indent="-342900">
              <a:buClr>
                <a:srgbClr val="FFFFCC"/>
              </a:buClr>
              <a:buSzPct val="73333"/>
              <a:buFont typeface="Wingdings"/>
              <a:buChar char=""/>
              <a:tabLst>
                <a:tab pos="354965" algn="l"/>
                <a:tab pos="355600" algn="l"/>
              </a:tabLst>
            </a:pPr>
            <a:r>
              <a:rPr lang="es-ES" spc="-5" dirty="0" smtClean="0">
                <a:solidFill>
                  <a:srgbClr val="FFFFFF"/>
                </a:solidFill>
                <a:latin typeface="Arial"/>
                <a:cs typeface="Arial"/>
              </a:rPr>
              <a:t>Según sus </a:t>
            </a:r>
            <a:r>
              <a:rPr lang="es-ES" dirty="0" smtClean="0">
                <a:solidFill>
                  <a:srgbClr val="FFFFFF"/>
                </a:solidFill>
                <a:latin typeface="Arial"/>
                <a:cs typeface="Arial"/>
              </a:rPr>
              <a:t>mecanismos</a:t>
            </a:r>
            <a:r>
              <a:rPr lang="es-ES" spc="-30" dirty="0" smtClean="0">
                <a:solidFill>
                  <a:srgbClr val="FFFFFF"/>
                </a:solidFill>
                <a:latin typeface="Arial"/>
                <a:cs typeface="Arial"/>
              </a:rPr>
              <a:t> </a:t>
            </a:r>
            <a:r>
              <a:rPr lang="es-ES" dirty="0" err="1" smtClean="0">
                <a:solidFill>
                  <a:srgbClr val="FFFFFF"/>
                </a:solidFill>
                <a:latin typeface="Arial"/>
                <a:cs typeface="Arial"/>
              </a:rPr>
              <a:t>abresurcos</a:t>
            </a:r>
            <a:endParaRPr lang="es-ES" dirty="0" smtClean="0">
              <a:latin typeface="Arial"/>
              <a:cs typeface="Arial"/>
            </a:endParaRPr>
          </a:p>
          <a:p>
            <a:pPr marL="756285" lvl="1" indent="-286385">
              <a:buClr>
                <a:srgbClr val="B1B1B1"/>
              </a:buClr>
              <a:buSzPct val="73076"/>
              <a:buFont typeface="Wingdings"/>
              <a:buChar char=""/>
              <a:tabLst>
                <a:tab pos="756285" algn="l"/>
                <a:tab pos="756920" algn="l"/>
              </a:tabLst>
            </a:pPr>
            <a:r>
              <a:rPr lang="es-ES" sz="1600" spc="-5" dirty="0" err="1" smtClean="0">
                <a:solidFill>
                  <a:srgbClr val="FFFFFF"/>
                </a:solidFill>
                <a:latin typeface="Arial"/>
                <a:cs typeface="Arial"/>
              </a:rPr>
              <a:t>Monodisco</a:t>
            </a:r>
            <a:endParaRPr lang="es-ES" sz="1600" dirty="0" smtClean="0">
              <a:latin typeface="Arial"/>
              <a:cs typeface="Arial"/>
            </a:endParaRPr>
          </a:p>
          <a:p>
            <a:pPr marL="756285" lvl="1" indent="-286385">
              <a:buClr>
                <a:srgbClr val="B1B1B1"/>
              </a:buClr>
              <a:buSzPct val="73076"/>
              <a:buFont typeface="Wingdings"/>
              <a:buChar char=""/>
              <a:tabLst>
                <a:tab pos="756285" algn="l"/>
                <a:tab pos="756920" algn="l"/>
              </a:tabLst>
            </a:pPr>
            <a:r>
              <a:rPr lang="es-ES" sz="1600" spc="-5" dirty="0" smtClean="0">
                <a:solidFill>
                  <a:srgbClr val="FFFFFF"/>
                </a:solidFill>
                <a:latin typeface="Arial"/>
                <a:cs typeface="Arial"/>
              </a:rPr>
              <a:t>Doble</a:t>
            </a:r>
            <a:r>
              <a:rPr lang="es-ES" sz="1600" dirty="0" smtClean="0">
                <a:solidFill>
                  <a:srgbClr val="FFFFFF"/>
                </a:solidFill>
                <a:latin typeface="Arial"/>
                <a:cs typeface="Arial"/>
              </a:rPr>
              <a:t> </a:t>
            </a:r>
            <a:r>
              <a:rPr lang="es-ES" sz="1600" spc="-5" dirty="0" smtClean="0">
                <a:solidFill>
                  <a:srgbClr val="FFFFFF"/>
                </a:solidFill>
                <a:latin typeface="Arial"/>
                <a:cs typeface="Arial"/>
              </a:rPr>
              <a:t>disco</a:t>
            </a:r>
            <a:endParaRPr lang="es-ES" sz="1600" dirty="0" smtClean="0">
              <a:latin typeface="Arial"/>
              <a:cs typeface="Arial"/>
            </a:endParaRPr>
          </a:p>
          <a:p>
            <a:pPr marL="756285" lvl="1" indent="-286385">
              <a:buClr>
                <a:srgbClr val="B1B1B1"/>
              </a:buClr>
              <a:buSzPct val="73076"/>
              <a:buFont typeface="Wingdings"/>
              <a:buChar char=""/>
              <a:tabLst>
                <a:tab pos="756285" algn="l"/>
                <a:tab pos="756920" algn="l"/>
              </a:tabLst>
            </a:pPr>
            <a:r>
              <a:rPr lang="es-ES" sz="1600" spc="-5" dirty="0" smtClean="0">
                <a:solidFill>
                  <a:srgbClr val="FFFFFF"/>
                </a:solidFill>
                <a:latin typeface="Arial"/>
                <a:cs typeface="Arial"/>
              </a:rPr>
              <a:t>Triple disco (cuchilla y doble</a:t>
            </a:r>
            <a:r>
              <a:rPr lang="es-ES" sz="1600" spc="60" dirty="0" smtClean="0">
                <a:solidFill>
                  <a:srgbClr val="FFFFFF"/>
                </a:solidFill>
                <a:latin typeface="Arial"/>
                <a:cs typeface="Arial"/>
              </a:rPr>
              <a:t> </a:t>
            </a:r>
            <a:r>
              <a:rPr lang="es-ES" sz="1600" spc="-5" dirty="0" smtClean="0">
                <a:solidFill>
                  <a:srgbClr val="FFFFFF"/>
                </a:solidFill>
                <a:latin typeface="Arial"/>
                <a:cs typeface="Arial"/>
              </a:rPr>
              <a:t>disco)</a:t>
            </a:r>
            <a:endParaRPr lang="es-ES" sz="1600" dirty="0" smtClean="0">
              <a:latin typeface="Arial"/>
              <a:cs typeface="Arial"/>
            </a:endParaRPr>
          </a:p>
          <a:p>
            <a:pPr marL="756285" lvl="1" indent="-286385">
              <a:buClr>
                <a:srgbClr val="B1B1B1"/>
              </a:buClr>
              <a:buSzPct val="73076"/>
              <a:buFont typeface="Wingdings"/>
              <a:buChar char=""/>
              <a:tabLst>
                <a:tab pos="756285" algn="l"/>
                <a:tab pos="756920" algn="l"/>
              </a:tabLst>
            </a:pPr>
            <a:r>
              <a:rPr lang="es-ES" sz="1600" spc="-5" dirty="0" smtClean="0">
                <a:solidFill>
                  <a:srgbClr val="FFFFFF"/>
                </a:solidFill>
                <a:latin typeface="Arial"/>
                <a:cs typeface="Arial"/>
              </a:rPr>
              <a:t>Reja  o cuchilla circular y</a:t>
            </a:r>
            <a:r>
              <a:rPr lang="es-ES" sz="1600" spc="30" dirty="0" smtClean="0">
                <a:solidFill>
                  <a:srgbClr val="FFFFFF"/>
                </a:solidFill>
                <a:latin typeface="Arial"/>
                <a:cs typeface="Arial"/>
              </a:rPr>
              <a:t> </a:t>
            </a:r>
            <a:r>
              <a:rPr lang="es-ES" sz="1600" spc="-5" dirty="0" smtClean="0">
                <a:solidFill>
                  <a:srgbClr val="FFFFFF"/>
                </a:solidFill>
                <a:latin typeface="Arial"/>
                <a:cs typeface="Arial"/>
              </a:rPr>
              <a:t>reja</a:t>
            </a:r>
            <a:endParaRPr lang="es-ES" sz="1600" dirty="0" smtClean="0">
              <a:latin typeface="Arial"/>
              <a:cs typeface="Arial"/>
            </a:endParaRPr>
          </a:p>
          <a:p>
            <a:pPr marL="355600" indent="-342900">
              <a:buClr>
                <a:srgbClr val="FFFFCC"/>
              </a:buClr>
              <a:buSzPct val="73333"/>
              <a:buFont typeface="Wingdings"/>
              <a:buChar char=""/>
              <a:tabLst>
                <a:tab pos="354965" algn="l"/>
                <a:tab pos="355600" algn="l"/>
              </a:tabLst>
            </a:pPr>
            <a:r>
              <a:rPr lang="es-ES" spc="-5" dirty="0" smtClean="0">
                <a:solidFill>
                  <a:srgbClr val="FFFFFF"/>
                </a:solidFill>
                <a:latin typeface="Arial"/>
                <a:cs typeface="Arial"/>
              </a:rPr>
              <a:t>Según </a:t>
            </a:r>
            <a:r>
              <a:rPr lang="es-ES" dirty="0" smtClean="0">
                <a:solidFill>
                  <a:srgbClr val="FFFFFF"/>
                </a:solidFill>
                <a:latin typeface="Arial"/>
                <a:cs typeface="Arial"/>
              </a:rPr>
              <a:t>el sistema de</a:t>
            </a:r>
            <a:r>
              <a:rPr lang="es-ES" spc="-65" dirty="0" smtClean="0">
                <a:solidFill>
                  <a:srgbClr val="FFFFFF"/>
                </a:solidFill>
                <a:latin typeface="Arial"/>
                <a:cs typeface="Arial"/>
              </a:rPr>
              <a:t> </a:t>
            </a:r>
            <a:r>
              <a:rPr lang="es-ES" dirty="0" smtClean="0">
                <a:solidFill>
                  <a:srgbClr val="FFFFFF"/>
                </a:solidFill>
                <a:latin typeface="Arial"/>
                <a:cs typeface="Arial"/>
              </a:rPr>
              <a:t>dosificación</a:t>
            </a:r>
            <a:endParaRPr lang="es-ES" dirty="0" smtClean="0">
              <a:latin typeface="Arial"/>
              <a:cs typeface="Arial"/>
            </a:endParaRPr>
          </a:p>
          <a:p>
            <a:pPr marL="756285" lvl="1" indent="-286385">
              <a:buClr>
                <a:srgbClr val="B1B1B1"/>
              </a:buClr>
              <a:buSzPct val="73076"/>
              <a:buFont typeface="Wingdings"/>
              <a:buChar char=""/>
              <a:tabLst>
                <a:tab pos="756285" algn="l"/>
                <a:tab pos="756920" algn="l"/>
              </a:tabLst>
            </a:pPr>
            <a:r>
              <a:rPr lang="es-ES" sz="1600" spc="-5" dirty="0" smtClean="0">
                <a:solidFill>
                  <a:srgbClr val="FFFFFF"/>
                </a:solidFill>
                <a:latin typeface="Arial"/>
                <a:cs typeface="Arial"/>
              </a:rPr>
              <a:t>Mecánicos</a:t>
            </a:r>
            <a:endParaRPr lang="es-ES" sz="1600" dirty="0" smtClean="0">
              <a:latin typeface="Arial"/>
              <a:cs typeface="Arial"/>
            </a:endParaRPr>
          </a:p>
          <a:p>
            <a:pPr marL="756285" lvl="1" indent="-286385">
              <a:buClr>
                <a:srgbClr val="B1B1B1"/>
              </a:buClr>
              <a:buSzPct val="73076"/>
              <a:buFont typeface="Wingdings"/>
              <a:buChar char=""/>
              <a:tabLst>
                <a:tab pos="756285" algn="l"/>
                <a:tab pos="756920" algn="l"/>
              </a:tabLst>
            </a:pPr>
            <a:r>
              <a:rPr lang="es-ES" sz="1600" spc="-5" dirty="0" smtClean="0">
                <a:solidFill>
                  <a:srgbClr val="FFFFFF"/>
                </a:solidFill>
                <a:latin typeface="Arial"/>
                <a:cs typeface="Arial"/>
              </a:rPr>
              <a:t>Neumáticos</a:t>
            </a:r>
            <a:endParaRPr lang="es-ES" sz="1600" dirty="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3532" y="332651"/>
            <a:ext cx="8382000" cy="62865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020306" y="6021285"/>
            <a:ext cx="648335" cy="360045"/>
          </a:xfrm>
          <a:custGeom>
            <a:avLst/>
            <a:gdLst/>
            <a:ahLst/>
            <a:cxnLst/>
            <a:rect l="l" t="t" r="r" b="b"/>
            <a:pathLst>
              <a:path w="648334" h="360045">
                <a:moveTo>
                  <a:pt x="467995" y="0"/>
                </a:moveTo>
                <a:lnTo>
                  <a:pt x="467995" y="90017"/>
                </a:lnTo>
                <a:lnTo>
                  <a:pt x="0" y="90017"/>
                </a:lnTo>
                <a:lnTo>
                  <a:pt x="0" y="270027"/>
                </a:lnTo>
                <a:lnTo>
                  <a:pt x="467995" y="270027"/>
                </a:lnTo>
                <a:lnTo>
                  <a:pt x="467995" y="360044"/>
                </a:lnTo>
                <a:lnTo>
                  <a:pt x="648080" y="180022"/>
                </a:lnTo>
                <a:lnTo>
                  <a:pt x="467995" y="0"/>
                </a:lnTo>
                <a:close/>
              </a:path>
            </a:pathLst>
          </a:custGeom>
          <a:solidFill>
            <a:srgbClr val="3399FF"/>
          </a:solidFill>
        </p:spPr>
        <p:txBody>
          <a:bodyPr wrap="square" lIns="0" tIns="0" rIns="0" bIns="0" rtlCol="0"/>
          <a:lstStyle/>
          <a:p>
            <a:endParaRPr/>
          </a:p>
        </p:txBody>
      </p:sp>
      <p:sp>
        <p:nvSpPr>
          <p:cNvPr id="4" name="object 4"/>
          <p:cNvSpPr/>
          <p:nvPr/>
        </p:nvSpPr>
        <p:spPr>
          <a:xfrm>
            <a:off x="7020306" y="6021285"/>
            <a:ext cx="648335" cy="360045"/>
          </a:xfrm>
          <a:custGeom>
            <a:avLst/>
            <a:gdLst/>
            <a:ahLst/>
            <a:cxnLst/>
            <a:rect l="l" t="t" r="r" b="b"/>
            <a:pathLst>
              <a:path w="648334" h="360045">
                <a:moveTo>
                  <a:pt x="0" y="90017"/>
                </a:moveTo>
                <a:lnTo>
                  <a:pt x="467995" y="90017"/>
                </a:lnTo>
                <a:lnTo>
                  <a:pt x="467995" y="0"/>
                </a:lnTo>
                <a:lnTo>
                  <a:pt x="648080" y="180022"/>
                </a:lnTo>
                <a:lnTo>
                  <a:pt x="467995" y="360044"/>
                </a:lnTo>
                <a:lnTo>
                  <a:pt x="467995" y="270027"/>
                </a:lnTo>
                <a:lnTo>
                  <a:pt x="0" y="270027"/>
                </a:lnTo>
                <a:lnTo>
                  <a:pt x="0" y="90017"/>
                </a:lnTo>
                <a:close/>
              </a:path>
            </a:pathLst>
          </a:custGeom>
          <a:ln w="25400">
            <a:solidFill>
              <a:srgbClr val="226EBB"/>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9925" y="277875"/>
            <a:ext cx="7804150" cy="5853049"/>
          </a:xfrm>
          <a:prstGeom prst="rect">
            <a:avLst/>
          </a:prstGeom>
          <a:blipFill>
            <a:blip r:embed="rId3" cstate="print"/>
            <a:stretch>
              <a:fillRect/>
            </a:stretch>
          </a:blipFill>
        </p:spPr>
        <p:txBody>
          <a:bodyPr wrap="square" lIns="0" tIns="0" rIns="0" bIns="0" rtlCol="0"/>
          <a:lstStyle/>
          <a:p>
            <a:endParaRPr/>
          </a:p>
        </p:txBody>
      </p:sp>
      <p:sp>
        <p:nvSpPr>
          <p:cNvPr id="3" name="object 3">
            <a:hlinkClick r:id="rId4" action="ppaction://hlinkfile"/>
          </p:cNvPr>
          <p:cNvSpPr/>
          <p:nvPr/>
        </p:nvSpPr>
        <p:spPr>
          <a:xfrm>
            <a:off x="7380351" y="5157215"/>
            <a:ext cx="576580" cy="360045"/>
          </a:xfrm>
          <a:custGeom>
            <a:avLst/>
            <a:gdLst/>
            <a:ahLst/>
            <a:cxnLst/>
            <a:rect l="l" t="t" r="r" b="b"/>
            <a:pathLst>
              <a:path w="576579" h="360045">
                <a:moveTo>
                  <a:pt x="395985" y="0"/>
                </a:moveTo>
                <a:lnTo>
                  <a:pt x="395985" y="90042"/>
                </a:lnTo>
                <a:lnTo>
                  <a:pt x="0" y="90042"/>
                </a:lnTo>
                <a:lnTo>
                  <a:pt x="0" y="270001"/>
                </a:lnTo>
                <a:lnTo>
                  <a:pt x="395985" y="270001"/>
                </a:lnTo>
                <a:lnTo>
                  <a:pt x="395985" y="360044"/>
                </a:lnTo>
                <a:lnTo>
                  <a:pt x="576072" y="179958"/>
                </a:lnTo>
                <a:lnTo>
                  <a:pt x="395985" y="0"/>
                </a:lnTo>
                <a:close/>
              </a:path>
            </a:pathLst>
          </a:custGeom>
          <a:solidFill>
            <a:srgbClr val="3399FF"/>
          </a:solidFill>
        </p:spPr>
        <p:txBody>
          <a:bodyPr wrap="square" lIns="0" tIns="0" rIns="0" bIns="0" rtlCol="0"/>
          <a:lstStyle/>
          <a:p>
            <a:endParaRPr/>
          </a:p>
        </p:txBody>
      </p:sp>
      <p:sp>
        <p:nvSpPr>
          <p:cNvPr id="4" name="object 4"/>
          <p:cNvSpPr/>
          <p:nvPr/>
        </p:nvSpPr>
        <p:spPr>
          <a:xfrm>
            <a:off x="7380351" y="5157215"/>
            <a:ext cx="576580" cy="360045"/>
          </a:xfrm>
          <a:custGeom>
            <a:avLst/>
            <a:gdLst/>
            <a:ahLst/>
            <a:cxnLst/>
            <a:rect l="l" t="t" r="r" b="b"/>
            <a:pathLst>
              <a:path w="576579" h="360045">
                <a:moveTo>
                  <a:pt x="0" y="90042"/>
                </a:moveTo>
                <a:lnTo>
                  <a:pt x="395985" y="90042"/>
                </a:lnTo>
                <a:lnTo>
                  <a:pt x="395985" y="0"/>
                </a:lnTo>
                <a:lnTo>
                  <a:pt x="576072" y="179958"/>
                </a:lnTo>
                <a:lnTo>
                  <a:pt x="395985" y="360044"/>
                </a:lnTo>
                <a:lnTo>
                  <a:pt x="395985" y="270001"/>
                </a:lnTo>
                <a:lnTo>
                  <a:pt x="0" y="270001"/>
                </a:lnTo>
                <a:lnTo>
                  <a:pt x="0" y="90042"/>
                </a:lnTo>
                <a:close/>
              </a:path>
            </a:pathLst>
          </a:custGeom>
          <a:ln w="25400">
            <a:solidFill>
              <a:srgbClr val="226EBB"/>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hlinkClick r:id="rId3" action="ppaction://hlinkfile"/>
          </p:cNvPr>
          <p:cNvSpPr/>
          <p:nvPr/>
        </p:nvSpPr>
        <p:spPr>
          <a:xfrm>
            <a:off x="609600" y="419100"/>
            <a:ext cx="8153400" cy="611505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308342" y="5877268"/>
            <a:ext cx="720090" cy="360045"/>
          </a:xfrm>
          <a:custGeom>
            <a:avLst/>
            <a:gdLst/>
            <a:ahLst/>
            <a:cxnLst/>
            <a:rect l="l" t="t" r="r" b="b"/>
            <a:pathLst>
              <a:path w="720090" h="360045">
                <a:moveTo>
                  <a:pt x="0" y="90017"/>
                </a:moveTo>
                <a:lnTo>
                  <a:pt x="540003" y="90017"/>
                </a:lnTo>
                <a:lnTo>
                  <a:pt x="540003" y="0"/>
                </a:lnTo>
                <a:lnTo>
                  <a:pt x="720089" y="180022"/>
                </a:lnTo>
                <a:lnTo>
                  <a:pt x="540003" y="360045"/>
                </a:lnTo>
                <a:lnTo>
                  <a:pt x="540003" y="270027"/>
                </a:lnTo>
                <a:lnTo>
                  <a:pt x="0" y="270027"/>
                </a:lnTo>
                <a:lnTo>
                  <a:pt x="0" y="90017"/>
                </a:lnTo>
                <a:close/>
              </a:path>
            </a:pathLst>
          </a:custGeom>
          <a:ln w="25400">
            <a:solidFill>
              <a:srgbClr val="226EBB"/>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342900"/>
            <a:ext cx="8229600" cy="6172200"/>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914270" y="935228"/>
            <a:ext cx="439039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Roturación del suelo por el </a:t>
            </a:r>
            <a:r>
              <a:rPr sz="1800" dirty="0">
                <a:latin typeface="Arial"/>
                <a:cs typeface="Arial"/>
              </a:rPr>
              <a:t>tren </a:t>
            </a:r>
            <a:r>
              <a:rPr sz="1800" spc="-5" dirty="0">
                <a:latin typeface="Arial"/>
                <a:cs typeface="Arial"/>
              </a:rPr>
              <a:t>de</a:t>
            </a:r>
            <a:r>
              <a:rPr sz="1800" dirty="0">
                <a:latin typeface="Arial"/>
                <a:cs typeface="Arial"/>
              </a:rPr>
              <a:t> </a:t>
            </a:r>
            <a:r>
              <a:rPr sz="1800" spc="-5" dirty="0">
                <a:latin typeface="Arial"/>
                <a:cs typeface="Arial"/>
              </a:rPr>
              <a:t>siembra</a:t>
            </a:r>
            <a:endParaRPr sz="18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33605" y="315033"/>
            <a:ext cx="7830820" cy="696595"/>
          </a:xfrm>
          <a:prstGeom prst="rect">
            <a:avLst/>
          </a:prstGeom>
        </p:spPr>
        <p:txBody>
          <a:bodyPr vert="horz" wrap="square" lIns="0" tIns="13335" rIns="0" bIns="0" rtlCol="0">
            <a:spAutoFit/>
          </a:bodyPr>
          <a:lstStyle/>
          <a:p>
            <a:pPr marL="12700">
              <a:lnSpc>
                <a:spcPct val="100000"/>
              </a:lnSpc>
              <a:spcBef>
                <a:spcPts val="105"/>
              </a:spcBef>
            </a:pPr>
            <a:r>
              <a:rPr sz="4400" dirty="0"/>
              <a:t>Eficiencia de trenes de</a:t>
            </a:r>
            <a:r>
              <a:rPr sz="4400" spc="-50" dirty="0"/>
              <a:t> </a:t>
            </a:r>
            <a:r>
              <a:rPr sz="4400" dirty="0"/>
              <a:t>siembra</a:t>
            </a:r>
          </a:p>
        </p:txBody>
      </p:sp>
      <p:sp>
        <p:nvSpPr>
          <p:cNvPr id="11" name="object 11"/>
          <p:cNvSpPr/>
          <p:nvPr/>
        </p:nvSpPr>
        <p:spPr>
          <a:xfrm>
            <a:off x="147828" y="2013204"/>
            <a:ext cx="426720" cy="347472"/>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147828" y="2616707"/>
            <a:ext cx="426720" cy="347472"/>
          </a:xfrm>
          <a:prstGeom prst="rect">
            <a:avLst/>
          </a:prstGeom>
          <a:blipFill>
            <a:blip r:embed="rId3" cstate="print"/>
            <a:stretch>
              <a:fillRect/>
            </a:stretch>
          </a:blipFill>
        </p:spPr>
        <p:txBody>
          <a:bodyPr wrap="square" lIns="0" tIns="0" rIns="0" bIns="0" rtlCol="0"/>
          <a:lstStyle/>
          <a:p>
            <a:endParaRPr/>
          </a:p>
        </p:txBody>
      </p:sp>
      <p:sp>
        <p:nvSpPr>
          <p:cNvPr id="56" name="55 Rectángulo"/>
          <p:cNvSpPr/>
          <p:nvPr/>
        </p:nvSpPr>
        <p:spPr>
          <a:xfrm>
            <a:off x="361188" y="1046296"/>
            <a:ext cx="8630412" cy="5179367"/>
          </a:xfrm>
          <a:prstGeom prst="rect">
            <a:avLst/>
          </a:prstGeom>
        </p:spPr>
        <p:txBody>
          <a:bodyPr wrap="square">
            <a:spAutoFit/>
          </a:bodyPr>
          <a:lstStyle/>
          <a:p>
            <a:pPr marL="12700">
              <a:lnSpc>
                <a:spcPts val="2380"/>
              </a:lnSpc>
              <a:spcBef>
                <a:spcPts val="95"/>
              </a:spcBef>
            </a:pPr>
            <a:r>
              <a:rPr lang="es-ES" sz="2200" spc="-5" dirty="0" smtClean="0">
                <a:solidFill>
                  <a:srgbClr val="FFFFFF"/>
                </a:solidFill>
                <a:latin typeface="Arial"/>
                <a:cs typeface="Arial"/>
              </a:rPr>
              <a:t>Dos enfoques son generalmente seguidos para </a:t>
            </a:r>
            <a:r>
              <a:rPr lang="es-ES" sz="2200" dirty="0" smtClean="0">
                <a:solidFill>
                  <a:srgbClr val="FFFFFF"/>
                </a:solidFill>
                <a:latin typeface="Arial"/>
                <a:cs typeface="Arial"/>
              </a:rPr>
              <a:t>la</a:t>
            </a:r>
            <a:r>
              <a:rPr lang="es-ES" sz="2200" spc="65" dirty="0" smtClean="0">
                <a:solidFill>
                  <a:srgbClr val="FFFFFF"/>
                </a:solidFill>
                <a:latin typeface="Arial"/>
                <a:cs typeface="Arial"/>
              </a:rPr>
              <a:t> </a:t>
            </a:r>
            <a:r>
              <a:rPr lang="es-ES" sz="2200" spc="-5" dirty="0" smtClean="0">
                <a:solidFill>
                  <a:srgbClr val="FFFFFF"/>
                </a:solidFill>
                <a:latin typeface="Arial"/>
                <a:cs typeface="Arial"/>
              </a:rPr>
              <a:t>evaluación</a:t>
            </a:r>
            <a:endParaRPr lang="es-ES" sz="2200" dirty="0" smtClean="0">
              <a:latin typeface="Arial"/>
              <a:cs typeface="Arial"/>
            </a:endParaRPr>
          </a:p>
          <a:p>
            <a:pPr marL="355600">
              <a:lnSpc>
                <a:spcPts val="2380"/>
              </a:lnSpc>
              <a:tabLst>
                <a:tab pos="4860925" algn="l"/>
              </a:tabLst>
            </a:pPr>
            <a:r>
              <a:rPr lang="es-ES" sz="2200" spc="-5" dirty="0" smtClean="0">
                <a:solidFill>
                  <a:srgbClr val="FFFFFF"/>
                </a:solidFill>
                <a:latin typeface="Arial"/>
                <a:cs typeface="Arial"/>
              </a:rPr>
              <a:t>de la </a:t>
            </a:r>
            <a:r>
              <a:rPr lang="es-ES" sz="2200" dirty="0" smtClean="0">
                <a:solidFill>
                  <a:srgbClr val="FFFFFF"/>
                </a:solidFill>
                <a:latin typeface="Arial"/>
                <a:cs typeface="Arial"/>
              </a:rPr>
              <a:t>actuación </a:t>
            </a:r>
            <a:r>
              <a:rPr lang="es-ES" sz="2200" spc="-5" dirty="0" smtClean="0">
                <a:solidFill>
                  <a:srgbClr val="FFFFFF"/>
                </a:solidFill>
                <a:latin typeface="Arial"/>
                <a:cs typeface="Arial"/>
              </a:rPr>
              <a:t>de</a:t>
            </a:r>
            <a:r>
              <a:rPr lang="es-ES" sz="2200" spc="40" dirty="0" smtClean="0">
                <a:solidFill>
                  <a:srgbClr val="FFFFFF"/>
                </a:solidFill>
                <a:latin typeface="Arial"/>
                <a:cs typeface="Arial"/>
              </a:rPr>
              <a:t> </a:t>
            </a:r>
            <a:r>
              <a:rPr lang="es-ES" sz="2200" spc="-5" dirty="0" smtClean="0">
                <a:solidFill>
                  <a:srgbClr val="FFFFFF"/>
                </a:solidFill>
                <a:latin typeface="Arial"/>
                <a:cs typeface="Arial"/>
              </a:rPr>
              <a:t>los</a:t>
            </a:r>
            <a:r>
              <a:rPr lang="es-ES" sz="2200" spc="5" dirty="0" smtClean="0">
                <a:solidFill>
                  <a:srgbClr val="FFFFFF"/>
                </a:solidFill>
                <a:latin typeface="Arial"/>
                <a:cs typeface="Arial"/>
              </a:rPr>
              <a:t> </a:t>
            </a:r>
            <a:r>
              <a:rPr lang="es-ES" sz="2200" spc="-5" dirty="0" smtClean="0">
                <a:solidFill>
                  <a:srgbClr val="FFFFFF"/>
                </a:solidFill>
                <a:latin typeface="Arial"/>
                <a:cs typeface="Arial"/>
              </a:rPr>
              <a:t>mecanismos	del tren de</a:t>
            </a:r>
            <a:r>
              <a:rPr lang="es-ES" sz="2200" spc="20" dirty="0" smtClean="0">
                <a:solidFill>
                  <a:srgbClr val="FFFFFF"/>
                </a:solidFill>
                <a:latin typeface="Arial"/>
                <a:cs typeface="Arial"/>
              </a:rPr>
              <a:t> </a:t>
            </a:r>
            <a:r>
              <a:rPr lang="es-ES" sz="2200" spc="-5" dirty="0" smtClean="0">
                <a:solidFill>
                  <a:srgbClr val="FFFFFF"/>
                </a:solidFill>
                <a:latin typeface="Arial"/>
                <a:cs typeface="Arial"/>
              </a:rPr>
              <a:t>siembra.</a:t>
            </a:r>
            <a:endParaRPr lang="es-ES" sz="2200" dirty="0" smtClean="0">
              <a:latin typeface="Arial"/>
              <a:cs typeface="Arial"/>
            </a:endParaRPr>
          </a:p>
          <a:p>
            <a:pPr marL="355600" marR="5080" indent="-342900">
              <a:lnSpc>
                <a:spcPct val="80000"/>
              </a:lnSpc>
              <a:spcBef>
                <a:spcPts val="525"/>
              </a:spcBef>
              <a:buClr>
                <a:srgbClr val="FFFFCC"/>
              </a:buClr>
              <a:buSzPct val="75000"/>
              <a:buFont typeface="Wingdings"/>
              <a:buChar char=""/>
              <a:tabLst>
                <a:tab pos="354965" algn="l"/>
                <a:tab pos="355600" algn="l"/>
              </a:tabLst>
            </a:pPr>
            <a:r>
              <a:rPr lang="es-ES" sz="2200" spc="-5" dirty="0" smtClean="0">
                <a:solidFill>
                  <a:srgbClr val="FFFFFF"/>
                </a:solidFill>
                <a:latin typeface="Arial"/>
                <a:cs typeface="Arial"/>
              </a:rPr>
              <a:t>En el primer enfoque, </a:t>
            </a:r>
            <a:r>
              <a:rPr lang="es-ES" sz="2200" dirty="0" smtClean="0">
                <a:solidFill>
                  <a:srgbClr val="FFFFFF"/>
                </a:solidFill>
                <a:latin typeface="Arial"/>
                <a:cs typeface="Arial"/>
              </a:rPr>
              <a:t>se </a:t>
            </a:r>
            <a:r>
              <a:rPr lang="es-ES" sz="2200" spc="-5" dirty="0" smtClean="0">
                <a:solidFill>
                  <a:srgbClr val="FFFFFF"/>
                </a:solidFill>
                <a:latin typeface="Arial"/>
                <a:cs typeface="Arial"/>
              </a:rPr>
              <a:t>lo evalúa en relación con </a:t>
            </a:r>
            <a:r>
              <a:rPr lang="es-ES" sz="2200" dirty="0" smtClean="0">
                <a:solidFill>
                  <a:srgbClr val="FFFFFF"/>
                </a:solidFill>
                <a:latin typeface="Arial"/>
                <a:cs typeface="Arial"/>
              </a:rPr>
              <a:t>la </a:t>
            </a:r>
            <a:r>
              <a:rPr lang="es-ES" sz="2200" spc="-5" dirty="0" smtClean="0">
                <a:solidFill>
                  <a:srgbClr val="FFFFFF"/>
                </a:solidFill>
                <a:latin typeface="Arial"/>
                <a:cs typeface="Arial"/>
              </a:rPr>
              <a:t>emergencia  de plantas y rendimiento de los</a:t>
            </a:r>
            <a:r>
              <a:rPr lang="es-ES" sz="2200" spc="40" dirty="0" smtClean="0">
                <a:solidFill>
                  <a:srgbClr val="FFFFFF"/>
                </a:solidFill>
                <a:latin typeface="Arial"/>
                <a:cs typeface="Arial"/>
              </a:rPr>
              <a:t> </a:t>
            </a:r>
            <a:r>
              <a:rPr lang="es-ES" sz="2200" spc="-5" dirty="0" smtClean="0">
                <a:solidFill>
                  <a:srgbClr val="FFFFFF"/>
                </a:solidFill>
                <a:latin typeface="Arial"/>
                <a:cs typeface="Arial"/>
              </a:rPr>
              <a:t>cultivos.</a:t>
            </a:r>
            <a:endParaRPr lang="es-ES" sz="2200" dirty="0" smtClean="0">
              <a:latin typeface="Arial"/>
              <a:cs typeface="Arial"/>
            </a:endParaRPr>
          </a:p>
          <a:p>
            <a:pPr marL="355600" marR="1079500" indent="-342900">
              <a:lnSpc>
                <a:spcPct val="80000"/>
              </a:lnSpc>
              <a:spcBef>
                <a:spcPts val="530"/>
              </a:spcBef>
              <a:buClr>
                <a:srgbClr val="FFFFCC"/>
              </a:buClr>
              <a:buSzPct val="75000"/>
              <a:buFont typeface="Wingdings"/>
              <a:buChar char=""/>
              <a:tabLst>
                <a:tab pos="431165" algn="l"/>
                <a:tab pos="431800" algn="l"/>
              </a:tabLst>
            </a:pPr>
            <a:r>
              <a:rPr lang="es-ES" sz="2200" spc="-5" dirty="0" smtClean="0">
                <a:solidFill>
                  <a:srgbClr val="FFFFFF"/>
                </a:solidFill>
                <a:latin typeface="Arial"/>
                <a:cs typeface="Arial"/>
              </a:rPr>
              <a:t>El segundo enfoque consiste en evaluar un conjunto de variables relacionadas con</a:t>
            </a:r>
            <a:r>
              <a:rPr lang="es-ES" sz="2200" spc="120" dirty="0" smtClean="0">
                <a:solidFill>
                  <a:srgbClr val="FFFFFF"/>
                </a:solidFill>
                <a:latin typeface="Arial"/>
                <a:cs typeface="Arial"/>
              </a:rPr>
              <a:t> </a:t>
            </a:r>
            <a:r>
              <a:rPr lang="es-ES" sz="2200" spc="-5" dirty="0" smtClean="0">
                <a:solidFill>
                  <a:srgbClr val="FFFFFF"/>
                </a:solidFill>
                <a:latin typeface="Arial"/>
                <a:cs typeface="Arial"/>
              </a:rPr>
              <a:t>las características del surco y la </a:t>
            </a:r>
            <a:r>
              <a:rPr lang="es-ES" sz="2200" dirty="0" smtClean="0">
                <a:solidFill>
                  <a:srgbClr val="FFFFFF"/>
                </a:solidFill>
                <a:latin typeface="Arial"/>
                <a:cs typeface="Arial"/>
              </a:rPr>
              <a:t>calidad </a:t>
            </a:r>
            <a:r>
              <a:rPr lang="es-ES" sz="2200" spc="-5" dirty="0" smtClean="0">
                <a:solidFill>
                  <a:srgbClr val="FFFFFF"/>
                </a:solidFill>
                <a:latin typeface="Arial"/>
                <a:cs typeface="Arial"/>
              </a:rPr>
              <a:t>de la </a:t>
            </a:r>
            <a:r>
              <a:rPr lang="es-ES" sz="2200" dirty="0" smtClean="0">
                <a:solidFill>
                  <a:srgbClr val="FFFFFF"/>
                </a:solidFill>
                <a:latin typeface="Arial"/>
                <a:cs typeface="Arial"/>
              </a:rPr>
              <a:t>operación </a:t>
            </a:r>
            <a:r>
              <a:rPr lang="es-ES" sz="2200" spc="-5" dirty="0" smtClean="0">
                <a:solidFill>
                  <a:srgbClr val="FFFFFF"/>
                </a:solidFill>
                <a:latin typeface="Arial"/>
                <a:cs typeface="Arial"/>
              </a:rPr>
              <a:t>que</a:t>
            </a:r>
            <a:r>
              <a:rPr lang="es-ES" sz="2200" spc="85" dirty="0" smtClean="0">
                <a:solidFill>
                  <a:srgbClr val="FFFFFF"/>
                </a:solidFill>
                <a:latin typeface="Arial"/>
                <a:cs typeface="Arial"/>
              </a:rPr>
              <a:t> </a:t>
            </a:r>
            <a:r>
              <a:rPr lang="es-ES" sz="2200" spc="-5" dirty="0" smtClean="0">
                <a:solidFill>
                  <a:srgbClr val="FFFFFF"/>
                </a:solidFill>
                <a:latin typeface="Arial"/>
                <a:cs typeface="Arial"/>
              </a:rPr>
              <a:t>afectan la emergencia de las plantas y el rendimiento del</a:t>
            </a:r>
            <a:r>
              <a:rPr lang="es-ES" sz="2200" spc="70" dirty="0" smtClean="0">
                <a:solidFill>
                  <a:srgbClr val="FFFFFF"/>
                </a:solidFill>
                <a:latin typeface="Arial"/>
                <a:cs typeface="Arial"/>
              </a:rPr>
              <a:t> </a:t>
            </a:r>
            <a:r>
              <a:rPr lang="es-ES" sz="2200" spc="-5" dirty="0" smtClean="0">
                <a:solidFill>
                  <a:srgbClr val="FFFFFF"/>
                </a:solidFill>
                <a:latin typeface="Arial"/>
                <a:cs typeface="Arial"/>
              </a:rPr>
              <a:t>cultivo.</a:t>
            </a:r>
          </a:p>
          <a:p>
            <a:pPr marL="756285" lvl="1" indent="-286385">
              <a:lnSpc>
                <a:spcPct val="100000"/>
              </a:lnSpc>
              <a:buClr>
                <a:srgbClr val="B1B1B1"/>
              </a:buClr>
              <a:buSzPct val="75000"/>
              <a:buFont typeface="Wingdings"/>
              <a:buChar char=""/>
              <a:tabLst>
                <a:tab pos="756285" algn="l"/>
                <a:tab pos="756920" algn="l"/>
              </a:tabLst>
            </a:pPr>
            <a:r>
              <a:rPr lang="es-ES" sz="2200" spc="-5" dirty="0" smtClean="0">
                <a:solidFill>
                  <a:srgbClr val="FFFFFF"/>
                </a:solidFill>
                <a:latin typeface="Arial"/>
                <a:cs typeface="Arial"/>
              </a:rPr>
              <a:t>Corte de</a:t>
            </a:r>
            <a:r>
              <a:rPr lang="es-ES" sz="2200" dirty="0" smtClean="0">
                <a:solidFill>
                  <a:srgbClr val="FFFFFF"/>
                </a:solidFill>
                <a:latin typeface="Arial"/>
                <a:cs typeface="Arial"/>
              </a:rPr>
              <a:t> </a:t>
            </a:r>
            <a:r>
              <a:rPr lang="es-ES" sz="2200" spc="-5" dirty="0" smtClean="0">
                <a:solidFill>
                  <a:srgbClr val="FFFFFF"/>
                </a:solidFill>
                <a:latin typeface="Arial"/>
                <a:cs typeface="Arial"/>
              </a:rPr>
              <a:t>residuos</a:t>
            </a:r>
            <a:endParaRPr lang="es-ES" sz="2200" dirty="0" smtClean="0">
              <a:latin typeface="Arial"/>
              <a:cs typeface="Arial"/>
            </a:endParaRPr>
          </a:p>
          <a:p>
            <a:pPr marL="756285" lvl="1" indent="-286385">
              <a:lnSpc>
                <a:spcPct val="100000"/>
              </a:lnSpc>
              <a:buClr>
                <a:srgbClr val="B1B1B1"/>
              </a:buClr>
              <a:buSzPct val="75000"/>
              <a:buFont typeface="Wingdings"/>
              <a:buChar char=""/>
              <a:tabLst>
                <a:tab pos="756285" algn="l"/>
                <a:tab pos="756920" algn="l"/>
              </a:tabLst>
            </a:pPr>
            <a:r>
              <a:rPr lang="es-ES" sz="2200" spc="-5" dirty="0" smtClean="0">
                <a:solidFill>
                  <a:srgbClr val="FFFFFF"/>
                </a:solidFill>
                <a:latin typeface="Arial"/>
                <a:cs typeface="Arial"/>
              </a:rPr>
              <a:t>Cobertura de la línea de siembra con</a:t>
            </a:r>
            <a:r>
              <a:rPr lang="es-ES" sz="2200" spc="60" dirty="0" smtClean="0">
                <a:solidFill>
                  <a:srgbClr val="FFFFFF"/>
                </a:solidFill>
                <a:latin typeface="Arial"/>
                <a:cs typeface="Arial"/>
              </a:rPr>
              <a:t> </a:t>
            </a:r>
            <a:r>
              <a:rPr lang="es-ES" sz="2200" spc="-5" dirty="0" smtClean="0">
                <a:solidFill>
                  <a:srgbClr val="FFFFFF"/>
                </a:solidFill>
                <a:latin typeface="Arial"/>
                <a:cs typeface="Arial"/>
              </a:rPr>
              <a:t>residuos</a:t>
            </a:r>
            <a:endParaRPr lang="es-ES" sz="2200" dirty="0" smtClean="0">
              <a:latin typeface="Arial"/>
              <a:cs typeface="Arial"/>
            </a:endParaRPr>
          </a:p>
          <a:p>
            <a:pPr marL="756285" lvl="1" indent="-286385">
              <a:lnSpc>
                <a:spcPct val="100000"/>
              </a:lnSpc>
              <a:buClr>
                <a:srgbClr val="B1B1B1"/>
              </a:buClr>
              <a:buSzPct val="75000"/>
              <a:buFont typeface="Wingdings"/>
              <a:buChar char=""/>
              <a:tabLst>
                <a:tab pos="756285" algn="l"/>
                <a:tab pos="756920" algn="l"/>
              </a:tabLst>
            </a:pPr>
            <a:r>
              <a:rPr lang="es-ES" sz="2200" spc="-5" dirty="0" smtClean="0">
                <a:solidFill>
                  <a:srgbClr val="FFFFFF"/>
                </a:solidFill>
                <a:latin typeface="Arial"/>
                <a:cs typeface="Arial"/>
              </a:rPr>
              <a:t>compactación del</a:t>
            </a:r>
            <a:r>
              <a:rPr lang="es-ES" sz="2200" spc="5" dirty="0" smtClean="0">
                <a:solidFill>
                  <a:srgbClr val="FFFFFF"/>
                </a:solidFill>
                <a:latin typeface="Arial"/>
                <a:cs typeface="Arial"/>
              </a:rPr>
              <a:t> </a:t>
            </a:r>
            <a:r>
              <a:rPr lang="es-ES" sz="2200" spc="-5" dirty="0" smtClean="0">
                <a:solidFill>
                  <a:srgbClr val="FFFFFF"/>
                </a:solidFill>
                <a:latin typeface="Arial"/>
                <a:cs typeface="Arial"/>
              </a:rPr>
              <a:t>surco</a:t>
            </a:r>
            <a:endParaRPr lang="es-ES" sz="2200" dirty="0" smtClean="0">
              <a:latin typeface="Arial"/>
              <a:cs typeface="Arial"/>
            </a:endParaRPr>
          </a:p>
          <a:p>
            <a:pPr marL="756285" lvl="1" indent="-286385">
              <a:lnSpc>
                <a:spcPct val="100000"/>
              </a:lnSpc>
              <a:buClr>
                <a:srgbClr val="B1B1B1"/>
              </a:buClr>
              <a:buSzPct val="75000"/>
              <a:buFont typeface="Wingdings"/>
              <a:buChar char=""/>
              <a:tabLst>
                <a:tab pos="756285" algn="l"/>
                <a:tab pos="756920" algn="l"/>
              </a:tabLst>
            </a:pPr>
            <a:r>
              <a:rPr lang="es-ES" sz="2200" spc="-5" dirty="0" smtClean="0">
                <a:solidFill>
                  <a:srgbClr val="FFFFFF"/>
                </a:solidFill>
                <a:latin typeface="Arial"/>
                <a:cs typeface="Arial"/>
              </a:rPr>
              <a:t>perturbación del suelo, nivelación y</a:t>
            </a:r>
            <a:r>
              <a:rPr lang="es-ES" sz="2200" spc="35" dirty="0" smtClean="0">
                <a:solidFill>
                  <a:srgbClr val="FFFFFF"/>
                </a:solidFill>
                <a:latin typeface="Arial"/>
                <a:cs typeface="Arial"/>
              </a:rPr>
              <a:t> </a:t>
            </a:r>
            <a:r>
              <a:rPr lang="es-ES" sz="2200" spc="-5" dirty="0" smtClean="0">
                <a:solidFill>
                  <a:srgbClr val="FFFFFF"/>
                </a:solidFill>
                <a:latin typeface="Arial"/>
                <a:cs typeface="Arial"/>
              </a:rPr>
              <a:t>roturación</a:t>
            </a:r>
            <a:endParaRPr lang="es-ES" sz="2200" dirty="0" smtClean="0">
              <a:latin typeface="Arial"/>
              <a:cs typeface="Arial"/>
            </a:endParaRPr>
          </a:p>
          <a:p>
            <a:pPr marL="756285" lvl="1" indent="-286385">
              <a:lnSpc>
                <a:spcPct val="100000"/>
              </a:lnSpc>
              <a:buClr>
                <a:srgbClr val="B1B1B1"/>
              </a:buClr>
              <a:buSzPct val="75000"/>
              <a:buFont typeface="Wingdings"/>
              <a:buChar char=""/>
              <a:tabLst>
                <a:tab pos="756285" algn="l"/>
                <a:tab pos="756920" algn="l"/>
              </a:tabLst>
            </a:pPr>
            <a:r>
              <a:rPr lang="es-ES" sz="2200" spc="-5" dirty="0" smtClean="0">
                <a:solidFill>
                  <a:srgbClr val="FFFFFF"/>
                </a:solidFill>
                <a:latin typeface="Arial"/>
                <a:cs typeface="Arial"/>
              </a:rPr>
              <a:t>la humedad en el</a:t>
            </a:r>
            <a:r>
              <a:rPr lang="es-ES" sz="2200" spc="20" dirty="0" smtClean="0">
                <a:solidFill>
                  <a:srgbClr val="FFFFFF"/>
                </a:solidFill>
                <a:latin typeface="Arial"/>
                <a:cs typeface="Arial"/>
              </a:rPr>
              <a:t> </a:t>
            </a:r>
            <a:r>
              <a:rPr lang="es-ES" sz="2200" spc="-5" dirty="0" smtClean="0">
                <a:solidFill>
                  <a:srgbClr val="FFFFFF"/>
                </a:solidFill>
                <a:latin typeface="Arial"/>
                <a:cs typeface="Arial"/>
              </a:rPr>
              <a:t>surco</a:t>
            </a:r>
            <a:endParaRPr lang="es-ES" sz="2200" dirty="0" smtClean="0">
              <a:latin typeface="Arial"/>
              <a:cs typeface="Arial"/>
            </a:endParaRPr>
          </a:p>
          <a:p>
            <a:pPr marL="756285" lvl="1" indent="-286385">
              <a:lnSpc>
                <a:spcPct val="100000"/>
              </a:lnSpc>
              <a:spcBef>
                <a:spcPts val="5"/>
              </a:spcBef>
              <a:buClr>
                <a:srgbClr val="B1B1B1"/>
              </a:buClr>
              <a:buSzPct val="75000"/>
              <a:buFont typeface="Wingdings"/>
              <a:buChar char=""/>
              <a:tabLst>
                <a:tab pos="756285" algn="l"/>
                <a:tab pos="756920" algn="l"/>
              </a:tabLst>
            </a:pPr>
            <a:r>
              <a:rPr lang="es-ES" sz="2200" spc="-5" dirty="0" smtClean="0">
                <a:solidFill>
                  <a:srgbClr val="FFFFFF"/>
                </a:solidFill>
                <a:latin typeface="Arial"/>
                <a:cs typeface="Arial"/>
              </a:rPr>
              <a:t>la tasa de evaporación de la humedad del</a:t>
            </a:r>
            <a:r>
              <a:rPr lang="es-ES" sz="2200" spc="50" dirty="0" smtClean="0">
                <a:solidFill>
                  <a:srgbClr val="FFFFFF"/>
                </a:solidFill>
                <a:latin typeface="Arial"/>
                <a:cs typeface="Arial"/>
              </a:rPr>
              <a:t> </a:t>
            </a:r>
            <a:r>
              <a:rPr lang="es-ES" sz="2200" spc="-5" dirty="0" smtClean="0">
                <a:solidFill>
                  <a:srgbClr val="FFFFFF"/>
                </a:solidFill>
                <a:latin typeface="Arial"/>
                <a:cs typeface="Arial"/>
              </a:rPr>
              <a:t>suelo</a:t>
            </a:r>
            <a:endParaRPr lang="es-ES" sz="2200" dirty="0" smtClean="0">
              <a:latin typeface="Arial"/>
              <a:cs typeface="Arial"/>
            </a:endParaRPr>
          </a:p>
          <a:p>
            <a:pPr marL="756285" lvl="1" indent="-286385">
              <a:lnSpc>
                <a:spcPct val="100000"/>
              </a:lnSpc>
              <a:buClr>
                <a:srgbClr val="B1B1B1"/>
              </a:buClr>
              <a:buSzPct val="75000"/>
              <a:buFont typeface="Wingdings"/>
              <a:buChar char=""/>
              <a:tabLst>
                <a:tab pos="756285" algn="l"/>
                <a:tab pos="756920" algn="l"/>
              </a:tabLst>
            </a:pPr>
            <a:r>
              <a:rPr lang="es-ES" sz="2200" spc="-5" dirty="0" smtClean="0">
                <a:solidFill>
                  <a:srgbClr val="FFFFFF"/>
                </a:solidFill>
                <a:latin typeface="Arial"/>
                <a:cs typeface="Arial"/>
              </a:rPr>
              <a:t>La variación en la profundidad de la</a:t>
            </a:r>
            <a:r>
              <a:rPr lang="es-ES" sz="2200" spc="40" dirty="0" smtClean="0">
                <a:solidFill>
                  <a:srgbClr val="FFFFFF"/>
                </a:solidFill>
                <a:latin typeface="Arial"/>
                <a:cs typeface="Arial"/>
              </a:rPr>
              <a:t> </a:t>
            </a:r>
            <a:r>
              <a:rPr lang="es-ES" sz="2200" spc="-5" dirty="0" smtClean="0">
                <a:solidFill>
                  <a:srgbClr val="FFFFFF"/>
                </a:solidFill>
                <a:latin typeface="Arial"/>
                <a:cs typeface="Arial"/>
              </a:rPr>
              <a:t>siembra</a:t>
            </a:r>
            <a:endParaRPr lang="es-ES" sz="2200" dirty="0" smtClean="0">
              <a:latin typeface="Arial"/>
              <a:cs typeface="Arial"/>
            </a:endParaRPr>
          </a:p>
          <a:p>
            <a:pPr marL="756285" lvl="1" indent="-286385">
              <a:lnSpc>
                <a:spcPct val="100000"/>
              </a:lnSpc>
              <a:buClr>
                <a:srgbClr val="B1B1B1"/>
              </a:buClr>
              <a:buSzPct val="75000"/>
              <a:buFont typeface="Wingdings"/>
              <a:buChar char=""/>
              <a:tabLst>
                <a:tab pos="756285" algn="l"/>
                <a:tab pos="756920" algn="l"/>
              </a:tabLst>
            </a:pPr>
            <a:r>
              <a:rPr lang="es-ES" sz="2200" spc="-5" dirty="0" smtClean="0">
                <a:solidFill>
                  <a:srgbClr val="FFFFFF"/>
                </a:solidFill>
                <a:latin typeface="Arial"/>
                <a:cs typeface="Arial"/>
              </a:rPr>
              <a:t>la separación de </a:t>
            </a:r>
            <a:r>
              <a:rPr lang="es-ES" sz="2200" dirty="0" smtClean="0">
                <a:solidFill>
                  <a:srgbClr val="FFFFFF"/>
                </a:solidFill>
                <a:latin typeface="Arial"/>
                <a:cs typeface="Arial"/>
              </a:rPr>
              <a:t>las </a:t>
            </a:r>
            <a:r>
              <a:rPr lang="es-ES" sz="2200" spc="-5" dirty="0" smtClean="0">
                <a:solidFill>
                  <a:srgbClr val="FFFFFF"/>
                </a:solidFill>
                <a:latin typeface="Arial"/>
                <a:cs typeface="Arial"/>
              </a:rPr>
              <a:t>semillas y</a:t>
            </a:r>
            <a:r>
              <a:rPr lang="es-ES" sz="2200" spc="5" dirty="0" smtClean="0">
                <a:solidFill>
                  <a:srgbClr val="FFFFFF"/>
                </a:solidFill>
                <a:latin typeface="Arial"/>
                <a:cs typeface="Arial"/>
              </a:rPr>
              <a:t> </a:t>
            </a:r>
            <a:r>
              <a:rPr lang="es-ES" sz="2200" dirty="0" smtClean="0">
                <a:solidFill>
                  <a:srgbClr val="FFFFFF"/>
                </a:solidFill>
                <a:latin typeface="Arial"/>
                <a:cs typeface="Arial"/>
              </a:rPr>
              <a:t>fertilizantes</a:t>
            </a:r>
            <a:endParaRPr lang="es-ES" sz="2200" dirty="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237988" y="320040"/>
            <a:ext cx="886967" cy="89763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256278" y="320040"/>
            <a:ext cx="2357120" cy="696595"/>
          </a:xfrm>
          <a:prstGeom prst="rect">
            <a:avLst/>
          </a:prstGeom>
        </p:spPr>
        <p:txBody>
          <a:bodyPr vert="horz" wrap="square" lIns="0" tIns="13335" rIns="0" bIns="0" rtlCol="0">
            <a:spAutoFit/>
          </a:bodyPr>
          <a:lstStyle/>
          <a:p>
            <a:pPr marL="12700">
              <a:lnSpc>
                <a:spcPct val="100000"/>
              </a:lnSpc>
              <a:spcBef>
                <a:spcPts val="105"/>
              </a:spcBef>
            </a:pPr>
            <a:r>
              <a:rPr sz="4400" dirty="0"/>
              <a:t>Objetivos</a:t>
            </a:r>
          </a:p>
        </p:txBody>
      </p:sp>
      <p:sp>
        <p:nvSpPr>
          <p:cNvPr id="26" name="25 Rectángulo"/>
          <p:cNvSpPr/>
          <p:nvPr/>
        </p:nvSpPr>
        <p:spPr>
          <a:xfrm>
            <a:off x="381000" y="1237888"/>
            <a:ext cx="8458200" cy="4289892"/>
          </a:xfrm>
          <a:prstGeom prst="rect">
            <a:avLst/>
          </a:prstGeom>
        </p:spPr>
        <p:txBody>
          <a:bodyPr wrap="square">
            <a:spAutoFit/>
          </a:bodyPr>
          <a:lstStyle/>
          <a:p>
            <a:pPr marL="355600" marR="380365" indent="-342900">
              <a:lnSpc>
                <a:spcPts val="3030"/>
              </a:lnSpc>
              <a:spcBef>
                <a:spcPts val="470"/>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Valorar </a:t>
            </a:r>
            <a:r>
              <a:rPr lang="es-ES" sz="2800" dirty="0" smtClean="0">
                <a:solidFill>
                  <a:srgbClr val="FFFFFF"/>
                </a:solidFill>
                <a:latin typeface="Arial"/>
                <a:cs typeface="Arial"/>
              </a:rPr>
              <a:t>el </a:t>
            </a:r>
            <a:r>
              <a:rPr lang="es-ES" sz="2800" spc="-5" dirty="0" smtClean="0">
                <a:solidFill>
                  <a:srgbClr val="FFFFFF"/>
                </a:solidFill>
                <a:latin typeface="Arial"/>
                <a:cs typeface="Arial"/>
              </a:rPr>
              <a:t>grado de </a:t>
            </a:r>
            <a:r>
              <a:rPr lang="es-ES" sz="2800" dirty="0" smtClean="0">
                <a:solidFill>
                  <a:srgbClr val="FFFFFF"/>
                </a:solidFill>
                <a:latin typeface="Arial"/>
                <a:cs typeface="Arial"/>
              </a:rPr>
              <a:t>precisión en la siembra </a:t>
            </a:r>
            <a:r>
              <a:rPr lang="es-ES" sz="2800" spc="-5" dirty="0" smtClean="0">
                <a:solidFill>
                  <a:srgbClr val="FFFFFF"/>
                </a:solidFill>
                <a:latin typeface="Arial"/>
                <a:cs typeface="Arial"/>
              </a:rPr>
              <a:t>de  </a:t>
            </a:r>
            <a:r>
              <a:rPr lang="es-ES" sz="2800" dirty="0" smtClean="0">
                <a:solidFill>
                  <a:srgbClr val="FFFFFF"/>
                </a:solidFill>
                <a:latin typeface="Arial"/>
                <a:cs typeface="Arial"/>
              </a:rPr>
              <a:t>cultivos</a:t>
            </a:r>
            <a:endParaRPr lang="es-ES" sz="2800" dirty="0" smtClean="0">
              <a:latin typeface="Arial"/>
              <a:cs typeface="Arial"/>
            </a:endParaRPr>
          </a:p>
          <a:p>
            <a:pPr marL="355600" indent="-342900">
              <a:lnSpc>
                <a:spcPct val="100000"/>
              </a:lnSpc>
              <a:spcBef>
                <a:spcPts val="290"/>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Conocer los distintos mecanismos</a:t>
            </a:r>
            <a:r>
              <a:rPr lang="es-ES" sz="2800" spc="90" dirty="0" smtClean="0">
                <a:solidFill>
                  <a:srgbClr val="FFFFFF"/>
                </a:solidFill>
                <a:latin typeface="Arial"/>
                <a:cs typeface="Arial"/>
              </a:rPr>
              <a:t> </a:t>
            </a:r>
            <a:endParaRPr lang="es-ES" sz="2800" dirty="0" smtClean="0">
              <a:latin typeface="Arial"/>
              <a:cs typeface="Arial"/>
            </a:endParaRPr>
          </a:p>
          <a:p>
            <a:pPr marL="355600" marR="46355" indent="-342900">
              <a:lnSpc>
                <a:spcPts val="3020"/>
              </a:lnSpc>
              <a:spcBef>
                <a:spcPts val="720"/>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Comprender las </a:t>
            </a:r>
            <a:r>
              <a:rPr lang="es-ES" sz="2800" dirty="0" smtClean="0">
                <a:solidFill>
                  <a:srgbClr val="FFFFFF"/>
                </a:solidFill>
                <a:latin typeface="Arial"/>
                <a:cs typeface="Arial"/>
              </a:rPr>
              <a:t>características </a:t>
            </a:r>
            <a:r>
              <a:rPr lang="es-ES" sz="2800" spc="-5" dirty="0" smtClean="0">
                <a:solidFill>
                  <a:srgbClr val="FFFFFF"/>
                </a:solidFill>
                <a:latin typeface="Arial"/>
                <a:cs typeface="Arial"/>
              </a:rPr>
              <a:t>de diseño de los  distintos</a:t>
            </a:r>
            <a:r>
              <a:rPr lang="es-ES" sz="2800" spc="-20" dirty="0" smtClean="0">
                <a:solidFill>
                  <a:srgbClr val="FFFFFF"/>
                </a:solidFill>
                <a:latin typeface="Arial"/>
                <a:cs typeface="Arial"/>
              </a:rPr>
              <a:t> </a:t>
            </a:r>
            <a:r>
              <a:rPr lang="es-ES" sz="2800" spc="-5" dirty="0" smtClean="0">
                <a:solidFill>
                  <a:srgbClr val="FFFFFF"/>
                </a:solidFill>
                <a:latin typeface="Arial"/>
                <a:cs typeface="Arial"/>
              </a:rPr>
              <a:t>tipos</a:t>
            </a:r>
            <a:endParaRPr lang="es-ES" sz="2800" dirty="0" smtClean="0">
              <a:latin typeface="Arial"/>
              <a:cs typeface="Arial"/>
            </a:endParaRPr>
          </a:p>
          <a:p>
            <a:pPr marL="355600" marR="125095" indent="-342900">
              <a:lnSpc>
                <a:spcPts val="3020"/>
              </a:lnSpc>
              <a:spcBef>
                <a:spcPts val="680"/>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Relacionar </a:t>
            </a:r>
            <a:r>
              <a:rPr lang="es-ES" sz="2800" dirty="0" smtClean="0">
                <a:solidFill>
                  <a:srgbClr val="FFFFFF"/>
                </a:solidFill>
                <a:latin typeface="Arial"/>
                <a:cs typeface="Arial"/>
              </a:rPr>
              <a:t>mecanismos, </a:t>
            </a:r>
            <a:r>
              <a:rPr lang="es-ES" sz="2800" spc="-5" dirty="0" smtClean="0">
                <a:solidFill>
                  <a:srgbClr val="FFFFFF"/>
                </a:solidFill>
                <a:latin typeface="Arial"/>
                <a:cs typeface="Arial"/>
              </a:rPr>
              <a:t>regulaciones y efectos  sobre el </a:t>
            </a:r>
            <a:r>
              <a:rPr lang="es-ES" sz="2800" dirty="0" smtClean="0">
                <a:solidFill>
                  <a:srgbClr val="FFFFFF"/>
                </a:solidFill>
                <a:latin typeface="Arial"/>
                <a:cs typeface="Arial"/>
              </a:rPr>
              <a:t>grado </a:t>
            </a:r>
            <a:r>
              <a:rPr lang="es-ES" sz="2800" spc="-5" dirty="0" smtClean="0">
                <a:solidFill>
                  <a:srgbClr val="FFFFFF"/>
                </a:solidFill>
                <a:latin typeface="Arial"/>
                <a:cs typeface="Arial"/>
              </a:rPr>
              <a:t>de </a:t>
            </a:r>
            <a:r>
              <a:rPr lang="es-ES" sz="2800" dirty="0" smtClean="0">
                <a:solidFill>
                  <a:srgbClr val="FFFFFF"/>
                </a:solidFill>
                <a:latin typeface="Arial"/>
                <a:cs typeface="Arial"/>
              </a:rPr>
              <a:t>precisión alcanzado</a:t>
            </a:r>
            <a:endParaRPr lang="es-ES" sz="2800" dirty="0" smtClean="0">
              <a:latin typeface="Arial"/>
              <a:cs typeface="Arial"/>
            </a:endParaRPr>
          </a:p>
          <a:p>
            <a:pPr marL="355600" marR="5080" indent="-342900">
              <a:lnSpc>
                <a:spcPct val="90000"/>
              </a:lnSpc>
              <a:spcBef>
                <a:spcPts val="630"/>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Establecer metodologías que </a:t>
            </a:r>
            <a:r>
              <a:rPr lang="es-ES" sz="2800" dirty="0" smtClean="0">
                <a:solidFill>
                  <a:srgbClr val="FFFFFF"/>
                </a:solidFill>
                <a:latin typeface="Arial"/>
                <a:cs typeface="Arial"/>
              </a:rPr>
              <a:t>permitan valorar el  </a:t>
            </a:r>
            <a:r>
              <a:rPr lang="es-ES" sz="2800" spc="-5" dirty="0" smtClean="0">
                <a:solidFill>
                  <a:srgbClr val="FFFFFF"/>
                </a:solidFill>
                <a:latin typeface="Arial"/>
                <a:cs typeface="Arial"/>
              </a:rPr>
              <a:t>grado de </a:t>
            </a:r>
            <a:r>
              <a:rPr lang="es-ES" sz="2800" dirty="0" smtClean="0">
                <a:solidFill>
                  <a:srgbClr val="FFFFFF"/>
                </a:solidFill>
                <a:latin typeface="Arial"/>
                <a:cs typeface="Arial"/>
              </a:rPr>
              <a:t>precisión requerido para un cultivo  dado</a:t>
            </a:r>
            <a:endParaRPr lang="es-ES" sz="28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262115" y="336804"/>
            <a:ext cx="886967" cy="89763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522601" y="484758"/>
            <a:ext cx="4098925" cy="696595"/>
          </a:xfrm>
          <a:prstGeom prst="rect">
            <a:avLst/>
          </a:prstGeom>
        </p:spPr>
        <p:txBody>
          <a:bodyPr vert="horz" wrap="square" lIns="0" tIns="13335" rIns="0" bIns="0" rtlCol="0">
            <a:spAutoFit/>
          </a:bodyPr>
          <a:lstStyle/>
          <a:p>
            <a:pPr marL="12700">
              <a:lnSpc>
                <a:spcPct val="100000"/>
              </a:lnSpc>
              <a:spcBef>
                <a:spcPts val="105"/>
              </a:spcBef>
            </a:pPr>
            <a:r>
              <a:rPr sz="4400" dirty="0"/>
              <a:t>Tren de</a:t>
            </a:r>
            <a:r>
              <a:rPr sz="4400" spc="-70" dirty="0"/>
              <a:t> </a:t>
            </a:r>
            <a:r>
              <a:rPr sz="4400" dirty="0"/>
              <a:t>siembra</a:t>
            </a:r>
            <a:endParaRPr sz="4400"/>
          </a:p>
        </p:txBody>
      </p:sp>
      <p:sp>
        <p:nvSpPr>
          <p:cNvPr id="36" name="object 36"/>
          <p:cNvSpPr/>
          <p:nvPr/>
        </p:nvSpPr>
        <p:spPr>
          <a:xfrm>
            <a:off x="4355972" y="2415013"/>
            <a:ext cx="4512719" cy="2614186"/>
          </a:xfrm>
          <a:prstGeom prst="rect">
            <a:avLst/>
          </a:prstGeom>
          <a:blipFill>
            <a:blip r:embed="rId4" cstate="print"/>
            <a:stretch>
              <a:fillRect/>
            </a:stretch>
          </a:blipFill>
        </p:spPr>
        <p:txBody>
          <a:bodyPr wrap="square" lIns="0" tIns="0" rIns="0" bIns="0" rtlCol="0"/>
          <a:lstStyle/>
          <a:p>
            <a:endParaRPr/>
          </a:p>
        </p:txBody>
      </p:sp>
      <p:sp>
        <p:nvSpPr>
          <p:cNvPr id="37" name="36 Rectángulo"/>
          <p:cNvSpPr/>
          <p:nvPr/>
        </p:nvSpPr>
        <p:spPr>
          <a:xfrm>
            <a:off x="152400" y="1447800"/>
            <a:ext cx="4203572" cy="4244752"/>
          </a:xfrm>
          <a:prstGeom prst="rect">
            <a:avLst/>
          </a:prstGeom>
        </p:spPr>
        <p:txBody>
          <a:bodyPr wrap="square">
            <a:spAutoFit/>
          </a:bodyPr>
          <a:lstStyle/>
          <a:p>
            <a:pPr marL="546100" indent="-533400">
              <a:lnSpc>
                <a:spcPct val="100000"/>
              </a:lnSpc>
              <a:spcBef>
                <a:spcPts val="385"/>
              </a:spcBef>
              <a:buClr>
                <a:srgbClr val="FFFFCC"/>
              </a:buClr>
              <a:buSzPct val="75000"/>
              <a:buFont typeface="Wingdings"/>
              <a:buChar char=""/>
              <a:tabLst>
                <a:tab pos="546100" algn="l"/>
                <a:tab pos="546735" algn="l"/>
              </a:tabLst>
            </a:pPr>
            <a:r>
              <a:rPr lang="es-ES" sz="2400" spc="-5" dirty="0" smtClean="0">
                <a:solidFill>
                  <a:srgbClr val="FFFFFF"/>
                </a:solidFill>
                <a:latin typeface="Arial"/>
                <a:cs typeface="Arial"/>
              </a:rPr>
              <a:t>Mecanismos</a:t>
            </a:r>
            <a:endParaRPr lang="es-ES" sz="2400" dirty="0" smtClean="0">
              <a:latin typeface="Arial"/>
              <a:cs typeface="Arial"/>
            </a:endParaRPr>
          </a:p>
          <a:p>
            <a:pPr marL="927100" marR="203835" lvl="1" indent="-457200">
              <a:lnSpc>
                <a:spcPts val="2160"/>
              </a:lnSpc>
              <a:spcBef>
                <a:spcPts val="515"/>
              </a:spcBef>
              <a:buClr>
                <a:srgbClr val="B1B1B1"/>
              </a:buClr>
              <a:buSzPct val="75000"/>
              <a:buAutoNum type="arabicPeriod"/>
              <a:tabLst>
                <a:tab pos="927100" algn="l"/>
                <a:tab pos="927735" algn="l"/>
              </a:tabLst>
            </a:pPr>
            <a:r>
              <a:rPr lang="es-ES" sz="2000" dirty="0" smtClean="0">
                <a:solidFill>
                  <a:srgbClr val="FFFFFF"/>
                </a:solidFill>
                <a:latin typeface="Arial"/>
                <a:cs typeface="Arial"/>
              </a:rPr>
              <a:t>Corte de residuos,</a:t>
            </a:r>
            <a:r>
              <a:rPr lang="es-ES" sz="2000" spc="-155" dirty="0" smtClean="0">
                <a:solidFill>
                  <a:srgbClr val="FFFFFF"/>
                </a:solidFill>
                <a:latin typeface="Arial"/>
                <a:cs typeface="Arial"/>
              </a:rPr>
              <a:t> </a:t>
            </a:r>
            <a:r>
              <a:rPr lang="es-ES" sz="2000" dirty="0" smtClean="0">
                <a:solidFill>
                  <a:srgbClr val="FFFFFF"/>
                </a:solidFill>
                <a:latin typeface="Arial"/>
                <a:cs typeface="Arial"/>
              </a:rPr>
              <a:t>corte  </a:t>
            </a:r>
            <a:r>
              <a:rPr lang="es-ES" sz="2000" spc="-5" dirty="0" smtClean="0">
                <a:solidFill>
                  <a:srgbClr val="FFFFFF"/>
                </a:solidFill>
                <a:latin typeface="Arial"/>
                <a:cs typeface="Arial"/>
              </a:rPr>
              <a:t>y/o</a:t>
            </a:r>
            <a:r>
              <a:rPr lang="es-ES" sz="2000" spc="-20" dirty="0" smtClean="0">
                <a:solidFill>
                  <a:srgbClr val="FFFFFF"/>
                </a:solidFill>
                <a:latin typeface="Arial"/>
                <a:cs typeface="Arial"/>
              </a:rPr>
              <a:t> </a:t>
            </a:r>
            <a:r>
              <a:rPr lang="es-ES" sz="2000" dirty="0" smtClean="0">
                <a:solidFill>
                  <a:srgbClr val="FFFFFF"/>
                </a:solidFill>
                <a:latin typeface="Arial"/>
                <a:cs typeface="Arial"/>
              </a:rPr>
              <a:t>roturación</a:t>
            </a:r>
            <a:endParaRPr lang="es-ES" sz="2000" dirty="0" smtClean="0">
              <a:latin typeface="Arial"/>
              <a:cs typeface="Arial"/>
            </a:endParaRPr>
          </a:p>
          <a:p>
            <a:pPr marL="927100" marR="300990" lvl="1" indent="-457200">
              <a:lnSpc>
                <a:spcPts val="2160"/>
              </a:lnSpc>
              <a:spcBef>
                <a:spcPts val="484"/>
              </a:spcBef>
              <a:buClr>
                <a:srgbClr val="B1B1B1"/>
              </a:buClr>
              <a:buSzPct val="75000"/>
              <a:buAutoNum type="arabicPeriod"/>
              <a:tabLst>
                <a:tab pos="927100" algn="l"/>
                <a:tab pos="927735" algn="l"/>
              </a:tabLst>
            </a:pPr>
            <a:r>
              <a:rPr lang="es-ES" sz="2000" dirty="0" smtClean="0">
                <a:solidFill>
                  <a:srgbClr val="FFFFFF"/>
                </a:solidFill>
                <a:latin typeface="Arial"/>
                <a:cs typeface="Arial"/>
              </a:rPr>
              <a:t>Preparación de la</a:t>
            </a:r>
            <a:r>
              <a:rPr lang="es-ES" sz="2000" spc="-110" dirty="0" smtClean="0">
                <a:solidFill>
                  <a:srgbClr val="FFFFFF"/>
                </a:solidFill>
                <a:latin typeface="Arial"/>
                <a:cs typeface="Arial"/>
              </a:rPr>
              <a:t> </a:t>
            </a:r>
            <a:r>
              <a:rPr lang="es-ES" sz="2000" spc="-5" dirty="0" smtClean="0">
                <a:solidFill>
                  <a:srgbClr val="FFFFFF"/>
                </a:solidFill>
                <a:latin typeface="Arial"/>
                <a:cs typeface="Arial"/>
              </a:rPr>
              <a:t>línea  </a:t>
            </a:r>
            <a:r>
              <a:rPr lang="es-ES" sz="2000" dirty="0" smtClean="0">
                <a:solidFill>
                  <a:srgbClr val="FFFFFF"/>
                </a:solidFill>
                <a:latin typeface="Arial"/>
                <a:cs typeface="Arial"/>
              </a:rPr>
              <a:t>de</a:t>
            </a:r>
            <a:r>
              <a:rPr lang="es-ES" sz="2000" spc="-30" dirty="0" smtClean="0">
                <a:solidFill>
                  <a:srgbClr val="FFFFFF"/>
                </a:solidFill>
                <a:latin typeface="Arial"/>
                <a:cs typeface="Arial"/>
              </a:rPr>
              <a:t> </a:t>
            </a:r>
            <a:r>
              <a:rPr lang="es-ES" sz="2000" dirty="0" smtClean="0">
                <a:solidFill>
                  <a:srgbClr val="FFFFFF"/>
                </a:solidFill>
                <a:latin typeface="Arial"/>
                <a:cs typeface="Arial"/>
              </a:rPr>
              <a:t>siembra</a:t>
            </a:r>
            <a:endParaRPr lang="es-ES" sz="2000" dirty="0" smtClean="0">
              <a:latin typeface="Arial"/>
              <a:cs typeface="Arial"/>
            </a:endParaRPr>
          </a:p>
          <a:p>
            <a:pPr marL="927100" lvl="1" indent="-457200">
              <a:lnSpc>
                <a:spcPct val="100000"/>
              </a:lnSpc>
              <a:spcBef>
                <a:spcPts val="209"/>
              </a:spcBef>
              <a:buClr>
                <a:srgbClr val="B1B1B1"/>
              </a:buClr>
              <a:buSzPct val="75000"/>
              <a:buAutoNum type="arabicPeriod"/>
              <a:tabLst>
                <a:tab pos="927100" algn="l"/>
                <a:tab pos="927735" algn="l"/>
              </a:tabLst>
            </a:pPr>
            <a:r>
              <a:rPr lang="es-ES" sz="2000" dirty="0" smtClean="0">
                <a:solidFill>
                  <a:srgbClr val="FFFFFF"/>
                </a:solidFill>
                <a:latin typeface="Arial"/>
                <a:cs typeface="Arial"/>
              </a:rPr>
              <a:t>Apertura de</a:t>
            </a:r>
            <a:r>
              <a:rPr lang="es-ES" sz="2000" spc="-60" dirty="0" smtClean="0">
                <a:solidFill>
                  <a:srgbClr val="FFFFFF"/>
                </a:solidFill>
                <a:latin typeface="Arial"/>
                <a:cs typeface="Arial"/>
              </a:rPr>
              <a:t> </a:t>
            </a:r>
            <a:r>
              <a:rPr lang="es-ES" sz="2000" dirty="0" smtClean="0">
                <a:solidFill>
                  <a:srgbClr val="FFFFFF"/>
                </a:solidFill>
                <a:latin typeface="Arial"/>
                <a:cs typeface="Arial"/>
              </a:rPr>
              <a:t>surco</a:t>
            </a:r>
            <a:endParaRPr lang="es-ES" sz="2000" dirty="0" smtClean="0">
              <a:latin typeface="Arial"/>
              <a:cs typeface="Arial"/>
            </a:endParaRPr>
          </a:p>
          <a:p>
            <a:pPr marL="927100" lvl="1" indent="-457200">
              <a:lnSpc>
                <a:spcPts val="2280"/>
              </a:lnSpc>
              <a:spcBef>
                <a:spcPts val="240"/>
              </a:spcBef>
              <a:buClr>
                <a:srgbClr val="B1B1B1"/>
              </a:buClr>
              <a:buSzPct val="75000"/>
              <a:buAutoNum type="arabicPeriod"/>
              <a:tabLst>
                <a:tab pos="927100" algn="l"/>
                <a:tab pos="927735" algn="l"/>
              </a:tabLst>
            </a:pPr>
            <a:r>
              <a:rPr lang="es-ES" sz="2000" dirty="0" smtClean="0">
                <a:solidFill>
                  <a:srgbClr val="FFFFFF"/>
                </a:solidFill>
                <a:latin typeface="Arial"/>
                <a:cs typeface="Arial"/>
              </a:rPr>
              <a:t>Asentamiento de</a:t>
            </a:r>
            <a:r>
              <a:rPr lang="es-ES" sz="2000" spc="-70" dirty="0" smtClean="0">
                <a:solidFill>
                  <a:srgbClr val="FFFFFF"/>
                </a:solidFill>
                <a:latin typeface="Arial"/>
                <a:cs typeface="Arial"/>
              </a:rPr>
              <a:t> </a:t>
            </a:r>
            <a:r>
              <a:rPr lang="es-ES" sz="2000" dirty="0" smtClean="0">
                <a:solidFill>
                  <a:srgbClr val="FFFFFF"/>
                </a:solidFill>
                <a:latin typeface="Arial"/>
                <a:cs typeface="Arial"/>
              </a:rPr>
              <a:t>la</a:t>
            </a:r>
            <a:endParaRPr lang="es-ES" sz="2000" dirty="0" smtClean="0">
              <a:latin typeface="Arial"/>
              <a:cs typeface="Arial"/>
            </a:endParaRPr>
          </a:p>
          <a:p>
            <a:pPr marL="927100">
              <a:lnSpc>
                <a:spcPts val="2280"/>
              </a:lnSpc>
            </a:pPr>
            <a:r>
              <a:rPr lang="es-ES" sz="2000" dirty="0" smtClean="0">
                <a:solidFill>
                  <a:srgbClr val="FFFFFF"/>
                </a:solidFill>
                <a:latin typeface="Arial"/>
                <a:cs typeface="Arial"/>
              </a:rPr>
              <a:t>semilla</a:t>
            </a:r>
            <a:endParaRPr lang="es-ES" sz="2000" dirty="0" smtClean="0">
              <a:latin typeface="Arial"/>
              <a:cs typeface="Arial"/>
            </a:endParaRPr>
          </a:p>
          <a:p>
            <a:pPr marL="927100" lvl="1" indent="-457200">
              <a:lnSpc>
                <a:spcPct val="100000"/>
              </a:lnSpc>
              <a:spcBef>
                <a:spcPts val="240"/>
              </a:spcBef>
              <a:buClr>
                <a:srgbClr val="B1B1B1"/>
              </a:buClr>
              <a:buSzPct val="75000"/>
              <a:buAutoNum type="arabicPeriod" startAt="5"/>
              <a:tabLst>
                <a:tab pos="927100" algn="l"/>
                <a:tab pos="927735" algn="l"/>
              </a:tabLst>
            </a:pPr>
            <a:r>
              <a:rPr lang="es-ES" sz="2000" dirty="0" smtClean="0">
                <a:solidFill>
                  <a:srgbClr val="FFFFFF"/>
                </a:solidFill>
                <a:latin typeface="Arial"/>
                <a:cs typeface="Arial"/>
              </a:rPr>
              <a:t>Cobertura de la</a:t>
            </a:r>
            <a:r>
              <a:rPr lang="es-ES" sz="2000" spc="-130" dirty="0" smtClean="0">
                <a:solidFill>
                  <a:srgbClr val="FFFFFF"/>
                </a:solidFill>
                <a:latin typeface="Arial"/>
                <a:cs typeface="Arial"/>
              </a:rPr>
              <a:t> </a:t>
            </a:r>
            <a:r>
              <a:rPr lang="es-ES" sz="2000" dirty="0" smtClean="0">
                <a:solidFill>
                  <a:srgbClr val="FFFFFF"/>
                </a:solidFill>
                <a:latin typeface="Arial"/>
                <a:cs typeface="Arial"/>
              </a:rPr>
              <a:t>semilla</a:t>
            </a:r>
            <a:endParaRPr lang="es-ES" sz="2000" dirty="0" smtClean="0">
              <a:latin typeface="Arial"/>
              <a:cs typeface="Arial"/>
            </a:endParaRPr>
          </a:p>
          <a:p>
            <a:pPr marL="927100" marR="5080" lvl="1" indent="-457200">
              <a:lnSpc>
                <a:spcPts val="2160"/>
              </a:lnSpc>
              <a:spcBef>
                <a:spcPts val="509"/>
              </a:spcBef>
              <a:buClr>
                <a:srgbClr val="B1B1B1"/>
              </a:buClr>
              <a:buSzPct val="75000"/>
              <a:buAutoNum type="arabicPeriod" startAt="5"/>
              <a:tabLst>
                <a:tab pos="995680" algn="l"/>
                <a:tab pos="996315" algn="l"/>
              </a:tabLst>
            </a:pPr>
            <a:r>
              <a:rPr lang="es-ES" sz="2000" dirty="0" smtClean="0">
                <a:solidFill>
                  <a:srgbClr val="FFFFFF"/>
                </a:solidFill>
                <a:latin typeface="Arial"/>
                <a:cs typeface="Arial"/>
              </a:rPr>
              <a:t>asentamiento de la</a:t>
            </a:r>
            <a:r>
              <a:rPr lang="es-ES" sz="2000" spc="-120" dirty="0" smtClean="0">
                <a:solidFill>
                  <a:srgbClr val="FFFFFF"/>
                </a:solidFill>
                <a:latin typeface="Arial"/>
                <a:cs typeface="Arial"/>
              </a:rPr>
              <a:t> </a:t>
            </a:r>
            <a:r>
              <a:rPr lang="es-ES" sz="2000" dirty="0" smtClean="0">
                <a:solidFill>
                  <a:srgbClr val="FFFFFF"/>
                </a:solidFill>
                <a:latin typeface="Arial"/>
                <a:cs typeface="Arial"/>
              </a:rPr>
              <a:t>cama  de siembra en la</a:t>
            </a:r>
            <a:r>
              <a:rPr lang="es-ES" sz="2000" spc="-90" dirty="0" smtClean="0">
                <a:solidFill>
                  <a:srgbClr val="FFFFFF"/>
                </a:solidFill>
                <a:latin typeface="Arial"/>
                <a:cs typeface="Arial"/>
              </a:rPr>
              <a:t> </a:t>
            </a:r>
            <a:r>
              <a:rPr lang="es-ES" sz="2000" spc="-5" dirty="0" smtClean="0">
                <a:solidFill>
                  <a:srgbClr val="FFFFFF"/>
                </a:solidFill>
                <a:latin typeface="Arial"/>
                <a:cs typeface="Arial"/>
              </a:rPr>
              <a:t>línea</a:t>
            </a:r>
            <a:endParaRPr lang="es-ES" sz="2000" dirty="0" smtClean="0">
              <a:latin typeface="Arial"/>
              <a:cs typeface="Arial"/>
            </a:endParaRPr>
          </a:p>
          <a:p>
            <a:pPr marL="927100" lvl="1" indent="-457200">
              <a:lnSpc>
                <a:spcPts val="2280"/>
              </a:lnSpc>
              <a:spcBef>
                <a:spcPts val="215"/>
              </a:spcBef>
              <a:buClr>
                <a:srgbClr val="B1B1B1"/>
              </a:buClr>
              <a:buSzPct val="75000"/>
              <a:buAutoNum type="arabicPeriod" startAt="5"/>
              <a:tabLst>
                <a:tab pos="927100" algn="l"/>
                <a:tab pos="927735" algn="l"/>
              </a:tabLst>
            </a:pPr>
            <a:r>
              <a:rPr lang="es-ES" sz="2000" dirty="0" smtClean="0">
                <a:solidFill>
                  <a:srgbClr val="FFFFFF"/>
                </a:solidFill>
                <a:latin typeface="Arial"/>
                <a:cs typeface="Arial"/>
              </a:rPr>
              <a:t>Asentamiento general</a:t>
            </a:r>
            <a:r>
              <a:rPr lang="es-ES" sz="2000" spc="-114" dirty="0" smtClean="0">
                <a:solidFill>
                  <a:srgbClr val="FFFFFF"/>
                </a:solidFill>
                <a:latin typeface="Arial"/>
                <a:cs typeface="Arial"/>
              </a:rPr>
              <a:t> </a:t>
            </a:r>
            <a:r>
              <a:rPr lang="es-ES" sz="2000" dirty="0" smtClean="0">
                <a:solidFill>
                  <a:srgbClr val="FFFFFF"/>
                </a:solidFill>
                <a:latin typeface="Arial"/>
                <a:cs typeface="Arial"/>
              </a:rPr>
              <a:t>del</a:t>
            </a:r>
            <a:endParaRPr lang="es-ES" sz="2000" dirty="0" smtClean="0">
              <a:latin typeface="Arial"/>
              <a:cs typeface="Arial"/>
            </a:endParaRPr>
          </a:p>
          <a:p>
            <a:pPr marL="927100">
              <a:lnSpc>
                <a:spcPts val="2280"/>
              </a:lnSpc>
            </a:pPr>
            <a:r>
              <a:rPr lang="es-ES" sz="2000" dirty="0" smtClean="0">
                <a:solidFill>
                  <a:srgbClr val="FFFFFF"/>
                </a:solidFill>
                <a:latin typeface="Arial"/>
                <a:cs typeface="Arial"/>
              </a:rPr>
              <a:t>suelo</a:t>
            </a:r>
            <a:endParaRPr lang="es-ES" sz="200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31975" y="1452481"/>
            <a:ext cx="6526170" cy="240831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088379" y="627887"/>
            <a:ext cx="652272" cy="661415"/>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321916" y="207881"/>
            <a:ext cx="8546287" cy="1244600"/>
          </a:xfrm>
          <a:prstGeom prst="rect">
            <a:avLst/>
          </a:prstGeom>
        </p:spPr>
        <p:txBody>
          <a:bodyPr vert="horz" wrap="square" lIns="0" tIns="12700" rIns="0" bIns="0" rtlCol="0">
            <a:spAutoFit/>
          </a:bodyPr>
          <a:lstStyle/>
          <a:p>
            <a:pPr marL="2503170" marR="5080" indent="-1421130">
              <a:lnSpc>
                <a:spcPct val="100000"/>
              </a:lnSpc>
              <a:spcBef>
                <a:spcPts val="100"/>
              </a:spcBef>
            </a:pPr>
            <a:r>
              <a:rPr sz="3200" dirty="0"/>
              <a:t>Mecanismos de corte de </a:t>
            </a:r>
            <a:r>
              <a:rPr sz="3200" spc="-5" dirty="0"/>
              <a:t>residuos</a:t>
            </a:r>
            <a:r>
              <a:rPr sz="3200" spc="-160" dirty="0"/>
              <a:t> </a:t>
            </a:r>
            <a:r>
              <a:rPr sz="3200" dirty="0"/>
              <a:t>y  roturación </a:t>
            </a:r>
            <a:r>
              <a:rPr sz="3200" spc="-5" dirty="0"/>
              <a:t>del</a:t>
            </a:r>
            <a:r>
              <a:rPr sz="3200" spc="-60" dirty="0"/>
              <a:t> </a:t>
            </a:r>
            <a:r>
              <a:rPr sz="3200" spc="-5" dirty="0"/>
              <a:t>suelo</a:t>
            </a:r>
            <a:endParaRPr sz="3200" dirty="0"/>
          </a:p>
        </p:txBody>
      </p:sp>
      <p:sp>
        <p:nvSpPr>
          <p:cNvPr id="7" name="object 7"/>
          <p:cNvSpPr/>
          <p:nvPr/>
        </p:nvSpPr>
        <p:spPr>
          <a:xfrm>
            <a:off x="998537" y="4379989"/>
            <a:ext cx="6858271" cy="185726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1388744" y="6321044"/>
            <a:ext cx="57023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Planas</a:t>
            </a:r>
            <a:endParaRPr sz="1400" dirty="0">
              <a:latin typeface="Arial"/>
              <a:cs typeface="Arial"/>
            </a:endParaRPr>
          </a:p>
        </p:txBody>
      </p:sp>
      <p:sp>
        <p:nvSpPr>
          <p:cNvPr id="9" name="object 9"/>
          <p:cNvSpPr txBox="1"/>
          <p:nvPr/>
        </p:nvSpPr>
        <p:spPr>
          <a:xfrm>
            <a:off x="2303145" y="6321044"/>
            <a:ext cx="83820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escota</a:t>
            </a:r>
            <a:r>
              <a:rPr sz="1400" spc="-15" dirty="0">
                <a:solidFill>
                  <a:srgbClr val="FFFFFF"/>
                </a:solidFill>
                <a:latin typeface="Arial"/>
                <a:cs typeface="Arial"/>
              </a:rPr>
              <a:t>d</a:t>
            </a:r>
            <a:r>
              <a:rPr sz="1400" dirty="0">
                <a:solidFill>
                  <a:srgbClr val="FFFFFF"/>
                </a:solidFill>
                <a:latin typeface="Arial"/>
                <a:cs typeface="Arial"/>
              </a:rPr>
              <a:t>as</a:t>
            </a:r>
            <a:endParaRPr sz="1400">
              <a:latin typeface="Arial"/>
              <a:cs typeface="Arial"/>
            </a:endParaRPr>
          </a:p>
        </p:txBody>
      </p:sp>
      <p:sp>
        <p:nvSpPr>
          <p:cNvPr id="10" name="object 10"/>
          <p:cNvSpPr txBox="1"/>
          <p:nvPr/>
        </p:nvSpPr>
        <p:spPr>
          <a:xfrm>
            <a:off x="3560826" y="6321044"/>
            <a:ext cx="55181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inflada</a:t>
            </a:r>
            <a:endParaRPr sz="1400">
              <a:latin typeface="Arial"/>
              <a:cs typeface="Arial"/>
            </a:endParaRPr>
          </a:p>
        </p:txBody>
      </p:sp>
      <p:sp>
        <p:nvSpPr>
          <p:cNvPr id="11" name="object 11"/>
          <p:cNvSpPr txBox="1"/>
          <p:nvPr/>
        </p:nvSpPr>
        <p:spPr>
          <a:xfrm>
            <a:off x="4623720" y="6321044"/>
            <a:ext cx="75946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ondulada</a:t>
            </a:r>
            <a:endParaRPr sz="1400">
              <a:latin typeface="Arial"/>
              <a:cs typeface="Arial"/>
            </a:endParaRPr>
          </a:p>
        </p:txBody>
      </p:sp>
      <p:sp>
        <p:nvSpPr>
          <p:cNvPr id="12" name="object 12"/>
          <p:cNvSpPr txBox="1"/>
          <p:nvPr/>
        </p:nvSpPr>
        <p:spPr>
          <a:xfrm>
            <a:off x="5961379" y="6321044"/>
            <a:ext cx="66103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estriada</a:t>
            </a:r>
            <a:endParaRPr sz="1400">
              <a:latin typeface="Arial"/>
              <a:cs typeface="Arial"/>
            </a:endParaRPr>
          </a:p>
        </p:txBody>
      </p:sp>
      <p:sp>
        <p:nvSpPr>
          <p:cNvPr id="13" name="object 13"/>
          <p:cNvSpPr txBox="1"/>
          <p:nvPr/>
        </p:nvSpPr>
        <p:spPr>
          <a:xfrm>
            <a:off x="6973569" y="6321044"/>
            <a:ext cx="71882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ondeada</a:t>
            </a:r>
            <a:endParaRPr sz="1400">
              <a:latin typeface="Arial"/>
              <a:cs typeface="Arial"/>
            </a:endParaRPr>
          </a:p>
        </p:txBody>
      </p:sp>
      <p:sp>
        <p:nvSpPr>
          <p:cNvPr id="14" name="object 14"/>
          <p:cNvSpPr txBox="1"/>
          <p:nvPr/>
        </p:nvSpPr>
        <p:spPr>
          <a:xfrm>
            <a:off x="1604517" y="3872610"/>
            <a:ext cx="57086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Planas</a:t>
            </a:r>
            <a:endParaRPr sz="1400">
              <a:latin typeface="Arial"/>
              <a:cs typeface="Arial"/>
            </a:endParaRPr>
          </a:p>
        </p:txBody>
      </p:sp>
      <p:sp>
        <p:nvSpPr>
          <p:cNvPr id="15" name="object 15"/>
          <p:cNvSpPr txBox="1"/>
          <p:nvPr/>
        </p:nvSpPr>
        <p:spPr>
          <a:xfrm>
            <a:off x="2343248" y="3872610"/>
            <a:ext cx="83820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escotad</a:t>
            </a:r>
            <a:r>
              <a:rPr sz="1400" spc="-15" dirty="0">
                <a:solidFill>
                  <a:srgbClr val="FFFFFF"/>
                </a:solidFill>
                <a:latin typeface="Arial"/>
                <a:cs typeface="Arial"/>
              </a:rPr>
              <a:t>a</a:t>
            </a:r>
            <a:r>
              <a:rPr sz="1400" dirty="0">
                <a:solidFill>
                  <a:srgbClr val="FFFFFF"/>
                </a:solidFill>
                <a:latin typeface="Arial"/>
                <a:cs typeface="Arial"/>
              </a:rPr>
              <a:t>s</a:t>
            </a:r>
            <a:endParaRPr sz="1400">
              <a:latin typeface="Arial"/>
              <a:cs typeface="Arial"/>
            </a:endParaRPr>
          </a:p>
        </p:txBody>
      </p:sp>
      <p:sp>
        <p:nvSpPr>
          <p:cNvPr id="16" name="object 16"/>
          <p:cNvSpPr txBox="1"/>
          <p:nvPr/>
        </p:nvSpPr>
        <p:spPr>
          <a:xfrm>
            <a:off x="3297909" y="3872610"/>
            <a:ext cx="55181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inflada</a:t>
            </a:r>
            <a:endParaRPr sz="1400" dirty="0">
              <a:latin typeface="Arial"/>
              <a:cs typeface="Arial"/>
            </a:endParaRPr>
          </a:p>
        </p:txBody>
      </p:sp>
      <p:sp>
        <p:nvSpPr>
          <p:cNvPr id="17" name="object 17"/>
          <p:cNvSpPr txBox="1"/>
          <p:nvPr/>
        </p:nvSpPr>
        <p:spPr>
          <a:xfrm>
            <a:off x="4115629" y="3872610"/>
            <a:ext cx="75946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ondulada</a:t>
            </a:r>
            <a:endParaRPr sz="1400">
              <a:latin typeface="Arial"/>
              <a:cs typeface="Arial"/>
            </a:endParaRPr>
          </a:p>
        </p:txBody>
      </p:sp>
      <p:sp>
        <p:nvSpPr>
          <p:cNvPr id="18" name="object 18"/>
          <p:cNvSpPr txBox="1"/>
          <p:nvPr/>
        </p:nvSpPr>
        <p:spPr>
          <a:xfrm>
            <a:off x="4990230" y="3872610"/>
            <a:ext cx="66103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estriada</a:t>
            </a:r>
            <a:endParaRPr sz="1400">
              <a:latin typeface="Arial"/>
              <a:cs typeface="Arial"/>
            </a:endParaRPr>
          </a:p>
        </p:txBody>
      </p:sp>
      <p:sp>
        <p:nvSpPr>
          <p:cNvPr id="19" name="object 19"/>
          <p:cNvSpPr txBox="1"/>
          <p:nvPr/>
        </p:nvSpPr>
        <p:spPr>
          <a:xfrm>
            <a:off x="5766940" y="3872610"/>
            <a:ext cx="71945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ondeada</a:t>
            </a:r>
            <a:endParaRPr sz="1400">
              <a:latin typeface="Arial"/>
              <a:cs typeface="Arial"/>
            </a:endParaRPr>
          </a:p>
        </p:txBody>
      </p:sp>
      <p:sp>
        <p:nvSpPr>
          <p:cNvPr id="20" name="object 20"/>
          <p:cNvSpPr txBox="1"/>
          <p:nvPr/>
        </p:nvSpPr>
        <p:spPr>
          <a:xfrm>
            <a:off x="6702343" y="3872610"/>
            <a:ext cx="432434"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turbo</a:t>
            </a:r>
            <a:endParaRPr sz="1400" dirty="0">
              <a:latin typeface="Arial"/>
              <a:cs typeface="Arial"/>
            </a:endParaRPr>
          </a:p>
        </p:txBody>
      </p:sp>
    </p:spTree>
    <p:extLst>
      <p:ext uri="{BB962C8B-B14F-4D97-AF65-F5344CB8AC3E}">
        <p14:creationId xmlns:p14="http://schemas.microsoft.com/office/powerpoint/2010/main" val="2582544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5 Imagen" descr="caracteristicas de las cuchillas ondulad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31921"/>
            <a:ext cx="618807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6 Imagen" descr="perfil de las ond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4038600"/>
            <a:ext cx="6188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62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texto"/>
          <p:cNvSpPr txBox="1">
            <a:spLocks/>
          </p:cNvSpPr>
          <p:nvPr/>
        </p:nvSpPr>
        <p:spPr>
          <a:xfrm>
            <a:off x="533400" y="1524000"/>
            <a:ext cx="8112760" cy="4521835"/>
          </a:xfrm>
          <a:prstGeom prst="rect">
            <a:avLst/>
          </a:prstGeom>
        </p:spPr>
        <p:txBody>
          <a:bodyPr wrap="square" lIns="0" tIns="0" rIns="0" bIns="0">
            <a:spAutoFit/>
          </a:bodyPr>
          <a:lstStyle>
            <a:lvl1pPr marL="0">
              <a:defRPr sz="25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s-AR" kern="0"/>
          </a:p>
        </p:txBody>
      </p:sp>
      <p:pic>
        <p:nvPicPr>
          <p:cNvPr id="2050" name="9 Imagen" descr="angulo de cuchillas y profundid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685800"/>
            <a:ext cx="618807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583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523" y="2293366"/>
            <a:ext cx="836294" cy="825500"/>
          </a:xfrm>
          <a:custGeom>
            <a:avLst/>
            <a:gdLst/>
            <a:ahLst/>
            <a:cxnLst/>
            <a:rect l="l" t="t" r="r" b="b"/>
            <a:pathLst>
              <a:path w="836294" h="825500">
                <a:moveTo>
                  <a:pt x="0" y="82550"/>
                </a:moveTo>
                <a:lnTo>
                  <a:pt x="6486" y="50417"/>
                </a:lnTo>
                <a:lnTo>
                  <a:pt x="24176" y="24177"/>
                </a:lnTo>
                <a:lnTo>
                  <a:pt x="50411" y="6486"/>
                </a:lnTo>
                <a:lnTo>
                  <a:pt x="82537" y="0"/>
                </a:lnTo>
                <a:lnTo>
                  <a:pt x="753592" y="0"/>
                </a:lnTo>
                <a:lnTo>
                  <a:pt x="785725" y="6486"/>
                </a:lnTo>
                <a:lnTo>
                  <a:pt x="811964" y="24177"/>
                </a:lnTo>
                <a:lnTo>
                  <a:pt x="829655" y="50417"/>
                </a:lnTo>
                <a:lnTo>
                  <a:pt x="836142" y="82550"/>
                </a:lnTo>
                <a:lnTo>
                  <a:pt x="836142" y="742823"/>
                </a:lnTo>
                <a:lnTo>
                  <a:pt x="829655" y="774955"/>
                </a:lnTo>
                <a:lnTo>
                  <a:pt x="811964" y="801195"/>
                </a:lnTo>
                <a:lnTo>
                  <a:pt x="785725" y="818886"/>
                </a:lnTo>
                <a:lnTo>
                  <a:pt x="753592" y="825373"/>
                </a:lnTo>
                <a:lnTo>
                  <a:pt x="82537" y="825373"/>
                </a:lnTo>
                <a:lnTo>
                  <a:pt x="50411" y="818886"/>
                </a:lnTo>
                <a:lnTo>
                  <a:pt x="24176" y="801195"/>
                </a:lnTo>
                <a:lnTo>
                  <a:pt x="6486" y="774955"/>
                </a:lnTo>
                <a:lnTo>
                  <a:pt x="0" y="742823"/>
                </a:lnTo>
                <a:lnTo>
                  <a:pt x="0" y="82550"/>
                </a:lnTo>
                <a:close/>
              </a:path>
            </a:pathLst>
          </a:custGeom>
          <a:ln w="25400">
            <a:solidFill>
              <a:srgbClr val="FFFFFF"/>
            </a:solidFill>
          </a:ln>
        </p:spPr>
        <p:txBody>
          <a:bodyPr wrap="square" lIns="0" tIns="0" rIns="0" bIns="0" rtlCol="0"/>
          <a:lstStyle/>
          <a:p>
            <a:endParaRPr/>
          </a:p>
        </p:txBody>
      </p:sp>
      <p:sp>
        <p:nvSpPr>
          <p:cNvPr id="3" name="object 3"/>
          <p:cNvSpPr txBox="1"/>
          <p:nvPr/>
        </p:nvSpPr>
        <p:spPr>
          <a:xfrm>
            <a:off x="343915" y="2269362"/>
            <a:ext cx="650875" cy="616585"/>
          </a:xfrm>
          <a:prstGeom prst="rect">
            <a:avLst/>
          </a:prstGeom>
        </p:spPr>
        <p:txBody>
          <a:bodyPr vert="horz" wrap="square" lIns="0" tIns="22225" rIns="0" bIns="0" rtlCol="0">
            <a:spAutoFit/>
          </a:bodyPr>
          <a:lstStyle/>
          <a:p>
            <a:pPr marL="12700" marR="5080" indent="635" algn="ctr">
              <a:lnSpc>
                <a:spcPts val="1150"/>
              </a:lnSpc>
              <a:spcBef>
                <a:spcPts val="175"/>
              </a:spcBef>
            </a:pPr>
            <a:r>
              <a:rPr sz="1000" b="1" spc="-5" dirty="0">
                <a:solidFill>
                  <a:srgbClr val="FFFFFF"/>
                </a:solidFill>
                <a:latin typeface="Arial"/>
                <a:cs typeface="Arial"/>
              </a:rPr>
              <a:t>Corte de  residuos  </a:t>
            </a:r>
            <a:r>
              <a:rPr sz="1000" b="1" spc="-10" dirty="0">
                <a:solidFill>
                  <a:srgbClr val="FFFFFF"/>
                </a:solidFill>
                <a:latin typeface="Arial"/>
                <a:cs typeface="Arial"/>
              </a:rPr>
              <a:t>r</a:t>
            </a:r>
            <a:r>
              <a:rPr sz="1000" b="1" spc="-5" dirty="0">
                <a:solidFill>
                  <a:srgbClr val="FFFFFF"/>
                </a:solidFill>
                <a:latin typeface="Arial"/>
                <a:cs typeface="Arial"/>
              </a:rPr>
              <a:t>otu</a:t>
            </a:r>
            <a:r>
              <a:rPr sz="1000" b="1" spc="-10" dirty="0">
                <a:solidFill>
                  <a:srgbClr val="FFFFFF"/>
                </a:solidFill>
                <a:latin typeface="Arial"/>
                <a:cs typeface="Arial"/>
              </a:rPr>
              <a:t>r</a:t>
            </a:r>
            <a:r>
              <a:rPr sz="1000" b="1" spc="-5" dirty="0">
                <a:solidFill>
                  <a:srgbClr val="FFFFFF"/>
                </a:solidFill>
                <a:latin typeface="Arial"/>
                <a:cs typeface="Arial"/>
              </a:rPr>
              <a:t>a</a:t>
            </a:r>
            <a:r>
              <a:rPr sz="1000" b="1" spc="-10" dirty="0">
                <a:solidFill>
                  <a:srgbClr val="FFFFFF"/>
                </a:solidFill>
                <a:latin typeface="Arial"/>
                <a:cs typeface="Arial"/>
              </a:rPr>
              <a:t>c</a:t>
            </a:r>
            <a:r>
              <a:rPr sz="1000" b="1" spc="-5" dirty="0">
                <a:solidFill>
                  <a:srgbClr val="FFFFFF"/>
                </a:solidFill>
                <a:latin typeface="Arial"/>
                <a:cs typeface="Arial"/>
              </a:rPr>
              <a:t>ión  del</a:t>
            </a:r>
            <a:r>
              <a:rPr sz="1000" b="1" spc="-45" dirty="0">
                <a:solidFill>
                  <a:srgbClr val="FFFFFF"/>
                </a:solidFill>
                <a:latin typeface="Arial"/>
                <a:cs typeface="Arial"/>
              </a:rPr>
              <a:t> </a:t>
            </a:r>
            <a:r>
              <a:rPr sz="1000" b="1" spc="-5" dirty="0">
                <a:solidFill>
                  <a:srgbClr val="FFFFFF"/>
                </a:solidFill>
                <a:latin typeface="Arial"/>
                <a:cs typeface="Arial"/>
              </a:rPr>
              <a:t>suelo</a:t>
            </a:r>
            <a:endParaRPr sz="1000" dirty="0">
              <a:latin typeface="Arial"/>
              <a:cs typeface="Arial"/>
            </a:endParaRPr>
          </a:p>
        </p:txBody>
      </p:sp>
      <p:sp>
        <p:nvSpPr>
          <p:cNvPr id="4" name="object 4"/>
          <p:cNvSpPr/>
          <p:nvPr/>
        </p:nvSpPr>
        <p:spPr>
          <a:xfrm>
            <a:off x="1087666" y="2706116"/>
            <a:ext cx="175895" cy="1969135"/>
          </a:xfrm>
          <a:custGeom>
            <a:avLst/>
            <a:gdLst/>
            <a:ahLst/>
            <a:cxnLst/>
            <a:rect l="l" t="t" r="r" b="b"/>
            <a:pathLst>
              <a:path w="175894" h="1969135">
                <a:moveTo>
                  <a:pt x="0" y="0"/>
                </a:moveTo>
                <a:lnTo>
                  <a:pt x="175640" y="1968754"/>
                </a:lnTo>
              </a:path>
            </a:pathLst>
          </a:custGeom>
          <a:ln w="25400">
            <a:solidFill>
              <a:srgbClr val="2779CA"/>
            </a:solidFill>
          </a:ln>
        </p:spPr>
        <p:txBody>
          <a:bodyPr wrap="square" lIns="0" tIns="0" rIns="0" bIns="0" rtlCol="0"/>
          <a:lstStyle/>
          <a:p>
            <a:endParaRPr/>
          </a:p>
        </p:txBody>
      </p:sp>
      <p:sp>
        <p:nvSpPr>
          <p:cNvPr id="5" name="object 5"/>
          <p:cNvSpPr/>
          <p:nvPr/>
        </p:nvSpPr>
        <p:spPr>
          <a:xfrm>
            <a:off x="1263307" y="4471542"/>
            <a:ext cx="544830" cy="407034"/>
          </a:xfrm>
          <a:custGeom>
            <a:avLst/>
            <a:gdLst/>
            <a:ahLst/>
            <a:cxnLst/>
            <a:rect l="l" t="t" r="r" b="b"/>
            <a:pathLst>
              <a:path w="544830" h="407035">
                <a:moveTo>
                  <a:pt x="0" y="40639"/>
                </a:moveTo>
                <a:lnTo>
                  <a:pt x="3200" y="24860"/>
                </a:lnTo>
                <a:lnTo>
                  <a:pt x="11918" y="11937"/>
                </a:lnTo>
                <a:lnTo>
                  <a:pt x="24828" y="3206"/>
                </a:lnTo>
                <a:lnTo>
                  <a:pt x="40601" y="0"/>
                </a:lnTo>
                <a:lnTo>
                  <a:pt x="504151" y="0"/>
                </a:lnTo>
                <a:lnTo>
                  <a:pt x="519931" y="3206"/>
                </a:lnTo>
                <a:lnTo>
                  <a:pt x="532853" y="11937"/>
                </a:lnTo>
                <a:lnTo>
                  <a:pt x="541585" y="24860"/>
                </a:lnTo>
                <a:lnTo>
                  <a:pt x="544791" y="40639"/>
                </a:lnTo>
                <a:lnTo>
                  <a:pt x="544791" y="366013"/>
                </a:lnTo>
                <a:lnTo>
                  <a:pt x="541585" y="381793"/>
                </a:lnTo>
                <a:lnTo>
                  <a:pt x="532853" y="394715"/>
                </a:lnTo>
                <a:lnTo>
                  <a:pt x="519931" y="403447"/>
                </a:lnTo>
                <a:lnTo>
                  <a:pt x="504151" y="406653"/>
                </a:lnTo>
                <a:lnTo>
                  <a:pt x="40601" y="406653"/>
                </a:lnTo>
                <a:lnTo>
                  <a:pt x="24828" y="403447"/>
                </a:lnTo>
                <a:lnTo>
                  <a:pt x="11918" y="394715"/>
                </a:lnTo>
                <a:lnTo>
                  <a:pt x="3200" y="381793"/>
                </a:lnTo>
                <a:lnTo>
                  <a:pt x="0" y="366013"/>
                </a:lnTo>
                <a:lnTo>
                  <a:pt x="0" y="40639"/>
                </a:lnTo>
                <a:close/>
              </a:path>
            </a:pathLst>
          </a:custGeom>
          <a:ln w="25399">
            <a:solidFill>
              <a:srgbClr val="FFFFFF"/>
            </a:solidFill>
          </a:ln>
        </p:spPr>
        <p:txBody>
          <a:bodyPr wrap="square" lIns="0" tIns="0" rIns="0" bIns="0" rtlCol="0"/>
          <a:lstStyle/>
          <a:p>
            <a:endParaRPr/>
          </a:p>
        </p:txBody>
      </p:sp>
      <p:sp>
        <p:nvSpPr>
          <p:cNvPr id="6" name="object 6"/>
          <p:cNvSpPr txBox="1"/>
          <p:nvPr/>
        </p:nvSpPr>
        <p:spPr>
          <a:xfrm>
            <a:off x="1318005" y="4576064"/>
            <a:ext cx="43434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FFFFFF"/>
                </a:solidFill>
                <a:latin typeface="Arial"/>
                <a:cs typeface="Arial"/>
              </a:rPr>
              <a:t>dobles</a:t>
            </a:r>
            <a:endParaRPr sz="1000" dirty="0">
              <a:latin typeface="Arial"/>
              <a:cs typeface="Arial"/>
            </a:endParaRPr>
          </a:p>
        </p:txBody>
      </p:sp>
      <p:sp>
        <p:nvSpPr>
          <p:cNvPr id="7" name="object 7"/>
          <p:cNvSpPr/>
          <p:nvPr/>
        </p:nvSpPr>
        <p:spPr>
          <a:xfrm>
            <a:off x="1808098" y="4241291"/>
            <a:ext cx="318770" cy="433705"/>
          </a:xfrm>
          <a:custGeom>
            <a:avLst/>
            <a:gdLst/>
            <a:ahLst/>
            <a:cxnLst/>
            <a:rect l="l" t="t" r="r" b="b"/>
            <a:pathLst>
              <a:path w="318769" h="433704">
                <a:moveTo>
                  <a:pt x="0" y="433577"/>
                </a:moveTo>
                <a:lnTo>
                  <a:pt x="318262" y="0"/>
                </a:lnTo>
              </a:path>
            </a:pathLst>
          </a:custGeom>
          <a:ln w="25400">
            <a:solidFill>
              <a:srgbClr val="2C89E7"/>
            </a:solidFill>
          </a:ln>
        </p:spPr>
        <p:txBody>
          <a:bodyPr wrap="square" lIns="0" tIns="0" rIns="0" bIns="0" rtlCol="0"/>
          <a:lstStyle/>
          <a:p>
            <a:endParaRPr/>
          </a:p>
        </p:txBody>
      </p:sp>
      <p:sp>
        <p:nvSpPr>
          <p:cNvPr id="8" name="object 8"/>
          <p:cNvSpPr/>
          <p:nvPr/>
        </p:nvSpPr>
        <p:spPr>
          <a:xfrm>
            <a:off x="2126360" y="4075938"/>
            <a:ext cx="2052320" cy="330835"/>
          </a:xfrm>
          <a:custGeom>
            <a:avLst/>
            <a:gdLst/>
            <a:ahLst/>
            <a:cxnLst/>
            <a:rect l="l" t="t" r="r" b="b"/>
            <a:pathLst>
              <a:path w="2052320" h="330835">
                <a:moveTo>
                  <a:pt x="0" y="33147"/>
                </a:moveTo>
                <a:lnTo>
                  <a:pt x="2607" y="20252"/>
                </a:lnTo>
                <a:lnTo>
                  <a:pt x="9715" y="9715"/>
                </a:lnTo>
                <a:lnTo>
                  <a:pt x="20252" y="2607"/>
                </a:lnTo>
                <a:lnTo>
                  <a:pt x="33146" y="0"/>
                </a:lnTo>
                <a:lnTo>
                  <a:pt x="2019046" y="0"/>
                </a:lnTo>
                <a:lnTo>
                  <a:pt x="2031920" y="2607"/>
                </a:lnTo>
                <a:lnTo>
                  <a:pt x="2042414" y="9715"/>
                </a:lnTo>
                <a:lnTo>
                  <a:pt x="2049478" y="20252"/>
                </a:lnTo>
                <a:lnTo>
                  <a:pt x="2052065" y="33147"/>
                </a:lnTo>
                <a:lnTo>
                  <a:pt x="2052065" y="297688"/>
                </a:lnTo>
                <a:lnTo>
                  <a:pt x="2049478" y="310582"/>
                </a:lnTo>
                <a:lnTo>
                  <a:pt x="2042414" y="321119"/>
                </a:lnTo>
                <a:lnTo>
                  <a:pt x="2031920" y="328227"/>
                </a:lnTo>
                <a:lnTo>
                  <a:pt x="2019046" y="330835"/>
                </a:lnTo>
                <a:lnTo>
                  <a:pt x="33146" y="330835"/>
                </a:lnTo>
                <a:lnTo>
                  <a:pt x="20252" y="328227"/>
                </a:lnTo>
                <a:lnTo>
                  <a:pt x="9715" y="321119"/>
                </a:lnTo>
                <a:lnTo>
                  <a:pt x="2607" y="310582"/>
                </a:lnTo>
                <a:lnTo>
                  <a:pt x="0" y="297688"/>
                </a:lnTo>
                <a:lnTo>
                  <a:pt x="0" y="33147"/>
                </a:lnTo>
                <a:close/>
              </a:path>
            </a:pathLst>
          </a:custGeom>
          <a:ln w="25400">
            <a:solidFill>
              <a:srgbClr val="FFFFFF"/>
            </a:solidFill>
          </a:ln>
        </p:spPr>
        <p:txBody>
          <a:bodyPr wrap="square" lIns="0" tIns="0" rIns="0" bIns="0" rtlCol="0"/>
          <a:lstStyle/>
          <a:p>
            <a:endParaRPr/>
          </a:p>
        </p:txBody>
      </p:sp>
      <p:sp>
        <p:nvSpPr>
          <p:cNvPr id="9" name="object 9"/>
          <p:cNvSpPr txBox="1"/>
          <p:nvPr/>
        </p:nvSpPr>
        <p:spPr>
          <a:xfrm>
            <a:off x="2998977" y="4142359"/>
            <a:ext cx="30670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FFFFFF"/>
                </a:solidFill>
                <a:latin typeface="Arial"/>
                <a:cs typeface="Arial"/>
              </a:rPr>
              <a:t>lisas</a:t>
            </a:r>
            <a:endParaRPr sz="1000">
              <a:latin typeface="Arial"/>
              <a:cs typeface="Arial"/>
            </a:endParaRPr>
          </a:p>
        </p:txBody>
      </p:sp>
      <p:sp>
        <p:nvSpPr>
          <p:cNvPr id="10" name="object 10"/>
          <p:cNvSpPr/>
          <p:nvPr/>
        </p:nvSpPr>
        <p:spPr>
          <a:xfrm>
            <a:off x="4178427" y="4210303"/>
            <a:ext cx="1760220" cy="31115"/>
          </a:xfrm>
          <a:custGeom>
            <a:avLst/>
            <a:gdLst/>
            <a:ahLst/>
            <a:cxnLst/>
            <a:rect l="l" t="t" r="r" b="b"/>
            <a:pathLst>
              <a:path w="1760220" h="31114">
                <a:moveTo>
                  <a:pt x="0" y="30988"/>
                </a:moveTo>
                <a:lnTo>
                  <a:pt x="1760093" y="0"/>
                </a:lnTo>
              </a:path>
            </a:pathLst>
          </a:custGeom>
          <a:ln w="25400">
            <a:solidFill>
              <a:srgbClr val="2C89E7"/>
            </a:solidFill>
          </a:ln>
        </p:spPr>
        <p:txBody>
          <a:bodyPr wrap="square" lIns="0" tIns="0" rIns="0" bIns="0" rtlCol="0"/>
          <a:lstStyle/>
          <a:p>
            <a:endParaRPr/>
          </a:p>
        </p:txBody>
      </p:sp>
      <p:sp>
        <p:nvSpPr>
          <p:cNvPr id="11" name="object 11"/>
          <p:cNvSpPr/>
          <p:nvPr/>
        </p:nvSpPr>
        <p:spPr>
          <a:xfrm>
            <a:off x="5938520" y="3932173"/>
            <a:ext cx="2052320" cy="556895"/>
          </a:xfrm>
          <a:custGeom>
            <a:avLst/>
            <a:gdLst/>
            <a:ahLst/>
            <a:cxnLst/>
            <a:rect l="l" t="t" r="r" b="b"/>
            <a:pathLst>
              <a:path w="2052320" h="556895">
                <a:moveTo>
                  <a:pt x="1996439" y="0"/>
                </a:moveTo>
                <a:lnTo>
                  <a:pt x="55625" y="0"/>
                </a:lnTo>
                <a:lnTo>
                  <a:pt x="33968" y="4369"/>
                </a:lnTo>
                <a:lnTo>
                  <a:pt x="16287" y="16287"/>
                </a:lnTo>
                <a:lnTo>
                  <a:pt x="4369" y="33968"/>
                </a:lnTo>
                <a:lnTo>
                  <a:pt x="0" y="55625"/>
                </a:lnTo>
                <a:lnTo>
                  <a:pt x="0" y="500761"/>
                </a:lnTo>
                <a:lnTo>
                  <a:pt x="4369" y="522364"/>
                </a:lnTo>
                <a:lnTo>
                  <a:pt x="16287" y="540051"/>
                </a:lnTo>
                <a:lnTo>
                  <a:pt x="33968" y="551999"/>
                </a:lnTo>
                <a:lnTo>
                  <a:pt x="55625" y="556387"/>
                </a:lnTo>
                <a:lnTo>
                  <a:pt x="1996439" y="556387"/>
                </a:lnTo>
                <a:lnTo>
                  <a:pt x="2018097" y="551999"/>
                </a:lnTo>
                <a:lnTo>
                  <a:pt x="2035778" y="540051"/>
                </a:lnTo>
                <a:lnTo>
                  <a:pt x="2047696" y="522364"/>
                </a:lnTo>
                <a:lnTo>
                  <a:pt x="2052065" y="500761"/>
                </a:lnTo>
                <a:lnTo>
                  <a:pt x="2052065" y="55625"/>
                </a:lnTo>
                <a:lnTo>
                  <a:pt x="2047696" y="33968"/>
                </a:lnTo>
                <a:lnTo>
                  <a:pt x="2035778" y="16287"/>
                </a:lnTo>
                <a:lnTo>
                  <a:pt x="2018097" y="4369"/>
                </a:lnTo>
                <a:lnTo>
                  <a:pt x="1996439" y="0"/>
                </a:lnTo>
                <a:close/>
              </a:path>
            </a:pathLst>
          </a:custGeom>
          <a:solidFill>
            <a:srgbClr val="3399FF">
              <a:alpha val="1960"/>
            </a:srgbClr>
          </a:solidFill>
        </p:spPr>
        <p:txBody>
          <a:bodyPr wrap="square" lIns="0" tIns="0" rIns="0" bIns="0" rtlCol="0"/>
          <a:lstStyle/>
          <a:p>
            <a:endParaRPr/>
          </a:p>
        </p:txBody>
      </p:sp>
      <p:sp>
        <p:nvSpPr>
          <p:cNvPr id="12" name="object 12"/>
          <p:cNvSpPr/>
          <p:nvPr/>
        </p:nvSpPr>
        <p:spPr>
          <a:xfrm>
            <a:off x="5938520" y="3932173"/>
            <a:ext cx="2052320" cy="556895"/>
          </a:xfrm>
          <a:custGeom>
            <a:avLst/>
            <a:gdLst/>
            <a:ahLst/>
            <a:cxnLst/>
            <a:rect l="l" t="t" r="r" b="b"/>
            <a:pathLst>
              <a:path w="2052320" h="556895">
                <a:moveTo>
                  <a:pt x="0" y="55625"/>
                </a:moveTo>
                <a:lnTo>
                  <a:pt x="4369" y="33968"/>
                </a:lnTo>
                <a:lnTo>
                  <a:pt x="16287" y="16287"/>
                </a:lnTo>
                <a:lnTo>
                  <a:pt x="33968" y="4369"/>
                </a:lnTo>
                <a:lnTo>
                  <a:pt x="55625" y="0"/>
                </a:lnTo>
                <a:lnTo>
                  <a:pt x="1996439" y="0"/>
                </a:lnTo>
                <a:lnTo>
                  <a:pt x="2018097" y="4369"/>
                </a:lnTo>
                <a:lnTo>
                  <a:pt x="2035778" y="16287"/>
                </a:lnTo>
                <a:lnTo>
                  <a:pt x="2047696" y="33968"/>
                </a:lnTo>
                <a:lnTo>
                  <a:pt x="2052065" y="55625"/>
                </a:lnTo>
                <a:lnTo>
                  <a:pt x="2052065" y="500761"/>
                </a:lnTo>
                <a:lnTo>
                  <a:pt x="2047696" y="522364"/>
                </a:lnTo>
                <a:lnTo>
                  <a:pt x="2035778" y="540051"/>
                </a:lnTo>
                <a:lnTo>
                  <a:pt x="2018097" y="551999"/>
                </a:lnTo>
                <a:lnTo>
                  <a:pt x="1996439" y="556387"/>
                </a:lnTo>
                <a:lnTo>
                  <a:pt x="55625" y="556387"/>
                </a:lnTo>
                <a:lnTo>
                  <a:pt x="33968" y="551999"/>
                </a:lnTo>
                <a:lnTo>
                  <a:pt x="16287" y="540051"/>
                </a:lnTo>
                <a:lnTo>
                  <a:pt x="4369" y="522364"/>
                </a:lnTo>
                <a:lnTo>
                  <a:pt x="0" y="500761"/>
                </a:lnTo>
                <a:lnTo>
                  <a:pt x="0" y="55625"/>
                </a:lnTo>
                <a:close/>
              </a:path>
            </a:pathLst>
          </a:custGeom>
          <a:ln w="25400">
            <a:solidFill>
              <a:srgbClr val="FFFFFF"/>
            </a:solidFill>
          </a:ln>
        </p:spPr>
        <p:txBody>
          <a:bodyPr wrap="square" lIns="0" tIns="0" rIns="0" bIns="0" rtlCol="0"/>
          <a:lstStyle/>
          <a:p>
            <a:endParaRPr/>
          </a:p>
        </p:txBody>
      </p:sp>
      <p:sp>
        <p:nvSpPr>
          <p:cNvPr id="13" name="object 13"/>
          <p:cNvSpPr txBox="1"/>
          <p:nvPr/>
        </p:nvSpPr>
        <p:spPr>
          <a:xfrm>
            <a:off x="6124702" y="4045711"/>
            <a:ext cx="1678939" cy="308610"/>
          </a:xfrm>
          <a:prstGeom prst="rect">
            <a:avLst/>
          </a:prstGeom>
        </p:spPr>
        <p:txBody>
          <a:bodyPr vert="horz" wrap="square" lIns="0" tIns="34290" rIns="0" bIns="0" rtlCol="0">
            <a:spAutoFit/>
          </a:bodyPr>
          <a:lstStyle/>
          <a:p>
            <a:pPr marL="79375" marR="5080" indent="-67310">
              <a:lnSpc>
                <a:spcPts val="1030"/>
              </a:lnSpc>
              <a:spcBef>
                <a:spcPts val="270"/>
              </a:spcBef>
            </a:pPr>
            <a:r>
              <a:rPr sz="1000" b="1" spc="-5" dirty="0">
                <a:solidFill>
                  <a:srgbClr val="FFFFFF"/>
                </a:solidFill>
                <a:latin typeface="Arial"/>
                <a:cs typeface="Arial"/>
              </a:rPr>
              <a:t>Borde, ubicación, posición,  posición relativa,</a:t>
            </a:r>
            <a:r>
              <a:rPr sz="1000" b="1" spc="-15" dirty="0">
                <a:solidFill>
                  <a:srgbClr val="FFFFFF"/>
                </a:solidFill>
                <a:latin typeface="Arial"/>
                <a:cs typeface="Arial"/>
              </a:rPr>
              <a:t> </a:t>
            </a:r>
            <a:r>
              <a:rPr sz="1000" b="1" spc="-5" dirty="0">
                <a:solidFill>
                  <a:srgbClr val="FFFFFF"/>
                </a:solidFill>
                <a:latin typeface="Arial"/>
                <a:cs typeface="Arial"/>
              </a:rPr>
              <a:t>tamaño</a:t>
            </a:r>
            <a:endParaRPr sz="1000">
              <a:latin typeface="Arial"/>
              <a:cs typeface="Arial"/>
            </a:endParaRPr>
          </a:p>
        </p:txBody>
      </p:sp>
      <p:sp>
        <p:nvSpPr>
          <p:cNvPr id="14" name="object 14"/>
          <p:cNvSpPr/>
          <p:nvPr/>
        </p:nvSpPr>
        <p:spPr>
          <a:xfrm>
            <a:off x="1808098" y="4674870"/>
            <a:ext cx="390525" cy="641985"/>
          </a:xfrm>
          <a:custGeom>
            <a:avLst/>
            <a:gdLst/>
            <a:ahLst/>
            <a:cxnLst/>
            <a:rect l="l" t="t" r="r" b="b"/>
            <a:pathLst>
              <a:path w="390525" h="641985">
                <a:moveTo>
                  <a:pt x="0" y="0"/>
                </a:moveTo>
                <a:lnTo>
                  <a:pt x="390270" y="641857"/>
                </a:lnTo>
              </a:path>
            </a:pathLst>
          </a:custGeom>
          <a:ln w="25400">
            <a:solidFill>
              <a:srgbClr val="2C89E7"/>
            </a:solidFill>
          </a:ln>
        </p:spPr>
        <p:txBody>
          <a:bodyPr wrap="square" lIns="0" tIns="0" rIns="0" bIns="0" rtlCol="0"/>
          <a:lstStyle/>
          <a:p>
            <a:endParaRPr/>
          </a:p>
        </p:txBody>
      </p:sp>
      <p:sp>
        <p:nvSpPr>
          <p:cNvPr id="15" name="object 15"/>
          <p:cNvSpPr/>
          <p:nvPr/>
        </p:nvSpPr>
        <p:spPr>
          <a:xfrm>
            <a:off x="2198370" y="5123815"/>
            <a:ext cx="2052320" cy="386080"/>
          </a:xfrm>
          <a:custGeom>
            <a:avLst/>
            <a:gdLst/>
            <a:ahLst/>
            <a:cxnLst/>
            <a:rect l="l" t="t" r="r" b="b"/>
            <a:pathLst>
              <a:path w="2052320" h="386079">
                <a:moveTo>
                  <a:pt x="0" y="38608"/>
                </a:moveTo>
                <a:lnTo>
                  <a:pt x="3032" y="23574"/>
                </a:lnTo>
                <a:lnTo>
                  <a:pt x="11303" y="11303"/>
                </a:lnTo>
                <a:lnTo>
                  <a:pt x="23574" y="3032"/>
                </a:lnTo>
                <a:lnTo>
                  <a:pt x="38607" y="0"/>
                </a:lnTo>
                <a:lnTo>
                  <a:pt x="2013458" y="0"/>
                </a:lnTo>
                <a:lnTo>
                  <a:pt x="2028418" y="3032"/>
                </a:lnTo>
                <a:lnTo>
                  <a:pt x="2040651" y="11303"/>
                </a:lnTo>
                <a:lnTo>
                  <a:pt x="2048908" y="23574"/>
                </a:lnTo>
                <a:lnTo>
                  <a:pt x="2051939" y="38608"/>
                </a:lnTo>
                <a:lnTo>
                  <a:pt x="2051939" y="347345"/>
                </a:lnTo>
                <a:lnTo>
                  <a:pt x="2048908" y="362305"/>
                </a:lnTo>
                <a:lnTo>
                  <a:pt x="2040651" y="374538"/>
                </a:lnTo>
                <a:lnTo>
                  <a:pt x="2028418" y="382795"/>
                </a:lnTo>
                <a:lnTo>
                  <a:pt x="2013458" y="385826"/>
                </a:lnTo>
                <a:lnTo>
                  <a:pt x="38607" y="385826"/>
                </a:lnTo>
                <a:lnTo>
                  <a:pt x="23574" y="382795"/>
                </a:lnTo>
                <a:lnTo>
                  <a:pt x="11302" y="374538"/>
                </a:lnTo>
                <a:lnTo>
                  <a:pt x="3032" y="362305"/>
                </a:lnTo>
                <a:lnTo>
                  <a:pt x="0" y="347345"/>
                </a:lnTo>
                <a:lnTo>
                  <a:pt x="0" y="38608"/>
                </a:lnTo>
                <a:close/>
              </a:path>
            </a:pathLst>
          </a:custGeom>
          <a:ln w="25400">
            <a:solidFill>
              <a:srgbClr val="FFFFFF"/>
            </a:solidFill>
          </a:ln>
        </p:spPr>
        <p:txBody>
          <a:bodyPr wrap="square" lIns="0" tIns="0" rIns="0" bIns="0" rtlCol="0"/>
          <a:lstStyle/>
          <a:p>
            <a:endParaRPr/>
          </a:p>
        </p:txBody>
      </p:sp>
      <p:sp>
        <p:nvSpPr>
          <p:cNvPr id="16" name="object 16"/>
          <p:cNvSpPr txBox="1"/>
          <p:nvPr/>
        </p:nvSpPr>
        <p:spPr>
          <a:xfrm>
            <a:off x="2662554" y="5224398"/>
            <a:ext cx="112395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FFFFFF"/>
                </a:solidFill>
                <a:latin typeface="Arial"/>
                <a:cs typeface="Arial"/>
              </a:rPr>
              <a:t>Lisas y</a:t>
            </a:r>
            <a:r>
              <a:rPr sz="1000" b="1" spc="-55" dirty="0">
                <a:solidFill>
                  <a:srgbClr val="FFFFFF"/>
                </a:solidFill>
                <a:latin typeface="Arial"/>
                <a:cs typeface="Arial"/>
              </a:rPr>
              <a:t> </a:t>
            </a:r>
            <a:r>
              <a:rPr sz="1000" b="1" spc="-5" dirty="0">
                <a:solidFill>
                  <a:srgbClr val="FFFFFF"/>
                </a:solidFill>
                <a:latin typeface="Arial"/>
                <a:cs typeface="Arial"/>
              </a:rPr>
              <a:t>onduladas</a:t>
            </a:r>
            <a:endParaRPr sz="1000">
              <a:latin typeface="Arial"/>
              <a:cs typeface="Arial"/>
            </a:endParaRPr>
          </a:p>
        </p:txBody>
      </p:sp>
      <p:sp>
        <p:nvSpPr>
          <p:cNvPr id="17" name="object 17"/>
          <p:cNvSpPr/>
          <p:nvPr/>
        </p:nvSpPr>
        <p:spPr>
          <a:xfrm>
            <a:off x="4250309" y="5308219"/>
            <a:ext cx="1616710" cy="8890"/>
          </a:xfrm>
          <a:custGeom>
            <a:avLst/>
            <a:gdLst/>
            <a:ahLst/>
            <a:cxnLst/>
            <a:rect l="l" t="t" r="r" b="b"/>
            <a:pathLst>
              <a:path w="1616710" h="8889">
                <a:moveTo>
                  <a:pt x="0" y="8508"/>
                </a:moveTo>
                <a:lnTo>
                  <a:pt x="1616328" y="0"/>
                </a:lnTo>
              </a:path>
            </a:pathLst>
          </a:custGeom>
          <a:ln w="25400">
            <a:solidFill>
              <a:srgbClr val="2C89E7"/>
            </a:solidFill>
          </a:ln>
        </p:spPr>
        <p:txBody>
          <a:bodyPr wrap="square" lIns="0" tIns="0" rIns="0" bIns="0" rtlCol="0"/>
          <a:lstStyle/>
          <a:p>
            <a:endParaRPr/>
          </a:p>
        </p:txBody>
      </p:sp>
      <p:sp>
        <p:nvSpPr>
          <p:cNvPr id="18" name="object 18"/>
          <p:cNvSpPr/>
          <p:nvPr/>
        </p:nvSpPr>
        <p:spPr>
          <a:xfrm>
            <a:off x="5866638" y="5011039"/>
            <a:ext cx="2052320" cy="594995"/>
          </a:xfrm>
          <a:custGeom>
            <a:avLst/>
            <a:gdLst/>
            <a:ahLst/>
            <a:cxnLst/>
            <a:rect l="l" t="t" r="r" b="b"/>
            <a:pathLst>
              <a:path w="2052320" h="594995">
                <a:moveTo>
                  <a:pt x="1992503" y="0"/>
                </a:moveTo>
                <a:lnTo>
                  <a:pt x="59436" y="0"/>
                </a:lnTo>
                <a:lnTo>
                  <a:pt x="36272" y="4679"/>
                </a:lnTo>
                <a:lnTo>
                  <a:pt x="17383" y="17430"/>
                </a:lnTo>
                <a:lnTo>
                  <a:pt x="4661" y="36325"/>
                </a:lnTo>
                <a:lnTo>
                  <a:pt x="0" y="59436"/>
                </a:lnTo>
                <a:lnTo>
                  <a:pt x="0" y="535051"/>
                </a:lnTo>
                <a:lnTo>
                  <a:pt x="4661" y="558155"/>
                </a:lnTo>
                <a:lnTo>
                  <a:pt x="17383" y="577037"/>
                </a:lnTo>
                <a:lnTo>
                  <a:pt x="36272" y="589775"/>
                </a:lnTo>
                <a:lnTo>
                  <a:pt x="59436" y="594448"/>
                </a:lnTo>
                <a:lnTo>
                  <a:pt x="1992503" y="594448"/>
                </a:lnTo>
                <a:lnTo>
                  <a:pt x="2015666" y="589775"/>
                </a:lnTo>
                <a:lnTo>
                  <a:pt x="2034555" y="577037"/>
                </a:lnTo>
                <a:lnTo>
                  <a:pt x="2047277" y="558155"/>
                </a:lnTo>
                <a:lnTo>
                  <a:pt x="2051939" y="535051"/>
                </a:lnTo>
                <a:lnTo>
                  <a:pt x="2051939" y="59436"/>
                </a:lnTo>
                <a:lnTo>
                  <a:pt x="2047277" y="36325"/>
                </a:lnTo>
                <a:lnTo>
                  <a:pt x="2034555" y="17430"/>
                </a:lnTo>
                <a:lnTo>
                  <a:pt x="2015666" y="4679"/>
                </a:lnTo>
                <a:lnTo>
                  <a:pt x="1992503" y="0"/>
                </a:lnTo>
                <a:close/>
              </a:path>
            </a:pathLst>
          </a:custGeom>
          <a:solidFill>
            <a:srgbClr val="3399FF">
              <a:alpha val="3137"/>
            </a:srgbClr>
          </a:solidFill>
        </p:spPr>
        <p:txBody>
          <a:bodyPr wrap="square" lIns="0" tIns="0" rIns="0" bIns="0" rtlCol="0"/>
          <a:lstStyle/>
          <a:p>
            <a:endParaRPr/>
          </a:p>
        </p:txBody>
      </p:sp>
      <p:sp>
        <p:nvSpPr>
          <p:cNvPr id="19" name="object 19"/>
          <p:cNvSpPr/>
          <p:nvPr/>
        </p:nvSpPr>
        <p:spPr>
          <a:xfrm>
            <a:off x="5866638" y="5011039"/>
            <a:ext cx="2052320" cy="594995"/>
          </a:xfrm>
          <a:custGeom>
            <a:avLst/>
            <a:gdLst/>
            <a:ahLst/>
            <a:cxnLst/>
            <a:rect l="l" t="t" r="r" b="b"/>
            <a:pathLst>
              <a:path w="2052320" h="594995">
                <a:moveTo>
                  <a:pt x="0" y="59436"/>
                </a:moveTo>
                <a:lnTo>
                  <a:pt x="4661" y="36325"/>
                </a:lnTo>
                <a:lnTo>
                  <a:pt x="17383" y="17430"/>
                </a:lnTo>
                <a:lnTo>
                  <a:pt x="36272" y="4679"/>
                </a:lnTo>
                <a:lnTo>
                  <a:pt x="59436" y="0"/>
                </a:lnTo>
                <a:lnTo>
                  <a:pt x="1992503" y="0"/>
                </a:lnTo>
                <a:lnTo>
                  <a:pt x="2015666" y="4679"/>
                </a:lnTo>
                <a:lnTo>
                  <a:pt x="2034555" y="17430"/>
                </a:lnTo>
                <a:lnTo>
                  <a:pt x="2047277" y="36325"/>
                </a:lnTo>
                <a:lnTo>
                  <a:pt x="2051939" y="59436"/>
                </a:lnTo>
                <a:lnTo>
                  <a:pt x="2051939" y="535051"/>
                </a:lnTo>
                <a:lnTo>
                  <a:pt x="2047277" y="558155"/>
                </a:lnTo>
                <a:lnTo>
                  <a:pt x="2034555" y="577037"/>
                </a:lnTo>
                <a:lnTo>
                  <a:pt x="2015666" y="589775"/>
                </a:lnTo>
                <a:lnTo>
                  <a:pt x="1992503" y="594448"/>
                </a:lnTo>
                <a:lnTo>
                  <a:pt x="59436" y="594448"/>
                </a:lnTo>
                <a:lnTo>
                  <a:pt x="36272" y="589775"/>
                </a:lnTo>
                <a:lnTo>
                  <a:pt x="17383" y="577037"/>
                </a:lnTo>
                <a:lnTo>
                  <a:pt x="4661" y="558155"/>
                </a:lnTo>
                <a:lnTo>
                  <a:pt x="0" y="535051"/>
                </a:lnTo>
                <a:lnTo>
                  <a:pt x="0" y="59436"/>
                </a:lnTo>
                <a:close/>
              </a:path>
            </a:pathLst>
          </a:custGeom>
          <a:ln w="25400">
            <a:solidFill>
              <a:srgbClr val="FFFFFF"/>
            </a:solidFill>
          </a:ln>
        </p:spPr>
        <p:txBody>
          <a:bodyPr wrap="square" lIns="0" tIns="0" rIns="0" bIns="0" rtlCol="0"/>
          <a:lstStyle/>
          <a:p>
            <a:endParaRPr/>
          </a:p>
        </p:txBody>
      </p:sp>
      <p:sp>
        <p:nvSpPr>
          <p:cNvPr id="20" name="object 20"/>
          <p:cNvSpPr txBox="1"/>
          <p:nvPr/>
        </p:nvSpPr>
        <p:spPr>
          <a:xfrm>
            <a:off x="5910453" y="5143880"/>
            <a:ext cx="1963420" cy="308610"/>
          </a:xfrm>
          <a:prstGeom prst="rect">
            <a:avLst/>
          </a:prstGeom>
        </p:spPr>
        <p:txBody>
          <a:bodyPr vert="horz" wrap="square" lIns="0" tIns="34290" rIns="0" bIns="0" rtlCol="0">
            <a:spAutoFit/>
          </a:bodyPr>
          <a:lstStyle/>
          <a:p>
            <a:pPr marL="360045" marR="5080" indent="-347980">
              <a:lnSpc>
                <a:spcPts val="1030"/>
              </a:lnSpc>
              <a:spcBef>
                <a:spcPts val="270"/>
              </a:spcBef>
            </a:pPr>
            <a:r>
              <a:rPr sz="1000" b="1" spc="-5" dirty="0">
                <a:solidFill>
                  <a:srgbClr val="FFFFFF"/>
                </a:solidFill>
                <a:latin typeface="Arial"/>
                <a:cs typeface="Arial"/>
              </a:rPr>
              <a:t>Similares variables que las lisas  y onduladas</a:t>
            </a:r>
            <a:r>
              <a:rPr sz="1000" b="1" spc="-15" dirty="0">
                <a:solidFill>
                  <a:srgbClr val="FFFFFF"/>
                </a:solidFill>
                <a:latin typeface="Arial"/>
                <a:cs typeface="Arial"/>
              </a:rPr>
              <a:t> </a:t>
            </a:r>
            <a:r>
              <a:rPr sz="1000" b="1" spc="-5" dirty="0">
                <a:solidFill>
                  <a:srgbClr val="FFFFFF"/>
                </a:solidFill>
                <a:latin typeface="Arial"/>
                <a:cs typeface="Arial"/>
              </a:rPr>
              <a:t>simples</a:t>
            </a:r>
            <a:endParaRPr sz="1000">
              <a:latin typeface="Arial"/>
              <a:cs typeface="Arial"/>
            </a:endParaRPr>
          </a:p>
        </p:txBody>
      </p:sp>
      <p:sp>
        <p:nvSpPr>
          <p:cNvPr id="21" name="object 21"/>
          <p:cNvSpPr/>
          <p:nvPr/>
        </p:nvSpPr>
        <p:spPr>
          <a:xfrm>
            <a:off x="1087666" y="1628139"/>
            <a:ext cx="104139" cy="1078230"/>
          </a:xfrm>
          <a:custGeom>
            <a:avLst/>
            <a:gdLst/>
            <a:ahLst/>
            <a:cxnLst/>
            <a:rect l="l" t="t" r="r" b="b"/>
            <a:pathLst>
              <a:path w="104140" h="1078230">
                <a:moveTo>
                  <a:pt x="0" y="1077976"/>
                </a:moveTo>
                <a:lnTo>
                  <a:pt x="103695" y="0"/>
                </a:lnTo>
              </a:path>
            </a:pathLst>
          </a:custGeom>
          <a:ln w="25400">
            <a:solidFill>
              <a:srgbClr val="2779CA"/>
            </a:solidFill>
          </a:ln>
        </p:spPr>
        <p:txBody>
          <a:bodyPr wrap="square" lIns="0" tIns="0" rIns="0" bIns="0" rtlCol="0"/>
          <a:lstStyle/>
          <a:p>
            <a:endParaRPr/>
          </a:p>
        </p:txBody>
      </p:sp>
      <p:sp>
        <p:nvSpPr>
          <p:cNvPr id="22" name="object 22"/>
          <p:cNvSpPr/>
          <p:nvPr/>
        </p:nvSpPr>
        <p:spPr>
          <a:xfrm>
            <a:off x="1191361" y="1486661"/>
            <a:ext cx="536575" cy="283210"/>
          </a:xfrm>
          <a:custGeom>
            <a:avLst/>
            <a:gdLst/>
            <a:ahLst/>
            <a:cxnLst/>
            <a:rect l="l" t="t" r="r" b="b"/>
            <a:pathLst>
              <a:path w="536575" h="283210">
                <a:moveTo>
                  <a:pt x="0" y="28321"/>
                </a:moveTo>
                <a:lnTo>
                  <a:pt x="2224" y="17305"/>
                </a:lnTo>
                <a:lnTo>
                  <a:pt x="8291" y="8302"/>
                </a:lnTo>
                <a:lnTo>
                  <a:pt x="17289" y="2228"/>
                </a:lnTo>
                <a:lnTo>
                  <a:pt x="28308" y="0"/>
                </a:lnTo>
                <a:lnTo>
                  <a:pt x="507771" y="0"/>
                </a:lnTo>
                <a:lnTo>
                  <a:pt x="518786" y="2228"/>
                </a:lnTo>
                <a:lnTo>
                  <a:pt x="527789" y="8302"/>
                </a:lnTo>
                <a:lnTo>
                  <a:pt x="533863" y="17305"/>
                </a:lnTo>
                <a:lnTo>
                  <a:pt x="536092" y="28321"/>
                </a:lnTo>
                <a:lnTo>
                  <a:pt x="536092" y="254762"/>
                </a:lnTo>
                <a:lnTo>
                  <a:pt x="533863" y="265777"/>
                </a:lnTo>
                <a:lnTo>
                  <a:pt x="527789" y="274780"/>
                </a:lnTo>
                <a:lnTo>
                  <a:pt x="518786" y="280854"/>
                </a:lnTo>
                <a:lnTo>
                  <a:pt x="507771" y="283083"/>
                </a:lnTo>
                <a:lnTo>
                  <a:pt x="28308" y="283083"/>
                </a:lnTo>
                <a:lnTo>
                  <a:pt x="17289" y="280854"/>
                </a:lnTo>
                <a:lnTo>
                  <a:pt x="8291" y="274780"/>
                </a:lnTo>
                <a:lnTo>
                  <a:pt x="2224" y="265777"/>
                </a:lnTo>
                <a:lnTo>
                  <a:pt x="0" y="254762"/>
                </a:lnTo>
                <a:lnTo>
                  <a:pt x="0" y="28321"/>
                </a:lnTo>
                <a:close/>
              </a:path>
            </a:pathLst>
          </a:custGeom>
          <a:ln w="25399">
            <a:solidFill>
              <a:srgbClr val="FFFFFF"/>
            </a:solidFill>
          </a:ln>
        </p:spPr>
        <p:txBody>
          <a:bodyPr wrap="square" lIns="0" tIns="0" rIns="0" bIns="0" rtlCol="0"/>
          <a:lstStyle/>
          <a:p>
            <a:endParaRPr/>
          </a:p>
        </p:txBody>
      </p:sp>
      <p:sp>
        <p:nvSpPr>
          <p:cNvPr id="23" name="object 23"/>
          <p:cNvSpPr txBox="1"/>
          <p:nvPr/>
        </p:nvSpPr>
        <p:spPr>
          <a:xfrm>
            <a:off x="1211986" y="1528698"/>
            <a:ext cx="497205" cy="166071"/>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FFFF00"/>
                </a:solidFill>
                <a:latin typeface="Arial"/>
                <a:cs typeface="Arial"/>
              </a:rPr>
              <a:t>simples</a:t>
            </a:r>
            <a:endParaRPr sz="1000" dirty="0">
              <a:solidFill>
                <a:srgbClr val="FFFF00"/>
              </a:solidFill>
              <a:latin typeface="Arial"/>
              <a:cs typeface="Arial"/>
            </a:endParaRPr>
          </a:p>
        </p:txBody>
      </p:sp>
      <p:sp>
        <p:nvSpPr>
          <p:cNvPr id="24" name="object 24"/>
          <p:cNvSpPr/>
          <p:nvPr/>
        </p:nvSpPr>
        <p:spPr>
          <a:xfrm>
            <a:off x="1727454" y="582422"/>
            <a:ext cx="542925" cy="1045844"/>
          </a:xfrm>
          <a:custGeom>
            <a:avLst/>
            <a:gdLst/>
            <a:ahLst/>
            <a:cxnLst/>
            <a:rect l="l" t="t" r="r" b="b"/>
            <a:pathLst>
              <a:path w="542925" h="1045844">
                <a:moveTo>
                  <a:pt x="0" y="1045717"/>
                </a:moveTo>
                <a:lnTo>
                  <a:pt x="542797" y="0"/>
                </a:lnTo>
              </a:path>
            </a:pathLst>
          </a:custGeom>
          <a:ln w="25400">
            <a:solidFill>
              <a:srgbClr val="2C89E7"/>
            </a:solidFill>
          </a:ln>
        </p:spPr>
        <p:txBody>
          <a:bodyPr wrap="square" lIns="0" tIns="0" rIns="0" bIns="0" rtlCol="0"/>
          <a:lstStyle/>
          <a:p>
            <a:endParaRPr/>
          </a:p>
        </p:txBody>
      </p:sp>
      <p:sp>
        <p:nvSpPr>
          <p:cNvPr id="25" name="object 25"/>
          <p:cNvSpPr/>
          <p:nvPr/>
        </p:nvSpPr>
        <p:spPr>
          <a:xfrm>
            <a:off x="2270251" y="407797"/>
            <a:ext cx="647700" cy="349250"/>
          </a:xfrm>
          <a:custGeom>
            <a:avLst/>
            <a:gdLst/>
            <a:ahLst/>
            <a:cxnLst/>
            <a:rect l="l" t="t" r="r" b="b"/>
            <a:pathLst>
              <a:path w="647700" h="349250">
                <a:moveTo>
                  <a:pt x="0" y="34925"/>
                </a:moveTo>
                <a:lnTo>
                  <a:pt x="2742" y="21324"/>
                </a:lnTo>
                <a:lnTo>
                  <a:pt x="10223" y="10223"/>
                </a:lnTo>
                <a:lnTo>
                  <a:pt x="21324" y="2742"/>
                </a:lnTo>
                <a:lnTo>
                  <a:pt x="34925" y="0"/>
                </a:lnTo>
                <a:lnTo>
                  <a:pt x="612394" y="0"/>
                </a:lnTo>
                <a:lnTo>
                  <a:pt x="625994" y="2742"/>
                </a:lnTo>
                <a:lnTo>
                  <a:pt x="637095" y="10223"/>
                </a:lnTo>
                <a:lnTo>
                  <a:pt x="644576" y="21324"/>
                </a:lnTo>
                <a:lnTo>
                  <a:pt x="647319" y="34925"/>
                </a:lnTo>
                <a:lnTo>
                  <a:pt x="647319" y="314325"/>
                </a:lnTo>
                <a:lnTo>
                  <a:pt x="644576" y="327872"/>
                </a:lnTo>
                <a:lnTo>
                  <a:pt x="637095" y="338978"/>
                </a:lnTo>
                <a:lnTo>
                  <a:pt x="625994" y="346489"/>
                </a:lnTo>
                <a:lnTo>
                  <a:pt x="612394" y="349250"/>
                </a:lnTo>
                <a:lnTo>
                  <a:pt x="34925" y="349250"/>
                </a:lnTo>
                <a:lnTo>
                  <a:pt x="21324" y="346489"/>
                </a:lnTo>
                <a:lnTo>
                  <a:pt x="10223" y="338978"/>
                </a:lnTo>
                <a:lnTo>
                  <a:pt x="2742" y="327872"/>
                </a:lnTo>
                <a:lnTo>
                  <a:pt x="0" y="314325"/>
                </a:lnTo>
                <a:lnTo>
                  <a:pt x="0" y="34925"/>
                </a:lnTo>
                <a:close/>
              </a:path>
            </a:pathLst>
          </a:custGeom>
          <a:ln w="25400">
            <a:solidFill>
              <a:srgbClr val="FFFFFF"/>
            </a:solidFill>
          </a:ln>
        </p:spPr>
        <p:txBody>
          <a:bodyPr wrap="square" lIns="0" tIns="0" rIns="0" bIns="0" rtlCol="0"/>
          <a:lstStyle/>
          <a:p>
            <a:endParaRPr/>
          </a:p>
        </p:txBody>
      </p:sp>
      <p:sp>
        <p:nvSpPr>
          <p:cNvPr id="26" name="object 26"/>
          <p:cNvSpPr txBox="1"/>
          <p:nvPr/>
        </p:nvSpPr>
        <p:spPr>
          <a:xfrm>
            <a:off x="2440685" y="482599"/>
            <a:ext cx="30670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FFFFFF"/>
                </a:solidFill>
                <a:latin typeface="Arial"/>
                <a:cs typeface="Arial"/>
              </a:rPr>
              <a:t>lisas</a:t>
            </a:r>
            <a:endParaRPr sz="1000">
              <a:latin typeface="Arial"/>
              <a:cs typeface="Arial"/>
            </a:endParaRPr>
          </a:p>
        </p:txBody>
      </p:sp>
      <p:sp>
        <p:nvSpPr>
          <p:cNvPr id="27" name="object 27"/>
          <p:cNvSpPr/>
          <p:nvPr/>
        </p:nvSpPr>
        <p:spPr>
          <a:xfrm>
            <a:off x="2917570" y="582422"/>
            <a:ext cx="1222375" cy="13335"/>
          </a:xfrm>
          <a:custGeom>
            <a:avLst/>
            <a:gdLst/>
            <a:ahLst/>
            <a:cxnLst/>
            <a:rect l="l" t="t" r="r" b="b"/>
            <a:pathLst>
              <a:path w="1222375" h="13334">
                <a:moveTo>
                  <a:pt x="0" y="0"/>
                </a:moveTo>
                <a:lnTo>
                  <a:pt x="1222375" y="12826"/>
                </a:lnTo>
              </a:path>
            </a:pathLst>
          </a:custGeom>
          <a:ln w="25400">
            <a:solidFill>
              <a:srgbClr val="2C89E7"/>
            </a:solidFill>
          </a:ln>
        </p:spPr>
        <p:txBody>
          <a:bodyPr wrap="square" lIns="0" tIns="0" rIns="0" bIns="0" rtlCol="0"/>
          <a:lstStyle/>
          <a:p>
            <a:endParaRPr/>
          </a:p>
        </p:txBody>
      </p:sp>
      <p:sp>
        <p:nvSpPr>
          <p:cNvPr id="28" name="object 28"/>
          <p:cNvSpPr/>
          <p:nvPr/>
        </p:nvSpPr>
        <p:spPr>
          <a:xfrm>
            <a:off x="4139946" y="260604"/>
            <a:ext cx="2052320" cy="669290"/>
          </a:xfrm>
          <a:custGeom>
            <a:avLst/>
            <a:gdLst/>
            <a:ahLst/>
            <a:cxnLst/>
            <a:rect l="l" t="t" r="r" b="b"/>
            <a:pathLst>
              <a:path w="2052320" h="669290">
                <a:moveTo>
                  <a:pt x="0" y="66928"/>
                </a:moveTo>
                <a:lnTo>
                  <a:pt x="5260" y="40880"/>
                </a:lnTo>
                <a:lnTo>
                  <a:pt x="19605" y="19605"/>
                </a:lnTo>
                <a:lnTo>
                  <a:pt x="40880" y="5260"/>
                </a:lnTo>
                <a:lnTo>
                  <a:pt x="66928" y="0"/>
                </a:lnTo>
                <a:lnTo>
                  <a:pt x="1985137" y="0"/>
                </a:lnTo>
                <a:lnTo>
                  <a:pt x="2011185" y="5260"/>
                </a:lnTo>
                <a:lnTo>
                  <a:pt x="2032460" y="19605"/>
                </a:lnTo>
                <a:lnTo>
                  <a:pt x="2046805" y="40880"/>
                </a:lnTo>
                <a:lnTo>
                  <a:pt x="2052065" y="66928"/>
                </a:lnTo>
                <a:lnTo>
                  <a:pt x="2052065" y="602361"/>
                </a:lnTo>
                <a:lnTo>
                  <a:pt x="2046805" y="628409"/>
                </a:lnTo>
                <a:lnTo>
                  <a:pt x="2032460" y="649684"/>
                </a:lnTo>
                <a:lnTo>
                  <a:pt x="2011185" y="664029"/>
                </a:lnTo>
                <a:lnTo>
                  <a:pt x="1985137" y="669290"/>
                </a:lnTo>
                <a:lnTo>
                  <a:pt x="66928" y="669290"/>
                </a:lnTo>
                <a:lnTo>
                  <a:pt x="40880" y="664029"/>
                </a:lnTo>
                <a:lnTo>
                  <a:pt x="19605" y="649684"/>
                </a:lnTo>
                <a:lnTo>
                  <a:pt x="5260" y="628409"/>
                </a:lnTo>
                <a:lnTo>
                  <a:pt x="0" y="602361"/>
                </a:lnTo>
                <a:lnTo>
                  <a:pt x="0" y="66928"/>
                </a:lnTo>
                <a:close/>
              </a:path>
            </a:pathLst>
          </a:custGeom>
          <a:ln w="25400">
            <a:solidFill>
              <a:srgbClr val="FFFFFF"/>
            </a:solidFill>
          </a:ln>
        </p:spPr>
        <p:txBody>
          <a:bodyPr wrap="square" lIns="0" tIns="0" rIns="0" bIns="0" rtlCol="0"/>
          <a:lstStyle/>
          <a:p>
            <a:endParaRPr/>
          </a:p>
        </p:txBody>
      </p:sp>
      <p:sp>
        <p:nvSpPr>
          <p:cNvPr id="29" name="object 29"/>
          <p:cNvSpPr txBox="1"/>
          <p:nvPr/>
        </p:nvSpPr>
        <p:spPr>
          <a:xfrm>
            <a:off x="4916804" y="231394"/>
            <a:ext cx="497205" cy="680720"/>
          </a:xfrm>
          <a:prstGeom prst="rect">
            <a:avLst/>
          </a:prstGeom>
        </p:spPr>
        <p:txBody>
          <a:bodyPr vert="horz" wrap="square" lIns="0" tIns="11430" rIns="0" bIns="0" rtlCol="0">
            <a:spAutoFit/>
          </a:bodyPr>
          <a:lstStyle/>
          <a:p>
            <a:pPr marL="12700" marR="5080" indent="1270" algn="ctr">
              <a:lnSpc>
                <a:spcPct val="119600"/>
              </a:lnSpc>
              <a:spcBef>
                <a:spcPts val="90"/>
              </a:spcBef>
            </a:pPr>
            <a:r>
              <a:rPr sz="900" b="1" spc="-5" dirty="0">
                <a:solidFill>
                  <a:srgbClr val="FFFFFF"/>
                </a:solidFill>
                <a:latin typeface="Arial"/>
                <a:cs typeface="Arial"/>
              </a:rPr>
              <a:t>Borde  </a:t>
            </a:r>
            <a:r>
              <a:rPr sz="900" b="1" dirty="0">
                <a:solidFill>
                  <a:srgbClr val="FFFFFF"/>
                </a:solidFill>
                <a:latin typeface="Arial"/>
                <a:cs typeface="Arial"/>
              </a:rPr>
              <a:t>Filo  </a:t>
            </a:r>
            <a:r>
              <a:rPr sz="900" b="1" spc="-5" dirty="0">
                <a:solidFill>
                  <a:srgbClr val="FFFFFF"/>
                </a:solidFill>
                <a:latin typeface="Arial"/>
                <a:cs typeface="Arial"/>
              </a:rPr>
              <a:t>Tamaño  </a:t>
            </a:r>
            <a:r>
              <a:rPr sz="900" b="1" dirty="0">
                <a:solidFill>
                  <a:srgbClr val="FFFFFF"/>
                </a:solidFill>
                <a:latin typeface="Arial"/>
                <a:cs typeface="Arial"/>
              </a:rPr>
              <a:t>po</a:t>
            </a:r>
            <a:r>
              <a:rPr sz="900" b="1" spc="-5" dirty="0">
                <a:solidFill>
                  <a:srgbClr val="FFFFFF"/>
                </a:solidFill>
                <a:latin typeface="Arial"/>
                <a:cs typeface="Arial"/>
              </a:rPr>
              <a:t>sic</a:t>
            </a:r>
            <a:r>
              <a:rPr sz="900" b="1" dirty="0">
                <a:solidFill>
                  <a:srgbClr val="FFFFFF"/>
                </a:solidFill>
                <a:latin typeface="Arial"/>
                <a:cs typeface="Arial"/>
              </a:rPr>
              <a:t>ión</a:t>
            </a:r>
            <a:endParaRPr sz="900">
              <a:latin typeface="Arial"/>
              <a:cs typeface="Arial"/>
            </a:endParaRPr>
          </a:p>
        </p:txBody>
      </p:sp>
      <p:sp>
        <p:nvSpPr>
          <p:cNvPr id="30" name="object 30"/>
          <p:cNvSpPr/>
          <p:nvPr/>
        </p:nvSpPr>
        <p:spPr>
          <a:xfrm>
            <a:off x="1727454" y="1628139"/>
            <a:ext cx="542925" cy="803275"/>
          </a:xfrm>
          <a:custGeom>
            <a:avLst/>
            <a:gdLst/>
            <a:ahLst/>
            <a:cxnLst/>
            <a:rect l="l" t="t" r="r" b="b"/>
            <a:pathLst>
              <a:path w="542925" h="803275">
                <a:moveTo>
                  <a:pt x="0" y="0"/>
                </a:moveTo>
                <a:lnTo>
                  <a:pt x="542797" y="803275"/>
                </a:lnTo>
              </a:path>
            </a:pathLst>
          </a:custGeom>
          <a:ln w="25400">
            <a:solidFill>
              <a:srgbClr val="2C89E7"/>
            </a:solidFill>
          </a:ln>
        </p:spPr>
        <p:txBody>
          <a:bodyPr wrap="square" lIns="0" tIns="0" rIns="0" bIns="0" rtlCol="0"/>
          <a:lstStyle/>
          <a:p>
            <a:endParaRPr/>
          </a:p>
        </p:txBody>
      </p:sp>
      <p:sp>
        <p:nvSpPr>
          <p:cNvPr id="31" name="object 31"/>
          <p:cNvSpPr/>
          <p:nvPr/>
        </p:nvSpPr>
        <p:spPr>
          <a:xfrm>
            <a:off x="2270251" y="2205863"/>
            <a:ext cx="807720" cy="451484"/>
          </a:xfrm>
          <a:custGeom>
            <a:avLst/>
            <a:gdLst/>
            <a:ahLst/>
            <a:cxnLst/>
            <a:rect l="l" t="t" r="r" b="b"/>
            <a:pathLst>
              <a:path w="807719" h="451485">
                <a:moveTo>
                  <a:pt x="0" y="45085"/>
                </a:moveTo>
                <a:lnTo>
                  <a:pt x="3544" y="27539"/>
                </a:lnTo>
                <a:lnTo>
                  <a:pt x="13208" y="13207"/>
                </a:lnTo>
                <a:lnTo>
                  <a:pt x="27539" y="3544"/>
                </a:lnTo>
                <a:lnTo>
                  <a:pt x="45085" y="0"/>
                </a:lnTo>
                <a:lnTo>
                  <a:pt x="762381" y="0"/>
                </a:lnTo>
                <a:lnTo>
                  <a:pt x="779980" y="3544"/>
                </a:lnTo>
                <a:lnTo>
                  <a:pt x="794305" y="13208"/>
                </a:lnTo>
                <a:lnTo>
                  <a:pt x="803939" y="27539"/>
                </a:lnTo>
                <a:lnTo>
                  <a:pt x="807466" y="45085"/>
                </a:lnTo>
                <a:lnTo>
                  <a:pt x="807466" y="405891"/>
                </a:lnTo>
                <a:lnTo>
                  <a:pt x="803939" y="423437"/>
                </a:lnTo>
                <a:lnTo>
                  <a:pt x="794305" y="437769"/>
                </a:lnTo>
                <a:lnTo>
                  <a:pt x="779980" y="447432"/>
                </a:lnTo>
                <a:lnTo>
                  <a:pt x="762381" y="450976"/>
                </a:lnTo>
                <a:lnTo>
                  <a:pt x="45085" y="450976"/>
                </a:lnTo>
                <a:lnTo>
                  <a:pt x="27539" y="447432"/>
                </a:lnTo>
                <a:lnTo>
                  <a:pt x="13208" y="437768"/>
                </a:lnTo>
                <a:lnTo>
                  <a:pt x="3544" y="423437"/>
                </a:lnTo>
                <a:lnTo>
                  <a:pt x="0" y="405891"/>
                </a:lnTo>
                <a:lnTo>
                  <a:pt x="0" y="45085"/>
                </a:lnTo>
                <a:close/>
              </a:path>
            </a:pathLst>
          </a:custGeom>
          <a:ln w="25400">
            <a:solidFill>
              <a:srgbClr val="FFFFFF"/>
            </a:solidFill>
          </a:ln>
        </p:spPr>
        <p:txBody>
          <a:bodyPr wrap="square" lIns="0" tIns="0" rIns="0" bIns="0" rtlCol="0"/>
          <a:lstStyle/>
          <a:p>
            <a:endParaRPr/>
          </a:p>
        </p:txBody>
      </p:sp>
      <p:sp>
        <p:nvSpPr>
          <p:cNvPr id="32" name="object 32"/>
          <p:cNvSpPr txBox="1"/>
          <p:nvPr/>
        </p:nvSpPr>
        <p:spPr>
          <a:xfrm>
            <a:off x="2317242" y="2332100"/>
            <a:ext cx="714375" cy="166071"/>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FFFF00"/>
                </a:solidFill>
                <a:latin typeface="Arial"/>
                <a:cs typeface="Arial"/>
              </a:rPr>
              <a:t>cor</a:t>
            </a:r>
            <a:r>
              <a:rPr sz="1000" b="1" spc="-10" dirty="0">
                <a:solidFill>
                  <a:srgbClr val="FFFF00"/>
                </a:solidFill>
                <a:latin typeface="Arial"/>
                <a:cs typeface="Arial"/>
              </a:rPr>
              <a:t>r</a:t>
            </a:r>
            <a:r>
              <a:rPr sz="1000" b="1" spc="-5" dirty="0">
                <a:solidFill>
                  <a:srgbClr val="FFFF00"/>
                </a:solidFill>
                <a:latin typeface="Arial"/>
                <a:cs typeface="Arial"/>
              </a:rPr>
              <a:t>ugadas</a:t>
            </a:r>
            <a:endParaRPr sz="1000" dirty="0">
              <a:solidFill>
                <a:srgbClr val="FFFF00"/>
              </a:solidFill>
              <a:latin typeface="Arial"/>
              <a:cs typeface="Arial"/>
            </a:endParaRPr>
          </a:p>
        </p:txBody>
      </p:sp>
      <p:sp>
        <p:nvSpPr>
          <p:cNvPr id="33" name="object 33"/>
          <p:cNvSpPr/>
          <p:nvPr/>
        </p:nvSpPr>
        <p:spPr>
          <a:xfrm>
            <a:off x="3077717" y="1499997"/>
            <a:ext cx="775335" cy="931544"/>
          </a:xfrm>
          <a:custGeom>
            <a:avLst/>
            <a:gdLst/>
            <a:ahLst/>
            <a:cxnLst/>
            <a:rect l="l" t="t" r="r" b="b"/>
            <a:pathLst>
              <a:path w="775335" h="931544">
                <a:moveTo>
                  <a:pt x="0" y="931417"/>
                </a:moveTo>
                <a:lnTo>
                  <a:pt x="774954" y="0"/>
                </a:lnTo>
              </a:path>
            </a:pathLst>
          </a:custGeom>
          <a:ln w="25400">
            <a:solidFill>
              <a:srgbClr val="2C89E7"/>
            </a:solidFill>
          </a:ln>
        </p:spPr>
        <p:txBody>
          <a:bodyPr wrap="square" lIns="0" tIns="0" rIns="0" bIns="0" rtlCol="0"/>
          <a:lstStyle/>
          <a:p>
            <a:endParaRPr/>
          </a:p>
        </p:txBody>
      </p:sp>
      <p:sp>
        <p:nvSpPr>
          <p:cNvPr id="34" name="object 34"/>
          <p:cNvSpPr/>
          <p:nvPr/>
        </p:nvSpPr>
        <p:spPr>
          <a:xfrm>
            <a:off x="3852671" y="1342771"/>
            <a:ext cx="963930" cy="314960"/>
          </a:xfrm>
          <a:custGeom>
            <a:avLst/>
            <a:gdLst/>
            <a:ahLst/>
            <a:cxnLst/>
            <a:rect l="l" t="t" r="r" b="b"/>
            <a:pathLst>
              <a:path w="963929" h="314960">
                <a:moveTo>
                  <a:pt x="0" y="31495"/>
                </a:moveTo>
                <a:lnTo>
                  <a:pt x="2472" y="19234"/>
                </a:lnTo>
                <a:lnTo>
                  <a:pt x="9207" y="9223"/>
                </a:lnTo>
                <a:lnTo>
                  <a:pt x="19180" y="2474"/>
                </a:lnTo>
                <a:lnTo>
                  <a:pt x="31368" y="0"/>
                </a:lnTo>
                <a:lnTo>
                  <a:pt x="932052" y="0"/>
                </a:lnTo>
                <a:lnTo>
                  <a:pt x="944314" y="2474"/>
                </a:lnTo>
                <a:lnTo>
                  <a:pt x="954325" y="9223"/>
                </a:lnTo>
                <a:lnTo>
                  <a:pt x="961074" y="19234"/>
                </a:lnTo>
                <a:lnTo>
                  <a:pt x="963549" y="31495"/>
                </a:lnTo>
                <a:lnTo>
                  <a:pt x="963549" y="282955"/>
                </a:lnTo>
                <a:lnTo>
                  <a:pt x="961074" y="295217"/>
                </a:lnTo>
                <a:lnTo>
                  <a:pt x="954325" y="305228"/>
                </a:lnTo>
                <a:lnTo>
                  <a:pt x="944314" y="311977"/>
                </a:lnTo>
                <a:lnTo>
                  <a:pt x="932052" y="314451"/>
                </a:lnTo>
                <a:lnTo>
                  <a:pt x="31368" y="314451"/>
                </a:lnTo>
                <a:lnTo>
                  <a:pt x="19180" y="311977"/>
                </a:lnTo>
                <a:lnTo>
                  <a:pt x="9207" y="305228"/>
                </a:lnTo>
                <a:lnTo>
                  <a:pt x="2472" y="295217"/>
                </a:lnTo>
                <a:lnTo>
                  <a:pt x="0" y="282955"/>
                </a:lnTo>
                <a:lnTo>
                  <a:pt x="0" y="31495"/>
                </a:lnTo>
                <a:close/>
              </a:path>
            </a:pathLst>
          </a:custGeom>
          <a:ln w="25400">
            <a:solidFill>
              <a:srgbClr val="FFFFFF"/>
            </a:solidFill>
          </a:ln>
        </p:spPr>
        <p:txBody>
          <a:bodyPr wrap="square" lIns="0" tIns="0" rIns="0" bIns="0" rtlCol="0"/>
          <a:lstStyle/>
          <a:p>
            <a:endParaRPr/>
          </a:p>
        </p:txBody>
      </p:sp>
      <p:sp>
        <p:nvSpPr>
          <p:cNvPr id="35" name="object 35"/>
          <p:cNvSpPr txBox="1"/>
          <p:nvPr/>
        </p:nvSpPr>
        <p:spPr>
          <a:xfrm>
            <a:off x="4083558" y="1400683"/>
            <a:ext cx="502920"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FFFFFF"/>
                </a:solidFill>
                <a:latin typeface="Arial"/>
                <a:cs typeface="Arial"/>
              </a:rPr>
              <a:t>r</a:t>
            </a:r>
            <a:r>
              <a:rPr sz="1000" b="1" spc="-5" dirty="0">
                <a:solidFill>
                  <a:srgbClr val="FFFFFF"/>
                </a:solidFill>
                <a:latin typeface="Arial"/>
                <a:cs typeface="Arial"/>
              </a:rPr>
              <a:t>adial</a:t>
            </a:r>
            <a:r>
              <a:rPr sz="1000" b="1" spc="-10" dirty="0">
                <a:solidFill>
                  <a:srgbClr val="FFFFFF"/>
                </a:solidFill>
                <a:latin typeface="Arial"/>
                <a:cs typeface="Arial"/>
              </a:rPr>
              <a:t>e</a:t>
            </a:r>
            <a:r>
              <a:rPr sz="1000" b="1" spc="-5" dirty="0">
                <a:solidFill>
                  <a:srgbClr val="FFFFFF"/>
                </a:solidFill>
                <a:latin typeface="Arial"/>
                <a:cs typeface="Arial"/>
              </a:rPr>
              <a:t>s</a:t>
            </a:r>
            <a:endParaRPr sz="1000">
              <a:latin typeface="Arial"/>
              <a:cs typeface="Arial"/>
            </a:endParaRPr>
          </a:p>
        </p:txBody>
      </p:sp>
      <p:sp>
        <p:nvSpPr>
          <p:cNvPr id="36" name="object 36"/>
          <p:cNvSpPr/>
          <p:nvPr/>
        </p:nvSpPr>
        <p:spPr>
          <a:xfrm>
            <a:off x="4816221" y="1499997"/>
            <a:ext cx="1122680" cy="6350"/>
          </a:xfrm>
          <a:custGeom>
            <a:avLst/>
            <a:gdLst/>
            <a:ahLst/>
            <a:cxnLst/>
            <a:rect l="l" t="t" r="r" b="b"/>
            <a:pathLst>
              <a:path w="1122679" h="6350">
                <a:moveTo>
                  <a:pt x="0" y="0"/>
                </a:moveTo>
                <a:lnTo>
                  <a:pt x="1122299" y="6223"/>
                </a:lnTo>
              </a:path>
            </a:pathLst>
          </a:custGeom>
          <a:ln w="25400">
            <a:solidFill>
              <a:srgbClr val="2C89E7"/>
            </a:solidFill>
          </a:ln>
        </p:spPr>
        <p:txBody>
          <a:bodyPr wrap="square" lIns="0" tIns="0" rIns="0" bIns="0" rtlCol="0"/>
          <a:lstStyle/>
          <a:p>
            <a:endParaRPr/>
          </a:p>
        </p:txBody>
      </p:sp>
      <p:sp>
        <p:nvSpPr>
          <p:cNvPr id="37" name="object 37"/>
          <p:cNvSpPr/>
          <p:nvPr/>
        </p:nvSpPr>
        <p:spPr>
          <a:xfrm>
            <a:off x="5938520" y="983107"/>
            <a:ext cx="2052320" cy="1046480"/>
          </a:xfrm>
          <a:custGeom>
            <a:avLst/>
            <a:gdLst/>
            <a:ahLst/>
            <a:cxnLst/>
            <a:rect l="l" t="t" r="r" b="b"/>
            <a:pathLst>
              <a:path w="2052320" h="1046480">
                <a:moveTo>
                  <a:pt x="0" y="104647"/>
                </a:moveTo>
                <a:lnTo>
                  <a:pt x="8225" y="63918"/>
                </a:lnTo>
                <a:lnTo>
                  <a:pt x="30654" y="30654"/>
                </a:lnTo>
                <a:lnTo>
                  <a:pt x="63918" y="8225"/>
                </a:lnTo>
                <a:lnTo>
                  <a:pt x="104647" y="0"/>
                </a:lnTo>
                <a:lnTo>
                  <a:pt x="1947418" y="0"/>
                </a:lnTo>
                <a:lnTo>
                  <a:pt x="1988147" y="8225"/>
                </a:lnTo>
                <a:lnTo>
                  <a:pt x="2021411" y="30654"/>
                </a:lnTo>
                <a:lnTo>
                  <a:pt x="2043840" y="63918"/>
                </a:lnTo>
                <a:lnTo>
                  <a:pt x="2052065" y="104647"/>
                </a:lnTo>
                <a:lnTo>
                  <a:pt x="2052065" y="941704"/>
                </a:lnTo>
                <a:lnTo>
                  <a:pt x="2043840" y="982414"/>
                </a:lnTo>
                <a:lnTo>
                  <a:pt x="2021411" y="1015634"/>
                </a:lnTo>
                <a:lnTo>
                  <a:pt x="1988147" y="1038020"/>
                </a:lnTo>
                <a:lnTo>
                  <a:pt x="1947418" y="1046226"/>
                </a:lnTo>
                <a:lnTo>
                  <a:pt x="104647" y="1046226"/>
                </a:lnTo>
                <a:lnTo>
                  <a:pt x="63918" y="1038020"/>
                </a:lnTo>
                <a:lnTo>
                  <a:pt x="30654" y="1015634"/>
                </a:lnTo>
                <a:lnTo>
                  <a:pt x="8225" y="982414"/>
                </a:lnTo>
                <a:lnTo>
                  <a:pt x="0" y="941704"/>
                </a:lnTo>
                <a:lnTo>
                  <a:pt x="0" y="104647"/>
                </a:lnTo>
                <a:close/>
              </a:path>
            </a:pathLst>
          </a:custGeom>
          <a:ln w="25399">
            <a:solidFill>
              <a:srgbClr val="FFFFFF"/>
            </a:solidFill>
          </a:ln>
        </p:spPr>
        <p:txBody>
          <a:bodyPr wrap="square" lIns="0" tIns="0" rIns="0" bIns="0" rtlCol="0"/>
          <a:lstStyle/>
          <a:p>
            <a:endParaRPr/>
          </a:p>
        </p:txBody>
      </p:sp>
      <p:sp>
        <p:nvSpPr>
          <p:cNvPr id="38" name="object 38"/>
          <p:cNvSpPr txBox="1"/>
          <p:nvPr/>
        </p:nvSpPr>
        <p:spPr>
          <a:xfrm>
            <a:off x="6195440" y="933983"/>
            <a:ext cx="1538605" cy="937260"/>
          </a:xfrm>
          <a:prstGeom prst="rect">
            <a:avLst/>
          </a:prstGeom>
        </p:spPr>
        <p:txBody>
          <a:bodyPr vert="horz" wrap="square" lIns="0" tIns="12065" rIns="0" bIns="0" rtlCol="0">
            <a:spAutoFit/>
          </a:bodyPr>
          <a:lstStyle/>
          <a:p>
            <a:pPr marL="12700" marR="5080" algn="ctr">
              <a:lnSpc>
                <a:spcPct val="119500"/>
              </a:lnSpc>
              <a:spcBef>
                <a:spcPts val="95"/>
              </a:spcBef>
            </a:pPr>
            <a:r>
              <a:rPr sz="1000" b="1" dirty="0">
                <a:solidFill>
                  <a:srgbClr val="FFFFFF"/>
                </a:solidFill>
                <a:latin typeface="Arial"/>
                <a:cs typeface="Arial"/>
              </a:rPr>
              <a:t>Tipo </a:t>
            </a:r>
            <a:r>
              <a:rPr sz="1000" b="1" spc="-5" dirty="0">
                <a:solidFill>
                  <a:srgbClr val="FFFFFF"/>
                </a:solidFill>
                <a:latin typeface="Arial"/>
                <a:cs typeface="Arial"/>
              </a:rPr>
              <a:t>de ondulación  Número de</a:t>
            </a:r>
            <a:r>
              <a:rPr sz="1000" b="1" spc="-55" dirty="0">
                <a:solidFill>
                  <a:srgbClr val="FFFFFF"/>
                </a:solidFill>
                <a:latin typeface="Arial"/>
                <a:cs typeface="Arial"/>
              </a:rPr>
              <a:t> </a:t>
            </a:r>
            <a:r>
              <a:rPr sz="1000" b="1" spc="-5" dirty="0">
                <a:solidFill>
                  <a:srgbClr val="FFFFFF"/>
                </a:solidFill>
                <a:latin typeface="Arial"/>
                <a:cs typeface="Arial"/>
              </a:rPr>
              <a:t>ondulaciones  </a:t>
            </a:r>
            <a:r>
              <a:rPr sz="1000" b="1" spc="-10" dirty="0">
                <a:solidFill>
                  <a:srgbClr val="FFFFFF"/>
                </a:solidFill>
                <a:latin typeface="Arial"/>
                <a:cs typeface="Arial"/>
              </a:rPr>
              <a:t>Ancho </a:t>
            </a:r>
            <a:r>
              <a:rPr sz="1000" b="1" spc="-5" dirty="0">
                <a:solidFill>
                  <a:srgbClr val="FFFFFF"/>
                </a:solidFill>
                <a:latin typeface="Arial"/>
                <a:cs typeface="Arial"/>
              </a:rPr>
              <a:t>de</a:t>
            </a:r>
            <a:r>
              <a:rPr sz="1000" b="1" spc="20" dirty="0">
                <a:solidFill>
                  <a:srgbClr val="FFFFFF"/>
                </a:solidFill>
                <a:latin typeface="Arial"/>
                <a:cs typeface="Arial"/>
              </a:rPr>
              <a:t> </a:t>
            </a:r>
            <a:r>
              <a:rPr sz="1000" b="1" spc="-5" dirty="0">
                <a:solidFill>
                  <a:srgbClr val="FFFFFF"/>
                </a:solidFill>
                <a:latin typeface="Arial"/>
                <a:cs typeface="Arial"/>
              </a:rPr>
              <a:t>trabajo</a:t>
            </a:r>
            <a:endParaRPr sz="1000">
              <a:latin typeface="Arial"/>
              <a:cs typeface="Arial"/>
            </a:endParaRPr>
          </a:p>
          <a:p>
            <a:pPr marL="181610" marR="173355" indent="-1270" algn="ctr">
              <a:lnSpc>
                <a:spcPct val="120000"/>
              </a:lnSpc>
            </a:pPr>
            <a:r>
              <a:rPr sz="1000" b="1" spc="-5" dirty="0">
                <a:solidFill>
                  <a:srgbClr val="FFFFFF"/>
                </a:solidFill>
                <a:latin typeface="Arial"/>
                <a:cs typeface="Arial"/>
              </a:rPr>
              <a:t>Filo (borde)  Tamaño de</a:t>
            </a:r>
            <a:r>
              <a:rPr sz="1000" b="1" spc="-55" dirty="0">
                <a:solidFill>
                  <a:srgbClr val="FFFFFF"/>
                </a:solidFill>
                <a:latin typeface="Arial"/>
                <a:cs typeface="Arial"/>
              </a:rPr>
              <a:t> </a:t>
            </a:r>
            <a:r>
              <a:rPr sz="1000" b="1" spc="-5" dirty="0">
                <a:solidFill>
                  <a:srgbClr val="FFFFFF"/>
                </a:solidFill>
                <a:latin typeface="Arial"/>
                <a:cs typeface="Arial"/>
              </a:rPr>
              <a:t>cuchilla</a:t>
            </a:r>
            <a:endParaRPr sz="1000">
              <a:latin typeface="Arial"/>
              <a:cs typeface="Arial"/>
            </a:endParaRPr>
          </a:p>
        </p:txBody>
      </p:sp>
      <p:sp>
        <p:nvSpPr>
          <p:cNvPr id="39" name="object 39"/>
          <p:cNvSpPr/>
          <p:nvPr/>
        </p:nvSpPr>
        <p:spPr>
          <a:xfrm>
            <a:off x="3077717" y="2431414"/>
            <a:ext cx="702945" cy="666115"/>
          </a:xfrm>
          <a:custGeom>
            <a:avLst/>
            <a:gdLst/>
            <a:ahLst/>
            <a:cxnLst/>
            <a:rect l="l" t="t" r="r" b="b"/>
            <a:pathLst>
              <a:path w="702945" h="666114">
                <a:moveTo>
                  <a:pt x="0" y="0"/>
                </a:moveTo>
                <a:lnTo>
                  <a:pt x="702944" y="665734"/>
                </a:lnTo>
              </a:path>
            </a:pathLst>
          </a:custGeom>
          <a:ln w="25400">
            <a:solidFill>
              <a:srgbClr val="2C89E7"/>
            </a:solidFill>
          </a:ln>
        </p:spPr>
        <p:txBody>
          <a:bodyPr wrap="square" lIns="0" tIns="0" rIns="0" bIns="0" rtlCol="0"/>
          <a:lstStyle/>
          <a:p>
            <a:endParaRPr/>
          </a:p>
        </p:txBody>
      </p:sp>
      <p:sp>
        <p:nvSpPr>
          <p:cNvPr id="40" name="object 40"/>
          <p:cNvSpPr/>
          <p:nvPr/>
        </p:nvSpPr>
        <p:spPr>
          <a:xfrm>
            <a:off x="3780663" y="2925191"/>
            <a:ext cx="963930" cy="344170"/>
          </a:xfrm>
          <a:custGeom>
            <a:avLst/>
            <a:gdLst/>
            <a:ahLst/>
            <a:cxnLst/>
            <a:rect l="l" t="t" r="r" b="b"/>
            <a:pathLst>
              <a:path w="963929" h="344170">
                <a:moveTo>
                  <a:pt x="0" y="34417"/>
                </a:moveTo>
                <a:lnTo>
                  <a:pt x="2716" y="21002"/>
                </a:lnTo>
                <a:lnTo>
                  <a:pt x="10112" y="10064"/>
                </a:lnTo>
                <a:lnTo>
                  <a:pt x="21056" y="2698"/>
                </a:lnTo>
                <a:lnTo>
                  <a:pt x="34416" y="0"/>
                </a:lnTo>
                <a:lnTo>
                  <a:pt x="929259" y="0"/>
                </a:lnTo>
                <a:lnTo>
                  <a:pt x="942599" y="2698"/>
                </a:lnTo>
                <a:lnTo>
                  <a:pt x="953500" y="10064"/>
                </a:lnTo>
                <a:lnTo>
                  <a:pt x="960852" y="21002"/>
                </a:lnTo>
                <a:lnTo>
                  <a:pt x="963549" y="34417"/>
                </a:lnTo>
                <a:lnTo>
                  <a:pt x="963549" y="309499"/>
                </a:lnTo>
                <a:lnTo>
                  <a:pt x="960852" y="322839"/>
                </a:lnTo>
                <a:lnTo>
                  <a:pt x="953500" y="333740"/>
                </a:lnTo>
                <a:lnTo>
                  <a:pt x="942599" y="341092"/>
                </a:lnTo>
                <a:lnTo>
                  <a:pt x="929259" y="343788"/>
                </a:lnTo>
                <a:lnTo>
                  <a:pt x="34416" y="343788"/>
                </a:lnTo>
                <a:lnTo>
                  <a:pt x="21056" y="341092"/>
                </a:lnTo>
                <a:lnTo>
                  <a:pt x="10112" y="333740"/>
                </a:lnTo>
                <a:lnTo>
                  <a:pt x="2716" y="322839"/>
                </a:lnTo>
                <a:lnTo>
                  <a:pt x="0" y="309499"/>
                </a:lnTo>
                <a:lnTo>
                  <a:pt x="0" y="34417"/>
                </a:lnTo>
                <a:close/>
              </a:path>
            </a:pathLst>
          </a:custGeom>
          <a:ln w="25400">
            <a:solidFill>
              <a:srgbClr val="FFFFFF"/>
            </a:solidFill>
          </a:ln>
        </p:spPr>
        <p:txBody>
          <a:bodyPr wrap="square" lIns="0" tIns="0" rIns="0" bIns="0" rtlCol="0"/>
          <a:lstStyle/>
          <a:p>
            <a:endParaRPr/>
          </a:p>
        </p:txBody>
      </p:sp>
      <p:sp>
        <p:nvSpPr>
          <p:cNvPr id="41" name="object 41"/>
          <p:cNvSpPr txBox="1"/>
          <p:nvPr/>
        </p:nvSpPr>
        <p:spPr>
          <a:xfrm>
            <a:off x="3867403" y="2998088"/>
            <a:ext cx="792480" cy="166071"/>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FFFF00"/>
                </a:solidFill>
                <a:latin typeface="Arial"/>
                <a:cs typeface="Arial"/>
              </a:rPr>
              <a:t>tangenciales</a:t>
            </a:r>
            <a:endParaRPr sz="1000" dirty="0">
              <a:solidFill>
                <a:srgbClr val="FFFF00"/>
              </a:solidFill>
              <a:latin typeface="Arial"/>
              <a:cs typeface="Arial"/>
            </a:endParaRPr>
          </a:p>
        </p:txBody>
      </p:sp>
      <p:sp>
        <p:nvSpPr>
          <p:cNvPr id="42" name="object 42"/>
          <p:cNvSpPr/>
          <p:nvPr/>
        </p:nvSpPr>
        <p:spPr>
          <a:xfrm>
            <a:off x="4744211" y="3078607"/>
            <a:ext cx="1122680" cy="19050"/>
          </a:xfrm>
          <a:custGeom>
            <a:avLst/>
            <a:gdLst/>
            <a:ahLst/>
            <a:cxnLst/>
            <a:rect l="l" t="t" r="r" b="b"/>
            <a:pathLst>
              <a:path w="1122679" h="19050">
                <a:moveTo>
                  <a:pt x="0" y="18541"/>
                </a:moveTo>
                <a:lnTo>
                  <a:pt x="1122426" y="0"/>
                </a:lnTo>
              </a:path>
            </a:pathLst>
          </a:custGeom>
          <a:ln w="25400">
            <a:solidFill>
              <a:srgbClr val="2C89E7"/>
            </a:solidFill>
          </a:ln>
        </p:spPr>
        <p:txBody>
          <a:bodyPr wrap="square" lIns="0" tIns="0" rIns="0" bIns="0" rtlCol="0"/>
          <a:lstStyle/>
          <a:p>
            <a:endParaRPr/>
          </a:p>
        </p:txBody>
      </p:sp>
      <p:sp>
        <p:nvSpPr>
          <p:cNvPr id="43" name="object 43"/>
          <p:cNvSpPr/>
          <p:nvPr/>
        </p:nvSpPr>
        <p:spPr>
          <a:xfrm>
            <a:off x="5866638" y="2493645"/>
            <a:ext cx="2052320" cy="1170305"/>
          </a:xfrm>
          <a:custGeom>
            <a:avLst/>
            <a:gdLst/>
            <a:ahLst/>
            <a:cxnLst/>
            <a:rect l="l" t="t" r="r" b="b"/>
            <a:pathLst>
              <a:path w="2052320" h="1170304">
                <a:moveTo>
                  <a:pt x="0" y="116966"/>
                </a:moveTo>
                <a:lnTo>
                  <a:pt x="9185" y="71419"/>
                </a:lnTo>
                <a:lnTo>
                  <a:pt x="34242" y="34242"/>
                </a:lnTo>
                <a:lnTo>
                  <a:pt x="71419" y="9185"/>
                </a:lnTo>
                <a:lnTo>
                  <a:pt x="116966" y="0"/>
                </a:lnTo>
                <a:lnTo>
                  <a:pt x="1934971" y="0"/>
                </a:lnTo>
                <a:lnTo>
                  <a:pt x="1980519" y="9185"/>
                </a:lnTo>
                <a:lnTo>
                  <a:pt x="2017696" y="34242"/>
                </a:lnTo>
                <a:lnTo>
                  <a:pt x="2042753" y="71419"/>
                </a:lnTo>
                <a:lnTo>
                  <a:pt x="2051939" y="116966"/>
                </a:lnTo>
                <a:lnTo>
                  <a:pt x="2051939" y="1052829"/>
                </a:lnTo>
                <a:lnTo>
                  <a:pt x="2042753" y="1098377"/>
                </a:lnTo>
                <a:lnTo>
                  <a:pt x="2017696" y="1135554"/>
                </a:lnTo>
                <a:lnTo>
                  <a:pt x="1980519" y="1160611"/>
                </a:lnTo>
                <a:lnTo>
                  <a:pt x="1934971" y="1169796"/>
                </a:lnTo>
                <a:lnTo>
                  <a:pt x="116966" y="1169796"/>
                </a:lnTo>
                <a:lnTo>
                  <a:pt x="71419" y="1160611"/>
                </a:lnTo>
                <a:lnTo>
                  <a:pt x="34242" y="1135554"/>
                </a:lnTo>
                <a:lnTo>
                  <a:pt x="9185" y="1098377"/>
                </a:lnTo>
                <a:lnTo>
                  <a:pt x="0" y="1052829"/>
                </a:lnTo>
                <a:lnTo>
                  <a:pt x="0" y="116966"/>
                </a:lnTo>
                <a:close/>
              </a:path>
            </a:pathLst>
          </a:custGeom>
          <a:ln w="25400">
            <a:solidFill>
              <a:srgbClr val="FFFFFF"/>
            </a:solidFill>
          </a:ln>
        </p:spPr>
        <p:txBody>
          <a:bodyPr wrap="square" lIns="0" tIns="0" rIns="0" bIns="0" rtlCol="0"/>
          <a:lstStyle/>
          <a:p>
            <a:endParaRPr/>
          </a:p>
        </p:txBody>
      </p:sp>
      <p:sp>
        <p:nvSpPr>
          <p:cNvPr id="44" name="object 44"/>
          <p:cNvSpPr txBox="1"/>
          <p:nvPr/>
        </p:nvSpPr>
        <p:spPr>
          <a:xfrm>
            <a:off x="6124194" y="2493416"/>
            <a:ext cx="1538605" cy="1120140"/>
          </a:xfrm>
          <a:prstGeom prst="rect">
            <a:avLst/>
          </a:prstGeom>
        </p:spPr>
        <p:txBody>
          <a:bodyPr vert="horz" wrap="square" lIns="0" tIns="12700" rIns="0" bIns="0" rtlCol="0">
            <a:spAutoFit/>
          </a:bodyPr>
          <a:lstStyle/>
          <a:p>
            <a:pPr marL="12700" marR="5080" indent="362585">
              <a:lnSpc>
                <a:spcPct val="119000"/>
              </a:lnSpc>
              <a:spcBef>
                <a:spcPts val="100"/>
              </a:spcBef>
            </a:pPr>
            <a:r>
              <a:rPr sz="1000" b="1" dirty="0">
                <a:solidFill>
                  <a:srgbClr val="FFFF00"/>
                </a:solidFill>
                <a:latin typeface="Arial"/>
                <a:cs typeface="Arial"/>
              </a:rPr>
              <a:t>Tipo </a:t>
            </a:r>
            <a:r>
              <a:rPr sz="1000" b="1" spc="-5" dirty="0">
                <a:solidFill>
                  <a:srgbClr val="FFFF00"/>
                </a:solidFill>
                <a:latin typeface="Arial"/>
                <a:cs typeface="Arial"/>
              </a:rPr>
              <a:t>de onda  Número de</a:t>
            </a:r>
            <a:r>
              <a:rPr sz="1000" b="1" spc="-50" dirty="0">
                <a:solidFill>
                  <a:srgbClr val="FFFF00"/>
                </a:solidFill>
                <a:latin typeface="Arial"/>
                <a:cs typeface="Arial"/>
              </a:rPr>
              <a:t> </a:t>
            </a:r>
            <a:r>
              <a:rPr sz="1000" b="1" spc="-5" dirty="0">
                <a:solidFill>
                  <a:srgbClr val="FFFF00"/>
                </a:solidFill>
                <a:latin typeface="Arial"/>
                <a:cs typeface="Arial"/>
              </a:rPr>
              <a:t>ondulaciones</a:t>
            </a:r>
            <a:endParaRPr sz="1000" dirty="0">
              <a:solidFill>
                <a:srgbClr val="FFFF00"/>
              </a:solidFill>
              <a:latin typeface="Arial"/>
              <a:cs typeface="Arial"/>
            </a:endParaRPr>
          </a:p>
          <a:p>
            <a:pPr marL="193675" marR="187960" indent="635" algn="ctr">
              <a:lnSpc>
                <a:spcPct val="120000"/>
              </a:lnSpc>
            </a:pPr>
            <a:r>
              <a:rPr sz="1000" b="1" spc="-10" dirty="0">
                <a:solidFill>
                  <a:srgbClr val="FFFF00"/>
                </a:solidFill>
                <a:latin typeface="Arial"/>
                <a:cs typeface="Arial"/>
              </a:rPr>
              <a:t>Ancho </a:t>
            </a:r>
            <a:r>
              <a:rPr sz="1000" b="1" spc="-5" dirty="0">
                <a:solidFill>
                  <a:srgbClr val="FFFF00"/>
                </a:solidFill>
                <a:latin typeface="Arial"/>
                <a:cs typeface="Arial"/>
              </a:rPr>
              <a:t>de trabajo  Tamaño de la</a:t>
            </a:r>
            <a:r>
              <a:rPr sz="1000" b="1" spc="-55" dirty="0">
                <a:solidFill>
                  <a:srgbClr val="FFFF00"/>
                </a:solidFill>
                <a:latin typeface="Arial"/>
                <a:cs typeface="Arial"/>
              </a:rPr>
              <a:t> </a:t>
            </a:r>
            <a:r>
              <a:rPr sz="1000" b="1" spc="-5" dirty="0">
                <a:solidFill>
                  <a:srgbClr val="FFFF00"/>
                </a:solidFill>
                <a:latin typeface="Arial"/>
                <a:cs typeface="Arial"/>
              </a:rPr>
              <a:t>onda  </a:t>
            </a:r>
            <a:r>
              <a:rPr sz="1000" b="1" spc="-10" dirty="0">
                <a:solidFill>
                  <a:srgbClr val="FFFF00"/>
                </a:solidFill>
                <a:latin typeface="Arial"/>
                <a:cs typeface="Arial"/>
              </a:rPr>
              <a:t>Ancho </a:t>
            </a:r>
            <a:r>
              <a:rPr sz="1000" b="1" spc="-5" dirty="0">
                <a:solidFill>
                  <a:srgbClr val="FFFF00"/>
                </a:solidFill>
                <a:latin typeface="Arial"/>
                <a:cs typeface="Arial"/>
              </a:rPr>
              <a:t>de</a:t>
            </a:r>
            <a:r>
              <a:rPr sz="1000" b="1" spc="5" dirty="0">
                <a:solidFill>
                  <a:srgbClr val="FFFF00"/>
                </a:solidFill>
                <a:latin typeface="Arial"/>
                <a:cs typeface="Arial"/>
              </a:rPr>
              <a:t> </a:t>
            </a:r>
            <a:r>
              <a:rPr sz="1000" b="1" spc="-5" dirty="0">
                <a:solidFill>
                  <a:srgbClr val="FFFF00"/>
                </a:solidFill>
                <a:latin typeface="Arial"/>
                <a:cs typeface="Arial"/>
              </a:rPr>
              <a:t>onda</a:t>
            </a:r>
            <a:endParaRPr sz="1000" dirty="0">
              <a:solidFill>
                <a:srgbClr val="FFFF00"/>
              </a:solidFill>
              <a:latin typeface="Arial"/>
              <a:cs typeface="Arial"/>
            </a:endParaRPr>
          </a:p>
          <a:p>
            <a:pPr algn="ctr">
              <a:lnSpc>
                <a:spcPct val="100000"/>
              </a:lnSpc>
              <a:spcBef>
                <a:spcPts val="240"/>
              </a:spcBef>
            </a:pPr>
            <a:r>
              <a:rPr sz="1000" b="1" spc="-5" dirty="0">
                <a:solidFill>
                  <a:srgbClr val="FFFF00"/>
                </a:solidFill>
                <a:latin typeface="Arial"/>
                <a:cs typeface="Arial"/>
              </a:rPr>
              <a:t>Tamaño de</a:t>
            </a:r>
            <a:r>
              <a:rPr sz="1000" b="1" spc="-25" dirty="0">
                <a:solidFill>
                  <a:srgbClr val="FFFF00"/>
                </a:solidFill>
                <a:latin typeface="Arial"/>
                <a:cs typeface="Arial"/>
              </a:rPr>
              <a:t> </a:t>
            </a:r>
            <a:r>
              <a:rPr sz="1000" b="1" spc="-5" dirty="0">
                <a:solidFill>
                  <a:srgbClr val="FFFF00"/>
                </a:solidFill>
                <a:latin typeface="Arial"/>
                <a:cs typeface="Arial"/>
              </a:rPr>
              <a:t>cuchilla</a:t>
            </a:r>
            <a:endParaRPr sz="1000" dirty="0">
              <a:solidFill>
                <a:srgbClr val="FFFF00"/>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1576" y="3140964"/>
            <a:ext cx="2177415" cy="1089025"/>
          </a:xfrm>
          <a:custGeom>
            <a:avLst/>
            <a:gdLst/>
            <a:ahLst/>
            <a:cxnLst/>
            <a:rect l="l" t="t" r="r" b="b"/>
            <a:pathLst>
              <a:path w="2177415" h="1089025">
                <a:moveTo>
                  <a:pt x="2068550" y="0"/>
                </a:moveTo>
                <a:lnTo>
                  <a:pt x="108877" y="0"/>
                </a:lnTo>
                <a:lnTo>
                  <a:pt x="66495" y="8560"/>
                </a:lnTo>
                <a:lnTo>
                  <a:pt x="31888" y="31908"/>
                </a:lnTo>
                <a:lnTo>
                  <a:pt x="8555" y="66544"/>
                </a:lnTo>
                <a:lnTo>
                  <a:pt x="0" y="108965"/>
                </a:lnTo>
                <a:lnTo>
                  <a:pt x="0" y="979932"/>
                </a:lnTo>
                <a:lnTo>
                  <a:pt x="8555" y="1022280"/>
                </a:lnTo>
                <a:lnTo>
                  <a:pt x="31888" y="1056878"/>
                </a:lnTo>
                <a:lnTo>
                  <a:pt x="66495" y="1080212"/>
                </a:lnTo>
                <a:lnTo>
                  <a:pt x="108877" y="1088771"/>
                </a:lnTo>
                <a:lnTo>
                  <a:pt x="2068550" y="1088771"/>
                </a:lnTo>
                <a:lnTo>
                  <a:pt x="2110899" y="1080212"/>
                </a:lnTo>
                <a:lnTo>
                  <a:pt x="2145496" y="1056878"/>
                </a:lnTo>
                <a:lnTo>
                  <a:pt x="2168830" y="1022280"/>
                </a:lnTo>
                <a:lnTo>
                  <a:pt x="2177389" y="979932"/>
                </a:lnTo>
                <a:lnTo>
                  <a:pt x="2177389" y="108965"/>
                </a:lnTo>
                <a:lnTo>
                  <a:pt x="2168830" y="66544"/>
                </a:lnTo>
                <a:lnTo>
                  <a:pt x="2145496" y="31908"/>
                </a:lnTo>
                <a:lnTo>
                  <a:pt x="2110899" y="8560"/>
                </a:lnTo>
                <a:lnTo>
                  <a:pt x="2068550" y="0"/>
                </a:lnTo>
                <a:close/>
              </a:path>
            </a:pathLst>
          </a:custGeom>
          <a:solidFill>
            <a:srgbClr val="3399FF">
              <a:alpha val="1960"/>
            </a:srgbClr>
          </a:solidFill>
        </p:spPr>
        <p:txBody>
          <a:bodyPr wrap="square" lIns="0" tIns="0" rIns="0" bIns="0" rtlCol="0"/>
          <a:lstStyle/>
          <a:p>
            <a:endParaRPr/>
          </a:p>
        </p:txBody>
      </p:sp>
      <p:sp>
        <p:nvSpPr>
          <p:cNvPr id="3" name="object 3"/>
          <p:cNvSpPr/>
          <p:nvPr/>
        </p:nvSpPr>
        <p:spPr>
          <a:xfrm>
            <a:off x="471576" y="3140964"/>
            <a:ext cx="2177415" cy="1089025"/>
          </a:xfrm>
          <a:custGeom>
            <a:avLst/>
            <a:gdLst/>
            <a:ahLst/>
            <a:cxnLst/>
            <a:rect l="l" t="t" r="r" b="b"/>
            <a:pathLst>
              <a:path w="2177415" h="1089025">
                <a:moveTo>
                  <a:pt x="0" y="108965"/>
                </a:moveTo>
                <a:lnTo>
                  <a:pt x="8555" y="66544"/>
                </a:lnTo>
                <a:lnTo>
                  <a:pt x="31888" y="31908"/>
                </a:lnTo>
                <a:lnTo>
                  <a:pt x="66495" y="8560"/>
                </a:lnTo>
                <a:lnTo>
                  <a:pt x="108877" y="0"/>
                </a:lnTo>
                <a:lnTo>
                  <a:pt x="2068550" y="0"/>
                </a:lnTo>
                <a:lnTo>
                  <a:pt x="2110899" y="8560"/>
                </a:lnTo>
                <a:lnTo>
                  <a:pt x="2145496" y="31908"/>
                </a:lnTo>
                <a:lnTo>
                  <a:pt x="2168830" y="66544"/>
                </a:lnTo>
                <a:lnTo>
                  <a:pt x="2177389" y="108965"/>
                </a:lnTo>
                <a:lnTo>
                  <a:pt x="2177389" y="979932"/>
                </a:lnTo>
                <a:lnTo>
                  <a:pt x="2168830" y="1022280"/>
                </a:lnTo>
                <a:lnTo>
                  <a:pt x="2145496" y="1056878"/>
                </a:lnTo>
                <a:lnTo>
                  <a:pt x="2110899" y="1080212"/>
                </a:lnTo>
                <a:lnTo>
                  <a:pt x="2068550" y="1088771"/>
                </a:lnTo>
                <a:lnTo>
                  <a:pt x="108877" y="1088771"/>
                </a:lnTo>
                <a:lnTo>
                  <a:pt x="66495" y="1080212"/>
                </a:lnTo>
                <a:lnTo>
                  <a:pt x="31888" y="1056878"/>
                </a:lnTo>
                <a:lnTo>
                  <a:pt x="8555" y="1022280"/>
                </a:lnTo>
                <a:lnTo>
                  <a:pt x="0" y="979932"/>
                </a:lnTo>
                <a:lnTo>
                  <a:pt x="0" y="108965"/>
                </a:lnTo>
                <a:close/>
              </a:path>
            </a:pathLst>
          </a:custGeom>
          <a:ln w="25399">
            <a:solidFill>
              <a:srgbClr val="FFFFFF"/>
            </a:solidFill>
          </a:ln>
        </p:spPr>
        <p:txBody>
          <a:bodyPr wrap="square" lIns="0" tIns="0" rIns="0" bIns="0" rtlCol="0"/>
          <a:lstStyle/>
          <a:p>
            <a:endParaRPr/>
          </a:p>
        </p:txBody>
      </p:sp>
      <p:sp>
        <p:nvSpPr>
          <p:cNvPr id="4" name="object 4"/>
          <p:cNvSpPr txBox="1"/>
          <p:nvPr/>
        </p:nvSpPr>
        <p:spPr>
          <a:xfrm>
            <a:off x="818489" y="3416553"/>
            <a:ext cx="1482090" cy="383540"/>
          </a:xfrm>
          <a:prstGeom prst="rect">
            <a:avLst/>
          </a:prstGeom>
        </p:spPr>
        <p:txBody>
          <a:bodyPr vert="horz" wrap="square" lIns="0" tIns="24765" rIns="0" bIns="0" rtlCol="0">
            <a:spAutoFit/>
          </a:bodyPr>
          <a:lstStyle/>
          <a:p>
            <a:pPr marL="12700" marR="5080" indent="80645">
              <a:lnSpc>
                <a:spcPts val="1380"/>
              </a:lnSpc>
              <a:spcBef>
                <a:spcPts val="195"/>
              </a:spcBef>
            </a:pPr>
            <a:r>
              <a:rPr sz="1200" b="1" spc="-5" dirty="0">
                <a:solidFill>
                  <a:srgbClr val="FFFFFF"/>
                </a:solidFill>
                <a:latin typeface="Arial"/>
                <a:cs typeface="Arial"/>
              </a:rPr>
              <a:t>Corte de residuos  roturación del</a:t>
            </a:r>
            <a:r>
              <a:rPr sz="1200" b="1" spc="-50" dirty="0">
                <a:solidFill>
                  <a:srgbClr val="FFFFFF"/>
                </a:solidFill>
                <a:latin typeface="Arial"/>
                <a:cs typeface="Arial"/>
              </a:rPr>
              <a:t> </a:t>
            </a:r>
            <a:r>
              <a:rPr sz="1200" b="1" dirty="0">
                <a:solidFill>
                  <a:srgbClr val="FFFFFF"/>
                </a:solidFill>
                <a:latin typeface="Arial"/>
                <a:cs typeface="Arial"/>
              </a:rPr>
              <a:t>suelo</a:t>
            </a:r>
            <a:endParaRPr sz="1200">
              <a:latin typeface="Arial"/>
              <a:cs typeface="Arial"/>
            </a:endParaRPr>
          </a:p>
        </p:txBody>
      </p:sp>
      <p:sp>
        <p:nvSpPr>
          <p:cNvPr id="5" name="object 5"/>
          <p:cNvSpPr/>
          <p:nvPr/>
        </p:nvSpPr>
        <p:spPr>
          <a:xfrm>
            <a:off x="2648966" y="1958720"/>
            <a:ext cx="628650" cy="1727200"/>
          </a:xfrm>
          <a:custGeom>
            <a:avLst/>
            <a:gdLst/>
            <a:ahLst/>
            <a:cxnLst/>
            <a:rect l="l" t="t" r="r" b="b"/>
            <a:pathLst>
              <a:path w="628650" h="1727200">
                <a:moveTo>
                  <a:pt x="0" y="1726691"/>
                </a:moveTo>
                <a:lnTo>
                  <a:pt x="628142" y="0"/>
                </a:lnTo>
              </a:path>
            </a:pathLst>
          </a:custGeom>
          <a:ln w="25400">
            <a:solidFill>
              <a:srgbClr val="2779CA"/>
            </a:solidFill>
          </a:ln>
        </p:spPr>
        <p:txBody>
          <a:bodyPr wrap="square" lIns="0" tIns="0" rIns="0" bIns="0" rtlCol="0"/>
          <a:lstStyle/>
          <a:p>
            <a:endParaRPr/>
          </a:p>
        </p:txBody>
      </p:sp>
      <p:sp>
        <p:nvSpPr>
          <p:cNvPr id="6" name="object 6"/>
          <p:cNvSpPr/>
          <p:nvPr/>
        </p:nvSpPr>
        <p:spPr>
          <a:xfrm>
            <a:off x="3277108" y="1742948"/>
            <a:ext cx="2177415" cy="431800"/>
          </a:xfrm>
          <a:custGeom>
            <a:avLst/>
            <a:gdLst/>
            <a:ahLst/>
            <a:cxnLst/>
            <a:rect l="l" t="t" r="r" b="b"/>
            <a:pathLst>
              <a:path w="2177415" h="431800">
                <a:moveTo>
                  <a:pt x="0" y="43179"/>
                </a:moveTo>
                <a:lnTo>
                  <a:pt x="3389" y="26414"/>
                </a:lnTo>
                <a:lnTo>
                  <a:pt x="12636" y="12684"/>
                </a:lnTo>
                <a:lnTo>
                  <a:pt x="26360" y="3407"/>
                </a:lnTo>
                <a:lnTo>
                  <a:pt x="43179" y="0"/>
                </a:lnTo>
                <a:lnTo>
                  <a:pt x="2134234" y="0"/>
                </a:lnTo>
                <a:lnTo>
                  <a:pt x="2151054" y="3407"/>
                </a:lnTo>
                <a:lnTo>
                  <a:pt x="2164778" y="12684"/>
                </a:lnTo>
                <a:lnTo>
                  <a:pt x="2174025" y="26414"/>
                </a:lnTo>
                <a:lnTo>
                  <a:pt x="2177415" y="43179"/>
                </a:lnTo>
                <a:lnTo>
                  <a:pt x="2177415" y="388365"/>
                </a:lnTo>
                <a:lnTo>
                  <a:pt x="2174025" y="405112"/>
                </a:lnTo>
                <a:lnTo>
                  <a:pt x="2164778" y="418798"/>
                </a:lnTo>
                <a:lnTo>
                  <a:pt x="2151054" y="428031"/>
                </a:lnTo>
                <a:lnTo>
                  <a:pt x="2134234" y="431418"/>
                </a:lnTo>
                <a:lnTo>
                  <a:pt x="43179" y="431418"/>
                </a:lnTo>
                <a:lnTo>
                  <a:pt x="26360" y="428031"/>
                </a:lnTo>
                <a:lnTo>
                  <a:pt x="12636" y="418798"/>
                </a:lnTo>
                <a:lnTo>
                  <a:pt x="3389" y="405112"/>
                </a:lnTo>
                <a:lnTo>
                  <a:pt x="0" y="388365"/>
                </a:lnTo>
                <a:lnTo>
                  <a:pt x="0" y="43179"/>
                </a:lnTo>
                <a:close/>
              </a:path>
            </a:pathLst>
          </a:custGeom>
          <a:ln w="25400">
            <a:solidFill>
              <a:srgbClr val="FFFFFF"/>
            </a:solidFill>
          </a:ln>
        </p:spPr>
        <p:txBody>
          <a:bodyPr wrap="square" lIns="0" tIns="0" rIns="0" bIns="0" rtlCol="0"/>
          <a:lstStyle/>
          <a:p>
            <a:endParaRPr/>
          </a:p>
        </p:txBody>
      </p:sp>
      <p:sp>
        <p:nvSpPr>
          <p:cNvPr id="7" name="object 7"/>
          <p:cNvSpPr txBox="1"/>
          <p:nvPr/>
        </p:nvSpPr>
        <p:spPr>
          <a:xfrm>
            <a:off x="3519932" y="1840229"/>
            <a:ext cx="169100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Profundidad de</a:t>
            </a:r>
            <a:r>
              <a:rPr sz="1200" b="1" spc="-35" dirty="0">
                <a:solidFill>
                  <a:srgbClr val="FFFFFF"/>
                </a:solidFill>
                <a:latin typeface="Arial"/>
                <a:cs typeface="Arial"/>
              </a:rPr>
              <a:t> </a:t>
            </a:r>
            <a:r>
              <a:rPr sz="1200" b="1" spc="-5" dirty="0">
                <a:solidFill>
                  <a:srgbClr val="FFFFFF"/>
                </a:solidFill>
                <a:latin typeface="Arial"/>
                <a:cs typeface="Arial"/>
              </a:rPr>
              <a:t>trabajo</a:t>
            </a:r>
            <a:endParaRPr sz="1200">
              <a:latin typeface="Arial"/>
              <a:cs typeface="Arial"/>
            </a:endParaRPr>
          </a:p>
        </p:txBody>
      </p:sp>
      <p:sp>
        <p:nvSpPr>
          <p:cNvPr id="8" name="object 8"/>
          <p:cNvSpPr/>
          <p:nvPr/>
        </p:nvSpPr>
        <p:spPr>
          <a:xfrm>
            <a:off x="5454522" y="729615"/>
            <a:ext cx="1059815" cy="1229360"/>
          </a:xfrm>
          <a:custGeom>
            <a:avLst/>
            <a:gdLst/>
            <a:ahLst/>
            <a:cxnLst/>
            <a:rect l="l" t="t" r="r" b="b"/>
            <a:pathLst>
              <a:path w="1059815" h="1229360">
                <a:moveTo>
                  <a:pt x="0" y="1229106"/>
                </a:moveTo>
                <a:lnTo>
                  <a:pt x="1059815" y="0"/>
                </a:lnTo>
              </a:path>
            </a:pathLst>
          </a:custGeom>
          <a:ln w="25400">
            <a:solidFill>
              <a:srgbClr val="2C89E7"/>
            </a:solidFill>
          </a:ln>
        </p:spPr>
        <p:txBody>
          <a:bodyPr wrap="square" lIns="0" tIns="0" rIns="0" bIns="0" rtlCol="0"/>
          <a:lstStyle/>
          <a:p>
            <a:endParaRPr/>
          </a:p>
        </p:txBody>
      </p:sp>
      <p:sp>
        <p:nvSpPr>
          <p:cNvPr id="9" name="object 9"/>
          <p:cNvSpPr/>
          <p:nvPr/>
        </p:nvSpPr>
        <p:spPr>
          <a:xfrm>
            <a:off x="6514338" y="554227"/>
            <a:ext cx="2177415" cy="351155"/>
          </a:xfrm>
          <a:custGeom>
            <a:avLst/>
            <a:gdLst/>
            <a:ahLst/>
            <a:cxnLst/>
            <a:rect l="l" t="t" r="r" b="b"/>
            <a:pathLst>
              <a:path w="2177415" h="351155">
                <a:moveTo>
                  <a:pt x="0" y="35051"/>
                </a:moveTo>
                <a:lnTo>
                  <a:pt x="2762" y="21431"/>
                </a:lnTo>
                <a:lnTo>
                  <a:pt x="10286" y="10287"/>
                </a:lnTo>
                <a:lnTo>
                  <a:pt x="21431" y="2762"/>
                </a:lnTo>
                <a:lnTo>
                  <a:pt x="35051" y="0"/>
                </a:lnTo>
                <a:lnTo>
                  <a:pt x="2142362" y="0"/>
                </a:lnTo>
                <a:lnTo>
                  <a:pt x="2155983" y="2762"/>
                </a:lnTo>
                <a:lnTo>
                  <a:pt x="2167127" y="10286"/>
                </a:lnTo>
                <a:lnTo>
                  <a:pt x="2174652" y="21431"/>
                </a:lnTo>
                <a:lnTo>
                  <a:pt x="2177414" y="35051"/>
                </a:lnTo>
                <a:lnTo>
                  <a:pt x="2177414" y="315849"/>
                </a:lnTo>
                <a:lnTo>
                  <a:pt x="2174652" y="329469"/>
                </a:lnTo>
                <a:lnTo>
                  <a:pt x="2167128" y="340613"/>
                </a:lnTo>
                <a:lnTo>
                  <a:pt x="2155983" y="348138"/>
                </a:lnTo>
                <a:lnTo>
                  <a:pt x="2142362" y="350900"/>
                </a:lnTo>
                <a:lnTo>
                  <a:pt x="35051" y="350900"/>
                </a:lnTo>
                <a:lnTo>
                  <a:pt x="21431" y="348138"/>
                </a:lnTo>
                <a:lnTo>
                  <a:pt x="10287" y="340614"/>
                </a:lnTo>
                <a:lnTo>
                  <a:pt x="2762" y="329469"/>
                </a:lnTo>
                <a:lnTo>
                  <a:pt x="0" y="315849"/>
                </a:lnTo>
                <a:lnTo>
                  <a:pt x="0" y="35051"/>
                </a:lnTo>
                <a:close/>
              </a:path>
            </a:pathLst>
          </a:custGeom>
          <a:ln w="25400">
            <a:solidFill>
              <a:srgbClr val="FFFFFF"/>
            </a:solidFill>
          </a:ln>
        </p:spPr>
        <p:txBody>
          <a:bodyPr wrap="square" lIns="0" tIns="0" rIns="0" bIns="0" rtlCol="0"/>
          <a:lstStyle/>
          <a:p>
            <a:endParaRPr/>
          </a:p>
        </p:txBody>
      </p:sp>
      <p:sp>
        <p:nvSpPr>
          <p:cNvPr id="10" name="object 10"/>
          <p:cNvSpPr txBox="1"/>
          <p:nvPr/>
        </p:nvSpPr>
        <p:spPr>
          <a:xfrm>
            <a:off x="6864477" y="618870"/>
            <a:ext cx="1478280"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FFFFFF"/>
                </a:solidFill>
                <a:latin typeface="Arial"/>
                <a:cs typeface="Arial"/>
              </a:rPr>
              <a:t>Desplazamiento del</a:t>
            </a:r>
            <a:r>
              <a:rPr sz="1100" spc="-25" dirty="0">
                <a:solidFill>
                  <a:srgbClr val="FFFFFF"/>
                </a:solidFill>
                <a:latin typeface="Arial"/>
                <a:cs typeface="Arial"/>
              </a:rPr>
              <a:t> </a:t>
            </a:r>
            <a:r>
              <a:rPr sz="1100" dirty="0">
                <a:solidFill>
                  <a:srgbClr val="FFFFFF"/>
                </a:solidFill>
                <a:latin typeface="Arial"/>
                <a:cs typeface="Arial"/>
              </a:rPr>
              <a:t>eje</a:t>
            </a:r>
            <a:endParaRPr sz="1100">
              <a:latin typeface="Arial"/>
              <a:cs typeface="Arial"/>
            </a:endParaRPr>
          </a:p>
        </p:txBody>
      </p:sp>
      <p:sp>
        <p:nvSpPr>
          <p:cNvPr id="11" name="object 11"/>
          <p:cNvSpPr/>
          <p:nvPr/>
        </p:nvSpPr>
        <p:spPr>
          <a:xfrm>
            <a:off x="5454522" y="1622171"/>
            <a:ext cx="1059815" cy="336550"/>
          </a:xfrm>
          <a:custGeom>
            <a:avLst/>
            <a:gdLst/>
            <a:ahLst/>
            <a:cxnLst/>
            <a:rect l="l" t="t" r="r" b="b"/>
            <a:pathLst>
              <a:path w="1059815" h="336550">
                <a:moveTo>
                  <a:pt x="0" y="336550"/>
                </a:moveTo>
                <a:lnTo>
                  <a:pt x="1059815" y="0"/>
                </a:lnTo>
              </a:path>
            </a:pathLst>
          </a:custGeom>
          <a:ln w="25400">
            <a:solidFill>
              <a:srgbClr val="2C89E7"/>
            </a:solidFill>
          </a:ln>
        </p:spPr>
        <p:txBody>
          <a:bodyPr wrap="square" lIns="0" tIns="0" rIns="0" bIns="0" rtlCol="0"/>
          <a:lstStyle/>
          <a:p>
            <a:endParaRPr/>
          </a:p>
        </p:txBody>
      </p:sp>
      <p:sp>
        <p:nvSpPr>
          <p:cNvPr id="12" name="object 12"/>
          <p:cNvSpPr/>
          <p:nvPr/>
        </p:nvSpPr>
        <p:spPr>
          <a:xfrm>
            <a:off x="6514338" y="1417447"/>
            <a:ext cx="2177415" cy="409575"/>
          </a:xfrm>
          <a:custGeom>
            <a:avLst/>
            <a:gdLst/>
            <a:ahLst/>
            <a:cxnLst/>
            <a:rect l="l" t="t" r="r" b="b"/>
            <a:pathLst>
              <a:path w="2177415" h="409575">
                <a:moveTo>
                  <a:pt x="0" y="40893"/>
                </a:moveTo>
                <a:lnTo>
                  <a:pt x="3210" y="24967"/>
                </a:lnTo>
                <a:lnTo>
                  <a:pt x="11969" y="11969"/>
                </a:lnTo>
                <a:lnTo>
                  <a:pt x="24967" y="3210"/>
                </a:lnTo>
                <a:lnTo>
                  <a:pt x="40893" y="0"/>
                </a:lnTo>
                <a:lnTo>
                  <a:pt x="2136393" y="0"/>
                </a:lnTo>
                <a:lnTo>
                  <a:pt x="2152394" y="3210"/>
                </a:lnTo>
                <a:lnTo>
                  <a:pt x="2165429" y="11969"/>
                </a:lnTo>
                <a:lnTo>
                  <a:pt x="2174202" y="24967"/>
                </a:lnTo>
                <a:lnTo>
                  <a:pt x="2177414" y="40893"/>
                </a:lnTo>
                <a:lnTo>
                  <a:pt x="2177414" y="368426"/>
                </a:lnTo>
                <a:lnTo>
                  <a:pt x="2174202" y="384373"/>
                </a:lnTo>
                <a:lnTo>
                  <a:pt x="2165429" y="397414"/>
                </a:lnTo>
                <a:lnTo>
                  <a:pt x="2152394" y="406217"/>
                </a:lnTo>
                <a:lnTo>
                  <a:pt x="2136393" y="409448"/>
                </a:lnTo>
                <a:lnTo>
                  <a:pt x="40893" y="409448"/>
                </a:lnTo>
                <a:lnTo>
                  <a:pt x="24967" y="406217"/>
                </a:lnTo>
                <a:lnTo>
                  <a:pt x="11969" y="397414"/>
                </a:lnTo>
                <a:lnTo>
                  <a:pt x="3210" y="384373"/>
                </a:lnTo>
                <a:lnTo>
                  <a:pt x="0" y="368426"/>
                </a:lnTo>
                <a:lnTo>
                  <a:pt x="0" y="40893"/>
                </a:lnTo>
                <a:close/>
              </a:path>
            </a:pathLst>
          </a:custGeom>
          <a:ln w="25400">
            <a:solidFill>
              <a:srgbClr val="FFFFFF"/>
            </a:solidFill>
          </a:ln>
        </p:spPr>
        <p:txBody>
          <a:bodyPr wrap="square" lIns="0" tIns="0" rIns="0" bIns="0" rtlCol="0"/>
          <a:lstStyle/>
          <a:p>
            <a:endParaRPr/>
          </a:p>
        </p:txBody>
      </p:sp>
      <p:sp>
        <p:nvSpPr>
          <p:cNvPr id="13" name="object 13"/>
          <p:cNvSpPr txBox="1"/>
          <p:nvPr/>
        </p:nvSpPr>
        <p:spPr>
          <a:xfrm>
            <a:off x="6601206" y="1447926"/>
            <a:ext cx="2006600"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FFFFFF"/>
                </a:solidFill>
                <a:latin typeface="Arial"/>
                <a:cs typeface="Arial"/>
              </a:rPr>
              <a:t>Desplazamiento de la</a:t>
            </a:r>
            <a:r>
              <a:rPr sz="1100" b="1" spc="-120" dirty="0">
                <a:solidFill>
                  <a:srgbClr val="FFFFFF"/>
                </a:solidFill>
                <a:latin typeface="Arial"/>
                <a:cs typeface="Arial"/>
              </a:rPr>
              <a:t> </a:t>
            </a:r>
            <a:r>
              <a:rPr sz="1100" b="1" dirty="0">
                <a:solidFill>
                  <a:srgbClr val="FFFFFF"/>
                </a:solidFill>
                <a:latin typeface="Arial"/>
                <a:cs typeface="Arial"/>
              </a:rPr>
              <a:t>cuchilla</a:t>
            </a:r>
            <a:endParaRPr sz="1100">
              <a:latin typeface="Arial"/>
              <a:cs typeface="Arial"/>
            </a:endParaRPr>
          </a:p>
        </p:txBody>
      </p:sp>
      <p:sp>
        <p:nvSpPr>
          <p:cNvPr id="14" name="object 14"/>
          <p:cNvSpPr/>
          <p:nvPr/>
        </p:nvSpPr>
        <p:spPr>
          <a:xfrm>
            <a:off x="5454522" y="1958720"/>
            <a:ext cx="1116965" cy="466090"/>
          </a:xfrm>
          <a:custGeom>
            <a:avLst/>
            <a:gdLst/>
            <a:ahLst/>
            <a:cxnLst/>
            <a:rect l="l" t="t" r="r" b="b"/>
            <a:pathLst>
              <a:path w="1116965" h="466089">
                <a:moveTo>
                  <a:pt x="0" y="0"/>
                </a:moveTo>
                <a:lnTo>
                  <a:pt x="1116583" y="465708"/>
                </a:lnTo>
              </a:path>
            </a:pathLst>
          </a:custGeom>
          <a:ln w="25399">
            <a:solidFill>
              <a:srgbClr val="2C89E7"/>
            </a:solidFill>
          </a:ln>
        </p:spPr>
        <p:txBody>
          <a:bodyPr wrap="square" lIns="0" tIns="0" rIns="0" bIns="0" rtlCol="0"/>
          <a:lstStyle/>
          <a:p>
            <a:endParaRPr/>
          </a:p>
        </p:txBody>
      </p:sp>
      <p:sp>
        <p:nvSpPr>
          <p:cNvPr id="15" name="object 15"/>
          <p:cNvSpPr/>
          <p:nvPr/>
        </p:nvSpPr>
        <p:spPr>
          <a:xfrm>
            <a:off x="6571106" y="2242566"/>
            <a:ext cx="2177415" cy="363855"/>
          </a:xfrm>
          <a:custGeom>
            <a:avLst/>
            <a:gdLst/>
            <a:ahLst/>
            <a:cxnLst/>
            <a:rect l="l" t="t" r="r" b="b"/>
            <a:pathLst>
              <a:path w="2177415" h="363855">
                <a:moveTo>
                  <a:pt x="0" y="36322"/>
                </a:moveTo>
                <a:lnTo>
                  <a:pt x="2853" y="22181"/>
                </a:lnTo>
                <a:lnTo>
                  <a:pt x="10636" y="10636"/>
                </a:lnTo>
                <a:lnTo>
                  <a:pt x="22181" y="2853"/>
                </a:lnTo>
                <a:lnTo>
                  <a:pt x="36322" y="0"/>
                </a:lnTo>
                <a:lnTo>
                  <a:pt x="2140966" y="0"/>
                </a:lnTo>
                <a:lnTo>
                  <a:pt x="2155126" y="2853"/>
                </a:lnTo>
                <a:lnTo>
                  <a:pt x="2166715" y="10636"/>
                </a:lnTo>
                <a:lnTo>
                  <a:pt x="2174541" y="22181"/>
                </a:lnTo>
                <a:lnTo>
                  <a:pt x="2177415" y="36322"/>
                </a:lnTo>
                <a:lnTo>
                  <a:pt x="2177415" y="327279"/>
                </a:lnTo>
                <a:lnTo>
                  <a:pt x="2174541" y="341493"/>
                </a:lnTo>
                <a:lnTo>
                  <a:pt x="2166715" y="353075"/>
                </a:lnTo>
                <a:lnTo>
                  <a:pt x="2155126" y="360872"/>
                </a:lnTo>
                <a:lnTo>
                  <a:pt x="2140966" y="363728"/>
                </a:lnTo>
                <a:lnTo>
                  <a:pt x="36322" y="363728"/>
                </a:lnTo>
                <a:lnTo>
                  <a:pt x="22181" y="360872"/>
                </a:lnTo>
                <a:lnTo>
                  <a:pt x="10636" y="353075"/>
                </a:lnTo>
                <a:lnTo>
                  <a:pt x="2853" y="341493"/>
                </a:lnTo>
                <a:lnTo>
                  <a:pt x="0" y="327279"/>
                </a:lnTo>
                <a:lnTo>
                  <a:pt x="0" y="36322"/>
                </a:lnTo>
                <a:close/>
              </a:path>
            </a:pathLst>
          </a:custGeom>
          <a:ln w="25400">
            <a:solidFill>
              <a:srgbClr val="FFFFFF"/>
            </a:solidFill>
          </a:ln>
        </p:spPr>
        <p:txBody>
          <a:bodyPr wrap="square" lIns="0" tIns="0" rIns="0" bIns="0" rtlCol="0"/>
          <a:lstStyle/>
          <a:p>
            <a:endParaRPr/>
          </a:p>
        </p:txBody>
      </p:sp>
      <p:sp>
        <p:nvSpPr>
          <p:cNvPr id="16" name="object 16"/>
          <p:cNvSpPr/>
          <p:nvPr/>
        </p:nvSpPr>
        <p:spPr>
          <a:xfrm>
            <a:off x="2648966" y="3606800"/>
            <a:ext cx="556260" cy="78740"/>
          </a:xfrm>
          <a:custGeom>
            <a:avLst/>
            <a:gdLst/>
            <a:ahLst/>
            <a:cxnLst/>
            <a:rect l="l" t="t" r="r" b="b"/>
            <a:pathLst>
              <a:path w="556260" h="78739">
                <a:moveTo>
                  <a:pt x="0" y="78612"/>
                </a:moveTo>
                <a:lnTo>
                  <a:pt x="556259" y="0"/>
                </a:lnTo>
              </a:path>
            </a:pathLst>
          </a:custGeom>
          <a:ln w="25400">
            <a:solidFill>
              <a:srgbClr val="2779CA"/>
            </a:solidFill>
          </a:ln>
        </p:spPr>
        <p:txBody>
          <a:bodyPr wrap="square" lIns="0" tIns="0" rIns="0" bIns="0" rtlCol="0"/>
          <a:lstStyle/>
          <a:p>
            <a:endParaRPr/>
          </a:p>
        </p:txBody>
      </p:sp>
      <p:sp>
        <p:nvSpPr>
          <p:cNvPr id="17" name="object 17"/>
          <p:cNvSpPr/>
          <p:nvPr/>
        </p:nvSpPr>
        <p:spPr>
          <a:xfrm>
            <a:off x="3205226" y="3287776"/>
            <a:ext cx="2177415" cy="638175"/>
          </a:xfrm>
          <a:custGeom>
            <a:avLst/>
            <a:gdLst/>
            <a:ahLst/>
            <a:cxnLst/>
            <a:rect l="l" t="t" r="r" b="b"/>
            <a:pathLst>
              <a:path w="2177415" h="638175">
                <a:moveTo>
                  <a:pt x="0" y="63881"/>
                </a:moveTo>
                <a:lnTo>
                  <a:pt x="5014" y="39004"/>
                </a:lnTo>
                <a:lnTo>
                  <a:pt x="18684" y="18700"/>
                </a:lnTo>
                <a:lnTo>
                  <a:pt x="38951" y="5016"/>
                </a:lnTo>
                <a:lnTo>
                  <a:pt x="63753" y="0"/>
                </a:lnTo>
                <a:lnTo>
                  <a:pt x="2113534" y="0"/>
                </a:lnTo>
                <a:lnTo>
                  <a:pt x="2138410" y="5016"/>
                </a:lnTo>
                <a:lnTo>
                  <a:pt x="2158714" y="18700"/>
                </a:lnTo>
                <a:lnTo>
                  <a:pt x="2172398" y="39004"/>
                </a:lnTo>
                <a:lnTo>
                  <a:pt x="2177415" y="63881"/>
                </a:lnTo>
                <a:lnTo>
                  <a:pt x="2177415" y="574040"/>
                </a:lnTo>
                <a:lnTo>
                  <a:pt x="2172398" y="598916"/>
                </a:lnTo>
                <a:lnTo>
                  <a:pt x="2158714" y="619220"/>
                </a:lnTo>
                <a:lnTo>
                  <a:pt x="2138410" y="632904"/>
                </a:lnTo>
                <a:lnTo>
                  <a:pt x="2113534" y="637921"/>
                </a:lnTo>
                <a:lnTo>
                  <a:pt x="63753" y="637921"/>
                </a:lnTo>
                <a:lnTo>
                  <a:pt x="38951" y="632904"/>
                </a:lnTo>
                <a:lnTo>
                  <a:pt x="18684" y="619220"/>
                </a:lnTo>
                <a:lnTo>
                  <a:pt x="5014" y="598916"/>
                </a:lnTo>
                <a:lnTo>
                  <a:pt x="0" y="574040"/>
                </a:lnTo>
                <a:lnTo>
                  <a:pt x="0" y="63881"/>
                </a:lnTo>
                <a:close/>
              </a:path>
            </a:pathLst>
          </a:custGeom>
          <a:ln w="25399">
            <a:solidFill>
              <a:srgbClr val="FFFFFF"/>
            </a:solidFill>
          </a:ln>
        </p:spPr>
        <p:txBody>
          <a:bodyPr wrap="square" lIns="0" tIns="0" rIns="0" bIns="0" rtlCol="0"/>
          <a:lstStyle/>
          <a:p>
            <a:endParaRPr/>
          </a:p>
        </p:txBody>
      </p:sp>
      <p:sp>
        <p:nvSpPr>
          <p:cNvPr id="18" name="object 18"/>
          <p:cNvSpPr txBox="1"/>
          <p:nvPr/>
        </p:nvSpPr>
        <p:spPr>
          <a:xfrm>
            <a:off x="3906773" y="3488563"/>
            <a:ext cx="77343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aline</a:t>
            </a:r>
            <a:r>
              <a:rPr sz="1200" b="1" dirty="0">
                <a:solidFill>
                  <a:srgbClr val="FFFFFF"/>
                </a:solidFill>
                <a:latin typeface="Arial"/>
                <a:cs typeface="Arial"/>
              </a:rPr>
              <a:t>a</a:t>
            </a:r>
            <a:r>
              <a:rPr sz="1200" b="1" spc="-5" dirty="0">
                <a:solidFill>
                  <a:srgbClr val="FFFFFF"/>
                </a:solidFill>
                <a:latin typeface="Arial"/>
                <a:cs typeface="Arial"/>
              </a:rPr>
              <a:t>c</a:t>
            </a:r>
            <a:r>
              <a:rPr sz="1200" b="1" dirty="0">
                <a:solidFill>
                  <a:srgbClr val="FFFFFF"/>
                </a:solidFill>
                <a:latin typeface="Arial"/>
                <a:cs typeface="Arial"/>
              </a:rPr>
              <a:t>ión</a:t>
            </a:r>
            <a:endParaRPr sz="1200">
              <a:latin typeface="Arial"/>
              <a:cs typeface="Arial"/>
            </a:endParaRPr>
          </a:p>
        </p:txBody>
      </p:sp>
      <p:sp>
        <p:nvSpPr>
          <p:cNvPr id="19" name="object 19"/>
          <p:cNvSpPr/>
          <p:nvPr/>
        </p:nvSpPr>
        <p:spPr>
          <a:xfrm>
            <a:off x="5382640" y="2997073"/>
            <a:ext cx="1188720" cy="610235"/>
          </a:xfrm>
          <a:custGeom>
            <a:avLst/>
            <a:gdLst/>
            <a:ahLst/>
            <a:cxnLst/>
            <a:rect l="l" t="t" r="r" b="b"/>
            <a:pathLst>
              <a:path w="1188720" h="610235">
                <a:moveTo>
                  <a:pt x="0" y="609726"/>
                </a:moveTo>
                <a:lnTo>
                  <a:pt x="1188465" y="0"/>
                </a:lnTo>
              </a:path>
            </a:pathLst>
          </a:custGeom>
          <a:ln w="25399">
            <a:solidFill>
              <a:srgbClr val="2C89E7"/>
            </a:solidFill>
          </a:ln>
        </p:spPr>
        <p:txBody>
          <a:bodyPr wrap="square" lIns="0" tIns="0" rIns="0" bIns="0" rtlCol="0"/>
          <a:lstStyle/>
          <a:p>
            <a:endParaRPr/>
          </a:p>
        </p:txBody>
      </p:sp>
      <p:sp>
        <p:nvSpPr>
          <p:cNvPr id="20" name="object 20"/>
          <p:cNvSpPr/>
          <p:nvPr/>
        </p:nvSpPr>
        <p:spPr>
          <a:xfrm>
            <a:off x="6571106" y="2822067"/>
            <a:ext cx="2177415" cy="350520"/>
          </a:xfrm>
          <a:custGeom>
            <a:avLst/>
            <a:gdLst/>
            <a:ahLst/>
            <a:cxnLst/>
            <a:rect l="l" t="t" r="r" b="b"/>
            <a:pathLst>
              <a:path w="2177415" h="350519">
                <a:moveTo>
                  <a:pt x="0" y="35052"/>
                </a:moveTo>
                <a:lnTo>
                  <a:pt x="2742" y="21377"/>
                </a:lnTo>
                <a:lnTo>
                  <a:pt x="10223" y="10239"/>
                </a:lnTo>
                <a:lnTo>
                  <a:pt x="21324" y="2744"/>
                </a:lnTo>
                <a:lnTo>
                  <a:pt x="34925" y="0"/>
                </a:lnTo>
                <a:lnTo>
                  <a:pt x="2142363" y="0"/>
                </a:lnTo>
                <a:lnTo>
                  <a:pt x="2155983" y="2744"/>
                </a:lnTo>
                <a:lnTo>
                  <a:pt x="2167128" y="10239"/>
                </a:lnTo>
                <a:lnTo>
                  <a:pt x="2174652" y="21377"/>
                </a:lnTo>
                <a:lnTo>
                  <a:pt x="2177415" y="35052"/>
                </a:lnTo>
                <a:lnTo>
                  <a:pt x="2177415" y="315087"/>
                </a:lnTo>
                <a:lnTo>
                  <a:pt x="2174652" y="328687"/>
                </a:lnTo>
                <a:lnTo>
                  <a:pt x="2167128" y="339788"/>
                </a:lnTo>
                <a:lnTo>
                  <a:pt x="2155983" y="347269"/>
                </a:lnTo>
                <a:lnTo>
                  <a:pt x="2142363" y="350012"/>
                </a:lnTo>
                <a:lnTo>
                  <a:pt x="34925" y="350012"/>
                </a:lnTo>
                <a:lnTo>
                  <a:pt x="21324" y="347269"/>
                </a:lnTo>
                <a:lnTo>
                  <a:pt x="10223" y="339788"/>
                </a:lnTo>
                <a:lnTo>
                  <a:pt x="2742" y="328687"/>
                </a:lnTo>
                <a:lnTo>
                  <a:pt x="0" y="315087"/>
                </a:lnTo>
                <a:lnTo>
                  <a:pt x="0" y="35052"/>
                </a:lnTo>
                <a:close/>
              </a:path>
            </a:pathLst>
          </a:custGeom>
          <a:ln w="25400">
            <a:solidFill>
              <a:srgbClr val="FFFFFF"/>
            </a:solidFill>
          </a:ln>
        </p:spPr>
        <p:txBody>
          <a:bodyPr wrap="square" lIns="0" tIns="0" rIns="0" bIns="0" rtlCol="0"/>
          <a:lstStyle/>
          <a:p>
            <a:endParaRPr/>
          </a:p>
        </p:txBody>
      </p:sp>
      <p:sp>
        <p:nvSpPr>
          <p:cNvPr id="21" name="object 21"/>
          <p:cNvSpPr txBox="1"/>
          <p:nvPr/>
        </p:nvSpPr>
        <p:spPr>
          <a:xfrm>
            <a:off x="6595618" y="2243073"/>
            <a:ext cx="2129155" cy="843915"/>
          </a:xfrm>
          <a:prstGeom prst="rect">
            <a:avLst/>
          </a:prstGeom>
        </p:spPr>
        <p:txBody>
          <a:bodyPr vert="horz" wrap="square" lIns="0" tIns="12700" rIns="0" bIns="0" rtlCol="0">
            <a:spAutoFit/>
          </a:bodyPr>
          <a:lstStyle/>
          <a:p>
            <a:pPr algn="ctr">
              <a:lnSpc>
                <a:spcPct val="100000"/>
              </a:lnSpc>
              <a:spcBef>
                <a:spcPts val="100"/>
              </a:spcBef>
            </a:pPr>
            <a:r>
              <a:rPr sz="1200" b="1" dirty="0">
                <a:solidFill>
                  <a:srgbClr val="FFFFFF"/>
                </a:solidFill>
                <a:latin typeface="Arial"/>
                <a:cs typeface="Arial"/>
              </a:rPr>
              <a:t>Giro </a:t>
            </a:r>
            <a:r>
              <a:rPr sz="1200" b="1" spc="-5" dirty="0">
                <a:solidFill>
                  <a:srgbClr val="FFFFFF"/>
                </a:solidFill>
                <a:latin typeface="Arial"/>
                <a:cs typeface="Arial"/>
              </a:rPr>
              <a:t>de</a:t>
            </a:r>
            <a:r>
              <a:rPr sz="1200" b="1" spc="-35" dirty="0">
                <a:solidFill>
                  <a:srgbClr val="FFFFFF"/>
                </a:solidFill>
                <a:latin typeface="Arial"/>
                <a:cs typeface="Arial"/>
              </a:rPr>
              <a:t> </a:t>
            </a:r>
            <a:r>
              <a:rPr sz="1200" b="1" dirty="0">
                <a:solidFill>
                  <a:srgbClr val="FFFFFF"/>
                </a:solidFill>
                <a:latin typeface="Arial"/>
                <a:cs typeface="Arial"/>
              </a:rPr>
              <a:t>carracas</a:t>
            </a:r>
            <a:endParaRPr sz="1200">
              <a:latin typeface="Arial"/>
              <a:cs typeface="Arial"/>
            </a:endParaRPr>
          </a:p>
          <a:p>
            <a:pPr>
              <a:lnSpc>
                <a:spcPct val="100000"/>
              </a:lnSpc>
            </a:pPr>
            <a:endParaRPr sz="1300">
              <a:latin typeface="Times New Roman"/>
              <a:cs typeface="Times New Roman"/>
            </a:endParaRPr>
          </a:p>
          <a:p>
            <a:pPr>
              <a:lnSpc>
                <a:spcPct val="100000"/>
              </a:lnSpc>
              <a:spcBef>
                <a:spcPts val="55"/>
              </a:spcBef>
            </a:pPr>
            <a:endParaRPr sz="1750">
              <a:latin typeface="Times New Roman"/>
              <a:cs typeface="Times New Roman"/>
            </a:endParaRPr>
          </a:p>
          <a:p>
            <a:pPr algn="ctr">
              <a:lnSpc>
                <a:spcPct val="100000"/>
              </a:lnSpc>
            </a:pPr>
            <a:r>
              <a:rPr sz="1200" b="1" spc="-5" dirty="0">
                <a:solidFill>
                  <a:srgbClr val="FFFFFF"/>
                </a:solidFill>
                <a:latin typeface="Arial"/>
                <a:cs typeface="Arial"/>
              </a:rPr>
              <a:t>Desplazamiento </a:t>
            </a:r>
            <a:r>
              <a:rPr sz="1200" b="1" dirty="0">
                <a:solidFill>
                  <a:srgbClr val="FFFFFF"/>
                </a:solidFill>
                <a:latin typeface="Arial"/>
                <a:cs typeface="Arial"/>
              </a:rPr>
              <a:t>del</a:t>
            </a:r>
            <a:r>
              <a:rPr sz="1200" b="1" spc="-50" dirty="0">
                <a:solidFill>
                  <a:srgbClr val="FFFFFF"/>
                </a:solidFill>
                <a:latin typeface="Arial"/>
                <a:cs typeface="Arial"/>
              </a:rPr>
              <a:t> </a:t>
            </a:r>
            <a:r>
              <a:rPr sz="1200" b="1" spc="-5" dirty="0">
                <a:solidFill>
                  <a:srgbClr val="FFFFFF"/>
                </a:solidFill>
                <a:latin typeface="Arial"/>
                <a:cs typeface="Arial"/>
              </a:rPr>
              <a:t>conjunto</a:t>
            </a:r>
            <a:endParaRPr sz="1200">
              <a:latin typeface="Arial"/>
              <a:cs typeface="Arial"/>
            </a:endParaRPr>
          </a:p>
        </p:txBody>
      </p:sp>
      <p:sp>
        <p:nvSpPr>
          <p:cNvPr id="22" name="object 22"/>
          <p:cNvSpPr/>
          <p:nvPr/>
        </p:nvSpPr>
        <p:spPr>
          <a:xfrm>
            <a:off x="5382640" y="3606800"/>
            <a:ext cx="1132205" cy="457200"/>
          </a:xfrm>
          <a:custGeom>
            <a:avLst/>
            <a:gdLst/>
            <a:ahLst/>
            <a:cxnLst/>
            <a:rect l="l" t="t" r="r" b="b"/>
            <a:pathLst>
              <a:path w="1132204" h="457200">
                <a:moveTo>
                  <a:pt x="0" y="0"/>
                </a:moveTo>
                <a:lnTo>
                  <a:pt x="1131697" y="456819"/>
                </a:lnTo>
              </a:path>
            </a:pathLst>
          </a:custGeom>
          <a:ln w="25400">
            <a:solidFill>
              <a:srgbClr val="2C89E7"/>
            </a:solidFill>
          </a:ln>
        </p:spPr>
        <p:txBody>
          <a:bodyPr wrap="square" lIns="0" tIns="0" rIns="0" bIns="0" rtlCol="0"/>
          <a:lstStyle/>
          <a:p>
            <a:endParaRPr/>
          </a:p>
        </p:txBody>
      </p:sp>
      <p:sp>
        <p:nvSpPr>
          <p:cNvPr id="23" name="object 23"/>
          <p:cNvSpPr/>
          <p:nvPr/>
        </p:nvSpPr>
        <p:spPr>
          <a:xfrm>
            <a:off x="6514338" y="3863340"/>
            <a:ext cx="2177415" cy="400685"/>
          </a:xfrm>
          <a:custGeom>
            <a:avLst/>
            <a:gdLst/>
            <a:ahLst/>
            <a:cxnLst/>
            <a:rect l="l" t="t" r="r" b="b"/>
            <a:pathLst>
              <a:path w="2177415" h="400685">
                <a:moveTo>
                  <a:pt x="0" y="40005"/>
                </a:moveTo>
                <a:lnTo>
                  <a:pt x="3143" y="24431"/>
                </a:lnTo>
                <a:lnTo>
                  <a:pt x="11715" y="11715"/>
                </a:lnTo>
                <a:lnTo>
                  <a:pt x="24431" y="3143"/>
                </a:lnTo>
                <a:lnTo>
                  <a:pt x="40004" y="0"/>
                </a:lnTo>
                <a:lnTo>
                  <a:pt x="2137409" y="0"/>
                </a:lnTo>
                <a:lnTo>
                  <a:pt x="2152983" y="3143"/>
                </a:lnTo>
                <a:lnTo>
                  <a:pt x="2165699" y="11715"/>
                </a:lnTo>
                <a:lnTo>
                  <a:pt x="2174271" y="24431"/>
                </a:lnTo>
                <a:lnTo>
                  <a:pt x="2177414" y="40005"/>
                </a:lnTo>
                <a:lnTo>
                  <a:pt x="2177414" y="360426"/>
                </a:lnTo>
                <a:lnTo>
                  <a:pt x="2174271" y="375999"/>
                </a:lnTo>
                <a:lnTo>
                  <a:pt x="2165699" y="388715"/>
                </a:lnTo>
                <a:lnTo>
                  <a:pt x="2152983" y="397287"/>
                </a:lnTo>
                <a:lnTo>
                  <a:pt x="2137409" y="400431"/>
                </a:lnTo>
                <a:lnTo>
                  <a:pt x="40004" y="400431"/>
                </a:lnTo>
                <a:lnTo>
                  <a:pt x="24431" y="397287"/>
                </a:lnTo>
                <a:lnTo>
                  <a:pt x="11715" y="388715"/>
                </a:lnTo>
                <a:lnTo>
                  <a:pt x="3143" y="375999"/>
                </a:lnTo>
                <a:lnTo>
                  <a:pt x="0" y="360426"/>
                </a:lnTo>
                <a:lnTo>
                  <a:pt x="0" y="40005"/>
                </a:lnTo>
                <a:close/>
              </a:path>
            </a:pathLst>
          </a:custGeom>
          <a:ln w="25400">
            <a:solidFill>
              <a:srgbClr val="FFFFFF"/>
            </a:solidFill>
          </a:ln>
        </p:spPr>
        <p:txBody>
          <a:bodyPr wrap="square" lIns="0" tIns="0" rIns="0" bIns="0" rtlCol="0"/>
          <a:lstStyle/>
          <a:p>
            <a:endParaRPr/>
          </a:p>
        </p:txBody>
      </p:sp>
      <p:sp>
        <p:nvSpPr>
          <p:cNvPr id="24" name="object 24"/>
          <p:cNvSpPr txBox="1"/>
          <p:nvPr/>
        </p:nvSpPr>
        <p:spPr>
          <a:xfrm>
            <a:off x="6980935" y="3799078"/>
            <a:ext cx="1243330" cy="464820"/>
          </a:xfrm>
          <a:prstGeom prst="rect">
            <a:avLst/>
          </a:prstGeom>
        </p:spPr>
        <p:txBody>
          <a:bodyPr vert="horz" wrap="square" lIns="0" tIns="12700" rIns="0" bIns="0" rtlCol="0">
            <a:spAutoFit/>
          </a:bodyPr>
          <a:lstStyle/>
          <a:p>
            <a:pPr marL="12700" marR="5080" indent="194945">
              <a:lnSpc>
                <a:spcPct val="120000"/>
              </a:lnSpc>
              <a:spcBef>
                <a:spcPts val="100"/>
              </a:spcBef>
            </a:pPr>
            <a:r>
              <a:rPr sz="1200" b="1" dirty="0">
                <a:solidFill>
                  <a:srgbClr val="FFFFFF"/>
                </a:solidFill>
                <a:latin typeface="Arial"/>
                <a:cs typeface="Arial"/>
              </a:rPr>
              <a:t>Giro </a:t>
            </a:r>
            <a:r>
              <a:rPr sz="1200" b="1" spc="-5" dirty="0">
                <a:solidFill>
                  <a:srgbClr val="FFFFFF"/>
                </a:solidFill>
                <a:latin typeface="Arial"/>
                <a:cs typeface="Arial"/>
              </a:rPr>
              <a:t>del eje  </a:t>
            </a:r>
            <a:r>
              <a:rPr sz="1200" b="1" spc="-10" dirty="0">
                <a:solidFill>
                  <a:srgbClr val="FFFFFF"/>
                </a:solidFill>
                <a:latin typeface="Arial"/>
                <a:cs typeface="Arial"/>
              </a:rPr>
              <a:t>Ajustes </a:t>
            </a:r>
            <a:r>
              <a:rPr sz="1200" b="1" spc="-5" dirty="0">
                <a:solidFill>
                  <a:srgbClr val="FFFFFF"/>
                </a:solidFill>
                <a:latin typeface="Arial"/>
                <a:cs typeface="Arial"/>
              </a:rPr>
              <a:t>de</a:t>
            </a:r>
            <a:r>
              <a:rPr sz="1200" b="1" spc="-10" dirty="0">
                <a:solidFill>
                  <a:srgbClr val="FFFFFF"/>
                </a:solidFill>
                <a:latin typeface="Arial"/>
                <a:cs typeface="Arial"/>
              </a:rPr>
              <a:t> </a:t>
            </a:r>
            <a:r>
              <a:rPr sz="1200" b="1" spc="-5" dirty="0">
                <a:solidFill>
                  <a:srgbClr val="FFFFFF"/>
                </a:solidFill>
                <a:latin typeface="Arial"/>
                <a:cs typeface="Arial"/>
              </a:rPr>
              <a:t>topes</a:t>
            </a:r>
            <a:endParaRPr sz="1200">
              <a:latin typeface="Arial"/>
              <a:cs typeface="Arial"/>
            </a:endParaRPr>
          </a:p>
        </p:txBody>
      </p:sp>
      <p:sp>
        <p:nvSpPr>
          <p:cNvPr id="25" name="object 25"/>
          <p:cNvSpPr/>
          <p:nvPr/>
        </p:nvSpPr>
        <p:spPr>
          <a:xfrm>
            <a:off x="2648966" y="3685413"/>
            <a:ext cx="556260" cy="1579880"/>
          </a:xfrm>
          <a:custGeom>
            <a:avLst/>
            <a:gdLst/>
            <a:ahLst/>
            <a:cxnLst/>
            <a:rect l="l" t="t" r="r" b="b"/>
            <a:pathLst>
              <a:path w="556260" h="1579879">
                <a:moveTo>
                  <a:pt x="0" y="0"/>
                </a:moveTo>
                <a:lnTo>
                  <a:pt x="556259" y="1579626"/>
                </a:lnTo>
              </a:path>
            </a:pathLst>
          </a:custGeom>
          <a:ln w="25400">
            <a:solidFill>
              <a:srgbClr val="2779CA"/>
            </a:solidFill>
          </a:ln>
        </p:spPr>
        <p:txBody>
          <a:bodyPr wrap="square" lIns="0" tIns="0" rIns="0" bIns="0" rtlCol="0"/>
          <a:lstStyle/>
          <a:p>
            <a:endParaRPr/>
          </a:p>
        </p:txBody>
      </p:sp>
      <p:sp>
        <p:nvSpPr>
          <p:cNvPr id="26" name="object 26"/>
          <p:cNvSpPr/>
          <p:nvPr/>
        </p:nvSpPr>
        <p:spPr>
          <a:xfrm>
            <a:off x="3205226" y="5008498"/>
            <a:ext cx="2177415" cy="513715"/>
          </a:xfrm>
          <a:custGeom>
            <a:avLst/>
            <a:gdLst/>
            <a:ahLst/>
            <a:cxnLst/>
            <a:rect l="l" t="t" r="r" b="b"/>
            <a:pathLst>
              <a:path w="2177415" h="513714">
                <a:moveTo>
                  <a:pt x="2126107" y="0"/>
                </a:moveTo>
                <a:lnTo>
                  <a:pt x="51308" y="0"/>
                </a:lnTo>
                <a:lnTo>
                  <a:pt x="31343" y="4034"/>
                </a:lnTo>
                <a:lnTo>
                  <a:pt x="15033" y="15033"/>
                </a:lnTo>
                <a:lnTo>
                  <a:pt x="4034" y="31343"/>
                </a:lnTo>
                <a:lnTo>
                  <a:pt x="0" y="51307"/>
                </a:lnTo>
                <a:lnTo>
                  <a:pt x="0" y="461898"/>
                </a:lnTo>
                <a:lnTo>
                  <a:pt x="4034" y="481863"/>
                </a:lnTo>
                <a:lnTo>
                  <a:pt x="15033" y="498173"/>
                </a:lnTo>
                <a:lnTo>
                  <a:pt x="31343" y="509172"/>
                </a:lnTo>
                <a:lnTo>
                  <a:pt x="51308" y="513206"/>
                </a:lnTo>
                <a:lnTo>
                  <a:pt x="2126107" y="513206"/>
                </a:lnTo>
                <a:lnTo>
                  <a:pt x="2146071" y="509172"/>
                </a:lnTo>
                <a:lnTo>
                  <a:pt x="2162381" y="498173"/>
                </a:lnTo>
                <a:lnTo>
                  <a:pt x="2173380" y="481863"/>
                </a:lnTo>
                <a:lnTo>
                  <a:pt x="2177415" y="461898"/>
                </a:lnTo>
                <a:lnTo>
                  <a:pt x="2177415" y="51307"/>
                </a:lnTo>
                <a:lnTo>
                  <a:pt x="2173380" y="31343"/>
                </a:lnTo>
                <a:lnTo>
                  <a:pt x="2162381" y="15033"/>
                </a:lnTo>
                <a:lnTo>
                  <a:pt x="2146071" y="4034"/>
                </a:lnTo>
                <a:lnTo>
                  <a:pt x="2126107" y="0"/>
                </a:lnTo>
                <a:close/>
              </a:path>
            </a:pathLst>
          </a:custGeom>
          <a:solidFill>
            <a:srgbClr val="3399FF">
              <a:alpha val="5097"/>
            </a:srgbClr>
          </a:solidFill>
        </p:spPr>
        <p:txBody>
          <a:bodyPr wrap="square" lIns="0" tIns="0" rIns="0" bIns="0" rtlCol="0"/>
          <a:lstStyle/>
          <a:p>
            <a:endParaRPr/>
          </a:p>
        </p:txBody>
      </p:sp>
      <p:sp>
        <p:nvSpPr>
          <p:cNvPr id="27" name="object 27"/>
          <p:cNvSpPr/>
          <p:nvPr/>
        </p:nvSpPr>
        <p:spPr>
          <a:xfrm>
            <a:off x="3205226" y="5008498"/>
            <a:ext cx="2177415" cy="513715"/>
          </a:xfrm>
          <a:custGeom>
            <a:avLst/>
            <a:gdLst/>
            <a:ahLst/>
            <a:cxnLst/>
            <a:rect l="l" t="t" r="r" b="b"/>
            <a:pathLst>
              <a:path w="2177415" h="513714">
                <a:moveTo>
                  <a:pt x="0" y="51307"/>
                </a:moveTo>
                <a:lnTo>
                  <a:pt x="4034" y="31343"/>
                </a:lnTo>
                <a:lnTo>
                  <a:pt x="15033" y="15033"/>
                </a:lnTo>
                <a:lnTo>
                  <a:pt x="31343" y="4034"/>
                </a:lnTo>
                <a:lnTo>
                  <a:pt x="51308" y="0"/>
                </a:lnTo>
                <a:lnTo>
                  <a:pt x="2126107" y="0"/>
                </a:lnTo>
                <a:lnTo>
                  <a:pt x="2146071" y="4034"/>
                </a:lnTo>
                <a:lnTo>
                  <a:pt x="2162381" y="15033"/>
                </a:lnTo>
                <a:lnTo>
                  <a:pt x="2173380" y="31343"/>
                </a:lnTo>
                <a:lnTo>
                  <a:pt x="2177415" y="51307"/>
                </a:lnTo>
                <a:lnTo>
                  <a:pt x="2177415" y="461898"/>
                </a:lnTo>
                <a:lnTo>
                  <a:pt x="2173380" y="481863"/>
                </a:lnTo>
                <a:lnTo>
                  <a:pt x="2162381" y="498173"/>
                </a:lnTo>
                <a:lnTo>
                  <a:pt x="2146071" y="509172"/>
                </a:lnTo>
                <a:lnTo>
                  <a:pt x="2126107" y="513206"/>
                </a:lnTo>
                <a:lnTo>
                  <a:pt x="51308" y="513206"/>
                </a:lnTo>
                <a:lnTo>
                  <a:pt x="31343" y="509172"/>
                </a:lnTo>
                <a:lnTo>
                  <a:pt x="15033" y="498173"/>
                </a:lnTo>
                <a:lnTo>
                  <a:pt x="4034" y="481863"/>
                </a:lnTo>
                <a:lnTo>
                  <a:pt x="0" y="461898"/>
                </a:lnTo>
                <a:lnTo>
                  <a:pt x="0" y="51307"/>
                </a:lnTo>
                <a:close/>
              </a:path>
            </a:pathLst>
          </a:custGeom>
          <a:ln w="25400">
            <a:solidFill>
              <a:srgbClr val="FFFFFF"/>
            </a:solidFill>
          </a:ln>
        </p:spPr>
        <p:txBody>
          <a:bodyPr wrap="square" lIns="0" tIns="0" rIns="0" bIns="0" rtlCol="0"/>
          <a:lstStyle/>
          <a:p>
            <a:endParaRPr/>
          </a:p>
        </p:txBody>
      </p:sp>
      <p:sp>
        <p:nvSpPr>
          <p:cNvPr id="28" name="object 28"/>
          <p:cNvSpPr txBox="1"/>
          <p:nvPr/>
        </p:nvSpPr>
        <p:spPr>
          <a:xfrm>
            <a:off x="3610483" y="5147005"/>
            <a:ext cx="1366520" cy="208915"/>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FFFFFF"/>
                </a:solidFill>
                <a:latin typeface="Arial"/>
                <a:cs typeface="Arial"/>
              </a:rPr>
              <a:t>Tensión </a:t>
            </a:r>
            <a:r>
              <a:rPr sz="1200" b="1" dirty="0">
                <a:solidFill>
                  <a:srgbClr val="FFFFFF"/>
                </a:solidFill>
                <a:latin typeface="Arial"/>
                <a:cs typeface="Arial"/>
              </a:rPr>
              <a:t>de</a:t>
            </a:r>
            <a:r>
              <a:rPr sz="1200" b="1" spc="-65" dirty="0">
                <a:solidFill>
                  <a:srgbClr val="FFFFFF"/>
                </a:solidFill>
                <a:latin typeface="Arial"/>
                <a:cs typeface="Arial"/>
              </a:rPr>
              <a:t> </a:t>
            </a:r>
            <a:r>
              <a:rPr sz="1200" b="1" spc="-5" dirty="0">
                <a:solidFill>
                  <a:srgbClr val="FFFFFF"/>
                </a:solidFill>
                <a:latin typeface="Arial"/>
                <a:cs typeface="Arial"/>
              </a:rPr>
              <a:t>trabajo</a:t>
            </a:r>
            <a:endParaRPr sz="1200">
              <a:latin typeface="Arial"/>
              <a:cs typeface="Arial"/>
            </a:endParaRPr>
          </a:p>
        </p:txBody>
      </p:sp>
      <p:sp>
        <p:nvSpPr>
          <p:cNvPr id="29" name="object 29"/>
          <p:cNvSpPr/>
          <p:nvPr/>
        </p:nvSpPr>
        <p:spPr>
          <a:xfrm>
            <a:off x="5382640" y="5265039"/>
            <a:ext cx="988060" cy="3175"/>
          </a:xfrm>
          <a:custGeom>
            <a:avLst/>
            <a:gdLst/>
            <a:ahLst/>
            <a:cxnLst/>
            <a:rect l="l" t="t" r="r" b="b"/>
            <a:pathLst>
              <a:path w="988060" h="3175">
                <a:moveTo>
                  <a:pt x="0" y="0"/>
                </a:moveTo>
                <a:lnTo>
                  <a:pt x="987806" y="2921"/>
                </a:lnTo>
              </a:path>
            </a:pathLst>
          </a:custGeom>
          <a:ln w="25400">
            <a:solidFill>
              <a:srgbClr val="2C89E7"/>
            </a:solidFill>
          </a:ln>
        </p:spPr>
        <p:txBody>
          <a:bodyPr wrap="square" lIns="0" tIns="0" rIns="0" bIns="0" rtlCol="0"/>
          <a:lstStyle/>
          <a:p>
            <a:endParaRPr/>
          </a:p>
        </p:txBody>
      </p:sp>
      <p:sp>
        <p:nvSpPr>
          <p:cNvPr id="30" name="object 30"/>
          <p:cNvSpPr/>
          <p:nvPr/>
        </p:nvSpPr>
        <p:spPr>
          <a:xfrm>
            <a:off x="6370446" y="5011420"/>
            <a:ext cx="2177415" cy="513715"/>
          </a:xfrm>
          <a:custGeom>
            <a:avLst/>
            <a:gdLst/>
            <a:ahLst/>
            <a:cxnLst/>
            <a:rect l="l" t="t" r="r" b="b"/>
            <a:pathLst>
              <a:path w="2177415" h="513714">
                <a:moveTo>
                  <a:pt x="0" y="51307"/>
                </a:moveTo>
                <a:lnTo>
                  <a:pt x="4034" y="31343"/>
                </a:lnTo>
                <a:lnTo>
                  <a:pt x="15033" y="15033"/>
                </a:lnTo>
                <a:lnTo>
                  <a:pt x="31343" y="4034"/>
                </a:lnTo>
                <a:lnTo>
                  <a:pt x="51307" y="0"/>
                </a:lnTo>
                <a:lnTo>
                  <a:pt x="2126106" y="0"/>
                </a:lnTo>
                <a:lnTo>
                  <a:pt x="2146071" y="4034"/>
                </a:lnTo>
                <a:lnTo>
                  <a:pt x="2162381" y="15033"/>
                </a:lnTo>
                <a:lnTo>
                  <a:pt x="2173380" y="31343"/>
                </a:lnTo>
                <a:lnTo>
                  <a:pt x="2177414" y="51307"/>
                </a:lnTo>
                <a:lnTo>
                  <a:pt x="2177414" y="461898"/>
                </a:lnTo>
                <a:lnTo>
                  <a:pt x="2173380" y="481863"/>
                </a:lnTo>
                <a:lnTo>
                  <a:pt x="2162381" y="498173"/>
                </a:lnTo>
                <a:lnTo>
                  <a:pt x="2146071" y="509172"/>
                </a:lnTo>
                <a:lnTo>
                  <a:pt x="2126106" y="513206"/>
                </a:lnTo>
                <a:lnTo>
                  <a:pt x="51307" y="513206"/>
                </a:lnTo>
                <a:lnTo>
                  <a:pt x="31343" y="509172"/>
                </a:lnTo>
                <a:lnTo>
                  <a:pt x="15033" y="498173"/>
                </a:lnTo>
                <a:lnTo>
                  <a:pt x="4034" y="481863"/>
                </a:lnTo>
                <a:lnTo>
                  <a:pt x="0" y="461898"/>
                </a:lnTo>
                <a:lnTo>
                  <a:pt x="0" y="51307"/>
                </a:lnTo>
                <a:close/>
              </a:path>
            </a:pathLst>
          </a:custGeom>
          <a:ln w="25399">
            <a:solidFill>
              <a:srgbClr val="FFFFFF"/>
            </a:solidFill>
          </a:ln>
        </p:spPr>
        <p:txBody>
          <a:bodyPr wrap="square" lIns="0" tIns="0" rIns="0" bIns="0" rtlCol="0"/>
          <a:lstStyle/>
          <a:p>
            <a:endParaRPr/>
          </a:p>
        </p:txBody>
      </p:sp>
      <p:sp>
        <p:nvSpPr>
          <p:cNvPr id="31" name="object 31"/>
          <p:cNvSpPr txBox="1"/>
          <p:nvPr/>
        </p:nvSpPr>
        <p:spPr>
          <a:xfrm>
            <a:off x="6832472" y="5149977"/>
            <a:ext cx="125285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Arial"/>
                <a:cs typeface="Arial"/>
              </a:rPr>
              <a:t>Ajuste de</a:t>
            </a:r>
            <a:r>
              <a:rPr sz="1200" spc="-80" dirty="0">
                <a:solidFill>
                  <a:srgbClr val="FFFFFF"/>
                </a:solidFill>
                <a:latin typeface="Arial"/>
                <a:cs typeface="Arial"/>
              </a:rPr>
              <a:t> </a:t>
            </a:r>
            <a:r>
              <a:rPr sz="1200" dirty="0">
                <a:solidFill>
                  <a:srgbClr val="FFFFFF"/>
                </a:solidFill>
                <a:latin typeface="Arial"/>
                <a:cs typeface="Arial"/>
              </a:rPr>
              <a:t>resortes</a:t>
            </a:r>
            <a:endParaRPr sz="1200">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8856" y="210134"/>
            <a:ext cx="8546287" cy="615553"/>
          </a:xfrm>
        </p:spPr>
        <p:txBody>
          <a:bodyPr/>
          <a:lstStyle/>
          <a:p>
            <a:r>
              <a:rPr lang="es-AR" dirty="0" smtClean="0"/>
              <a:t>Corte de residuos</a:t>
            </a:r>
            <a:endParaRPr lang="es-AR" dirty="0"/>
          </a:p>
        </p:txBody>
      </p:sp>
      <p:pic>
        <p:nvPicPr>
          <p:cNvPr id="5" name="4 Imagen" descr="cuchillas angulos.jpg"/>
          <p:cNvPicPr>
            <a:picLocks noChangeAspect="1" noChangeArrowheads="1"/>
          </p:cNvPicPr>
          <p:nvPr/>
        </p:nvPicPr>
        <p:blipFill>
          <a:blip r:embed="rId3" cstate="print">
            <a:extLst>
              <a:ext uri="{28A0092B-C50C-407E-A947-70E740481C1C}">
                <a14:useLocalDpi xmlns:a14="http://schemas.microsoft.com/office/drawing/2010/main" val="0"/>
              </a:ext>
            </a:extLst>
          </a:blip>
          <a:srcRect t="-409"/>
          <a:stretch>
            <a:fillRect/>
          </a:stretch>
        </p:blipFill>
        <p:spPr bwMode="auto">
          <a:xfrm>
            <a:off x="688179" y="2055928"/>
            <a:ext cx="8148309" cy="27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571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649211" y="702563"/>
            <a:ext cx="729996" cy="73913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98856" y="0"/>
            <a:ext cx="8546287" cy="1244600"/>
          </a:xfrm>
          <a:prstGeom prst="rect">
            <a:avLst/>
          </a:prstGeom>
        </p:spPr>
        <p:txBody>
          <a:bodyPr vert="horz" wrap="square" lIns="0" tIns="76707" rIns="0" bIns="0" rtlCol="0">
            <a:spAutoFit/>
          </a:bodyPr>
          <a:lstStyle/>
          <a:p>
            <a:pPr marL="1909445" marR="5080" indent="-1321435">
              <a:lnSpc>
                <a:spcPct val="100000"/>
              </a:lnSpc>
              <a:spcBef>
                <a:spcPts val="100"/>
              </a:spcBef>
            </a:pPr>
            <a:r>
              <a:rPr sz="3600" dirty="0"/>
              <a:t>Cuchilla lisa u ondulada de</a:t>
            </a:r>
            <a:r>
              <a:rPr sz="3600" spc="-114" dirty="0"/>
              <a:t> </a:t>
            </a:r>
            <a:r>
              <a:rPr sz="3600" dirty="0"/>
              <a:t>diferente  amplitud y </a:t>
            </a:r>
            <a:r>
              <a:rPr sz="3600" spc="-5" dirty="0"/>
              <a:t>tipo de</a:t>
            </a:r>
            <a:r>
              <a:rPr sz="3600" spc="-30" dirty="0"/>
              <a:t> </a:t>
            </a:r>
            <a:r>
              <a:rPr sz="3600" spc="-5" dirty="0"/>
              <a:t>onda</a:t>
            </a:r>
            <a:endParaRPr sz="3600" dirty="0"/>
          </a:p>
        </p:txBody>
      </p:sp>
      <p:sp>
        <p:nvSpPr>
          <p:cNvPr id="25" name="24 Rectángulo"/>
          <p:cNvSpPr/>
          <p:nvPr/>
        </p:nvSpPr>
        <p:spPr>
          <a:xfrm>
            <a:off x="152400" y="1752600"/>
            <a:ext cx="8839200" cy="4439677"/>
          </a:xfrm>
          <a:prstGeom prst="rect">
            <a:avLst/>
          </a:prstGeom>
        </p:spPr>
        <p:txBody>
          <a:bodyPr wrap="square">
            <a:spAutoFit/>
          </a:bodyPr>
          <a:lstStyle/>
          <a:p>
            <a:pPr marL="355600" marR="481330" indent="-342900">
              <a:lnSpc>
                <a:spcPts val="3460"/>
              </a:lnSpc>
              <a:spcBef>
                <a:spcPts val="535"/>
              </a:spcBef>
              <a:buClr>
                <a:srgbClr val="FFFFCC"/>
              </a:buClr>
              <a:buSzPct val="75000"/>
              <a:buFont typeface="Wingdings"/>
              <a:buChar char=""/>
              <a:tabLst>
                <a:tab pos="355600" algn="l"/>
              </a:tabLst>
            </a:pPr>
            <a:r>
              <a:rPr lang="es-ES" sz="3200" b="1" dirty="0" smtClean="0">
                <a:solidFill>
                  <a:srgbClr val="FFFFFF"/>
                </a:solidFill>
                <a:latin typeface="Arial"/>
                <a:cs typeface="Arial"/>
              </a:rPr>
              <a:t>Las </a:t>
            </a:r>
            <a:r>
              <a:rPr lang="es-ES" sz="3200" b="1" spc="-5" dirty="0" smtClean="0">
                <a:solidFill>
                  <a:srgbClr val="FFFFFF"/>
                </a:solidFill>
                <a:latin typeface="Arial"/>
                <a:cs typeface="Arial"/>
              </a:rPr>
              <a:t>cuchillas pueden </a:t>
            </a:r>
            <a:r>
              <a:rPr lang="es-ES" sz="3200" b="1" dirty="0" smtClean="0">
                <a:solidFill>
                  <a:srgbClr val="FFFFFF"/>
                </a:solidFill>
                <a:latin typeface="Arial"/>
                <a:cs typeface="Arial"/>
              </a:rPr>
              <a:t>ir </a:t>
            </a:r>
            <a:r>
              <a:rPr lang="es-ES" sz="3200" b="1" spc="-5" dirty="0" smtClean="0">
                <a:solidFill>
                  <a:srgbClr val="FFFFFF"/>
                </a:solidFill>
                <a:latin typeface="Arial"/>
                <a:cs typeface="Arial"/>
              </a:rPr>
              <a:t>tomadas</a:t>
            </a:r>
            <a:r>
              <a:rPr lang="es-ES" sz="3200" b="1" spc="-120" dirty="0" smtClean="0">
                <a:solidFill>
                  <a:srgbClr val="FFFFFF"/>
                </a:solidFill>
                <a:latin typeface="Arial"/>
                <a:cs typeface="Arial"/>
              </a:rPr>
              <a:t> </a:t>
            </a:r>
            <a:r>
              <a:rPr lang="es-ES" sz="3200" b="1" dirty="0" smtClean="0">
                <a:solidFill>
                  <a:srgbClr val="FFFFFF"/>
                </a:solidFill>
                <a:latin typeface="Arial"/>
                <a:cs typeface="Arial"/>
              </a:rPr>
              <a:t>al  </a:t>
            </a:r>
            <a:r>
              <a:rPr lang="es-ES" sz="3200" b="1" spc="-5" dirty="0" smtClean="0">
                <a:solidFill>
                  <a:srgbClr val="FFFFFF"/>
                </a:solidFill>
                <a:latin typeface="Arial"/>
                <a:cs typeface="Arial"/>
              </a:rPr>
              <a:t>chasis </a:t>
            </a:r>
            <a:r>
              <a:rPr lang="es-ES" sz="3200" b="1" dirty="0" smtClean="0">
                <a:solidFill>
                  <a:srgbClr val="FFFFFF"/>
                </a:solidFill>
                <a:latin typeface="Arial"/>
                <a:cs typeface="Arial"/>
              </a:rPr>
              <a:t>o </a:t>
            </a:r>
            <a:r>
              <a:rPr lang="es-ES" sz="3200" b="1" spc="-5" dirty="0" smtClean="0">
                <a:solidFill>
                  <a:srgbClr val="FFFFFF"/>
                </a:solidFill>
                <a:latin typeface="Arial"/>
                <a:cs typeface="Arial"/>
              </a:rPr>
              <a:t>al cuerpo</a:t>
            </a:r>
            <a:r>
              <a:rPr lang="es-ES" sz="3200" b="1" spc="-65" dirty="0" smtClean="0">
                <a:solidFill>
                  <a:srgbClr val="FFFFFF"/>
                </a:solidFill>
                <a:latin typeface="Arial"/>
                <a:cs typeface="Arial"/>
              </a:rPr>
              <a:t> </a:t>
            </a:r>
            <a:r>
              <a:rPr lang="es-ES" sz="3200" b="1" spc="-5" dirty="0" smtClean="0">
                <a:solidFill>
                  <a:srgbClr val="FFFFFF"/>
                </a:solidFill>
                <a:latin typeface="Arial"/>
                <a:cs typeface="Arial"/>
              </a:rPr>
              <a:t>sembrador</a:t>
            </a:r>
            <a:endParaRPr lang="es-ES" sz="3200" dirty="0" smtClean="0">
              <a:latin typeface="Arial"/>
              <a:cs typeface="Arial"/>
            </a:endParaRPr>
          </a:p>
          <a:p>
            <a:pPr marL="355600" marR="5080" indent="-342900">
              <a:lnSpc>
                <a:spcPts val="3460"/>
              </a:lnSpc>
              <a:spcBef>
                <a:spcPts val="760"/>
              </a:spcBef>
              <a:buClr>
                <a:srgbClr val="FFFFCC"/>
              </a:buClr>
              <a:buSzPct val="75000"/>
              <a:buFont typeface="Wingdings"/>
              <a:buChar char=""/>
              <a:tabLst>
                <a:tab pos="355600" algn="l"/>
              </a:tabLst>
            </a:pPr>
            <a:r>
              <a:rPr lang="es-ES" sz="3200" b="1" dirty="0" smtClean="0">
                <a:solidFill>
                  <a:srgbClr val="FFFFFF"/>
                </a:solidFill>
                <a:latin typeface="Arial"/>
                <a:cs typeface="Arial"/>
              </a:rPr>
              <a:t>Las </a:t>
            </a:r>
            <a:r>
              <a:rPr lang="es-ES" sz="3200" b="1" spc="-5" dirty="0" smtClean="0">
                <a:solidFill>
                  <a:srgbClr val="FFFFFF"/>
                </a:solidFill>
                <a:latin typeface="Arial"/>
                <a:cs typeface="Arial"/>
              </a:rPr>
              <a:t>cuchillas deben cortar </a:t>
            </a:r>
            <a:r>
              <a:rPr lang="es-ES" sz="3200" b="1" dirty="0" smtClean="0">
                <a:solidFill>
                  <a:srgbClr val="FFFFFF"/>
                </a:solidFill>
                <a:latin typeface="Arial"/>
                <a:cs typeface="Arial"/>
              </a:rPr>
              <a:t>el</a:t>
            </a:r>
            <a:r>
              <a:rPr lang="es-ES" sz="3200" b="1" spc="-110" dirty="0" smtClean="0">
                <a:solidFill>
                  <a:srgbClr val="FFFFFF"/>
                </a:solidFill>
                <a:latin typeface="Arial"/>
                <a:cs typeface="Arial"/>
              </a:rPr>
              <a:t> </a:t>
            </a:r>
            <a:r>
              <a:rPr lang="es-ES" sz="3200" b="1" dirty="0" smtClean="0">
                <a:solidFill>
                  <a:srgbClr val="FFFFFF"/>
                </a:solidFill>
                <a:latin typeface="Arial"/>
                <a:cs typeface="Arial"/>
              </a:rPr>
              <a:t>rastrojo  y </a:t>
            </a:r>
            <a:r>
              <a:rPr lang="es-ES" sz="3200" b="1" spc="-5" dirty="0" smtClean="0">
                <a:solidFill>
                  <a:srgbClr val="FFFFFF"/>
                </a:solidFill>
                <a:latin typeface="Arial"/>
                <a:cs typeface="Arial"/>
              </a:rPr>
              <a:t>remover </a:t>
            </a:r>
            <a:r>
              <a:rPr lang="es-ES" sz="3200" b="1" spc="-10" dirty="0" smtClean="0">
                <a:solidFill>
                  <a:srgbClr val="FFFFFF"/>
                </a:solidFill>
                <a:latin typeface="Arial"/>
                <a:cs typeface="Arial"/>
              </a:rPr>
              <a:t>el</a:t>
            </a:r>
            <a:r>
              <a:rPr lang="es-ES" sz="3200" b="1" spc="-25" dirty="0" smtClean="0">
                <a:solidFill>
                  <a:srgbClr val="FFFFFF"/>
                </a:solidFill>
                <a:latin typeface="Arial"/>
                <a:cs typeface="Arial"/>
              </a:rPr>
              <a:t> </a:t>
            </a:r>
            <a:r>
              <a:rPr lang="es-ES" sz="3200" b="1" spc="-5" dirty="0" smtClean="0">
                <a:solidFill>
                  <a:srgbClr val="FFFFFF"/>
                </a:solidFill>
                <a:latin typeface="Arial"/>
                <a:cs typeface="Arial"/>
              </a:rPr>
              <a:t>suelo</a:t>
            </a:r>
            <a:endParaRPr lang="es-ES" sz="3200" dirty="0" smtClean="0">
              <a:latin typeface="Arial"/>
              <a:cs typeface="Arial"/>
            </a:endParaRPr>
          </a:p>
          <a:p>
            <a:pPr marL="355600" marR="1311275" indent="-342900">
              <a:lnSpc>
                <a:spcPts val="3460"/>
              </a:lnSpc>
              <a:spcBef>
                <a:spcPts val="765"/>
              </a:spcBef>
              <a:buClr>
                <a:srgbClr val="FFFFCC"/>
              </a:buClr>
              <a:buSzPct val="75000"/>
              <a:buFont typeface="Wingdings"/>
              <a:buChar char=""/>
              <a:tabLst>
                <a:tab pos="355600" algn="l"/>
              </a:tabLst>
            </a:pPr>
            <a:r>
              <a:rPr lang="es-ES" sz="3200" b="1" dirty="0" smtClean="0">
                <a:solidFill>
                  <a:srgbClr val="FFFFFF"/>
                </a:solidFill>
                <a:latin typeface="Arial"/>
                <a:cs typeface="Arial"/>
              </a:rPr>
              <a:t>Se debe </a:t>
            </a:r>
            <a:r>
              <a:rPr lang="es-ES" sz="3200" b="1" spc="-5" dirty="0" smtClean="0">
                <a:solidFill>
                  <a:srgbClr val="FFFFFF"/>
                </a:solidFill>
                <a:latin typeface="Arial"/>
                <a:cs typeface="Arial"/>
              </a:rPr>
              <a:t>evitar </a:t>
            </a:r>
            <a:r>
              <a:rPr lang="es-ES" sz="3200" b="1" dirty="0" smtClean="0">
                <a:solidFill>
                  <a:srgbClr val="FFFFFF"/>
                </a:solidFill>
                <a:latin typeface="Arial"/>
                <a:cs typeface="Arial"/>
              </a:rPr>
              <a:t>el enterrado</a:t>
            </a:r>
            <a:r>
              <a:rPr lang="es-ES" sz="3200" b="1" spc="-165" dirty="0" smtClean="0">
                <a:solidFill>
                  <a:srgbClr val="FFFFFF"/>
                </a:solidFill>
                <a:latin typeface="Arial"/>
                <a:cs typeface="Arial"/>
              </a:rPr>
              <a:t> </a:t>
            </a:r>
            <a:r>
              <a:rPr lang="es-ES" sz="3200" b="1" dirty="0" smtClean="0">
                <a:solidFill>
                  <a:srgbClr val="FFFFFF"/>
                </a:solidFill>
                <a:latin typeface="Arial"/>
                <a:cs typeface="Arial"/>
              </a:rPr>
              <a:t>del  rastrojo</a:t>
            </a:r>
            <a:endParaRPr lang="es-ES" sz="3200" dirty="0" smtClean="0">
              <a:latin typeface="Arial"/>
              <a:cs typeface="Arial"/>
            </a:endParaRPr>
          </a:p>
          <a:p>
            <a:pPr marL="355600" marR="612140" indent="-342900">
              <a:lnSpc>
                <a:spcPts val="3460"/>
              </a:lnSpc>
              <a:spcBef>
                <a:spcPts val="760"/>
              </a:spcBef>
              <a:buClr>
                <a:srgbClr val="FFFFCC"/>
              </a:buClr>
              <a:buSzPct val="75000"/>
              <a:buFont typeface="Wingdings"/>
              <a:buChar char=""/>
              <a:tabLst>
                <a:tab pos="355600" algn="l"/>
              </a:tabLst>
            </a:pPr>
            <a:r>
              <a:rPr lang="es-ES" sz="3200" b="1" spc="-5" dirty="0" smtClean="0">
                <a:solidFill>
                  <a:srgbClr val="FFFFFF"/>
                </a:solidFill>
                <a:latin typeface="Arial"/>
                <a:cs typeface="Arial"/>
              </a:rPr>
              <a:t>las </a:t>
            </a:r>
            <a:r>
              <a:rPr lang="es-ES" sz="3200" b="1" dirty="0" smtClean="0">
                <a:solidFill>
                  <a:srgbClr val="FFFFFF"/>
                </a:solidFill>
                <a:latin typeface="Arial"/>
                <a:cs typeface="Arial"/>
              </a:rPr>
              <a:t>altas </a:t>
            </a:r>
            <a:r>
              <a:rPr lang="es-ES" sz="3200" b="1" spc="-5" dirty="0" smtClean="0">
                <a:solidFill>
                  <a:srgbClr val="FFFFFF"/>
                </a:solidFill>
                <a:latin typeface="Arial"/>
                <a:cs typeface="Arial"/>
              </a:rPr>
              <a:t>velocidades sacan  demasiados </a:t>
            </a:r>
            <a:r>
              <a:rPr lang="es-ES" sz="3200" b="1" dirty="0" smtClean="0">
                <a:solidFill>
                  <a:srgbClr val="FFFFFF"/>
                </a:solidFill>
                <a:latin typeface="Arial"/>
                <a:cs typeface="Arial"/>
              </a:rPr>
              <a:t>terrones y </a:t>
            </a:r>
            <a:r>
              <a:rPr lang="es-ES" sz="3200" b="1" spc="-5" dirty="0" smtClean="0">
                <a:solidFill>
                  <a:srgbClr val="FFFFFF"/>
                </a:solidFill>
                <a:latin typeface="Arial"/>
                <a:cs typeface="Arial"/>
              </a:rPr>
              <a:t>tierra </a:t>
            </a:r>
            <a:r>
              <a:rPr lang="es-ES" sz="3200" b="1" dirty="0" smtClean="0">
                <a:solidFill>
                  <a:srgbClr val="FFFFFF"/>
                </a:solidFill>
                <a:latin typeface="Arial"/>
                <a:cs typeface="Arial"/>
              </a:rPr>
              <a:t>de</a:t>
            </a:r>
            <a:r>
              <a:rPr lang="es-ES" sz="3200" b="1" spc="-120" dirty="0" smtClean="0">
                <a:solidFill>
                  <a:srgbClr val="FFFFFF"/>
                </a:solidFill>
                <a:latin typeface="Arial"/>
                <a:cs typeface="Arial"/>
              </a:rPr>
              <a:t> </a:t>
            </a:r>
            <a:r>
              <a:rPr lang="es-ES" sz="3200" b="1" dirty="0" smtClean="0">
                <a:solidFill>
                  <a:srgbClr val="FFFFFF"/>
                </a:solidFill>
                <a:latin typeface="Arial"/>
                <a:cs typeface="Arial"/>
              </a:rPr>
              <a:t>la  </a:t>
            </a:r>
            <a:r>
              <a:rPr lang="es-ES" sz="3200" b="1" spc="-5" dirty="0" smtClean="0">
                <a:solidFill>
                  <a:srgbClr val="FFFFFF"/>
                </a:solidFill>
                <a:latin typeface="Arial"/>
                <a:cs typeface="Arial"/>
              </a:rPr>
              <a:t>línea </a:t>
            </a:r>
            <a:r>
              <a:rPr lang="es-ES" sz="3200" b="1" dirty="0" smtClean="0">
                <a:solidFill>
                  <a:srgbClr val="FFFFFF"/>
                </a:solidFill>
                <a:latin typeface="Arial"/>
                <a:cs typeface="Arial"/>
              </a:rPr>
              <a:t>de</a:t>
            </a:r>
            <a:r>
              <a:rPr lang="es-ES" sz="3200" b="1" spc="-45" dirty="0" smtClean="0">
                <a:solidFill>
                  <a:srgbClr val="FFFFFF"/>
                </a:solidFill>
                <a:latin typeface="Arial"/>
                <a:cs typeface="Arial"/>
              </a:rPr>
              <a:t> </a:t>
            </a:r>
            <a:r>
              <a:rPr lang="es-ES" sz="3200" b="1" spc="-5" dirty="0" smtClean="0">
                <a:solidFill>
                  <a:srgbClr val="FFFFFF"/>
                </a:solidFill>
                <a:latin typeface="Arial"/>
                <a:cs typeface="Arial"/>
              </a:rPr>
              <a:t>siembra</a:t>
            </a:r>
            <a:endParaRPr lang="es-ES" sz="3200" dirty="0">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6803" y="256628"/>
            <a:ext cx="7879588" cy="59086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2065" rIns="0" bIns="0" rtlCol="0">
            <a:spAutoFit/>
          </a:bodyPr>
          <a:lstStyle/>
          <a:p>
            <a:pPr marL="3370579" marR="5080" indent="-2386965">
              <a:lnSpc>
                <a:spcPct val="100000"/>
              </a:lnSpc>
              <a:spcBef>
                <a:spcPts val="95"/>
              </a:spcBef>
            </a:pPr>
            <a:r>
              <a:rPr spc="-5" dirty="0"/>
              <a:t>Cuchilla tomada al cuerpo de  siembra</a:t>
            </a:r>
          </a:p>
        </p:txBody>
      </p:sp>
      <p:sp>
        <p:nvSpPr>
          <p:cNvPr id="6" name="object 6"/>
          <p:cNvSpPr/>
          <p:nvPr/>
        </p:nvSpPr>
        <p:spPr>
          <a:xfrm>
            <a:off x="1552575" y="1919287"/>
            <a:ext cx="6038850" cy="45339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845552" y="669036"/>
            <a:ext cx="886968" cy="89763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091590" y="818133"/>
            <a:ext cx="7113270" cy="696595"/>
          </a:xfrm>
          <a:prstGeom prst="rect">
            <a:avLst/>
          </a:prstGeom>
        </p:spPr>
        <p:txBody>
          <a:bodyPr vert="horz" wrap="square" lIns="0" tIns="13335" rIns="0" bIns="0" rtlCol="0">
            <a:spAutoFit/>
          </a:bodyPr>
          <a:lstStyle/>
          <a:p>
            <a:pPr marL="12700">
              <a:lnSpc>
                <a:spcPct val="100000"/>
              </a:lnSpc>
              <a:spcBef>
                <a:spcPts val="105"/>
              </a:spcBef>
            </a:pPr>
            <a:r>
              <a:rPr sz="4400" dirty="0"/>
              <a:t>Funciones de la</a:t>
            </a:r>
            <a:r>
              <a:rPr sz="4400" spc="-70" dirty="0"/>
              <a:t> </a:t>
            </a:r>
            <a:r>
              <a:rPr sz="4400" dirty="0"/>
              <a:t>sembradora</a:t>
            </a:r>
          </a:p>
        </p:txBody>
      </p:sp>
      <p:sp>
        <p:nvSpPr>
          <p:cNvPr id="34" name="33 Rectángulo"/>
          <p:cNvSpPr/>
          <p:nvPr/>
        </p:nvSpPr>
        <p:spPr>
          <a:xfrm>
            <a:off x="152400" y="1721097"/>
            <a:ext cx="8763000" cy="4239109"/>
          </a:xfrm>
          <a:prstGeom prst="rect">
            <a:avLst/>
          </a:prstGeom>
        </p:spPr>
        <p:txBody>
          <a:bodyPr wrap="square">
            <a:spAutoFit/>
          </a:bodyPr>
          <a:lstStyle/>
          <a:p>
            <a:pPr marL="355600" indent="-342900">
              <a:lnSpc>
                <a:spcPct val="100000"/>
              </a:lnSpc>
              <a:spcBef>
                <a:spcPts val="95"/>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Transportar</a:t>
            </a:r>
            <a:r>
              <a:rPr lang="es-ES" sz="2800" spc="5" dirty="0" smtClean="0">
                <a:solidFill>
                  <a:srgbClr val="FFFFFF"/>
                </a:solidFill>
                <a:latin typeface="Arial"/>
                <a:cs typeface="Arial"/>
              </a:rPr>
              <a:t> </a:t>
            </a:r>
            <a:r>
              <a:rPr lang="es-ES" sz="2800" spc="-5" dirty="0" smtClean="0">
                <a:solidFill>
                  <a:srgbClr val="FFFFFF"/>
                </a:solidFill>
                <a:latin typeface="Arial"/>
                <a:cs typeface="Arial"/>
              </a:rPr>
              <a:t>semilla</a:t>
            </a:r>
            <a:endParaRPr lang="es-ES" sz="2800" dirty="0" smtClean="0">
              <a:latin typeface="Arial"/>
              <a:cs typeface="Arial"/>
            </a:endParaRPr>
          </a:p>
          <a:p>
            <a:pPr marL="355600" indent="-342900">
              <a:lnSpc>
                <a:spcPct val="100000"/>
              </a:lnSpc>
              <a:buClr>
                <a:srgbClr val="FFFFCC"/>
              </a:buClr>
              <a:buSzPct val="75000"/>
              <a:buFont typeface="Wingdings"/>
              <a:buChar char=""/>
              <a:tabLst>
                <a:tab pos="354965" algn="l"/>
                <a:tab pos="355600" algn="l"/>
              </a:tabLst>
            </a:pPr>
            <a:r>
              <a:rPr lang="es-ES" sz="2800" dirty="0" smtClean="0">
                <a:solidFill>
                  <a:srgbClr val="FFFFFF"/>
                </a:solidFill>
                <a:latin typeface="Arial"/>
                <a:cs typeface="Arial"/>
              </a:rPr>
              <a:t>cortar residuos-labrar </a:t>
            </a:r>
            <a:r>
              <a:rPr lang="es-ES" sz="2800" spc="-5" dirty="0" smtClean="0">
                <a:solidFill>
                  <a:srgbClr val="FFFFFF"/>
                </a:solidFill>
                <a:latin typeface="Arial"/>
                <a:cs typeface="Arial"/>
              </a:rPr>
              <a:t>el</a:t>
            </a:r>
            <a:r>
              <a:rPr lang="es-ES" sz="2800" spc="5" dirty="0" smtClean="0">
                <a:solidFill>
                  <a:srgbClr val="FFFFFF"/>
                </a:solidFill>
                <a:latin typeface="Arial"/>
                <a:cs typeface="Arial"/>
              </a:rPr>
              <a:t> </a:t>
            </a:r>
            <a:r>
              <a:rPr lang="es-ES" sz="2800" spc="-5" dirty="0" smtClean="0">
                <a:solidFill>
                  <a:srgbClr val="FFFFFF"/>
                </a:solidFill>
                <a:latin typeface="Arial"/>
                <a:cs typeface="Arial"/>
              </a:rPr>
              <a:t>suelo</a:t>
            </a:r>
            <a:endParaRPr lang="es-ES" sz="2800" dirty="0" smtClean="0">
              <a:latin typeface="Arial"/>
              <a:cs typeface="Arial"/>
            </a:endParaRPr>
          </a:p>
          <a:p>
            <a:pPr marL="355600" indent="-342900">
              <a:lnSpc>
                <a:spcPct val="100000"/>
              </a:lnSpc>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abrir un</a:t>
            </a:r>
            <a:r>
              <a:rPr lang="es-ES" sz="2800" spc="5" dirty="0" smtClean="0">
                <a:solidFill>
                  <a:srgbClr val="FFFFFF"/>
                </a:solidFill>
                <a:latin typeface="Arial"/>
                <a:cs typeface="Arial"/>
              </a:rPr>
              <a:t> </a:t>
            </a:r>
            <a:r>
              <a:rPr lang="es-ES" sz="2800" spc="-5" dirty="0" smtClean="0">
                <a:solidFill>
                  <a:srgbClr val="FFFFFF"/>
                </a:solidFill>
                <a:latin typeface="Arial"/>
                <a:cs typeface="Arial"/>
              </a:rPr>
              <a:t>surco</a:t>
            </a:r>
            <a:endParaRPr lang="es-ES" sz="2800" dirty="0" smtClean="0">
              <a:latin typeface="Arial"/>
              <a:cs typeface="Arial"/>
            </a:endParaRPr>
          </a:p>
          <a:p>
            <a:pPr marL="355600" indent="-342900">
              <a:lnSpc>
                <a:spcPct val="100000"/>
              </a:lnSpc>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dosificar la</a:t>
            </a:r>
            <a:r>
              <a:rPr lang="es-ES" sz="2800" spc="-10" dirty="0" smtClean="0">
                <a:solidFill>
                  <a:srgbClr val="FFFFFF"/>
                </a:solidFill>
                <a:latin typeface="Arial"/>
                <a:cs typeface="Arial"/>
              </a:rPr>
              <a:t> </a:t>
            </a:r>
            <a:r>
              <a:rPr lang="es-ES" sz="2800" spc="-5" dirty="0" smtClean="0">
                <a:solidFill>
                  <a:srgbClr val="FFFFFF"/>
                </a:solidFill>
                <a:latin typeface="Arial"/>
                <a:cs typeface="Arial"/>
              </a:rPr>
              <a:t>semilla</a:t>
            </a:r>
            <a:endParaRPr lang="es-ES" sz="2800" dirty="0" smtClean="0">
              <a:latin typeface="Arial"/>
              <a:cs typeface="Arial"/>
            </a:endParaRPr>
          </a:p>
          <a:p>
            <a:pPr marL="355600" indent="-342900">
              <a:lnSpc>
                <a:spcPct val="100000"/>
              </a:lnSpc>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depositar la</a:t>
            </a:r>
            <a:r>
              <a:rPr lang="es-ES" sz="2800" spc="5" dirty="0" smtClean="0">
                <a:solidFill>
                  <a:srgbClr val="FFFFFF"/>
                </a:solidFill>
                <a:latin typeface="Arial"/>
                <a:cs typeface="Arial"/>
              </a:rPr>
              <a:t> </a:t>
            </a:r>
            <a:r>
              <a:rPr lang="es-ES" sz="2800" spc="-5" dirty="0" smtClean="0">
                <a:solidFill>
                  <a:srgbClr val="FFFFFF"/>
                </a:solidFill>
                <a:latin typeface="Arial"/>
                <a:cs typeface="Arial"/>
              </a:rPr>
              <a:t>semilla</a:t>
            </a:r>
            <a:endParaRPr lang="es-ES" sz="2800" dirty="0" smtClean="0">
              <a:latin typeface="Arial"/>
              <a:cs typeface="Arial"/>
            </a:endParaRPr>
          </a:p>
          <a:p>
            <a:pPr marL="355600" marR="5080" indent="-342900">
              <a:lnSpc>
                <a:spcPts val="2690"/>
              </a:lnSpc>
              <a:spcBef>
                <a:spcPts val="650"/>
              </a:spcBef>
              <a:buClr>
                <a:srgbClr val="FFFFCC"/>
              </a:buClr>
              <a:buSzPct val="75000"/>
              <a:buFont typeface="Wingdings"/>
              <a:buChar char=""/>
              <a:tabLst>
                <a:tab pos="354965" algn="l"/>
                <a:tab pos="355600" algn="l"/>
              </a:tabLst>
            </a:pPr>
            <a:r>
              <a:rPr lang="es-ES" sz="2800" dirty="0">
                <a:solidFill>
                  <a:srgbClr val="FFFFFF"/>
                </a:solidFill>
                <a:latin typeface="Arial"/>
                <a:cs typeface="Arial"/>
              </a:rPr>
              <a:t>distribuir </a:t>
            </a:r>
            <a:r>
              <a:rPr lang="es-ES" sz="2800" spc="-5" dirty="0">
                <a:solidFill>
                  <a:srgbClr val="FFFFFF"/>
                </a:solidFill>
                <a:latin typeface="Arial"/>
                <a:cs typeface="Arial"/>
              </a:rPr>
              <a:t>las </a:t>
            </a:r>
            <a:r>
              <a:rPr lang="es-ES" sz="2800" dirty="0">
                <a:solidFill>
                  <a:srgbClr val="FFFFFF"/>
                </a:solidFill>
                <a:latin typeface="Arial"/>
                <a:cs typeface="Arial"/>
              </a:rPr>
              <a:t>semillas </a:t>
            </a:r>
            <a:r>
              <a:rPr lang="es-ES" sz="2800" spc="-5" dirty="0">
                <a:solidFill>
                  <a:srgbClr val="FFFFFF"/>
                </a:solidFill>
                <a:latin typeface="Arial"/>
                <a:cs typeface="Arial"/>
              </a:rPr>
              <a:t>en el </a:t>
            </a:r>
            <a:r>
              <a:rPr lang="es-ES" sz="2800" dirty="0">
                <a:solidFill>
                  <a:srgbClr val="FFFFFF"/>
                </a:solidFill>
                <a:latin typeface="Arial"/>
                <a:cs typeface="Arial"/>
              </a:rPr>
              <a:t>terreno de </a:t>
            </a:r>
            <a:r>
              <a:rPr lang="es-ES" sz="2800" spc="-5" dirty="0">
                <a:solidFill>
                  <a:srgbClr val="FFFFFF"/>
                </a:solidFill>
                <a:latin typeface="Arial"/>
                <a:cs typeface="Arial"/>
              </a:rPr>
              <a:t>manera  uniforme</a:t>
            </a:r>
            <a:endParaRPr lang="es-ES" sz="2800" dirty="0">
              <a:latin typeface="Arial"/>
              <a:cs typeface="Arial"/>
            </a:endParaRPr>
          </a:p>
          <a:p>
            <a:pPr marL="355600" marR="5080" indent="-342900">
              <a:lnSpc>
                <a:spcPts val="2690"/>
              </a:lnSpc>
              <a:spcBef>
                <a:spcPts val="650"/>
              </a:spcBef>
              <a:buClr>
                <a:srgbClr val="FFFFCC"/>
              </a:buClr>
              <a:buSzPct val="75000"/>
              <a:buFont typeface="Wingdings"/>
              <a:buChar char=""/>
              <a:tabLst>
                <a:tab pos="354965" algn="l"/>
                <a:tab pos="355600" algn="l"/>
              </a:tabLst>
            </a:pPr>
            <a:r>
              <a:rPr lang="es-ES" sz="2800" dirty="0" smtClean="0">
                <a:solidFill>
                  <a:srgbClr val="FFFFFF"/>
                </a:solidFill>
                <a:latin typeface="Arial"/>
                <a:cs typeface="Arial"/>
              </a:rPr>
              <a:t>colocar </a:t>
            </a:r>
            <a:r>
              <a:rPr lang="es-ES" sz="2800" spc="-5" dirty="0" smtClean="0">
                <a:solidFill>
                  <a:srgbClr val="FFFFFF"/>
                </a:solidFill>
                <a:latin typeface="Arial"/>
                <a:cs typeface="Arial"/>
              </a:rPr>
              <a:t>la </a:t>
            </a:r>
            <a:r>
              <a:rPr lang="es-ES" sz="2800" dirty="0" smtClean="0">
                <a:solidFill>
                  <a:srgbClr val="FFFFFF"/>
                </a:solidFill>
                <a:latin typeface="Arial"/>
                <a:cs typeface="Arial"/>
              </a:rPr>
              <a:t>semilla </a:t>
            </a:r>
            <a:r>
              <a:rPr lang="es-ES" sz="2800" spc="-5" dirty="0" smtClean="0">
                <a:solidFill>
                  <a:srgbClr val="FFFFFF"/>
                </a:solidFill>
                <a:latin typeface="Arial"/>
                <a:cs typeface="Arial"/>
              </a:rPr>
              <a:t>en íntimo </a:t>
            </a:r>
            <a:r>
              <a:rPr lang="es-ES" sz="2800" dirty="0" smtClean="0">
                <a:solidFill>
                  <a:srgbClr val="FFFFFF"/>
                </a:solidFill>
                <a:latin typeface="Arial"/>
                <a:cs typeface="Arial"/>
              </a:rPr>
              <a:t>contacto </a:t>
            </a:r>
            <a:r>
              <a:rPr lang="es-ES" sz="2800" spc="-5" dirty="0" smtClean="0">
                <a:solidFill>
                  <a:srgbClr val="FFFFFF"/>
                </a:solidFill>
                <a:latin typeface="Arial"/>
                <a:cs typeface="Arial"/>
              </a:rPr>
              <a:t>con </a:t>
            </a:r>
            <a:r>
              <a:rPr lang="es-ES" sz="2800" dirty="0" smtClean="0">
                <a:solidFill>
                  <a:srgbClr val="FFFFFF"/>
                </a:solidFill>
                <a:latin typeface="Arial"/>
                <a:cs typeface="Arial"/>
              </a:rPr>
              <a:t>el  </a:t>
            </a:r>
            <a:r>
              <a:rPr lang="es-ES" sz="2800" spc="-5" dirty="0" smtClean="0">
                <a:solidFill>
                  <a:srgbClr val="FFFFFF"/>
                </a:solidFill>
                <a:latin typeface="Arial"/>
                <a:cs typeface="Arial"/>
              </a:rPr>
              <a:t>suelo aire y agua para </a:t>
            </a:r>
            <a:r>
              <a:rPr lang="es-ES" sz="2800" dirty="0" smtClean="0">
                <a:solidFill>
                  <a:srgbClr val="FFFFFF"/>
                </a:solidFill>
                <a:latin typeface="Arial"/>
                <a:cs typeface="Arial"/>
              </a:rPr>
              <a:t>favorecer la</a:t>
            </a:r>
            <a:r>
              <a:rPr lang="es-ES" sz="2800" spc="5" dirty="0" smtClean="0">
                <a:solidFill>
                  <a:srgbClr val="FFFFFF"/>
                </a:solidFill>
                <a:latin typeface="Arial"/>
                <a:cs typeface="Arial"/>
              </a:rPr>
              <a:t> </a:t>
            </a:r>
            <a:r>
              <a:rPr lang="es-ES" sz="2800" dirty="0" smtClean="0">
                <a:solidFill>
                  <a:srgbClr val="FFFFFF"/>
                </a:solidFill>
                <a:latin typeface="Arial"/>
                <a:cs typeface="Arial"/>
              </a:rPr>
              <a:t>germinación</a:t>
            </a:r>
            <a:endParaRPr lang="es-ES" sz="2800" dirty="0" smtClean="0">
              <a:latin typeface="Arial"/>
              <a:cs typeface="Arial"/>
            </a:endParaRPr>
          </a:p>
          <a:p>
            <a:pPr marL="355600" indent="-342900">
              <a:lnSpc>
                <a:spcPct val="100000"/>
              </a:lnSpc>
              <a:spcBef>
                <a:spcPts val="20"/>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Tapar </a:t>
            </a:r>
            <a:r>
              <a:rPr lang="es-ES" sz="2800" dirty="0" smtClean="0">
                <a:solidFill>
                  <a:srgbClr val="FFFFFF"/>
                </a:solidFill>
                <a:latin typeface="Arial"/>
                <a:cs typeface="Arial"/>
              </a:rPr>
              <a:t>el surco, </a:t>
            </a:r>
            <a:r>
              <a:rPr lang="es-ES" sz="2800" spc="-5" dirty="0" smtClean="0">
                <a:solidFill>
                  <a:srgbClr val="FFFFFF"/>
                </a:solidFill>
                <a:latin typeface="Arial"/>
                <a:cs typeface="Arial"/>
              </a:rPr>
              <a:t>cerrar </a:t>
            </a:r>
            <a:r>
              <a:rPr lang="es-ES" sz="2800" dirty="0" smtClean="0">
                <a:solidFill>
                  <a:srgbClr val="FFFFFF"/>
                </a:solidFill>
                <a:latin typeface="Arial"/>
                <a:cs typeface="Arial"/>
              </a:rPr>
              <a:t>el</a:t>
            </a:r>
            <a:r>
              <a:rPr lang="es-ES" sz="2800" spc="-20" dirty="0" smtClean="0">
                <a:solidFill>
                  <a:srgbClr val="FFFFFF"/>
                </a:solidFill>
                <a:latin typeface="Arial"/>
                <a:cs typeface="Arial"/>
              </a:rPr>
              <a:t> </a:t>
            </a:r>
            <a:r>
              <a:rPr lang="es-ES" sz="2800" spc="-5" dirty="0" smtClean="0">
                <a:solidFill>
                  <a:srgbClr val="FFFFFF"/>
                </a:solidFill>
                <a:latin typeface="Arial"/>
                <a:cs typeface="Arial"/>
              </a:rPr>
              <a:t>surco</a:t>
            </a:r>
            <a:endParaRPr lang="es-ES" sz="2800" dirty="0" smtClean="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892795" y="336804"/>
            <a:ext cx="886968" cy="89763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891946" y="484758"/>
            <a:ext cx="7358380" cy="696595"/>
          </a:xfrm>
          <a:prstGeom prst="rect">
            <a:avLst/>
          </a:prstGeom>
        </p:spPr>
        <p:txBody>
          <a:bodyPr vert="horz" wrap="square" lIns="0" tIns="13335" rIns="0" bIns="0" rtlCol="0">
            <a:spAutoFit/>
          </a:bodyPr>
          <a:lstStyle/>
          <a:p>
            <a:pPr marL="12700">
              <a:lnSpc>
                <a:spcPct val="100000"/>
              </a:lnSpc>
              <a:spcBef>
                <a:spcPts val="105"/>
              </a:spcBef>
            </a:pPr>
            <a:r>
              <a:rPr sz="4400" dirty="0"/>
              <a:t>Cuchillas de corte y</a:t>
            </a:r>
            <a:r>
              <a:rPr sz="4400" spc="-90" dirty="0"/>
              <a:t> </a:t>
            </a:r>
            <a:r>
              <a:rPr sz="4400" dirty="0"/>
              <a:t>remoción</a:t>
            </a:r>
            <a:endParaRPr sz="4400"/>
          </a:p>
        </p:txBody>
      </p:sp>
      <p:sp>
        <p:nvSpPr>
          <p:cNvPr id="46" name="45 Rectángulo"/>
          <p:cNvSpPr/>
          <p:nvPr/>
        </p:nvSpPr>
        <p:spPr>
          <a:xfrm>
            <a:off x="304800" y="1282989"/>
            <a:ext cx="8686800" cy="4893647"/>
          </a:xfrm>
          <a:prstGeom prst="rect">
            <a:avLst/>
          </a:prstGeom>
        </p:spPr>
        <p:txBody>
          <a:bodyPr wrap="square">
            <a:spAutoFit/>
          </a:bodyPr>
          <a:lstStyle/>
          <a:p>
            <a:pPr marL="355600" indent="-342900">
              <a:buClr>
                <a:srgbClr val="FFFFCC"/>
              </a:buClr>
              <a:buSzPct val="75000"/>
              <a:buFont typeface="Wingdings"/>
              <a:buChar char=""/>
              <a:tabLst>
                <a:tab pos="354965" algn="l"/>
                <a:tab pos="355600" algn="l"/>
              </a:tabLst>
            </a:pPr>
            <a:r>
              <a:rPr lang="es-ES" sz="2400" spc="-5" dirty="0" smtClean="0">
                <a:solidFill>
                  <a:srgbClr val="FFFFFF"/>
                </a:solidFill>
                <a:latin typeface="Arial"/>
                <a:cs typeface="Arial"/>
              </a:rPr>
              <a:t>La eficiencia de las cuchillas varía en función</a:t>
            </a:r>
            <a:r>
              <a:rPr lang="es-ES" sz="2400" spc="60" dirty="0" smtClean="0">
                <a:solidFill>
                  <a:srgbClr val="FFFFFF"/>
                </a:solidFill>
                <a:latin typeface="Arial"/>
                <a:cs typeface="Arial"/>
              </a:rPr>
              <a:t> </a:t>
            </a:r>
            <a:r>
              <a:rPr lang="es-ES" sz="2400" spc="-5" dirty="0" smtClean="0">
                <a:solidFill>
                  <a:srgbClr val="FFFFFF"/>
                </a:solidFill>
                <a:latin typeface="Arial"/>
                <a:cs typeface="Arial"/>
              </a:rPr>
              <a:t>de</a:t>
            </a:r>
            <a:endParaRPr lang="es-ES" sz="2400" dirty="0" smtClean="0">
              <a:latin typeface="Arial"/>
              <a:cs typeface="Arial"/>
            </a:endParaRPr>
          </a:p>
          <a:p>
            <a:pPr marL="355600" indent="-342900">
              <a:buClr>
                <a:srgbClr val="FFFFCC"/>
              </a:buClr>
              <a:buSzPct val="75000"/>
              <a:buFont typeface="Wingdings"/>
              <a:buChar char=""/>
              <a:tabLst>
                <a:tab pos="354965" algn="l"/>
                <a:tab pos="355600" algn="l"/>
              </a:tabLst>
            </a:pPr>
            <a:r>
              <a:rPr lang="es-ES" sz="2400" spc="-5" dirty="0" smtClean="0">
                <a:solidFill>
                  <a:srgbClr val="FFFFFF"/>
                </a:solidFill>
                <a:latin typeface="Arial"/>
                <a:cs typeface="Arial"/>
              </a:rPr>
              <a:t>Condiciones del suelo y del</a:t>
            </a:r>
            <a:r>
              <a:rPr lang="es-ES" sz="2400" dirty="0" smtClean="0">
                <a:solidFill>
                  <a:srgbClr val="FFFFFF"/>
                </a:solidFill>
                <a:latin typeface="Arial"/>
                <a:cs typeface="Arial"/>
              </a:rPr>
              <a:t> </a:t>
            </a:r>
            <a:r>
              <a:rPr lang="es-ES" sz="2400" spc="-5" dirty="0" smtClean="0">
                <a:solidFill>
                  <a:srgbClr val="FFFFFF"/>
                </a:solidFill>
                <a:latin typeface="Arial"/>
                <a:cs typeface="Arial"/>
              </a:rPr>
              <a:t>residuo</a:t>
            </a:r>
            <a:endParaRPr lang="es-ES" sz="2400" dirty="0" smtClean="0">
              <a:latin typeface="Arial"/>
              <a:cs typeface="Arial"/>
            </a:endParaRPr>
          </a:p>
          <a:p>
            <a:pPr marL="756285" lvl="1" indent="-286385">
              <a:buClr>
                <a:srgbClr val="B1B1B1"/>
              </a:buClr>
              <a:buSzPct val="75000"/>
              <a:buFont typeface="Wingdings"/>
              <a:buChar char=""/>
              <a:tabLst>
                <a:tab pos="756285" algn="l"/>
                <a:tab pos="756920" algn="l"/>
              </a:tabLst>
            </a:pPr>
            <a:r>
              <a:rPr lang="es-ES" sz="2400" dirty="0" smtClean="0">
                <a:solidFill>
                  <a:srgbClr val="FFFFFF"/>
                </a:solidFill>
                <a:latin typeface="Arial"/>
                <a:cs typeface="Arial"/>
              </a:rPr>
              <a:t>Tipo estado mecánico del suelo y de</a:t>
            </a:r>
            <a:r>
              <a:rPr lang="es-ES" sz="2400" spc="-140" dirty="0" smtClean="0">
                <a:solidFill>
                  <a:srgbClr val="FFFFFF"/>
                </a:solidFill>
                <a:latin typeface="Arial"/>
                <a:cs typeface="Arial"/>
              </a:rPr>
              <a:t> </a:t>
            </a:r>
            <a:r>
              <a:rPr lang="es-ES" sz="2400" dirty="0" smtClean="0">
                <a:solidFill>
                  <a:srgbClr val="FFFFFF"/>
                </a:solidFill>
                <a:latin typeface="Arial"/>
                <a:cs typeface="Arial"/>
              </a:rPr>
              <a:t>suelo</a:t>
            </a:r>
            <a:endParaRPr lang="es-ES" sz="2400" dirty="0" smtClean="0">
              <a:latin typeface="Arial"/>
              <a:cs typeface="Arial"/>
            </a:endParaRPr>
          </a:p>
          <a:p>
            <a:pPr marL="756285" lvl="1" indent="-286385">
              <a:buClr>
                <a:srgbClr val="B1B1B1"/>
              </a:buClr>
              <a:buSzPct val="75000"/>
              <a:buFont typeface="Wingdings"/>
              <a:buChar char=""/>
              <a:tabLst>
                <a:tab pos="756285" algn="l"/>
                <a:tab pos="756920" algn="l"/>
              </a:tabLst>
            </a:pPr>
            <a:r>
              <a:rPr lang="es-ES" sz="2400" dirty="0" smtClean="0">
                <a:solidFill>
                  <a:srgbClr val="FFFFFF"/>
                </a:solidFill>
                <a:latin typeface="Arial"/>
                <a:cs typeface="Arial"/>
              </a:rPr>
              <a:t>Humedad</a:t>
            </a:r>
            <a:endParaRPr lang="es-ES" sz="2400" dirty="0" smtClean="0">
              <a:latin typeface="Arial"/>
              <a:cs typeface="Arial"/>
            </a:endParaRPr>
          </a:p>
          <a:p>
            <a:pPr marL="756285" lvl="1" indent="-286385">
              <a:buClr>
                <a:srgbClr val="B1B1B1"/>
              </a:buClr>
              <a:buSzPct val="75000"/>
              <a:buFont typeface="Wingdings"/>
              <a:buChar char=""/>
              <a:tabLst>
                <a:tab pos="756285" algn="l"/>
                <a:tab pos="756920" algn="l"/>
              </a:tabLst>
            </a:pPr>
            <a:r>
              <a:rPr lang="es-ES" sz="2400" dirty="0" smtClean="0">
                <a:solidFill>
                  <a:srgbClr val="FFFFFF"/>
                </a:solidFill>
                <a:latin typeface="Arial"/>
                <a:cs typeface="Arial"/>
              </a:rPr>
              <a:t>Propiedades mecánicas del residuo a ser</a:t>
            </a:r>
            <a:r>
              <a:rPr lang="es-ES" sz="2400" spc="-155" dirty="0" smtClean="0">
                <a:solidFill>
                  <a:srgbClr val="FFFFFF"/>
                </a:solidFill>
                <a:latin typeface="Arial"/>
                <a:cs typeface="Arial"/>
              </a:rPr>
              <a:t> </a:t>
            </a:r>
            <a:r>
              <a:rPr lang="es-ES" sz="2400" dirty="0" smtClean="0">
                <a:solidFill>
                  <a:srgbClr val="FFFFFF"/>
                </a:solidFill>
                <a:latin typeface="Arial"/>
                <a:cs typeface="Arial"/>
              </a:rPr>
              <a:t>cortado</a:t>
            </a:r>
            <a:endParaRPr lang="es-ES" sz="2400" dirty="0" smtClean="0">
              <a:latin typeface="Arial"/>
              <a:cs typeface="Arial"/>
            </a:endParaRPr>
          </a:p>
          <a:p>
            <a:pPr marL="355600" indent="-342900">
              <a:buClr>
                <a:srgbClr val="FFFFCC"/>
              </a:buClr>
              <a:buSzPct val="75000"/>
              <a:buFont typeface="Wingdings"/>
              <a:buChar char=""/>
              <a:tabLst>
                <a:tab pos="354965" algn="l"/>
                <a:tab pos="355600" algn="l"/>
              </a:tabLst>
            </a:pPr>
            <a:r>
              <a:rPr lang="es-ES" sz="2400" spc="-5" dirty="0" smtClean="0">
                <a:solidFill>
                  <a:srgbClr val="FFFFFF"/>
                </a:solidFill>
                <a:latin typeface="Arial"/>
                <a:cs typeface="Arial"/>
              </a:rPr>
              <a:t>Aspectos de diseño de la</a:t>
            </a:r>
            <a:r>
              <a:rPr lang="es-ES" sz="2400" spc="5" dirty="0" smtClean="0">
                <a:solidFill>
                  <a:srgbClr val="FFFFFF"/>
                </a:solidFill>
                <a:latin typeface="Arial"/>
                <a:cs typeface="Arial"/>
              </a:rPr>
              <a:t> </a:t>
            </a:r>
            <a:r>
              <a:rPr lang="es-ES" sz="2400" spc="-5" dirty="0" smtClean="0">
                <a:solidFill>
                  <a:srgbClr val="FFFFFF"/>
                </a:solidFill>
                <a:latin typeface="Arial"/>
                <a:cs typeface="Arial"/>
              </a:rPr>
              <a:t>cuchilla</a:t>
            </a:r>
            <a:endParaRPr lang="es-ES" sz="2400" dirty="0" smtClean="0">
              <a:latin typeface="Arial"/>
              <a:cs typeface="Arial"/>
            </a:endParaRPr>
          </a:p>
          <a:p>
            <a:pPr marL="756285" lvl="1" indent="-286385">
              <a:buClr>
                <a:srgbClr val="B1B1B1"/>
              </a:buClr>
              <a:buSzPct val="75000"/>
              <a:buFont typeface="Wingdings"/>
              <a:buChar char=""/>
              <a:tabLst>
                <a:tab pos="756285" algn="l"/>
                <a:tab pos="756920" algn="l"/>
              </a:tabLst>
            </a:pPr>
            <a:r>
              <a:rPr lang="es-ES" sz="2400" dirty="0" smtClean="0">
                <a:solidFill>
                  <a:srgbClr val="FFFFFF"/>
                </a:solidFill>
                <a:latin typeface="Arial"/>
                <a:cs typeface="Arial"/>
              </a:rPr>
              <a:t>Diámetro</a:t>
            </a:r>
            <a:endParaRPr lang="es-ES" sz="2400" dirty="0" smtClean="0">
              <a:latin typeface="Arial"/>
              <a:cs typeface="Arial"/>
            </a:endParaRPr>
          </a:p>
          <a:p>
            <a:pPr marL="756285" lvl="1" indent="-286385">
              <a:buClr>
                <a:srgbClr val="B1B1B1"/>
              </a:buClr>
              <a:buSzPct val="75000"/>
              <a:buFont typeface="Wingdings"/>
              <a:buChar char=""/>
              <a:tabLst>
                <a:tab pos="756285" algn="l"/>
                <a:tab pos="756920" algn="l"/>
              </a:tabLst>
            </a:pPr>
            <a:r>
              <a:rPr lang="es-ES" sz="2400" dirty="0" smtClean="0">
                <a:solidFill>
                  <a:srgbClr val="FFFFFF"/>
                </a:solidFill>
                <a:latin typeface="Arial"/>
                <a:cs typeface="Arial"/>
              </a:rPr>
              <a:t>Finura</a:t>
            </a:r>
            <a:endParaRPr lang="es-ES" sz="2400" dirty="0" smtClean="0">
              <a:latin typeface="Arial"/>
              <a:cs typeface="Arial"/>
            </a:endParaRPr>
          </a:p>
          <a:p>
            <a:pPr marL="756285" lvl="1" indent="-286385">
              <a:buClr>
                <a:srgbClr val="B1B1B1"/>
              </a:buClr>
              <a:buSzPct val="75000"/>
              <a:buFont typeface="Wingdings"/>
              <a:buChar char=""/>
              <a:tabLst>
                <a:tab pos="756285" algn="l"/>
                <a:tab pos="756920" algn="l"/>
              </a:tabLst>
            </a:pPr>
            <a:r>
              <a:rPr lang="es-ES" sz="2400" dirty="0" smtClean="0">
                <a:solidFill>
                  <a:srgbClr val="FFFFFF"/>
                </a:solidFill>
                <a:latin typeface="Arial"/>
                <a:cs typeface="Arial"/>
              </a:rPr>
              <a:t>Espesor</a:t>
            </a:r>
            <a:endParaRPr lang="es-ES" sz="2400" dirty="0" smtClean="0">
              <a:latin typeface="Arial"/>
              <a:cs typeface="Arial"/>
            </a:endParaRPr>
          </a:p>
          <a:p>
            <a:pPr marL="756285" lvl="1" indent="-286385">
              <a:buClr>
                <a:srgbClr val="B1B1B1"/>
              </a:buClr>
              <a:buSzPct val="75000"/>
              <a:buFont typeface="Wingdings"/>
              <a:buChar char=""/>
              <a:tabLst>
                <a:tab pos="756285" algn="l"/>
                <a:tab pos="756920" algn="l"/>
              </a:tabLst>
            </a:pPr>
            <a:r>
              <a:rPr lang="es-ES" sz="2400" dirty="0" smtClean="0">
                <a:solidFill>
                  <a:srgbClr val="FFFFFF"/>
                </a:solidFill>
                <a:latin typeface="Arial"/>
                <a:cs typeface="Arial"/>
              </a:rPr>
              <a:t>Forma</a:t>
            </a:r>
            <a:endParaRPr lang="es-ES" sz="2400" dirty="0" smtClean="0">
              <a:latin typeface="Arial"/>
              <a:cs typeface="Arial"/>
            </a:endParaRPr>
          </a:p>
          <a:p>
            <a:pPr marL="355600" indent="-342900">
              <a:buClr>
                <a:srgbClr val="FFFFCC"/>
              </a:buClr>
              <a:buSzPct val="75000"/>
              <a:buFont typeface="Wingdings"/>
              <a:buChar char=""/>
              <a:tabLst>
                <a:tab pos="354965" algn="l"/>
                <a:tab pos="355600" algn="l"/>
              </a:tabLst>
            </a:pPr>
            <a:r>
              <a:rPr lang="es-ES" sz="2400" spc="-5" dirty="0" smtClean="0">
                <a:solidFill>
                  <a:srgbClr val="FFFFFF"/>
                </a:solidFill>
                <a:latin typeface="Arial"/>
                <a:cs typeface="Arial"/>
              </a:rPr>
              <a:t>Aspectos</a:t>
            </a:r>
            <a:r>
              <a:rPr lang="es-ES" sz="2400" spc="-20" dirty="0" smtClean="0">
                <a:solidFill>
                  <a:srgbClr val="FFFFFF"/>
                </a:solidFill>
                <a:latin typeface="Arial"/>
                <a:cs typeface="Arial"/>
              </a:rPr>
              <a:t> </a:t>
            </a:r>
            <a:r>
              <a:rPr lang="es-ES" sz="2400" spc="-5" dirty="0" smtClean="0">
                <a:solidFill>
                  <a:srgbClr val="FFFFFF"/>
                </a:solidFill>
                <a:latin typeface="Arial"/>
                <a:cs typeface="Arial"/>
              </a:rPr>
              <a:t>operativos</a:t>
            </a:r>
            <a:endParaRPr lang="es-ES" sz="2400" dirty="0" smtClean="0">
              <a:latin typeface="Arial"/>
              <a:cs typeface="Arial"/>
            </a:endParaRPr>
          </a:p>
          <a:p>
            <a:pPr marL="756285" lvl="1" indent="-286385">
              <a:buClr>
                <a:srgbClr val="B1B1B1"/>
              </a:buClr>
              <a:buSzPct val="75000"/>
              <a:buFont typeface="Wingdings"/>
              <a:buChar char=""/>
              <a:tabLst>
                <a:tab pos="756285" algn="l"/>
                <a:tab pos="756920" algn="l"/>
              </a:tabLst>
            </a:pPr>
            <a:r>
              <a:rPr lang="es-ES" sz="2400" dirty="0" smtClean="0">
                <a:solidFill>
                  <a:srgbClr val="FFFFFF"/>
                </a:solidFill>
                <a:latin typeface="Arial"/>
                <a:cs typeface="Arial"/>
              </a:rPr>
              <a:t>Profundidad de</a:t>
            </a:r>
            <a:r>
              <a:rPr lang="es-ES" sz="2400" spc="-114" dirty="0" smtClean="0">
                <a:solidFill>
                  <a:srgbClr val="FFFFFF"/>
                </a:solidFill>
                <a:latin typeface="Arial"/>
                <a:cs typeface="Arial"/>
              </a:rPr>
              <a:t> </a:t>
            </a:r>
            <a:r>
              <a:rPr lang="es-ES" sz="2400" dirty="0" smtClean="0">
                <a:solidFill>
                  <a:srgbClr val="FFFFFF"/>
                </a:solidFill>
                <a:latin typeface="Arial"/>
                <a:cs typeface="Arial"/>
              </a:rPr>
              <a:t>labor</a:t>
            </a:r>
            <a:endParaRPr lang="es-ES" sz="2400" dirty="0" smtClean="0">
              <a:latin typeface="Arial"/>
              <a:cs typeface="Arial"/>
            </a:endParaRPr>
          </a:p>
          <a:p>
            <a:pPr marL="756285" lvl="1" indent="-286385">
              <a:buClr>
                <a:srgbClr val="B1B1B1"/>
              </a:buClr>
              <a:buSzPct val="75000"/>
              <a:buFont typeface="Wingdings"/>
              <a:buChar char=""/>
              <a:tabLst>
                <a:tab pos="756285" algn="l"/>
                <a:tab pos="756920" algn="l"/>
              </a:tabLst>
            </a:pPr>
            <a:r>
              <a:rPr lang="es-ES" sz="2400" dirty="0" smtClean="0">
                <a:solidFill>
                  <a:srgbClr val="FFFFFF"/>
                </a:solidFill>
                <a:latin typeface="Arial"/>
                <a:cs typeface="Arial"/>
              </a:rPr>
              <a:t>Velocidad de</a:t>
            </a:r>
            <a:r>
              <a:rPr lang="es-ES" sz="2400" spc="-114" dirty="0" smtClean="0">
                <a:solidFill>
                  <a:srgbClr val="FFFFFF"/>
                </a:solidFill>
                <a:latin typeface="Arial"/>
                <a:cs typeface="Arial"/>
              </a:rPr>
              <a:t> </a:t>
            </a:r>
            <a:r>
              <a:rPr lang="es-ES" sz="2400" dirty="0" smtClean="0">
                <a:solidFill>
                  <a:srgbClr val="FFFFFF"/>
                </a:solidFill>
                <a:latin typeface="Arial"/>
                <a:cs typeface="Arial"/>
              </a:rPr>
              <a:t>avance</a:t>
            </a:r>
            <a:endParaRPr lang="es-ES" sz="2400" dirty="0">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51050" y="1600200"/>
            <a:ext cx="6042025" cy="453072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27087" y="5805487"/>
            <a:ext cx="7777480" cy="367030"/>
          </a:xfrm>
          <a:custGeom>
            <a:avLst/>
            <a:gdLst/>
            <a:ahLst/>
            <a:cxnLst/>
            <a:rect l="l" t="t" r="r" b="b"/>
            <a:pathLst>
              <a:path w="7777480" h="367029">
                <a:moveTo>
                  <a:pt x="0" y="366712"/>
                </a:moveTo>
                <a:lnTo>
                  <a:pt x="7777099" y="366712"/>
                </a:lnTo>
                <a:lnTo>
                  <a:pt x="7777099" y="0"/>
                </a:lnTo>
                <a:lnTo>
                  <a:pt x="0" y="0"/>
                </a:lnTo>
                <a:lnTo>
                  <a:pt x="0" y="366712"/>
                </a:lnTo>
                <a:close/>
              </a:path>
            </a:pathLst>
          </a:custGeom>
          <a:solidFill>
            <a:srgbClr val="000000"/>
          </a:solidFill>
        </p:spPr>
        <p:txBody>
          <a:bodyPr wrap="square" lIns="0" tIns="0" rIns="0" bIns="0" rtlCol="0"/>
          <a:lstStyle/>
          <a:p>
            <a:endParaRPr/>
          </a:p>
        </p:txBody>
      </p:sp>
      <p:sp>
        <p:nvSpPr>
          <p:cNvPr id="4" name="object 4"/>
          <p:cNvSpPr txBox="1"/>
          <p:nvPr/>
        </p:nvSpPr>
        <p:spPr>
          <a:xfrm>
            <a:off x="905967" y="5833668"/>
            <a:ext cx="6559550" cy="566822"/>
          </a:xfrm>
          <a:prstGeom prst="rect">
            <a:avLst/>
          </a:prstGeom>
        </p:spPr>
        <p:txBody>
          <a:bodyPr vert="horz" wrap="square" lIns="0" tIns="12700" rIns="0" bIns="0" rtlCol="0">
            <a:spAutoFit/>
          </a:bodyPr>
          <a:lstStyle/>
          <a:p>
            <a:pPr marL="12700">
              <a:lnSpc>
                <a:spcPct val="100000"/>
              </a:lnSpc>
              <a:spcBef>
                <a:spcPts val="100"/>
              </a:spcBef>
            </a:pPr>
            <a:r>
              <a:rPr sz="1800" spc="-5" dirty="0" err="1">
                <a:solidFill>
                  <a:srgbClr val="FFFFFF"/>
                </a:solidFill>
                <a:latin typeface="Arial"/>
                <a:cs typeface="Arial"/>
              </a:rPr>
              <a:t>Cuchilla</a:t>
            </a:r>
            <a:r>
              <a:rPr sz="1800" spc="-5" dirty="0">
                <a:solidFill>
                  <a:srgbClr val="FFFFFF"/>
                </a:solidFill>
                <a:latin typeface="Arial"/>
                <a:cs typeface="Arial"/>
              </a:rPr>
              <a:t> </a:t>
            </a:r>
            <a:r>
              <a:rPr lang="es-AR" sz="1800" spc="-5" dirty="0" smtClean="0">
                <a:solidFill>
                  <a:srgbClr val="FFFFFF"/>
                </a:solidFill>
                <a:latin typeface="Arial"/>
                <a:cs typeface="Arial"/>
              </a:rPr>
              <a:t>ondulada tangencial</a:t>
            </a:r>
            <a:r>
              <a:rPr sz="1800" spc="-5" dirty="0" smtClean="0">
                <a:solidFill>
                  <a:srgbClr val="FFFFFF"/>
                </a:solidFill>
                <a:latin typeface="Arial"/>
                <a:cs typeface="Arial"/>
              </a:rPr>
              <a:t> </a:t>
            </a:r>
            <a:r>
              <a:rPr sz="1800" spc="-5" dirty="0">
                <a:solidFill>
                  <a:srgbClr val="FFFFFF"/>
                </a:solidFill>
                <a:latin typeface="Arial"/>
                <a:cs typeface="Arial"/>
              </a:rPr>
              <a:t>con fleje para evitar la elevación de los</a:t>
            </a:r>
            <a:r>
              <a:rPr sz="1800" spc="90" dirty="0">
                <a:solidFill>
                  <a:srgbClr val="FFFFFF"/>
                </a:solidFill>
                <a:latin typeface="Arial"/>
                <a:cs typeface="Arial"/>
              </a:rPr>
              <a:t> </a:t>
            </a:r>
            <a:r>
              <a:rPr sz="1800" spc="-5" dirty="0">
                <a:solidFill>
                  <a:srgbClr val="FFFFFF"/>
                </a:solidFill>
                <a:latin typeface="Arial"/>
                <a:cs typeface="Arial"/>
              </a:rPr>
              <a:t>agregados</a:t>
            </a:r>
            <a:endParaRPr sz="1800" dirty="0">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149083" y="336804"/>
            <a:ext cx="886968" cy="89763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35632" y="484758"/>
            <a:ext cx="5869305" cy="696595"/>
          </a:xfrm>
          <a:prstGeom prst="rect">
            <a:avLst/>
          </a:prstGeom>
        </p:spPr>
        <p:txBody>
          <a:bodyPr vert="horz" wrap="square" lIns="0" tIns="13335" rIns="0" bIns="0" rtlCol="0">
            <a:spAutoFit/>
          </a:bodyPr>
          <a:lstStyle/>
          <a:p>
            <a:pPr marL="12700">
              <a:lnSpc>
                <a:spcPct val="100000"/>
              </a:lnSpc>
              <a:spcBef>
                <a:spcPts val="105"/>
              </a:spcBef>
            </a:pPr>
            <a:r>
              <a:rPr sz="4400" dirty="0"/>
              <a:t>Velocidad de la</a:t>
            </a:r>
            <a:r>
              <a:rPr sz="4400" spc="-90" dirty="0"/>
              <a:t> </a:t>
            </a:r>
            <a:r>
              <a:rPr sz="4400" dirty="0"/>
              <a:t>cuchilla</a:t>
            </a:r>
            <a:endParaRPr sz="4400"/>
          </a:p>
        </p:txBody>
      </p:sp>
      <p:sp>
        <p:nvSpPr>
          <p:cNvPr id="16" name="object 16"/>
          <p:cNvSpPr/>
          <p:nvPr/>
        </p:nvSpPr>
        <p:spPr>
          <a:xfrm>
            <a:off x="4788027" y="4869179"/>
            <a:ext cx="3456940" cy="0"/>
          </a:xfrm>
          <a:custGeom>
            <a:avLst/>
            <a:gdLst/>
            <a:ahLst/>
            <a:cxnLst/>
            <a:rect l="l" t="t" r="r" b="b"/>
            <a:pathLst>
              <a:path w="3456940">
                <a:moveTo>
                  <a:pt x="0" y="0"/>
                </a:moveTo>
                <a:lnTo>
                  <a:pt x="3456431" y="0"/>
                </a:lnTo>
              </a:path>
            </a:pathLst>
          </a:custGeom>
          <a:ln w="22225">
            <a:solidFill>
              <a:srgbClr val="FFFFFF"/>
            </a:solidFill>
          </a:ln>
        </p:spPr>
        <p:txBody>
          <a:bodyPr wrap="square" lIns="0" tIns="0" rIns="0" bIns="0" rtlCol="0"/>
          <a:lstStyle/>
          <a:p>
            <a:endParaRPr/>
          </a:p>
        </p:txBody>
      </p:sp>
      <p:sp>
        <p:nvSpPr>
          <p:cNvPr id="17" name="object 17"/>
          <p:cNvSpPr/>
          <p:nvPr/>
        </p:nvSpPr>
        <p:spPr>
          <a:xfrm>
            <a:off x="5292090" y="3068954"/>
            <a:ext cx="2232660" cy="2160270"/>
          </a:xfrm>
          <a:custGeom>
            <a:avLst/>
            <a:gdLst/>
            <a:ahLst/>
            <a:cxnLst/>
            <a:rect l="l" t="t" r="r" b="b"/>
            <a:pathLst>
              <a:path w="2232659" h="2160270">
                <a:moveTo>
                  <a:pt x="1116076" y="0"/>
                </a:moveTo>
                <a:lnTo>
                  <a:pt x="1067667" y="997"/>
                </a:lnTo>
                <a:lnTo>
                  <a:pt x="1019785" y="3964"/>
                </a:lnTo>
                <a:lnTo>
                  <a:pt x="972471" y="8860"/>
                </a:lnTo>
                <a:lnTo>
                  <a:pt x="925767" y="15643"/>
                </a:lnTo>
                <a:lnTo>
                  <a:pt x="879715" y="24274"/>
                </a:lnTo>
                <a:lnTo>
                  <a:pt x="834357" y="34711"/>
                </a:lnTo>
                <a:lnTo>
                  <a:pt x="789735" y="46915"/>
                </a:lnTo>
                <a:lnTo>
                  <a:pt x="745891" y="60844"/>
                </a:lnTo>
                <a:lnTo>
                  <a:pt x="702866" y="76459"/>
                </a:lnTo>
                <a:lnTo>
                  <a:pt x="660703" y="93718"/>
                </a:lnTo>
                <a:lnTo>
                  <a:pt x="619443" y="112581"/>
                </a:lnTo>
                <a:lnTo>
                  <a:pt x="579128" y="133008"/>
                </a:lnTo>
                <a:lnTo>
                  <a:pt x="539801" y="154958"/>
                </a:lnTo>
                <a:lnTo>
                  <a:pt x="501502" y="178391"/>
                </a:lnTo>
                <a:lnTo>
                  <a:pt x="464275" y="203265"/>
                </a:lnTo>
                <a:lnTo>
                  <a:pt x="428161" y="229541"/>
                </a:lnTo>
                <a:lnTo>
                  <a:pt x="393201" y="257178"/>
                </a:lnTo>
                <a:lnTo>
                  <a:pt x="359438" y="286135"/>
                </a:lnTo>
                <a:lnTo>
                  <a:pt x="326913" y="316372"/>
                </a:lnTo>
                <a:lnTo>
                  <a:pt x="295669" y="347849"/>
                </a:lnTo>
                <a:lnTo>
                  <a:pt x="265748" y="380524"/>
                </a:lnTo>
                <a:lnTo>
                  <a:pt x="237190" y="414357"/>
                </a:lnTo>
                <a:lnTo>
                  <a:pt x="210039" y="449308"/>
                </a:lnTo>
                <a:lnTo>
                  <a:pt x="184336" y="485337"/>
                </a:lnTo>
                <a:lnTo>
                  <a:pt x="160123" y="522402"/>
                </a:lnTo>
                <a:lnTo>
                  <a:pt x="137441" y="560463"/>
                </a:lnTo>
                <a:lnTo>
                  <a:pt x="116334" y="599479"/>
                </a:lnTo>
                <a:lnTo>
                  <a:pt x="96842" y="639411"/>
                </a:lnTo>
                <a:lnTo>
                  <a:pt x="79007" y="680217"/>
                </a:lnTo>
                <a:lnTo>
                  <a:pt x="62872" y="721857"/>
                </a:lnTo>
                <a:lnTo>
                  <a:pt x="48479" y="764290"/>
                </a:lnTo>
                <a:lnTo>
                  <a:pt x="35868" y="807476"/>
                </a:lnTo>
                <a:lnTo>
                  <a:pt x="25083" y="851375"/>
                </a:lnTo>
                <a:lnTo>
                  <a:pt x="16165" y="895945"/>
                </a:lnTo>
                <a:lnTo>
                  <a:pt x="9155" y="941147"/>
                </a:lnTo>
                <a:lnTo>
                  <a:pt x="4097" y="986940"/>
                </a:lnTo>
                <a:lnTo>
                  <a:pt x="1031" y="1033282"/>
                </a:lnTo>
                <a:lnTo>
                  <a:pt x="0" y="1080135"/>
                </a:lnTo>
                <a:lnTo>
                  <a:pt x="1031" y="1126987"/>
                </a:lnTo>
                <a:lnTo>
                  <a:pt x="4097" y="1173329"/>
                </a:lnTo>
                <a:lnTo>
                  <a:pt x="9155" y="1219122"/>
                </a:lnTo>
                <a:lnTo>
                  <a:pt x="16165" y="1264324"/>
                </a:lnTo>
                <a:lnTo>
                  <a:pt x="25083" y="1308894"/>
                </a:lnTo>
                <a:lnTo>
                  <a:pt x="35868" y="1352793"/>
                </a:lnTo>
                <a:lnTo>
                  <a:pt x="48479" y="1395979"/>
                </a:lnTo>
                <a:lnTo>
                  <a:pt x="62872" y="1438412"/>
                </a:lnTo>
                <a:lnTo>
                  <a:pt x="79007" y="1480052"/>
                </a:lnTo>
                <a:lnTo>
                  <a:pt x="96842" y="1520858"/>
                </a:lnTo>
                <a:lnTo>
                  <a:pt x="116334" y="1560790"/>
                </a:lnTo>
                <a:lnTo>
                  <a:pt x="137441" y="1599806"/>
                </a:lnTo>
                <a:lnTo>
                  <a:pt x="160123" y="1637867"/>
                </a:lnTo>
                <a:lnTo>
                  <a:pt x="184336" y="1674932"/>
                </a:lnTo>
                <a:lnTo>
                  <a:pt x="210039" y="1710961"/>
                </a:lnTo>
                <a:lnTo>
                  <a:pt x="237190" y="1745912"/>
                </a:lnTo>
                <a:lnTo>
                  <a:pt x="265748" y="1779745"/>
                </a:lnTo>
                <a:lnTo>
                  <a:pt x="295669" y="1812420"/>
                </a:lnTo>
                <a:lnTo>
                  <a:pt x="326913" y="1843897"/>
                </a:lnTo>
                <a:lnTo>
                  <a:pt x="359438" y="1874134"/>
                </a:lnTo>
                <a:lnTo>
                  <a:pt x="393201" y="1903091"/>
                </a:lnTo>
                <a:lnTo>
                  <a:pt x="428161" y="1930728"/>
                </a:lnTo>
                <a:lnTo>
                  <a:pt x="464275" y="1957004"/>
                </a:lnTo>
                <a:lnTo>
                  <a:pt x="501502" y="1981878"/>
                </a:lnTo>
                <a:lnTo>
                  <a:pt x="539801" y="2005311"/>
                </a:lnTo>
                <a:lnTo>
                  <a:pt x="579128" y="2027261"/>
                </a:lnTo>
                <a:lnTo>
                  <a:pt x="619443" y="2047688"/>
                </a:lnTo>
                <a:lnTo>
                  <a:pt x="660703" y="2066551"/>
                </a:lnTo>
                <a:lnTo>
                  <a:pt x="702866" y="2083810"/>
                </a:lnTo>
                <a:lnTo>
                  <a:pt x="745891" y="2099425"/>
                </a:lnTo>
                <a:lnTo>
                  <a:pt x="789735" y="2113354"/>
                </a:lnTo>
                <a:lnTo>
                  <a:pt x="834357" y="2125558"/>
                </a:lnTo>
                <a:lnTo>
                  <a:pt x="879715" y="2135995"/>
                </a:lnTo>
                <a:lnTo>
                  <a:pt x="925767" y="2144626"/>
                </a:lnTo>
                <a:lnTo>
                  <a:pt x="972471" y="2151409"/>
                </a:lnTo>
                <a:lnTo>
                  <a:pt x="1019785" y="2156305"/>
                </a:lnTo>
                <a:lnTo>
                  <a:pt x="1067667" y="2159272"/>
                </a:lnTo>
                <a:lnTo>
                  <a:pt x="1116076" y="2160270"/>
                </a:lnTo>
                <a:lnTo>
                  <a:pt x="1164494" y="2159272"/>
                </a:lnTo>
                <a:lnTo>
                  <a:pt x="1212385" y="2156305"/>
                </a:lnTo>
                <a:lnTo>
                  <a:pt x="1259708" y="2151409"/>
                </a:lnTo>
                <a:lnTo>
                  <a:pt x="1306420" y="2144626"/>
                </a:lnTo>
                <a:lnTo>
                  <a:pt x="1352480" y="2135995"/>
                </a:lnTo>
                <a:lnTo>
                  <a:pt x="1397845" y="2125558"/>
                </a:lnTo>
                <a:lnTo>
                  <a:pt x="1442474" y="2113354"/>
                </a:lnTo>
                <a:lnTo>
                  <a:pt x="1486325" y="2099425"/>
                </a:lnTo>
                <a:lnTo>
                  <a:pt x="1529356" y="2083810"/>
                </a:lnTo>
                <a:lnTo>
                  <a:pt x="1571525" y="2066551"/>
                </a:lnTo>
                <a:lnTo>
                  <a:pt x="1612790" y="2047688"/>
                </a:lnTo>
                <a:lnTo>
                  <a:pt x="1653109" y="2027261"/>
                </a:lnTo>
                <a:lnTo>
                  <a:pt x="1692441" y="2005311"/>
                </a:lnTo>
                <a:lnTo>
                  <a:pt x="1730744" y="1981878"/>
                </a:lnTo>
                <a:lnTo>
                  <a:pt x="1767975" y="1957004"/>
                </a:lnTo>
                <a:lnTo>
                  <a:pt x="1804093" y="1930728"/>
                </a:lnTo>
                <a:lnTo>
                  <a:pt x="1839056" y="1903091"/>
                </a:lnTo>
                <a:lnTo>
                  <a:pt x="1872822" y="1874134"/>
                </a:lnTo>
                <a:lnTo>
                  <a:pt x="1905349" y="1843897"/>
                </a:lnTo>
                <a:lnTo>
                  <a:pt x="1936595" y="1812420"/>
                </a:lnTo>
                <a:lnTo>
                  <a:pt x="1966519" y="1779745"/>
                </a:lnTo>
                <a:lnTo>
                  <a:pt x="1995078" y="1745912"/>
                </a:lnTo>
                <a:lnTo>
                  <a:pt x="2022231" y="1710961"/>
                </a:lnTo>
                <a:lnTo>
                  <a:pt x="2047936" y="1674932"/>
                </a:lnTo>
                <a:lnTo>
                  <a:pt x="2072150" y="1637867"/>
                </a:lnTo>
                <a:lnTo>
                  <a:pt x="2094833" y="1599806"/>
                </a:lnTo>
                <a:lnTo>
                  <a:pt x="2115941" y="1560790"/>
                </a:lnTo>
                <a:lnTo>
                  <a:pt x="2135434" y="1520858"/>
                </a:lnTo>
                <a:lnTo>
                  <a:pt x="2153269" y="1480052"/>
                </a:lnTo>
                <a:lnTo>
                  <a:pt x="2169404" y="1438412"/>
                </a:lnTo>
                <a:lnTo>
                  <a:pt x="2183798" y="1395979"/>
                </a:lnTo>
                <a:lnTo>
                  <a:pt x="2196409" y="1352793"/>
                </a:lnTo>
                <a:lnTo>
                  <a:pt x="2207195" y="1308894"/>
                </a:lnTo>
                <a:lnTo>
                  <a:pt x="2216113" y="1264324"/>
                </a:lnTo>
                <a:lnTo>
                  <a:pt x="2223123" y="1219122"/>
                </a:lnTo>
                <a:lnTo>
                  <a:pt x="2228181" y="1173329"/>
                </a:lnTo>
                <a:lnTo>
                  <a:pt x="2231247" y="1126987"/>
                </a:lnTo>
                <a:lnTo>
                  <a:pt x="2232279" y="1080135"/>
                </a:lnTo>
                <a:lnTo>
                  <a:pt x="2231247" y="1033282"/>
                </a:lnTo>
                <a:lnTo>
                  <a:pt x="2228181" y="986940"/>
                </a:lnTo>
                <a:lnTo>
                  <a:pt x="2223123" y="941147"/>
                </a:lnTo>
                <a:lnTo>
                  <a:pt x="2216113" y="895945"/>
                </a:lnTo>
                <a:lnTo>
                  <a:pt x="2207195" y="851375"/>
                </a:lnTo>
                <a:lnTo>
                  <a:pt x="2196409" y="807476"/>
                </a:lnTo>
                <a:lnTo>
                  <a:pt x="2183798" y="764290"/>
                </a:lnTo>
                <a:lnTo>
                  <a:pt x="2169404" y="721857"/>
                </a:lnTo>
                <a:lnTo>
                  <a:pt x="2153269" y="680217"/>
                </a:lnTo>
                <a:lnTo>
                  <a:pt x="2135434" y="639411"/>
                </a:lnTo>
                <a:lnTo>
                  <a:pt x="2115941" y="599479"/>
                </a:lnTo>
                <a:lnTo>
                  <a:pt x="2094833" y="560463"/>
                </a:lnTo>
                <a:lnTo>
                  <a:pt x="2072150" y="522402"/>
                </a:lnTo>
                <a:lnTo>
                  <a:pt x="2047936" y="485337"/>
                </a:lnTo>
                <a:lnTo>
                  <a:pt x="2022231" y="449308"/>
                </a:lnTo>
                <a:lnTo>
                  <a:pt x="1995078" y="414357"/>
                </a:lnTo>
                <a:lnTo>
                  <a:pt x="1966519" y="380524"/>
                </a:lnTo>
                <a:lnTo>
                  <a:pt x="1936595" y="347849"/>
                </a:lnTo>
                <a:lnTo>
                  <a:pt x="1905349" y="316372"/>
                </a:lnTo>
                <a:lnTo>
                  <a:pt x="1872822" y="286135"/>
                </a:lnTo>
                <a:lnTo>
                  <a:pt x="1839056" y="257178"/>
                </a:lnTo>
                <a:lnTo>
                  <a:pt x="1804093" y="229541"/>
                </a:lnTo>
                <a:lnTo>
                  <a:pt x="1767975" y="203265"/>
                </a:lnTo>
                <a:lnTo>
                  <a:pt x="1730744" y="178391"/>
                </a:lnTo>
                <a:lnTo>
                  <a:pt x="1692441" y="154958"/>
                </a:lnTo>
                <a:lnTo>
                  <a:pt x="1653109" y="133008"/>
                </a:lnTo>
                <a:lnTo>
                  <a:pt x="1612790" y="112581"/>
                </a:lnTo>
                <a:lnTo>
                  <a:pt x="1571525" y="93718"/>
                </a:lnTo>
                <a:lnTo>
                  <a:pt x="1529356" y="76459"/>
                </a:lnTo>
                <a:lnTo>
                  <a:pt x="1486325" y="60844"/>
                </a:lnTo>
                <a:lnTo>
                  <a:pt x="1442474" y="46915"/>
                </a:lnTo>
                <a:lnTo>
                  <a:pt x="1397845" y="34711"/>
                </a:lnTo>
                <a:lnTo>
                  <a:pt x="1352480" y="24274"/>
                </a:lnTo>
                <a:lnTo>
                  <a:pt x="1306420" y="15643"/>
                </a:lnTo>
                <a:lnTo>
                  <a:pt x="1259708" y="8860"/>
                </a:lnTo>
                <a:lnTo>
                  <a:pt x="1212385" y="3964"/>
                </a:lnTo>
                <a:lnTo>
                  <a:pt x="1164494" y="997"/>
                </a:lnTo>
                <a:lnTo>
                  <a:pt x="1116076" y="0"/>
                </a:lnTo>
                <a:close/>
              </a:path>
            </a:pathLst>
          </a:custGeom>
          <a:solidFill>
            <a:srgbClr val="7E7E7E"/>
          </a:solidFill>
        </p:spPr>
        <p:txBody>
          <a:bodyPr wrap="square" lIns="0" tIns="0" rIns="0" bIns="0" rtlCol="0"/>
          <a:lstStyle/>
          <a:p>
            <a:endParaRPr/>
          </a:p>
        </p:txBody>
      </p:sp>
      <p:sp>
        <p:nvSpPr>
          <p:cNvPr id="18" name="object 18"/>
          <p:cNvSpPr/>
          <p:nvPr/>
        </p:nvSpPr>
        <p:spPr>
          <a:xfrm>
            <a:off x="5292090" y="3068954"/>
            <a:ext cx="2232660" cy="2160270"/>
          </a:xfrm>
          <a:custGeom>
            <a:avLst/>
            <a:gdLst/>
            <a:ahLst/>
            <a:cxnLst/>
            <a:rect l="l" t="t" r="r" b="b"/>
            <a:pathLst>
              <a:path w="2232659" h="2160270">
                <a:moveTo>
                  <a:pt x="0" y="1080135"/>
                </a:moveTo>
                <a:lnTo>
                  <a:pt x="1031" y="1033282"/>
                </a:lnTo>
                <a:lnTo>
                  <a:pt x="4097" y="986940"/>
                </a:lnTo>
                <a:lnTo>
                  <a:pt x="9155" y="941147"/>
                </a:lnTo>
                <a:lnTo>
                  <a:pt x="16165" y="895945"/>
                </a:lnTo>
                <a:lnTo>
                  <a:pt x="25083" y="851375"/>
                </a:lnTo>
                <a:lnTo>
                  <a:pt x="35868" y="807476"/>
                </a:lnTo>
                <a:lnTo>
                  <a:pt x="48479" y="764290"/>
                </a:lnTo>
                <a:lnTo>
                  <a:pt x="62872" y="721857"/>
                </a:lnTo>
                <a:lnTo>
                  <a:pt x="79007" y="680217"/>
                </a:lnTo>
                <a:lnTo>
                  <a:pt x="96842" y="639411"/>
                </a:lnTo>
                <a:lnTo>
                  <a:pt x="116334" y="599479"/>
                </a:lnTo>
                <a:lnTo>
                  <a:pt x="137441" y="560463"/>
                </a:lnTo>
                <a:lnTo>
                  <a:pt x="160123" y="522402"/>
                </a:lnTo>
                <a:lnTo>
                  <a:pt x="184336" y="485337"/>
                </a:lnTo>
                <a:lnTo>
                  <a:pt x="210039" y="449308"/>
                </a:lnTo>
                <a:lnTo>
                  <a:pt x="237190" y="414357"/>
                </a:lnTo>
                <a:lnTo>
                  <a:pt x="265748" y="380524"/>
                </a:lnTo>
                <a:lnTo>
                  <a:pt x="295669" y="347849"/>
                </a:lnTo>
                <a:lnTo>
                  <a:pt x="326913" y="316372"/>
                </a:lnTo>
                <a:lnTo>
                  <a:pt x="359438" y="286135"/>
                </a:lnTo>
                <a:lnTo>
                  <a:pt x="393201" y="257178"/>
                </a:lnTo>
                <a:lnTo>
                  <a:pt x="428161" y="229541"/>
                </a:lnTo>
                <a:lnTo>
                  <a:pt x="464275" y="203265"/>
                </a:lnTo>
                <a:lnTo>
                  <a:pt x="501502" y="178391"/>
                </a:lnTo>
                <a:lnTo>
                  <a:pt x="539801" y="154958"/>
                </a:lnTo>
                <a:lnTo>
                  <a:pt x="579128" y="133008"/>
                </a:lnTo>
                <a:lnTo>
                  <a:pt x="619443" y="112581"/>
                </a:lnTo>
                <a:lnTo>
                  <a:pt x="660703" y="93718"/>
                </a:lnTo>
                <a:lnTo>
                  <a:pt x="702866" y="76459"/>
                </a:lnTo>
                <a:lnTo>
                  <a:pt x="745891" y="60844"/>
                </a:lnTo>
                <a:lnTo>
                  <a:pt x="789735" y="46915"/>
                </a:lnTo>
                <a:lnTo>
                  <a:pt x="834357" y="34711"/>
                </a:lnTo>
                <a:lnTo>
                  <a:pt x="879715" y="24274"/>
                </a:lnTo>
                <a:lnTo>
                  <a:pt x="925767" y="15643"/>
                </a:lnTo>
                <a:lnTo>
                  <a:pt x="972471" y="8860"/>
                </a:lnTo>
                <a:lnTo>
                  <a:pt x="1019785" y="3964"/>
                </a:lnTo>
                <a:lnTo>
                  <a:pt x="1067667" y="997"/>
                </a:lnTo>
                <a:lnTo>
                  <a:pt x="1116076" y="0"/>
                </a:lnTo>
                <a:lnTo>
                  <a:pt x="1164494" y="997"/>
                </a:lnTo>
                <a:lnTo>
                  <a:pt x="1212385" y="3964"/>
                </a:lnTo>
                <a:lnTo>
                  <a:pt x="1259708" y="8860"/>
                </a:lnTo>
                <a:lnTo>
                  <a:pt x="1306420" y="15643"/>
                </a:lnTo>
                <a:lnTo>
                  <a:pt x="1352480" y="24274"/>
                </a:lnTo>
                <a:lnTo>
                  <a:pt x="1397845" y="34711"/>
                </a:lnTo>
                <a:lnTo>
                  <a:pt x="1442474" y="46915"/>
                </a:lnTo>
                <a:lnTo>
                  <a:pt x="1486325" y="60844"/>
                </a:lnTo>
                <a:lnTo>
                  <a:pt x="1529356" y="76459"/>
                </a:lnTo>
                <a:lnTo>
                  <a:pt x="1571525" y="93718"/>
                </a:lnTo>
                <a:lnTo>
                  <a:pt x="1612790" y="112581"/>
                </a:lnTo>
                <a:lnTo>
                  <a:pt x="1653109" y="133008"/>
                </a:lnTo>
                <a:lnTo>
                  <a:pt x="1692441" y="154958"/>
                </a:lnTo>
                <a:lnTo>
                  <a:pt x="1730744" y="178391"/>
                </a:lnTo>
                <a:lnTo>
                  <a:pt x="1767975" y="203265"/>
                </a:lnTo>
                <a:lnTo>
                  <a:pt x="1804093" y="229541"/>
                </a:lnTo>
                <a:lnTo>
                  <a:pt x="1839056" y="257178"/>
                </a:lnTo>
                <a:lnTo>
                  <a:pt x="1872822" y="286135"/>
                </a:lnTo>
                <a:lnTo>
                  <a:pt x="1905349" y="316372"/>
                </a:lnTo>
                <a:lnTo>
                  <a:pt x="1936595" y="347849"/>
                </a:lnTo>
                <a:lnTo>
                  <a:pt x="1966519" y="380524"/>
                </a:lnTo>
                <a:lnTo>
                  <a:pt x="1995078" y="414357"/>
                </a:lnTo>
                <a:lnTo>
                  <a:pt x="2022231" y="449308"/>
                </a:lnTo>
                <a:lnTo>
                  <a:pt x="2047936" y="485337"/>
                </a:lnTo>
                <a:lnTo>
                  <a:pt x="2072150" y="522402"/>
                </a:lnTo>
                <a:lnTo>
                  <a:pt x="2094833" y="560463"/>
                </a:lnTo>
                <a:lnTo>
                  <a:pt x="2115941" y="599479"/>
                </a:lnTo>
                <a:lnTo>
                  <a:pt x="2135434" y="639411"/>
                </a:lnTo>
                <a:lnTo>
                  <a:pt x="2153269" y="680217"/>
                </a:lnTo>
                <a:lnTo>
                  <a:pt x="2169404" y="721857"/>
                </a:lnTo>
                <a:lnTo>
                  <a:pt x="2183798" y="764290"/>
                </a:lnTo>
                <a:lnTo>
                  <a:pt x="2196409" y="807476"/>
                </a:lnTo>
                <a:lnTo>
                  <a:pt x="2207195" y="851375"/>
                </a:lnTo>
                <a:lnTo>
                  <a:pt x="2216113" y="895945"/>
                </a:lnTo>
                <a:lnTo>
                  <a:pt x="2223123" y="941147"/>
                </a:lnTo>
                <a:lnTo>
                  <a:pt x="2228181" y="986940"/>
                </a:lnTo>
                <a:lnTo>
                  <a:pt x="2231247" y="1033282"/>
                </a:lnTo>
                <a:lnTo>
                  <a:pt x="2232279" y="1080135"/>
                </a:lnTo>
                <a:lnTo>
                  <a:pt x="2231247" y="1126987"/>
                </a:lnTo>
                <a:lnTo>
                  <a:pt x="2228181" y="1173329"/>
                </a:lnTo>
                <a:lnTo>
                  <a:pt x="2223123" y="1219122"/>
                </a:lnTo>
                <a:lnTo>
                  <a:pt x="2216113" y="1264324"/>
                </a:lnTo>
                <a:lnTo>
                  <a:pt x="2207195" y="1308894"/>
                </a:lnTo>
                <a:lnTo>
                  <a:pt x="2196409" y="1352793"/>
                </a:lnTo>
                <a:lnTo>
                  <a:pt x="2183798" y="1395979"/>
                </a:lnTo>
                <a:lnTo>
                  <a:pt x="2169404" y="1438412"/>
                </a:lnTo>
                <a:lnTo>
                  <a:pt x="2153269" y="1480052"/>
                </a:lnTo>
                <a:lnTo>
                  <a:pt x="2135434" y="1520858"/>
                </a:lnTo>
                <a:lnTo>
                  <a:pt x="2115941" y="1560790"/>
                </a:lnTo>
                <a:lnTo>
                  <a:pt x="2094833" y="1599806"/>
                </a:lnTo>
                <a:lnTo>
                  <a:pt x="2072150" y="1637867"/>
                </a:lnTo>
                <a:lnTo>
                  <a:pt x="2047936" y="1674932"/>
                </a:lnTo>
                <a:lnTo>
                  <a:pt x="2022231" y="1710961"/>
                </a:lnTo>
                <a:lnTo>
                  <a:pt x="1995078" y="1745912"/>
                </a:lnTo>
                <a:lnTo>
                  <a:pt x="1966519" y="1779745"/>
                </a:lnTo>
                <a:lnTo>
                  <a:pt x="1936595" y="1812420"/>
                </a:lnTo>
                <a:lnTo>
                  <a:pt x="1905349" y="1843897"/>
                </a:lnTo>
                <a:lnTo>
                  <a:pt x="1872822" y="1874134"/>
                </a:lnTo>
                <a:lnTo>
                  <a:pt x="1839056" y="1903091"/>
                </a:lnTo>
                <a:lnTo>
                  <a:pt x="1804093" y="1930728"/>
                </a:lnTo>
                <a:lnTo>
                  <a:pt x="1767975" y="1957004"/>
                </a:lnTo>
                <a:lnTo>
                  <a:pt x="1730744" y="1981878"/>
                </a:lnTo>
                <a:lnTo>
                  <a:pt x="1692441" y="2005311"/>
                </a:lnTo>
                <a:lnTo>
                  <a:pt x="1653109" y="2027261"/>
                </a:lnTo>
                <a:lnTo>
                  <a:pt x="1612790" y="2047688"/>
                </a:lnTo>
                <a:lnTo>
                  <a:pt x="1571525" y="2066551"/>
                </a:lnTo>
                <a:lnTo>
                  <a:pt x="1529356" y="2083810"/>
                </a:lnTo>
                <a:lnTo>
                  <a:pt x="1486325" y="2099425"/>
                </a:lnTo>
                <a:lnTo>
                  <a:pt x="1442474" y="2113354"/>
                </a:lnTo>
                <a:lnTo>
                  <a:pt x="1397845" y="2125558"/>
                </a:lnTo>
                <a:lnTo>
                  <a:pt x="1352480" y="2135995"/>
                </a:lnTo>
                <a:lnTo>
                  <a:pt x="1306420" y="2144626"/>
                </a:lnTo>
                <a:lnTo>
                  <a:pt x="1259708" y="2151409"/>
                </a:lnTo>
                <a:lnTo>
                  <a:pt x="1212385" y="2156305"/>
                </a:lnTo>
                <a:lnTo>
                  <a:pt x="1164494" y="2159272"/>
                </a:lnTo>
                <a:lnTo>
                  <a:pt x="1116076" y="2160270"/>
                </a:lnTo>
                <a:lnTo>
                  <a:pt x="1067667" y="2159272"/>
                </a:lnTo>
                <a:lnTo>
                  <a:pt x="1019785" y="2156305"/>
                </a:lnTo>
                <a:lnTo>
                  <a:pt x="972471" y="2151409"/>
                </a:lnTo>
                <a:lnTo>
                  <a:pt x="925767" y="2144626"/>
                </a:lnTo>
                <a:lnTo>
                  <a:pt x="879715" y="2135995"/>
                </a:lnTo>
                <a:lnTo>
                  <a:pt x="834357" y="2125558"/>
                </a:lnTo>
                <a:lnTo>
                  <a:pt x="789735" y="2113354"/>
                </a:lnTo>
                <a:lnTo>
                  <a:pt x="745891" y="2099425"/>
                </a:lnTo>
                <a:lnTo>
                  <a:pt x="702866" y="2083810"/>
                </a:lnTo>
                <a:lnTo>
                  <a:pt x="660703" y="2066551"/>
                </a:lnTo>
                <a:lnTo>
                  <a:pt x="619443" y="2047688"/>
                </a:lnTo>
                <a:lnTo>
                  <a:pt x="579128" y="2027261"/>
                </a:lnTo>
                <a:lnTo>
                  <a:pt x="539801" y="2005311"/>
                </a:lnTo>
                <a:lnTo>
                  <a:pt x="501502" y="1981878"/>
                </a:lnTo>
                <a:lnTo>
                  <a:pt x="464275" y="1957004"/>
                </a:lnTo>
                <a:lnTo>
                  <a:pt x="428161" y="1930728"/>
                </a:lnTo>
                <a:lnTo>
                  <a:pt x="393201" y="1903091"/>
                </a:lnTo>
                <a:lnTo>
                  <a:pt x="359438" y="1874134"/>
                </a:lnTo>
                <a:lnTo>
                  <a:pt x="326913" y="1843897"/>
                </a:lnTo>
                <a:lnTo>
                  <a:pt x="295669" y="1812420"/>
                </a:lnTo>
                <a:lnTo>
                  <a:pt x="265748" y="1779745"/>
                </a:lnTo>
                <a:lnTo>
                  <a:pt x="237190" y="1745912"/>
                </a:lnTo>
                <a:lnTo>
                  <a:pt x="210039" y="1710961"/>
                </a:lnTo>
                <a:lnTo>
                  <a:pt x="184336" y="1674932"/>
                </a:lnTo>
                <a:lnTo>
                  <a:pt x="160123" y="1637867"/>
                </a:lnTo>
                <a:lnTo>
                  <a:pt x="137441" y="1599806"/>
                </a:lnTo>
                <a:lnTo>
                  <a:pt x="116334" y="1560790"/>
                </a:lnTo>
                <a:lnTo>
                  <a:pt x="96842" y="1520858"/>
                </a:lnTo>
                <a:lnTo>
                  <a:pt x="79007" y="1480052"/>
                </a:lnTo>
                <a:lnTo>
                  <a:pt x="62872" y="1438412"/>
                </a:lnTo>
                <a:lnTo>
                  <a:pt x="48479" y="1395979"/>
                </a:lnTo>
                <a:lnTo>
                  <a:pt x="35868" y="1352793"/>
                </a:lnTo>
                <a:lnTo>
                  <a:pt x="25083" y="1308894"/>
                </a:lnTo>
                <a:lnTo>
                  <a:pt x="16165" y="1264324"/>
                </a:lnTo>
                <a:lnTo>
                  <a:pt x="9155" y="1219122"/>
                </a:lnTo>
                <a:lnTo>
                  <a:pt x="4097" y="1173329"/>
                </a:lnTo>
                <a:lnTo>
                  <a:pt x="1031" y="1126987"/>
                </a:lnTo>
                <a:lnTo>
                  <a:pt x="0" y="1080135"/>
                </a:lnTo>
                <a:close/>
              </a:path>
            </a:pathLst>
          </a:custGeom>
          <a:ln w="25400">
            <a:solidFill>
              <a:srgbClr val="000000"/>
            </a:solidFill>
          </a:ln>
        </p:spPr>
        <p:txBody>
          <a:bodyPr wrap="square" lIns="0" tIns="0" rIns="0" bIns="0" rtlCol="0"/>
          <a:lstStyle/>
          <a:p>
            <a:endParaRPr/>
          </a:p>
        </p:txBody>
      </p:sp>
      <p:sp>
        <p:nvSpPr>
          <p:cNvPr id="19" name="object 19"/>
          <p:cNvSpPr/>
          <p:nvPr/>
        </p:nvSpPr>
        <p:spPr>
          <a:xfrm>
            <a:off x="4788027" y="5229225"/>
            <a:ext cx="1620520" cy="0"/>
          </a:xfrm>
          <a:custGeom>
            <a:avLst/>
            <a:gdLst/>
            <a:ahLst/>
            <a:cxnLst/>
            <a:rect l="l" t="t" r="r" b="b"/>
            <a:pathLst>
              <a:path w="1620520">
                <a:moveTo>
                  <a:pt x="0" y="0"/>
                </a:moveTo>
                <a:lnTo>
                  <a:pt x="1620139" y="0"/>
                </a:lnTo>
              </a:path>
            </a:pathLst>
          </a:custGeom>
          <a:ln w="22225">
            <a:solidFill>
              <a:srgbClr val="FFFFFF"/>
            </a:solidFill>
          </a:ln>
        </p:spPr>
        <p:txBody>
          <a:bodyPr wrap="square" lIns="0" tIns="0" rIns="0" bIns="0" rtlCol="0"/>
          <a:lstStyle/>
          <a:p>
            <a:endParaRPr/>
          </a:p>
        </p:txBody>
      </p:sp>
      <p:sp>
        <p:nvSpPr>
          <p:cNvPr id="20" name="object 20"/>
          <p:cNvSpPr/>
          <p:nvPr/>
        </p:nvSpPr>
        <p:spPr>
          <a:xfrm>
            <a:off x="6386703" y="4936503"/>
            <a:ext cx="831215" cy="339090"/>
          </a:xfrm>
          <a:custGeom>
            <a:avLst/>
            <a:gdLst/>
            <a:ahLst/>
            <a:cxnLst/>
            <a:rect l="l" t="t" r="r" b="b"/>
            <a:pathLst>
              <a:path w="831215" h="339089">
                <a:moveTo>
                  <a:pt x="84455" y="296658"/>
                </a:moveTo>
                <a:lnTo>
                  <a:pt x="94900" y="300843"/>
                </a:lnTo>
                <a:lnTo>
                  <a:pt x="105251" y="305468"/>
                </a:lnTo>
                <a:lnTo>
                  <a:pt x="115744" y="309213"/>
                </a:lnTo>
                <a:lnTo>
                  <a:pt x="126619" y="310755"/>
                </a:lnTo>
                <a:lnTo>
                  <a:pt x="166048" y="308403"/>
                </a:lnTo>
                <a:lnTo>
                  <a:pt x="194691" y="302134"/>
                </a:lnTo>
                <a:lnTo>
                  <a:pt x="220952" y="293127"/>
                </a:lnTo>
                <a:lnTo>
                  <a:pt x="253238" y="282561"/>
                </a:lnTo>
                <a:lnTo>
                  <a:pt x="295278" y="271488"/>
                </a:lnTo>
                <a:lnTo>
                  <a:pt x="334041" y="264531"/>
                </a:lnTo>
                <a:lnTo>
                  <a:pt x="383365" y="257839"/>
                </a:lnTo>
                <a:lnTo>
                  <a:pt x="408050" y="254494"/>
                </a:lnTo>
                <a:lnTo>
                  <a:pt x="418657" y="251237"/>
                </a:lnTo>
                <a:lnTo>
                  <a:pt x="429371" y="248159"/>
                </a:lnTo>
                <a:lnTo>
                  <a:pt x="439965" y="244725"/>
                </a:lnTo>
                <a:lnTo>
                  <a:pt x="450215" y="240397"/>
                </a:lnTo>
                <a:lnTo>
                  <a:pt x="483671" y="222759"/>
                </a:lnTo>
                <a:lnTo>
                  <a:pt x="496091" y="214387"/>
                </a:lnTo>
                <a:lnTo>
                  <a:pt x="495815" y="212045"/>
                </a:lnTo>
                <a:lnTo>
                  <a:pt x="491182" y="212495"/>
                </a:lnTo>
                <a:lnTo>
                  <a:pt x="490532" y="212501"/>
                </a:lnTo>
                <a:lnTo>
                  <a:pt x="502206" y="208826"/>
                </a:lnTo>
                <a:lnTo>
                  <a:pt x="534543" y="198233"/>
                </a:lnTo>
                <a:lnTo>
                  <a:pt x="563768" y="178470"/>
                </a:lnTo>
                <a:lnTo>
                  <a:pt x="579094" y="168791"/>
                </a:lnTo>
                <a:lnTo>
                  <a:pt x="592470" y="163367"/>
                </a:lnTo>
                <a:lnTo>
                  <a:pt x="615843" y="156369"/>
                </a:lnTo>
                <a:lnTo>
                  <a:pt x="661162" y="141972"/>
                </a:lnTo>
                <a:lnTo>
                  <a:pt x="703452" y="127875"/>
                </a:lnTo>
                <a:lnTo>
                  <a:pt x="745617" y="113778"/>
                </a:lnTo>
                <a:lnTo>
                  <a:pt x="753205" y="89957"/>
                </a:lnTo>
                <a:lnTo>
                  <a:pt x="760793" y="68947"/>
                </a:lnTo>
                <a:lnTo>
                  <a:pt x="787780" y="29450"/>
                </a:lnTo>
                <a:lnTo>
                  <a:pt x="831036" y="0"/>
                </a:lnTo>
                <a:lnTo>
                  <a:pt x="830072" y="1256"/>
                </a:lnTo>
                <a:lnTo>
                  <a:pt x="787780" y="29450"/>
                </a:lnTo>
                <a:lnTo>
                  <a:pt x="785080" y="40449"/>
                </a:lnTo>
                <a:lnTo>
                  <a:pt x="753846" y="87120"/>
                </a:lnTo>
                <a:lnTo>
                  <a:pt x="731535" y="99744"/>
                </a:lnTo>
                <a:lnTo>
                  <a:pt x="709249" y="112369"/>
                </a:lnTo>
                <a:lnTo>
                  <a:pt x="689355" y="127875"/>
                </a:lnTo>
                <a:lnTo>
                  <a:pt x="682593" y="135278"/>
                </a:lnTo>
                <a:lnTo>
                  <a:pt x="676021" y="142908"/>
                </a:lnTo>
                <a:lnTo>
                  <a:pt x="669067" y="150038"/>
                </a:lnTo>
                <a:lnTo>
                  <a:pt x="661162" y="155942"/>
                </a:lnTo>
                <a:lnTo>
                  <a:pt x="651198" y="160752"/>
                </a:lnTo>
                <a:lnTo>
                  <a:pt x="640603" y="164133"/>
                </a:lnTo>
                <a:lnTo>
                  <a:pt x="629747" y="166943"/>
                </a:lnTo>
                <a:lnTo>
                  <a:pt x="618998" y="170039"/>
                </a:lnTo>
                <a:lnTo>
                  <a:pt x="587057" y="201646"/>
                </a:lnTo>
                <a:lnTo>
                  <a:pt x="548640" y="226300"/>
                </a:lnTo>
                <a:lnTo>
                  <a:pt x="496331" y="244921"/>
                </a:lnTo>
                <a:lnTo>
                  <a:pt x="464312" y="254494"/>
                </a:lnTo>
                <a:lnTo>
                  <a:pt x="435098" y="274423"/>
                </a:lnTo>
                <a:lnTo>
                  <a:pt x="420437" y="283417"/>
                </a:lnTo>
                <a:lnTo>
                  <a:pt x="407719" y="286662"/>
                </a:lnTo>
                <a:lnTo>
                  <a:pt x="384340" y="289346"/>
                </a:lnTo>
                <a:lnTo>
                  <a:pt x="337693" y="296658"/>
                </a:lnTo>
                <a:lnTo>
                  <a:pt x="284757" y="306695"/>
                </a:lnTo>
                <a:lnTo>
                  <a:pt x="246348" y="318327"/>
                </a:lnTo>
                <a:lnTo>
                  <a:pt x="235902" y="322238"/>
                </a:lnTo>
                <a:lnTo>
                  <a:pt x="225171" y="324852"/>
                </a:lnTo>
                <a:lnTo>
                  <a:pt x="155197" y="333839"/>
                </a:lnTo>
                <a:lnTo>
                  <a:pt x="104870" y="337885"/>
                </a:lnTo>
                <a:lnTo>
                  <a:pt x="58400" y="338907"/>
                </a:lnTo>
                <a:lnTo>
                  <a:pt x="0" y="338822"/>
                </a:lnTo>
              </a:path>
            </a:pathLst>
          </a:custGeom>
          <a:ln w="19050">
            <a:solidFill>
              <a:srgbClr val="000000"/>
            </a:solidFill>
          </a:ln>
        </p:spPr>
        <p:txBody>
          <a:bodyPr wrap="square" lIns="0" tIns="0" rIns="0" bIns="0" rtlCol="0"/>
          <a:lstStyle/>
          <a:p>
            <a:endParaRPr/>
          </a:p>
        </p:txBody>
      </p:sp>
      <p:sp>
        <p:nvSpPr>
          <p:cNvPr id="21" name="object 21"/>
          <p:cNvSpPr txBox="1"/>
          <p:nvPr/>
        </p:nvSpPr>
        <p:spPr>
          <a:xfrm>
            <a:off x="2850895" y="4887848"/>
            <a:ext cx="233362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Profundidad de</a:t>
            </a:r>
            <a:r>
              <a:rPr sz="1800" spc="-45" dirty="0">
                <a:solidFill>
                  <a:srgbClr val="FFFFFF"/>
                </a:solidFill>
                <a:latin typeface="Arial"/>
                <a:cs typeface="Arial"/>
              </a:rPr>
              <a:t> </a:t>
            </a:r>
            <a:r>
              <a:rPr sz="1800" spc="-5" dirty="0">
                <a:solidFill>
                  <a:srgbClr val="FFFFFF"/>
                </a:solidFill>
                <a:latin typeface="Arial"/>
                <a:cs typeface="Arial"/>
              </a:rPr>
              <a:t>trabajo</a:t>
            </a:r>
            <a:endParaRPr sz="1800" dirty="0">
              <a:latin typeface="Arial"/>
              <a:cs typeface="Arial"/>
            </a:endParaRPr>
          </a:p>
        </p:txBody>
      </p:sp>
      <p:sp>
        <p:nvSpPr>
          <p:cNvPr id="22" name="object 22"/>
          <p:cNvSpPr/>
          <p:nvPr/>
        </p:nvSpPr>
        <p:spPr>
          <a:xfrm>
            <a:off x="5613400" y="2564892"/>
            <a:ext cx="831215" cy="826135"/>
          </a:xfrm>
          <a:custGeom>
            <a:avLst/>
            <a:gdLst/>
            <a:ahLst/>
            <a:cxnLst/>
            <a:rect l="l" t="t" r="r" b="b"/>
            <a:pathLst>
              <a:path w="831214" h="826135">
                <a:moveTo>
                  <a:pt x="808516" y="22221"/>
                </a:moveTo>
                <a:lnTo>
                  <a:pt x="793208" y="26202"/>
                </a:lnTo>
                <a:lnTo>
                  <a:pt x="0" y="814832"/>
                </a:lnTo>
                <a:lnTo>
                  <a:pt x="11175" y="826008"/>
                </a:lnTo>
                <a:lnTo>
                  <a:pt x="804462" y="37423"/>
                </a:lnTo>
                <a:lnTo>
                  <a:pt x="808516" y="22221"/>
                </a:lnTo>
                <a:close/>
              </a:path>
              <a:path w="831214" h="826135">
                <a:moveTo>
                  <a:pt x="829382" y="5461"/>
                </a:moveTo>
                <a:lnTo>
                  <a:pt x="814070" y="5461"/>
                </a:lnTo>
                <a:lnTo>
                  <a:pt x="825246" y="16763"/>
                </a:lnTo>
                <a:lnTo>
                  <a:pt x="804462" y="37423"/>
                </a:lnTo>
                <a:lnTo>
                  <a:pt x="788162" y="98552"/>
                </a:lnTo>
                <a:lnTo>
                  <a:pt x="790701" y="102870"/>
                </a:lnTo>
                <a:lnTo>
                  <a:pt x="799211" y="105156"/>
                </a:lnTo>
                <a:lnTo>
                  <a:pt x="803528" y="102616"/>
                </a:lnTo>
                <a:lnTo>
                  <a:pt x="804672" y="98425"/>
                </a:lnTo>
                <a:lnTo>
                  <a:pt x="829382" y="5461"/>
                </a:lnTo>
                <a:close/>
              </a:path>
              <a:path w="831214" h="826135">
                <a:moveTo>
                  <a:pt x="830834" y="0"/>
                </a:moveTo>
                <a:lnTo>
                  <a:pt x="732282" y="25654"/>
                </a:lnTo>
                <a:lnTo>
                  <a:pt x="728090" y="26670"/>
                </a:lnTo>
                <a:lnTo>
                  <a:pt x="725551" y="30987"/>
                </a:lnTo>
                <a:lnTo>
                  <a:pt x="726566" y="35306"/>
                </a:lnTo>
                <a:lnTo>
                  <a:pt x="727710" y="39497"/>
                </a:lnTo>
                <a:lnTo>
                  <a:pt x="732027" y="42037"/>
                </a:lnTo>
                <a:lnTo>
                  <a:pt x="736219" y="41021"/>
                </a:lnTo>
                <a:lnTo>
                  <a:pt x="793208" y="26202"/>
                </a:lnTo>
                <a:lnTo>
                  <a:pt x="814070" y="5461"/>
                </a:lnTo>
                <a:lnTo>
                  <a:pt x="829382" y="5461"/>
                </a:lnTo>
                <a:lnTo>
                  <a:pt x="830834" y="0"/>
                </a:lnTo>
                <a:close/>
              </a:path>
              <a:path w="831214" h="826135">
                <a:moveTo>
                  <a:pt x="817586" y="9017"/>
                </a:moveTo>
                <a:lnTo>
                  <a:pt x="812038" y="9017"/>
                </a:lnTo>
                <a:lnTo>
                  <a:pt x="821689" y="18796"/>
                </a:lnTo>
                <a:lnTo>
                  <a:pt x="808516" y="22221"/>
                </a:lnTo>
                <a:lnTo>
                  <a:pt x="804462" y="37423"/>
                </a:lnTo>
                <a:lnTo>
                  <a:pt x="825246" y="16763"/>
                </a:lnTo>
                <a:lnTo>
                  <a:pt x="817586" y="9017"/>
                </a:lnTo>
                <a:close/>
              </a:path>
              <a:path w="831214" h="826135">
                <a:moveTo>
                  <a:pt x="814070" y="5461"/>
                </a:moveTo>
                <a:lnTo>
                  <a:pt x="793208" y="26202"/>
                </a:lnTo>
                <a:lnTo>
                  <a:pt x="808516" y="22221"/>
                </a:lnTo>
                <a:lnTo>
                  <a:pt x="812038" y="9017"/>
                </a:lnTo>
                <a:lnTo>
                  <a:pt x="817586" y="9017"/>
                </a:lnTo>
                <a:lnTo>
                  <a:pt x="814070" y="5461"/>
                </a:lnTo>
                <a:close/>
              </a:path>
              <a:path w="831214" h="826135">
                <a:moveTo>
                  <a:pt x="812038" y="9017"/>
                </a:moveTo>
                <a:lnTo>
                  <a:pt x="808516" y="22221"/>
                </a:lnTo>
                <a:lnTo>
                  <a:pt x="821689" y="18796"/>
                </a:lnTo>
                <a:lnTo>
                  <a:pt x="812038" y="9017"/>
                </a:lnTo>
                <a:close/>
              </a:path>
            </a:pathLst>
          </a:custGeom>
          <a:solidFill>
            <a:srgbClr val="FFFFFF"/>
          </a:solidFill>
        </p:spPr>
        <p:txBody>
          <a:bodyPr wrap="square" lIns="0" tIns="0" rIns="0" bIns="0" rtlCol="0"/>
          <a:lstStyle/>
          <a:p>
            <a:endParaRPr/>
          </a:p>
        </p:txBody>
      </p:sp>
      <p:sp>
        <p:nvSpPr>
          <p:cNvPr id="23" name="object 23"/>
          <p:cNvSpPr txBox="1"/>
          <p:nvPr/>
        </p:nvSpPr>
        <p:spPr>
          <a:xfrm>
            <a:off x="4579365" y="2736291"/>
            <a:ext cx="963930" cy="57467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Arial"/>
                <a:cs typeface="Arial"/>
              </a:rPr>
              <a:t>Veloc</a:t>
            </a:r>
            <a:endParaRPr sz="1800">
              <a:latin typeface="Arial"/>
              <a:cs typeface="Arial"/>
            </a:endParaRPr>
          </a:p>
          <a:p>
            <a:pPr marL="12700">
              <a:lnSpc>
                <a:spcPct val="100000"/>
              </a:lnSpc>
            </a:pPr>
            <a:r>
              <a:rPr sz="1800" spc="-5" dirty="0">
                <a:solidFill>
                  <a:srgbClr val="FFFFFF"/>
                </a:solidFill>
                <a:latin typeface="Arial"/>
                <a:cs typeface="Arial"/>
              </a:rPr>
              <a:t>periférica</a:t>
            </a:r>
            <a:endParaRPr sz="1800">
              <a:latin typeface="Arial"/>
              <a:cs typeface="Arial"/>
            </a:endParaRPr>
          </a:p>
        </p:txBody>
      </p:sp>
      <p:sp>
        <p:nvSpPr>
          <p:cNvPr id="24" name="object 24"/>
          <p:cNvSpPr/>
          <p:nvPr/>
        </p:nvSpPr>
        <p:spPr>
          <a:xfrm>
            <a:off x="6675881" y="3606678"/>
            <a:ext cx="527050" cy="819785"/>
          </a:xfrm>
          <a:custGeom>
            <a:avLst/>
            <a:gdLst/>
            <a:ahLst/>
            <a:cxnLst/>
            <a:rect l="l" t="t" r="r" b="b"/>
            <a:pathLst>
              <a:path w="527050" h="819785">
                <a:moveTo>
                  <a:pt x="380111" y="636899"/>
                </a:moveTo>
                <a:lnTo>
                  <a:pt x="313944" y="809873"/>
                </a:lnTo>
                <a:lnTo>
                  <a:pt x="452754" y="819779"/>
                </a:lnTo>
                <a:lnTo>
                  <a:pt x="437134" y="780663"/>
                </a:lnTo>
                <a:lnTo>
                  <a:pt x="464145" y="745076"/>
                </a:lnTo>
                <a:lnTo>
                  <a:pt x="486391" y="705501"/>
                </a:lnTo>
                <a:lnTo>
                  <a:pt x="499826" y="672332"/>
                </a:lnTo>
                <a:lnTo>
                  <a:pt x="394208" y="672332"/>
                </a:lnTo>
                <a:lnTo>
                  <a:pt x="380111" y="636899"/>
                </a:lnTo>
                <a:close/>
              </a:path>
              <a:path w="527050" h="819785">
                <a:moveTo>
                  <a:pt x="339071" y="98574"/>
                </a:moveTo>
                <a:lnTo>
                  <a:pt x="121760" y="98574"/>
                </a:lnTo>
                <a:lnTo>
                  <a:pt x="166528" y="107928"/>
                </a:lnTo>
                <a:lnTo>
                  <a:pt x="211276" y="126881"/>
                </a:lnTo>
                <a:lnTo>
                  <a:pt x="254993" y="155105"/>
                </a:lnTo>
                <a:lnTo>
                  <a:pt x="296672" y="192272"/>
                </a:lnTo>
                <a:lnTo>
                  <a:pt x="328965" y="229688"/>
                </a:lnTo>
                <a:lnTo>
                  <a:pt x="357027" y="270575"/>
                </a:lnTo>
                <a:lnTo>
                  <a:pt x="380706" y="314191"/>
                </a:lnTo>
                <a:lnTo>
                  <a:pt x="399850" y="359794"/>
                </a:lnTo>
                <a:lnTo>
                  <a:pt x="414309" y="406643"/>
                </a:lnTo>
                <a:lnTo>
                  <a:pt x="423932" y="453994"/>
                </a:lnTo>
                <a:lnTo>
                  <a:pt x="428567" y="501107"/>
                </a:lnTo>
                <a:lnTo>
                  <a:pt x="428063" y="547239"/>
                </a:lnTo>
                <a:lnTo>
                  <a:pt x="422269" y="591649"/>
                </a:lnTo>
                <a:lnTo>
                  <a:pt x="411034" y="633594"/>
                </a:lnTo>
                <a:lnTo>
                  <a:pt x="394208" y="672332"/>
                </a:lnTo>
                <a:lnTo>
                  <a:pt x="499826" y="672332"/>
                </a:lnTo>
                <a:lnTo>
                  <a:pt x="503817" y="662478"/>
                </a:lnTo>
                <a:lnTo>
                  <a:pt x="516367" y="616545"/>
                </a:lnTo>
                <a:lnTo>
                  <a:pt x="523986" y="568240"/>
                </a:lnTo>
                <a:lnTo>
                  <a:pt x="526617" y="518102"/>
                </a:lnTo>
                <a:lnTo>
                  <a:pt x="524205" y="466671"/>
                </a:lnTo>
                <a:lnTo>
                  <a:pt x="516694" y="414485"/>
                </a:lnTo>
                <a:lnTo>
                  <a:pt x="504030" y="362082"/>
                </a:lnTo>
                <a:lnTo>
                  <a:pt x="486156" y="310001"/>
                </a:lnTo>
                <a:lnTo>
                  <a:pt x="464639" y="262047"/>
                </a:lnTo>
                <a:lnTo>
                  <a:pt x="439631" y="217391"/>
                </a:lnTo>
                <a:lnTo>
                  <a:pt x="411496" y="176252"/>
                </a:lnTo>
                <a:lnTo>
                  <a:pt x="380600" y="138848"/>
                </a:lnTo>
                <a:lnTo>
                  <a:pt x="347306" y="105399"/>
                </a:lnTo>
                <a:lnTo>
                  <a:pt x="339071" y="98574"/>
                </a:lnTo>
                <a:close/>
              </a:path>
              <a:path w="527050" h="819785">
                <a:moveTo>
                  <a:pt x="117638" y="0"/>
                </a:moveTo>
                <a:lnTo>
                  <a:pt x="77781" y="358"/>
                </a:lnTo>
                <a:lnTo>
                  <a:pt x="38447" y="6422"/>
                </a:lnTo>
                <a:lnTo>
                  <a:pt x="0" y="18409"/>
                </a:lnTo>
                <a:lnTo>
                  <a:pt x="36195" y="109976"/>
                </a:lnTo>
                <a:lnTo>
                  <a:pt x="77979" y="99148"/>
                </a:lnTo>
                <a:lnTo>
                  <a:pt x="121760" y="98574"/>
                </a:lnTo>
                <a:lnTo>
                  <a:pt x="339071" y="98574"/>
                </a:lnTo>
                <a:lnTo>
                  <a:pt x="311980" y="76123"/>
                </a:lnTo>
                <a:lnTo>
                  <a:pt x="274986" y="51239"/>
                </a:lnTo>
                <a:lnTo>
                  <a:pt x="236690" y="30965"/>
                </a:lnTo>
                <a:lnTo>
                  <a:pt x="197457" y="15522"/>
                </a:lnTo>
                <a:lnTo>
                  <a:pt x="157651" y="5127"/>
                </a:lnTo>
                <a:lnTo>
                  <a:pt x="117638" y="0"/>
                </a:lnTo>
                <a:close/>
              </a:path>
            </a:pathLst>
          </a:custGeom>
          <a:solidFill>
            <a:srgbClr val="FFFFFF"/>
          </a:solidFill>
        </p:spPr>
        <p:txBody>
          <a:bodyPr wrap="square" lIns="0" tIns="0" rIns="0" bIns="0" rtlCol="0"/>
          <a:lstStyle/>
          <a:p>
            <a:endParaRPr/>
          </a:p>
        </p:txBody>
      </p:sp>
      <p:sp>
        <p:nvSpPr>
          <p:cNvPr id="25" name="object 25"/>
          <p:cNvSpPr/>
          <p:nvPr/>
        </p:nvSpPr>
        <p:spPr>
          <a:xfrm>
            <a:off x="6675881" y="3606678"/>
            <a:ext cx="527050" cy="819785"/>
          </a:xfrm>
          <a:custGeom>
            <a:avLst/>
            <a:gdLst/>
            <a:ahLst/>
            <a:cxnLst/>
            <a:rect l="l" t="t" r="r" b="b"/>
            <a:pathLst>
              <a:path w="527050" h="819785">
                <a:moveTo>
                  <a:pt x="0" y="18409"/>
                </a:moveTo>
                <a:lnTo>
                  <a:pt x="38447" y="6422"/>
                </a:lnTo>
                <a:lnTo>
                  <a:pt x="77781" y="358"/>
                </a:lnTo>
                <a:lnTo>
                  <a:pt x="117638" y="0"/>
                </a:lnTo>
                <a:lnTo>
                  <a:pt x="157651" y="5127"/>
                </a:lnTo>
                <a:lnTo>
                  <a:pt x="197457" y="15522"/>
                </a:lnTo>
                <a:lnTo>
                  <a:pt x="236690" y="30965"/>
                </a:lnTo>
                <a:lnTo>
                  <a:pt x="274986" y="51239"/>
                </a:lnTo>
                <a:lnTo>
                  <a:pt x="311980" y="76123"/>
                </a:lnTo>
                <a:lnTo>
                  <a:pt x="347306" y="105399"/>
                </a:lnTo>
                <a:lnTo>
                  <a:pt x="380600" y="138848"/>
                </a:lnTo>
                <a:lnTo>
                  <a:pt x="411496" y="176252"/>
                </a:lnTo>
                <a:lnTo>
                  <a:pt x="439631" y="217391"/>
                </a:lnTo>
                <a:lnTo>
                  <a:pt x="464639" y="262047"/>
                </a:lnTo>
                <a:lnTo>
                  <a:pt x="486156" y="310001"/>
                </a:lnTo>
                <a:lnTo>
                  <a:pt x="504030" y="362082"/>
                </a:lnTo>
                <a:lnTo>
                  <a:pt x="516694" y="414485"/>
                </a:lnTo>
                <a:lnTo>
                  <a:pt x="524205" y="466671"/>
                </a:lnTo>
                <a:lnTo>
                  <a:pt x="526617" y="518102"/>
                </a:lnTo>
                <a:lnTo>
                  <a:pt x="523986" y="568240"/>
                </a:lnTo>
                <a:lnTo>
                  <a:pt x="516367" y="616545"/>
                </a:lnTo>
                <a:lnTo>
                  <a:pt x="503817" y="662478"/>
                </a:lnTo>
                <a:lnTo>
                  <a:pt x="486391" y="705501"/>
                </a:lnTo>
                <a:lnTo>
                  <a:pt x="464145" y="745076"/>
                </a:lnTo>
                <a:lnTo>
                  <a:pt x="437134" y="780663"/>
                </a:lnTo>
                <a:lnTo>
                  <a:pt x="452754" y="819779"/>
                </a:lnTo>
                <a:lnTo>
                  <a:pt x="313944" y="809873"/>
                </a:lnTo>
                <a:lnTo>
                  <a:pt x="380111" y="636899"/>
                </a:lnTo>
                <a:lnTo>
                  <a:pt x="394208" y="672332"/>
                </a:lnTo>
                <a:lnTo>
                  <a:pt x="411034" y="633594"/>
                </a:lnTo>
                <a:lnTo>
                  <a:pt x="422269" y="591649"/>
                </a:lnTo>
                <a:lnTo>
                  <a:pt x="428063" y="547239"/>
                </a:lnTo>
                <a:lnTo>
                  <a:pt x="428567" y="501107"/>
                </a:lnTo>
                <a:lnTo>
                  <a:pt x="423932" y="453994"/>
                </a:lnTo>
                <a:lnTo>
                  <a:pt x="414309" y="406643"/>
                </a:lnTo>
                <a:lnTo>
                  <a:pt x="399850" y="359794"/>
                </a:lnTo>
                <a:lnTo>
                  <a:pt x="380706" y="314191"/>
                </a:lnTo>
                <a:lnTo>
                  <a:pt x="357027" y="270575"/>
                </a:lnTo>
                <a:lnTo>
                  <a:pt x="328965" y="229688"/>
                </a:lnTo>
                <a:lnTo>
                  <a:pt x="296672" y="192272"/>
                </a:lnTo>
                <a:lnTo>
                  <a:pt x="254993" y="155105"/>
                </a:lnTo>
                <a:lnTo>
                  <a:pt x="211276" y="126881"/>
                </a:lnTo>
                <a:lnTo>
                  <a:pt x="166528" y="107928"/>
                </a:lnTo>
                <a:lnTo>
                  <a:pt x="121760" y="98574"/>
                </a:lnTo>
                <a:lnTo>
                  <a:pt x="77979" y="99148"/>
                </a:lnTo>
                <a:lnTo>
                  <a:pt x="36195" y="109976"/>
                </a:lnTo>
                <a:lnTo>
                  <a:pt x="0" y="18409"/>
                </a:lnTo>
                <a:close/>
              </a:path>
            </a:pathLst>
          </a:custGeom>
          <a:ln w="25400">
            <a:solidFill>
              <a:srgbClr val="FFFFFF"/>
            </a:solidFill>
          </a:ln>
        </p:spPr>
        <p:txBody>
          <a:bodyPr wrap="square" lIns="0" tIns="0" rIns="0" bIns="0" rtlCol="0"/>
          <a:lstStyle/>
          <a:p>
            <a:endParaRPr/>
          </a:p>
        </p:txBody>
      </p:sp>
      <p:sp>
        <p:nvSpPr>
          <p:cNvPr id="26" name="object 26"/>
          <p:cNvSpPr/>
          <p:nvPr/>
        </p:nvSpPr>
        <p:spPr>
          <a:xfrm>
            <a:off x="7308342" y="2780919"/>
            <a:ext cx="1080135" cy="216535"/>
          </a:xfrm>
          <a:custGeom>
            <a:avLst/>
            <a:gdLst/>
            <a:ahLst/>
            <a:cxnLst/>
            <a:rect l="l" t="t" r="r" b="b"/>
            <a:pathLst>
              <a:path w="1080134" h="216535">
                <a:moveTo>
                  <a:pt x="6730" y="53975"/>
                </a:moveTo>
                <a:lnTo>
                  <a:pt x="0" y="53975"/>
                </a:lnTo>
                <a:lnTo>
                  <a:pt x="0" y="162051"/>
                </a:lnTo>
                <a:lnTo>
                  <a:pt x="6730" y="162051"/>
                </a:lnTo>
                <a:lnTo>
                  <a:pt x="6730" y="53975"/>
                </a:lnTo>
                <a:close/>
              </a:path>
              <a:path w="1080134" h="216535">
                <a:moveTo>
                  <a:pt x="26924" y="53975"/>
                </a:moveTo>
                <a:lnTo>
                  <a:pt x="13461" y="53975"/>
                </a:lnTo>
                <a:lnTo>
                  <a:pt x="13461" y="162051"/>
                </a:lnTo>
                <a:lnTo>
                  <a:pt x="26924" y="162051"/>
                </a:lnTo>
                <a:lnTo>
                  <a:pt x="26924" y="53975"/>
                </a:lnTo>
                <a:close/>
              </a:path>
              <a:path w="1080134" h="216535">
                <a:moveTo>
                  <a:pt x="972057" y="0"/>
                </a:moveTo>
                <a:lnTo>
                  <a:pt x="972057" y="53975"/>
                </a:lnTo>
                <a:lnTo>
                  <a:pt x="33654" y="53975"/>
                </a:lnTo>
                <a:lnTo>
                  <a:pt x="33654" y="162051"/>
                </a:lnTo>
                <a:lnTo>
                  <a:pt x="972057" y="162051"/>
                </a:lnTo>
                <a:lnTo>
                  <a:pt x="972057" y="216026"/>
                </a:lnTo>
                <a:lnTo>
                  <a:pt x="1080134" y="108076"/>
                </a:lnTo>
                <a:lnTo>
                  <a:pt x="972057" y="0"/>
                </a:lnTo>
                <a:close/>
              </a:path>
            </a:pathLst>
          </a:custGeom>
          <a:solidFill>
            <a:srgbClr val="FFFFFF"/>
          </a:solidFill>
        </p:spPr>
        <p:txBody>
          <a:bodyPr wrap="square" lIns="0" tIns="0" rIns="0" bIns="0" rtlCol="0"/>
          <a:lstStyle/>
          <a:p>
            <a:endParaRPr/>
          </a:p>
        </p:txBody>
      </p:sp>
      <p:sp>
        <p:nvSpPr>
          <p:cNvPr id="27" name="object 27"/>
          <p:cNvSpPr/>
          <p:nvPr/>
        </p:nvSpPr>
        <p:spPr>
          <a:xfrm>
            <a:off x="7295642" y="2822194"/>
            <a:ext cx="32384" cy="133985"/>
          </a:xfrm>
          <a:custGeom>
            <a:avLst/>
            <a:gdLst/>
            <a:ahLst/>
            <a:cxnLst/>
            <a:rect l="l" t="t" r="r" b="b"/>
            <a:pathLst>
              <a:path w="32384" h="133985">
                <a:moveTo>
                  <a:pt x="0" y="133476"/>
                </a:moveTo>
                <a:lnTo>
                  <a:pt x="32130" y="133476"/>
                </a:lnTo>
                <a:lnTo>
                  <a:pt x="32130" y="0"/>
                </a:lnTo>
                <a:lnTo>
                  <a:pt x="0" y="0"/>
                </a:lnTo>
                <a:lnTo>
                  <a:pt x="0" y="133476"/>
                </a:lnTo>
                <a:close/>
              </a:path>
            </a:pathLst>
          </a:custGeom>
          <a:solidFill>
            <a:srgbClr val="FFFFFF"/>
          </a:solidFill>
        </p:spPr>
        <p:txBody>
          <a:bodyPr wrap="square" lIns="0" tIns="0" rIns="0" bIns="0" rtlCol="0"/>
          <a:lstStyle/>
          <a:p>
            <a:endParaRPr/>
          </a:p>
        </p:txBody>
      </p:sp>
      <p:sp>
        <p:nvSpPr>
          <p:cNvPr id="28" name="object 28"/>
          <p:cNvSpPr/>
          <p:nvPr/>
        </p:nvSpPr>
        <p:spPr>
          <a:xfrm>
            <a:off x="7309104" y="2822194"/>
            <a:ext cx="39370" cy="133985"/>
          </a:xfrm>
          <a:custGeom>
            <a:avLst/>
            <a:gdLst/>
            <a:ahLst/>
            <a:cxnLst/>
            <a:rect l="l" t="t" r="r" b="b"/>
            <a:pathLst>
              <a:path w="39370" h="133985">
                <a:moveTo>
                  <a:pt x="0" y="133476"/>
                </a:moveTo>
                <a:lnTo>
                  <a:pt x="38861" y="133476"/>
                </a:lnTo>
                <a:lnTo>
                  <a:pt x="38861" y="0"/>
                </a:lnTo>
                <a:lnTo>
                  <a:pt x="0" y="0"/>
                </a:lnTo>
                <a:lnTo>
                  <a:pt x="0" y="133476"/>
                </a:lnTo>
                <a:close/>
              </a:path>
            </a:pathLst>
          </a:custGeom>
          <a:solidFill>
            <a:srgbClr val="FFFFFF"/>
          </a:solidFill>
        </p:spPr>
        <p:txBody>
          <a:bodyPr wrap="square" lIns="0" tIns="0" rIns="0" bIns="0" rtlCol="0"/>
          <a:lstStyle/>
          <a:p>
            <a:endParaRPr/>
          </a:p>
        </p:txBody>
      </p:sp>
      <p:sp>
        <p:nvSpPr>
          <p:cNvPr id="29" name="object 29"/>
          <p:cNvSpPr/>
          <p:nvPr/>
        </p:nvSpPr>
        <p:spPr>
          <a:xfrm>
            <a:off x="7341996" y="2780919"/>
            <a:ext cx="1046480" cy="216535"/>
          </a:xfrm>
          <a:custGeom>
            <a:avLst/>
            <a:gdLst/>
            <a:ahLst/>
            <a:cxnLst/>
            <a:rect l="l" t="t" r="r" b="b"/>
            <a:pathLst>
              <a:path w="1046479" h="216535">
                <a:moveTo>
                  <a:pt x="0" y="53975"/>
                </a:moveTo>
                <a:lnTo>
                  <a:pt x="938402" y="53975"/>
                </a:lnTo>
                <a:lnTo>
                  <a:pt x="938402" y="0"/>
                </a:lnTo>
                <a:lnTo>
                  <a:pt x="1046479" y="108076"/>
                </a:lnTo>
                <a:lnTo>
                  <a:pt x="938402" y="216026"/>
                </a:lnTo>
                <a:lnTo>
                  <a:pt x="938402" y="162051"/>
                </a:lnTo>
                <a:lnTo>
                  <a:pt x="0" y="162051"/>
                </a:lnTo>
                <a:lnTo>
                  <a:pt x="0" y="53975"/>
                </a:lnTo>
                <a:close/>
              </a:path>
            </a:pathLst>
          </a:custGeom>
          <a:ln w="25400">
            <a:solidFill>
              <a:srgbClr val="FFFFFF"/>
            </a:solidFill>
          </a:ln>
        </p:spPr>
        <p:txBody>
          <a:bodyPr wrap="square" lIns="0" tIns="0" rIns="0" bIns="0" rtlCol="0"/>
          <a:lstStyle/>
          <a:p>
            <a:endParaRPr/>
          </a:p>
        </p:txBody>
      </p:sp>
      <p:sp>
        <p:nvSpPr>
          <p:cNvPr id="30" name="object 30"/>
          <p:cNvSpPr txBox="1"/>
          <p:nvPr/>
        </p:nvSpPr>
        <p:spPr>
          <a:xfrm>
            <a:off x="7028180" y="2232152"/>
            <a:ext cx="176212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Arial"/>
                <a:cs typeface="Arial"/>
              </a:rPr>
              <a:t>Veloc. </a:t>
            </a:r>
            <a:r>
              <a:rPr sz="1800" spc="-10" dirty="0">
                <a:solidFill>
                  <a:srgbClr val="FFFFFF"/>
                </a:solidFill>
                <a:latin typeface="Arial"/>
                <a:cs typeface="Arial"/>
              </a:rPr>
              <a:t>de</a:t>
            </a:r>
            <a:r>
              <a:rPr sz="1800" spc="-50" dirty="0">
                <a:solidFill>
                  <a:srgbClr val="FFFFFF"/>
                </a:solidFill>
                <a:latin typeface="Arial"/>
                <a:cs typeface="Arial"/>
              </a:rPr>
              <a:t> </a:t>
            </a:r>
            <a:r>
              <a:rPr sz="1800" spc="-5" dirty="0">
                <a:solidFill>
                  <a:srgbClr val="FFFFFF"/>
                </a:solidFill>
                <a:latin typeface="Arial"/>
                <a:cs typeface="Arial"/>
              </a:rPr>
              <a:t>avance</a:t>
            </a:r>
            <a:endParaRPr sz="1800">
              <a:latin typeface="Arial"/>
              <a:cs typeface="Arial"/>
            </a:endParaRPr>
          </a:p>
        </p:txBody>
      </p:sp>
      <p:sp>
        <p:nvSpPr>
          <p:cNvPr id="31" name="object 31"/>
          <p:cNvSpPr/>
          <p:nvPr/>
        </p:nvSpPr>
        <p:spPr>
          <a:xfrm>
            <a:off x="6408165" y="3068954"/>
            <a:ext cx="0" cy="2160270"/>
          </a:xfrm>
          <a:custGeom>
            <a:avLst/>
            <a:gdLst/>
            <a:ahLst/>
            <a:cxnLst/>
            <a:rect l="l" t="t" r="r" b="b"/>
            <a:pathLst>
              <a:path h="2160270">
                <a:moveTo>
                  <a:pt x="0" y="0"/>
                </a:moveTo>
                <a:lnTo>
                  <a:pt x="0" y="2160270"/>
                </a:lnTo>
              </a:path>
            </a:pathLst>
          </a:custGeom>
          <a:ln w="9525">
            <a:solidFill>
              <a:srgbClr val="FFFFFF"/>
            </a:solidFill>
          </a:ln>
        </p:spPr>
        <p:txBody>
          <a:bodyPr wrap="square" lIns="0" tIns="0" rIns="0" bIns="0" rtlCol="0"/>
          <a:lstStyle/>
          <a:p>
            <a:endParaRPr/>
          </a:p>
        </p:txBody>
      </p:sp>
      <p:sp>
        <p:nvSpPr>
          <p:cNvPr id="32" name="object 32"/>
          <p:cNvSpPr/>
          <p:nvPr/>
        </p:nvSpPr>
        <p:spPr>
          <a:xfrm>
            <a:off x="5292090" y="4149090"/>
            <a:ext cx="2232660" cy="0"/>
          </a:xfrm>
          <a:custGeom>
            <a:avLst/>
            <a:gdLst/>
            <a:ahLst/>
            <a:cxnLst/>
            <a:rect l="l" t="t" r="r" b="b"/>
            <a:pathLst>
              <a:path w="2232659">
                <a:moveTo>
                  <a:pt x="0" y="0"/>
                </a:moveTo>
                <a:lnTo>
                  <a:pt x="2232279" y="0"/>
                </a:lnTo>
              </a:path>
            </a:pathLst>
          </a:custGeom>
          <a:ln w="9525">
            <a:solidFill>
              <a:srgbClr val="FFFFFF"/>
            </a:solidFill>
          </a:ln>
        </p:spPr>
        <p:txBody>
          <a:bodyPr wrap="square" lIns="0" tIns="0" rIns="0" bIns="0" rtlCol="0"/>
          <a:lstStyle/>
          <a:p>
            <a:endParaRPr/>
          </a:p>
        </p:txBody>
      </p:sp>
      <p:sp>
        <p:nvSpPr>
          <p:cNvPr id="33" name="object 33"/>
          <p:cNvSpPr/>
          <p:nvPr/>
        </p:nvSpPr>
        <p:spPr>
          <a:xfrm>
            <a:off x="5436108" y="3212973"/>
            <a:ext cx="1944370" cy="1872614"/>
          </a:xfrm>
          <a:custGeom>
            <a:avLst/>
            <a:gdLst/>
            <a:ahLst/>
            <a:cxnLst/>
            <a:rect l="l" t="t" r="r" b="b"/>
            <a:pathLst>
              <a:path w="1944370" h="1872614">
                <a:moveTo>
                  <a:pt x="972057" y="0"/>
                </a:moveTo>
                <a:lnTo>
                  <a:pt x="923544" y="1145"/>
                </a:lnTo>
                <a:lnTo>
                  <a:pt x="875646" y="4546"/>
                </a:lnTo>
                <a:lnTo>
                  <a:pt x="828419" y="10149"/>
                </a:lnTo>
                <a:lnTo>
                  <a:pt x="781919" y="17900"/>
                </a:lnTo>
                <a:lnTo>
                  <a:pt x="736202" y="27746"/>
                </a:lnTo>
                <a:lnTo>
                  <a:pt x="691323" y="39633"/>
                </a:lnTo>
                <a:lnTo>
                  <a:pt x="647338" y="53507"/>
                </a:lnTo>
                <a:lnTo>
                  <a:pt x="604303" y="69314"/>
                </a:lnTo>
                <a:lnTo>
                  <a:pt x="562273" y="87002"/>
                </a:lnTo>
                <a:lnTo>
                  <a:pt x="521304" y="106517"/>
                </a:lnTo>
                <a:lnTo>
                  <a:pt x="481452" y="127804"/>
                </a:lnTo>
                <a:lnTo>
                  <a:pt x="442772" y="150810"/>
                </a:lnTo>
                <a:lnTo>
                  <a:pt x="405321" y="175482"/>
                </a:lnTo>
                <a:lnTo>
                  <a:pt x="369154" y="201766"/>
                </a:lnTo>
                <a:lnTo>
                  <a:pt x="334326" y="229609"/>
                </a:lnTo>
                <a:lnTo>
                  <a:pt x="300893" y="258956"/>
                </a:lnTo>
                <a:lnTo>
                  <a:pt x="268912" y="289754"/>
                </a:lnTo>
                <a:lnTo>
                  <a:pt x="238437" y="321949"/>
                </a:lnTo>
                <a:lnTo>
                  <a:pt x="209525" y="355489"/>
                </a:lnTo>
                <a:lnTo>
                  <a:pt x="182230" y="390319"/>
                </a:lnTo>
                <a:lnTo>
                  <a:pt x="156610" y="426385"/>
                </a:lnTo>
                <a:lnTo>
                  <a:pt x="132719" y="463634"/>
                </a:lnTo>
                <a:lnTo>
                  <a:pt x="110614" y="502013"/>
                </a:lnTo>
                <a:lnTo>
                  <a:pt x="90349" y="541467"/>
                </a:lnTo>
                <a:lnTo>
                  <a:pt x="71981" y="581944"/>
                </a:lnTo>
                <a:lnTo>
                  <a:pt x="55565" y="623389"/>
                </a:lnTo>
                <a:lnTo>
                  <a:pt x="41157" y="665748"/>
                </a:lnTo>
                <a:lnTo>
                  <a:pt x="28813" y="708970"/>
                </a:lnTo>
                <a:lnTo>
                  <a:pt x="18589" y="752998"/>
                </a:lnTo>
                <a:lnTo>
                  <a:pt x="10540" y="797781"/>
                </a:lnTo>
                <a:lnTo>
                  <a:pt x="4721" y="843264"/>
                </a:lnTo>
                <a:lnTo>
                  <a:pt x="1189" y="889394"/>
                </a:lnTo>
                <a:lnTo>
                  <a:pt x="0" y="936116"/>
                </a:lnTo>
                <a:lnTo>
                  <a:pt x="1189" y="982839"/>
                </a:lnTo>
                <a:lnTo>
                  <a:pt x="4721" y="1028969"/>
                </a:lnTo>
                <a:lnTo>
                  <a:pt x="10540" y="1074452"/>
                </a:lnTo>
                <a:lnTo>
                  <a:pt x="18589" y="1119235"/>
                </a:lnTo>
                <a:lnTo>
                  <a:pt x="28813" y="1163263"/>
                </a:lnTo>
                <a:lnTo>
                  <a:pt x="41157" y="1206485"/>
                </a:lnTo>
                <a:lnTo>
                  <a:pt x="55565" y="1248844"/>
                </a:lnTo>
                <a:lnTo>
                  <a:pt x="71981" y="1290289"/>
                </a:lnTo>
                <a:lnTo>
                  <a:pt x="90349" y="1330766"/>
                </a:lnTo>
                <a:lnTo>
                  <a:pt x="110614" y="1370220"/>
                </a:lnTo>
                <a:lnTo>
                  <a:pt x="132719" y="1408599"/>
                </a:lnTo>
                <a:lnTo>
                  <a:pt x="156610" y="1445848"/>
                </a:lnTo>
                <a:lnTo>
                  <a:pt x="182230" y="1481914"/>
                </a:lnTo>
                <a:lnTo>
                  <a:pt x="209525" y="1516744"/>
                </a:lnTo>
                <a:lnTo>
                  <a:pt x="238437" y="1550284"/>
                </a:lnTo>
                <a:lnTo>
                  <a:pt x="268912" y="1582479"/>
                </a:lnTo>
                <a:lnTo>
                  <a:pt x="300893" y="1613277"/>
                </a:lnTo>
                <a:lnTo>
                  <a:pt x="334326" y="1642624"/>
                </a:lnTo>
                <a:lnTo>
                  <a:pt x="369154" y="1670467"/>
                </a:lnTo>
                <a:lnTo>
                  <a:pt x="405321" y="1696751"/>
                </a:lnTo>
                <a:lnTo>
                  <a:pt x="442772" y="1721423"/>
                </a:lnTo>
                <a:lnTo>
                  <a:pt x="481452" y="1744429"/>
                </a:lnTo>
                <a:lnTo>
                  <a:pt x="521304" y="1765716"/>
                </a:lnTo>
                <a:lnTo>
                  <a:pt x="562273" y="1785231"/>
                </a:lnTo>
                <a:lnTo>
                  <a:pt x="604303" y="1802919"/>
                </a:lnTo>
                <a:lnTo>
                  <a:pt x="647338" y="1818726"/>
                </a:lnTo>
                <a:lnTo>
                  <a:pt x="691323" y="1832600"/>
                </a:lnTo>
                <a:lnTo>
                  <a:pt x="736202" y="1844487"/>
                </a:lnTo>
                <a:lnTo>
                  <a:pt x="781919" y="1854333"/>
                </a:lnTo>
                <a:lnTo>
                  <a:pt x="828419" y="1862084"/>
                </a:lnTo>
                <a:lnTo>
                  <a:pt x="875646" y="1867687"/>
                </a:lnTo>
                <a:lnTo>
                  <a:pt x="923544" y="1871088"/>
                </a:lnTo>
                <a:lnTo>
                  <a:pt x="972057" y="1872233"/>
                </a:lnTo>
                <a:lnTo>
                  <a:pt x="1020582" y="1871088"/>
                </a:lnTo>
                <a:lnTo>
                  <a:pt x="1068491" y="1867687"/>
                </a:lnTo>
                <a:lnTo>
                  <a:pt x="1115727" y="1862084"/>
                </a:lnTo>
                <a:lnTo>
                  <a:pt x="1162236" y="1854333"/>
                </a:lnTo>
                <a:lnTo>
                  <a:pt x="1207962" y="1844487"/>
                </a:lnTo>
                <a:lnTo>
                  <a:pt x="1252849" y="1832600"/>
                </a:lnTo>
                <a:lnTo>
                  <a:pt x="1296842" y="1818726"/>
                </a:lnTo>
                <a:lnTo>
                  <a:pt x="1339884" y="1802919"/>
                </a:lnTo>
                <a:lnTo>
                  <a:pt x="1381920" y="1785231"/>
                </a:lnTo>
                <a:lnTo>
                  <a:pt x="1422895" y="1765716"/>
                </a:lnTo>
                <a:lnTo>
                  <a:pt x="1462753" y="1744429"/>
                </a:lnTo>
                <a:lnTo>
                  <a:pt x="1501437" y="1721423"/>
                </a:lnTo>
                <a:lnTo>
                  <a:pt x="1538893" y="1696751"/>
                </a:lnTo>
                <a:lnTo>
                  <a:pt x="1575064" y="1670467"/>
                </a:lnTo>
                <a:lnTo>
                  <a:pt x="1609896" y="1642624"/>
                </a:lnTo>
                <a:lnTo>
                  <a:pt x="1643331" y="1613277"/>
                </a:lnTo>
                <a:lnTo>
                  <a:pt x="1675316" y="1582479"/>
                </a:lnTo>
                <a:lnTo>
                  <a:pt x="1705793" y="1550284"/>
                </a:lnTo>
                <a:lnTo>
                  <a:pt x="1734708" y="1516744"/>
                </a:lnTo>
                <a:lnTo>
                  <a:pt x="1762004" y="1481914"/>
                </a:lnTo>
                <a:lnTo>
                  <a:pt x="1787626" y="1445848"/>
                </a:lnTo>
                <a:lnTo>
                  <a:pt x="1811518" y="1408599"/>
                </a:lnTo>
                <a:lnTo>
                  <a:pt x="1833625" y="1370220"/>
                </a:lnTo>
                <a:lnTo>
                  <a:pt x="1853891" y="1330766"/>
                </a:lnTo>
                <a:lnTo>
                  <a:pt x="1872259" y="1290289"/>
                </a:lnTo>
                <a:lnTo>
                  <a:pt x="1888676" y="1248844"/>
                </a:lnTo>
                <a:lnTo>
                  <a:pt x="1903084" y="1206485"/>
                </a:lnTo>
                <a:lnTo>
                  <a:pt x="1915428" y="1163263"/>
                </a:lnTo>
                <a:lnTo>
                  <a:pt x="1925653" y="1119235"/>
                </a:lnTo>
                <a:lnTo>
                  <a:pt x="1933702" y="1074452"/>
                </a:lnTo>
                <a:lnTo>
                  <a:pt x="1939521" y="1028969"/>
                </a:lnTo>
                <a:lnTo>
                  <a:pt x="1943053" y="982839"/>
                </a:lnTo>
                <a:lnTo>
                  <a:pt x="1944242" y="936116"/>
                </a:lnTo>
                <a:lnTo>
                  <a:pt x="1943053" y="889394"/>
                </a:lnTo>
                <a:lnTo>
                  <a:pt x="1939521" y="843264"/>
                </a:lnTo>
                <a:lnTo>
                  <a:pt x="1933702" y="797781"/>
                </a:lnTo>
                <a:lnTo>
                  <a:pt x="1925653" y="752998"/>
                </a:lnTo>
                <a:lnTo>
                  <a:pt x="1915428" y="708970"/>
                </a:lnTo>
                <a:lnTo>
                  <a:pt x="1903084" y="665748"/>
                </a:lnTo>
                <a:lnTo>
                  <a:pt x="1888676" y="623389"/>
                </a:lnTo>
                <a:lnTo>
                  <a:pt x="1872259" y="581944"/>
                </a:lnTo>
                <a:lnTo>
                  <a:pt x="1853891" y="541467"/>
                </a:lnTo>
                <a:lnTo>
                  <a:pt x="1833625" y="502013"/>
                </a:lnTo>
                <a:lnTo>
                  <a:pt x="1811518" y="463634"/>
                </a:lnTo>
                <a:lnTo>
                  <a:pt x="1787626" y="426385"/>
                </a:lnTo>
                <a:lnTo>
                  <a:pt x="1762004" y="390319"/>
                </a:lnTo>
                <a:lnTo>
                  <a:pt x="1734708" y="355489"/>
                </a:lnTo>
                <a:lnTo>
                  <a:pt x="1705793" y="321949"/>
                </a:lnTo>
                <a:lnTo>
                  <a:pt x="1675316" y="289754"/>
                </a:lnTo>
                <a:lnTo>
                  <a:pt x="1643331" y="258956"/>
                </a:lnTo>
                <a:lnTo>
                  <a:pt x="1609896" y="229609"/>
                </a:lnTo>
                <a:lnTo>
                  <a:pt x="1575064" y="201766"/>
                </a:lnTo>
                <a:lnTo>
                  <a:pt x="1538893" y="175482"/>
                </a:lnTo>
                <a:lnTo>
                  <a:pt x="1501437" y="150810"/>
                </a:lnTo>
                <a:lnTo>
                  <a:pt x="1462753" y="127804"/>
                </a:lnTo>
                <a:lnTo>
                  <a:pt x="1422895" y="106517"/>
                </a:lnTo>
                <a:lnTo>
                  <a:pt x="1381920" y="87002"/>
                </a:lnTo>
                <a:lnTo>
                  <a:pt x="1339884" y="69314"/>
                </a:lnTo>
                <a:lnTo>
                  <a:pt x="1296842" y="53507"/>
                </a:lnTo>
                <a:lnTo>
                  <a:pt x="1252849" y="39633"/>
                </a:lnTo>
                <a:lnTo>
                  <a:pt x="1207962" y="27746"/>
                </a:lnTo>
                <a:lnTo>
                  <a:pt x="1162236" y="17900"/>
                </a:lnTo>
                <a:lnTo>
                  <a:pt x="1115727" y="10149"/>
                </a:lnTo>
                <a:lnTo>
                  <a:pt x="1068491" y="4546"/>
                </a:lnTo>
                <a:lnTo>
                  <a:pt x="1020582" y="1145"/>
                </a:lnTo>
                <a:lnTo>
                  <a:pt x="972057" y="0"/>
                </a:lnTo>
                <a:close/>
              </a:path>
            </a:pathLst>
          </a:custGeom>
          <a:solidFill>
            <a:srgbClr val="D9D9D9">
              <a:alpha val="7843"/>
            </a:srgbClr>
          </a:solidFill>
        </p:spPr>
        <p:txBody>
          <a:bodyPr wrap="square" lIns="0" tIns="0" rIns="0" bIns="0" rtlCol="0"/>
          <a:lstStyle/>
          <a:p>
            <a:endParaRPr/>
          </a:p>
        </p:txBody>
      </p:sp>
      <p:sp>
        <p:nvSpPr>
          <p:cNvPr id="34" name="object 34"/>
          <p:cNvSpPr/>
          <p:nvPr/>
        </p:nvSpPr>
        <p:spPr>
          <a:xfrm>
            <a:off x="5436108" y="3212973"/>
            <a:ext cx="1944370" cy="1872614"/>
          </a:xfrm>
          <a:custGeom>
            <a:avLst/>
            <a:gdLst/>
            <a:ahLst/>
            <a:cxnLst/>
            <a:rect l="l" t="t" r="r" b="b"/>
            <a:pathLst>
              <a:path w="1944370" h="1872614">
                <a:moveTo>
                  <a:pt x="0" y="936116"/>
                </a:moveTo>
                <a:lnTo>
                  <a:pt x="1189" y="889394"/>
                </a:lnTo>
                <a:lnTo>
                  <a:pt x="4721" y="843264"/>
                </a:lnTo>
                <a:lnTo>
                  <a:pt x="10540" y="797781"/>
                </a:lnTo>
                <a:lnTo>
                  <a:pt x="18589" y="752998"/>
                </a:lnTo>
                <a:lnTo>
                  <a:pt x="28813" y="708970"/>
                </a:lnTo>
                <a:lnTo>
                  <a:pt x="41157" y="665748"/>
                </a:lnTo>
                <a:lnTo>
                  <a:pt x="55565" y="623389"/>
                </a:lnTo>
                <a:lnTo>
                  <a:pt x="71981" y="581944"/>
                </a:lnTo>
                <a:lnTo>
                  <a:pt x="90349" y="541467"/>
                </a:lnTo>
                <a:lnTo>
                  <a:pt x="110614" y="502013"/>
                </a:lnTo>
                <a:lnTo>
                  <a:pt x="132719" y="463634"/>
                </a:lnTo>
                <a:lnTo>
                  <a:pt x="156610" y="426385"/>
                </a:lnTo>
                <a:lnTo>
                  <a:pt x="182230" y="390319"/>
                </a:lnTo>
                <a:lnTo>
                  <a:pt x="209525" y="355489"/>
                </a:lnTo>
                <a:lnTo>
                  <a:pt x="238437" y="321949"/>
                </a:lnTo>
                <a:lnTo>
                  <a:pt x="268912" y="289754"/>
                </a:lnTo>
                <a:lnTo>
                  <a:pt x="300893" y="258956"/>
                </a:lnTo>
                <a:lnTo>
                  <a:pt x="334326" y="229609"/>
                </a:lnTo>
                <a:lnTo>
                  <a:pt x="369154" y="201766"/>
                </a:lnTo>
                <a:lnTo>
                  <a:pt x="405321" y="175482"/>
                </a:lnTo>
                <a:lnTo>
                  <a:pt x="442772" y="150810"/>
                </a:lnTo>
                <a:lnTo>
                  <a:pt x="481452" y="127804"/>
                </a:lnTo>
                <a:lnTo>
                  <a:pt x="521304" y="106517"/>
                </a:lnTo>
                <a:lnTo>
                  <a:pt x="562273" y="87002"/>
                </a:lnTo>
                <a:lnTo>
                  <a:pt x="604303" y="69314"/>
                </a:lnTo>
                <a:lnTo>
                  <a:pt x="647338" y="53507"/>
                </a:lnTo>
                <a:lnTo>
                  <a:pt x="691323" y="39633"/>
                </a:lnTo>
                <a:lnTo>
                  <a:pt x="736202" y="27746"/>
                </a:lnTo>
                <a:lnTo>
                  <a:pt x="781919" y="17900"/>
                </a:lnTo>
                <a:lnTo>
                  <a:pt x="828419" y="10149"/>
                </a:lnTo>
                <a:lnTo>
                  <a:pt x="875646" y="4546"/>
                </a:lnTo>
                <a:lnTo>
                  <a:pt x="923544" y="1145"/>
                </a:lnTo>
                <a:lnTo>
                  <a:pt x="972057" y="0"/>
                </a:lnTo>
                <a:lnTo>
                  <a:pt x="1020582" y="1145"/>
                </a:lnTo>
                <a:lnTo>
                  <a:pt x="1068491" y="4546"/>
                </a:lnTo>
                <a:lnTo>
                  <a:pt x="1115727" y="10149"/>
                </a:lnTo>
                <a:lnTo>
                  <a:pt x="1162236" y="17900"/>
                </a:lnTo>
                <a:lnTo>
                  <a:pt x="1207962" y="27746"/>
                </a:lnTo>
                <a:lnTo>
                  <a:pt x="1252849" y="39633"/>
                </a:lnTo>
                <a:lnTo>
                  <a:pt x="1296842" y="53507"/>
                </a:lnTo>
                <a:lnTo>
                  <a:pt x="1339884" y="69314"/>
                </a:lnTo>
                <a:lnTo>
                  <a:pt x="1381920" y="87002"/>
                </a:lnTo>
                <a:lnTo>
                  <a:pt x="1422895" y="106517"/>
                </a:lnTo>
                <a:lnTo>
                  <a:pt x="1462753" y="127804"/>
                </a:lnTo>
                <a:lnTo>
                  <a:pt x="1501437" y="150810"/>
                </a:lnTo>
                <a:lnTo>
                  <a:pt x="1538893" y="175482"/>
                </a:lnTo>
                <a:lnTo>
                  <a:pt x="1575064" y="201766"/>
                </a:lnTo>
                <a:lnTo>
                  <a:pt x="1609896" y="229609"/>
                </a:lnTo>
                <a:lnTo>
                  <a:pt x="1643331" y="258956"/>
                </a:lnTo>
                <a:lnTo>
                  <a:pt x="1675316" y="289754"/>
                </a:lnTo>
                <a:lnTo>
                  <a:pt x="1705793" y="321949"/>
                </a:lnTo>
                <a:lnTo>
                  <a:pt x="1734708" y="355489"/>
                </a:lnTo>
                <a:lnTo>
                  <a:pt x="1762004" y="390319"/>
                </a:lnTo>
                <a:lnTo>
                  <a:pt x="1787626" y="426385"/>
                </a:lnTo>
                <a:lnTo>
                  <a:pt x="1811518" y="463634"/>
                </a:lnTo>
                <a:lnTo>
                  <a:pt x="1833625" y="502013"/>
                </a:lnTo>
                <a:lnTo>
                  <a:pt x="1853891" y="541467"/>
                </a:lnTo>
                <a:lnTo>
                  <a:pt x="1872259" y="581944"/>
                </a:lnTo>
                <a:lnTo>
                  <a:pt x="1888676" y="623389"/>
                </a:lnTo>
                <a:lnTo>
                  <a:pt x="1903084" y="665748"/>
                </a:lnTo>
                <a:lnTo>
                  <a:pt x="1915428" y="708970"/>
                </a:lnTo>
                <a:lnTo>
                  <a:pt x="1925653" y="752998"/>
                </a:lnTo>
                <a:lnTo>
                  <a:pt x="1933702" y="797781"/>
                </a:lnTo>
                <a:lnTo>
                  <a:pt x="1939521" y="843264"/>
                </a:lnTo>
                <a:lnTo>
                  <a:pt x="1943053" y="889394"/>
                </a:lnTo>
                <a:lnTo>
                  <a:pt x="1944242" y="936116"/>
                </a:lnTo>
                <a:lnTo>
                  <a:pt x="1943053" y="982839"/>
                </a:lnTo>
                <a:lnTo>
                  <a:pt x="1939521" y="1028969"/>
                </a:lnTo>
                <a:lnTo>
                  <a:pt x="1933702" y="1074452"/>
                </a:lnTo>
                <a:lnTo>
                  <a:pt x="1925653" y="1119235"/>
                </a:lnTo>
                <a:lnTo>
                  <a:pt x="1915428" y="1163263"/>
                </a:lnTo>
                <a:lnTo>
                  <a:pt x="1903084" y="1206485"/>
                </a:lnTo>
                <a:lnTo>
                  <a:pt x="1888676" y="1248844"/>
                </a:lnTo>
                <a:lnTo>
                  <a:pt x="1872259" y="1290289"/>
                </a:lnTo>
                <a:lnTo>
                  <a:pt x="1853891" y="1330766"/>
                </a:lnTo>
                <a:lnTo>
                  <a:pt x="1833625" y="1370220"/>
                </a:lnTo>
                <a:lnTo>
                  <a:pt x="1811518" y="1408599"/>
                </a:lnTo>
                <a:lnTo>
                  <a:pt x="1787626" y="1445848"/>
                </a:lnTo>
                <a:lnTo>
                  <a:pt x="1762004" y="1481914"/>
                </a:lnTo>
                <a:lnTo>
                  <a:pt x="1734708" y="1516744"/>
                </a:lnTo>
                <a:lnTo>
                  <a:pt x="1705793" y="1550284"/>
                </a:lnTo>
                <a:lnTo>
                  <a:pt x="1675316" y="1582479"/>
                </a:lnTo>
                <a:lnTo>
                  <a:pt x="1643331" y="1613277"/>
                </a:lnTo>
                <a:lnTo>
                  <a:pt x="1609896" y="1642624"/>
                </a:lnTo>
                <a:lnTo>
                  <a:pt x="1575064" y="1670467"/>
                </a:lnTo>
                <a:lnTo>
                  <a:pt x="1538893" y="1696751"/>
                </a:lnTo>
                <a:lnTo>
                  <a:pt x="1501437" y="1721423"/>
                </a:lnTo>
                <a:lnTo>
                  <a:pt x="1462753" y="1744429"/>
                </a:lnTo>
                <a:lnTo>
                  <a:pt x="1422895" y="1765716"/>
                </a:lnTo>
                <a:lnTo>
                  <a:pt x="1381920" y="1785231"/>
                </a:lnTo>
                <a:lnTo>
                  <a:pt x="1339884" y="1802919"/>
                </a:lnTo>
                <a:lnTo>
                  <a:pt x="1296842" y="1818726"/>
                </a:lnTo>
                <a:lnTo>
                  <a:pt x="1252849" y="1832600"/>
                </a:lnTo>
                <a:lnTo>
                  <a:pt x="1207962" y="1844487"/>
                </a:lnTo>
                <a:lnTo>
                  <a:pt x="1162236" y="1854333"/>
                </a:lnTo>
                <a:lnTo>
                  <a:pt x="1115727" y="1862084"/>
                </a:lnTo>
                <a:lnTo>
                  <a:pt x="1068491" y="1867687"/>
                </a:lnTo>
                <a:lnTo>
                  <a:pt x="1020582" y="1871088"/>
                </a:lnTo>
                <a:lnTo>
                  <a:pt x="972057" y="1872233"/>
                </a:lnTo>
                <a:lnTo>
                  <a:pt x="923544" y="1871088"/>
                </a:lnTo>
                <a:lnTo>
                  <a:pt x="875646" y="1867687"/>
                </a:lnTo>
                <a:lnTo>
                  <a:pt x="828419" y="1862084"/>
                </a:lnTo>
                <a:lnTo>
                  <a:pt x="781919" y="1854333"/>
                </a:lnTo>
                <a:lnTo>
                  <a:pt x="736202" y="1844487"/>
                </a:lnTo>
                <a:lnTo>
                  <a:pt x="691323" y="1832600"/>
                </a:lnTo>
                <a:lnTo>
                  <a:pt x="647338" y="1818726"/>
                </a:lnTo>
                <a:lnTo>
                  <a:pt x="604303" y="1802919"/>
                </a:lnTo>
                <a:lnTo>
                  <a:pt x="562273" y="1785231"/>
                </a:lnTo>
                <a:lnTo>
                  <a:pt x="521304" y="1765716"/>
                </a:lnTo>
                <a:lnTo>
                  <a:pt x="481452" y="1744429"/>
                </a:lnTo>
                <a:lnTo>
                  <a:pt x="442772" y="1721423"/>
                </a:lnTo>
                <a:lnTo>
                  <a:pt x="405321" y="1696751"/>
                </a:lnTo>
                <a:lnTo>
                  <a:pt x="369154" y="1670467"/>
                </a:lnTo>
                <a:lnTo>
                  <a:pt x="334326" y="1642624"/>
                </a:lnTo>
                <a:lnTo>
                  <a:pt x="300893" y="1613277"/>
                </a:lnTo>
                <a:lnTo>
                  <a:pt x="268912" y="1582479"/>
                </a:lnTo>
                <a:lnTo>
                  <a:pt x="238437" y="1550284"/>
                </a:lnTo>
                <a:lnTo>
                  <a:pt x="209525" y="1516744"/>
                </a:lnTo>
                <a:lnTo>
                  <a:pt x="182230" y="1481914"/>
                </a:lnTo>
                <a:lnTo>
                  <a:pt x="156610" y="1445848"/>
                </a:lnTo>
                <a:lnTo>
                  <a:pt x="132719" y="1408599"/>
                </a:lnTo>
                <a:lnTo>
                  <a:pt x="110614" y="1370220"/>
                </a:lnTo>
                <a:lnTo>
                  <a:pt x="90349" y="1330766"/>
                </a:lnTo>
                <a:lnTo>
                  <a:pt x="71981" y="1290289"/>
                </a:lnTo>
                <a:lnTo>
                  <a:pt x="55565" y="1248844"/>
                </a:lnTo>
                <a:lnTo>
                  <a:pt x="41157" y="1206485"/>
                </a:lnTo>
                <a:lnTo>
                  <a:pt x="28813" y="1163263"/>
                </a:lnTo>
                <a:lnTo>
                  <a:pt x="18589" y="1119235"/>
                </a:lnTo>
                <a:lnTo>
                  <a:pt x="10540" y="1074452"/>
                </a:lnTo>
                <a:lnTo>
                  <a:pt x="4721" y="1028969"/>
                </a:lnTo>
                <a:lnTo>
                  <a:pt x="1189" y="982839"/>
                </a:lnTo>
                <a:lnTo>
                  <a:pt x="0" y="936116"/>
                </a:lnTo>
                <a:close/>
              </a:path>
            </a:pathLst>
          </a:custGeom>
          <a:ln w="25400">
            <a:solidFill>
              <a:srgbClr val="FFFFFF"/>
            </a:solidFill>
            <a:prstDash val="sysDash"/>
          </a:ln>
        </p:spPr>
        <p:txBody>
          <a:bodyPr wrap="square" lIns="0" tIns="0" rIns="0" bIns="0" rtlCol="0"/>
          <a:lstStyle/>
          <a:p>
            <a:endParaRPr/>
          </a:p>
        </p:txBody>
      </p:sp>
      <p:sp>
        <p:nvSpPr>
          <p:cNvPr id="35" name="object 35"/>
          <p:cNvSpPr/>
          <p:nvPr/>
        </p:nvSpPr>
        <p:spPr>
          <a:xfrm>
            <a:off x="5508116" y="4143375"/>
            <a:ext cx="939165" cy="447675"/>
          </a:xfrm>
          <a:custGeom>
            <a:avLst/>
            <a:gdLst/>
            <a:ahLst/>
            <a:cxnLst/>
            <a:rect l="l" t="t" r="r" b="b"/>
            <a:pathLst>
              <a:path w="939164" h="447675">
                <a:moveTo>
                  <a:pt x="62737" y="352932"/>
                </a:moveTo>
                <a:lnTo>
                  <a:pt x="58800" y="353694"/>
                </a:lnTo>
                <a:lnTo>
                  <a:pt x="56769" y="356488"/>
                </a:lnTo>
                <a:lnTo>
                  <a:pt x="0" y="437769"/>
                </a:lnTo>
                <a:lnTo>
                  <a:pt x="98552" y="447167"/>
                </a:lnTo>
                <a:lnTo>
                  <a:pt x="102108" y="447548"/>
                </a:lnTo>
                <a:lnTo>
                  <a:pt x="105156" y="445007"/>
                </a:lnTo>
                <a:lnTo>
                  <a:pt x="105890" y="438276"/>
                </a:lnTo>
                <a:lnTo>
                  <a:pt x="14097" y="438276"/>
                </a:lnTo>
                <a:lnTo>
                  <a:pt x="8762" y="426719"/>
                </a:lnTo>
                <a:lnTo>
                  <a:pt x="30092" y="416876"/>
                </a:lnTo>
                <a:lnTo>
                  <a:pt x="69215" y="360933"/>
                </a:lnTo>
                <a:lnTo>
                  <a:pt x="68453" y="356997"/>
                </a:lnTo>
                <a:lnTo>
                  <a:pt x="65659" y="354964"/>
                </a:lnTo>
                <a:lnTo>
                  <a:pt x="62737" y="352932"/>
                </a:lnTo>
                <a:close/>
              </a:path>
              <a:path w="939164" h="447675">
                <a:moveTo>
                  <a:pt x="30092" y="416876"/>
                </a:moveTo>
                <a:lnTo>
                  <a:pt x="8762" y="426719"/>
                </a:lnTo>
                <a:lnTo>
                  <a:pt x="14097" y="438276"/>
                </a:lnTo>
                <a:lnTo>
                  <a:pt x="18774" y="436118"/>
                </a:lnTo>
                <a:lnTo>
                  <a:pt x="16637" y="436118"/>
                </a:lnTo>
                <a:lnTo>
                  <a:pt x="12065" y="426212"/>
                </a:lnTo>
                <a:lnTo>
                  <a:pt x="23564" y="426212"/>
                </a:lnTo>
                <a:lnTo>
                  <a:pt x="30092" y="416876"/>
                </a:lnTo>
                <a:close/>
              </a:path>
              <a:path w="939164" h="447675">
                <a:moveTo>
                  <a:pt x="35404" y="428441"/>
                </a:moveTo>
                <a:lnTo>
                  <a:pt x="14097" y="438276"/>
                </a:lnTo>
                <a:lnTo>
                  <a:pt x="105890" y="438276"/>
                </a:lnTo>
                <a:lnTo>
                  <a:pt x="105918" y="438023"/>
                </a:lnTo>
                <a:lnTo>
                  <a:pt x="103250" y="434975"/>
                </a:lnTo>
                <a:lnTo>
                  <a:pt x="99822" y="434594"/>
                </a:lnTo>
                <a:lnTo>
                  <a:pt x="35404" y="428441"/>
                </a:lnTo>
                <a:close/>
              </a:path>
              <a:path w="939164" h="447675">
                <a:moveTo>
                  <a:pt x="12065" y="426212"/>
                </a:moveTo>
                <a:lnTo>
                  <a:pt x="16637" y="436118"/>
                </a:lnTo>
                <a:lnTo>
                  <a:pt x="22844" y="427241"/>
                </a:lnTo>
                <a:lnTo>
                  <a:pt x="12065" y="426212"/>
                </a:lnTo>
                <a:close/>
              </a:path>
              <a:path w="939164" h="447675">
                <a:moveTo>
                  <a:pt x="22844" y="427241"/>
                </a:moveTo>
                <a:lnTo>
                  <a:pt x="16637" y="436118"/>
                </a:lnTo>
                <a:lnTo>
                  <a:pt x="18774" y="436118"/>
                </a:lnTo>
                <a:lnTo>
                  <a:pt x="35404" y="428441"/>
                </a:lnTo>
                <a:lnTo>
                  <a:pt x="22844" y="427241"/>
                </a:lnTo>
                <a:close/>
              </a:path>
              <a:path w="939164" h="447675">
                <a:moveTo>
                  <a:pt x="933450" y="0"/>
                </a:moveTo>
                <a:lnTo>
                  <a:pt x="30092" y="416876"/>
                </a:lnTo>
                <a:lnTo>
                  <a:pt x="22844" y="427241"/>
                </a:lnTo>
                <a:lnTo>
                  <a:pt x="35404" y="428441"/>
                </a:lnTo>
                <a:lnTo>
                  <a:pt x="938784" y="11430"/>
                </a:lnTo>
                <a:lnTo>
                  <a:pt x="933450" y="0"/>
                </a:lnTo>
                <a:close/>
              </a:path>
              <a:path w="939164" h="447675">
                <a:moveTo>
                  <a:pt x="23564" y="426212"/>
                </a:moveTo>
                <a:lnTo>
                  <a:pt x="12065" y="426212"/>
                </a:lnTo>
                <a:lnTo>
                  <a:pt x="22844" y="427241"/>
                </a:lnTo>
                <a:lnTo>
                  <a:pt x="23564" y="426212"/>
                </a:lnTo>
                <a:close/>
              </a:path>
            </a:pathLst>
          </a:custGeom>
          <a:solidFill>
            <a:srgbClr val="FFFFFF"/>
          </a:solidFill>
        </p:spPr>
        <p:txBody>
          <a:bodyPr wrap="square" lIns="0" tIns="0" rIns="0" bIns="0" rtlCol="0"/>
          <a:lstStyle/>
          <a:p>
            <a:endParaRPr/>
          </a:p>
        </p:txBody>
      </p:sp>
      <p:sp>
        <p:nvSpPr>
          <p:cNvPr id="36" name="object 36"/>
          <p:cNvSpPr/>
          <p:nvPr/>
        </p:nvSpPr>
        <p:spPr>
          <a:xfrm>
            <a:off x="6440678" y="4143755"/>
            <a:ext cx="868044" cy="581660"/>
          </a:xfrm>
          <a:custGeom>
            <a:avLst/>
            <a:gdLst/>
            <a:ahLst/>
            <a:cxnLst/>
            <a:rect l="l" t="t" r="r" b="b"/>
            <a:pathLst>
              <a:path w="868045" h="581660">
                <a:moveTo>
                  <a:pt x="765937" y="562610"/>
                </a:moveTo>
                <a:lnTo>
                  <a:pt x="763016" y="565277"/>
                </a:lnTo>
                <a:lnTo>
                  <a:pt x="762507" y="572262"/>
                </a:lnTo>
                <a:lnTo>
                  <a:pt x="765175" y="575310"/>
                </a:lnTo>
                <a:lnTo>
                  <a:pt x="768730" y="575437"/>
                </a:lnTo>
                <a:lnTo>
                  <a:pt x="867664" y="581406"/>
                </a:lnTo>
                <a:lnTo>
                  <a:pt x="866856" y="579755"/>
                </a:lnTo>
                <a:lnTo>
                  <a:pt x="853694" y="579755"/>
                </a:lnTo>
                <a:lnTo>
                  <a:pt x="834032" y="566648"/>
                </a:lnTo>
                <a:lnTo>
                  <a:pt x="769493" y="562737"/>
                </a:lnTo>
                <a:lnTo>
                  <a:pt x="765937" y="562610"/>
                </a:lnTo>
                <a:close/>
              </a:path>
              <a:path w="868045" h="581660">
                <a:moveTo>
                  <a:pt x="834032" y="566648"/>
                </a:moveTo>
                <a:lnTo>
                  <a:pt x="853694" y="579755"/>
                </a:lnTo>
                <a:lnTo>
                  <a:pt x="855357" y="577215"/>
                </a:lnTo>
                <a:lnTo>
                  <a:pt x="851407" y="577215"/>
                </a:lnTo>
                <a:lnTo>
                  <a:pt x="846616" y="567411"/>
                </a:lnTo>
                <a:lnTo>
                  <a:pt x="834032" y="566648"/>
                </a:lnTo>
                <a:close/>
              </a:path>
              <a:path w="868045" h="581660">
                <a:moveTo>
                  <a:pt x="818769" y="487934"/>
                </a:moveTo>
                <a:lnTo>
                  <a:pt x="812419" y="490982"/>
                </a:lnTo>
                <a:lnTo>
                  <a:pt x="811149" y="494792"/>
                </a:lnTo>
                <a:lnTo>
                  <a:pt x="812673" y="497967"/>
                </a:lnTo>
                <a:lnTo>
                  <a:pt x="841032" y="555988"/>
                </a:lnTo>
                <a:lnTo>
                  <a:pt x="860678" y="569087"/>
                </a:lnTo>
                <a:lnTo>
                  <a:pt x="853694" y="579755"/>
                </a:lnTo>
                <a:lnTo>
                  <a:pt x="866856" y="579755"/>
                </a:lnTo>
                <a:lnTo>
                  <a:pt x="824102" y="492379"/>
                </a:lnTo>
                <a:lnTo>
                  <a:pt x="822578" y="489204"/>
                </a:lnTo>
                <a:lnTo>
                  <a:pt x="818769" y="487934"/>
                </a:lnTo>
                <a:close/>
              </a:path>
              <a:path w="868045" h="581660">
                <a:moveTo>
                  <a:pt x="846616" y="567411"/>
                </a:moveTo>
                <a:lnTo>
                  <a:pt x="851407" y="577215"/>
                </a:lnTo>
                <a:lnTo>
                  <a:pt x="857503" y="568071"/>
                </a:lnTo>
                <a:lnTo>
                  <a:pt x="846616" y="567411"/>
                </a:lnTo>
                <a:close/>
              </a:path>
              <a:path w="868045" h="581660">
                <a:moveTo>
                  <a:pt x="841032" y="555988"/>
                </a:moveTo>
                <a:lnTo>
                  <a:pt x="846616" y="567411"/>
                </a:lnTo>
                <a:lnTo>
                  <a:pt x="857503" y="568071"/>
                </a:lnTo>
                <a:lnTo>
                  <a:pt x="851407" y="577215"/>
                </a:lnTo>
                <a:lnTo>
                  <a:pt x="855357" y="577215"/>
                </a:lnTo>
                <a:lnTo>
                  <a:pt x="860678" y="569087"/>
                </a:lnTo>
                <a:lnTo>
                  <a:pt x="841032" y="555988"/>
                </a:lnTo>
                <a:close/>
              </a:path>
              <a:path w="868045" h="581660">
                <a:moveTo>
                  <a:pt x="7112" y="0"/>
                </a:moveTo>
                <a:lnTo>
                  <a:pt x="0" y="10668"/>
                </a:lnTo>
                <a:lnTo>
                  <a:pt x="834032" y="566648"/>
                </a:lnTo>
                <a:lnTo>
                  <a:pt x="846616" y="567411"/>
                </a:lnTo>
                <a:lnTo>
                  <a:pt x="841032" y="555988"/>
                </a:lnTo>
                <a:lnTo>
                  <a:pt x="7112" y="0"/>
                </a:lnTo>
                <a:close/>
              </a:path>
            </a:pathLst>
          </a:custGeom>
          <a:solidFill>
            <a:srgbClr val="FFFFFF"/>
          </a:solidFill>
        </p:spPr>
        <p:txBody>
          <a:bodyPr wrap="square" lIns="0" tIns="0" rIns="0" bIns="0" rtlCol="0"/>
          <a:lstStyle/>
          <a:p>
            <a:endParaRPr/>
          </a:p>
        </p:txBody>
      </p:sp>
      <p:sp>
        <p:nvSpPr>
          <p:cNvPr id="37" name="object 37"/>
          <p:cNvSpPr txBox="1"/>
          <p:nvPr/>
        </p:nvSpPr>
        <p:spPr>
          <a:xfrm>
            <a:off x="7532369" y="4455667"/>
            <a:ext cx="144335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Radio</a:t>
            </a:r>
            <a:r>
              <a:rPr sz="1800" spc="-55" dirty="0">
                <a:solidFill>
                  <a:srgbClr val="FFFFFF"/>
                </a:solidFill>
                <a:latin typeface="Arial"/>
                <a:cs typeface="Arial"/>
              </a:rPr>
              <a:t> </a:t>
            </a:r>
            <a:r>
              <a:rPr sz="1800" spc="-10" dirty="0">
                <a:solidFill>
                  <a:srgbClr val="FFFFFF"/>
                </a:solidFill>
                <a:latin typeface="Arial"/>
                <a:cs typeface="Arial"/>
              </a:rPr>
              <a:t>externo</a:t>
            </a:r>
            <a:endParaRPr sz="1800">
              <a:latin typeface="Arial"/>
              <a:cs typeface="Arial"/>
            </a:endParaRPr>
          </a:p>
        </p:txBody>
      </p:sp>
      <p:sp>
        <p:nvSpPr>
          <p:cNvPr id="38" name="object 38"/>
          <p:cNvSpPr txBox="1"/>
          <p:nvPr/>
        </p:nvSpPr>
        <p:spPr>
          <a:xfrm>
            <a:off x="2130932" y="4320920"/>
            <a:ext cx="295529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Radio equivalente</a:t>
            </a:r>
            <a:r>
              <a:rPr sz="1800" spc="-30" dirty="0">
                <a:solidFill>
                  <a:srgbClr val="FFFFFF"/>
                </a:solidFill>
                <a:latin typeface="Arial"/>
                <a:cs typeface="Arial"/>
              </a:rPr>
              <a:t> </a:t>
            </a:r>
            <a:r>
              <a:rPr sz="1800" spc="-5" dirty="0">
                <a:solidFill>
                  <a:srgbClr val="FFFFFF"/>
                </a:solidFill>
                <a:latin typeface="Arial"/>
                <a:cs typeface="Arial"/>
              </a:rPr>
              <a:t>conducido</a:t>
            </a:r>
            <a:endParaRPr sz="1800" dirty="0">
              <a:latin typeface="Arial"/>
              <a:cs typeface="Arial"/>
            </a:endParaRPr>
          </a:p>
        </p:txBody>
      </p:sp>
      <p:sp>
        <p:nvSpPr>
          <p:cNvPr id="39" name="38 Rectángulo"/>
          <p:cNvSpPr/>
          <p:nvPr/>
        </p:nvSpPr>
        <p:spPr>
          <a:xfrm>
            <a:off x="228854" y="1687780"/>
            <a:ext cx="4038346" cy="2241639"/>
          </a:xfrm>
          <a:prstGeom prst="rect">
            <a:avLst/>
          </a:prstGeom>
        </p:spPr>
        <p:txBody>
          <a:bodyPr wrap="square">
            <a:spAutoFit/>
          </a:bodyPr>
          <a:lstStyle/>
          <a:p>
            <a:pPr marL="641350" marR="5080" indent="-285750">
              <a:spcBef>
                <a:spcPts val="95"/>
              </a:spcBef>
              <a:buFont typeface="Arial" panose="020B0604020202020204" pitchFamily="34" charset="0"/>
              <a:buChar char="•"/>
            </a:pPr>
            <a:r>
              <a:rPr lang="es-AR" sz="2400" spc="-5" dirty="0" smtClean="0">
                <a:solidFill>
                  <a:srgbClr val="FFFFFF"/>
                </a:solidFill>
                <a:latin typeface="Arial"/>
                <a:cs typeface="Arial"/>
              </a:rPr>
              <a:t>Se expresa </a:t>
            </a:r>
            <a:r>
              <a:rPr lang="es-AR" sz="2400" dirty="0" smtClean="0">
                <a:solidFill>
                  <a:srgbClr val="FFFFFF"/>
                </a:solidFill>
                <a:latin typeface="Arial"/>
                <a:cs typeface="Arial"/>
              </a:rPr>
              <a:t>en</a:t>
            </a:r>
            <a:r>
              <a:rPr lang="es-AR" sz="2400" spc="-45" dirty="0" smtClean="0">
                <a:solidFill>
                  <a:srgbClr val="FFFFFF"/>
                </a:solidFill>
                <a:latin typeface="Arial"/>
                <a:cs typeface="Arial"/>
              </a:rPr>
              <a:t> </a:t>
            </a:r>
            <a:r>
              <a:rPr lang="es-AR" sz="2400" spc="-5" dirty="0" smtClean="0">
                <a:solidFill>
                  <a:srgbClr val="FFFFFF"/>
                </a:solidFill>
                <a:latin typeface="Arial"/>
                <a:cs typeface="Arial"/>
              </a:rPr>
              <a:t>forma</a:t>
            </a:r>
            <a:r>
              <a:rPr lang="es-AR" sz="2400" dirty="0">
                <a:latin typeface="Arial"/>
                <a:cs typeface="Arial"/>
              </a:rPr>
              <a:t> </a:t>
            </a:r>
            <a:r>
              <a:rPr lang="es-ES" sz="2400" dirty="0" smtClean="0">
                <a:solidFill>
                  <a:srgbClr val="FFFFFF"/>
                </a:solidFill>
                <a:latin typeface="Arial"/>
                <a:cs typeface="Arial"/>
              </a:rPr>
              <a:t>relativa </a:t>
            </a:r>
            <a:r>
              <a:rPr lang="es-ES" sz="2400" spc="-5" dirty="0" smtClean="0">
                <a:solidFill>
                  <a:srgbClr val="FFFFFF"/>
                </a:solidFill>
                <a:latin typeface="Arial"/>
                <a:cs typeface="Arial"/>
              </a:rPr>
              <a:t>a </a:t>
            </a:r>
            <a:r>
              <a:rPr lang="es-ES" sz="2400" dirty="0" smtClean="0">
                <a:solidFill>
                  <a:srgbClr val="FFFFFF"/>
                </a:solidFill>
                <a:latin typeface="Arial"/>
                <a:cs typeface="Arial"/>
              </a:rPr>
              <a:t>la</a:t>
            </a:r>
            <a:r>
              <a:rPr lang="es-ES" sz="2400" spc="-95" dirty="0" smtClean="0">
                <a:solidFill>
                  <a:srgbClr val="FFFFFF"/>
                </a:solidFill>
                <a:latin typeface="Arial"/>
                <a:cs typeface="Arial"/>
              </a:rPr>
              <a:t> </a:t>
            </a:r>
            <a:r>
              <a:rPr lang="es-ES" sz="2400" dirty="0" smtClean="0">
                <a:solidFill>
                  <a:srgbClr val="FFFFFF"/>
                </a:solidFill>
                <a:latin typeface="Arial"/>
                <a:cs typeface="Arial"/>
              </a:rPr>
              <a:t>velocidad  </a:t>
            </a:r>
            <a:r>
              <a:rPr lang="es-ES" sz="2400" spc="-5" dirty="0" smtClean="0">
                <a:solidFill>
                  <a:srgbClr val="FFFFFF"/>
                </a:solidFill>
                <a:latin typeface="Arial"/>
                <a:cs typeface="Arial"/>
              </a:rPr>
              <a:t>de</a:t>
            </a:r>
            <a:r>
              <a:rPr lang="es-ES" sz="2400" spc="-10" dirty="0" smtClean="0">
                <a:solidFill>
                  <a:srgbClr val="FFFFFF"/>
                </a:solidFill>
                <a:latin typeface="Arial"/>
                <a:cs typeface="Arial"/>
              </a:rPr>
              <a:t> </a:t>
            </a:r>
            <a:r>
              <a:rPr lang="es-ES" sz="2400" spc="-5" dirty="0" smtClean="0">
                <a:solidFill>
                  <a:srgbClr val="FFFFFF"/>
                </a:solidFill>
                <a:latin typeface="Arial"/>
                <a:cs typeface="Arial"/>
              </a:rPr>
              <a:t>avance</a:t>
            </a:r>
            <a:endParaRPr lang="es-ES" sz="2400" dirty="0">
              <a:latin typeface="Arial"/>
              <a:cs typeface="Arial"/>
            </a:endParaRPr>
          </a:p>
          <a:p>
            <a:pPr marL="641350" marR="5080" indent="-285750">
              <a:lnSpc>
                <a:spcPct val="100000"/>
              </a:lnSpc>
              <a:spcBef>
                <a:spcPts val="95"/>
              </a:spcBef>
              <a:buFont typeface="Arial" panose="020B0604020202020204" pitchFamily="34" charset="0"/>
              <a:buChar char="•"/>
            </a:pPr>
            <a:r>
              <a:rPr lang="es-ES" sz="2400" dirty="0" smtClean="0">
                <a:solidFill>
                  <a:srgbClr val="FFFFFF"/>
                </a:solidFill>
                <a:latin typeface="Arial"/>
                <a:cs typeface="Arial"/>
              </a:rPr>
              <a:t>Incide </a:t>
            </a:r>
            <a:r>
              <a:rPr lang="es-ES" sz="2400" spc="-5" dirty="0" smtClean="0">
                <a:solidFill>
                  <a:srgbClr val="FFFFFF"/>
                </a:solidFill>
                <a:latin typeface="Arial"/>
                <a:cs typeface="Arial"/>
              </a:rPr>
              <a:t>sobre el</a:t>
            </a:r>
            <a:r>
              <a:rPr lang="es-ES" sz="2400" spc="-50" dirty="0" smtClean="0">
                <a:solidFill>
                  <a:srgbClr val="FFFFFF"/>
                </a:solidFill>
                <a:latin typeface="Arial"/>
                <a:cs typeface="Arial"/>
              </a:rPr>
              <a:t> </a:t>
            </a:r>
            <a:r>
              <a:rPr lang="es-ES" sz="2400" spc="-5" dirty="0" smtClean="0">
                <a:solidFill>
                  <a:srgbClr val="FFFFFF"/>
                </a:solidFill>
                <a:latin typeface="Arial"/>
                <a:cs typeface="Arial"/>
              </a:rPr>
              <a:t>corte  de los</a:t>
            </a:r>
            <a:r>
              <a:rPr lang="es-ES" sz="2400" spc="-10" dirty="0" smtClean="0">
                <a:solidFill>
                  <a:srgbClr val="FFFFFF"/>
                </a:solidFill>
                <a:latin typeface="Arial"/>
                <a:cs typeface="Arial"/>
              </a:rPr>
              <a:t> </a:t>
            </a:r>
            <a:r>
              <a:rPr lang="es-ES" sz="2400" dirty="0" smtClean="0">
                <a:solidFill>
                  <a:srgbClr val="FFFFFF"/>
                </a:solidFill>
                <a:latin typeface="Arial"/>
                <a:cs typeface="Arial"/>
              </a:rPr>
              <a:t>residuos</a:t>
            </a:r>
            <a:endParaRPr lang="es-ES" sz="2400" dirty="0" smtClean="0">
              <a:latin typeface="Arial"/>
              <a:cs typeface="Arial"/>
            </a:endParaRPr>
          </a:p>
          <a:p>
            <a:pPr marL="641350" marR="5080" indent="-285750">
              <a:spcBef>
                <a:spcPts val="95"/>
              </a:spcBef>
              <a:buFont typeface="Arial" panose="020B0604020202020204" pitchFamily="34" charset="0"/>
              <a:buChar char="•"/>
            </a:pPr>
            <a:endParaRPr lang="es-ES" dirty="0">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98856" y="210134"/>
            <a:ext cx="8546287" cy="615553"/>
          </a:xfrm>
        </p:spPr>
        <p:txBody>
          <a:bodyPr/>
          <a:lstStyle/>
          <a:p>
            <a:r>
              <a:rPr lang="es-AR" dirty="0" smtClean="0"/>
              <a:t>Esfuerzos a 5 cm de profundidad</a:t>
            </a:r>
            <a:endParaRPr lang="es-AR" dirty="0"/>
          </a:p>
        </p:txBody>
      </p:sp>
      <p:graphicFrame>
        <p:nvGraphicFramePr>
          <p:cNvPr id="7" name="2 Gráfico"/>
          <p:cNvGraphicFramePr>
            <a:graphicFrameLocks noGrp="1"/>
          </p:cNvGraphicFramePr>
          <p:nvPr>
            <p:ph sz="half" idx="2"/>
            <p:extLst>
              <p:ext uri="{D42A27DB-BD31-4B8C-83A1-F6EECF244321}">
                <p14:modId xmlns:p14="http://schemas.microsoft.com/office/powerpoint/2010/main" val="3139720621"/>
              </p:ext>
            </p:extLst>
          </p:nvPr>
        </p:nvGraphicFramePr>
        <p:xfrm>
          <a:off x="457200" y="1447800"/>
          <a:ext cx="3978275"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a:graphicFrameLocks/>
          </p:cNvGraphicFramePr>
          <p:nvPr>
            <p:extLst>
              <p:ext uri="{D42A27DB-BD31-4B8C-83A1-F6EECF244321}">
                <p14:modId xmlns:p14="http://schemas.microsoft.com/office/powerpoint/2010/main" val="3325341805"/>
              </p:ext>
            </p:extLst>
          </p:nvPr>
        </p:nvGraphicFramePr>
        <p:xfrm>
          <a:off x="4648200" y="1752600"/>
          <a:ext cx="4343400"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5539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98856" y="210134"/>
            <a:ext cx="8546287" cy="615553"/>
          </a:xfrm>
        </p:spPr>
        <p:txBody>
          <a:bodyPr/>
          <a:lstStyle/>
          <a:p>
            <a:r>
              <a:rPr lang="es-AR" dirty="0" smtClean="0"/>
              <a:t>Esfuerzos a 10 cm de profundidad</a:t>
            </a:r>
            <a:endParaRPr lang="es-AR" dirty="0"/>
          </a:p>
        </p:txBody>
      </p:sp>
      <p:graphicFrame>
        <p:nvGraphicFramePr>
          <p:cNvPr id="7" name="5 Gráfico"/>
          <p:cNvGraphicFramePr>
            <a:graphicFrameLocks noGrp="1"/>
          </p:cNvGraphicFramePr>
          <p:nvPr>
            <p:ph sz="half" idx="2"/>
            <p:extLst>
              <p:ext uri="{D42A27DB-BD31-4B8C-83A1-F6EECF244321}">
                <p14:modId xmlns:p14="http://schemas.microsoft.com/office/powerpoint/2010/main" val="2558729538"/>
              </p:ext>
            </p:extLst>
          </p:nvPr>
        </p:nvGraphicFramePr>
        <p:xfrm>
          <a:off x="457200" y="914401"/>
          <a:ext cx="3978275" cy="5189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6 Gráfico"/>
          <p:cNvGraphicFramePr>
            <a:graphicFrameLocks noGrp="1"/>
          </p:cNvGraphicFramePr>
          <p:nvPr>
            <p:ph sz="half" idx="3"/>
            <p:extLst>
              <p:ext uri="{D42A27DB-BD31-4B8C-83A1-F6EECF244321}">
                <p14:modId xmlns:p14="http://schemas.microsoft.com/office/powerpoint/2010/main" val="3755358083"/>
              </p:ext>
            </p:extLst>
          </p:nvPr>
        </p:nvGraphicFramePr>
        <p:xfrm>
          <a:off x="4708525" y="2133600"/>
          <a:ext cx="3978275" cy="3970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0874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8856" y="210134"/>
            <a:ext cx="8546287" cy="1231106"/>
          </a:xfrm>
        </p:spPr>
        <p:txBody>
          <a:bodyPr/>
          <a:lstStyle/>
          <a:p>
            <a:pPr algn="ctr"/>
            <a:r>
              <a:rPr lang="es-AR" dirty="0" smtClean="0"/>
              <a:t>Relación de velocidades de la cuchilla (</a:t>
            </a:r>
            <a:r>
              <a:rPr lang="es-AR" dirty="0" err="1" smtClean="0"/>
              <a:t>Vc</a:t>
            </a:r>
            <a:r>
              <a:rPr lang="es-AR" dirty="0" smtClean="0"/>
              <a:t> / Va)</a:t>
            </a:r>
            <a:endParaRPr lang="es-AR" dirty="0"/>
          </a:p>
        </p:txBody>
      </p:sp>
      <p:graphicFrame>
        <p:nvGraphicFramePr>
          <p:cNvPr id="5" name="3 Gráfico"/>
          <p:cNvGraphicFramePr>
            <a:graphicFrameLocks noGrp="1"/>
          </p:cNvGraphicFramePr>
          <p:nvPr>
            <p:ph sz="half" idx="2"/>
            <p:extLst>
              <p:ext uri="{D42A27DB-BD31-4B8C-83A1-F6EECF244321}">
                <p14:modId xmlns:p14="http://schemas.microsoft.com/office/powerpoint/2010/main" val="3868057139"/>
              </p:ext>
            </p:extLst>
          </p:nvPr>
        </p:nvGraphicFramePr>
        <p:xfrm>
          <a:off x="457200" y="1577975"/>
          <a:ext cx="716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6081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85800" y="437324"/>
            <a:ext cx="5774690" cy="696595"/>
          </a:xfrm>
          <a:prstGeom prst="rect">
            <a:avLst/>
          </a:prstGeom>
        </p:spPr>
        <p:txBody>
          <a:bodyPr vert="horz" wrap="square" lIns="0" tIns="13335" rIns="0" bIns="0" rtlCol="0">
            <a:spAutoFit/>
          </a:bodyPr>
          <a:lstStyle/>
          <a:p>
            <a:pPr marL="12700">
              <a:lnSpc>
                <a:spcPct val="100000"/>
              </a:lnSpc>
              <a:spcBef>
                <a:spcPts val="105"/>
              </a:spcBef>
            </a:pPr>
            <a:r>
              <a:rPr sz="4400" dirty="0">
                <a:effectLst>
                  <a:outerShdw blurRad="38100" dist="38100" dir="2700000" algn="tl">
                    <a:srgbClr val="000000">
                      <a:alpha val="43137"/>
                    </a:srgbClr>
                  </a:outerShdw>
                </a:effectLst>
              </a:rPr>
              <a:t>Abresurco de</a:t>
            </a:r>
            <a:r>
              <a:rPr sz="4400" spc="-85" dirty="0">
                <a:effectLst>
                  <a:outerShdw blurRad="38100" dist="38100" dir="2700000" algn="tl">
                    <a:srgbClr val="000000">
                      <a:alpha val="43137"/>
                    </a:srgbClr>
                  </a:outerShdw>
                </a:effectLst>
              </a:rPr>
              <a:t> </a:t>
            </a:r>
            <a:r>
              <a:rPr sz="4400" dirty="0">
                <a:effectLst>
                  <a:outerShdw blurRad="38100" dist="38100" dir="2700000" algn="tl">
                    <a:srgbClr val="000000">
                      <a:alpha val="43137"/>
                    </a:srgbClr>
                  </a:outerShdw>
                </a:effectLst>
              </a:rPr>
              <a:t>casquete</a:t>
            </a:r>
          </a:p>
        </p:txBody>
      </p:sp>
      <p:sp>
        <p:nvSpPr>
          <p:cNvPr id="5" name="object 5"/>
          <p:cNvSpPr/>
          <p:nvPr/>
        </p:nvSpPr>
        <p:spPr>
          <a:xfrm>
            <a:off x="1403350" y="1557362"/>
            <a:ext cx="6511708" cy="439258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940425" y="2349563"/>
            <a:ext cx="1511300" cy="274955"/>
          </a:xfrm>
          <a:prstGeom prst="rect">
            <a:avLst/>
          </a:prstGeom>
          <a:solidFill>
            <a:srgbClr val="FFFFFF"/>
          </a:solidFill>
        </p:spPr>
        <p:txBody>
          <a:bodyPr vert="horz" wrap="square" lIns="0" tIns="41275" rIns="0" bIns="0" rtlCol="0">
            <a:spAutoFit/>
          </a:bodyPr>
          <a:lstStyle/>
          <a:p>
            <a:pPr marL="92075">
              <a:lnSpc>
                <a:spcPct val="100000"/>
              </a:lnSpc>
              <a:spcBef>
                <a:spcPts val="325"/>
              </a:spcBef>
            </a:pPr>
            <a:r>
              <a:rPr sz="1200" spc="-5" dirty="0">
                <a:latin typeface="Arial"/>
                <a:cs typeface="Arial"/>
              </a:rPr>
              <a:t>Vista</a:t>
            </a:r>
            <a:r>
              <a:rPr sz="1200" spc="-30" dirty="0">
                <a:latin typeface="Arial"/>
                <a:cs typeface="Arial"/>
              </a:rPr>
              <a:t> </a:t>
            </a:r>
            <a:r>
              <a:rPr sz="1200" spc="-5" dirty="0">
                <a:latin typeface="Arial"/>
                <a:cs typeface="Arial"/>
              </a:rPr>
              <a:t>superior</a:t>
            </a:r>
            <a:endParaRPr sz="1200">
              <a:latin typeface="Arial"/>
              <a:cs typeface="Arial"/>
            </a:endParaRPr>
          </a:p>
        </p:txBody>
      </p:sp>
      <p:sp>
        <p:nvSpPr>
          <p:cNvPr id="7" name="object 7"/>
          <p:cNvSpPr txBox="1"/>
          <p:nvPr/>
        </p:nvSpPr>
        <p:spPr>
          <a:xfrm>
            <a:off x="6156325" y="4797361"/>
            <a:ext cx="1511300" cy="274955"/>
          </a:xfrm>
          <a:prstGeom prst="rect">
            <a:avLst/>
          </a:prstGeom>
          <a:solidFill>
            <a:srgbClr val="FFFFFF"/>
          </a:solidFill>
        </p:spPr>
        <p:txBody>
          <a:bodyPr vert="horz" wrap="square" lIns="0" tIns="41910" rIns="0" bIns="0" rtlCol="0">
            <a:spAutoFit/>
          </a:bodyPr>
          <a:lstStyle/>
          <a:p>
            <a:pPr marL="92075">
              <a:lnSpc>
                <a:spcPct val="100000"/>
              </a:lnSpc>
              <a:spcBef>
                <a:spcPts val="330"/>
              </a:spcBef>
            </a:pPr>
            <a:r>
              <a:rPr sz="1200" spc="-5" dirty="0">
                <a:latin typeface="Arial"/>
                <a:cs typeface="Arial"/>
              </a:rPr>
              <a:t>Vista</a:t>
            </a:r>
            <a:r>
              <a:rPr sz="1200" spc="-25" dirty="0">
                <a:latin typeface="Arial"/>
                <a:cs typeface="Arial"/>
              </a:rPr>
              <a:t> </a:t>
            </a:r>
            <a:r>
              <a:rPr sz="1200" spc="-5" dirty="0">
                <a:latin typeface="Arial"/>
                <a:cs typeface="Arial"/>
              </a:rPr>
              <a:t>lateral</a:t>
            </a:r>
            <a:endParaRPr sz="1200">
              <a:latin typeface="Arial"/>
              <a:cs typeface="Arial"/>
            </a:endParaRPr>
          </a:p>
        </p:txBody>
      </p:sp>
      <p:sp>
        <p:nvSpPr>
          <p:cNvPr id="8" name="object 8"/>
          <p:cNvSpPr txBox="1"/>
          <p:nvPr/>
        </p:nvSpPr>
        <p:spPr>
          <a:xfrm>
            <a:off x="1476375" y="3284537"/>
            <a:ext cx="1368425" cy="640080"/>
          </a:xfrm>
          <a:prstGeom prst="rect">
            <a:avLst/>
          </a:prstGeom>
          <a:solidFill>
            <a:srgbClr val="FFFFFF"/>
          </a:solidFill>
        </p:spPr>
        <p:txBody>
          <a:bodyPr vert="horz" wrap="square" lIns="0" tIns="41275" rIns="0" bIns="0" rtlCol="0">
            <a:spAutoFit/>
          </a:bodyPr>
          <a:lstStyle/>
          <a:p>
            <a:pPr marL="91440" marR="274955">
              <a:lnSpc>
                <a:spcPct val="100000"/>
              </a:lnSpc>
              <a:spcBef>
                <a:spcPts val="325"/>
              </a:spcBef>
            </a:pPr>
            <a:r>
              <a:rPr sz="1200" spc="-15" dirty="0">
                <a:latin typeface="Arial"/>
                <a:cs typeface="Arial"/>
              </a:rPr>
              <a:t>Tubo </a:t>
            </a:r>
            <a:r>
              <a:rPr sz="1200" spc="-5" dirty="0">
                <a:latin typeface="Arial"/>
                <a:cs typeface="Arial"/>
              </a:rPr>
              <a:t>de  descarga de</a:t>
            </a:r>
            <a:r>
              <a:rPr sz="1200" spc="-105" dirty="0">
                <a:latin typeface="Arial"/>
                <a:cs typeface="Arial"/>
              </a:rPr>
              <a:t> </a:t>
            </a:r>
            <a:r>
              <a:rPr sz="1200" spc="-5" dirty="0">
                <a:latin typeface="Arial"/>
                <a:cs typeface="Arial"/>
              </a:rPr>
              <a:t>la  semilla</a:t>
            </a:r>
            <a:endParaRPr sz="1200">
              <a:latin typeface="Arial"/>
              <a:cs typeface="Arial"/>
            </a:endParaRPr>
          </a:p>
        </p:txBody>
      </p:sp>
      <p:sp>
        <p:nvSpPr>
          <p:cNvPr id="9" name="object 9"/>
          <p:cNvSpPr txBox="1"/>
          <p:nvPr/>
        </p:nvSpPr>
        <p:spPr>
          <a:xfrm>
            <a:off x="5292725" y="1773237"/>
            <a:ext cx="1511300" cy="274955"/>
          </a:xfrm>
          <a:prstGeom prst="rect">
            <a:avLst/>
          </a:prstGeom>
          <a:solidFill>
            <a:srgbClr val="FFFFFF"/>
          </a:solidFill>
        </p:spPr>
        <p:txBody>
          <a:bodyPr vert="horz" wrap="square" lIns="0" tIns="41275" rIns="0" bIns="0" rtlCol="0">
            <a:spAutoFit/>
          </a:bodyPr>
          <a:lstStyle/>
          <a:p>
            <a:pPr marL="92075">
              <a:lnSpc>
                <a:spcPct val="100000"/>
              </a:lnSpc>
              <a:spcBef>
                <a:spcPts val="325"/>
              </a:spcBef>
            </a:pPr>
            <a:r>
              <a:rPr sz="1200" spc="-5" dirty="0">
                <a:latin typeface="Arial"/>
                <a:cs typeface="Arial"/>
              </a:rPr>
              <a:t>Disco</a:t>
            </a:r>
            <a:r>
              <a:rPr sz="1200" spc="-30" dirty="0">
                <a:latin typeface="Arial"/>
                <a:cs typeface="Arial"/>
              </a:rPr>
              <a:t> </a:t>
            </a:r>
            <a:r>
              <a:rPr sz="1200" spc="-5" dirty="0">
                <a:latin typeface="Arial"/>
                <a:cs typeface="Arial"/>
              </a:rPr>
              <a:t>cóncavo</a:t>
            </a:r>
            <a:endParaRPr sz="1200">
              <a:latin typeface="Arial"/>
              <a:cs typeface="Arial"/>
            </a:endParaRPr>
          </a:p>
        </p:txBody>
      </p:sp>
      <p:sp>
        <p:nvSpPr>
          <p:cNvPr id="10" name="object 10"/>
          <p:cNvSpPr txBox="1"/>
          <p:nvPr/>
        </p:nvSpPr>
        <p:spPr>
          <a:xfrm>
            <a:off x="5508625" y="3644900"/>
            <a:ext cx="1511300" cy="517525"/>
          </a:xfrm>
          <a:prstGeom prst="rect">
            <a:avLst/>
          </a:prstGeom>
          <a:solidFill>
            <a:srgbClr val="FFFFFF"/>
          </a:solidFill>
        </p:spPr>
        <p:txBody>
          <a:bodyPr vert="horz" wrap="square" lIns="0" tIns="40640" rIns="0" bIns="0" rtlCol="0">
            <a:spAutoFit/>
          </a:bodyPr>
          <a:lstStyle/>
          <a:p>
            <a:pPr marL="92075" marR="375285">
              <a:lnSpc>
                <a:spcPct val="100000"/>
              </a:lnSpc>
              <a:spcBef>
                <a:spcPts val="320"/>
              </a:spcBef>
            </a:pPr>
            <a:r>
              <a:rPr sz="1400" dirty="0">
                <a:latin typeface="Arial"/>
                <a:cs typeface="Arial"/>
              </a:rPr>
              <a:t>Dirección de  </a:t>
            </a:r>
            <a:r>
              <a:rPr sz="1400" spc="-5" dirty="0">
                <a:latin typeface="Arial"/>
                <a:cs typeface="Arial"/>
              </a:rPr>
              <a:t>avance</a:t>
            </a:r>
            <a:endParaRPr sz="140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319771" y="336804"/>
            <a:ext cx="886968" cy="89763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466469" y="484758"/>
            <a:ext cx="6214110" cy="696595"/>
          </a:xfrm>
          <a:prstGeom prst="rect">
            <a:avLst/>
          </a:prstGeom>
        </p:spPr>
        <p:txBody>
          <a:bodyPr vert="horz" wrap="square" lIns="0" tIns="13335" rIns="0" bIns="0" rtlCol="0">
            <a:spAutoFit/>
          </a:bodyPr>
          <a:lstStyle/>
          <a:p>
            <a:pPr marL="12700">
              <a:lnSpc>
                <a:spcPct val="100000"/>
              </a:lnSpc>
              <a:spcBef>
                <a:spcPts val="105"/>
              </a:spcBef>
            </a:pPr>
            <a:r>
              <a:rPr sz="4400" dirty="0"/>
              <a:t>Abresurco de</a:t>
            </a:r>
            <a:r>
              <a:rPr sz="4400" spc="-60" dirty="0"/>
              <a:t> </a:t>
            </a:r>
            <a:r>
              <a:rPr sz="4400" dirty="0"/>
              <a:t>Monodisco</a:t>
            </a:r>
            <a:endParaRPr sz="44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305" y="1234440"/>
            <a:ext cx="639869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1305" y="3886200"/>
            <a:ext cx="639869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2600" y="1004887"/>
            <a:ext cx="5638800" cy="48482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hlinkClick r:id="rId3" action="ppaction://hlinkfile"/>
          </p:cNvPr>
          <p:cNvSpPr/>
          <p:nvPr/>
        </p:nvSpPr>
        <p:spPr>
          <a:xfrm>
            <a:off x="830262" y="1274533"/>
            <a:ext cx="7481824" cy="4530725"/>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836920" y="161544"/>
            <a:ext cx="809244" cy="81991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235833" y="161544"/>
            <a:ext cx="3948429" cy="635000"/>
          </a:xfrm>
          <a:prstGeom prst="rect">
            <a:avLst/>
          </a:prstGeom>
        </p:spPr>
        <p:txBody>
          <a:bodyPr vert="horz" wrap="square" lIns="0" tIns="12065" rIns="0" bIns="0" rtlCol="0">
            <a:spAutoFit/>
          </a:bodyPr>
          <a:lstStyle/>
          <a:p>
            <a:pPr marL="12700">
              <a:lnSpc>
                <a:spcPct val="100000"/>
              </a:lnSpc>
              <a:spcBef>
                <a:spcPts val="95"/>
              </a:spcBef>
            </a:pPr>
            <a:r>
              <a:rPr spc="-5" dirty="0"/>
              <a:t>Análisis</a:t>
            </a:r>
            <a:r>
              <a:rPr spc="-40" dirty="0"/>
              <a:t> </a:t>
            </a:r>
            <a:r>
              <a:rPr spc="-5" dirty="0"/>
              <a:t>funcional</a:t>
            </a:r>
          </a:p>
        </p:txBody>
      </p:sp>
      <p:sp>
        <p:nvSpPr>
          <p:cNvPr id="5" name="object 5"/>
          <p:cNvSpPr/>
          <p:nvPr/>
        </p:nvSpPr>
        <p:spPr>
          <a:xfrm>
            <a:off x="5193410" y="3266947"/>
            <a:ext cx="2688590" cy="334645"/>
          </a:xfrm>
          <a:custGeom>
            <a:avLst/>
            <a:gdLst/>
            <a:ahLst/>
            <a:cxnLst/>
            <a:rect l="l" t="t" r="r" b="b"/>
            <a:pathLst>
              <a:path w="2688590" h="334645">
                <a:moveTo>
                  <a:pt x="0" y="0"/>
                </a:moveTo>
                <a:lnTo>
                  <a:pt x="0" y="203073"/>
                </a:lnTo>
                <a:lnTo>
                  <a:pt x="2688590" y="203073"/>
                </a:lnTo>
                <a:lnTo>
                  <a:pt x="2688590" y="334390"/>
                </a:lnTo>
              </a:path>
            </a:pathLst>
          </a:custGeom>
          <a:ln w="9525">
            <a:solidFill>
              <a:srgbClr val="2C89E7"/>
            </a:solidFill>
          </a:ln>
        </p:spPr>
        <p:txBody>
          <a:bodyPr wrap="square" lIns="0" tIns="0" rIns="0" bIns="0" rtlCol="0"/>
          <a:lstStyle/>
          <a:p>
            <a:endParaRPr/>
          </a:p>
        </p:txBody>
      </p:sp>
      <p:sp>
        <p:nvSpPr>
          <p:cNvPr id="6" name="object 6"/>
          <p:cNvSpPr/>
          <p:nvPr/>
        </p:nvSpPr>
        <p:spPr>
          <a:xfrm>
            <a:off x="4365625" y="3266947"/>
            <a:ext cx="828040" cy="334645"/>
          </a:xfrm>
          <a:custGeom>
            <a:avLst/>
            <a:gdLst/>
            <a:ahLst/>
            <a:cxnLst/>
            <a:rect l="l" t="t" r="r" b="b"/>
            <a:pathLst>
              <a:path w="828039" h="334645">
                <a:moveTo>
                  <a:pt x="827786" y="0"/>
                </a:moveTo>
                <a:lnTo>
                  <a:pt x="827786" y="203073"/>
                </a:lnTo>
                <a:lnTo>
                  <a:pt x="0" y="203073"/>
                </a:lnTo>
                <a:lnTo>
                  <a:pt x="0" y="334390"/>
                </a:lnTo>
              </a:path>
            </a:pathLst>
          </a:custGeom>
          <a:ln w="9525">
            <a:solidFill>
              <a:srgbClr val="2C89E7"/>
            </a:solidFill>
          </a:ln>
        </p:spPr>
        <p:txBody>
          <a:bodyPr wrap="square" lIns="0" tIns="0" rIns="0" bIns="0" rtlCol="0"/>
          <a:lstStyle/>
          <a:p>
            <a:endParaRPr/>
          </a:p>
        </p:txBody>
      </p:sp>
      <p:sp>
        <p:nvSpPr>
          <p:cNvPr id="7" name="object 7"/>
          <p:cNvSpPr/>
          <p:nvPr/>
        </p:nvSpPr>
        <p:spPr>
          <a:xfrm>
            <a:off x="2497582" y="3266947"/>
            <a:ext cx="2696210" cy="334645"/>
          </a:xfrm>
          <a:custGeom>
            <a:avLst/>
            <a:gdLst/>
            <a:ahLst/>
            <a:cxnLst/>
            <a:rect l="l" t="t" r="r" b="b"/>
            <a:pathLst>
              <a:path w="2696210" h="334645">
                <a:moveTo>
                  <a:pt x="2695829" y="0"/>
                </a:moveTo>
                <a:lnTo>
                  <a:pt x="2695829" y="203073"/>
                </a:lnTo>
                <a:lnTo>
                  <a:pt x="0" y="203073"/>
                </a:lnTo>
                <a:lnTo>
                  <a:pt x="0" y="334390"/>
                </a:lnTo>
              </a:path>
            </a:pathLst>
          </a:custGeom>
          <a:ln w="9524">
            <a:solidFill>
              <a:srgbClr val="2C89E7"/>
            </a:solidFill>
          </a:ln>
        </p:spPr>
        <p:txBody>
          <a:bodyPr wrap="square" lIns="0" tIns="0" rIns="0" bIns="0" rtlCol="0"/>
          <a:lstStyle/>
          <a:p>
            <a:endParaRPr/>
          </a:p>
        </p:txBody>
      </p:sp>
      <p:sp>
        <p:nvSpPr>
          <p:cNvPr id="8" name="object 8"/>
          <p:cNvSpPr/>
          <p:nvPr/>
        </p:nvSpPr>
        <p:spPr>
          <a:xfrm>
            <a:off x="3402329" y="1954276"/>
            <a:ext cx="1791335" cy="412750"/>
          </a:xfrm>
          <a:custGeom>
            <a:avLst/>
            <a:gdLst/>
            <a:ahLst/>
            <a:cxnLst/>
            <a:rect l="l" t="t" r="r" b="b"/>
            <a:pathLst>
              <a:path w="1791335" h="412750">
                <a:moveTo>
                  <a:pt x="0" y="0"/>
                </a:moveTo>
                <a:lnTo>
                  <a:pt x="0" y="280924"/>
                </a:lnTo>
                <a:lnTo>
                  <a:pt x="1791081" y="280924"/>
                </a:lnTo>
                <a:lnTo>
                  <a:pt x="1791081" y="412369"/>
                </a:lnTo>
              </a:path>
            </a:pathLst>
          </a:custGeom>
          <a:ln w="9525">
            <a:solidFill>
              <a:srgbClr val="2779CA"/>
            </a:solidFill>
          </a:ln>
        </p:spPr>
        <p:txBody>
          <a:bodyPr wrap="square" lIns="0" tIns="0" rIns="0" bIns="0" rtlCol="0"/>
          <a:lstStyle/>
          <a:p>
            <a:endParaRPr/>
          </a:p>
        </p:txBody>
      </p:sp>
      <p:sp>
        <p:nvSpPr>
          <p:cNvPr id="9" name="object 9"/>
          <p:cNvSpPr/>
          <p:nvPr/>
        </p:nvSpPr>
        <p:spPr>
          <a:xfrm>
            <a:off x="819150" y="3188080"/>
            <a:ext cx="0" cy="559435"/>
          </a:xfrm>
          <a:custGeom>
            <a:avLst/>
            <a:gdLst/>
            <a:ahLst/>
            <a:cxnLst/>
            <a:rect l="l" t="t" r="r" b="b"/>
            <a:pathLst>
              <a:path h="559435">
                <a:moveTo>
                  <a:pt x="0" y="0"/>
                </a:moveTo>
                <a:lnTo>
                  <a:pt x="0" y="559181"/>
                </a:lnTo>
              </a:path>
            </a:pathLst>
          </a:custGeom>
          <a:ln w="9525">
            <a:solidFill>
              <a:srgbClr val="2C89E7"/>
            </a:solidFill>
          </a:ln>
        </p:spPr>
        <p:txBody>
          <a:bodyPr wrap="square" lIns="0" tIns="0" rIns="0" bIns="0" rtlCol="0"/>
          <a:lstStyle/>
          <a:p>
            <a:endParaRPr/>
          </a:p>
        </p:txBody>
      </p:sp>
      <p:sp>
        <p:nvSpPr>
          <p:cNvPr id="10" name="object 10"/>
          <p:cNvSpPr/>
          <p:nvPr/>
        </p:nvSpPr>
        <p:spPr>
          <a:xfrm>
            <a:off x="819150" y="1954276"/>
            <a:ext cx="2583180" cy="334010"/>
          </a:xfrm>
          <a:custGeom>
            <a:avLst/>
            <a:gdLst/>
            <a:ahLst/>
            <a:cxnLst/>
            <a:rect l="l" t="t" r="r" b="b"/>
            <a:pathLst>
              <a:path w="2583179" h="334010">
                <a:moveTo>
                  <a:pt x="2583179" y="0"/>
                </a:moveTo>
                <a:lnTo>
                  <a:pt x="2583179" y="202184"/>
                </a:lnTo>
                <a:lnTo>
                  <a:pt x="0" y="202184"/>
                </a:lnTo>
                <a:lnTo>
                  <a:pt x="0" y="333501"/>
                </a:lnTo>
              </a:path>
            </a:pathLst>
          </a:custGeom>
          <a:ln w="9525">
            <a:solidFill>
              <a:srgbClr val="2779CA"/>
            </a:solidFill>
          </a:ln>
        </p:spPr>
        <p:txBody>
          <a:bodyPr wrap="square" lIns="0" tIns="0" rIns="0" bIns="0" rtlCol="0"/>
          <a:lstStyle/>
          <a:p>
            <a:endParaRPr/>
          </a:p>
        </p:txBody>
      </p:sp>
      <p:sp>
        <p:nvSpPr>
          <p:cNvPr id="11" name="object 11"/>
          <p:cNvSpPr/>
          <p:nvPr/>
        </p:nvSpPr>
        <p:spPr>
          <a:xfrm>
            <a:off x="2508504" y="1034796"/>
            <a:ext cx="1787651" cy="984503"/>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551302" y="1053972"/>
            <a:ext cx="1702054" cy="900302"/>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708910" y="1203578"/>
            <a:ext cx="1702435" cy="900430"/>
          </a:xfrm>
          <a:custGeom>
            <a:avLst/>
            <a:gdLst/>
            <a:ahLst/>
            <a:cxnLst/>
            <a:rect l="l" t="t" r="r" b="b"/>
            <a:pathLst>
              <a:path w="1702435" h="900430">
                <a:moveTo>
                  <a:pt x="1611884" y="0"/>
                </a:moveTo>
                <a:lnTo>
                  <a:pt x="89915" y="0"/>
                </a:lnTo>
                <a:lnTo>
                  <a:pt x="54917" y="7086"/>
                </a:lnTo>
                <a:lnTo>
                  <a:pt x="26336" y="26400"/>
                </a:lnTo>
                <a:lnTo>
                  <a:pt x="7066" y="55024"/>
                </a:lnTo>
                <a:lnTo>
                  <a:pt x="0" y="90043"/>
                </a:lnTo>
                <a:lnTo>
                  <a:pt x="0" y="810260"/>
                </a:lnTo>
                <a:lnTo>
                  <a:pt x="7066" y="845331"/>
                </a:lnTo>
                <a:lnTo>
                  <a:pt x="26336" y="873950"/>
                </a:lnTo>
                <a:lnTo>
                  <a:pt x="54917" y="893234"/>
                </a:lnTo>
                <a:lnTo>
                  <a:pt x="89915" y="900303"/>
                </a:lnTo>
                <a:lnTo>
                  <a:pt x="1611884" y="900303"/>
                </a:lnTo>
                <a:lnTo>
                  <a:pt x="1646955" y="893234"/>
                </a:lnTo>
                <a:lnTo>
                  <a:pt x="1675574" y="873950"/>
                </a:lnTo>
                <a:lnTo>
                  <a:pt x="1694858" y="845331"/>
                </a:lnTo>
                <a:lnTo>
                  <a:pt x="1701927" y="810260"/>
                </a:lnTo>
                <a:lnTo>
                  <a:pt x="1701927" y="90043"/>
                </a:lnTo>
                <a:lnTo>
                  <a:pt x="1694858" y="55024"/>
                </a:lnTo>
                <a:lnTo>
                  <a:pt x="1675574" y="26400"/>
                </a:lnTo>
                <a:lnTo>
                  <a:pt x="1646955" y="7086"/>
                </a:lnTo>
                <a:lnTo>
                  <a:pt x="1611884" y="0"/>
                </a:lnTo>
                <a:close/>
              </a:path>
            </a:pathLst>
          </a:custGeom>
          <a:solidFill>
            <a:srgbClr val="FFFFFF">
              <a:alpha val="90194"/>
            </a:srgbClr>
          </a:solidFill>
        </p:spPr>
        <p:txBody>
          <a:bodyPr wrap="square" lIns="0" tIns="0" rIns="0" bIns="0" rtlCol="0"/>
          <a:lstStyle/>
          <a:p>
            <a:endParaRPr/>
          </a:p>
        </p:txBody>
      </p:sp>
      <p:sp>
        <p:nvSpPr>
          <p:cNvPr id="14" name="object 14"/>
          <p:cNvSpPr/>
          <p:nvPr/>
        </p:nvSpPr>
        <p:spPr>
          <a:xfrm>
            <a:off x="2708910" y="1203578"/>
            <a:ext cx="1702435" cy="900430"/>
          </a:xfrm>
          <a:custGeom>
            <a:avLst/>
            <a:gdLst/>
            <a:ahLst/>
            <a:cxnLst/>
            <a:rect l="l" t="t" r="r" b="b"/>
            <a:pathLst>
              <a:path w="1702435" h="900430">
                <a:moveTo>
                  <a:pt x="0" y="90043"/>
                </a:moveTo>
                <a:lnTo>
                  <a:pt x="7066" y="55024"/>
                </a:lnTo>
                <a:lnTo>
                  <a:pt x="26336" y="26400"/>
                </a:lnTo>
                <a:lnTo>
                  <a:pt x="54917" y="7086"/>
                </a:lnTo>
                <a:lnTo>
                  <a:pt x="89915" y="0"/>
                </a:lnTo>
                <a:lnTo>
                  <a:pt x="1611884" y="0"/>
                </a:lnTo>
                <a:lnTo>
                  <a:pt x="1646955" y="7086"/>
                </a:lnTo>
                <a:lnTo>
                  <a:pt x="1675574" y="26400"/>
                </a:lnTo>
                <a:lnTo>
                  <a:pt x="1694858" y="55024"/>
                </a:lnTo>
                <a:lnTo>
                  <a:pt x="1701927" y="90043"/>
                </a:lnTo>
                <a:lnTo>
                  <a:pt x="1701927" y="810260"/>
                </a:lnTo>
                <a:lnTo>
                  <a:pt x="1694858" y="845331"/>
                </a:lnTo>
                <a:lnTo>
                  <a:pt x="1675574" y="873950"/>
                </a:lnTo>
                <a:lnTo>
                  <a:pt x="1646955" y="893234"/>
                </a:lnTo>
                <a:lnTo>
                  <a:pt x="1611884" y="900303"/>
                </a:lnTo>
                <a:lnTo>
                  <a:pt x="89915" y="900303"/>
                </a:lnTo>
                <a:lnTo>
                  <a:pt x="54917" y="893234"/>
                </a:lnTo>
                <a:lnTo>
                  <a:pt x="26336" y="873950"/>
                </a:lnTo>
                <a:lnTo>
                  <a:pt x="7066" y="845331"/>
                </a:lnTo>
                <a:lnTo>
                  <a:pt x="0" y="810260"/>
                </a:lnTo>
                <a:lnTo>
                  <a:pt x="0" y="90043"/>
                </a:lnTo>
                <a:close/>
              </a:path>
            </a:pathLst>
          </a:custGeom>
          <a:ln w="9525">
            <a:solidFill>
              <a:srgbClr val="3399FF"/>
            </a:solidFill>
          </a:ln>
        </p:spPr>
        <p:txBody>
          <a:bodyPr wrap="square" lIns="0" tIns="0" rIns="0" bIns="0" rtlCol="0"/>
          <a:lstStyle/>
          <a:p>
            <a:endParaRPr/>
          </a:p>
        </p:txBody>
      </p:sp>
      <p:sp>
        <p:nvSpPr>
          <p:cNvPr id="15" name="object 15"/>
          <p:cNvSpPr txBox="1"/>
          <p:nvPr/>
        </p:nvSpPr>
        <p:spPr>
          <a:xfrm>
            <a:off x="2883789" y="1454657"/>
            <a:ext cx="1350645" cy="351790"/>
          </a:xfrm>
          <a:prstGeom prst="rect">
            <a:avLst/>
          </a:prstGeom>
        </p:spPr>
        <p:txBody>
          <a:bodyPr vert="horz" wrap="square" lIns="0" tIns="12700" rIns="0" bIns="0" rtlCol="0">
            <a:spAutoFit/>
          </a:bodyPr>
          <a:lstStyle/>
          <a:p>
            <a:pPr marL="12700" marR="5080" indent="217804">
              <a:lnSpc>
                <a:spcPct val="118900"/>
              </a:lnSpc>
              <a:spcBef>
                <a:spcPts val="100"/>
              </a:spcBef>
            </a:pPr>
            <a:r>
              <a:rPr sz="900" spc="-5" dirty="0">
                <a:solidFill>
                  <a:srgbClr val="000099"/>
                </a:solidFill>
                <a:latin typeface="Arial"/>
                <a:cs typeface="Arial"/>
              </a:rPr>
              <a:t>Máquina </a:t>
            </a:r>
            <a:r>
              <a:rPr sz="900" dirty="0">
                <a:solidFill>
                  <a:srgbClr val="000099"/>
                </a:solidFill>
                <a:latin typeface="Arial"/>
                <a:cs typeface="Arial"/>
              </a:rPr>
              <a:t>Agrícola  Sembradora </a:t>
            </a:r>
            <a:r>
              <a:rPr sz="900" spc="-5" dirty="0">
                <a:solidFill>
                  <a:srgbClr val="000099"/>
                </a:solidFill>
                <a:latin typeface="Arial"/>
                <a:cs typeface="Arial"/>
              </a:rPr>
              <a:t>de grano</a:t>
            </a:r>
            <a:r>
              <a:rPr sz="900" spc="-114" dirty="0">
                <a:solidFill>
                  <a:srgbClr val="000099"/>
                </a:solidFill>
                <a:latin typeface="Arial"/>
                <a:cs typeface="Arial"/>
              </a:rPr>
              <a:t> </a:t>
            </a:r>
            <a:r>
              <a:rPr sz="900" dirty="0">
                <a:solidFill>
                  <a:srgbClr val="000099"/>
                </a:solidFill>
                <a:latin typeface="Arial"/>
                <a:cs typeface="Arial"/>
              </a:rPr>
              <a:t>fino</a:t>
            </a:r>
            <a:endParaRPr sz="900">
              <a:latin typeface="Arial"/>
              <a:cs typeface="Arial"/>
            </a:endParaRPr>
          </a:p>
        </p:txBody>
      </p:sp>
      <p:sp>
        <p:nvSpPr>
          <p:cNvPr id="16" name="object 16"/>
          <p:cNvSpPr/>
          <p:nvPr/>
        </p:nvSpPr>
        <p:spPr>
          <a:xfrm>
            <a:off x="67056" y="2267711"/>
            <a:ext cx="1504188" cy="986027"/>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110267" y="2287777"/>
            <a:ext cx="1417796" cy="900302"/>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267792" y="2437383"/>
            <a:ext cx="1417955" cy="900430"/>
          </a:xfrm>
          <a:custGeom>
            <a:avLst/>
            <a:gdLst/>
            <a:ahLst/>
            <a:cxnLst/>
            <a:rect l="l" t="t" r="r" b="b"/>
            <a:pathLst>
              <a:path w="1417955" h="900429">
                <a:moveTo>
                  <a:pt x="1327708" y="0"/>
                </a:moveTo>
                <a:lnTo>
                  <a:pt x="90030" y="0"/>
                </a:lnTo>
                <a:lnTo>
                  <a:pt x="54987" y="7086"/>
                </a:lnTo>
                <a:lnTo>
                  <a:pt x="26369" y="26400"/>
                </a:lnTo>
                <a:lnTo>
                  <a:pt x="7075" y="55024"/>
                </a:lnTo>
                <a:lnTo>
                  <a:pt x="0" y="90042"/>
                </a:lnTo>
                <a:lnTo>
                  <a:pt x="0" y="810260"/>
                </a:lnTo>
                <a:lnTo>
                  <a:pt x="7075" y="845331"/>
                </a:lnTo>
                <a:lnTo>
                  <a:pt x="26369" y="873950"/>
                </a:lnTo>
                <a:lnTo>
                  <a:pt x="54987" y="893234"/>
                </a:lnTo>
                <a:lnTo>
                  <a:pt x="90030" y="900302"/>
                </a:lnTo>
                <a:lnTo>
                  <a:pt x="1327708" y="900302"/>
                </a:lnTo>
                <a:lnTo>
                  <a:pt x="1362780" y="893234"/>
                </a:lnTo>
                <a:lnTo>
                  <a:pt x="1391399" y="873950"/>
                </a:lnTo>
                <a:lnTo>
                  <a:pt x="1410683" y="845331"/>
                </a:lnTo>
                <a:lnTo>
                  <a:pt x="1417751" y="810260"/>
                </a:lnTo>
                <a:lnTo>
                  <a:pt x="1417751" y="90042"/>
                </a:lnTo>
                <a:lnTo>
                  <a:pt x="1410683" y="55024"/>
                </a:lnTo>
                <a:lnTo>
                  <a:pt x="1391399" y="26400"/>
                </a:lnTo>
                <a:lnTo>
                  <a:pt x="1362780" y="7086"/>
                </a:lnTo>
                <a:lnTo>
                  <a:pt x="1327708" y="0"/>
                </a:lnTo>
                <a:close/>
              </a:path>
            </a:pathLst>
          </a:custGeom>
          <a:solidFill>
            <a:srgbClr val="FFFFFF">
              <a:alpha val="90194"/>
            </a:srgbClr>
          </a:solidFill>
        </p:spPr>
        <p:txBody>
          <a:bodyPr wrap="square" lIns="0" tIns="0" rIns="0" bIns="0" rtlCol="0"/>
          <a:lstStyle/>
          <a:p>
            <a:endParaRPr/>
          </a:p>
        </p:txBody>
      </p:sp>
      <p:sp>
        <p:nvSpPr>
          <p:cNvPr id="19" name="object 19"/>
          <p:cNvSpPr/>
          <p:nvPr/>
        </p:nvSpPr>
        <p:spPr>
          <a:xfrm>
            <a:off x="267792" y="2437383"/>
            <a:ext cx="1417955" cy="900430"/>
          </a:xfrm>
          <a:custGeom>
            <a:avLst/>
            <a:gdLst/>
            <a:ahLst/>
            <a:cxnLst/>
            <a:rect l="l" t="t" r="r" b="b"/>
            <a:pathLst>
              <a:path w="1417955" h="900429">
                <a:moveTo>
                  <a:pt x="0" y="90042"/>
                </a:moveTo>
                <a:lnTo>
                  <a:pt x="7075" y="55024"/>
                </a:lnTo>
                <a:lnTo>
                  <a:pt x="26369" y="26400"/>
                </a:lnTo>
                <a:lnTo>
                  <a:pt x="54987" y="7086"/>
                </a:lnTo>
                <a:lnTo>
                  <a:pt x="90030" y="0"/>
                </a:lnTo>
                <a:lnTo>
                  <a:pt x="1327708" y="0"/>
                </a:lnTo>
                <a:lnTo>
                  <a:pt x="1362780" y="7086"/>
                </a:lnTo>
                <a:lnTo>
                  <a:pt x="1391399" y="26400"/>
                </a:lnTo>
                <a:lnTo>
                  <a:pt x="1410683" y="55024"/>
                </a:lnTo>
                <a:lnTo>
                  <a:pt x="1417751" y="90042"/>
                </a:lnTo>
                <a:lnTo>
                  <a:pt x="1417751" y="810260"/>
                </a:lnTo>
                <a:lnTo>
                  <a:pt x="1410683" y="845331"/>
                </a:lnTo>
                <a:lnTo>
                  <a:pt x="1391399" y="873950"/>
                </a:lnTo>
                <a:lnTo>
                  <a:pt x="1362780" y="893234"/>
                </a:lnTo>
                <a:lnTo>
                  <a:pt x="1327708" y="900302"/>
                </a:lnTo>
                <a:lnTo>
                  <a:pt x="90030" y="900302"/>
                </a:lnTo>
                <a:lnTo>
                  <a:pt x="54987" y="893234"/>
                </a:lnTo>
                <a:lnTo>
                  <a:pt x="26369" y="873950"/>
                </a:lnTo>
                <a:lnTo>
                  <a:pt x="7075" y="845331"/>
                </a:lnTo>
                <a:lnTo>
                  <a:pt x="0" y="810260"/>
                </a:lnTo>
                <a:lnTo>
                  <a:pt x="0" y="90042"/>
                </a:lnTo>
                <a:close/>
              </a:path>
            </a:pathLst>
          </a:custGeom>
          <a:ln w="9525">
            <a:solidFill>
              <a:srgbClr val="3399FF"/>
            </a:solidFill>
          </a:ln>
        </p:spPr>
        <p:txBody>
          <a:bodyPr wrap="square" lIns="0" tIns="0" rIns="0" bIns="0" rtlCol="0"/>
          <a:lstStyle/>
          <a:p>
            <a:endParaRPr/>
          </a:p>
        </p:txBody>
      </p:sp>
      <p:sp>
        <p:nvSpPr>
          <p:cNvPr id="20" name="object 20"/>
          <p:cNvSpPr txBox="1"/>
          <p:nvPr/>
        </p:nvSpPr>
        <p:spPr>
          <a:xfrm>
            <a:off x="459130" y="2796666"/>
            <a:ext cx="103441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000099"/>
                </a:solidFill>
                <a:latin typeface="Arial"/>
                <a:cs typeface="Arial"/>
              </a:rPr>
              <a:t>Sistemas </a:t>
            </a:r>
            <a:r>
              <a:rPr sz="900" spc="-5" dirty="0">
                <a:solidFill>
                  <a:srgbClr val="000099"/>
                </a:solidFill>
                <a:latin typeface="Arial"/>
                <a:cs typeface="Arial"/>
              </a:rPr>
              <a:t>de</a:t>
            </a:r>
            <a:r>
              <a:rPr sz="900" spc="-95" dirty="0">
                <a:solidFill>
                  <a:srgbClr val="000099"/>
                </a:solidFill>
                <a:latin typeface="Arial"/>
                <a:cs typeface="Arial"/>
              </a:rPr>
              <a:t> </a:t>
            </a:r>
            <a:r>
              <a:rPr sz="900" spc="-5" dirty="0">
                <a:solidFill>
                  <a:srgbClr val="000099"/>
                </a:solidFill>
                <a:latin typeface="Arial"/>
                <a:cs typeface="Arial"/>
              </a:rPr>
              <a:t>trabajo</a:t>
            </a:r>
            <a:endParaRPr sz="900" dirty="0">
              <a:latin typeface="Arial"/>
              <a:cs typeface="Arial"/>
            </a:endParaRPr>
          </a:p>
        </p:txBody>
      </p:sp>
      <p:sp>
        <p:nvSpPr>
          <p:cNvPr id="21" name="object 21"/>
          <p:cNvSpPr/>
          <p:nvPr/>
        </p:nvSpPr>
        <p:spPr>
          <a:xfrm>
            <a:off x="67056" y="3727703"/>
            <a:ext cx="1504188" cy="1385316"/>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110267" y="3747261"/>
            <a:ext cx="1417796" cy="1300733"/>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267792" y="3896995"/>
            <a:ext cx="1417955" cy="1301115"/>
          </a:xfrm>
          <a:custGeom>
            <a:avLst/>
            <a:gdLst/>
            <a:ahLst/>
            <a:cxnLst/>
            <a:rect l="l" t="t" r="r" b="b"/>
            <a:pathLst>
              <a:path w="1417955" h="1301114">
                <a:moveTo>
                  <a:pt x="1287703" y="0"/>
                </a:moveTo>
                <a:lnTo>
                  <a:pt x="130086" y="0"/>
                </a:lnTo>
                <a:lnTo>
                  <a:pt x="79451" y="10211"/>
                </a:lnTo>
                <a:lnTo>
                  <a:pt x="38101" y="38068"/>
                </a:lnTo>
                <a:lnTo>
                  <a:pt x="10222" y="79402"/>
                </a:lnTo>
                <a:lnTo>
                  <a:pt x="0" y="130047"/>
                </a:lnTo>
                <a:lnTo>
                  <a:pt x="0" y="1170685"/>
                </a:lnTo>
                <a:lnTo>
                  <a:pt x="10222" y="1221277"/>
                </a:lnTo>
                <a:lnTo>
                  <a:pt x="38101" y="1262618"/>
                </a:lnTo>
                <a:lnTo>
                  <a:pt x="79451" y="1290504"/>
                </a:lnTo>
                <a:lnTo>
                  <a:pt x="130086" y="1300733"/>
                </a:lnTo>
                <a:lnTo>
                  <a:pt x="1287703" y="1300733"/>
                </a:lnTo>
                <a:lnTo>
                  <a:pt x="1338349" y="1290504"/>
                </a:lnTo>
                <a:lnTo>
                  <a:pt x="1379683" y="1262618"/>
                </a:lnTo>
                <a:lnTo>
                  <a:pt x="1407540" y="1221277"/>
                </a:lnTo>
                <a:lnTo>
                  <a:pt x="1417751" y="1170685"/>
                </a:lnTo>
                <a:lnTo>
                  <a:pt x="1417751" y="130047"/>
                </a:lnTo>
                <a:lnTo>
                  <a:pt x="1407540" y="79402"/>
                </a:lnTo>
                <a:lnTo>
                  <a:pt x="1379683" y="38068"/>
                </a:lnTo>
                <a:lnTo>
                  <a:pt x="1338349" y="10211"/>
                </a:lnTo>
                <a:lnTo>
                  <a:pt x="1287703" y="0"/>
                </a:lnTo>
                <a:close/>
              </a:path>
            </a:pathLst>
          </a:custGeom>
          <a:solidFill>
            <a:srgbClr val="FFFFFF">
              <a:alpha val="90194"/>
            </a:srgbClr>
          </a:solidFill>
        </p:spPr>
        <p:txBody>
          <a:bodyPr wrap="square" lIns="0" tIns="0" rIns="0" bIns="0" rtlCol="0"/>
          <a:lstStyle/>
          <a:p>
            <a:endParaRPr/>
          </a:p>
        </p:txBody>
      </p:sp>
      <p:sp>
        <p:nvSpPr>
          <p:cNvPr id="24" name="object 24"/>
          <p:cNvSpPr/>
          <p:nvPr/>
        </p:nvSpPr>
        <p:spPr>
          <a:xfrm>
            <a:off x="267792" y="3896995"/>
            <a:ext cx="1417955" cy="1301115"/>
          </a:xfrm>
          <a:custGeom>
            <a:avLst/>
            <a:gdLst/>
            <a:ahLst/>
            <a:cxnLst/>
            <a:rect l="l" t="t" r="r" b="b"/>
            <a:pathLst>
              <a:path w="1417955" h="1301114">
                <a:moveTo>
                  <a:pt x="0" y="130047"/>
                </a:moveTo>
                <a:lnTo>
                  <a:pt x="10222" y="79402"/>
                </a:lnTo>
                <a:lnTo>
                  <a:pt x="38101" y="38068"/>
                </a:lnTo>
                <a:lnTo>
                  <a:pt x="79451" y="10211"/>
                </a:lnTo>
                <a:lnTo>
                  <a:pt x="130086" y="0"/>
                </a:lnTo>
                <a:lnTo>
                  <a:pt x="1287703" y="0"/>
                </a:lnTo>
                <a:lnTo>
                  <a:pt x="1338349" y="10211"/>
                </a:lnTo>
                <a:lnTo>
                  <a:pt x="1379683" y="38068"/>
                </a:lnTo>
                <a:lnTo>
                  <a:pt x="1407540" y="79402"/>
                </a:lnTo>
                <a:lnTo>
                  <a:pt x="1417751" y="130047"/>
                </a:lnTo>
                <a:lnTo>
                  <a:pt x="1417751" y="1170685"/>
                </a:lnTo>
                <a:lnTo>
                  <a:pt x="1407540" y="1221277"/>
                </a:lnTo>
                <a:lnTo>
                  <a:pt x="1379683" y="1262618"/>
                </a:lnTo>
                <a:lnTo>
                  <a:pt x="1338349" y="1290504"/>
                </a:lnTo>
                <a:lnTo>
                  <a:pt x="1287703" y="1300733"/>
                </a:lnTo>
                <a:lnTo>
                  <a:pt x="130086" y="1300733"/>
                </a:lnTo>
                <a:lnTo>
                  <a:pt x="79451" y="1290504"/>
                </a:lnTo>
                <a:lnTo>
                  <a:pt x="38101" y="1262618"/>
                </a:lnTo>
                <a:lnTo>
                  <a:pt x="10222" y="1221277"/>
                </a:lnTo>
                <a:lnTo>
                  <a:pt x="0" y="1170685"/>
                </a:lnTo>
                <a:lnTo>
                  <a:pt x="0" y="130047"/>
                </a:lnTo>
                <a:close/>
              </a:path>
            </a:pathLst>
          </a:custGeom>
          <a:ln w="9525">
            <a:solidFill>
              <a:srgbClr val="3399FF"/>
            </a:solidFill>
          </a:ln>
        </p:spPr>
        <p:txBody>
          <a:bodyPr wrap="square" lIns="0" tIns="0" rIns="0" bIns="0" rtlCol="0"/>
          <a:lstStyle/>
          <a:p>
            <a:endParaRPr/>
          </a:p>
        </p:txBody>
      </p:sp>
      <p:sp>
        <p:nvSpPr>
          <p:cNvPr id="25" name="object 25"/>
          <p:cNvSpPr txBox="1"/>
          <p:nvPr/>
        </p:nvSpPr>
        <p:spPr>
          <a:xfrm>
            <a:off x="656640" y="4348734"/>
            <a:ext cx="638810" cy="351790"/>
          </a:xfrm>
          <a:prstGeom prst="rect">
            <a:avLst/>
          </a:prstGeom>
        </p:spPr>
        <p:txBody>
          <a:bodyPr vert="horz" wrap="square" lIns="0" tIns="12700" rIns="0" bIns="0" rtlCol="0">
            <a:spAutoFit/>
          </a:bodyPr>
          <a:lstStyle/>
          <a:p>
            <a:pPr marL="12700" marR="5080" indent="92710">
              <a:lnSpc>
                <a:spcPct val="118900"/>
              </a:lnSpc>
              <a:spcBef>
                <a:spcPts val="100"/>
              </a:spcBef>
            </a:pPr>
            <a:r>
              <a:rPr sz="900" dirty="0">
                <a:solidFill>
                  <a:srgbClr val="000099"/>
                </a:solidFill>
                <a:latin typeface="Arial"/>
                <a:cs typeface="Arial"/>
              </a:rPr>
              <a:t>Siembra  Fert</a:t>
            </a:r>
            <a:r>
              <a:rPr sz="900" spc="5" dirty="0">
                <a:solidFill>
                  <a:srgbClr val="000099"/>
                </a:solidFill>
                <a:latin typeface="Arial"/>
                <a:cs typeface="Arial"/>
              </a:rPr>
              <a:t>i</a:t>
            </a:r>
            <a:r>
              <a:rPr sz="900" spc="-5" dirty="0">
                <a:solidFill>
                  <a:srgbClr val="000099"/>
                </a:solidFill>
                <a:latin typeface="Arial"/>
                <a:cs typeface="Arial"/>
              </a:rPr>
              <a:t>li</a:t>
            </a:r>
            <a:r>
              <a:rPr sz="900" spc="-10" dirty="0">
                <a:solidFill>
                  <a:srgbClr val="000099"/>
                </a:solidFill>
                <a:latin typeface="Arial"/>
                <a:cs typeface="Arial"/>
              </a:rPr>
              <a:t>z</a:t>
            </a:r>
            <a:r>
              <a:rPr sz="900" spc="-5" dirty="0">
                <a:solidFill>
                  <a:srgbClr val="000099"/>
                </a:solidFill>
                <a:latin typeface="Arial"/>
                <a:cs typeface="Arial"/>
              </a:rPr>
              <a:t>a</a:t>
            </a:r>
            <a:r>
              <a:rPr sz="900" spc="5" dirty="0">
                <a:solidFill>
                  <a:srgbClr val="000099"/>
                </a:solidFill>
                <a:latin typeface="Arial"/>
                <a:cs typeface="Arial"/>
              </a:rPr>
              <a:t>c</a:t>
            </a:r>
            <a:r>
              <a:rPr sz="900" spc="-5" dirty="0">
                <a:solidFill>
                  <a:srgbClr val="000099"/>
                </a:solidFill>
                <a:latin typeface="Arial"/>
                <a:cs typeface="Arial"/>
              </a:rPr>
              <a:t>ión</a:t>
            </a:r>
            <a:endParaRPr sz="900">
              <a:latin typeface="Arial"/>
              <a:cs typeface="Arial"/>
            </a:endParaRPr>
          </a:p>
        </p:txBody>
      </p:sp>
      <p:sp>
        <p:nvSpPr>
          <p:cNvPr id="26" name="object 26"/>
          <p:cNvSpPr/>
          <p:nvPr/>
        </p:nvSpPr>
        <p:spPr>
          <a:xfrm>
            <a:off x="4442459" y="2346960"/>
            <a:ext cx="1502664" cy="986027"/>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4484496" y="2366645"/>
            <a:ext cx="1417827" cy="900302"/>
          </a:xfrm>
          <a:prstGeom prst="rect">
            <a:avLst/>
          </a:prstGeom>
          <a:blipFill>
            <a:blip r:embed="rId11" cstate="print"/>
            <a:stretch>
              <a:fillRect/>
            </a:stretch>
          </a:blipFill>
        </p:spPr>
        <p:txBody>
          <a:bodyPr wrap="square" lIns="0" tIns="0" rIns="0" bIns="0" rtlCol="0"/>
          <a:lstStyle/>
          <a:p>
            <a:endParaRPr/>
          </a:p>
        </p:txBody>
      </p:sp>
      <p:sp>
        <p:nvSpPr>
          <p:cNvPr id="28" name="object 28"/>
          <p:cNvSpPr/>
          <p:nvPr/>
        </p:nvSpPr>
        <p:spPr>
          <a:xfrm>
            <a:off x="4641977" y="2516251"/>
            <a:ext cx="1417955" cy="900430"/>
          </a:xfrm>
          <a:custGeom>
            <a:avLst/>
            <a:gdLst/>
            <a:ahLst/>
            <a:cxnLst/>
            <a:rect l="l" t="t" r="r" b="b"/>
            <a:pathLst>
              <a:path w="1417954" h="900429">
                <a:moveTo>
                  <a:pt x="1327785" y="0"/>
                </a:moveTo>
                <a:lnTo>
                  <a:pt x="90043" y="0"/>
                </a:lnTo>
                <a:lnTo>
                  <a:pt x="55024" y="7068"/>
                </a:lnTo>
                <a:lnTo>
                  <a:pt x="26400" y="26352"/>
                </a:lnTo>
                <a:lnTo>
                  <a:pt x="7086" y="54971"/>
                </a:lnTo>
                <a:lnTo>
                  <a:pt x="0" y="90043"/>
                </a:lnTo>
                <a:lnTo>
                  <a:pt x="0" y="810260"/>
                </a:lnTo>
                <a:lnTo>
                  <a:pt x="7086" y="845331"/>
                </a:lnTo>
                <a:lnTo>
                  <a:pt x="26400" y="873950"/>
                </a:lnTo>
                <a:lnTo>
                  <a:pt x="55024" y="893234"/>
                </a:lnTo>
                <a:lnTo>
                  <a:pt x="90043" y="900302"/>
                </a:lnTo>
                <a:lnTo>
                  <a:pt x="1327785" y="900302"/>
                </a:lnTo>
                <a:lnTo>
                  <a:pt x="1362856" y="893234"/>
                </a:lnTo>
                <a:lnTo>
                  <a:pt x="1391475" y="873950"/>
                </a:lnTo>
                <a:lnTo>
                  <a:pt x="1410759" y="845331"/>
                </a:lnTo>
                <a:lnTo>
                  <a:pt x="1417827" y="810260"/>
                </a:lnTo>
                <a:lnTo>
                  <a:pt x="1417827" y="90043"/>
                </a:lnTo>
                <a:lnTo>
                  <a:pt x="1410759" y="54971"/>
                </a:lnTo>
                <a:lnTo>
                  <a:pt x="1391475" y="26352"/>
                </a:lnTo>
                <a:lnTo>
                  <a:pt x="1362856" y="7068"/>
                </a:lnTo>
                <a:lnTo>
                  <a:pt x="1327785" y="0"/>
                </a:lnTo>
                <a:close/>
              </a:path>
            </a:pathLst>
          </a:custGeom>
          <a:solidFill>
            <a:srgbClr val="FFFFFF">
              <a:alpha val="90194"/>
            </a:srgbClr>
          </a:solidFill>
        </p:spPr>
        <p:txBody>
          <a:bodyPr wrap="square" lIns="0" tIns="0" rIns="0" bIns="0" rtlCol="0"/>
          <a:lstStyle/>
          <a:p>
            <a:endParaRPr/>
          </a:p>
        </p:txBody>
      </p:sp>
      <p:sp>
        <p:nvSpPr>
          <p:cNvPr id="29" name="object 29"/>
          <p:cNvSpPr/>
          <p:nvPr/>
        </p:nvSpPr>
        <p:spPr>
          <a:xfrm>
            <a:off x="4641977" y="2516251"/>
            <a:ext cx="1417955" cy="900430"/>
          </a:xfrm>
          <a:custGeom>
            <a:avLst/>
            <a:gdLst/>
            <a:ahLst/>
            <a:cxnLst/>
            <a:rect l="l" t="t" r="r" b="b"/>
            <a:pathLst>
              <a:path w="1417954" h="900429">
                <a:moveTo>
                  <a:pt x="0" y="90043"/>
                </a:moveTo>
                <a:lnTo>
                  <a:pt x="7086" y="54971"/>
                </a:lnTo>
                <a:lnTo>
                  <a:pt x="26400" y="26352"/>
                </a:lnTo>
                <a:lnTo>
                  <a:pt x="55024" y="7068"/>
                </a:lnTo>
                <a:lnTo>
                  <a:pt x="90043" y="0"/>
                </a:lnTo>
                <a:lnTo>
                  <a:pt x="1327785" y="0"/>
                </a:lnTo>
                <a:lnTo>
                  <a:pt x="1362856" y="7068"/>
                </a:lnTo>
                <a:lnTo>
                  <a:pt x="1391475" y="26352"/>
                </a:lnTo>
                <a:lnTo>
                  <a:pt x="1410759" y="54971"/>
                </a:lnTo>
                <a:lnTo>
                  <a:pt x="1417827" y="90043"/>
                </a:lnTo>
                <a:lnTo>
                  <a:pt x="1417827" y="810260"/>
                </a:lnTo>
                <a:lnTo>
                  <a:pt x="1410759" y="845331"/>
                </a:lnTo>
                <a:lnTo>
                  <a:pt x="1391475" y="873950"/>
                </a:lnTo>
                <a:lnTo>
                  <a:pt x="1362856" y="893234"/>
                </a:lnTo>
                <a:lnTo>
                  <a:pt x="1327785" y="900302"/>
                </a:lnTo>
                <a:lnTo>
                  <a:pt x="90043" y="900302"/>
                </a:lnTo>
                <a:lnTo>
                  <a:pt x="55024" y="893234"/>
                </a:lnTo>
                <a:lnTo>
                  <a:pt x="26400" y="873950"/>
                </a:lnTo>
                <a:lnTo>
                  <a:pt x="7086" y="845331"/>
                </a:lnTo>
                <a:lnTo>
                  <a:pt x="0" y="810260"/>
                </a:lnTo>
                <a:lnTo>
                  <a:pt x="0" y="90043"/>
                </a:lnTo>
                <a:close/>
              </a:path>
            </a:pathLst>
          </a:custGeom>
          <a:ln w="9525">
            <a:solidFill>
              <a:srgbClr val="3399FF"/>
            </a:solidFill>
          </a:ln>
        </p:spPr>
        <p:txBody>
          <a:bodyPr wrap="square" lIns="0" tIns="0" rIns="0" bIns="0" rtlCol="0"/>
          <a:lstStyle/>
          <a:p>
            <a:endParaRPr/>
          </a:p>
        </p:txBody>
      </p:sp>
      <p:sp>
        <p:nvSpPr>
          <p:cNvPr id="30" name="object 30"/>
          <p:cNvSpPr txBox="1"/>
          <p:nvPr/>
        </p:nvSpPr>
        <p:spPr>
          <a:xfrm>
            <a:off x="4853685" y="2875279"/>
            <a:ext cx="995044"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000099"/>
                </a:solidFill>
                <a:latin typeface="Arial"/>
                <a:cs typeface="Arial"/>
              </a:rPr>
              <a:t>Sistemas </a:t>
            </a:r>
            <a:r>
              <a:rPr sz="900" spc="-5" dirty="0">
                <a:solidFill>
                  <a:srgbClr val="000099"/>
                </a:solidFill>
                <a:latin typeface="Arial"/>
                <a:cs typeface="Arial"/>
              </a:rPr>
              <a:t>de</a:t>
            </a:r>
            <a:r>
              <a:rPr sz="900" spc="-110" dirty="0">
                <a:solidFill>
                  <a:srgbClr val="000099"/>
                </a:solidFill>
                <a:latin typeface="Arial"/>
                <a:cs typeface="Arial"/>
              </a:rPr>
              <a:t> </a:t>
            </a:r>
            <a:r>
              <a:rPr sz="900" spc="-5" dirty="0">
                <a:solidFill>
                  <a:srgbClr val="000099"/>
                </a:solidFill>
                <a:latin typeface="Arial"/>
                <a:cs typeface="Arial"/>
              </a:rPr>
              <a:t>apoyo</a:t>
            </a:r>
            <a:endParaRPr sz="900">
              <a:latin typeface="Arial"/>
              <a:cs typeface="Arial"/>
            </a:endParaRPr>
          </a:p>
        </p:txBody>
      </p:sp>
      <p:sp>
        <p:nvSpPr>
          <p:cNvPr id="31" name="object 31"/>
          <p:cNvSpPr/>
          <p:nvPr/>
        </p:nvSpPr>
        <p:spPr>
          <a:xfrm>
            <a:off x="1746504" y="3581400"/>
            <a:ext cx="1502664" cy="1472183"/>
          </a:xfrm>
          <a:prstGeom prst="rect">
            <a:avLst/>
          </a:prstGeom>
          <a:blipFill>
            <a:blip r:embed="rId12" cstate="print"/>
            <a:stretch>
              <a:fillRect/>
            </a:stretch>
          </a:blipFill>
        </p:spPr>
        <p:txBody>
          <a:bodyPr wrap="square" lIns="0" tIns="0" rIns="0" bIns="0" rtlCol="0"/>
          <a:lstStyle/>
          <a:p>
            <a:endParaRPr/>
          </a:p>
        </p:txBody>
      </p:sp>
      <p:sp>
        <p:nvSpPr>
          <p:cNvPr id="32" name="object 32"/>
          <p:cNvSpPr/>
          <p:nvPr/>
        </p:nvSpPr>
        <p:spPr>
          <a:xfrm>
            <a:off x="1788795" y="3601339"/>
            <a:ext cx="1417701" cy="1386840"/>
          </a:xfrm>
          <a:prstGeom prst="rect">
            <a:avLst/>
          </a:prstGeom>
          <a:blipFill>
            <a:blip r:embed="rId13" cstate="print"/>
            <a:stretch>
              <a:fillRect/>
            </a:stretch>
          </a:blipFill>
        </p:spPr>
        <p:txBody>
          <a:bodyPr wrap="square" lIns="0" tIns="0" rIns="0" bIns="0" rtlCol="0"/>
          <a:lstStyle/>
          <a:p>
            <a:endParaRPr/>
          </a:p>
        </p:txBody>
      </p:sp>
      <p:sp>
        <p:nvSpPr>
          <p:cNvPr id="33" name="object 33"/>
          <p:cNvSpPr/>
          <p:nvPr/>
        </p:nvSpPr>
        <p:spPr>
          <a:xfrm>
            <a:off x="1946275" y="3751071"/>
            <a:ext cx="1417955" cy="1386840"/>
          </a:xfrm>
          <a:custGeom>
            <a:avLst/>
            <a:gdLst/>
            <a:ahLst/>
            <a:cxnLst/>
            <a:rect l="l" t="t" r="r" b="b"/>
            <a:pathLst>
              <a:path w="1417954" h="1386839">
                <a:moveTo>
                  <a:pt x="1279144" y="0"/>
                </a:moveTo>
                <a:lnTo>
                  <a:pt x="138683" y="0"/>
                </a:lnTo>
                <a:lnTo>
                  <a:pt x="94853" y="7058"/>
                </a:lnTo>
                <a:lnTo>
                  <a:pt x="56784" y="26716"/>
                </a:lnTo>
                <a:lnTo>
                  <a:pt x="26761" y="56701"/>
                </a:lnTo>
                <a:lnTo>
                  <a:pt x="7071" y="94739"/>
                </a:lnTo>
                <a:lnTo>
                  <a:pt x="0" y="138556"/>
                </a:lnTo>
                <a:lnTo>
                  <a:pt x="0" y="1248028"/>
                </a:lnTo>
                <a:lnTo>
                  <a:pt x="7071" y="1291859"/>
                </a:lnTo>
                <a:lnTo>
                  <a:pt x="26761" y="1329928"/>
                </a:lnTo>
                <a:lnTo>
                  <a:pt x="56784" y="1359951"/>
                </a:lnTo>
                <a:lnTo>
                  <a:pt x="94853" y="1379641"/>
                </a:lnTo>
                <a:lnTo>
                  <a:pt x="138683" y="1386713"/>
                </a:lnTo>
                <a:lnTo>
                  <a:pt x="1279144" y="1386713"/>
                </a:lnTo>
                <a:lnTo>
                  <a:pt x="1322974" y="1379641"/>
                </a:lnTo>
                <a:lnTo>
                  <a:pt x="1361043" y="1359951"/>
                </a:lnTo>
                <a:lnTo>
                  <a:pt x="1391066" y="1329928"/>
                </a:lnTo>
                <a:lnTo>
                  <a:pt x="1410756" y="1291859"/>
                </a:lnTo>
                <a:lnTo>
                  <a:pt x="1417827" y="1248028"/>
                </a:lnTo>
                <a:lnTo>
                  <a:pt x="1417827" y="138556"/>
                </a:lnTo>
                <a:lnTo>
                  <a:pt x="1410756" y="94739"/>
                </a:lnTo>
                <a:lnTo>
                  <a:pt x="1391066" y="56701"/>
                </a:lnTo>
                <a:lnTo>
                  <a:pt x="1361043" y="26716"/>
                </a:lnTo>
                <a:lnTo>
                  <a:pt x="1322974" y="7058"/>
                </a:lnTo>
                <a:lnTo>
                  <a:pt x="1279144" y="0"/>
                </a:lnTo>
                <a:close/>
              </a:path>
            </a:pathLst>
          </a:custGeom>
          <a:solidFill>
            <a:srgbClr val="FFFFFF">
              <a:alpha val="90194"/>
            </a:srgbClr>
          </a:solidFill>
        </p:spPr>
        <p:txBody>
          <a:bodyPr wrap="square" lIns="0" tIns="0" rIns="0" bIns="0" rtlCol="0"/>
          <a:lstStyle/>
          <a:p>
            <a:endParaRPr/>
          </a:p>
        </p:txBody>
      </p:sp>
      <p:sp>
        <p:nvSpPr>
          <p:cNvPr id="34" name="object 34"/>
          <p:cNvSpPr/>
          <p:nvPr/>
        </p:nvSpPr>
        <p:spPr>
          <a:xfrm>
            <a:off x="1946275" y="3751071"/>
            <a:ext cx="1417955" cy="1386840"/>
          </a:xfrm>
          <a:custGeom>
            <a:avLst/>
            <a:gdLst/>
            <a:ahLst/>
            <a:cxnLst/>
            <a:rect l="l" t="t" r="r" b="b"/>
            <a:pathLst>
              <a:path w="1417954" h="1386839">
                <a:moveTo>
                  <a:pt x="0" y="138556"/>
                </a:moveTo>
                <a:lnTo>
                  <a:pt x="7071" y="94739"/>
                </a:lnTo>
                <a:lnTo>
                  <a:pt x="26761" y="56701"/>
                </a:lnTo>
                <a:lnTo>
                  <a:pt x="56784" y="26716"/>
                </a:lnTo>
                <a:lnTo>
                  <a:pt x="94853" y="7058"/>
                </a:lnTo>
                <a:lnTo>
                  <a:pt x="138683" y="0"/>
                </a:lnTo>
                <a:lnTo>
                  <a:pt x="1279144" y="0"/>
                </a:lnTo>
                <a:lnTo>
                  <a:pt x="1322974" y="7058"/>
                </a:lnTo>
                <a:lnTo>
                  <a:pt x="1361043" y="26716"/>
                </a:lnTo>
                <a:lnTo>
                  <a:pt x="1391066" y="56701"/>
                </a:lnTo>
                <a:lnTo>
                  <a:pt x="1410756" y="94739"/>
                </a:lnTo>
                <a:lnTo>
                  <a:pt x="1417827" y="138556"/>
                </a:lnTo>
                <a:lnTo>
                  <a:pt x="1417827" y="1248028"/>
                </a:lnTo>
                <a:lnTo>
                  <a:pt x="1410756" y="1291859"/>
                </a:lnTo>
                <a:lnTo>
                  <a:pt x="1391066" y="1329928"/>
                </a:lnTo>
                <a:lnTo>
                  <a:pt x="1361043" y="1359951"/>
                </a:lnTo>
                <a:lnTo>
                  <a:pt x="1322974" y="1379641"/>
                </a:lnTo>
                <a:lnTo>
                  <a:pt x="1279144" y="1386713"/>
                </a:lnTo>
                <a:lnTo>
                  <a:pt x="138683" y="1386713"/>
                </a:lnTo>
                <a:lnTo>
                  <a:pt x="94853" y="1379641"/>
                </a:lnTo>
                <a:lnTo>
                  <a:pt x="56784" y="1359951"/>
                </a:lnTo>
                <a:lnTo>
                  <a:pt x="26761" y="1329928"/>
                </a:lnTo>
                <a:lnTo>
                  <a:pt x="7071" y="1291859"/>
                </a:lnTo>
                <a:lnTo>
                  <a:pt x="0" y="1248028"/>
                </a:lnTo>
                <a:lnTo>
                  <a:pt x="0" y="138556"/>
                </a:lnTo>
                <a:close/>
              </a:path>
            </a:pathLst>
          </a:custGeom>
          <a:ln w="9525">
            <a:solidFill>
              <a:srgbClr val="3399FF"/>
            </a:solidFill>
          </a:ln>
        </p:spPr>
        <p:txBody>
          <a:bodyPr wrap="square" lIns="0" tIns="0" rIns="0" bIns="0" rtlCol="0"/>
          <a:lstStyle/>
          <a:p>
            <a:endParaRPr/>
          </a:p>
        </p:txBody>
      </p:sp>
      <p:sp>
        <p:nvSpPr>
          <p:cNvPr id="35" name="object 35"/>
          <p:cNvSpPr txBox="1"/>
          <p:nvPr/>
        </p:nvSpPr>
        <p:spPr>
          <a:xfrm>
            <a:off x="2071242" y="3858005"/>
            <a:ext cx="1166495" cy="1127760"/>
          </a:xfrm>
          <a:prstGeom prst="rect">
            <a:avLst/>
          </a:prstGeom>
        </p:spPr>
        <p:txBody>
          <a:bodyPr vert="horz" wrap="square" lIns="0" tIns="12065" rIns="0" bIns="0" rtlCol="0">
            <a:spAutoFit/>
          </a:bodyPr>
          <a:lstStyle/>
          <a:p>
            <a:pPr marL="76200" marR="69215" indent="290830">
              <a:lnSpc>
                <a:spcPct val="119400"/>
              </a:lnSpc>
              <a:spcBef>
                <a:spcPts val="95"/>
              </a:spcBef>
            </a:pPr>
            <a:r>
              <a:rPr sz="900" b="1" dirty="0">
                <a:solidFill>
                  <a:srgbClr val="000099"/>
                </a:solidFill>
                <a:latin typeface="Arial"/>
                <a:cs typeface="Arial"/>
              </a:rPr>
              <a:t>Soporte  </a:t>
            </a:r>
            <a:r>
              <a:rPr sz="900" dirty="0">
                <a:solidFill>
                  <a:srgbClr val="000099"/>
                </a:solidFill>
                <a:latin typeface="Arial"/>
                <a:cs typeface="Arial"/>
              </a:rPr>
              <a:t>Bastidor principal  Bastidor</a:t>
            </a:r>
            <a:r>
              <a:rPr sz="900" spc="-100" dirty="0">
                <a:solidFill>
                  <a:srgbClr val="000099"/>
                </a:solidFill>
                <a:latin typeface="Arial"/>
                <a:cs typeface="Arial"/>
              </a:rPr>
              <a:t> </a:t>
            </a:r>
            <a:r>
              <a:rPr sz="900" dirty="0">
                <a:solidFill>
                  <a:srgbClr val="000099"/>
                </a:solidFill>
                <a:latin typeface="Arial"/>
                <a:cs typeface="Arial"/>
              </a:rPr>
              <a:t>secundario</a:t>
            </a:r>
            <a:endParaRPr sz="900">
              <a:latin typeface="Arial"/>
              <a:cs typeface="Arial"/>
            </a:endParaRPr>
          </a:p>
          <a:p>
            <a:pPr marL="325120" marR="316230" algn="ctr">
              <a:lnSpc>
                <a:spcPct val="120000"/>
              </a:lnSpc>
            </a:pPr>
            <a:r>
              <a:rPr sz="900" spc="-5" dirty="0">
                <a:solidFill>
                  <a:srgbClr val="000099"/>
                </a:solidFill>
                <a:latin typeface="Arial"/>
                <a:cs typeface="Arial"/>
              </a:rPr>
              <a:t>Engan</a:t>
            </a:r>
            <a:r>
              <a:rPr sz="900" spc="5" dirty="0">
                <a:solidFill>
                  <a:srgbClr val="000099"/>
                </a:solidFill>
                <a:latin typeface="Arial"/>
                <a:cs typeface="Arial"/>
              </a:rPr>
              <a:t>c</a:t>
            </a:r>
            <a:r>
              <a:rPr sz="900" spc="-5" dirty="0">
                <a:solidFill>
                  <a:srgbClr val="000099"/>
                </a:solidFill>
                <a:latin typeface="Arial"/>
                <a:cs typeface="Arial"/>
              </a:rPr>
              <a:t>he  Tolva</a:t>
            </a:r>
            <a:endParaRPr sz="900">
              <a:latin typeface="Arial"/>
              <a:cs typeface="Arial"/>
            </a:endParaRPr>
          </a:p>
          <a:p>
            <a:pPr marL="12700" marR="5080" algn="ctr">
              <a:lnSpc>
                <a:spcPts val="940"/>
              </a:lnSpc>
              <a:spcBef>
                <a:spcPts val="350"/>
              </a:spcBef>
            </a:pPr>
            <a:r>
              <a:rPr sz="900" dirty="0">
                <a:solidFill>
                  <a:srgbClr val="000099"/>
                </a:solidFill>
                <a:latin typeface="Arial"/>
                <a:cs typeface="Arial"/>
              </a:rPr>
              <a:t>Sistema </a:t>
            </a:r>
            <a:r>
              <a:rPr sz="900" spc="-5" dirty="0">
                <a:solidFill>
                  <a:srgbClr val="000099"/>
                </a:solidFill>
                <a:latin typeface="Arial"/>
                <a:cs typeface="Arial"/>
              </a:rPr>
              <a:t>de </a:t>
            </a:r>
            <a:r>
              <a:rPr sz="900" dirty="0">
                <a:solidFill>
                  <a:srgbClr val="000099"/>
                </a:solidFill>
                <a:latin typeface="Arial"/>
                <a:cs typeface="Arial"/>
              </a:rPr>
              <a:t>soporte</a:t>
            </a:r>
            <a:r>
              <a:rPr sz="900" spc="-125" dirty="0">
                <a:solidFill>
                  <a:srgbClr val="000099"/>
                </a:solidFill>
                <a:latin typeface="Arial"/>
                <a:cs typeface="Arial"/>
              </a:rPr>
              <a:t> </a:t>
            </a:r>
            <a:r>
              <a:rPr sz="900" spc="-5" dirty="0">
                <a:solidFill>
                  <a:srgbClr val="000099"/>
                </a:solidFill>
                <a:latin typeface="Arial"/>
                <a:cs typeface="Arial"/>
              </a:rPr>
              <a:t>de  órganos de</a:t>
            </a:r>
            <a:r>
              <a:rPr sz="900" spc="-45" dirty="0">
                <a:solidFill>
                  <a:srgbClr val="000099"/>
                </a:solidFill>
                <a:latin typeface="Arial"/>
                <a:cs typeface="Arial"/>
              </a:rPr>
              <a:t> </a:t>
            </a:r>
            <a:r>
              <a:rPr sz="900" spc="-5" dirty="0">
                <a:solidFill>
                  <a:srgbClr val="000099"/>
                </a:solidFill>
                <a:latin typeface="Arial"/>
                <a:cs typeface="Arial"/>
              </a:rPr>
              <a:t>trabajo</a:t>
            </a:r>
            <a:endParaRPr sz="900">
              <a:latin typeface="Arial"/>
              <a:cs typeface="Arial"/>
            </a:endParaRPr>
          </a:p>
        </p:txBody>
      </p:sp>
      <p:sp>
        <p:nvSpPr>
          <p:cNvPr id="36" name="object 36"/>
          <p:cNvSpPr/>
          <p:nvPr/>
        </p:nvSpPr>
        <p:spPr>
          <a:xfrm>
            <a:off x="3497579" y="3581400"/>
            <a:ext cx="1735836" cy="2304288"/>
          </a:xfrm>
          <a:prstGeom prst="rect">
            <a:avLst/>
          </a:prstGeom>
          <a:blipFill>
            <a:blip r:embed="rId14" cstate="print"/>
            <a:stretch>
              <a:fillRect/>
            </a:stretch>
          </a:blipFill>
        </p:spPr>
        <p:txBody>
          <a:bodyPr wrap="square" lIns="0" tIns="0" rIns="0" bIns="0" rtlCol="0"/>
          <a:lstStyle/>
          <a:p>
            <a:endParaRPr/>
          </a:p>
        </p:txBody>
      </p:sp>
      <p:sp>
        <p:nvSpPr>
          <p:cNvPr id="37" name="object 37"/>
          <p:cNvSpPr/>
          <p:nvPr/>
        </p:nvSpPr>
        <p:spPr>
          <a:xfrm>
            <a:off x="3540252" y="3601339"/>
            <a:ext cx="1650746" cy="2219439"/>
          </a:xfrm>
          <a:prstGeom prst="rect">
            <a:avLst/>
          </a:prstGeom>
          <a:blipFill>
            <a:blip r:embed="rId15" cstate="print"/>
            <a:stretch>
              <a:fillRect/>
            </a:stretch>
          </a:blipFill>
        </p:spPr>
        <p:txBody>
          <a:bodyPr wrap="square" lIns="0" tIns="0" rIns="0" bIns="0" rtlCol="0"/>
          <a:lstStyle/>
          <a:p>
            <a:endParaRPr/>
          </a:p>
        </p:txBody>
      </p:sp>
      <p:sp>
        <p:nvSpPr>
          <p:cNvPr id="38" name="object 38"/>
          <p:cNvSpPr/>
          <p:nvPr/>
        </p:nvSpPr>
        <p:spPr>
          <a:xfrm>
            <a:off x="3697732" y="3751071"/>
            <a:ext cx="1651000" cy="2219960"/>
          </a:xfrm>
          <a:custGeom>
            <a:avLst/>
            <a:gdLst/>
            <a:ahLst/>
            <a:cxnLst/>
            <a:rect l="l" t="t" r="r" b="b"/>
            <a:pathLst>
              <a:path w="1651000" h="2219960">
                <a:moveTo>
                  <a:pt x="1485645" y="0"/>
                </a:moveTo>
                <a:lnTo>
                  <a:pt x="165100" y="0"/>
                </a:lnTo>
                <a:lnTo>
                  <a:pt x="121208" y="5887"/>
                </a:lnTo>
                <a:lnTo>
                  <a:pt x="81769" y="22507"/>
                </a:lnTo>
                <a:lnTo>
                  <a:pt x="48355" y="48291"/>
                </a:lnTo>
                <a:lnTo>
                  <a:pt x="22540" y="81675"/>
                </a:lnTo>
                <a:lnTo>
                  <a:pt x="5897" y="121090"/>
                </a:lnTo>
                <a:lnTo>
                  <a:pt x="0" y="164973"/>
                </a:lnTo>
                <a:lnTo>
                  <a:pt x="0" y="2054288"/>
                </a:lnTo>
                <a:lnTo>
                  <a:pt x="5897" y="2098169"/>
                </a:lnTo>
                <a:lnTo>
                  <a:pt x="22540" y="2137601"/>
                </a:lnTo>
                <a:lnTo>
                  <a:pt x="48355" y="2171011"/>
                </a:lnTo>
                <a:lnTo>
                  <a:pt x="81769" y="2196823"/>
                </a:lnTo>
                <a:lnTo>
                  <a:pt x="121208" y="2213465"/>
                </a:lnTo>
                <a:lnTo>
                  <a:pt x="165100" y="2219363"/>
                </a:lnTo>
                <a:lnTo>
                  <a:pt x="1485645" y="2219363"/>
                </a:lnTo>
                <a:lnTo>
                  <a:pt x="1529537" y="2213465"/>
                </a:lnTo>
                <a:lnTo>
                  <a:pt x="1568976" y="2196823"/>
                </a:lnTo>
                <a:lnTo>
                  <a:pt x="1602390" y="2171011"/>
                </a:lnTo>
                <a:lnTo>
                  <a:pt x="1628205" y="2137601"/>
                </a:lnTo>
                <a:lnTo>
                  <a:pt x="1644848" y="2098169"/>
                </a:lnTo>
                <a:lnTo>
                  <a:pt x="1650745" y="2054288"/>
                </a:lnTo>
                <a:lnTo>
                  <a:pt x="1650745" y="164972"/>
                </a:lnTo>
                <a:lnTo>
                  <a:pt x="1644848" y="121090"/>
                </a:lnTo>
                <a:lnTo>
                  <a:pt x="1628205" y="81675"/>
                </a:lnTo>
                <a:lnTo>
                  <a:pt x="1602390" y="48291"/>
                </a:lnTo>
                <a:lnTo>
                  <a:pt x="1568976" y="22507"/>
                </a:lnTo>
                <a:lnTo>
                  <a:pt x="1529537" y="5887"/>
                </a:lnTo>
                <a:lnTo>
                  <a:pt x="1485645" y="0"/>
                </a:lnTo>
                <a:close/>
              </a:path>
            </a:pathLst>
          </a:custGeom>
          <a:solidFill>
            <a:srgbClr val="FFFFFF">
              <a:alpha val="90194"/>
            </a:srgbClr>
          </a:solidFill>
        </p:spPr>
        <p:txBody>
          <a:bodyPr wrap="square" lIns="0" tIns="0" rIns="0" bIns="0" rtlCol="0"/>
          <a:lstStyle/>
          <a:p>
            <a:endParaRPr dirty="0"/>
          </a:p>
        </p:txBody>
      </p:sp>
      <p:sp>
        <p:nvSpPr>
          <p:cNvPr id="39" name="object 39"/>
          <p:cNvSpPr/>
          <p:nvPr/>
        </p:nvSpPr>
        <p:spPr>
          <a:xfrm>
            <a:off x="3697732" y="3751071"/>
            <a:ext cx="1651000" cy="2219960"/>
          </a:xfrm>
          <a:custGeom>
            <a:avLst/>
            <a:gdLst/>
            <a:ahLst/>
            <a:cxnLst/>
            <a:rect l="l" t="t" r="r" b="b"/>
            <a:pathLst>
              <a:path w="1651000" h="2219960">
                <a:moveTo>
                  <a:pt x="0" y="164972"/>
                </a:moveTo>
                <a:lnTo>
                  <a:pt x="5897" y="121090"/>
                </a:lnTo>
                <a:lnTo>
                  <a:pt x="22540" y="81675"/>
                </a:lnTo>
                <a:lnTo>
                  <a:pt x="48355" y="48291"/>
                </a:lnTo>
                <a:lnTo>
                  <a:pt x="81769" y="22507"/>
                </a:lnTo>
                <a:lnTo>
                  <a:pt x="121208" y="5887"/>
                </a:lnTo>
                <a:lnTo>
                  <a:pt x="165100" y="0"/>
                </a:lnTo>
                <a:lnTo>
                  <a:pt x="1485645" y="0"/>
                </a:lnTo>
                <a:lnTo>
                  <a:pt x="1529537" y="5887"/>
                </a:lnTo>
                <a:lnTo>
                  <a:pt x="1568976" y="22507"/>
                </a:lnTo>
                <a:lnTo>
                  <a:pt x="1602390" y="48291"/>
                </a:lnTo>
                <a:lnTo>
                  <a:pt x="1628205" y="81675"/>
                </a:lnTo>
                <a:lnTo>
                  <a:pt x="1644848" y="121090"/>
                </a:lnTo>
                <a:lnTo>
                  <a:pt x="1650745" y="164972"/>
                </a:lnTo>
                <a:lnTo>
                  <a:pt x="1650745" y="2054288"/>
                </a:lnTo>
                <a:lnTo>
                  <a:pt x="1644848" y="2098169"/>
                </a:lnTo>
                <a:lnTo>
                  <a:pt x="1628205" y="2137601"/>
                </a:lnTo>
                <a:lnTo>
                  <a:pt x="1602390" y="2171011"/>
                </a:lnTo>
                <a:lnTo>
                  <a:pt x="1568976" y="2196823"/>
                </a:lnTo>
                <a:lnTo>
                  <a:pt x="1529537" y="2213465"/>
                </a:lnTo>
                <a:lnTo>
                  <a:pt x="1485645" y="2219363"/>
                </a:lnTo>
                <a:lnTo>
                  <a:pt x="165100" y="2219363"/>
                </a:lnTo>
                <a:lnTo>
                  <a:pt x="121208" y="2213465"/>
                </a:lnTo>
                <a:lnTo>
                  <a:pt x="81769" y="2196823"/>
                </a:lnTo>
                <a:lnTo>
                  <a:pt x="48355" y="2171011"/>
                </a:lnTo>
                <a:lnTo>
                  <a:pt x="22540" y="2137601"/>
                </a:lnTo>
                <a:lnTo>
                  <a:pt x="5897" y="2098169"/>
                </a:lnTo>
                <a:lnTo>
                  <a:pt x="0" y="2054288"/>
                </a:lnTo>
                <a:lnTo>
                  <a:pt x="0" y="164972"/>
                </a:lnTo>
                <a:close/>
              </a:path>
            </a:pathLst>
          </a:custGeom>
          <a:ln w="9525">
            <a:solidFill>
              <a:srgbClr val="3399FF"/>
            </a:solidFill>
          </a:ln>
        </p:spPr>
        <p:txBody>
          <a:bodyPr wrap="square" lIns="0" tIns="0" rIns="0" bIns="0" rtlCol="0"/>
          <a:lstStyle/>
          <a:p>
            <a:endParaRPr/>
          </a:p>
        </p:txBody>
      </p:sp>
      <p:sp>
        <p:nvSpPr>
          <p:cNvPr id="40" name="object 40"/>
          <p:cNvSpPr txBox="1"/>
          <p:nvPr/>
        </p:nvSpPr>
        <p:spPr>
          <a:xfrm>
            <a:off x="3797300" y="4382516"/>
            <a:ext cx="1451610" cy="1427570"/>
          </a:xfrm>
          <a:prstGeom prst="rect">
            <a:avLst/>
          </a:prstGeom>
        </p:spPr>
        <p:txBody>
          <a:bodyPr vert="horz" wrap="square" lIns="0" tIns="33020" rIns="0" bIns="0" rtlCol="0">
            <a:spAutoFit/>
          </a:bodyPr>
          <a:lstStyle/>
          <a:p>
            <a:pPr marL="12700" marR="5080" algn="ctr">
              <a:lnSpc>
                <a:spcPts val="919"/>
              </a:lnSpc>
              <a:spcBef>
                <a:spcPts val="260"/>
              </a:spcBef>
            </a:pPr>
            <a:r>
              <a:rPr sz="900" b="1" dirty="0">
                <a:solidFill>
                  <a:srgbClr val="000099"/>
                </a:solidFill>
                <a:latin typeface="Arial"/>
                <a:cs typeface="Arial"/>
              </a:rPr>
              <a:t>Mecanismos </a:t>
            </a:r>
            <a:r>
              <a:rPr sz="900" b="1" spc="-5" dirty="0">
                <a:solidFill>
                  <a:srgbClr val="000099"/>
                </a:solidFill>
                <a:latin typeface="Arial"/>
                <a:cs typeface="Arial"/>
              </a:rPr>
              <a:t>y órganos</a:t>
            </a:r>
            <a:r>
              <a:rPr sz="900" b="1" spc="-105" dirty="0">
                <a:solidFill>
                  <a:srgbClr val="000099"/>
                </a:solidFill>
                <a:latin typeface="Arial"/>
                <a:cs typeface="Arial"/>
              </a:rPr>
              <a:t> </a:t>
            </a:r>
            <a:r>
              <a:rPr sz="900" b="1" spc="-5" dirty="0">
                <a:solidFill>
                  <a:srgbClr val="000099"/>
                </a:solidFill>
                <a:latin typeface="Arial"/>
                <a:cs typeface="Arial"/>
              </a:rPr>
              <a:t>de  Control</a:t>
            </a:r>
            <a:endParaRPr sz="900" dirty="0">
              <a:latin typeface="Arial"/>
              <a:cs typeface="Arial"/>
            </a:endParaRPr>
          </a:p>
          <a:p>
            <a:pPr marL="289560" marR="281305" indent="-1270" algn="ctr">
              <a:lnSpc>
                <a:spcPct val="120000"/>
              </a:lnSpc>
            </a:pPr>
            <a:r>
              <a:rPr sz="900" spc="-5" dirty="0">
                <a:solidFill>
                  <a:srgbClr val="000099"/>
                </a:solidFill>
                <a:latin typeface="Arial"/>
                <a:cs typeface="Arial"/>
              </a:rPr>
              <a:t>De la </a:t>
            </a:r>
            <a:r>
              <a:rPr sz="900" dirty="0">
                <a:solidFill>
                  <a:srgbClr val="000099"/>
                </a:solidFill>
                <a:latin typeface="Arial"/>
                <a:cs typeface="Arial"/>
              </a:rPr>
              <a:t>siembra  </a:t>
            </a:r>
            <a:r>
              <a:rPr sz="900" spc="-5" dirty="0">
                <a:solidFill>
                  <a:srgbClr val="000099"/>
                </a:solidFill>
                <a:latin typeface="Arial"/>
                <a:cs typeface="Arial"/>
              </a:rPr>
              <a:t>De la</a:t>
            </a:r>
            <a:r>
              <a:rPr sz="900" spc="-35" dirty="0">
                <a:solidFill>
                  <a:srgbClr val="000099"/>
                </a:solidFill>
                <a:latin typeface="Arial"/>
                <a:cs typeface="Arial"/>
              </a:rPr>
              <a:t> </a:t>
            </a:r>
            <a:r>
              <a:rPr sz="900" spc="-5" dirty="0" err="1" smtClean="0">
                <a:solidFill>
                  <a:srgbClr val="000099"/>
                </a:solidFill>
                <a:latin typeface="Arial"/>
                <a:cs typeface="Arial"/>
              </a:rPr>
              <a:t>fertilización</a:t>
            </a:r>
            <a:endParaRPr lang="es-AR" sz="900" spc="-5" dirty="0" smtClean="0">
              <a:solidFill>
                <a:srgbClr val="000099"/>
              </a:solidFill>
              <a:latin typeface="Arial"/>
              <a:cs typeface="Arial"/>
            </a:endParaRPr>
          </a:p>
          <a:p>
            <a:pPr marL="289560" marR="281305" indent="-1270" algn="ctr">
              <a:lnSpc>
                <a:spcPct val="120000"/>
              </a:lnSpc>
            </a:pPr>
            <a:r>
              <a:rPr lang="es-AR" sz="900" dirty="0" smtClean="0">
                <a:solidFill>
                  <a:srgbClr val="000099"/>
                </a:solidFill>
                <a:latin typeface="Arial"/>
                <a:cs typeface="Arial"/>
              </a:rPr>
              <a:t>Dosificación y </a:t>
            </a:r>
            <a:r>
              <a:rPr lang="es-AR" sz="900" spc="-5" dirty="0" smtClean="0">
                <a:solidFill>
                  <a:srgbClr val="000099"/>
                </a:solidFill>
                <a:latin typeface="Arial"/>
                <a:cs typeface="Arial"/>
              </a:rPr>
              <a:t>Transporte </a:t>
            </a:r>
            <a:r>
              <a:rPr lang="es-AR" sz="900" spc="-5" dirty="0">
                <a:solidFill>
                  <a:srgbClr val="000099"/>
                </a:solidFill>
                <a:latin typeface="Arial"/>
                <a:cs typeface="Arial"/>
              </a:rPr>
              <a:t>de</a:t>
            </a:r>
            <a:r>
              <a:rPr lang="es-AR" sz="900" spc="-60" dirty="0">
                <a:solidFill>
                  <a:srgbClr val="000099"/>
                </a:solidFill>
                <a:latin typeface="Arial"/>
                <a:cs typeface="Arial"/>
              </a:rPr>
              <a:t> </a:t>
            </a:r>
            <a:r>
              <a:rPr lang="es-AR" sz="900" dirty="0" smtClean="0">
                <a:solidFill>
                  <a:srgbClr val="000099"/>
                </a:solidFill>
                <a:latin typeface="Arial"/>
                <a:cs typeface="Arial"/>
              </a:rPr>
              <a:t>semillas y fertilizantes</a:t>
            </a:r>
            <a:endParaRPr lang="es-AR" sz="900" dirty="0">
              <a:solidFill>
                <a:srgbClr val="000099"/>
              </a:solidFill>
              <a:latin typeface="Arial"/>
              <a:cs typeface="Arial"/>
            </a:endParaRPr>
          </a:p>
          <a:p>
            <a:pPr marL="289560" marR="281305" indent="-1270" algn="ctr">
              <a:lnSpc>
                <a:spcPct val="120000"/>
              </a:lnSpc>
            </a:pPr>
            <a:endParaRPr sz="900" dirty="0">
              <a:latin typeface="Arial"/>
              <a:cs typeface="Arial"/>
            </a:endParaRPr>
          </a:p>
        </p:txBody>
      </p:sp>
      <p:sp>
        <p:nvSpPr>
          <p:cNvPr id="41" name="object 41"/>
          <p:cNvSpPr/>
          <p:nvPr/>
        </p:nvSpPr>
        <p:spPr>
          <a:xfrm>
            <a:off x="7130795" y="3581400"/>
            <a:ext cx="1502663" cy="2382012"/>
          </a:xfrm>
          <a:prstGeom prst="rect">
            <a:avLst/>
          </a:prstGeom>
          <a:blipFill>
            <a:blip r:embed="rId16" cstate="print"/>
            <a:stretch>
              <a:fillRect/>
            </a:stretch>
          </a:blipFill>
        </p:spPr>
        <p:txBody>
          <a:bodyPr wrap="square" lIns="0" tIns="0" rIns="0" bIns="0" rtlCol="0"/>
          <a:lstStyle/>
          <a:p>
            <a:endParaRPr/>
          </a:p>
        </p:txBody>
      </p:sp>
      <p:sp>
        <p:nvSpPr>
          <p:cNvPr id="42" name="object 42"/>
          <p:cNvSpPr/>
          <p:nvPr/>
        </p:nvSpPr>
        <p:spPr>
          <a:xfrm>
            <a:off x="7173214" y="3601339"/>
            <a:ext cx="1417701" cy="2296058"/>
          </a:xfrm>
          <a:prstGeom prst="rect">
            <a:avLst/>
          </a:prstGeom>
          <a:blipFill>
            <a:blip r:embed="rId17" cstate="print"/>
            <a:stretch>
              <a:fillRect/>
            </a:stretch>
          </a:blipFill>
        </p:spPr>
        <p:txBody>
          <a:bodyPr wrap="square" lIns="0" tIns="0" rIns="0" bIns="0" rtlCol="0"/>
          <a:lstStyle/>
          <a:p>
            <a:endParaRPr/>
          </a:p>
        </p:txBody>
      </p:sp>
      <p:sp>
        <p:nvSpPr>
          <p:cNvPr id="43" name="object 43"/>
          <p:cNvSpPr/>
          <p:nvPr/>
        </p:nvSpPr>
        <p:spPr>
          <a:xfrm>
            <a:off x="7330693" y="3751071"/>
            <a:ext cx="1417955" cy="2296160"/>
          </a:xfrm>
          <a:custGeom>
            <a:avLst/>
            <a:gdLst/>
            <a:ahLst/>
            <a:cxnLst/>
            <a:rect l="l" t="t" r="r" b="b"/>
            <a:pathLst>
              <a:path w="1417954" h="2296160">
                <a:moveTo>
                  <a:pt x="1275969" y="0"/>
                </a:moveTo>
                <a:lnTo>
                  <a:pt x="141731" y="0"/>
                </a:lnTo>
                <a:lnTo>
                  <a:pt x="96950" y="7217"/>
                </a:lnTo>
                <a:lnTo>
                  <a:pt x="58046" y="27322"/>
                </a:lnTo>
                <a:lnTo>
                  <a:pt x="27358" y="57991"/>
                </a:lnTo>
                <a:lnTo>
                  <a:pt x="7229" y="96902"/>
                </a:lnTo>
                <a:lnTo>
                  <a:pt x="0" y="141731"/>
                </a:lnTo>
                <a:lnTo>
                  <a:pt x="0" y="2154199"/>
                </a:lnTo>
                <a:lnTo>
                  <a:pt x="7229" y="2199008"/>
                </a:lnTo>
                <a:lnTo>
                  <a:pt x="27358" y="2237926"/>
                </a:lnTo>
                <a:lnTo>
                  <a:pt x="58046" y="2268615"/>
                </a:lnTo>
                <a:lnTo>
                  <a:pt x="96950" y="2288741"/>
                </a:lnTo>
                <a:lnTo>
                  <a:pt x="141731" y="2295969"/>
                </a:lnTo>
                <a:lnTo>
                  <a:pt x="1275969" y="2295969"/>
                </a:lnTo>
                <a:lnTo>
                  <a:pt x="1320812" y="2288741"/>
                </a:lnTo>
                <a:lnTo>
                  <a:pt x="1359754" y="2268615"/>
                </a:lnTo>
                <a:lnTo>
                  <a:pt x="1390461" y="2237926"/>
                </a:lnTo>
                <a:lnTo>
                  <a:pt x="1410597" y="2199008"/>
                </a:lnTo>
                <a:lnTo>
                  <a:pt x="1417827" y="2154199"/>
                </a:lnTo>
                <a:lnTo>
                  <a:pt x="1417827" y="141731"/>
                </a:lnTo>
                <a:lnTo>
                  <a:pt x="1410597" y="96902"/>
                </a:lnTo>
                <a:lnTo>
                  <a:pt x="1390461" y="57991"/>
                </a:lnTo>
                <a:lnTo>
                  <a:pt x="1359754" y="27322"/>
                </a:lnTo>
                <a:lnTo>
                  <a:pt x="1320812" y="7217"/>
                </a:lnTo>
                <a:lnTo>
                  <a:pt x="1275969" y="0"/>
                </a:lnTo>
                <a:close/>
              </a:path>
            </a:pathLst>
          </a:custGeom>
          <a:solidFill>
            <a:srgbClr val="FFFFFF">
              <a:alpha val="90194"/>
            </a:srgbClr>
          </a:solidFill>
        </p:spPr>
        <p:txBody>
          <a:bodyPr wrap="square" lIns="0" tIns="0" rIns="0" bIns="0" rtlCol="0"/>
          <a:lstStyle/>
          <a:p>
            <a:endParaRPr/>
          </a:p>
        </p:txBody>
      </p:sp>
      <p:sp>
        <p:nvSpPr>
          <p:cNvPr id="44" name="object 44"/>
          <p:cNvSpPr/>
          <p:nvPr/>
        </p:nvSpPr>
        <p:spPr>
          <a:xfrm>
            <a:off x="7330693" y="3751071"/>
            <a:ext cx="1417955" cy="2296160"/>
          </a:xfrm>
          <a:custGeom>
            <a:avLst/>
            <a:gdLst/>
            <a:ahLst/>
            <a:cxnLst/>
            <a:rect l="l" t="t" r="r" b="b"/>
            <a:pathLst>
              <a:path w="1417954" h="2296160">
                <a:moveTo>
                  <a:pt x="0" y="141731"/>
                </a:moveTo>
                <a:lnTo>
                  <a:pt x="7229" y="96902"/>
                </a:lnTo>
                <a:lnTo>
                  <a:pt x="27358" y="57991"/>
                </a:lnTo>
                <a:lnTo>
                  <a:pt x="58046" y="27322"/>
                </a:lnTo>
                <a:lnTo>
                  <a:pt x="96950" y="7217"/>
                </a:lnTo>
                <a:lnTo>
                  <a:pt x="141731" y="0"/>
                </a:lnTo>
                <a:lnTo>
                  <a:pt x="1275969" y="0"/>
                </a:lnTo>
                <a:lnTo>
                  <a:pt x="1320812" y="7217"/>
                </a:lnTo>
                <a:lnTo>
                  <a:pt x="1359754" y="27322"/>
                </a:lnTo>
                <a:lnTo>
                  <a:pt x="1390461" y="57991"/>
                </a:lnTo>
                <a:lnTo>
                  <a:pt x="1410597" y="96902"/>
                </a:lnTo>
                <a:lnTo>
                  <a:pt x="1417827" y="141731"/>
                </a:lnTo>
                <a:lnTo>
                  <a:pt x="1417827" y="2154199"/>
                </a:lnTo>
                <a:lnTo>
                  <a:pt x="1410597" y="2199008"/>
                </a:lnTo>
                <a:lnTo>
                  <a:pt x="1390461" y="2237926"/>
                </a:lnTo>
                <a:lnTo>
                  <a:pt x="1359754" y="2268615"/>
                </a:lnTo>
                <a:lnTo>
                  <a:pt x="1320812" y="2288741"/>
                </a:lnTo>
                <a:lnTo>
                  <a:pt x="1275969" y="2295969"/>
                </a:lnTo>
                <a:lnTo>
                  <a:pt x="141731" y="2295969"/>
                </a:lnTo>
                <a:lnTo>
                  <a:pt x="96950" y="2288741"/>
                </a:lnTo>
                <a:lnTo>
                  <a:pt x="58046" y="2268615"/>
                </a:lnTo>
                <a:lnTo>
                  <a:pt x="27358" y="2237926"/>
                </a:lnTo>
                <a:lnTo>
                  <a:pt x="7229" y="2199008"/>
                </a:lnTo>
                <a:lnTo>
                  <a:pt x="0" y="2154199"/>
                </a:lnTo>
                <a:lnTo>
                  <a:pt x="0" y="141731"/>
                </a:lnTo>
                <a:close/>
              </a:path>
            </a:pathLst>
          </a:custGeom>
          <a:ln w="9525">
            <a:solidFill>
              <a:srgbClr val="3399FF"/>
            </a:solidFill>
          </a:ln>
        </p:spPr>
        <p:txBody>
          <a:bodyPr wrap="square" lIns="0" tIns="0" rIns="0" bIns="0" rtlCol="0"/>
          <a:lstStyle/>
          <a:p>
            <a:endParaRPr/>
          </a:p>
        </p:txBody>
      </p:sp>
      <p:sp>
        <p:nvSpPr>
          <p:cNvPr id="45" name="object 45"/>
          <p:cNvSpPr txBox="1"/>
          <p:nvPr/>
        </p:nvSpPr>
        <p:spPr>
          <a:xfrm>
            <a:off x="7483602" y="3924680"/>
            <a:ext cx="1113155" cy="1516380"/>
          </a:xfrm>
          <a:prstGeom prst="rect">
            <a:avLst/>
          </a:prstGeom>
        </p:spPr>
        <p:txBody>
          <a:bodyPr vert="horz" wrap="square" lIns="0" tIns="33020" rIns="0" bIns="0" rtlCol="0">
            <a:spAutoFit/>
          </a:bodyPr>
          <a:lstStyle/>
          <a:p>
            <a:pPr marL="82550" marR="75565" indent="-635" algn="ctr">
              <a:lnSpc>
                <a:spcPts val="919"/>
              </a:lnSpc>
              <a:spcBef>
                <a:spcPts val="260"/>
              </a:spcBef>
            </a:pPr>
            <a:r>
              <a:rPr sz="900" b="1" dirty="0">
                <a:solidFill>
                  <a:srgbClr val="000099"/>
                </a:solidFill>
                <a:latin typeface="Arial"/>
                <a:cs typeface="Arial"/>
              </a:rPr>
              <a:t>Mecanismos</a:t>
            </a:r>
            <a:r>
              <a:rPr sz="900" b="1" spc="-105" dirty="0">
                <a:solidFill>
                  <a:srgbClr val="000099"/>
                </a:solidFill>
                <a:latin typeface="Arial"/>
                <a:cs typeface="Arial"/>
              </a:rPr>
              <a:t> </a:t>
            </a:r>
            <a:r>
              <a:rPr sz="900" b="1" dirty="0">
                <a:solidFill>
                  <a:srgbClr val="000099"/>
                </a:solidFill>
                <a:latin typeface="Arial"/>
                <a:cs typeface="Arial"/>
              </a:rPr>
              <a:t>que  </a:t>
            </a:r>
            <a:r>
              <a:rPr sz="900" b="1" spc="-5" dirty="0">
                <a:solidFill>
                  <a:srgbClr val="000099"/>
                </a:solidFill>
                <a:latin typeface="Arial"/>
                <a:cs typeface="Arial"/>
              </a:rPr>
              <a:t>proveen</a:t>
            </a:r>
            <a:r>
              <a:rPr sz="900" b="1" spc="-45" dirty="0">
                <a:solidFill>
                  <a:srgbClr val="000099"/>
                </a:solidFill>
                <a:latin typeface="Arial"/>
                <a:cs typeface="Arial"/>
              </a:rPr>
              <a:t> </a:t>
            </a:r>
            <a:r>
              <a:rPr sz="900" b="1" spc="-5" dirty="0">
                <a:solidFill>
                  <a:srgbClr val="000099"/>
                </a:solidFill>
                <a:latin typeface="Arial"/>
                <a:cs typeface="Arial"/>
              </a:rPr>
              <a:t>potencia</a:t>
            </a:r>
            <a:endParaRPr sz="900">
              <a:latin typeface="Arial"/>
              <a:cs typeface="Arial"/>
            </a:endParaRPr>
          </a:p>
          <a:p>
            <a:pPr marL="15240" marR="7620" algn="ctr">
              <a:lnSpc>
                <a:spcPct val="86100"/>
              </a:lnSpc>
              <a:spcBef>
                <a:spcPts val="370"/>
              </a:spcBef>
            </a:pPr>
            <a:r>
              <a:rPr sz="900" dirty="0">
                <a:solidFill>
                  <a:srgbClr val="000099"/>
                </a:solidFill>
                <a:latin typeface="Arial"/>
                <a:cs typeface="Arial"/>
              </a:rPr>
              <a:t>Sistemas</a:t>
            </a:r>
            <a:r>
              <a:rPr sz="900" spc="-120" dirty="0">
                <a:solidFill>
                  <a:srgbClr val="000099"/>
                </a:solidFill>
                <a:latin typeface="Arial"/>
                <a:cs typeface="Arial"/>
              </a:rPr>
              <a:t> </a:t>
            </a:r>
            <a:r>
              <a:rPr sz="900" dirty="0">
                <a:solidFill>
                  <a:srgbClr val="000099"/>
                </a:solidFill>
                <a:latin typeface="Arial"/>
                <a:cs typeface="Arial"/>
              </a:rPr>
              <a:t>hidráulicos.  Cilindros </a:t>
            </a:r>
            <a:r>
              <a:rPr sz="900" spc="-5" dirty="0">
                <a:solidFill>
                  <a:srgbClr val="000099"/>
                </a:solidFill>
                <a:latin typeface="Arial"/>
                <a:cs typeface="Arial"/>
              </a:rPr>
              <a:t>de </a:t>
            </a:r>
            <a:r>
              <a:rPr sz="900" dirty="0">
                <a:solidFill>
                  <a:srgbClr val="000099"/>
                </a:solidFill>
                <a:latin typeface="Arial"/>
                <a:cs typeface="Arial"/>
              </a:rPr>
              <a:t>acción  remota</a:t>
            </a:r>
            <a:endParaRPr sz="900">
              <a:latin typeface="Arial"/>
              <a:cs typeface="Arial"/>
            </a:endParaRPr>
          </a:p>
          <a:p>
            <a:pPr marL="59690" marR="52069" algn="ctr">
              <a:lnSpc>
                <a:spcPct val="120000"/>
              </a:lnSpc>
            </a:pPr>
            <a:r>
              <a:rPr sz="900" spc="-5" dirty="0">
                <a:solidFill>
                  <a:srgbClr val="000099"/>
                </a:solidFill>
                <a:latin typeface="Arial"/>
                <a:cs typeface="Arial"/>
              </a:rPr>
              <a:t>Motores</a:t>
            </a:r>
            <a:r>
              <a:rPr sz="900" spc="-80" dirty="0">
                <a:solidFill>
                  <a:srgbClr val="000099"/>
                </a:solidFill>
                <a:latin typeface="Arial"/>
                <a:cs typeface="Arial"/>
              </a:rPr>
              <a:t> </a:t>
            </a:r>
            <a:r>
              <a:rPr sz="900" dirty="0">
                <a:solidFill>
                  <a:srgbClr val="000099"/>
                </a:solidFill>
                <a:latin typeface="Arial"/>
                <a:cs typeface="Arial"/>
              </a:rPr>
              <a:t>hidráulicos  </a:t>
            </a:r>
            <a:r>
              <a:rPr sz="900" spc="-5" dirty="0">
                <a:solidFill>
                  <a:srgbClr val="000099"/>
                </a:solidFill>
                <a:latin typeface="Arial"/>
                <a:cs typeface="Arial"/>
              </a:rPr>
              <a:t>Ruedas</a:t>
            </a:r>
            <a:endParaRPr sz="900">
              <a:latin typeface="Arial"/>
              <a:cs typeface="Arial"/>
            </a:endParaRPr>
          </a:p>
          <a:p>
            <a:pPr marL="12700" marR="5080" algn="ctr">
              <a:lnSpc>
                <a:spcPts val="1300"/>
              </a:lnSpc>
              <a:spcBef>
                <a:spcPts val="65"/>
              </a:spcBef>
            </a:pPr>
            <a:r>
              <a:rPr sz="900" spc="-5" dirty="0">
                <a:solidFill>
                  <a:srgbClr val="000099"/>
                </a:solidFill>
                <a:latin typeface="Arial"/>
                <a:cs typeface="Arial"/>
              </a:rPr>
              <a:t>Tren de </a:t>
            </a:r>
            <a:r>
              <a:rPr sz="900" dirty="0">
                <a:solidFill>
                  <a:srgbClr val="000099"/>
                </a:solidFill>
                <a:latin typeface="Arial"/>
                <a:cs typeface="Arial"/>
              </a:rPr>
              <a:t>transmisión  Sistemas</a:t>
            </a:r>
            <a:r>
              <a:rPr sz="900" spc="-114" dirty="0">
                <a:solidFill>
                  <a:srgbClr val="000099"/>
                </a:solidFill>
                <a:latin typeface="Arial"/>
                <a:cs typeface="Arial"/>
              </a:rPr>
              <a:t> </a:t>
            </a:r>
            <a:r>
              <a:rPr sz="900" dirty="0">
                <a:solidFill>
                  <a:srgbClr val="000099"/>
                </a:solidFill>
                <a:latin typeface="Arial"/>
                <a:cs typeface="Arial"/>
              </a:rPr>
              <a:t>neumáticos</a:t>
            </a:r>
            <a:endParaRPr sz="900">
              <a:latin typeface="Arial"/>
              <a:cs typeface="Arial"/>
            </a:endParaRPr>
          </a:p>
          <a:p>
            <a:pPr marL="635" algn="ctr">
              <a:lnSpc>
                <a:spcPct val="100000"/>
              </a:lnSpc>
              <a:spcBef>
                <a:spcPts val="240"/>
              </a:spcBef>
            </a:pPr>
            <a:r>
              <a:rPr sz="900" spc="-5" dirty="0">
                <a:solidFill>
                  <a:srgbClr val="000099"/>
                </a:solidFill>
                <a:latin typeface="Arial"/>
                <a:cs typeface="Arial"/>
              </a:rPr>
              <a:t>Turbinas</a:t>
            </a:r>
            <a:endParaRPr sz="900">
              <a:latin typeface="Arial"/>
              <a:cs typeface="Arial"/>
            </a:endParaRPr>
          </a:p>
        </p:txBody>
      </p:sp>
      <p:sp>
        <p:nvSpPr>
          <p:cNvPr id="46" name="object 46"/>
          <p:cNvSpPr txBox="1"/>
          <p:nvPr/>
        </p:nvSpPr>
        <p:spPr>
          <a:xfrm>
            <a:off x="7533893" y="5499303"/>
            <a:ext cx="1010919" cy="354965"/>
          </a:xfrm>
          <a:prstGeom prst="rect">
            <a:avLst/>
          </a:prstGeom>
        </p:spPr>
        <p:txBody>
          <a:bodyPr vert="horz" wrap="square" lIns="0" tIns="12700" rIns="0" bIns="0" rtlCol="0">
            <a:spAutoFit/>
          </a:bodyPr>
          <a:lstStyle/>
          <a:p>
            <a:pPr marL="41275" marR="5080" indent="-29209">
              <a:lnSpc>
                <a:spcPct val="120000"/>
              </a:lnSpc>
              <a:spcBef>
                <a:spcPts val="100"/>
              </a:spcBef>
            </a:pPr>
            <a:r>
              <a:rPr sz="900" dirty="0">
                <a:solidFill>
                  <a:srgbClr val="000099"/>
                </a:solidFill>
                <a:latin typeface="Arial"/>
                <a:cs typeface="Arial"/>
              </a:rPr>
              <a:t>Sistemas</a:t>
            </a:r>
            <a:r>
              <a:rPr sz="900" spc="-110" dirty="0">
                <a:solidFill>
                  <a:srgbClr val="000099"/>
                </a:solidFill>
                <a:latin typeface="Arial"/>
                <a:cs typeface="Arial"/>
              </a:rPr>
              <a:t> </a:t>
            </a:r>
            <a:r>
              <a:rPr sz="900" dirty="0">
                <a:solidFill>
                  <a:srgbClr val="000099"/>
                </a:solidFill>
                <a:latin typeface="Arial"/>
                <a:cs typeface="Arial"/>
              </a:rPr>
              <a:t>eléctricos  </a:t>
            </a:r>
            <a:r>
              <a:rPr sz="900" spc="-5" dirty="0">
                <a:solidFill>
                  <a:srgbClr val="000099"/>
                </a:solidFill>
                <a:latin typeface="Arial"/>
                <a:cs typeface="Arial"/>
              </a:rPr>
              <a:t>Motores</a:t>
            </a:r>
            <a:r>
              <a:rPr sz="900" spc="-40" dirty="0">
                <a:solidFill>
                  <a:srgbClr val="000099"/>
                </a:solidFill>
                <a:latin typeface="Arial"/>
                <a:cs typeface="Arial"/>
              </a:rPr>
              <a:t> </a:t>
            </a:r>
            <a:r>
              <a:rPr sz="900" dirty="0">
                <a:solidFill>
                  <a:srgbClr val="000099"/>
                </a:solidFill>
                <a:latin typeface="Arial"/>
                <a:cs typeface="Arial"/>
              </a:rPr>
              <a:t>eléctricos</a:t>
            </a:r>
            <a:endParaRPr sz="900">
              <a:latin typeface="Arial"/>
              <a:cs typeface="Arial"/>
            </a:endParaRPr>
          </a:p>
        </p:txBody>
      </p:sp>
      <p:sp>
        <p:nvSpPr>
          <p:cNvPr id="47" name="object 47"/>
          <p:cNvSpPr/>
          <p:nvPr/>
        </p:nvSpPr>
        <p:spPr>
          <a:xfrm>
            <a:off x="5394959" y="3581400"/>
            <a:ext cx="1735836" cy="2304288"/>
          </a:xfrm>
          <a:prstGeom prst="rect">
            <a:avLst/>
          </a:prstGeom>
          <a:blipFill>
            <a:blip r:embed="rId14" cstate="print"/>
            <a:stretch>
              <a:fillRect/>
            </a:stretch>
          </a:blipFill>
        </p:spPr>
        <p:txBody>
          <a:bodyPr wrap="square" lIns="0" tIns="0" rIns="0" bIns="0" rtlCol="0"/>
          <a:lstStyle/>
          <a:p>
            <a:endParaRPr/>
          </a:p>
        </p:txBody>
      </p:sp>
      <p:sp>
        <p:nvSpPr>
          <p:cNvPr id="48" name="object 48"/>
          <p:cNvSpPr/>
          <p:nvPr/>
        </p:nvSpPr>
        <p:spPr>
          <a:xfrm>
            <a:off x="5437632" y="3601339"/>
            <a:ext cx="1650745" cy="2219439"/>
          </a:xfrm>
          <a:prstGeom prst="rect">
            <a:avLst/>
          </a:prstGeom>
          <a:blipFill>
            <a:blip r:embed="rId18" cstate="print"/>
            <a:stretch>
              <a:fillRect/>
            </a:stretch>
          </a:blipFill>
        </p:spPr>
        <p:txBody>
          <a:bodyPr wrap="square" lIns="0" tIns="0" rIns="0" bIns="0" rtlCol="0"/>
          <a:lstStyle/>
          <a:p>
            <a:endParaRPr/>
          </a:p>
        </p:txBody>
      </p:sp>
      <p:sp>
        <p:nvSpPr>
          <p:cNvPr id="49" name="object 49"/>
          <p:cNvSpPr/>
          <p:nvPr/>
        </p:nvSpPr>
        <p:spPr>
          <a:xfrm>
            <a:off x="5595111" y="3751071"/>
            <a:ext cx="1651000" cy="2219960"/>
          </a:xfrm>
          <a:custGeom>
            <a:avLst/>
            <a:gdLst/>
            <a:ahLst/>
            <a:cxnLst/>
            <a:rect l="l" t="t" r="r" b="b"/>
            <a:pathLst>
              <a:path w="1651000" h="2219960">
                <a:moveTo>
                  <a:pt x="1485645" y="0"/>
                </a:moveTo>
                <a:lnTo>
                  <a:pt x="165100" y="0"/>
                </a:lnTo>
                <a:lnTo>
                  <a:pt x="121208" y="5887"/>
                </a:lnTo>
                <a:lnTo>
                  <a:pt x="81769" y="22507"/>
                </a:lnTo>
                <a:lnTo>
                  <a:pt x="48355" y="48291"/>
                </a:lnTo>
                <a:lnTo>
                  <a:pt x="22540" y="81675"/>
                </a:lnTo>
                <a:lnTo>
                  <a:pt x="5897" y="121090"/>
                </a:lnTo>
                <a:lnTo>
                  <a:pt x="0" y="164973"/>
                </a:lnTo>
                <a:lnTo>
                  <a:pt x="0" y="2054288"/>
                </a:lnTo>
                <a:lnTo>
                  <a:pt x="5897" y="2098169"/>
                </a:lnTo>
                <a:lnTo>
                  <a:pt x="22540" y="2137601"/>
                </a:lnTo>
                <a:lnTo>
                  <a:pt x="48355" y="2171011"/>
                </a:lnTo>
                <a:lnTo>
                  <a:pt x="81769" y="2196823"/>
                </a:lnTo>
                <a:lnTo>
                  <a:pt x="121208" y="2213465"/>
                </a:lnTo>
                <a:lnTo>
                  <a:pt x="165100" y="2219363"/>
                </a:lnTo>
                <a:lnTo>
                  <a:pt x="1485645" y="2219363"/>
                </a:lnTo>
                <a:lnTo>
                  <a:pt x="1529537" y="2213465"/>
                </a:lnTo>
                <a:lnTo>
                  <a:pt x="1568976" y="2196823"/>
                </a:lnTo>
                <a:lnTo>
                  <a:pt x="1602390" y="2171011"/>
                </a:lnTo>
                <a:lnTo>
                  <a:pt x="1628205" y="2137601"/>
                </a:lnTo>
                <a:lnTo>
                  <a:pt x="1644848" y="2098169"/>
                </a:lnTo>
                <a:lnTo>
                  <a:pt x="1650745" y="2054288"/>
                </a:lnTo>
                <a:lnTo>
                  <a:pt x="1650745" y="164972"/>
                </a:lnTo>
                <a:lnTo>
                  <a:pt x="1644848" y="121090"/>
                </a:lnTo>
                <a:lnTo>
                  <a:pt x="1628205" y="81675"/>
                </a:lnTo>
                <a:lnTo>
                  <a:pt x="1602390" y="48291"/>
                </a:lnTo>
                <a:lnTo>
                  <a:pt x="1568976" y="22507"/>
                </a:lnTo>
                <a:lnTo>
                  <a:pt x="1529537" y="5887"/>
                </a:lnTo>
                <a:lnTo>
                  <a:pt x="1485645" y="0"/>
                </a:lnTo>
                <a:close/>
              </a:path>
            </a:pathLst>
          </a:custGeom>
          <a:solidFill>
            <a:srgbClr val="FFFFFF">
              <a:alpha val="90194"/>
            </a:srgbClr>
          </a:solidFill>
        </p:spPr>
        <p:txBody>
          <a:bodyPr wrap="square" lIns="0" tIns="0" rIns="0" bIns="0" rtlCol="0"/>
          <a:lstStyle/>
          <a:p>
            <a:endParaRPr/>
          </a:p>
        </p:txBody>
      </p:sp>
      <p:sp>
        <p:nvSpPr>
          <p:cNvPr id="50" name="object 50"/>
          <p:cNvSpPr/>
          <p:nvPr/>
        </p:nvSpPr>
        <p:spPr>
          <a:xfrm>
            <a:off x="5595111" y="3751071"/>
            <a:ext cx="1651000" cy="2219960"/>
          </a:xfrm>
          <a:custGeom>
            <a:avLst/>
            <a:gdLst/>
            <a:ahLst/>
            <a:cxnLst/>
            <a:rect l="l" t="t" r="r" b="b"/>
            <a:pathLst>
              <a:path w="1651000" h="2219960">
                <a:moveTo>
                  <a:pt x="0" y="164972"/>
                </a:moveTo>
                <a:lnTo>
                  <a:pt x="5897" y="121090"/>
                </a:lnTo>
                <a:lnTo>
                  <a:pt x="22540" y="81675"/>
                </a:lnTo>
                <a:lnTo>
                  <a:pt x="48355" y="48291"/>
                </a:lnTo>
                <a:lnTo>
                  <a:pt x="81769" y="22507"/>
                </a:lnTo>
                <a:lnTo>
                  <a:pt x="121208" y="5887"/>
                </a:lnTo>
                <a:lnTo>
                  <a:pt x="165100" y="0"/>
                </a:lnTo>
                <a:lnTo>
                  <a:pt x="1485645" y="0"/>
                </a:lnTo>
                <a:lnTo>
                  <a:pt x="1529537" y="5887"/>
                </a:lnTo>
                <a:lnTo>
                  <a:pt x="1568976" y="22507"/>
                </a:lnTo>
                <a:lnTo>
                  <a:pt x="1602390" y="48291"/>
                </a:lnTo>
                <a:lnTo>
                  <a:pt x="1628205" y="81675"/>
                </a:lnTo>
                <a:lnTo>
                  <a:pt x="1644848" y="121090"/>
                </a:lnTo>
                <a:lnTo>
                  <a:pt x="1650745" y="164972"/>
                </a:lnTo>
                <a:lnTo>
                  <a:pt x="1650745" y="2054288"/>
                </a:lnTo>
                <a:lnTo>
                  <a:pt x="1644848" y="2098169"/>
                </a:lnTo>
                <a:lnTo>
                  <a:pt x="1628205" y="2137601"/>
                </a:lnTo>
                <a:lnTo>
                  <a:pt x="1602390" y="2171011"/>
                </a:lnTo>
                <a:lnTo>
                  <a:pt x="1568976" y="2196823"/>
                </a:lnTo>
                <a:lnTo>
                  <a:pt x="1529537" y="2213465"/>
                </a:lnTo>
                <a:lnTo>
                  <a:pt x="1485645" y="2219363"/>
                </a:lnTo>
                <a:lnTo>
                  <a:pt x="165100" y="2219363"/>
                </a:lnTo>
                <a:lnTo>
                  <a:pt x="121208" y="2213465"/>
                </a:lnTo>
                <a:lnTo>
                  <a:pt x="81769" y="2196823"/>
                </a:lnTo>
                <a:lnTo>
                  <a:pt x="48355" y="2171011"/>
                </a:lnTo>
                <a:lnTo>
                  <a:pt x="22540" y="2137601"/>
                </a:lnTo>
                <a:lnTo>
                  <a:pt x="5897" y="2098169"/>
                </a:lnTo>
                <a:lnTo>
                  <a:pt x="0" y="2054288"/>
                </a:lnTo>
                <a:lnTo>
                  <a:pt x="0" y="164972"/>
                </a:lnTo>
                <a:close/>
              </a:path>
            </a:pathLst>
          </a:custGeom>
          <a:ln w="9525">
            <a:solidFill>
              <a:srgbClr val="3399FF"/>
            </a:solidFill>
          </a:ln>
        </p:spPr>
        <p:txBody>
          <a:bodyPr wrap="square" lIns="0" tIns="0" rIns="0" bIns="0" rtlCol="0"/>
          <a:lstStyle/>
          <a:p>
            <a:endParaRPr/>
          </a:p>
        </p:txBody>
      </p:sp>
      <p:sp>
        <p:nvSpPr>
          <p:cNvPr id="51" name="object 51"/>
          <p:cNvSpPr txBox="1"/>
          <p:nvPr/>
        </p:nvSpPr>
        <p:spPr>
          <a:xfrm>
            <a:off x="5694934" y="3889629"/>
            <a:ext cx="1451610" cy="1257908"/>
          </a:xfrm>
          <a:prstGeom prst="rect">
            <a:avLst/>
          </a:prstGeom>
        </p:spPr>
        <p:txBody>
          <a:bodyPr vert="horz" wrap="square" lIns="0" tIns="33020" rIns="0" bIns="0" rtlCol="0">
            <a:spAutoFit/>
          </a:bodyPr>
          <a:lstStyle/>
          <a:p>
            <a:pPr marL="12700" marR="5080" algn="ctr">
              <a:lnSpc>
                <a:spcPts val="919"/>
              </a:lnSpc>
              <a:spcBef>
                <a:spcPts val="260"/>
              </a:spcBef>
            </a:pPr>
            <a:r>
              <a:rPr sz="900" b="1" dirty="0">
                <a:solidFill>
                  <a:srgbClr val="000099"/>
                </a:solidFill>
                <a:latin typeface="Arial"/>
                <a:cs typeface="Arial"/>
              </a:rPr>
              <a:t>Mecanismos </a:t>
            </a:r>
            <a:r>
              <a:rPr sz="900" b="1" spc="-5" dirty="0">
                <a:solidFill>
                  <a:srgbClr val="000099"/>
                </a:solidFill>
                <a:latin typeface="Arial"/>
                <a:cs typeface="Arial"/>
              </a:rPr>
              <a:t>y órganos</a:t>
            </a:r>
            <a:r>
              <a:rPr sz="900" b="1" spc="-105" dirty="0">
                <a:solidFill>
                  <a:srgbClr val="000099"/>
                </a:solidFill>
                <a:latin typeface="Arial"/>
                <a:cs typeface="Arial"/>
              </a:rPr>
              <a:t> </a:t>
            </a:r>
            <a:r>
              <a:rPr sz="900" b="1" spc="-5" dirty="0">
                <a:solidFill>
                  <a:srgbClr val="000099"/>
                </a:solidFill>
                <a:latin typeface="Arial"/>
                <a:cs typeface="Arial"/>
              </a:rPr>
              <a:t>de  Control</a:t>
            </a:r>
            <a:r>
              <a:rPr sz="900" b="1" spc="-30" dirty="0">
                <a:solidFill>
                  <a:srgbClr val="000099"/>
                </a:solidFill>
                <a:latin typeface="Arial"/>
                <a:cs typeface="Arial"/>
              </a:rPr>
              <a:t> </a:t>
            </a:r>
            <a:r>
              <a:rPr sz="900" b="1" spc="-5" dirty="0">
                <a:solidFill>
                  <a:srgbClr val="000099"/>
                </a:solidFill>
                <a:latin typeface="Arial"/>
                <a:cs typeface="Arial"/>
              </a:rPr>
              <a:t>de</a:t>
            </a:r>
            <a:endParaRPr sz="900" dirty="0">
              <a:latin typeface="Arial"/>
              <a:cs typeface="Arial"/>
            </a:endParaRPr>
          </a:p>
          <a:p>
            <a:pPr marL="434340" indent="57785">
              <a:lnSpc>
                <a:spcPct val="100000"/>
              </a:lnSpc>
              <a:spcBef>
                <a:spcPts val="219"/>
              </a:spcBef>
            </a:pPr>
            <a:r>
              <a:rPr sz="900" dirty="0">
                <a:solidFill>
                  <a:srgbClr val="000099"/>
                </a:solidFill>
                <a:latin typeface="Arial"/>
                <a:cs typeface="Arial"/>
              </a:rPr>
              <a:t>Cuchillas</a:t>
            </a:r>
            <a:endParaRPr sz="900" dirty="0">
              <a:latin typeface="Arial"/>
              <a:cs typeface="Arial"/>
            </a:endParaRPr>
          </a:p>
          <a:p>
            <a:pPr marL="297180" marR="288925" indent="-1905" algn="ctr">
              <a:lnSpc>
                <a:spcPct val="119600"/>
              </a:lnSpc>
              <a:spcBef>
                <a:spcPts val="5"/>
              </a:spcBef>
            </a:pPr>
            <a:r>
              <a:rPr sz="900" dirty="0" err="1" smtClean="0">
                <a:solidFill>
                  <a:srgbClr val="000099"/>
                </a:solidFill>
                <a:latin typeface="Arial"/>
                <a:cs typeface="Arial"/>
              </a:rPr>
              <a:t>Abresurco</a:t>
            </a:r>
            <a:r>
              <a:rPr lang="es-AR" sz="900" dirty="0" smtClean="0">
                <a:solidFill>
                  <a:srgbClr val="000099"/>
                </a:solidFill>
                <a:latin typeface="Arial"/>
                <a:cs typeface="Arial"/>
              </a:rPr>
              <a:t>s</a:t>
            </a:r>
          </a:p>
          <a:p>
            <a:pPr marL="297180" marR="288925" indent="-1905" algn="ctr">
              <a:lnSpc>
                <a:spcPct val="119600"/>
              </a:lnSpc>
              <a:spcBef>
                <a:spcPts val="5"/>
              </a:spcBef>
            </a:pPr>
            <a:r>
              <a:rPr sz="900" dirty="0" err="1" smtClean="0">
                <a:solidFill>
                  <a:srgbClr val="000099"/>
                </a:solidFill>
                <a:latin typeface="Arial"/>
                <a:cs typeface="Arial"/>
              </a:rPr>
              <a:t>Contactado</a:t>
            </a:r>
            <a:r>
              <a:rPr sz="900" dirty="0" smtClean="0">
                <a:solidFill>
                  <a:srgbClr val="000099"/>
                </a:solidFill>
                <a:latin typeface="Arial"/>
                <a:cs typeface="Arial"/>
              </a:rPr>
              <a:t>  </a:t>
            </a:r>
            <a:r>
              <a:rPr sz="900" dirty="0">
                <a:solidFill>
                  <a:srgbClr val="000099"/>
                </a:solidFill>
                <a:latin typeface="Arial"/>
                <a:cs typeface="Arial"/>
              </a:rPr>
              <a:t>Cierre </a:t>
            </a:r>
            <a:r>
              <a:rPr sz="900" spc="-5" dirty="0">
                <a:solidFill>
                  <a:srgbClr val="000099"/>
                </a:solidFill>
                <a:latin typeface="Arial"/>
                <a:cs typeface="Arial"/>
              </a:rPr>
              <a:t>de </a:t>
            </a:r>
            <a:r>
              <a:rPr sz="900" dirty="0">
                <a:solidFill>
                  <a:srgbClr val="000099"/>
                </a:solidFill>
                <a:latin typeface="Arial"/>
                <a:cs typeface="Arial"/>
              </a:rPr>
              <a:t>surco  </a:t>
            </a:r>
            <a:r>
              <a:rPr sz="900" spc="-5" dirty="0">
                <a:solidFill>
                  <a:srgbClr val="000099"/>
                </a:solidFill>
                <a:latin typeface="Arial"/>
                <a:cs typeface="Arial"/>
              </a:rPr>
              <a:t>Tapado de</a:t>
            </a:r>
            <a:r>
              <a:rPr sz="900" spc="-85" dirty="0">
                <a:solidFill>
                  <a:srgbClr val="000099"/>
                </a:solidFill>
                <a:latin typeface="Arial"/>
                <a:cs typeface="Arial"/>
              </a:rPr>
              <a:t> </a:t>
            </a:r>
            <a:r>
              <a:rPr sz="900" dirty="0">
                <a:solidFill>
                  <a:srgbClr val="000099"/>
                </a:solidFill>
                <a:latin typeface="Arial"/>
                <a:cs typeface="Arial"/>
              </a:rPr>
              <a:t>surco</a:t>
            </a:r>
            <a:endParaRPr sz="900" dirty="0">
              <a:latin typeface="Arial"/>
              <a:cs typeface="Arial"/>
            </a:endParaRPr>
          </a:p>
          <a:p>
            <a:pPr marL="146685" marR="139065" algn="ctr">
              <a:lnSpc>
                <a:spcPct val="119400"/>
              </a:lnSpc>
              <a:spcBef>
                <a:spcPts val="5"/>
              </a:spcBef>
            </a:pPr>
            <a:r>
              <a:rPr sz="900" dirty="0">
                <a:solidFill>
                  <a:srgbClr val="000099"/>
                </a:solidFill>
                <a:latin typeface="Arial"/>
                <a:cs typeface="Arial"/>
              </a:rPr>
              <a:t>Aporte </a:t>
            </a:r>
            <a:r>
              <a:rPr sz="900" spc="-5" dirty="0">
                <a:solidFill>
                  <a:srgbClr val="000099"/>
                </a:solidFill>
                <a:latin typeface="Arial"/>
                <a:cs typeface="Arial"/>
              </a:rPr>
              <a:t>de </a:t>
            </a:r>
            <a:r>
              <a:rPr sz="900" dirty="0" err="1" smtClean="0">
                <a:solidFill>
                  <a:srgbClr val="000099"/>
                </a:solidFill>
                <a:latin typeface="Arial"/>
                <a:cs typeface="Arial"/>
              </a:rPr>
              <a:t>residuos</a:t>
            </a:r>
            <a:endParaRPr sz="900" dirty="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287768" y="336804"/>
            <a:ext cx="886968" cy="89763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352613" y="548731"/>
            <a:ext cx="6149975" cy="696595"/>
          </a:xfrm>
          <a:prstGeom prst="rect">
            <a:avLst/>
          </a:prstGeom>
        </p:spPr>
        <p:txBody>
          <a:bodyPr vert="horz" wrap="square" lIns="0" tIns="13335" rIns="0" bIns="0" rtlCol="0">
            <a:spAutoFit/>
          </a:bodyPr>
          <a:lstStyle/>
          <a:p>
            <a:pPr marL="12700">
              <a:lnSpc>
                <a:spcPct val="100000"/>
              </a:lnSpc>
              <a:spcBef>
                <a:spcPts val="105"/>
              </a:spcBef>
            </a:pPr>
            <a:r>
              <a:rPr sz="4400" dirty="0"/>
              <a:t>Discos dobles</a:t>
            </a:r>
            <a:r>
              <a:rPr sz="4400" spc="-75" dirty="0"/>
              <a:t> </a:t>
            </a:r>
            <a:r>
              <a:rPr sz="4400" dirty="0"/>
              <a:t>inclinados</a:t>
            </a:r>
          </a:p>
        </p:txBody>
      </p:sp>
      <p:sp>
        <p:nvSpPr>
          <p:cNvPr id="5" name="object 5"/>
          <p:cNvSpPr/>
          <p:nvPr/>
        </p:nvSpPr>
        <p:spPr>
          <a:xfrm>
            <a:off x="395287" y="1919441"/>
            <a:ext cx="8341758" cy="359718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411476" y="4724463"/>
            <a:ext cx="1657350" cy="640080"/>
          </a:xfrm>
          <a:prstGeom prst="rect">
            <a:avLst/>
          </a:prstGeom>
          <a:solidFill>
            <a:srgbClr val="FFFFFF"/>
          </a:solidFill>
        </p:spPr>
        <p:txBody>
          <a:bodyPr vert="horz" wrap="square" lIns="0" tIns="41910" rIns="0" bIns="0" rtlCol="0">
            <a:spAutoFit/>
          </a:bodyPr>
          <a:lstStyle/>
          <a:p>
            <a:pPr marL="91440" marR="163195">
              <a:lnSpc>
                <a:spcPct val="100000"/>
              </a:lnSpc>
              <a:spcBef>
                <a:spcPts val="330"/>
              </a:spcBef>
            </a:pPr>
            <a:r>
              <a:rPr sz="1200" dirty="0">
                <a:latin typeface="Arial"/>
                <a:cs typeface="Arial"/>
              </a:rPr>
              <a:t>Doble </a:t>
            </a:r>
            <a:r>
              <a:rPr sz="1200" spc="-5" dirty="0">
                <a:latin typeface="Arial"/>
                <a:cs typeface="Arial"/>
              </a:rPr>
              <a:t>disco</a:t>
            </a:r>
            <a:r>
              <a:rPr sz="1200" spc="-120" dirty="0">
                <a:latin typeface="Arial"/>
                <a:cs typeface="Arial"/>
              </a:rPr>
              <a:t> </a:t>
            </a:r>
            <a:r>
              <a:rPr sz="1200" dirty="0">
                <a:latin typeface="Arial"/>
                <a:cs typeface="Arial"/>
              </a:rPr>
              <a:t>cortador  </a:t>
            </a:r>
            <a:r>
              <a:rPr sz="1200" spc="-5" dirty="0">
                <a:latin typeface="Arial"/>
                <a:cs typeface="Arial"/>
              </a:rPr>
              <a:t>Alineado ambos  inclinados</a:t>
            </a:r>
            <a:endParaRPr sz="1200">
              <a:latin typeface="Arial"/>
              <a:cs typeface="Arial"/>
            </a:endParaRPr>
          </a:p>
        </p:txBody>
      </p:sp>
      <p:sp>
        <p:nvSpPr>
          <p:cNvPr id="7" name="object 7"/>
          <p:cNvSpPr txBox="1"/>
          <p:nvPr/>
        </p:nvSpPr>
        <p:spPr>
          <a:xfrm>
            <a:off x="4427601" y="4724463"/>
            <a:ext cx="1657350" cy="640080"/>
          </a:xfrm>
          <a:prstGeom prst="rect">
            <a:avLst/>
          </a:prstGeom>
          <a:solidFill>
            <a:srgbClr val="FFFFFF"/>
          </a:solidFill>
        </p:spPr>
        <p:txBody>
          <a:bodyPr vert="horz" wrap="square" lIns="0" tIns="41910" rIns="0" bIns="0" rtlCol="0">
            <a:spAutoFit/>
          </a:bodyPr>
          <a:lstStyle/>
          <a:p>
            <a:pPr marL="92075" marR="163195">
              <a:lnSpc>
                <a:spcPct val="100000"/>
              </a:lnSpc>
              <a:spcBef>
                <a:spcPts val="330"/>
              </a:spcBef>
            </a:pPr>
            <a:r>
              <a:rPr sz="1200" dirty="0">
                <a:latin typeface="Arial"/>
                <a:cs typeface="Arial"/>
              </a:rPr>
              <a:t>Doble </a:t>
            </a:r>
            <a:r>
              <a:rPr sz="1200" spc="-5" dirty="0">
                <a:latin typeface="Arial"/>
                <a:cs typeface="Arial"/>
              </a:rPr>
              <a:t>disco</a:t>
            </a:r>
            <a:r>
              <a:rPr sz="1200" spc="-120" dirty="0">
                <a:latin typeface="Arial"/>
                <a:cs typeface="Arial"/>
              </a:rPr>
              <a:t> </a:t>
            </a:r>
            <a:r>
              <a:rPr sz="1200" dirty="0">
                <a:latin typeface="Arial"/>
                <a:cs typeface="Arial"/>
              </a:rPr>
              <a:t>cortador  </a:t>
            </a:r>
            <a:r>
              <a:rPr sz="1200" spc="-5" dirty="0">
                <a:latin typeface="Arial"/>
                <a:cs typeface="Arial"/>
              </a:rPr>
              <a:t>desfasado </a:t>
            </a:r>
            <a:r>
              <a:rPr sz="1200" dirty="0">
                <a:latin typeface="Arial"/>
                <a:cs typeface="Arial"/>
              </a:rPr>
              <a:t>ambos  </a:t>
            </a:r>
            <a:r>
              <a:rPr sz="1200" spc="-5" dirty="0">
                <a:latin typeface="Arial"/>
                <a:cs typeface="Arial"/>
              </a:rPr>
              <a:t>inclinados</a:t>
            </a:r>
            <a:endParaRPr sz="1200">
              <a:latin typeface="Arial"/>
              <a:cs typeface="Arial"/>
            </a:endParaRPr>
          </a:p>
        </p:txBody>
      </p:sp>
      <p:sp>
        <p:nvSpPr>
          <p:cNvPr id="8" name="object 8"/>
          <p:cNvSpPr txBox="1"/>
          <p:nvPr/>
        </p:nvSpPr>
        <p:spPr>
          <a:xfrm>
            <a:off x="3708400" y="2421001"/>
            <a:ext cx="1008380" cy="244475"/>
          </a:xfrm>
          <a:prstGeom prst="rect">
            <a:avLst/>
          </a:prstGeom>
          <a:solidFill>
            <a:srgbClr val="FFFFFF"/>
          </a:solidFill>
        </p:spPr>
        <p:txBody>
          <a:bodyPr vert="horz" wrap="square" lIns="0" tIns="42545" rIns="0" bIns="0" rtlCol="0">
            <a:spAutoFit/>
          </a:bodyPr>
          <a:lstStyle/>
          <a:p>
            <a:pPr marL="92075">
              <a:lnSpc>
                <a:spcPct val="100000"/>
              </a:lnSpc>
              <a:spcBef>
                <a:spcPts val="335"/>
              </a:spcBef>
            </a:pPr>
            <a:r>
              <a:rPr sz="1000" spc="-5" dirty="0">
                <a:latin typeface="Arial"/>
                <a:cs typeface="Arial"/>
              </a:rPr>
              <a:t>Vista</a:t>
            </a:r>
            <a:r>
              <a:rPr sz="1000" spc="-35" dirty="0">
                <a:latin typeface="Arial"/>
                <a:cs typeface="Arial"/>
              </a:rPr>
              <a:t> </a:t>
            </a:r>
            <a:r>
              <a:rPr sz="1000" spc="-5" dirty="0">
                <a:latin typeface="Arial"/>
                <a:cs typeface="Arial"/>
              </a:rPr>
              <a:t>superior</a:t>
            </a:r>
            <a:endParaRPr sz="1000">
              <a:latin typeface="Arial"/>
              <a:cs typeface="Arial"/>
            </a:endParaRPr>
          </a:p>
        </p:txBody>
      </p:sp>
      <p:sp>
        <p:nvSpPr>
          <p:cNvPr id="9" name="object 9"/>
          <p:cNvSpPr txBox="1"/>
          <p:nvPr/>
        </p:nvSpPr>
        <p:spPr>
          <a:xfrm>
            <a:off x="3635375" y="3716337"/>
            <a:ext cx="1081405" cy="274955"/>
          </a:xfrm>
          <a:prstGeom prst="rect">
            <a:avLst/>
          </a:prstGeom>
          <a:solidFill>
            <a:srgbClr val="FFFFFF"/>
          </a:solidFill>
        </p:spPr>
        <p:txBody>
          <a:bodyPr vert="horz" wrap="square" lIns="0" tIns="41910" rIns="0" bIns="0" rtlCol="0">
            <a:spAutoFit/>
          </a:bodyPr>
          <a:lstStyle/>
          <a:p>
            <a:pPr marL="92075">
              <a:lnSpc>
                <a:spcPct val="100000"/>
              </a:lnSpc>
              <a:spcBef>
                <a:spcPts val="330"/>
              </a:spcBef>
            </a:pPr>
            <a:r>
              <a:rPr sz="1200" spc="-5" dirty="0">
                <a:latin typeface="Arial"/>
                <a:cs typeface="Arial"/>
              </a:rPr>
              <a:t>Vista</a:t>
            </a:r>
            <a:r>
              <a:rPr sz="1200" spc="-35" dirty="0">
                <a:latin typeface="Arial"/>
                <a:cs typeface="Arial"/>
              </a:rPr>
              <a:t> </a:t>
            </a:r>
            <a:r>
              <a:rPr sz="1200" spc="-5" dirty="0">
                <a:latin typeface="Arial"/>
                <a:cs typeface="Arial"/>
              </a:rPr>
              <a:t>lateral</a:t>
            </a:r>
            <a:endParaRPr sz="12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5482590" y="2207895"/>
            <a:ext cx="152400" cy="1185545"/>
          </a:xfrm>
          <a:custGeom>
            <a:avLst/>
            <a:gdLst/>
            <a:ahLst/>
            <a:cxnLst/>
            <a:rect l="l" t="t" r="r" b="b"/>
            <a:pathLst>
              <a:path w="152400" h="1185545">
                <a:moveTo>
                  <a:pt x="0" y="0"/>
                </a:moveTo>
                <a:lnTo>
                  <a:pt x="0" y="1185037"/>
                </a:lnTo>
                <a:lnTo>
                  <a:pt x="151892" y="1185037"/>
                </a:lnTo>
              </a:path>
            </a:pathLst>
          </a:custGeom>
          <a:ln w="25400">
            <a:solidFill>
              <a:srgbClr val="2C89E7"/>
            </a:solidFill>
          </a:ln>
        </p:spPr>
        <p:txBody>
          <a:bodyPr wrap="square" lIns="0" tIns="0" rIns="0" bIns="0" rtlCol="0"/>
          <a:lstStyle/>
          <a:p>
            <a:endParaRPr/>
          </a:p>
        </p:txBody>
      </p:sp>
      <p:sp>
        <p:nvSpPr>
          <p:cNvPr id="3" name="object 3"/>
          <p:cNvSpPr/>
          <p:nvPr/>
        </p:nvSpPr>
        <p:spPr>
          <a:xfrm>
            <a:off x="5482590" y="2207895"/>
            <a:ext cx="152400" cy="466090"/>
          </a:xfrm>
          <a:custGeom>
            <a:avLst/>
            <a:gdLst/>
            <a:ahLst/>
            <a:cxnLst/>
            <a:rect l="l" t="t" r="r" b="b"/>
            <a:pathLst>
              <a:path w="152400" h="466089">
                <a:moveTo>
                  <a:pt x="0" y="0"/>
                </a:moveTo>
                <a:lnTo>
                  <a:pt x="0" y="465963"/>
                </a:lnTo>
                <a:lnTo>
                  <a:pt x="151892" y="465963"/>
                </a:lnTo>
              </a:path>
            </a:pathLst>
          </a:custGeom>
          <a:ln w="25400">
            <a:solidFill>
              <a:srgbClr val="2C89E7"/>
            </a:solidFill>
          </a:ln>
        </p:spPr>
        <p:txBody>
          <a:bodyPr wrap="square" lIns="0" tIns="0" rIns="0" bIns="0" rtlCol="0"/>
          <a:lstStyle/>
          <a:p>
            <a:endParaRPr/>
          </a:p>
        </p:txBody>
      </p:sp>
      <p:sp>
        <p:nvSpPr>
          <p:cNvPr id="4" name="object 4"/>
          <p:cNvSpPr/>
          <p:nvPr/>
        </p:nvSpPr>
        <p:spPr>
          <a:xfrm>
            <a:off x="5274945" y="1488821"/>
            <a:ext cx="612775" cy="212725"/>
          </a:xfrm>
          <a:custGeom>
            <a:avLst/>
            <a:gdLst/>
            <a:ahLst/>
            <a:cxnLst/>
            <a:rect l="l" t="t" r="r" b="b"/>
            <a:pathLst>
              <a:path w="612775" h="212725">
                <a:moveTo>
                  <a:pt x="0" y="0"/>
                </a:moveTo>
                <a:lnTo>
                  <a:pt x="0" y="106299"/>
                </a:lnTo>
                <a:lnTo>
                  <a:pt x="612775" y="106299"/>
                </a:lnTo>
                <a:lnTo>
                  <a:pt x="612775" y="212598"/>
                </a:lnTo>
              </a:path>
            </a:pathLst>
          </a:custGeom>
          <a:ln w="25400">
            <a:solidFill>
              <a:srgbClr val="2C89E7"/>
            </a:solidFill>
          </a:ln>
        </p:spPr>
        <p:txBody>
          <a:bodyPr wrap="square" lIns="0" tIns="0" rIns="0" bIns="0" rtlCol="0"/>
          <a:lstStyle/>
          <a:p>
            <a:endParaRPr/>
          </a:p>
        </p:txBody>
      </p:sp>
      <p:sp>
        <p:nvSpPr>
          <p:cNvPr id="5" name="object 5"/>
          <p:cNvSpPr/>
          <p:nvPr/>
        </p:nvSpPr>
        <p:spPr>
          <a:xfrm>
            <a:off x="4257040" y="2207895"/>
            <a:ext cx="152400" cy="4062095"/>
          </a:xfrm>
          <a:custGeom>
            <a:avLst/>
            <a:gdLst/>
            <a:ahLst/>
            <a:cxnLst/>
            <a:rect l="l" t="t" r="r" b="b"/>
            <a:pathLst>
              <a:path w="152400" h="4062095">
                <a:moveTo>
                  <a:pt x="0" y="0"/>
                </a:moveTo>
                <a:lnTo>
                  <a:pt x="0" y="4061701"/>
                </a:lnTo>
                <a:lnTo>
                  <a:pt x="151892" y="4061701"/>
                </a:lnTo>
              </a:path>
            </a:pathLst>
          </a:custGeom>
          <a:ln w="25400">
            <a:solidFill>
              <a:srgbClr val="2C89E7"/>
            </a:solidFill>
          </a:ln>
        </p:spPr>
        <p:txBody>
          <a:bodyPr wrap="square" lIns="0" tIns="0" rIns="0" bIns="0" rtlCol="0"/>
          <a:lstStyle/>
          <a:p>
            <a:endParaRPr/>
          </a:p>
        </p:txBody>
      </p:sp>
      <p:sp>
        <p:nvSpPr>
          <p:cNvPr id="6" name="object 6"/>
          <p:cNvSpPr/>
          <p:nvPr/>
        </p:nvSpPr>
        <p:spPr>
          <a:xfrm>
            <a:off x="4510151" y="4365371"/>
            <a:ext cx="152400" cy="1185545"/>
          </a:xfrm>
          <a:custGeom>
            <a:avLst/>
            <a:gdLst/>
            <a:ahLst/>
            <a:cxnLst/>
            <a:rect l="l" t="t" r="r" b="b"/>
            <a:pathLst>
              <a:path w="152400" h="1185545">
                <a:moveTo>
                  <a:pt x="0" y="0"/>
                </a:moveTo>
                <a:lnTo>
                  <a:pt x="0" y="1185036"/>
                </a:lnTo>
                <a:lnTo>
                  <a:pt x="152019" y="1185036"/>
                </a:lnTo>
              </a:path>
            </a:pathLst>
          </a:custGeom>
          <a:ln w="25399">
            <a:solidFill>
              <a:srgbClr val="2C89E7"/>
            </a:solidFill>
          </a:ln>
        </p:spPr>
        <p:txBody>
          <a:bodyPr wrap="square" lIns="0" tIns="0" rIns="0" bIns="0" rtlCol="0"/>
          <a:lstStyle/>
          <a:p>
            <a:endParaRPr/>
          </a:p>
        </p:txBody>
      </p:sp>
      <p:sp>
        <p:nvSpPr>
          <p:cNvPr id="7" name="object 7"/>
          <p:cNvSpPr/>
          <p:nvPr/>
        </p:nvSpPr>
        <p:spPr>
          <a:xfrm>
            <a:off x="4510151" y="4365371"/>
            <a:ext cx="152400" cy="466090"/>
          </a:xfrm>
          <a:custGeom>
            <a:avLst/>
            <a:gdLst/>
            <a:ahLst/>
            <a:cxnLst/>
            <a:rect l="l" t="t" r="r" b="b"/>
            <a:pathLst>
              <a:path w="152400" h="466089">
                <a:moveTo>
                  <a:pt x="0" y="0"/>
                </a:moveTo>
                <a:lnTo>
                  <a:pt x="0" y="465962"/>
                </a:lnTo>
                <a:lnTo>
                  <a:pt x="152019" y="465962"/>
                </a:lnTo>
              </a:path>
            </a:pathLst>
          </a:custGeom>
          <a:ln w="25400">
            <a:solidFill>
              <a:srgbClr val="2C89E7"/>
            </a:solidFill>
          </a:ln>
        </p:spPr>
        <p:txBody>
          <a:bodyPr wrap="square" lIns="0" tIns="0" rIns="0" bIns="0" rtlCol="0"/>
          <a:lstStyle/>
          <a:p>
            <a:endParaRPr/>
          </a:p>
        </p:txBody>
      </p:sp>
      <p:sp>
        <p:nvSpPr>
          <p:cNvPr id="8" name="object 8"/>
          <p:cNvSpPr/>
          <p:nvPr/>
        </p:nvSpPr>
        <p:spPr>
          <a:xfrm>
            <a:off x="4257040" y="2207895"/>
            <a:ext cx="152400" cy="1904364"/>
          </a:xfrm>
          <a:custGeom>
            <a:avLst/>
            <a:gdLst/>
            <a:ahLst/>
            <a:cxnLst/>
            <a:rect l="l" t="t" r="r" b="b"/>
            <a:pathLst>
              <a:path w="152400" h="1904364">
                <a:moveTo>
                  <a:pt x="0" y="0"/>
                </a:moveTo>
                <a:lnTo>
                  <a:pt x="0" y="1904237"/>
                </a:lnTo>
                <a:lnTo>
                  <a:pt x="151892" y="1904237"/>
                </a:lnTo>
              </a:path>
            </a:pathLst>
          </a:custGeom>
          <a:ln w="25400">
            <a:solidFill>
              <a:srgbClr val="2C89E7"/>
            </a:solidFill>
          </a:ln>
        </p:spPr>
        <p:txBody>
          <a:bodyPr wrap="square" lIns="0" tIns="0" rIns="0" bIns="0" rtlCol="0"/>
          <a:lstStyle/>
          <a:p>
            <a:endParaRPr/>
          </a:p>
        </p:txBody>
      </p:sp>
      <p:sp>
        <p:nvSpPr>
          <p:cNvPr id="9" name="object 9"/>
          <p:cNvSpPr/>
          <p:nvPr/>
        </p:nvSpPr>
        <p:spPr>
          <a:xfrm>
            <a:off x="4257040" y="2207895"/>
            <a:ext cx="152400" cy="1185545"/>
          </a:xfrm>
          <a:custGeom>
            <a:avLst/>
            <a:gdLst/>
            <a:ahLst/>
            <a:cxnLst/>
            <a:rect l="l" t="t" r="r" b="b"/>
            <a:pathLst>
              <a:path w="152400" h="1185545">
                <a:moveTo>
                  <a:pt x="0" y="0"/>
                </a:moveTo>
                <a:lnTo>
                  <a:pt x="0" y="1185037"/>
                </a:lnTo>
                <a:lnTo>
                  <a:pt x="151892" y="1185037"/>
                </a:lnTo>
              </a:path>
            </a:pathLst>
          </a:custGeom>
          <a:ln w="25400">
            <a:solidFill>
              <a:srgbClr val="2C89E7"/>
            </a:solidFill>
          </a:ln>
        </p:spPr>
        <p:txBody>
          <a:bodyPr wrap="square" lIns="0" tIns="0" rIns="0" bIns="0" rtlCol="0"/>
          <a:lstStyle/>
          <a:p>
            <a:endParaRPr/>
          </a:p>
        </p:txBody>
      </p:sp>
      <p:sp>
        <p:nvSpPr>
          <p:cNvPr id="10" name="object 10"/>
          <p:cNvSpPr/>
          <p:nvPr/>
        </p:nvSpPr>
        <p:spPr>
          <a:xfrm>
            <a:off x="4257040" y="2207895"/>
            <a:ext cx="152400" cy="466090"/>
          </a:xfrm>
          <a:custGeom>
            <a:avLst/>
            <a:gdLst/>
            <a:ahLst/>
            <a:cxnLst/>
            <a:rect l="l" t="t" r="r" b="b"/>
            <a:pathLst>
              <a:path w="152400" h="466089">
                <a:moveTo>
                  <a:pt x="0" y="0"/>
                </a:moveTo>
                <a:lnTo>
                  <a:pt x="0" y="465963"/>
                </a:lnTo>
                <a:lnTo>
                  <a:pt x="151892" y="465963"/>
                </a:lnTo>
              </a:path>
            </a:pathLst>
          </a:custGeom>
          <a:ln w="25400">
            <a:solidFill>
              <a:srgbClr val="2C89E7"/>
            </a:solidFill>
          </a:ln>
        </p:spPr>
        <p:txBody>
          <a:bodyPr wrap="square" lIns="0" tIns="0" rIns="0" bIns="0" rtlCol="0"/>
          <a:lstStyle/>
          <a:p>
            <a:endParaRPr/>
          </a:p>
        </p:txBody>
      </p:sp>
      <p:sp>
        <p:nvSpPr>
          <p:cNvPr id="11" name="object 11"/>
          <p:cNvSpPr/>
          <p:nvPr/>
        </p:nvSpPr>
        <p:spPr>
          <a:xfrm>
            <a:off x="4662170" y="1488821"/>
            <a:ext cx="612775" cy="212725"/>
          </a:xfrm>
          <a:custGeom>
            <a:avLst/>
            <a:gdLst/>
            <a:ahLst/>
            <a:cxnLst/>
            <a:rect l="l" t="t" r="r" b="b"/>
            <a:pathLst>
              <a:path w="612775" h="212725">
                <a:moveTo>
                  <a:pt x="612775" y="0"/>
                </a:moveTo>
                <a:lnTo>
                  <a:pt x="612775" y="106299"/>
                </a:lnTo>
                <a:lnTo>
                  <a:pt x="0" y="106299"/>
                </a:lnTo>
                <a:lnTo>
                  <a:pt x="0" y="212598"/>
                </a:lnTo>
              </a:path>
            </a:pathLst>
          </a:custGeom>
          <a:ln w="25400">
            <a:solidFill>
              <a:srgbClr val="2C89E7"/>
            </a:solidFill>
          </a:ln>
        </p:spPr>
        <p:txBody>
          <a:bodyPr wrap="square" lIns="0" tIns="0" rIns="0" bIns="0" rtlCol="0"/>
          <a:lstStyle/>
          <a:p>
            <a:endParaRPr/>
          </a:p>
        </p:txBody>
      </p:sp>
      <p:sp>
        <p:nvSpPr>
          <p:cNvPr id="12" name="object 12"/>
          <p:cNvSpPr/>
          <p:nvPr/>
        </p:nvSpPr>
        <p:spPr>
          <a:xfrm>
            <a:off x="4049395" y="769619"/>
            <a:ext cx="1225550" cy="212725"/>
          </a:xfrm>
          <a:custGeom>
            <a:avLst/>
            <a:gdLst/>
            <a:ahLst/>
            <a:cxnLst/>
            <a:rect l="l" t="t" r="r" b="b"/>
            <a:pathLst>
              <a:path w="1225550" h="212725">
                <a:moveTo>
                  <a:pt x="0" y="0"/>
                </a:moveTo>
                <a:lnTo>
                  <a:pt x="0" y="106299"/>
                </a:lnTo>
                <a:lnTo>
                  <a:pt x="1225550" y="106299"/>
                </a:lnTo>
                <a:lnTo>
                  <a:pt x="1225550" y="212725"/>
                </a:lnTo>
              </a:path>
            </a:pathLst>
          </a:custGeom>
          <a:ln w="25400">
            <a:solidFill>
              <a:srgbClr val="2779CA"/>
            </a:solidFill>
          </a:ln>
        </p:spPr>
        <p:txBody>
          <a:bodyPr wrap="square" lIns="0" tIns="0" rIns="0" bIns="0" rtlCol="0"/>
          <a:lstStyle/>
          <a:p>
            <a:endParaRPr/>
          </a:p>
        </p:txBody>
      </p:sp>
      <p:sp>
        <p:nvSpPr>
          <p:cNvPr id="13" name="object 13"/>
          <p:cNvSpPr/>
          <p:nvPr/>
        </p:nvSpPr>
        <p:spPr>
          <a:xfrm>
            <a:off x="3031363" y="2346960"/>
            <a:ext cx="152400" cy="1904364"/>
          </a:xfrm>
          <a:custGeom>
            <a:avLst/>
            <a:gdLst/>
            <a:ahLst/>
            <a:cxnLst/>
            <a:rect l="l" t="t" r="r" b="b"/>
            <a:pathLst>
              <a:path w="152400" h="1904364">
                <a:moveTo>
                  <a:pt x="0" y="0"/>
                </a:moveTo>
                <a:lnTo>
                  <a:pt x="0" y="1904238"/>
                </a:lnTo>
                <a:lnTo>
                  <a:pt x="152019" y="1904238"/>
                </a:lnTo>
              </a:path>
            </a:pathLst>
          </a:custGeom>
          <a:ln w="25399">
            <a:solidFill>
              <a:srgbClr val="2C89E7"/>
            </a:solidFill>
          </a:ln>
        </p:spPr>
        <p:txBody>
          <a:bodyPr wrap="square" lIns="0" tIns="0" rIns="0" bIns="0" rtlCol="0"/>
          <a:lstStyle/>
          <a:p>
            <a:endParaRPr/>
          </a:p>
        </p:txBody>
      </p:sp>
      <p:sp>
        <p:nvSpPr>
          <p:cNvPr id="14" name="object 14"/>
          <p:cNvSpPr/>
          <p:nvPr/>
        </p:nvSpPr>
        <p:spPr>
          <a:xfrm>
            <a:off x="3031363" y="2346960"/>
            <a:ext cx="152400" cy="1185545"/>
          </a:xfrm>
          <a:custGeom>
            <a:avLst/>
            <a:gdLst/>
            <a:ahLst/>
            <a:cxnLst/>
            <a:rect l="l" t="t" r="r" b="b"/>
            <a:pathLst>
              <a:path w="152400" h="1185545">
                <a:moveTo>
                  <a:pt x="0" y="0"/>
                </a:moveTo>
                <a:lnTo>
                  <a:pt x="0" y="1185164"/>
                </a:lnTo>
                <a:lnTo>
                  <a:pt x="152019" y="1185164"/>
                </a:lnTo>
              </a:path>
            </a:pathLst>
          </a:custGeom>
          <a:ln w="25400">
            <a:solidFill>
              <a:srgbClr val="2C89E7"/>
            </a:solidFill>
          </a:ln>
        </p:spPr>
        <p:txBody>
          <a:bodyPr wrap="square" lIns="0" tIns="0" rIns="0" bIns="0" rtlCol="0"/>
          <a:lstStyle/>
          <a:p>
            <a:endParaRPr/>
          </a:p>
        </p:txBody>
      </p:sp>
      <p:sp>
        <p:nvSpPr>
          <p:cNvPr id="15" name="object 15"/>
          <p:cNvSpPr/>
          <p:nvPr/>
        </p:nvSpPr>
        <p:spPr>
          <a:xfrm>
            <a:off x="3031363" y="2346960"/>
            <a:ext cx="152400" cy="466090"/>
          </a:xfrm>
          <a:custGeom>
            <a:avLst/>
            <a:gdLst/>
            <a:ahLst/>
            <a:cxnLst/>
            <a:rect l="l" t="t" r="r" b="b"/>
            <a:pathLst>
              <a:path w="152400" h="466089">
                <a:moveTo>
                  <a:pt x="0" y="0"/>
                </a:moveTo>
                <a:lnTo>
                  <a:pt x="0" y="465963"/>
                </a:lnTo>
                <a:lnTo>
                  <a:pt x="152019" y="465963"/>
                </a:lnTo>
              </a:path>
            </a:pathLst>
          </a:custGeom>
          <a:ln w="25400">
            <a:solidFill>
              <a:srgbClr val="2C89E7"/>
            </a:solidFill>
          </a:ln>
        </p:spPr>
        <p:txBody>
          <a:bodyPr wrap="square" lIns="0" tIns="0" rIns="0" bIns="0" rtlCol="0"/>
          <a:lstStyle/>
          <a:p>
            <a:endParaRPr/>
          </a:p>
        </p:txBody>
      </p:sp>
      <p:sp>
        <p:nvSpPr>
          <p:cNvPr id="16" name="object 16"/>
          <p:cNvSpPr/>
          <p:nvPr/>
        </p:nvSpPr>
        <p:spPr>
          <a:xfrm>
            <a:off x="2823717" y="1488821"/>
            <a:ext cx="612775" cy="212725"/>
          </a:xfrm>
          <a:custGeom>
            <a:avLst/>
            <a:gdLst/>
            <a:ahLst/>
            <a:cxnLst/>
            <a:rect l="l" t="t" r="r" b="b"/>
            <a:pathLst>
              <a:path w="612775" h="212725">
                <a:moveTo>
                  <a:pt x="0" y="0"/>
                </a:moveTo>
                <a:lnTo>
                  <a:pt x="0" y="106299"/>
                </a:lnTo>
                <a:lnTo>
                  <a:pt x="612774" y="106299"/>
                </a:lnTo>
                <a:lnTo>
                  <a:pt x="612774" y="212598"/>
                </a:lnTo>
              </a:path>
            </a:pathLst>
          </a:custGeom>
          <a:ln w="25400">
            <a:solidFill>
              <a:srgbClr val="2C89E7"/>
            </a:solidFill>
          </a:ln>
        </p:spPr>
        <p:txBody>
          <a:bodyPr wrap="square" lIns="0" tIns="0" rIns="0" bIns="0" rtlCol="0"/>
          <a:lstStyle/>
          <a:p>
            <a:endParaRPr/>
          </a:p>
        </p:txBody>
      </p:sp>
      <p:sp>
        <p:nvSpPr>
          <p:cNvPr id="17" name="object 17"/>
          <p:cNvSpPr/>
          <p:nvPr/>
        </p:nvSpPr>
        <p:spPr>
          <a:xfrm>
            <a:off x="1200581" y="2208148"/>
            <a:ext cx="474980" cy="3345815"/>
          </a:xfrm>
          <a:custGeom>
            <a:avLst/>
            <a:gdLst/>
            <a:ahLst/>
            <a:cxnLst/>
            <a:rect l="l" t="t" r="r" b="b"/>
            <a:pathLst>
              <a:path w="474980" h="3345815">
                <a:moveTo>
                  <a:pt x="0" y="0"/>
                </a:moveTo>
                <a:lnTo>
                  <a:pt x="0" y="3345306"/>
                </a:lnTo>
                <a:lnTo>
                  <a:pt x="474421" y="3345306"/>
                </a:lnTo>
              </a:path>
            </a:pathLst>
          </a:custGeom>
          <a:ln w="25400">
            <a:solidFill>
              <a:srgbClr val="2C89E7"/>
            </a:solidFill>
          </a:ln>
        </p:spPr>
        <p:txBody>
          <a:bodyPr wrap="square" lIns="0" tIns="0" rIns="0" bIns="0" rtlCol="0"/>
          <a:lstStyle/>
          <a:p>
            <a:endParaRPr/>
          </a:p>
        </p:txBody>
      </p:sp>
      <p:sp>
        <p:nvSpPr>
          <p:cNvPr id="18" name="object 18"/>
          <p:cNvSpPr/>
          <p:nvPr/>
        </p:nvSpPr>
        <p:spPr>
          <a:xfrm>
            <a:off x="1200581" y="2208148"/>
            <a:ext cx="474980" cy="2625725"/>
          </a:xfrm>
          <a:custGeom>
            <a:avLst/>
            <a:gdLst/>
            <a:ahLst/>
            <a:cxnLst/>
            <a:rect l="l" t="t" r="r" b="b"/>
            <a:pathLst>
              <a:path w="474980" h="2625725">
                <a:moveTo>
                  <a:pt x="0" y="0"/>
                </a:moveTo>
                <a:lnTo>
                  <a:pt x="0" y="2625598"/>
                </a:lnTo>
                <a:lnTo>
                  <a:pt x="474421" y="2625598"/>
                </a:lnTo>
              </a:path>
            </a:pathLst>
          </a:custGeom>
          <a:ln w="25400">
            <a:solidFill>
              <a:srgbClr val="2C89E7"/>
            </a:solidFill>
          </a:ln>
        </p:spPr>
        <p:txBody>
          <a:bodyPr wrap="square" lIns="0" tIns="0" rIns="0" bIns="0" rtlCol="0"/>
          <a:lstStyle/>
          <a:p>
            <a:endParaRPr/>
          </a:p>
        </p:txBody>
      </p:sp>
      <p:sp>
        <p:nvSpPr>
          <p:cNvPr id="19" name="object 19"/>
          <p:cNvSpPr/>
          <p:nvPr/>
        </p:nvSpPr>
        <p:spPr>
          <a:xfrm>
            <a:off x="1200581" y="2208148"/>
            <a:ext cx="474980" cy="1906270"/>
          </a:xfrm>
          <a:custGeom>
            <a:avLst/>
            <a:gdLst/>
            <a:ahLst/>
            <a:cxnLst/>
            <a:rect l="l" t="t" r="r" b="b"/>
            <a:pathLst>
              <a:path w="474980" h="1906270">
                <a:moveTo>
                  <a:pt x="0" y="0"/>
                </a:moveTo>
                <a:lnTo>
                  <a:pt x="0" y="1905889"/>
                </a:lnTo>
                <a:lnTo>
                  <a:pt x="474421" y="1905889"/>
                </a:lnTo>
              </a:path>
            </a:pathLst>
          </a:custGeom>
          <a:ln w="25400">
            <a:solidFill>
              <a:srgbClr val="2C89E7"/>
            </a:solidFill>
          </a:ln>
        </p:spPr>
        <p:txBody>
          <a:bodyPr wrap="square" lIns="0" tIns="0" rIns="0" bIns="0" rtlCol="0"/>
          <a:lstStyle/>
          <a:p>
            <a:endParaRPr/>
          </a:p>
        </p:txBody>
      </p:sp>
      <p:sp>
        <p:nvSpPr>
          <p:cNvPr id="20" name="object 20"/>
          <p:cNvSpPr/>
          <p:nvPr/>
        </p:nvSpPr>
        <p:spPr>
          <a:xfrm>
            <a:off x="1200581" y="2208148"/>
            <a:ext cx="474980" cy="1186180"/>
          </a:xfrm>
          <a:custGeom>
            <a:avLst/>
            <a:gdLst/>
            <a:ahLst/>
            <a:cxnLst/>
            <a:rect l="l" t="t" r="r" b="b"/>
            <a:pathLst>
              <a:path w="474980" h="1186179">
                <a:moveTo>
                  <a:pt x="0" y="0"/>
                </a:moveTo>
                <a:lnTo>
                  <a:pt x="0" y="1186179"/>
                </a:lnTo>
                <a:lnTo>
                  <a:pt x="474421" y="1186179"/>
                </a:lnTo>
              </a:path>
            </a:pathLst>
          </a:custGeom>
          <a:ln w="25400">
            <a:solidFill>
              <a:srgbClr val="2C89E7"/>
            </a:solidFill>
          </a:ln>
        </p:spPr>
        <p:txBody>
          <a:bodyPr wrap="square" lIns="0" tIns="0" rIns="0" bIns="0" rtlCol="0"/>
          <a:lstStyle/>
          <a:p>
            <a:endParaRPr/>
          </a:p>
        </p:txBody>
      </p:sp>
      <p:sp>
        <p:nvSpPr>
          <p:cNvPr id="21" name="object 21"/>
          <p:cNvSpPr/>
          <p:nvPr/>
        </p:nvSpPr>
        <p:spPr>
          <a:xfrm>
            <a:off x="1200581" y="2208148"/>
            <a:ext cx="474980" cy="466725"/>
          </a:xfrm>
          <a:custGeom>
            <a:avLst/>
            <a:gdLst/>
            <a:ahLst/>
            <a:cxnLst/>
            <a:rect l="l" t="t" r="r" b="b"/>
            <a:pathLst>
              <a:path w="474980" h="466725">
                <a:moveTo>
                  <a:pt x="0" y="0"/>
                </a:moveTo>
                <a:lnTo>
                  <a:pt x="0" y="466471"/>
                </a:lnTo>
                <a:lnTo>
                  <a:pt x="474421" y="466471"/>
                </a:lnTo>
              </a:path>
            </a:pathLst>
          </a:custGeom>
          <a:ln w="25400">
            <a:solidFill>
              <a:srgbClr val="2C89E7"/>
            </a:solidFill>
          </a:ln>
        </p:spPr>
        <p:txBody>
          <a:bodyPr wrap="square" lIns="0" tIns="0" rIns="0" bIns="0" rtlCol="0"/>
          <a:lstStyle/>
          <a:p>
            <a:endParaRPr/>
          </a:p>
        </p:txBody>
      </p:sp>
      <p:sp>
        <p:nvSpPr>
          <p:cNvPr id="22" name="object 22"/>
          <p:cNvSpPr/>
          <p:nvPr/>
        </p:nvSpPr>
        <p:spPr>
          <a:xfrm>
            <a:off x="1605788" y="1488821"/>
            <a:ext cx="1217930" cy="213360"/>
          </a:xfrm>
          <a:custGeom>
            <a:avLst/>
            <a:gdLst/>
            <a:ahLst/>
            <a:cxnLst/>
            <a:rect l="l" t="t" r="r" b="b"/>
            <a:pathLst>
              <a:path w="1217930" h="213360">
                <a:moveTo>
                  <a:pt x="1217930" y="0"/>
                </a:moveTo>
                <a:lnTo>
                  <a:pt x="1217930" y="106552"/>
                </a:lnTo>
                <a:lnTo>
                  <a:pt x="0" y="106552"/>
                </a:lnTo>
                <a:lnTo>
                  <a:pt x="0" y="212851"/>
                </a:lnTo>
              </a:path>
            </a:pathLst>
          </a:custGeom>
          <a:ln w="25399">
            <a:solidFill>
              <a:srgbClr val="2C89E7"/>
            </a:solidFill>
          </a:ln>
        </p:spPr>
        <p:txBody>
          <a:bodyPr wrap="square" lIns="0" tIns="0" rIns="0" bIns="0" rtlCol="0"/>
          <a:lstStyle/>
          <a:p>
            <a:endParaRPr/>
          </a:p>
        </p:txBody>
      </p:sp>
      <p:sp>
        <p:nvSpPr>
          <p:cNvPr id="23" name="object 23"/>
          <p:cNvSpPr/>
          <p:nvPr/>
        </p:nvSpPr>
        <p:spPr>
          <a:xfrm>
            <a:off x="2823717" y="769619"/>
            <a:ext cx="1226185" cy="212725"/>
          </a:xfrm>
          <a:custGeom>
            <a:avLst/>
            <a:gdLst/>
            <a:ahLst/>
            <a:cxnLst/>
            <a:rect l="l" t="t" r="r" b="b"/>
            <a:pathLst>
              <a:path w="1226185" h="212725">
                <a:moveTo>
                  <a:pt x="1225677" y="0"/>
                </a:moveTo>
                <a:lnTo>
                  <a:pt x="1225677" y="106299"/>
                </a:lnTo>
                <a:lnTo>
                  <a:pt x="0" y="106299"/>
                </a:lnTo>
                <a:lnTo>
                  <a:pt x="0" y="212725"/>
                </a:lnTo>
              </a:path>
            </a:pathLst>
          </a:custGeom>
          <a:ln w="25400">
            <a:solidFill>
              <a:srgbClr val="2779CA"/>
            </a:solidFill>
          </a:ln>
        </p:spPr>
        <p:txBody>
          <a:bodyPr wrap="square" lIns="0" tIns="0" rIns="0" bIns="0" rtlCol="0"/>
          <a:lstStyle/>
          <a:p>
            <a:endParaRPr/>
          </a:p>
        </p:txBody>
      </p:sp>
      <p:sp>
        <p:nvSpPr>
          <p:cNvPr id="24" name="object 24"/>
          <p:cNvSpPr/>
          <p:nvPr/>
        </p:nvSpPr>
        <p:spPr>
          <a:xfrm>
            <a:off x="3542919" y="263182"/>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solidFill>
            <a:srgbClr val="3399FF"/>
          </a:solidFill>
        </p:spPr>
        <p:txBody>
          <a:bodyPr wrap="square" lIns="0" tIns="0" rIns="0" bIns="0" rtlCol="0"/>
          <a:lstStyle/>
          <a:p>
            <a:endParaRPr/>
          </a:p>
        </p:txBody>
      </p:sp>
      <p:sp>
        <p:nvSpPr>
          <p:cNvPr id="25" name="object 25"/>
          <p:cNvSpPr/>
          <p:nvPr/>
        </p:nvSpPr>
        <p:spPr>
          <a:xfrm>
            <a:off x="3542919" y="263182"/>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26" name="object 26"/>
          <p:cNvSpPr txBox="1"/>
          <p:nvPr/>
        </p:nvSpPr>
        <p:spPr>
          <a:xfrm>
            <a:off x="3573017" y="414274"/>
            <a:ext cx="951865"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Arial"/>
                <a:cs typeface="Arial"/>
              </a:rPr>
              <a:t>Dosificadores</a:t>
            </a:r>
            <a:endParaRPr sz="1100">
              <a:latin typeface="Arial"/>
              <a:cs typeface="Arial"/>
            </a:endParaRPr>
          </a:p>
        </p:txBody>
      </p:sp>
      <p:sp>
        <p:nvSpPr>
          <p:cNvPr id="27" name="object 27"/>
          <p:cNvSpPr/>
          <p:nvPr/>
        </p:nvSpPr>
        <p:spPr>
          <a:xfrm>
            <a:off x="2317369" y="982383"/>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solidFill>
            <a:srgbClr val="FF9933"/>
          </a:solidFill>
        </p:spPr>
        <p:txBody>
          <a:bodyPr wrap="square" lIns="0" tIns="0" rIns="0" bIns="0" rtlCol="0"/>
          <a:lstStyle/>
          <a:p>
            <a:endParaRPr/>
          </a:p>
        </p:txBody>
      </p:sp>
      <p:sp>
        <p:nvSpPr>
          <p:cNvPr id="28" name="object 28"/>
          <p:cNvSpPr/>
          <p:nvPr/>
        </p:nvSpPr>
        <p:spPr>
          <a:xfrm>
            <a:off x="2317369" y="982383"/>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29" name="object 29"/>
          <p:cNvSpPr txBox="1"/>
          <p:nvPr/>
        </p:nvSpPr>
        <p:spPr>
          <a:xfrm>
            <a:off x="2517775" y="1133601"/>
            <a:ext cx="610870"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Arial"/>
                <a:cs typeface="Arial"/>
              </a:rPr>
              <a:t>Chorrillo</a:t>
            </a:r>
            <a:endParaRPr sz="1100">
              <a:latin typeface="Arial"/>
              <a:cs typeface="Arial"/>
            </a:endParaRPr>
          </a:p>
        </p:txBody>
      </p:sp>
      <p:sp>
        <p:nvSpPr>
          <p:cNvPr id="30" name="object 30"/>
          <p:cNvSpPr/>
          <p:nvPr/>
        </p:nvSpPr>
        <p:spPr>
          <a:xfrm>
            <a:off x="1099286" y="1701711"/>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solidFill>
            <a:srgbClr val="FF9933"/>
          </a:solidFill>
        </p:spPr>
        <p:txBody>
          <a:bodyPr wrap="square" lIns="0" tIns="0" rIns="0" bIns="0" rtlCol="0"/>
          <a:lstStyle/>
          <a:p>
            <a:endParaRPr/>
          </a:p>
        </p:txBody>
      </p:sp>
      <p:sp>
        <p:nvSpPr>
          <p:cNvPr id="31" name="object 31"/>
          <p:cNvSpPr/>
          <p:nvPr/>
        </p:nvSpPr>
        <p:spPr>
          <a:xfrm>
            <a:off x="1099286" y="1701711"/>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32" name="object 32"/>
          <p:cNvSpPr txBox="1"/>
          <p:nvPr/>
        </p:nvSpPr>
        <p:spPr>
          <a:xfrm>
            <a:off x="1233932" y="1853311"/>
            <a:ext cx="74168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Arial"/>
                <a:cs typeface="Arial"/>
              </a:rPr>
              <a:t>Me</a:t>
            </a:r>
            <a:r>
              <a:rPr sz="1100" b="1" spc="-5" dirty="0">
                <a:latin typeface="Arial"/>
                <a:cs typeface="Arial"/>
              </a:rPr>
              <a:t>c</a:t>
            </a:r>
            <a:r>
              <a:rPr sz="1100" b="1" dirty="0">
                <a:latin typeface="Arial"/>
                <a:cs typeface="Arial"/>
              </a:rPr>
              <a:t>á</a:t>
            </a:r>
            <a:r>
              <a:rPr sz="1100" b="1" spc="-5" dirty="0">
                <a:latin typeface="Arial"/>
                <a:cs typeface="Arial"/>
              </a:rPr>
              <a:t>n</a:t>
            </a:r>
            <a:r>
              <a:rPr sz="1100" b="1" dirty="0">
                <a:latin typeface="Arial"/>
                <a:cs typeface="Arial"/>
              </a:rPr>
              <a:t>ic</a:t>
            </a:r>
            <a:r>
              <a:rPr sz="1100" b="1" spc="-5" dirty="0">
                <a:latin typeface="Arial"/>
                <a:cs typeface="Arial"/>
              </a:rPr>
              <a:t>o</a:t>
            </a:r>
            <a:r>
              <a:rPr sz="1100" b="1" dirty="0">
                <a:latin typeface="Arial"/>
                <a:cs typeface="Arial"/>
              </a:rPr>
              <a:t>s</a:t>
            </a:r>
            <a:endParaRPr sz="1100">
              <a:latin typeface="Arial"/>
              <a:cs typeface="Arial"/>
            </a:endParaRPr>
          </a:p>
        </p:txBody>
      </p:sp>
      <p:sp>
        <p:nvSpPr>
          <p:cNvPr id="33" name="object 33"/>
          <p:cNvSpPr/>
          <p:nvPr/>
        </p:nvSpPr>
        <p:spPr>
          <a:xfrm>
            <a:off x="1675002" y="2421420"/>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solidFill>
            <a:srgbClr val="FF9933"/>
          </a:solidFill>
        </p:spPr>
        <p:txBody>
          <a:bodyPr wrap="square" lIns="0" tIns="0" rIns="0" bIns="0" rtlCol="0"/>
          <a:lstStyle/>
          <a:p>
            <a:endParaRPr/>
          </a:p>
        </p:txBody>
      </p:sp>
      <p:sp>
        <p:nvSpPr>
          <p:cNvPr id="34" name="object 34"/>
          <p:cNvSpPr/>
          <p:nvPr/>
        </p:nvSpPr>
        <p:spPr>
          <a:xfrm>
            <a:off x="1675002" y="2421420"/>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35" name="object 35"/>
          <p:cNvSpPr txBox="1"/>
          <p:nvPr/>
        </p:nvSpPr>
        <p:spPr>
          <a:xfrm>
            <a:off x="1892300" y="2572893"/>
            <a:ext cx="577850" cy="193675"/>
          </a:xfrm>
          <a:prstGeom prst="rect">
            <a:avLst/>
          </a:prstGeom>
        </p:spPr>
        <p:txBody>
          <a:bodyPr vert="horz" wrap="square" lIns="0" tIns="13335" rIns="0" bIns="0" rtlCol="0">
            <a:spAutoFit/>
          </a:bodyPr>
          <a:lstStyle/>
          <a:p>
            <a:pPr marL="12700">
              <a:lnSpc>
                <a:spcPct val="100000"/>
              </a:lnSpc>
              <a:spcBef>
                <a:spcPts val="105"/>
              </a:spcBef>
            </a:pPr>
            <a:r>
              <a:rPr sz="1100" b="1" spc="-10" dirty="0">
                <a:latin typeface="Arial"/>
                <a:cs typeface="Arial"/>
              </a:rPr>
              <a:t>R</a:t>
            </a:r>
            <a:r>
              <a:rPr sz="1100" b="1" dirty="0">
                <a:latin typeface="Arial"/>
                <a:cs typeface="Arial"/>
              </a:rPr>
              <a:t>olda</a:t>
            </a:r>
            <a:r>
              <a:rPr sz="1100" b="1" spc="-5" dirty="0">
                <a:latin typeface="Arial"/>
                <a:cs typeface="Arial"/>
              </a:rPr>
              <a:t>n</a:t>
            </a:r>
            <a:r>
              <a:rPr sz="1100" b="1" dirty="0">
                <a:latin typeface="Arial"/>
                <a:cs typeface="Arial"/>
              </a:rPr>
              <a:t>a</a:t>
            </a:r>
            <a:endParaRPr sz="1100">
              <a:latin typeface="Arial"/>
              <a:cs typeface="Arial"/>
            </a:endParaRPr>
          </a:p>
        </p:txBody>
      </p:sp>
      <p:sp>
        <p:nvSpPr>
          <p:cNvPr id="36" name="object 36"/>
          <p:cNvSpPr/>
          <p:nvPr/>
        </p:nvSpPr>
        <p:spPr>
          <a:xfrm>
            <a:off x="1675002" y="3141129"/>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solidFill>
            <a:srgbClr val="FF9933"/>
          </a:solidFill>
        </p:spPr>
        <p:txBody>
          <a:bodyPr wrap="square" lIns="0" tIns="0" rIns="0" bIns="0" rtlCol="0"/>
          <a:lstStyle/>
          <a:p>
            <a:endParaRPr/>
          </a:p>
        </p:txBody>
      </p:sp>
      <p:sp>
        <p:nvSpPr>
          <p:cNvPr id="37" name="object 37"/>
          <p:cNvSpPr/>
          <p:nvPr/>
        </p:nvSpPr>
        <p:spPr>
          <a:xfrm>
            <a:off x="1675002" y="3141129"/>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38" name="object 38"/>
          <p:cNvSpPr txBox="1"/>
          <p:nvPr/>
        </p:nvSpPr>
        <p:spPr>
          <a:xfrm>
            <a:off x="1750567" y="3132201"/>
            <a:ext cx="862330" cy="515620"/>
          </a:xfrm>
          <a:prstGeom prst="rect">
            <a:avLst/>
          </a:prstGeom>
        </p:spPr>
        <p:txBody>
          <a:bodyPr vert="horz" wrap="square" lIns="0" tIns="19685" rIns="0" bIns="0" rtlCol="0">
            <a:spAutoFit/>
          </a:bodyPr>
          <a:lstStyle/>
          <a:p>
            <a:pPr marL="12065" marR="5080" algn="ctr">
              <a:lnSpc>
                <a:spcPct val="95900"/>
              </a:lnSpc>
              <a:spcBef>
                <a:spcPts val="155"/>
              </a:spcBef>
            </a:pPr>
            <a:r>
              <a:rPr sz="1100" b="1" dirty="0">
                <a:latin typeface="Arial"/>
                <a:cs typeface="Arial"/>
              </a:rPr>
              <a:t>Roldada</a:t>
            </a:r>
            <a:r>
              <a:rPr sz="1100" b="1" spc="-114" dirty="0">
                <a:latin typeface="Arial"/>
                <a:cs typeface="Arial"/>
              </a:rPr>
              <a:t> </a:t>
            </a:r>
            <a:r>
              <a:rPr sz="1100" b="1" dirty="0">
                <a:latin typeface="Arial"/>
                <a:cs typeface="Arial"/>
              </a:rPr>
              <a:t>con  centro  desplazable</a:t>
            </a:r>
            <a:endParaRPr sz="1100">
              <a:latin typeface="Arial"/>
              <a:cs typeface="Arial"/>
            </a:endParaRPr>
          </a:p>
        </p:txBody>
      </p:sp>
      <p:sp>
        <p:nvSpPr>
          <p:cNvPr id="39" name="object 39"/>
          <p:cNvSpPr/>
          <p:nvPr/>
        </p:nvSpPr>
        <p:spPr>
          <a:xfrm>
            <a:off x="1675002" y="3860837"/>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solidFill>
            <a:srgbClr val="FF9900"/>
          </a:solidFill>
        </p:spPr>
        <p:txBody>
          <a:bodyPr wrap="square" lIns="0" tIns="0" rIns="0" bIns="0" rtlCol="0"/>
          <a:lstStyle/>
          <a:p>
            <a:endParaRPr/>
          </a:p>
        </p:txBody>
      </p:sp>
      <p:sp>
        <p:nvSpPr>
          <p:cNvPr id="40" name="object 40"/>
          <p:cNvSpPr/>
          <p:nvPr/>
        </p:nvSpPr>
        <p:spPr>
          <a:xfrm>
            <a:off x="1675002" y="3860837"/>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41" name="object 41"/>
          <p:cNvSpPr txBox="1"/>
          <p:nvPr/>
        </p:nvSpPr>
        <p:spPr>
          <a:xfrm>
            <a:off x="1826767" y="3932301"/>
            <a:ext cx="710565" cy="353695"/>
          </a:xfrm>
          <a:prstGeom prst="rect">
            <a:avLst/>
          </a:prstGeom>
        </p:spPr>
        <p:txBody>
          <a:bodyPr vert="horz" wrap="square" lIns="0" tIns="24765" rIns="0" bIns="0" rtlCol="0">
            <a:spAutoFit/>
          </a:bodyPr>
          <a:lstStyle/>
          <a:p>
            <a:pPr marL="12700" marR="5080" indent="103505">
              <a:lnSpc>
                <a:spcPts val="1260"/>
              </a:lnSpc>
              <a:spcBef>
                <a:spcPts val="195"/>
              </a:spcBef>
            </a:pPr>
            <a:r>
              <a:rPr sz="1100" b="1" spc="-5" dirty="0">
                <a:latin typeface="Arial"/>
                <a:cs typeface="Arial"/>
              </a:rPr>
              <a:t>Rodillo  </a:t>
            </a:r>
            <a:r>
              <a:rPr sz="1100" b="1" dirty="0">
                <a:latin typeface="Arial"/>
                <a:cs typeface="Arial"/>
              </a:rPr>
              <a:t>a</a:t>
            </a:r>
            <a:r>
              <a:rPr sz="1100" b="1" spc="-5" dirty="0">
                <a:latin typeface="Arial"/>
                <a:cs typeface="Arial"/>
              </a:rPr>
              <a:t>c</a:t>
            </a:r>
            <a:r>
              <a:rPr sz="1100" b="1" dirty="0">
                <a:latin typeface="Arial"/>
                <a:cs typeface="Arial"/>
              </a:rPr>
              <a:t>a</a:t>
            </a:r>
            <a:r>
              <a:rPr sz="1100" b="1" spc="-5" dirty="0">
                <a:latin typeface="Arial"/>
                <a:cs typeface="Arial"/>
              </a:rPr>
              <a:t>n</a:t>
            </a:r>
            <a:r>
              <a:rPr sz="1100" b="1" dirty="0">
                <a:latin typeface="Arial"/>
                <a:cs typeface="Arial"/>
              </a:rPr>
              <a:t>alado</a:t>
            </a:r>
            <a:endParaRPr sz="1100">
              <a:latin typeface="Arial"/>
              <a:cs typeface="Arial"/>
            </a:endParaRPr>
          </a:p>
        </p:txBody>
      </p:sp>
      <p:sp>
        <p:nvSpPr>
          <p:cNvPr id="42" name="object 42"/>
          <p:cNvSpPr/>
          <p:nvPr/>
        </p:nvSpPr>
        <p:spPr>
          <a:xfrm>
            <a:off x="1675002" y="4580547"/>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solidFill>
            <a:srgbClr val="FF6600"/>
          </a:solidFill>
        </p:spPr>
        <p:txBody>
          <a:bodyPr wrap="square" lIns="0" tIns="0" rIns="0" bIns="0" rtlCol="0"/>
          <a:lstStyle/>
          <a:p>
            <a:endParaRPr/>
          </a:p>
        </p:txBody>
      </p:sp>
      <p:sp>
        <p:nvSpPr>
          <p:cNvPr id="43" name="object 43"/>
          <p:cNvSpPr/>
          <p:nvPr/>
        </p:nvSpPr>
        <p:spPr>
          <a:xfrm>
            <a:off x="1675002" y="4580547"/>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44" name="object 44"/>
          <p:cNvSpPr txBox="1"/>
          <p:nvPr/>
        </p:nvSpPr>
        <p:spPr>
          <a:xfrm>
            <a:off x="1886204" y="4732401"/>
            <a:ext cx="591185" cy="193675"/>
          </a:xfrm>
          <a:prstGeom prst="rect">
            <a:avLst/>
          </a:prstGeom>
        </p:spPr>
        <p:txBody>
          <a:bodyPr vert="horz" wrap="square" lIns="0" tIns="12700" rIns="0" bIns="0" rtlCol="0">
            <a:spAutoFit/>
          </a:bodyPr>
          <a:lstStyle/>
          <a:p>
            <a:pPr marL="12700">
              <a:lnSpc>
                <a:spcPct val="100000"/>
              </a:lnSpc>
              <a:spcBef>
                <a:spcPts val="100"/>
              </a:spcBef>
            </a:pPr>
            <a:r>
              <a:rPr sz="1100" b="1" spc="-10" dirty="0">
                <a:latin typeface="Arial"/>
                <a:cs typeface="Arial"/>
              </a:rPr>
              <a:t>C</a:t>
            </a:r>
            <a:r>
              <a:rPr sz="1100" b="1" dirty="0">
                <a:latin typeface="Arial"/>
                <a:cs typeface="Arial"/>
              </a:rPr>
              <a:t>h</a:t>
            </a:r>
            <a:r>
              <a:rPr sz="1100" b="1" spc="-5" dirty="0">
                <a:latin typeface="Arial"/>
                <a:cs typeface="Arial"/>
              </a:rPr>
              <a:t>e</a:t>
            </a:r>
            <a:r>
              <a:rPr sz="1100" b="1" spc="-15" dirty="0">
                <a:latin typeface="Arial"/>
                <a:cs typeface="Arial"/>
              </a:rPr>
              <a:t>v</a:t>
            </a:r>
            <a:r>
              <a:rPr sz="1100" b="1" dirty="0">
                <a:latin typeface="Arial"/>
                <a:cs typeface="Arial"/>
              </a:rPr>
              <a:t>rón</a:t>
            </a:r>
            <a:endParaRPr sz="1100">
              <a:latin typeface="Arial"/>
              <a:cs typeface="Arial"/>
            </a:endParaRPr>
          </a:p>
        </p:txBody>
      </p:sp>
      <p:sp>
        <p:nvSpPr>
          <p:cNvPr id="45" name="object 45"/>
          <p:cNvSpPr/>
          <p:nvPr/>
        </p:nvSpPr>
        <p:spPr>
          <a:xfrm>
            <a:off x="1675002" y="5300205"/>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solidFill>
            <a:srgbClr val="FF9933"/>
          </a:solidFill>
        </p:spPr>
        <p:txBody>
          <a:bodyPr wrap="square" lIns="0" tIns="0" rIns="0" bIns="0" rtlCol="0"/>
          <a:lstStyle/>
          <a:p>
            <a:endParaRPr/>
          </a:p>
        </p:txBody>
      </p:sp>
      <p:sp>
        <p:nvSpPr>
          <p:cNvPr id="46" name="object 46"/>
          <p:cNvSpPr/>
          <p:nvPr/>
        </p:nvSpPr>
        <p:spPr>
          <a:xfrm>
            <a:off x="1675002" y="5300205"/>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47" name="object 47"/>
          <p:cNvSpPr txBox="1"/>
          <p:nvPr/>
        </p:nvSpPr>
        <p:spPr>
          <a:xfrm>
            <a:off x="1814576" y="5452364"/>
            <a:ext cx="732790" cy="193675"/>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De</a:t>
            </a:r>
            <a:r>
              <a:rPr sz="1100" b="1" spc="-70" dirty="0">
                <a:latin typeface="Arial"/>
                <a:cs typeface="Arial"/>
              </a:rPr>
              <a:t> </a:t>
            </a:r>
            <a:r>
              <a:rPr sz="1100" b="1" dirty="0">
                <a:latin typeface="Arial"/>
                <a:cs typeface="Arial"/>
              </a:rPr>
              <a:t>dientes</a:t>
            </a:r>
            <a:endParaRPr sz="1100">
              <a:latin typeface="Arial"/>
              <a:cs typeface="Arial"/>
            </a:endParaRPr>
          </a:p>
        </p:txBody>
      </p:sp>
      <p:sp>
        <p:nvSpPr>
          <p:cNvPr id="48" name="object 48"/>
          <p:cNvSpPr/>
          <p:nvPr/>
        </p:nvSpPr>
        <p:spPr>
          <a:xfrm>
            <a:off x="2930144" y="1701431"/>
            <a:ext cx="1013460" cy="645795"/>
          </a:xfrm>
          <a:custGeom>
            <a:avLst/>
            <a:gdLst/>
            <a:ahLst/>
            <a:cxnLst/>
            <a:rect l="l" t="t" r="r" b="b"/>
            <a:pathLst>
              <a:path w="1013460" h="645794">
                <a:moveTo>
                  <a:pt x="0" y="645528"/>
                </a:moveTo>
                <a:lnTo>
                  <a:pt x="1012888" y="645528"/>
                </a:lnTo>
                <a:lnTo>
                  <a:pt x="1012888" y="0"/>
                </a:lnTo>
                <a:lnTo>
                  <a:pt x="0" y="0"/>
                </a:lnTo>
                <a:lnTo>
                  <a:pt x="0" y="645528"/>
                </a:lnTo>
                <a:close/>
              </a:path>
            </a:pathLst>
          </a:custGeom>
          <a:solidFill>
            <a:srgbClr val="FF9933"/>
          </a:solidFill>
        </p:spPr>
        <p:txBody>
          <a:bodyPr wrap="square" lIns="0" tIns="0" rIns="0" bIns="0" rtlCol="0"/>
          <a:lstStyle/>
          <a:p>
            <a:endParaRPr/>
          </a:p>
        </p:txBody>
      </p:sp>
      <p:sp>
        <p:nvSpPr>
          <p:cNvPr id="49" name="object 49"/>
          <p:cNvSpPr/>
          <p:nvPr/>
        </p:nvSpPr>
        <p:spPr>
          <a:xfrm>
            <a:off x="2930144" y="1701431"/>
            <a:ext cx="1013460" cy="645795"/>
          </a:xfrm>
          <a:custGeom>
            <a:avLst/>
            <a:gdLst/>
            <a:ahLst/>
            <a:cxnLst/>
            <a:rect l="l" t="t" r="r" b="b"/>
            <a:pathLst>
              <a:path w="1013460" h="645794">
                <a:moveTo>
                  <a:pt x="0" y="645528"/>
                </a:moveTo>
                <a:lnTo>
                  <a:pt x="1012888" y="645528"/>
                </a:lnTo>
                <a:lnTo>
                  <a:pt x="1012888" y="0"/>
                </a:lnTo>
                <a:lnTo>
                  <a:pt x="0" y="0"/>
                </a:lnTo>
                <a:lnTo>
                  <a:pt x="0" y="645528"/>
                </a:lnTo>
                <a:close/>
              </a:path>
            </a:pathLst>
          </a:custGeom>
          <a:ln w="25400">
            <a:solidFill>
              <a:srgbClr val="FFFFFF"/>
            </a:solidFill>
          </a:ln>
        </p:spPr>
        <p:txBody>
          <a:bodyPr wrap="square" lIns="0" tIns="0" rIns="0" bIns="0" rtlCol="0"/>
          <a:lstStyle/>
          <a:p>
            <a:endParaRPr/>
          </a:p>
        </p:txBody>
      </p:sp>
      <p:sp>
        <p:nvSpPr>
          <p:cNvPr id="50" name="object 50"/>
          <p:cNvSpPr txBox="1"/>
          <p:nvPr/>
        </p:nvSpPr>
        <p:spPr>
          <a:xfrm>
            <a:off x="2941701" y="1761870"/>
            <a:ext cx="988694" cy="515620"/>
          </a:xfrm>
          <a:prstGeom prst="rect">
            <a:avLst/>
          </a:prstGeom>
        </p:spPr>
        <p:txBody>
          <a:bodyPr vert="horz" wrap="square" lIns="0" tIns="19685" rIns="0" bIns="0" rtlCol="0">
            <a:spAutoFit/>
          </a:bodyPr>
          <a:lstStyle/>
          <a:p>
            <a:pPr marL="12700" marR="5080" indent="-635" algn="ctr">
              <a:lnSpc>
                <a:spcPct val="95900"/>
              </a:lnSpc>
              <a:spcBef>
                <a:spcPts val="155"/>
              </a:spcBef>
            </a:pPr>
            <a:r>
              <a:rPr sz="1100" b="1" dirty="0">
                <a:latin typeface="Arial"/>
                <a:cs typeface="Arial"/>
              </a:rPr>
              <a:t>Mecánicos  con</a:t>
            </a:r>
            <a:r>
              <a:rPr sz="1100" b="1" spc="-110" dirty="0">
                <a:latin typeface="Arial"/>
                <a:cs typeface="Arial"/>
              </a:rPr>
              <a:t> </a:t>
            </a:r>
            <a:r>
              <a:rPr sz="1100" b="1" dirty="0">
                <a:latin typeface="Arial"/>
                <a:cs typeface="Arial"/>
              </a:rPr>
              <a:t>asistencia  neumática</a:t>
            </a:r>
            <a:endParaRPr sz="1100">
              <a:latin typeface="Arial"/>
              <a:cs typeface="Arial"/>
            </a:endParaRPr>
          </a:p>
        </p:txBody>
      </p:sp>
      <p:sp>
        <p:nvSpPr>
          <p:cNvPr id="51" name="object 51"/>
          <p:cNvSpPr/>
          <p:nvPr/>
        </p:nvSpPr>
        <p:spPr>
          <a:xfrm>
            <a:off x="3183382" y="2559723"/>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solidFill>
            <a:srgbClr val="FFC000"/>
          </a:solidFill>
        </p:spPr>
        <p:txBody>
          <a:bodyPr wrap="square" lIns="0" tIns="0" rIns="0" bIns="0" rtlCol="0"/>
          <a:lstStyle/>
          <a:p>
            <a:endParaRPr/>
          </a:p>
        </p:txBody>
      </p:sp>
      <p:sp>
        <p:nvSpPr>
          <p:cNvPr id="52" name="object 52"/>
          <p:cNvSpPr/>
          <p:nvPr/>
        </p:nvSpPr>
        <p:spPr>
          <a:xfrm>
            <a:off x="3183382" y="2559723"/>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ln w="25399">
            <a:solidFill>
              <a:srgbClr val="FFFFFF"/>
            </a:solidFill>
          </a:ln>
        </p:spPr>
        <p:txBody>
          <a:bodyPr wrap="square" lIns="0" tIns="0" rIns="0" bIns="0" rtlCol="0"/>
          <a:lstStyle/>
          <a:p>
            <a:endParaRPr/>
          </a:p>
        </p:txBody>
      </p:sp>
      <p:sp>
        <p:nvSpPr>
          <p:cNvPr id="53" name="object 53"/>
          <p:cNvSpPr txBox="1"/>
          <p:nvPr/>
        </p:nvSpPr>
        <p:spPr>
          <a:xfrm>
            <a:off x="3335273" y="2630170"/>
            <a:ext cx="710565" cy="338455"/>
          </a:xfrm>
          <a:prstGeom prst="rect">
            <a:avLst/>
          </a:prstGeom>
        </p:spPr>
        <p:txBody>
          <a:bodyPr vert="horz" wrap="square" lIns="0" tIns="36830" rIns="0" bIns="0" rtlCol="0">
            <a:spAutoFit/>
          </a:bodyPr>
          <a:lstStyle/>
          <a:p>
            <a:pPr marL="12700" marR="5080" indent="103505">
              <a:lnSpc>
                <a:spcPts val="1140"/>
              </a:lnSpc>
              <a:spcBef>
                <a:spcPts val="290"/>
              </a:spcBef>
            </a:pPr>
            <a:r>
              <a:rPr sz="1100" b="1" spc="-5" dirty="0">
                <a:latin typeface="Arial"/>
                <a:cs typeface="Arial"/>
              </a:rPr>
              <a:t>Rodillo  </a:t>
            </a:r>
            <a:r>
              <a:rPr sz="1100" b="1" dirty="0">
                <a:latin typeface="Arial"/>
                <a:cs typeface="Arial"/>
              </a:rPr>
              <a:t>a</a:t>
            </a:r>
            <a:r>
              <a:rPr sz="1100" b="1" spc="-5" dirty="0">
                <a:latin typeface="Arial"/>
                <a:cs typeface="Arial"/>
              </a:rPr>
              <a:t>c</a:t>
            </a:r>
            <a:r>
              <a:rPr sz="1100" b="1" dirty="0">
                <a:latin typeface="Arial"/>
                <a:cs typeface="Arial"/>
              </a:rPr>
              <a:t>a</a:t>
            </a:r>
            <a:r>
              <a:rPr sz="1100" b="1" spc="-5" dirty="0">
                <a:latin typeface="Arial"/>
                <a:cs typeface="Arial"/>
              </a:rPr>
              <a:t>n</a:t>
            </a:r>
            <a:r>
              <a:rPr sz="1100" b="1" dirty="0">
                <a:latin typeface="Arial"/>
                <a:cs typeface="Arial"/>
              </a:rPr>
              <a:t>alado</a:t>
            </a:r>
            <a:endParaRPr sz="1100">
              <a:latin typeface="Arial"/>
              <a:cs typeface="Arial"/>
            </a:endParaRPr>
          </a:p>
        </p:txBody>
      </p:sp>
      <p:sp>
        <p:nvSpPr>
          <p:cNvPr id="54" name="object 54"/>
          <p:cNvSpPr/>
          <p:nvPr/>
        </p:nvSpPr>
        <p:spPr>
          <a:xfrm>
            <a:off x="3183382" y="3278924"/>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solidFill>
            <a:srgbClr val="FF9933"/>
          </a:solidFill>
        </p:spPr>
        <p:txBody>
          <a:bodyPr wrap="square" lIns="0" tIns="0" rIns="0" bIns="0" rtlCol="0"/>
          <a:lstStyle/>
          <a:p>
            <a:endParaRPr/>
          </a:p>
        </p:txBody>
      </p:sp>
      <p:sp>
        <p:nvSpPr>
          <p:cNvPr id="55" name="object 55"/>
          <p:cNvSpPr/>
          <p:nvPr/>
        </p:nvSpPr>
        <p:spPr>
          <a:xfrm>
            <a:off x="3183382" y="3278924"/>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ln w="25399">
            <a:solidFill>
              <a:srgbClr val="FFFFFF"/>
            </a:solidFill>
          </a:ln>
        </p:spPr>
        <p:txBody>
          <a:bodyPr wrap="square" lIns="0" tIns="0" rIns="0" bIns="0" rtlCol="0"/>
          <a:lstStyle/>
          <a:p>
            <a:endParaRPr/>
          </a:p>
        </p:txBody>
      </p:sp>
      <p:sp>
        <p:nvSpPr>
          <p:cNvPr id="56" name="object 56"/>
          <p:cNvSpPr txBox="1"/>
          <p:nvPr/>
        </p:nvSpPr>
        <p:spPr>
          <a:xfrm>
            <a:off x="3400805" y="3421760"/>
            <a:ext cx="577850" cy="193675"/>
          </a:xfrm>
          <a:prstGeom prst="rect">
            <a:avLst/>
          </a:prstGeom>
        </p:spPr>
        <p:txBody>
          <a:bodyPr vert="horz" wrap="square" lIns="0" tIns="13335" rIns="0" bIns="0" rtlCol="0">
            <a:spAutoFit/>
          </a:bodyPr>
          <a:lstStyle/>
          <a:p>
            <a:pPr marL="12700">
              <a:lnSpc>
                <a:spcPct val="100000"/>
              </a:lnSpc>
              <a:spcBef>
                <a:spcPts val="105"/>
              </a:spcBef>
            </a:pPr>
            <a:r>
              <a:rPr sz="1100" b="1" spc="-10" dirty="0">
                <a:latin typeface="Arial"/>
                <a:cs typeface="Arial"/>
              </a:rPr>
              <a:t>R</a:t>
            </a:r>
            <a:r>
              <a:rPr sz="1100" b="1" dirty="0">
                <a:latin typeface="Arial"/>
                <a:cs typeface="Arial"/>
              </a:rPr>
              <a:t>olda</a:t>
            </a:r>
            <a:r>
              <a:rPr sz="1100" b="1" spc="-5" dirty="0">
                <a:latin typeface="Arial"/>
                <a:cs typeface="Arial"/>
              </a:rPr>
              <a:t>n</a:t>
            </a:r>
            <a:r>
              <a:rPr sz="1100" b="1" dirty="0">
                <a:latin typeface="Arial"/>
                <a:cs typeface="Arial"/>
              </a:rPr>
              <a:t>a</a:t>
            </a:r>
            <a:endParaRPr sz="1100">
              <a:latin typeface="Arial"/>
              <a:cs typeface="Arial"/>
            </a:endParaRPr>
          </a:p>
        </p:txBody>
      </p:sp>
      <p:sp>
        <p:nvSpPr>
          <p:cNvPr id="57" name="object 57"/>
          <p:cNvSpPr/>
          <p:nvPr/>
        </p:nvSpPr>
        <p:spPr>
          <a:xfrm>
            <a:off x="3183382" y="3997998"/>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solidFill>
            <a:srgbClr val="FF6600"/>
          </a:solidFill>
        </p:spPr>
        <p:txBody>
          <a:bodyPr wrap="square" lIns="0" tIns="0" rIns="0" bIns="0" rtlCol="0"/>
          <a:lstStyle/>
          <a:p>
            <a:endParaRPr/>
          </a:p>
        </p:txBody>
      </p:sp>
      <p:sp>
        <p:nvSpPr>
          <p:cNvPr id="58" name="object 58"/>
          <p:cNvSpPr/>
          <p:nvPr/>
        </p:nvSpPr>
        <p:spPr>
          <a:xfrm>
            <a:off x="3183382" y="3997998"/>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ln w="25399">
            <a:solidFill>
              <a:srgbClr val="FFFFFF"/>
            </a:solidFill>
          </a:ln>
        </p:spPr>
        <p:txBody>
          <a:bodyPr wrap="square" lIns="0" tIns="0" rIns="0" bIns="0" rtlCol="0"/>
          <a:lstStyle/>
          <a:p>
            <a:endParaRPr/>
          </a:p>
        </p:txBody>
      </p:sp>
      <p:sp>
        <p:nvSpPr>
          <p:cNvPr id="59" name="object 59"/>
          <p:cNvSpPr txBox="1"/>
          <p:nvPr/>
        </p:nvSpPr>
        <p:spPr>
          <a:xfrm>
            <a:off x="3394709" y="4141089"/>
            <a:ext cx="591185" cy="193675"/>
          </a:xfrm>
          <a:prstGeom prst="rect">
            <a:avLst/>
          </a:prstGeom>
        </p:spPr>
        <p:txBody>
          <a:bodyPr vert="horz" wrap="square" lIns="0" tIns="12700" rIns="0" bIns="0" rtlCol="0">
            <a:spAutoFit/>
          </a:bodyPr>
          <a:lstStyle/>
          <a:p>
            <a:pPr marL="12700">
              <a:lnSpc>
                <a:spcPct val="100000"/>
              </a:lnSpc>
              <a:spcBef>
                <a:spcPts val="100"/>
              </a:spcBef>
            </a:pPr>
            <a:r>
              <a:rPr sz="1100" b="1" spc="-10" dirty="0">
                <a:latin typeface="Arial"/>
                <a:cs typeface="Arial"/>
              </a:rPr>
              <a:t>C</a:t>
            </a:r>
            <a:r>
              <a:rPr sz="1100" b="1" dirty="0">
                <a:latin typeface="Arial"/>
                <a:cs typeface="Arial"/>
              </a:rPr>
              <a:t>h</a:t>
            </a:r>
            <a:r>
              <a:rPr sz="1100" b="1" spc="-5" dirty="0">
                <a:latin typeface="Arial"/>
                <a:cs typeface="Arial"/>
              </a:rPr>
              <a:t>e</a:t>
            </a:r>
            <a:r>
              <a:rPr sz="1100" b="1" spc="-15" dirty="0">
                <a:latin typeface="Arial"/>
                <a:cs typeface="Arial"/>
              </a:rPr>
              <a:t>v</a:t>
            </a:r>
            <a:r>
              <a:rPr sz="1100" b="1" dirty="0">
                <a:latin typeface="Arial"/>
                <a:cs typeface="Arial"/>
              </a:rPr>
              <a:t>rón</a:t>
            </a:r>
            <a:endParaRPr sz="1100">
              <a:latin typeface="Arial"/>
              <a:cs typeface="Arial"/>
            </a:endParaRPr>
          </a:p>
        </p:txBody>
      </p:sp>
      <p:sp>
        <p:nvSpPr>
          <p:cNvPr id="60" name="object 60"/>
          <p:cNvSpPr/>
          <p:nvPr/>
        </p:nvSpPr>
        <p:spPr>
          <a:xfrm>
            <a:off x="4768469" y="982383"/>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solidFill>
            <a:srgbClr val="3399FF"/>
          </a:solidFill>
        </p:spPr>
        <p:txBody>
          <a:bodyPr wrap="square" lIns="0" tIns="0" rIns="0" bIns="0" rtlCol="0"/>
          <a:lstStyle/>
          <a:p>
            <a:endParaRPr/>
          </a:p>
        </p:txBody>
      </p:sp>
      <p:sp>
        <p:nvSpPr>
          <p:cNvPr id="61" name="object 61"/>
          <p:cNvSpPr/>
          <p:nvPr/>
        </p:nvSpPr>
        <p:spPr>
          <a:xfrm>
            <a:off x="4768469" y="982383"/>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62" name="object 62"/>
          <p:cNvSpPr txBox="1"/>
          <p:nvPr/>
        </p:nvSpPr>
        <p:spPr>
          <a:xfrm>
            <a:off x="4946396" y="989838"/>
            <a:ext cx="656590"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Arial"/>
                <a:cs typeface="Arial"/>
              </a:rPr>
              <a:t>P</a:t>
            </a:r>
            <a:r>
              <a:rPr sz="1100" b="1" dirty="0">
                <a:latin typeface="Arial"/>
                <a:cs typeface="Arial"/>
              </a:rPr>
              <a:t>recisión</a:t>
            </a:r>
            <a:endParaRPr sz="1100">
              <a:latin typeface="Arial"/>
              <a:cs typeface="Arial"/>
            </a:endParaRPr>
          </a:p>
        </p:txBody>
      </p:sp>
      <p:sp>
        <p:nvSpPr>
          <p:cNvPr id="63" name="object 63"/>
          <p:cNvSpPr txBox="1"/>
          <p:nvPr/>
        </p:nvSpPr>
        <p:spPr>
          <a:xfrm>
            <a:off x="4880864" y="1277874"/>
            <a:ext cx="788035"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Arial"/>
                <a:cs typeface="Arial"/>
              </a:rPr>
              <a:t>Mo</a:t>
            </a:r>
            <a:r>
              <a:rPr sz="1100" b="1" spc="-10" dirty="0">
                <a:latin typeface="Arial"/>
                <a:cs typeface="Arial"/>
              </a:rPr>
              <a:t>n</a:t>
            </a:r>
            <a:r>
              <a:rPr sz="1100" b="1" dirty="0">
                <a:latin typeface="Arial"/>
                <a:cs typeface="Arial"/>
              </a:rPr>
              <a:t>o</a:t>
            </a:r>
            <a:r>
              <a:rPr sz="1100" b="1" spc="-10" dirty="0">
                <a:latin typeface="Arial"/>
                <a:cs typeface="Arial"/>
              </a:rPr>
              <a:t>g</a:t>
            </a:r>
            <a:r>
              <a:rPr sz="1100" b="1" dirty="0">
                <a:latin typeface="Arial"/>
                <a:cs typeface="Arial"/>
              </a:rPr>
              <a:t>rano</a:t>
            </a:r>
            <a:endParaRPr sz="1100">
              <a:latin typeface="Arial"/>
              <a:cs typeface="Arial"/>
            </a:endParaRPr>
          </a:p>
        </p:txBody>
      </p:sp>
      <p:sp>
        <p:nvSpPr>
          <p:cNvPr id="64" name="object 64"/>
          <p:cNvSpPr/>
          <p:nvPr/>
        </p:nvSpPr>
        <p:spPr>
          <a:xfrm>
            <a:off x="4155694" y="1701457"/>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solidFill>
            <a:srgbClr val="A2A2C2"/>
          </a:solidFill>
        </p:spPr>
        <p:txBody>
          <a:bodyPr wrap="square" lIns="0" tIns="0" rIns="0" bIns="0" rtlCol="0"/>
          <a:lstStyle/>
          <a:p>
            <a:endParaRPr/>
          </a:p>
        </p:txBody>
      </p:sp>
      <p:sp>
        <p:nvSpPr>
          <p:cNvPr id="65" name="object 65"/>
          <p:cNvSpPr/>
          <p:nvPr/>
        </p:nvSpPr>
        <p:spPr>
          <a:xfrm>
            <a:off x="4155694" y="1701457"/>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66" name="object 66"/>
          <p:cNvSpPr txBox="1"/>
          <p:nvPr/>
        </p:nvSpPr>
        <p:spPr>
          <a:xfrm>
            <a:off x="4291076" y="1852930"/>
            <a:ext cx="742315"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Arial"/>
                <a:cs typeface="Arial"/>
              </a:rPr>
              <a:t>M</a:t>
            </a:r>
            <a:r>
              <a:rPr sz="1100" b="1" dirty="0">
                <a:latin typeface="Arial"/>
                <a:cs typeface="Arial"/>
              </a:rPr>
              <a:t>e</a:t>
            </a:r>
            <a:r>
              <a:rPr sz="1100" b="1" spc="-5" dirty="0">
                <a:latin typeface="Arial"/>
                <a:cs typeface="Arial"/>
              </a:rPr>
              <a:t>c</a:t>
            </a:r>
            <a:r>
              <a:rPr sz="1100" b="1" dirty="0">
                <a:latin typeface="Arial"/>
                <a:cs typeface="Arial"/>
              </a:rPr>
              <a:t>á</a:t>
            </a:r>
            <a:r>
              <a:rPr sz="1100" b="1" spc="-5" dirty="0">
                <a:latin typeface="Arial"/>
                <a:cs typeface="Arial"/>
              </a:rPr>
              <a:t>n</a:t>
            </a:r>
            <a:r>
              <a:rPr sz="1100" b="1" dirty="0">
                <a:latin typeface="Arial"/>
                <a:cs typeface="Arial"/>
              </a:rPr>
              <a:t>ic</a:t>
            </a:r>
            <a:r>
              <a:rPr sz="1100" b="1" spc="-5" dirty="0">
                <a:latin typeface="Arial"/>
                <a:cs typeface="Arial"/>
              </a:rPr>
              <a:t>o</a:t>
            </a:r>
            <a:r>
              <a:rPr sz="1100" b="1" dirty="0">
                <a:latin typeface="Arial"/>
                <a:cs typeface="Arial"/>
              </a:rPr>
              <a:t>s</a:t>
            </a:r>
            <a:endParaRPr sz="1100">
              <a:latin typeface="Arial"/>
              <a:cs typeface="Arial"/>
            </a:endParaRPr>
          </a:p>
        </p:txBody>
      </p:sp>
      <p:sp>
        <p:nvSpPr>
          <p:cNvPr id="67" name="object 67"/>
          <p:cNvSpPr txBox="1"/>
          <p:nvPr/>
        </p:nvSpPr>
        <p:spPr>
          <a:xfrm>
            <a:off x="4396232" y="2407958"/>
            <a:ext cx="1038860" cy="532130"/>
          </a:xfrm>
          <a:prstGeom prst="rect">
            <a:avLst/>
          </a:prstGeom>
          <a:solidFill>
            <a:srgbClr val="FFFF00"/>
          </a:solidFill>
        </p:spPr>
        <p:txBody>
          <a:bodyPr vert="horz" wrap="square" lIns="0" tIns="108585" rIns="0" bIns="0" rtlCol="0">
            <a:spAutoFit/>
          </a:bodyPr>
          <a:lstStyle/>
          <a:p>
            <a:pPr marL="183515" marR="177165" indent="152400">
              <a:lnSpc>
                <a:spcPts val="1260"/>
              </a:lnSpc>
              <a:spcBef>
                <a:spcPts val="855"/>
              </a:spcBef>
            </a:pPr>
            <a:r>
              <a:rPr sz="1100" b="1" dirty="0">
                <a:latin typeface="Arial"/>
                <a:cs typeface="Arial"/>
              </a:rPr>
              <a:t>Placa  h</a:t>
            </a:r>
            <a:r>
              <a:rPr sz="1100" b="1" spc="-10" dirty="0">
                <a:latin typeface="Arial"/>
                <a:cs typeface="Arial"/>
              </a:rPr>
              <a:t>o</a:t>
            </a:r>
            <a:r>
              <a:rPr sz="1100" b="1" dirty="0">
                <a:latin typeface="Arial"/>
                <a:cs typeface="Arial"/>
              </a:rPr>
              <a:t>r</a:t>
            </a:r>
            <a:r>
              <a:rPr sz="1100" b="1" spc="5" dirty="0">
                <a:latin typeface="Arial"/>
                <a:cs typeface="Arial"/>
              </a:rPr>
              <a:t>i</a:t>
            </a:r>
            <a:r>
              <a:rPr sz="1100" b="1" dirty="0">
                <a:latin typeface="Arial"/>
                <a:cs typeface="Arial"/>
              </a:rPr>
              <a:t>zo</a:t>
            </a:r>
            <a:r>
              <a:rPr sz="1100" b="1" spc="-10" dirty="0">
                <a:latin typeface="Arial"/>
                <a:cs typeface="Arial"/>
              </a:rPr>
              <a:t>n</a:t>
            </a:r>
            <a:r>
              <a:rPr sz="1100" b="1" dirty="0">
                <a:latin typeface="Arial"/>
                <a:cs typeface="Arial"/>
              </a:rPr>
              <a:t>tal</a:t>
            </a:r>
            <a:endParaRPr sz="1100">
              <a:latin typeface="Arial"/>
              <a:cs typeface="Arial"/>
            </a:endParaRPr>
          </a:p>
        </p:txBody>
      </p:sp>
      <p:sp>
        <p:nvSpPr>
          <p:cNvPr id="68" name="object 68"/>
          <p:cNvSpPr/>
          <p:nvPr/>
        </p:nvSpPr>
        <p:spPr>
          <a:xfrm>
            <a:off x="4408932" y="3139732"/>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solidFill>
            <a:srgbClr val="FFFF00"/>
          </a:solidFill>
        </p:spPr>
        <p:txBody>
          <a:bodyPr wrap="square" lIns="0" tIns="0" rIns="0" bIns="0" rtlCol="0"/>
          <a:lstStyle/>
          <a:p>
            <a:endParaRPr/>
          </a:p>
        </p:txBody>
      </p:sp>
      <p:sp>
        <p:nvSpPr>
          <p:cNvPr id="69" name="object 69"/>
          <p:cNvSpPr/>
          <p:nvPr/>
        </p:nvSpPr>
        <p:spPr>
          <a:xfrm>
            <a:off x="4408932" y="3139732"/>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70" name="object 70"/>
          <p:cNvSpPr txBox="1"/>
          <p:nvPr/>
        </p:nvSpPr>
        <p:spPr>
          <a:xfrm>
            <a:off x="4455921" y="3291585"/>
            <a:ext cx="918844"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Arial"/>
                <a:cs typeface="Arial"/>
              </a:rPr>
              <a:t>Placa</a:t>
            </a:r>
            <a:r>
              <a:rPr sz="1100" b="1" spc="-70" dirty="0">
                <a:latin typeface="Arial"/>
                <a:cs typeface="Arial"/>
              </a:rPr>
              <a:t> </a:t>
            </a:r>
            <a:r>
              <a:rPr sz="1100" b="1" spc="-5" dirty="0">
                <a:latin typeface="Arial"/>
                <a:cs typeface="Arial"/>
              </a:rPr>
              <a:t>oblicua</a:t>
            </a:r>
            <a:endParaRPr sz="1100">
              <a:latin typeface="Arial"/>
              <a:cs typeface="Arial"/>
            </a:endParaRPr>
          </a:p>
        </p:txBody>
      </p:sp>
      <p:sp>
        <p:nvSpPr>
          <p:cNvPr id="71" name="object 71"/>
          <p:cNvSpPr/>
          <p:nvPr/>
        </p:nvSpPr>
        <p:spPr>
          <a:xfrm>
            <a:off x="4408932" y="3858933"/>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solidFill>
            <a:srgbClr val="A2A2C2"/>
          </a:solidFill>
        </p:spPr>
        <p:txBody>
          <a:bodyPr wrap="square" lIns="0" tIns="0" rIns="0" bIns="0" rtlCol="0"/>
          <a:lstStyle/>
          <a:p>
            <a:endParaRPr/>
          </a:p>
        </p:txBody>
      </p:sp>
      <p:sp>
        <p:nvSpPr>
          <p:cNvPr id="72" name="object 72"/>
          <p:cNvSpPr/>
          <p:nvPr/>
        </p:nvSpPr>
        <p:spPr>
          <a:xfrm>
            <a:off x="4408932" y="3858933"/>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73" name="object 73"/>
          <p:cNvSpPr txBox="1"/>
          <p:nvPr/>
        </p:nvSpPr>
        <p:spPr>
          <a:xfrm>
            <a:off x="4455667" y="4010609"/>
            <a:ext cx="917575" cy="194310"/>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Arial"/>
                <a:cs typeface="Arial"/>
              </a:rPr>
              <a:t>Placa</a:t>
            </a:r>
            <a:r>
              <a:rPr sz="1100" b="1" spc="-55" dirty="0">
                <a:latin typeface="Arial"/>
                <a:cs typeface="Arial"/>
              </a:rPr>
              <a:t> </a:t>
            </a:r>
            <a:r>
              <a:rPr sz="1100" b="1" spc="-5" dirty="0">
                <a:latin typeface="Arial"/>
                <a:cs typeface="Arial"/>
              </a:rPr>
              <a:t>vertical</a:t>
            </a:r>
            <a:endParaRPr sz="1100">
              <a:latin typeface="Arial"/>
              <a:cs typeface="Arial"/>
            </a:endParaRPr>
          </a:p>
        </p:txBody>
      </p:sp>
      <p:sp>
        <p:nvSpPr>
          <p:cNvPr id="74" name="object 74"/>
          <p:cNvSpPr/>
          <p:nvPr/>
        </p:nvSpPr>
        <p:spPr>
          <a:xfrm>
            <a:off x="4662170" y="4578134"/>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solidFill>
            <a:srgbClr val="FFC000"/>
          </a:solidFill>
        </p:spPr>
        <p:txBody>
          <a:bodyPr wrap="square" lIns="0" tIns="0" rIns="0" bIns="0" rtlCol="0"/>
          <a:lstStyle/>
          <a:p>
            <a:endParaRPr/>
          </a:p>
        </p:txBody>
      </p:sp>
      <p:sp>
        <p:nvSpPr>
          <p:cNvPr id="75" name="object 75"/>
          <p:cNvSpPr/>
          <p:nvPr/>
        </p:nvSpPr>
        <p:spPr>
          <a:xfrm>
            <a:off x="4662170" y="4578134"/>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76" name="object 76"/>
          <p:cNvSpPr txBox="1"/>
          <p:nvPr/>
        </p:nvSpPr>
        <p:spPr>
          <a:xfrm>
            <a:off x="4824729" y="4649851"/>
            <a:ext cx="688975" cy="353695"/>
          </a:xfrm>
          <a:prstGeom prst="rect">
            <a:avLst/>
          </a:prstGeom>
        </p:spPr>
        <p:txBody>
          <a:bodyPr vert="horz" wrap="square" lIns="0" tIns="24765" rIns="0" bIns="0" rtlCol="0">
            <a:spAutoFit/>
          </a:bodyPr>
          <a:lstStyle/>
          <a:p>
            <a:pPr marL="90805" marR="5080" indent="-78105">
              <a:lnSpc>
                <a:spcPts val="1260"/>
              </a:lnSpc>
              <a:spcBef>
                <a:spcPts val="195"/>
              </a:spcBef>
            </a:pPr>
            <a:r>
              <a:rPr sz="1100" b="1" spc="-45" dirty="0">
                <a:latin typeface="Arial"/>
                <a:cs typeface="Arial"/>
              </a:rPr>
              <a:t>A</a:t>
            </a:r>
            <a:r>
              <a:rPr sz="1100" b="1" dirty="0">
                <a:latin typeface="Arial"/>
                <a:cs typeface="Arial"/>
              </a:rPr>
              <a:t>l</a:t>
            </a:r>
            <a:r>
              <a:rPr sz="1100" b="1" spc="-15" dirty="0">
                <a:latin typeface="Arial"/>
                <a:cs typeface="Arial"/>
              </a:rPr>
              <a:t>v</a:t>
            </a:r>
            <a:r>
              <a:rPr sz="1100" b="1" dirty="0">
                <a:latin typeface="Arial"/>
                <a:cs typeface="Arial"/>
              </a:rPr>
              <a:t>e</a:t>
            </a:r>
            <a:r>
              <a:rPr sz="1100" b="1" spc="-5" dirty="0">
                <a:latin typeface="Arial"/>
                <a:cs typeface="Arial"/>
              </a:rPr>
              <a:t>o</a:t>
            </a:r>
            <a:r>
              <a:rPr sz="1100" b="1" dirty="0">
                <a:latin typeface="Arial"/>
                <a:cs typeface="Arial"/>
              </a:rPr>
              <a:t>la</a:t>
            </a:r>
            <a:r>
              <a:rPr sz="1100" b="1" spc="-5" dirty="0">
                <a:latin typeface="Arial"/>
                <a:cs typeface="Arial"/>
              </a:rPr>
              <a:t>d</a:t>
            </a:r>
            <a:r>
              <a:rPr sz="1100" b="1" dirty="0">
                <a:latin typeface="Arial"/>
                <a:cs typeface="Arial"/>
              </a:rPr>
              <a:t>o  externo</a:t>
            </a:r>
            <a:endParaRPr sz="1100">
              <a:latin typeface="Arial"/>
              <a:cs typeface="Arial"/>
            </a:endParaRPr>
          </a:p>
        </p:txBody>
      </p:sp>
      <p:sp>
        <p:nvSpPr>
          <p:cNvPr id="77" name="object 77"/>
          <p:cNvSpPr/>
          <p:nvPr/>
        </p:nvSpPr>
        <p:spPr>
          <a:xfrm>
            <a:off x="4662170" y="5297233"/>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solidFill>
            <a:srgbClr val="FFFF00"/>
          </a:solidFill>
        </p:spPr>
        <p:txBody>
          <a:bodyPr wrap="square" lIns="0" tIns="0" rIns="0" bIns="0" rtlCol="0"/>
          <a:lstStyle/>
          <a:p>
            <a:endParaRPr/>
          </a:p>
        </p:txBody>
      </p:sp>
      <p:sp>
        <p:nvSpPr>
          <p:cNvPr id="78" name="object 78"/>
          <p:cNvSpPr/>
          <p:nvPr/>
        </p:nvSpPr>
        <p:spPr>
          <a:xfrm>
            <a:off x="4662170" y="5297233"/>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79" name="object 79"/>
          <p:cNvSpPr txBox="1"/>
          <p:nvPr/>
        </p:nvSpPr>
        <p:spPr>
          <a:xfrm>
            <a:off x="4824729" y="5369178"/>
            <a:ext cx="688975" cy="353695"/>
          </a:xfrm>
          <a:prstGeom prst="rect">
            <a:avLst/>
          </a:prstGeom>
        </p:spPr>
        <p:txBody>
          <a:bodyPr vert="horz" wrap="square" lIns="0" tIns="24765" rIns="0" bIns="0" rtlCol="0">
            <a:spAutoFit/>
          </a:bodyPr>
          <a:lstStyle/>
          <a:p>
            <a:pPr marL="106045" marR="5080" indent="-93345">
              <a:lnSpc>
                <a:spcPts val="1260"/>
              </a:lnSpc>
              <a:spcBef>
                <a:spcPts val="195"/>
              </a:spcBef>
            </a:pPr>
            <a:r>
              <a:rPr sz="1100" b="1" spc="-45" dirty="0">
                <a:latin typeface="Arial"/>
                <a:cs typeface="Arial"/>
              </a:rPr>
              <a:t>A</a:t>
            </a:r>
            <a:r>
              <a:rPr sz="1100" b="1" dirty="0">
                <a:latin typeface="Arial"/>
                <a:cs typeface="Arial"/>
              </a:rPr>
              <a:t>l</a:t>
            </a:r>
            <a:r>
              <a:rPr sz="1100" b="1" spc="-15" dirty="0">
                <a:latin typeface="Arial"/>
                <a:cs typeface="Arial"/>
              </a:rPr>
              <a:t>v</a:t>
            </a:r>
            <a:r>
              <a:rPr sz="1100" b="1" dirty="0">
                <a:latin typeface="Arial"/>
                <a:cs typeface="Arial"/>
              </a:rPr>
              <a:t>e</a:t>
            </a:r>
            <a:r>
              <a:rPr sz="1100" b="1" spc="-5" dirty="0">
                <a:latin typeface="Arial"/>
                <a:cs typeface="Arial"/>
              </a:rPr>
              <a:t>o</a:t>
            </a:r>
            <a:r>
              <a:rPr sz="1100" b="1" dirty="0">
                <a:latin typeface="Arial"/>
                <a:cs typeface="Arial"/>
              </a:rPr>
              <a:t>la</a:t>
            </a:r>
            <a:r>
              <a:rPr sz="1100" b="1" spc="-5" dirty="0">
                <a:latin typeface="Arial"/>
                <a:cs typeface="Arial"/>
              </a:rPr>
              <a:t>d</a:t>
            </a:r>
            <a:r>
              <a:rPr sz="1100" b="1" dirty="0">
                <a:latin typeface="Arial"/>
                <a:cs typeface="Arial"/>
              </a:rPr>
              <a:t>o  interno</a:t>
            </a:r>
            <a:endParaRPr sz="1100">
              <a:latin typeface="Arial"/>
              <a:cs typeface="Arial"/>
            </a:endParaRPr>
          </a:p>
        </p:txBody>
      </p:sp>
      <p:sp>
        <p:nvSpPr>
          <p:cNvPr id="80" name="object 80"/>
          <p:cNvSpPr/>
          <p:nvPr/>
        </p:nvSpPr>
        <p:spPr>
          <a:xfrm>
            <a:off x="4408932" y="6016383"/>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solidFill>
            <a:srgbClr val="FFFF99"/>
          </a:solidFill>
        </p:spPr>
        <p:txBody>
          <a:bodyPr wrap="square" lIns="0" tIns="0" rIns="0" bIns="0" rtlCol="0"/>
          <a:lstStyle/>
          <a:p>
            <a:endParaRPr/>
          </a:p>
        </p:txBody>
      </p:sp>
      <p:sp>
        <p:nvSpPr>
          <p:cNvPr id="81" name="object 81"/>
          <p:cNvSpPr/>
          <p:nvPr/>
        </p:nvSpPr>
        <p:spPr>
          <a:xfrm>
            <a:off x="4408932" y="6016383"/>
            <a:ext cx="1013460" cy="506730"/>
          </a:xfrm>
          <a:custGeom>
            <a:avLst/>
            <a:gdLst/>
            <a:ahLst/>
            <a:cxnLst/>
            <a:rect l="l" t="t" r="r" b="b"/>
            <a:pathLst>
              <a:path w="1013460" h="506729">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82" name="object 82"/>
          <p:cNvSpPr txBox="1"/>
          <p:nvPr/>
        </p:nvSpPr>
        <p:spPr>
          <a:xfrm>
            <a:off x="4689094" y="6168644"/>
            <a:ext cx="452755" cy="193675"/>
          </a:xfrm>
          <a:prstGeom prst="rect">
            <a:avLst/>
          </a:prstGeom>
        </p:spPr>
        <p:txBody>
          <a:bodyPr vert="horz" wrap="square" lIns="0" tIns="12700" rIns="0" bIns="0" rtlCol="0">
            <a:spAutoFit/>
          </a:bodyPr>
          <a:lstStyle/>
          <a:p>
            <a:pPr marL="12700">
              <a:lnSpc>
                <a:spcPct val="100000"/>
              </a:lnSpc>
              <a:spcBef>
                <a:spcPts val="100"/>
              </a:spcBef>
            </a:pPr>
            <a:r>
              <a:rPr sz="1100" b="1" spc="-10" dirty="0">
                <a:latin typeface="Arial"/>
                <a:cs typeface="Arial"/>
              </a:rPr>
              <a:t>D</a:t>
            </a:r>
            <a:r>
              <a:rPr sz="1100" b="1" dirty="0">
                <a:latin typeface="Arial"/>
                <a:cs typeface="Arial"/>
              </a:rPr>
              <a:t>e</a:t>
            </a:r>
            <a:r>
              <a:rPr sz="1100" b="1" spc="-5" dirty="0">
                <a:latin typeface="Arial"/>
                <a:cs typeface="Arial"/>
              </a:rPr>
              <a:t>d</a:t>
            </a:r>
            <a:r>
              <a:rPr sz="1100" b="1" dirty="0">
                <a:latin typeface="Arial"/>
                <a:cs typeface="Arial"/>
              </a:rPr>
              <a:t>os</a:t>
            </a:r>
            <a:endParaRPr sz="1100">
              <a:latin typeface="Arial"/>
              <a:cs typeface="Arial"/>
            </a:endParaRPr>
          </a:p>
        </p:txBody>
      </p:sp>
      <p:sp>
        <p:nvSpPr>
          <p:cNvPr id="83" name="object 83"/>
          <p:cNvSpPr/>
          <p:nvPr/>
        </p:nvSpPr>
        <p:spPr>
          <a:xfrm>
            <a:off x="5381244" y="1701457"/>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solidFill>
            <a:srgbClr val="92D050"/>
          </a:solidFill>
        </p:spPr>
        <p:txBody>
          <a:bodyPr wrap="square" lIns="0" tIns="0" rIns="0" bIns="0" rtlCol="0"/>
          <a:lstStyle/>
          <a:p>
            <a:endParaRPr/>
          </a:p>
        </p:txBody>
      </p:sp>
      <p:sp>
        <p:nvSpPr>
          <p:cNvPr id="84" name="object 84"/>
          <p:cNvSpPr/>
          <p:nvPr/>
        </p:nvSpPr>
        <p:spPr>
          <a:xfrm>
            <a:off x="5381244" y="1701457"/>
            <a:ext cx="1013460" cy="506730"/>
          </a:xfrm>
          <a:custGeom>
            <a:avLst/>
            <a:gdLst/>
            <a:ahLst/>
            <a:cxnLst/>
            <a:rect l="l" t="t" r="r" b="b"/>
            <a:pathLst>
              <a:path w="1013460" h="506730">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85" name="object 85"/>
          <p:cNvSpPr txBox="1"/>
          <p:nvPr/>
        </p:nvSpPr>
        <p:spPr>
          <a:xfrm>
            <a:off x="5478526" y="1852930"/>
            <a:ext cx="819785" cy="193675"/>
          </a:xfrm>
          <a:prstGeom prst="rect">
            <a:avLst/>
          </a:prstGeom>
        </p:spPr>
        <p:txBody>
          <a:bodyPr vert="horz" wrap="square" lIns="0" tIns="13335" rIns="0" bIns="0" rtlCol="0">
            <a:spAutoFit/>
          </a:bodyPr>
          <a:lstStyle/>
          <a:p>
            <a:pPr marL="12700">
              <a:lnSpc>
                <a:spcPct val="100000"/>
              </a:lnSpc>
              <a:spcBef>
                <a:spcPts val="105"/>
              </a:spcBef>
            </a:pPr>
            <a:r>
              <a:rPr sz="1100" b="1" spc="-10" dirty="0">
                <a:latin typeface="Arial"/>
                <a:cs typeface="Arial"/>
              </a:rPr>
              <a:t>N</a:t>
            </a:r>
            <a:r>
              <a:rPr sz="1100" b="1" dirty="0">
                <a:latin typeface="Arial"/>
                <a:cs typeface="Arial"/>
              </a:rPr>
              <a:t>e</a:t>
            </a:r>
            <a:r>
              <a:rPr sz="1100" b="1" spc="-5" dirty="0">
                <a:latin typeface="Arial"/>
                <a:cs typeface="Arial"/>
              </a:rPr>
              <a:t>u</a:t>
            </a:r>
            <a:r>
              <a:rPr sz="1100" b="1" dirty="0">
                <a:latin typeface="Arial"/>
                <a:cs typeface="Arial"/>
              </a:rPr>
              <a:t>mátic</a:t>
            </a:r>
            <a:r>
              <a:rPr sz="1100" b="1" spc="-5" dirty="0">
                <a:latin typeface="Arial"/>
                <a:cs typeface="Arial"/>
              </a:rPr>
              <a:t>o</a:t>
            </a:r>
            <a:r>
              <a:rPr sz="1100" b="1" dirty="0">
                <a:latin typeface="Arial"/>
                <a:cs typeface="Arial"/>
              </a:rPr>
              <a:t>s</a:t>
            </a:r>
            <a:endParaRPr sz="1100">
              <a:latin typeface="Arial"/>
              <a:cs typeface="Arial"/>
            </a:endParaRPr>
          </a:p>
        </p:txBody>
      </p:sp>
      <p:sp>
        <p:nvSpPr>
          <p:cNvPr id="86" name="object 86"/>
          <p:cNvSpPr/>
          <p:nvPr/>
        </p:nvSpPr>
        <p:spPr>
          <a:xfrm>
            <a:off x="5634482" y="2420658"/>
            <a:ext cx="1013460" cy="506730"/>
          </a:xfrm>
          <a:custGeom>
            <a:avLst/>
            <a:gdLst/>
            <a:ahLst/>
            <a:cxnLst/>
            <a:rect l="l" t="t" r="r" b="b"/>
            <a:pathLst>
              <a:path w="1013459" h="506730">
                <a:moveTo>
                  <a:pt x="0" y="506437"/>
                </a:moveTo>
                <a:lnTo>
                  <a:pt x="1012888" y="506437"/>
                </a:lnTo>
                <a:lnTo>
                  <a:pt x="1012888" y="0"/>
                </a:lnTo>
                <a:lnTo>
                  <a:pt x="0" y="0"/>
                </a:lnTo>
                <a:lnTo>
                  <a:pt x="0" y="506437"/>
                </a:lnTo>
                <a:close/>
              </a:path>
            </a:pathLst>
          </a:custGeom>
          <a:solidFill>
            <a:srgbClr val="00AF50"/>
          </a:solidFill>
        </p:spPr>
        <p:txBody>
          <a:bodyPr wrap="square" lIns="0" tIns="0" rIns="0" bIns="0" rtlCol="0"/>
          <a:lstStyle/>
          <a:p>
            <a:endParaRPr/>
          </a:p>
        </p:txBody>
      </p:sp>
      <p:sp>
        <p:nvSpPr>
          <p:cNvPr id="87" name="object 87"/>
          <p:cNvSpPr/>
          <p:nvPr/>
        </p:nvSpPr>
        <p:spPr>
          <a:xfrm>
            <a:off x="5634482" y="2420658"/>
            <a:ext cx="1013460" cy="506730"/>
          </a:xfrm>
          <a:custGeom>
            <a:avLst/>
            <a:gdLst/>
            <a:ahLst/>
            <a:cxnLst/>
            <a:rect l="l" t="t" r="r" b="b"/>
            <a:pathLst>
              <a:path w="1013459" h="506730">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88" name="object 88"/>
          <p:cNvSpPr txBox="1"/>
          <p:nvPr/>
        </p:nvSpPr>
        <p:spPr>
          <a:xfrm>
            <a:off x="5856859" y="2572257"/>
            <a:ext cx="570230"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Arial"/>
                <a:cs typeface="Arial"/>
              </a:rPr>
              <a:t>S</a:t>
            </a:r>
            <a:r>
              <a:rPr sz="1100" b="1" dirty="0">
                <a:latin typeface="Arial"/>
                <a:cs typeface="Arial"/>
              </a:rPr>
              <a:t>u</a:t>
            </a:r>
            <a:r>
              <a:rPr sz="1100" b="1" spc="-5" dirty="0">
                <a:latin typeface="Arial"/>
                <a:cs typeface="Arial"/>
              </a:rPr>
              <a:t>c</a:t>
            </a:r>
            <a:r>
              <a:rPr sz="1100" b="1" dirty="0">
                <a:latin typeface="Arial"/>
                <a:cs typeface="Arial"/>
              </a:rPr>
              <a:t>ción</a:t>
            </a:r>
            <a:endParaRPr sz="1100">
              <a:latin typeface="Arial"/>
              <a:cs typeface="Arial"/>
            </a:endParaRPr>
          </a:p>
        </p:txBody>
      </p:sp>
      <p:sp>
        <p:nvSpPr>
          <p:cNvPr id="89" name="object 89"/>
          <p:cNvSpPr/>
          <p:nvPr/>
        </p:nvSpPr>
        <p:spPr>
          <a:xfrm>
            <a:off x="5634482" y="3139732"/>
            <a:ext cx="1013460" cy="506730"/>
          </a:xfrm>
          <a:custGeom>
            <a:avLst/>
            <a:gdLst/>
            <a:ahLst/>
            <a:cxnLst/>
            <a:rect l="l" t="t" r="r" b="b"/>
            <a:pathLst>
              <a:path w="1013459" h="506729">
                <a:moveTo>
                  <a:pt x="0" y="506437"/>
                </a:moveTo>
                <a:lnTo>
                  <a:pt x="1012888" y="506437"/>
                </a:lnTo>
                <a:lnTo>
                  <a:pt x="1012888" y="0"/>
                </a:lnTo>
                <a:lnTo>
                  <a:pt x="0" y="0"/>
                </a:lnTo>
                <a:lnTo>
                  <a:pt x="0" y="506437"/>
                </a:lnTo>
                <a:close/>
              </a:path>
            </a:pathLst>
          </a:custGeom>
          <a:solidFill>
            <a:srgbClr val="3399FF"/>
          </a:solidFill>
        </p:spPr>
        <p:txBody>
          <a:bodyPr wrap="square" lIns="0" tIns="0" rIns="0" bIns="0" rtlCol="0"/>
          <a:lstStyle/>
          <a:p>
            <a:endParaRPr/>
          </a:p>
        </p:txBody>
      </p:sp>
      <p:sp>
        <p:nvSpPr>
          <p:cNvPr id="90" name="object 90"/>
          <p:cNvSpPr/>
          <p:nvPr/>
        </p:nvSpPr>
        <p:spPr>
          <a:xfrm>
            <a:off x="5634482" y="3139732"/>
            <a:ext cx="1013460" cy="506730"/>
          </a:xfrm>
          <a:custGeom>
            <a:avLst/>
            <a:gdLst/>
            <a:ahLst/>
            <a:cxnLst/>
            <a:rect l="l" t="t" r="r" b="b"/>
            <a:pathLst>
              <a:path w="1013459" h="506729">
                <a:moveTo>
                  <a:pt x="0" y="506437"/>
                </a:moveTo>
                <a:lnTo>
                  <a:pt x="1012888" y="506437"/>
                </a:lnTo>
                <a:lnTo>
                  <a:pt x="1012888" y="0"/>
                </a:lnTo>
                <a:lnTo>
                  <a:pt x="0" y="0"/>
                </a:lnTo>
                <a:lnTo>
                  <a:pt x="0" y="506437"/>
                </a:lnTo>
                <a:close/>
              </a:path>
            </a:pathLst>
          </a:custGeom>
          <a:ln w="25400">
            <a:solidFill>
              <a:srgbClr val="FFFFFF"/>
            </a:solidFill>
          </a:ln>
        </p:spPr>
        <p:txBody>
          <a:bodyPr wrap="square" lIns="0" tIns="0" rIns="0" bIns="0" rtlCol="0"/>
          <a:lstStyle/>
          <a:p>
            <a:endParaRPr/>
          </a:p>
        </p:txBody>
      </p:sp>
      <p:sp>
        <p:nvSpPr>
          <p:cNvPr id="91" name="object 91"/>
          <p:cNvSpPr txBox="1"/>
          <p:nvPr/>
        </p:nvSpPr>
        <p:spPr>
          <a:xfrm>
            <a:off x="5852286" y="3291585"/>
            <a:ext cx="577215"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Arial"/>
                <a:cs typeface="Arial"/>
              </a:rPr>
              <a:t>Soplado</a:t>
            </a:r>
            <a:endParaRPr sz="1100">
              <a:latin typeface="Arial"/>
              <a:cs typeface="Arial"/>
            </a:endParaRPr>
          </a:p>
        </p:txBody>
      </p:sp>
      <p:sp>
        <p:nvSpPr>
          <p:cNvPr id="92" name="object 92"/>
          <p:cNvSpPr txBox="1">
            <a:spLocks noGrp="1"/>
          </p:cNvSpPr>
          <p:nvPr>
            <p:ph type="title"/>
          </p:nvPr>
        </p:nvSpPr>
        <p:spPr>
          <a:xfrm>
            <a:off x="6379845" y="359790"/>
            <a:ext cx="1369060"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FFFFFF"/>
                </a:solidFill>
              </a:rPr>
              <a:t>Órganos  d</a:t>
            </a:r>
            <a:r>
              <a:rPr sz="1800" spc="-15" dirty="0">
                <a:solidFill>
                  <a:srgbClr val="FFFFFF"/>
                </a:solidFill>
              </a:rPr>
              <a:t>o</a:t>
            </a:r>
            <a:r>
              <a:rPr sz="1800" spc="-5" dirty="0">
                <a:solidFill>
                  <a:srgbClr val="FFFFFF"/>
                </a:solidFill>
              </a:rPr>
              <a:t>sific</a:t>
            </a:r>
            <a:r>
              <a:rPr sz="1800" spc="-15" dirty="0">
                <a:solidFill>
                  <a:srgbClr val="FFFFFF"/>
                </a:solidFill>
              </a:rPr>
              <a:t>a</a:t>
            </a:r>
            <a:r>
              <a:rPr sz="1800" spc="-5" dirty="0">
                <a:solidFill>
                  <a:srgbClr val="FFFFFF"/>
                </a:solidFill>
              </a:rPr>
              <a:t>d</a:t>
            </a:r>
            <a:r>
              <a:rPr sz="1800" spc="-15" dirty="0">
                <a:solidFill>
                  <a:srgbClr val="FFFFFF"/>
                </a:solidFill>
              </a:rPr>
              <a:t>o</a:t>
            </a:r>
            <a:r>
              <a:rPr sz="1800" spc="-5" dirty="0">
                <a:solidFill>
                  <a:srgbClr val="FFFFFF"/>
                </a:solidFill>
              </a:rPr>
              <a:t>res</a:t>
            </a:r>
            <a:endParaRPr sz="1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7447" y="516636"/>
            <a:ext cx="7350252" cy="897636"/>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409955" y="6501382"/>
            <a:ext cx="652272" cy="356616"/>
          </a:xfrm>
          <a:prstGeom prst="rect">
            <a:avLst/>
          </a:prstGeom>
          <a:blipFill>
            <a:blip r:embed="rId4" cstate="print"/>
            <a:stretch>
              <a:fillRect/>
            </a:stretch>
          </a:blipFill>
        </p:spPr>
        <p:txBody>
          <a:bodyPr wrap="square" lIns="0" tIns="0" rIns="0" bIns="0" rtlCol="0"/>
          <a:lstStyle/>
          <a:p>
            <a:endParaRPr/>
          </a:p>
        </p:txBody>
      </p:sp>
      <p:sp>
        <p:nvSpPr>
          <p:cNvPr id="38" name="37 Rectángulo"/>
          <p:cNvSpPr/>
          <p:nvPr/>
        </p:nvSpPr>
        <p:spPr>
          <a:xfrm>
            <a:off x="339850" y="1524000"/>
            <a:ext cx="8505445" cy="4750018"/>
          </a:xfrm>
          <a:prstGeom prst="rect">
            <a:avLst/>
          </a:prstGeom>
        </p:spPr>
        <p:txBody>
          <a:bodyPr wrap="square">
            <a:spAutoFit/>
          </a:bodyPr>
          <a:lstStyle/>
          <a:p>
            <a:pPr marL="355600" indent="-342900">
              <a:lnSpc>
                <a:spcPct val="100000"/>
              </a:lnSpc>
              <a:spcBef>
                <a:spcPts val="894"/>
              </a:spcBef>
              <a:buClr>
                <a:srgbClr val="FFFFCC"/>
              </a:buClr>
              <a:buSzPct val="75000"/>
              <a:buFont typeface="Wingdings"/>
              <a:buChar char=""/>
              <a:tabLst>
                <a:tab pos="355600" algn="l"/>
              </a:tabLst>
            </a:pPr>
            <a:r>
              <a:rPr lang="es-ES" sz="3200" spc="-5" dirty="0" smtClean="0">
                <a:solidFill>
                  <a:srgbClr val="FFFFFF"/>
                </a:solidFill>
                <a:latin typeface="Arial"/>
                <a:cs typeface="Arial"/>
              </a:rPr>
              <a:t>Chorrillo:</a:t>
            </a:r>
            <a:endParaRPr lang="es-ES" sz="3200" dirty="0" smtClean="0">
              <a:latin typeface="Arial"/>
              <a:cs typeface="Arial"/>
            </a:endParaRPr>
          </a:p>
          <a:p>
            <a:pPr marL="756285" lvl="1" indent="-286385">
              <a:lnSpc>
                <a:spcPct val="100000"/>
              </a:lnSpc>
              <a:spcBef>
                <a:spcPts val="690"/>
              </a:spcBef>
              <a:buClr>
                <a:srgbClr val="B1B1B1"/>
              </a:buClr>
              <a:buSzPct val="75000"/>
              <a:buFont typeface="Wingdings"/>
              <a:buChar char=""/>
              <a:tabLst>
                <a:tab pos="756920" algn="l"/>
              </a:tabLst>
            </a:pPr>
            <a:r>
              <a:rPr lang="es-ES" sz="2800" spc="-5" dirty="0" smtClean="0">
                <a:solidFill>
                  <a:srgbClr val="FFFFFF"/>
                </a:solidFill>
                <a:latin typeface="Arial"/>
                <a:cs typeface="Arial"/>
              </a:rPr>
              <a:t>Mecánicos</a:t>
            </a:r>
            <a:endParaRPr lang="es-ES" sz="2800" dirty="0" smtClean="0">
              <a:latin typeface="Arial"/>
              <a:cs typeface="Arial"/>
            </a:endParaRPr>
          </a:p>
          <a:p>
            <a:pPr marL="1155700" lvl="2" indent="-228600">
              <a:lnSpc>
                <a:spcPct val="100000"/>
              </a:lnSpc>
              <a:spcBef>
                <a:spcPts val="590"/>
              </a:spcBef>
              <a:buClr>
                <a:srgbClr val="666699"/>
              </a:buClr>
              <a:buSzPct val="75000"/>
              <a:buFont typeface="Wingdings"/>
              <a:buChar char=""/>
              <a:tabLst>
                <a:tab pos="1156335" algn="l"/>
              </a:tabLst>
            </a:pPr>
            <a:r>
              <a:rPr lang="es-ES" sz="2400" spc="-5" dirty="0" smtClean="0">
                <a:solidFill>
                  <a:srgbClr val="FFFFFF"/>
                </a:solidFill>
                <a:latin typeface="Arial"/>
                <a:cs typeface="Arial"/>
              </a:rPr>
              <a:t>Roldana</a:t>
            </a:r>
            <a:endParaRPr lang="es-ES" sz="2400" dirty="0" smtClean="0">
              <a:latin typeface="Arial"/>
              <a:cs typeface="Arial"/>
            </a:endParaRPr>
          </a:p>
          <a:p>
            <a:pPr marL="1155700" lvl="2" indent="-228600">
              <a:lnSpc>
                <a:spcPct val="100000"/>
              </a:lnSpc>
              <a:spcBef>
                <a:spcPts val="580"/>
              </a:spcBef>
              <a:buClr>
                <a:srgbClr val="666699"/>
              </a:buClr>
              <a:buSzPct val="75000"/>
              <a:buFont typeface="Wingdings"/>
              <a:buChar char=""/>
              <a:tabLst>
                <a:tab pos="1156335" algn="l"/>
              </a:tabLst>
            </a:pPr>
            <a:r>
              <a:rPr lang="es-ES" sz="2400" spc="-5" dirty="0" smtClean="0">
                <a:solidFill>
                  <a:srgbClr val="FFFFFF"/>
                </a:solidFill>
                <a:latin typeface="Arial"/>
                <a:cs typeface="Arial"/>
              </a:rPr>
              <a:t>Roldana con centro</a:t>
            </a:r>
            <a:r>
              <a:rPr lang="es-ES" sz="2400" spc="25" dirty="0" smtClean="0">
                <a:solidFill>
                  <a:srgbClr val="FFFFFF"/>
                </a:solidFill>
                <a:latin typeface="Arial"/>
                <a:cs typeface="Arial"/>
              </a:rPr>
              <a:t> </a:t>
            </a:r>
            <a:r>
              <a:rPr lang="es-ES" sz="2400" spc="-5" dirty="0" smtClean="0">
                <a:solidFill>
                  <a:srgbClr val="FFFFFF"/>
                </a:solidFill>
                <a:latin typeface="Arial"/>
                <a:cs typeface="Arial"/>
              </a:rPr>
              <a:t>desplazable</a:t>
            </a:r>
            <a:endParaRPr lang="es-ES" sz="2400" dirty="0" smtClean="0">
              <a:latin typeface="Arial"/>
              <a:cs typeface="Arial"/>
            </a:endParaRPr>
          </a:p>
          <a:p>
            <a:pPr marL="1155700" lvl="2" indent="-228600">
              <a:lnSpc>
                <a:spcPct val="100000"/>
              </a:lnSpc>
              <a:spcBef>
                <a:spcPts val="575"/>
              </a:spcBef>
              <a:buClr>
                <a:srgbClr val="666699"/>
              </a:buClr>
              <a:buSzPct val="75000"/>
              <a:buFont typeface="Wingdings"/>
              <a:buChar char=""/>
              <a:tabLst>
                <a:tab pos="1156335" algn="l"/>
              </a:tabLst>
            </a:pPr>
            <a:r>
              <a:rPr lang="es-ES" sz="2400" spc="-5" dirty="0" smtClean="0">
                <a:solidFill>
                  <a:srgbClr val="FFFFFF"/>
                </a:solidFill>
                <a:latin typeface="Arial"/>
                <a:cs typeface="Arial"/>
              </a:rPr>
              <a:t>Rodillo acanalado </a:t>
            </a:r>
            <a:r>
              <a:rPr lang="es-ES" sz="2400" dirty="0" smtClean="0">
                <a:solidFill>
                  <a:srgbClr val="FFFFFF"/>
                </a:solidFill>
                <a:latin typeface="Arial"/>
                <a:cs typeface="Arial"/>
              </a:rPr>
              <a:t>(rotor</a:t>
            </a:r>
            <a:r>
              <a:rPr lang="es-ES" sz="2400" spc="45" dirty="0" smtClean="0">
                <a:solidFill>
                  <a:srgbClr val="FFFFFF"/>
                </a:solidFill>
                <a:latin typeface="Arial"/>
                <a:cs typeface="Arial"/>
              </a:rPr>
              <a:t> </a:t>
            </a:r>
            <a:r>
              <a:rPr lang="es-ES" sz="2400" spc="-5" dirty="0" smtClean="0">
                <a:solidFill>
                  <a:srgbClr val="FFFFFF"/>
                </a:solidFill>
                <a:latin typeface="Arial"/>
                <a:cs typeface="Arial"/>
              </a:rPr>
              <a:t>externo)</a:t>
            </a:r>
            <a:endParaRPr lang="es-ES" sz="2400" dirty="0" smtClean="0">
              <a:latin typeface="Arial"/>
              <a:cs typeface="Arial"/>
            </a:endParaRPr>
          </a:p>
          <a:p>
            <a:pPr marL="1155700" lvl="2" indent="-228600">
              <a:lnSpc>
                <a:spcPct val="100000"/>
              </a:lnSpc>
              <a:spcBef>
                <a:spcPts val="575"/>
              </a:spcBef>
              <a:buClr>
                <a:srgbClr val="666699"/>
              </a:buClr>
              <a:buSzPct val="75000"/>
              <a:buFont typeface="Wingdings"/>
              <a:buChar char=""/>
              <a:tabLst>
                <a:tab pos="1156335" algn="l"/>
              </a:tabLst>
            </a:pPr>
            <a:r>
              <a:rPr lang="es-ES" sz="2400" spc="-5" dirty="0" err="1" smtClean="0">
                <a:solidFill>
                  <a:srgbClr val="FFFFFF"/>
                </a:solidFill>
                <a:latin typeface="Arial"/>
                <a:cs typeface="Arial"/>
              </a:rPr>
              <a:t>Chevrón</a:t>
            </a:r>
            <a:endParaRPr lang="es-ES" sz="2400" dirty="0" smtClean="0">
              <a:latin typeface="Arial"/>
              <a:cs typeface="Arial"/>
            </a:endParaRPr>
          </a:p>
          <a:p>
            <a:pPr marL="1155700" lvl="2" indent="-228600">
              <a:lnSpc>
                <a:spcPct val="100000"/>
              </a:lnSpc>
              <a:spcBef>
                <a:spcPts val="580"/>
              </a:spcBef>
              <a:buClr>
                <a:srgbClr val="666699"/>
              </a:buClr>
              <a:buSzPct val="75000"/>
              <a:buFont typeface="Wingdings"/>
              <a:buChar char=""/>
              <a:tabLst>
                <a:tab pos="1156335" algn="l"/>
              </a:tabLst>
            </a:pPr>
            <a:r>
              <a:rPr lang="es-ES" sz="2400" spc="-5" dirty="0" smtClean="0">
                <a:solidFill>
                  <a:srgbClr val="FFFFFF"/>
                </a:solidFill>
                <a:latin typeface="Arial"/>
                <a:cs typeface="Arial"/>
              </a:rPr>
              <a:t>De</a:t>
            </a:r>
            <a:r>
              <a:rPr lang="es-ES" sz="2400" spc="-15" dirty="0" smtClean="0">
                <a:solidFill>
                  <a:srgbClr val="FFFFFF"/>
                </a:solidFill>
                <a:latin typeface="Arial"/>
                <a:cs typeface="Arial"/>
              </a:rPr>
              <a:t> </a:t>
            </a:r>
            <a:r>
              <a:rPr lang="es-ES" sz="2400" spc="-5" dirty="0" smtClean="0">
                <a:solidFill>
                  <a:srgbClr val="FFFFFF"/>
                </a:solidFill>
                <a:latin typeface="Arial"/>
                <a:cs typeface="Arial"/>
              </a:rPr>
              <a:t>dientes</a:t>
            </a:r>
            <a:endParaRPr lang="es-ES" sz="2400" dirty="0" smtClean="0">
              <a:latin typeface="Arial"/>
              <a:cs typeface="Arial"/>
            </a:endParaRPr>
          </a:p>
          <a:p>
            <a:pPr marL="1155700" lvl="2" indent="-228600">
              <a:lnSpc>
                <a:spcPct val="100000"/>
              </a:lnSpc>
              <a:spcBef>
                <a:spcPts val="575"/>
              </a:spcBef>
              <a:buClr>
                <a:srgbClr val="666699"/>
              </a:buClr>
              <a:buSzPct val="75000"/>
              <a:buFont typeface="Wingdings"/>
              <a:buChar char=""/>
              <a:tabLst>
                <a:tab pos="1156335" algn="l"/>
              </a:tabLst>
            </a:pPr>
            <a:r>
              <a:rPr lang="es-ES" sz="2400" dirty="0" smtClean="0">
                <a:solidFill>
                  <a:srgbClr val="FFFFFF"/>
                </a:solidFill>
                <a:latin typeface="Arial"/>
                <a:cs typeface="Arial"/>
              </a:rPr>
              <a:t>De </a:t>
            </a:r>
            <a:r>
              <a:rPr lang="es-ES" sz="2400" spc="-5" dirty="0" smtClean="0">
                <a:solidFill>
                  <a:srgbClr val="FFFFFF"/>
                </a:solidFill>
                <a:latin typeface="Arial"/>
                <a:cs typeface="Arial"/>
              </a:rPr>
              <a:t>tornillo </a:t>
            </a:r>
            <a:r>
              <a:rPr lang="es-ES" sz="2400" dirty="0" smtClean="0">
                <a:solidFill>
                  <a:srgbClr val="FFFFFF"/>
                </a:solidFill>
                <a:latin typeface="Arial"/>
                <a:cs typeface="Arial"/>
              </a:rPr>
              <a:t>sin fin</a:t>
            </a:r>
            <a:endParaRPr lang="es-ES" sz="2400" dirty="0" smtClean="0">
              <a:latin typeface="Arial"/>
              <a:cs typeface="Arial"/>
            </a:endParaRPr>
          </a:p>
          <a:p>
            <a:pPr marL="756285" lvl="1" indent="-286385">
              <a:lnSpc>
                <a:spcPct val="100000"/>
              </a:lnSpc>
              <a:spcBef>
                <a:spcPts val="660"/>
              </a:spcBef>
              <a:buClr>
                <a:srgbClr val="B1B1B1"/>
              </a:buClr>
              <a:buSzPct val="75000"/>
              <a:buFont typeface="Wingdings"/>
              <a:buChar char=""/>
              <a:tabLst>
                <a:tab pos="756920" algn="l"/>
              </a:tabLst>
            </a:pPr>
            <a:r>
              <a:rPr lang="es-ES" sz="2800" spc="-5" dirty="0" smtClean="0">
                <a:solidFill>
                  <a:srgbClr val="FFFFFF"/>
                </a:solidFill>
                <a:latin typeface="Arial"/>
                <a:cs typeface="Arial"/>
              </a:rPr>
              <a:t>Con </a:t>
            </a:r>
            <a:r>
              <a:rPr lang="es-ES" sz="2800" dirty="0" smtClean="0">
                <a:solidFill>
                  <a:srgbClr val="FFFFFF"/>
                </a:solidFill>
                <a:latin typeface="Arial"/>
                <a:cs typeface="Arial"/>
              </a:rPr>
              <a:t>Asistencia </a:t>
            </a:r>
            <a:r>
              <a:rPr lang="es-ES" sz="2800" spc="-5" dirty="0" smtClean="0">
                <a:solidFill>
                  <a:srgbClr val="FFFFFF"/>
                </a:solidFill>
                <a:latin typeface="Arial"/>
                <a:cs typeface="Arial"/>
              </a:rPr>
              <a:t>neumática</a:t>
            </a:r>
            <a:endParaRPr lang="es-ES" sz="2800" dirty="0" smtClean="0">
              <a:latin typeface="Arial"/>
              <a:cs typeface="Arial"/>
            </a:endParaRPr>
          </a:p>
          <a:p>
            <a:pPr marL="1155700" lvl="2" indent="-228600">
              <a:lnSpc>
                <a:spcPct val="100000"/>
              </a:lnSpc>
              <a:spcBef>
                <a:spcPts val="590"/>
              </a:spcBef>
              <a:buClr>
                <a:srgbClr val="666699"/>
              </a:buClr>
              <a:buSzPct val="75000"/>
              <a:buFont typeface="Wingdings"/>
              <a:buChar char=""/>
              <a:tabLst>
                <a:tab pos="1156335" algn="l"/>
              </a:tabLst>
            </a:pPr>
            <a:r>
              <a:rPr lang="es-ES" sz="2400" spc="-5" dirty="0" smtClean="0">
                <a:solidFill>
                  <a:srgbClr val="FFFFFF"/>
                </a:solidFill>
                <a:latin typeface="Arial"/>
                <a:cs typeface="Arial"/>
              </a:rPr>
              <a:t>Dosificación mecánica </a:t>
            </a:r>
            <a:r>
              <a:rPr lang="es-ES" sz="2400" dirty="0" smtClean="0">
                <a:solidFill>
                  <a:srgbClr val="FFFFFF"/>
                </a:solidFill>
                <a:latin typeface="Arial"/>
                <a:cs typeface="Arial"/>
              </a:rPr>
              <a:t>y </a:t>
            </a:r>
            <a:r>
              <a:rPr lang="es-ES" sz="2400" spc="-5" dirty="0" smtClean="0">
                <a:solidFill>
                  <a:srgbClr val="FFFFFF"/>
                </a:solidFill>
                <a:latin typeface="Arial"/>
                <a:cs typeface="Arial"/>
              </a:rPr>
              <a:t>transporte</a:t>
            </a:r>
            <a:r>
              <a:rPr lang="es-ES" sz="2400" spc="75" dirty="0" smtClean="0">
                <a:solidFill>
                  <a:srgbClr val="FFFFFF"/>
                </a:solidFill>
                <a:latin typeface="Arial"/>
                <a:cs typeface="Arial"/>
              </a:rPr>
              <a:t> </a:t>
            </a:r>
            <a:r>
              <a:rPr lang="es-ES" sz="2400" spc="-5" dirty="0" smtClean="0">
                <a:solidFill>
                  <a:srgbClr val="FFFFFF"/>
                </a:solidFill>
                <a:latin typeface="Arial"/>
                <a:cs typeface="Arial"/>
              </a:rPr>
              <a:t>neumático</a:t>
            </a:r>
            <a:endParaRPr lang="es-ES" sz="2400" dirty="0">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98093" y="228600"/>
            <a:ext cx="8546287" cy="1244600"/>
          </a:xfrm>
          <a:prstGeom prst="rect">
            <a:avLst/>
          </a:prstGeom>
        </p:spPr>
        <p:txBody>
          <a:bodyPr vert="horz" wrap="square" lIns="0" tIns="12065" rIns="0" bIns="0" rtlCol="0">
            <a:spAutoFit/>
          </a:bodyPr>
          <a:lstStyle/>
          <a:p>
            <a:pPr marL="2354580" marR="5080" indent="-1640205">
              <a:lnSpc>
                <a:spcPct val="100000"/>
              </a:lnSpc>
              <a:spcBef>
                <a:spcPts val="95"/>
              </a:spcBef>
            </a:pPr>
            <a:r>
              <a:rPr spc="-5" dirty="0"/>
              <a:t>Registro de desplazamiento del  rodillo acanalado</a:t>
            </a:r>
          </a:p>
        </p:txBody>
      </p:sp>
      <p:sp>
        <p:nvSpPr>
          <p:cNvPr id="6" name="object 6"/>
          <p:cNvSpPr/>
          <p:nvPr/>
        </p:nvSpPr>
        <p:spPr>
          <a:xfrm>
            <a:off x="1551050" y="1600200"/>
            <a:ext cx="6040374" cy="4530725"/>
          </a:xfrm>
          <a:prstGeom prst="rect">
            <a:avLst/>
          </a:prstGeom>
          <a:blipFill>
            <a:blip r:embed="rId3" cstate="print"/>
            <a:stretch>
              <a:fillRect/>
            </a:stretch>
          </a:blipFill>
        </p:spPr>
        <p:txBody>
          <a:bodyPr wrap="square" lIns="0" tIns="0" rIns="0" bIns="0" rtlCol="0"/>
          <a:lstStyle/>
          <a:p>
            <a:r>
              <a:rPr lang="es-AR" dirty="0" smtClean="0"/>
              <a:t>.</a:t>
            </a:r>
            <a:endParaRP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4512" y="1600200"/>
            <a:ext cx="8054975" cy="4530725"/>
          </a:xfrm>
          <a:prstGeom prst="rect">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txBody>
          <a:bodyPr wrap="square" lIns="0" tIns="0" rIns="0" bIns="0" rtlCol="0"/>
          <a:lstStyle/>
          <a:p>
            <a:endParaRPr/>
          </a:p>
        </p:txBody>
      </p:sp>
      <p:sp>
        <p:nvSpPr>
          <p:cNvPr id="3" name="2 Título"/>
          <p:cNvSpPr>
            <a:spLocks noGrp="1"/>
          </p:cNvSpPr>
          <p:nvPr>
            <p:ph type="title"/>
          </p:nvPr>
        </p:nvSpPr>
        <p:spPr>
          <a:xfrm>
            <a:off x="298856" y="210134"/>
            <a:ext cx="8546287" cy="615553"/>
          </a:xfrm>
        </p:spPr>
        <p:txBody>
          <a:bodyPr/>
          <a:lstStyle/>
          <a:p>
            <a:r>
              <a:rPr lang="es-AR" dirty="0" smtClean="0"/>
              <a:t>Roldana</a:t>
            </a:r>
            <a:endParaRPr lang="es-A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879591" y="126492"/>
            <a:ext cx="809243" cy="81991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447800" y="261873"/>
            <a:ext cx="6781800" cy="627736"/>
          </a:xfrm>
          <a:prstGeom prst="rect">
            <a:avLst/>
          </a:prstGeom>
        </p:spPr>
        <p:txBody>
          <a:bodyPr vert="horz" wrap="square" lIns="0" tIns="12065" rIns="0" bIns="0" rtlCol="0">
            <a:spAutoFit/>
          </a:bodyPr>
          <a:lstStyle/>
          <a:p>
            <a:pPr marL="12700">
              <a:lnSpc>
                <a:spcPct val="100000"/>
              </a:lnSpc>
              <a:spcBef>
                <a:spcPts val="95"/>
              </a:spcBef>
            </a:pPr>
            <a:r>
              <a:rPr spc="-5" dirty="0" err="1"/>
              <a:t>Platillo</a:t>
            </a:r>
            <a:r>
              <a:rPr spc="-45" dirty="0"/>
              <a:t> </a:t>
            </a:r>
            <a:r>
              <a:rPr spc="-5" dirty="0" smtClean="0"/>
              <a:t>vertical</a:t>
            </a:r>
            <a:r>
              <a:rPr lang="es-AR" spc="-5" dirty="0" smtClean="0"/>
              <a:t> (roldana)</a:t>
            </a:r>
            <a:endParaRPr spc="-5" dirty="0"/>
          </a:p>
        </p:txBody>
      </p:sp>
      <p:sp>
        <p:nvSpPr>
          <p:cNvPr id="5" name="object 5"/>
          <p:cNvSpPr/>
          <p:nvPr/>
        </p:nvSpPr>
        <p:spPr>
          <a:xfrm>
            <a:off x="2871851" y="1600200"/>
            <a:ext cx="3398774" cy="453072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221223" y="336804"/>
            <a:ext cx="886968" cy="89763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563873" y="484758"/>
            <a:ext cx="2014855" cy="696595"/>
          </a:xfrm>
          <a:prstGeom prst="rect">
            <a:avLst/>
          </a:prstGeom>
        </p:spPr>
        <p:txBody>
          <a:bodyPr vert="horz" wrap="square" lIns="0" tIns="13335" rIns="0" bIns="0" rtlCol="0">
            <a:spAutoFit/>
          </a:bodyPr>
          <a:lstStyle/>
          <a:p>
            <a:pPr marL="12700">
              <a:lnSpc>
                <a:spcPct val="100000"/>
              </a:lnSpc>
              <a:spcBef>
                <a:spcPts val="105"/>
              </a:spcBef>
            </a:pPr>
            <a:r>
              <a:rPr sz="4400" dirty="0"/>
              <a:t>chevrón</a:t>
            </a:r>
            <a:endParaRPr sz="4400"/>
          </a:p>
        </p:txBody>
      </p:sp>
      <p:sp>
        <p:nvSpPr>
          <p:cNvPr id="5" name="object 5"/>
          <p:cNvSpPr/>
          <p:nvPr/>
        </p:nvSpPr>
        <p:spPr>
          <a:xfrm>
            <a:off x="1171575" y="1600200"/>
            <a:ext cx="6799326" cy="453072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51050" y="1600200"/>
            <a:ext cx="6040374" cy="45307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95488" y="336804"/>
            <a:ext cx="886968" cy="89763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90778" y="484758"/>
            <a:ext cx="7760970" cy="696595"/>
          </a:xfrm>
          <a:prstGeom prst="rect">
            <a:avLst/>
          </a:prstGeom>
        </p:spPr>
        <p:txBody>
          <a:bodyPr vert="horz" wrap="square" lIns="0" tIns="13335" rIns="0" bIns="0" rtlCol="0">
            <a:spAutoFit/>
          </a:bodyPr>
          <a:lstStyle/>
          <a:p>
            <a:pPr marL="12700">
              <a:lnSpc>
                <a:spcPct val="100000"/>
              </a:lnSpc>
              <a:spcBef>
                <a:spcPts val="105"/>
              </a:spcBef>
            </a:pPr>
            <a:r>
              <a:rPr sz="4400" dirty="0"/>
              <a:t>Placa vertical alveolada</a:t>
            </a:r>
            <a:r>
              <a:rPr sz="4400" spc="-110" dirty="0"/>
              <a:t> </a:t>
            </a:r>
            <a:r>
              <a:rPr sz="4400" dirty="0"/>
              <a:t>interna</a:t>
            </a:r>
            <a:endParaRPr sz="4400"/>
          </a:p>
        </p:txBody>
      </p:sp>
      <p:sp>
        <p:nvSpPr>
          <p:cNvPr id="5" name="object 5"/>
          <p:cNvSpPr/>
          <p:nvPr/>
        </p:nvSpPr>
        <p:spPr>
          <a:xfrm>
            <a:off x="1258887" y="1700212"/>
            <a:ext cx="6583299" cy="493712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864357" y="484758"/>
            <a:ext cx="3415029" cy="696595"/>
          </a:xfrm>
          <a:prstGeom prst="rect">
            <a:avLst/>
          </a:prstGeom>
        </p:spPr>
        <p:txBody>
          <a:bodyPr vert="horz" wrap="square" lIns="0" tIns="13335" rIns="0" bIns="0" rtlCol="0">
            <a:spAutoFit/>
          </a:bodyPr>
          <a:lstStyle/>
          <a:p>
            <a:pPr marL="12700">
              <a:lnSpc>
                <a:spcPct val="100000"/>
              </a:lnSpc>
              <a:spcBef>
                <a:spcPts val="105"/>
              </a:spcBef>
            </a:pPr>
            <a:r>
              <a:rPr sz="4400" dirty="0"/>
              <a:t>Dosif</a:t>
            </a:r>
            <a:r>
              <a:rPr sz="4400" spc="10" dirty="0"/>
              <a:t>i</a:t>
            </a:r>
            <a:r>
              <a:rPr sz="4400" dirty="0"/>
              <a:t>cadores</a:t>
            </a:r>
            <a:endParaRPr sz="4400"/>
          </a:p>
        </p:txBody>
      </p:sp>
      <p:sp>
        <p:nvSpPr>
          <p:cNvPr id="5" name="object 5"/>
          <p:cNvSpPr/>
          <p:nvPr/>
        </p:nvSpPr>
        <p:spPr>
          <a:xfrm>
            <a:off x="829665" y="1412747"/>
            <a:ext cx="6039993" cy="129616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29665" y="4797132"/>
            <a:ext cx="6039993" cy="172821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57656" y="2780919"/>
            <a:ext cx="6039992" cy="1872233"/>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6344" y="6249923"/>
            <a:ext cx="813816" cy="2209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97280" y="6249923"/>
            <a:ext cx="217931" cy="22097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35940" y="6279591"/>
            <a:ext cx="65659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FFFFFF"/>
                </a:solidFill>
                <a:latin typeface="Arial"/>
                <a:cs typeface="Arial"/>
              </a:rPr>
              <a:t>06/04/2017</a:t>
            </a:r>
            <a:endParaRPr sz="1000">
              <a:latin typeface="Arial"/>
              <a:cs typeface="Arial"/>
            </a:endParaRPr>
          </a:p>
        </p:txBody>
      </p:sp>
      <p:sp>
        <p:nvSpPr>
          <p:cNvPr id="5" name="object 5"/>
          <p:cNvSpPr/>
          <p:nvPr/>
        </p:nvSpPr>
        <p:spPr>
          <a:xfrm>
            <a:off x="3691128" y="6249923"/>
            <a:ext cx="1781555" cy="2209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289803" y="6249923"/>
            <a:ext cx="217932" cy="220979"/>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760470" y="6279591"/>
            <a:ext cx="162496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Arial"/>
                <a:cs typeface="Arial"/>
              </a:rPr>
              <a:t>Dpto. Ing Agrícola y</a:t>
            </a:r>
            <a:r>
              <a:rPr sz="1000" spc="-55" dirty="0">
                <a:solidFill>
                  <a:srgbClr val="FFFFFF"/>
                </a:solidFill>
                <a:latin typeface="Arial"/>
                <a:cs typeface="Arial"/>
              </a:rPr>
              <a:t> </a:t>
            </a:r>
            <a:r>
              <a:rPr sz="1000" spc="-5" dirty="0">
                <a:solidFill>
                  <a:srgbClr val="FFFFFF"/>
                </a:solidFill>
                <a:latin typeface="Arial"/>
                <a:cs typeface="Arial"/>
              </a:rPr>
              <a:t>Forestal</a:t>
            </a:r>
            <a:endParaRPr sz="1000">
              <a:latin typeface="Arial"/>
              <a:cs typeface="Arial"/>
            </a:endParaRPr>
          </a:p>
        </p:txBody>
      </p:sp>
      <p:sp>
        <p:nvSpPr>
          <p:cNvPr id="8" name="object 8"/>
          <p:cNvSpPr/>
          <p:nvPr/>
        </p:nvSpPr>
        <p:spPr>
          <a:xfrm>
            <a:off x="5544311" y="1478280"/>
            <a:ext cx="678815" cy="681355"/>
          </a:xfrm>
          <a:custGeom>
            <a:avLst/>
            <a:gdLst/>
            <a:ahLst/>
            <a:cxnLst/>
            <a:rect l="l" t="t" r="r" b="b"/>
            <a:pathLst>
              <a:path w="678814" h="681355">
                <a:moveTo>
                  <a:pt x="678688" y="0"/>
                </a:moveTo>
                <a:lnTo>
                  <a:pt x="678688" y="681228"/>
                </a:lnTo>
                <a:lnTo>
                  <a:pt x="0" y="681228"/>
                </a:lnTo>
              </a:path>
            </a:pathLst>
          </a:custGeom>
          <a:ln w="25400">
            <a:solidFill>
              <a:srgbClr val="2C89E7"/>
            </a:solidFill>
          </a:ln>
        </p:spPr>
        <p:txBody>
          <a:bodyPr wrap="square" lIns="0" tIns="0" rIns="0" bIns="0" rtlCol="0"/>
          <a:lstStyle/>
          <a:p>
            <a:endParaRPr/>
          </a:p>
        </p:txBody>
      </p:sp>
      <p:sp>
        <p:nvSpPr>
          <p:cNvPr id="9" name="object 9"/>
          <p:cNvSpPr/>
          <p:nvPr/>
        </p:nvSpPr>
        <p:spPr>
          <a:xfrm>
            <a:off x="6223000" y="1478280"/>
            <a:ext cx="1144270" cy="1996439"/>
          </a:xfrm>
          <a:custGeom>
            <a:avLst/>
            <a:gdLst/>
            <a:ahLst/>
            <a:cxnLst/>
            <a:rect l="l" t="t" r="r" b="b"/>
            <a:pathLst>
              <a:path w="1144270" h="1996439">
                <a:moveTo>
                  <a:pt x="0" y="0"/>
                </a:moveTo>
                <a:lnTo>
                  <a:pt x="0" y="1996059"/>
                </a:lnTo>
                <a:lnTo>
                  <a:pt x="1144143" y="1996059"/>
                </a:lnTo>
              </a:path>
            </a:pathLst>
          </a:custGeom>
          <a:ln w="25400">
            <a:solidFill>
              <a:srgbClr val="2C89E7"/>
            </a:solidFill>
          </a:ln>
        </p:spPr>
        <p:txBody>
          <a:bodyPr wrap="square" lIns="0" tIns="0" rIns="0" bIns="0" rtlCol="0"/>
          <a:lstStyle/>
          <a:p>
            <a:endParaRPr/>
          </a:p>
        </p:txBody>
      </p:sp>
      <p:sp>
        <p:nvSpPr>
          <p:cNvPr id="10" name="object 10"/>
          <p:cNvSpPr/>
          <p:nvPr/>
        </p:nvSpPr>
        <p:spPr>
          <a:xfrm>
            <a:off x="6223000" y="1478280"/>
            <a:ext cx="1144270" cy="1492250"/>
          </a:xfrm>
          <a:custGeom>
            <a:avLst/>
            <a:gdLst/>
            <a:ahLst/>
            <a:cxnLst/>
            <a:rect l="l" t="t" r="r" b="b"/>
            <a:pathLst>
              <a:path w="1144270" h="1492250">
                <a:moveTo>
                  <a:pt x="0" y="0"/>
                </a:moveTo>
                <a:lnTo>
                  <a:pt x="0" y="1491996"/>
                </a:lnTo>
                <a:lnTo>
                  <a:pt x="1144143" y="1491996"/>
                </a:lnTo>
              </a:path>
            </a:pathLst>
          </a:custGeom>
          <a:ln w="25400">
            <a:solidFill>
              <a:srgbClr val="2C89E7"/>
            </a:solidFill>
          </a:ln>
        </p:spPr>
        <p:txBody>
          <a:bodyPr wrap="square" lIns="0" tIns="0" rIns="0" bIns="0" rtlCol="0"/>
          <a:lstStyle/>
          <a:p>
            <a:endParaRPr/>
          </a:p>
        </p:txBody>
      </p:sp>
      <p:sp>
        <p:nvSpPr>
          <p:cNvPr id="11" name="object 11"/>
          <p:cNvSpPr/>
          <p:nvPr/>
        </p:nvSpPr>
        <p:spPr>
          <a:xfrm>
            <a:off x="6223000" y="1478280"/>
            <a:ext cx="1144270" cy="988060"/>
          </a:xfrm>
          <a:custGeom>
            <a:avLst/>
            <a:gdLst/>
            <a:ahLst/>
            <a:cxnLst/>
            <a:rect l="l" t="t" r="r" b="b"/>
            <a:pathLst>
              <a:path w="1144270" h="988060">
                <a:moveTo>
                  <a:pt x="0" y="0"/>
                </a:moveTo>
                <a:lnTo>
                  <a:pt x="0" y="987933"/>
                </a:lnTo>
                <a:lnTo>
                  <a:pt x="1144143" y="987933"/>
                </a:lnTo>
              </a:path>
            </a:pathLst>
          </a:custGeom>
          <a:ln w="25400">
            <a:solidFill>
              <a:srgbClr val="2C89E7"/>
            </a:solidFill>
          </a:ln>
        </p:spPr>
        <p:txBody>
          <a:bodyPr wrap="square" lIns="0" tIns="0" rIns="0" bIns="0" rtlCol="0"/>
          <a:lstStyle/>
          <a:p>
            <a:endParaRPr/>
          </a:p>
        </p:txBody>
      </p:sp>
      <p:sp>
        <p:nvSpPr>
          <p:cNvPr id="12" name="object 12"/>
          <p:cNvSpPr/>
          <p:nvPr/>
        </p:nvSpPr>
        <p:spPr>
          <a:xfrm>
            <a:off x="6223000" y="1478280"/>
            <a:ext cx="640080" cy="2932430"/>
          </a:xfrm>
          <a:custGeom>
            <a:avLst/>
            <a:gdLst/>
            <a:ahLst/>
            <a:cxnLst/>
            <a:rect l="l" t="t" r="r" b="b"/>
            <a:pathLst>
              <a:path w="640079" h="2932429">
                <a:moveTo>
                  <a:pt x="0" y="0"/>
                </a:moveTo>
                <a:lnTo>
                  <a:pt x="0" y="2932176"/>
                </a:lnTo>
                <a:lnTo>
                  <a:pt x="640079" y="2932176"/>
                </a:lnTo>
              </a:path>
            </a:pathLst>
          </a:custGeom>
          <a:ln w="25400">
            <a:solidFill>
              <a:srgbClr val="2C89E7"/>
            </a:solidFill>
          </a:ln>
        </p:spPr>
        <p:txBody>
          <a:bodyPr wrap="square" lIns="0" tIns="0" rIns="0" bIns="0" rtlCol="0"/>
          <a:lstStyle/>
          <a:p>
            <a:endParaRPr/>
          </a:p>
        </p:txBody>
      </p:sp>
      <p:sp>
        <p:nvSpPr>
          <p:cNvPr id="13" name="object 13"/>
          <p:cNvSpPr/>
          <p:nvPr/>
        </p:nvSpPr>
        <p:spPr>
          <a:xfrm>
            <a:off x="6223000" y="1478280"/>
            <a:ext cx="640080" cy="3508375"/>
          </a:xfrm>
          <a:custGeom>
            <a:avLst/>
            <a:gdLst/>
            <a:ahLst/>
            <a:cxnLst/>
            <a:rect l="l" t="t" r="r" b="b"/>
            <a:pathLst>
              <a:path w="640079" h="3508375">
                <a:moveTo>
                  <a:pt x="0" y="0"/>
                </a:moveTo>
                <a:lnTo>
                  <a:pt x="0" y="3508248"/>
                </a:lnTo>
                <a:lnTo>
                  <a:pt x="640079" y="3508248"/>
                </a:lnTo>
              </a:path>
            </a:pathLst>
          </a:custGeom>
          <a:ln w="25400">
            <a:solidFill>
              <a:srgbClr val="2C89E7"/>
            </a:solidFill>
          </a:ln>
        </p:spPr>
        <p:txBody>
          <a:bodyPr wrap="square" lIns="0" tIns="0" rIns="0" bIns="0" rtlCol="0"/>
          <a:lstStyle/>
          <a:p>
            <a:endParaRPr/>
          </a:p>
        </p:txBody>
      </p:sp>
      <p:sp>
        <p:nvSpPr>
          <p:cNvPr id="14" name="object 14"/>
          <p:cNvSpPr/>
          <p:nvPr/>
        </p:nvSpPr>
        <p:spPr>
          <a:xfrm>
            <a:off x="6223000" y="1478280"/>
            <a:ext cx="640080" cy="4084320"/>
          </a:xfrm>
          <a:custGeom>
            <a:avLst/>
            <a:gdLst/>
            <a:ahLst/>
            <a:cxnLst/>
            <a:rect l="l" t="t" r="r" b="b"/>
            <a:pathLst>
              <a:path w="640079" h="4084320">
                <a:moveTo>
                  <a:pt x="0" y="0"/>
                </a:moveTo>
                <a:lnTo>
                  <a:pt x="0" y="4084320"/>
                </a:lnTo>
                <a:lnTo>
                  <a:pt x="640079" y="4084320"/>
                </a:lnTo>
              </a:path>
            </a:pathLst>
          </a:custGeom>
          <a:ln w="25399">
            <a:solidFill>
              <a:srgbClr val="2C89E7"/>
            </a:solidFill>
          </a:ln>
        </p:spPr>
        <p:txBody>
          <a:bodyPr wrap="square" lIns="0" tIns="0" rIns="0" bIns="0" rtlCol="0"/>
          <a:lstStyle/>
          <a:p>
            <a:endParaRPr/>
          </a:p>
        </p:txBody>
      </p:sp>
      <p:sp>
        <p:nvSpPr>
          <p:cNvPr id="15" name="object 15"/>
          <p:cNvSpPr/>
          <p:nvPr/>
        </p:nvSpPr>
        <p:spPr>
          <a:xfrm>
            <a:off x="3888359" y="954024"/>
            <a:ext cx="2334895" cy="146050"/>
          </a:xfrm>
          <a:custGeom>
            <a:avLst/>
            <a:gdLst/>
            <a:ahLst/>
            <a:cxnLst/>
            <a:rect l="l" t="t" r="r" b="b"/>
            <a:pathLst>
              <a:path w="2334895" h="146050">
                <a:moveTo>
                  <a:pt x="0" y="0"/>
                </a:moveTo>
                <a:lnTo>
                  <a:pt x="0" y="66039"/>
                </a:lnTo>
                <a:lnTo>
                  <a:pt x="2334641" y="66039"/>
                </a:lnTo>
                <a:lnTo>
                  <a:pt x="2334641" y="145541"/>
                </a:lnTo>
              </a:path>
            </a:pathLst>
          </a:custGeom>
          <a:ln w="25400">
            <a:solidFill>
              <a:srgbClr val="2C89E7"/>
            </a:solidFill>
          </a:ln>
        </p:spPr>
        <p:txBody>
          <a:bodyPr wrap="square" lIns="0" tIns="0" rIns="0" bIns="0" rtlCol="0"/>
          <a:lstStyle/>
          <a:p>
            <a:endParaRPr/>
          </a:p>
        </p:txBody>
      </p:sp>
      <p:sp>
        <p:nvSpPr>
          <p:cNvPr id="16" name="object 16"/>
          <p:cNvSpPr/>
          <p:nvPr/>
        </p:nvSpPr>
        <p:spPr>
          <a:xfrm>
            <a:off x="75736" y="1478280"/>
            <a:ext cx="2105025" cy="1492250"/>
          </a:xfrm>
          <a:custGeom>
            <a:avLst/>
            <a:gdLst/>
            <a:ahLst/>
            <a:cxnLst/>
            <a:rect l="l" t="t" r="r" b="b"/>
            <a:pathLst>
              <a:path w="2105025" h="1492250">
                <a:moveTo>
                  <a:pt x="0" y="0"/>
                </a:moveTo>
                <a:lnTo>
                  <a:pt x="0" y="1491996"/>
                </a:lnTo>
                <a:lnTo>
                  <a:pt x="2104599" y="1491996"/>
                </a:lnTo>
              </a:path>
            </a:pathLst>
          </a:custGeom>
          <a:ln w="25400">
            <a:solidFill>
              <a:srgbClr val="2C89E7"/>
            </a:solidFill>
          </a:ln>
        </p:spPr>
        <p:txBody>
          <a:bodyPr wrap="square" lIns="0" tIns="0" rIns="0" bIns="0" rtlCol="0"/>
          <a:lstStyle/>
          <a:p>
            <a:endParaRPr/>
          </a:p>
        </p:txBody>
      </p:sp>
      <p:sp>
        <p:nvSpPr>
          <p:cNvPr id="17" name="object 17"/>
          <p:cNvSpPr/>
          <p:nvPr/>
        </p:nvSpPr>
        <p:spPr>
          <a:xfrm>
            <a:off x="75736" y="1478280"/>
            <a:ext cx="2105025" cy="4516755"/>
          </a:xfrm>
          <a:custGeom>
            <a:avLst/>
            <a:gdLst/>
            <a:ahLst/>
            <a:cxnLst/>
            <a:rect l="l" t="t" r="r" b="b"/>
            <a:pathLst>
              <a:path w="2105025" h="4516755">
                <a:moveTo>
                  <a:pt x="0" y="0"/>
                </a:moveTo>
                <a:lnTo>
                  <a:pt x="0" y="4516323"/>
                </a:lnTo>
                <a:lnTo>
                  <a:pt x="2104599" y="4516323"/>
                </a:lnTo>
              </a:path>
            </a:pathLst>
          </a:custGeom>
          <a:ln w="25399">
            <a:solidFill>
              <a:srgbClr val="2C89E7"/>
            </a:solidFill>
          </a:ln>
        </p:spPr>
        <p:txBody>
          <a:bodyPr wrap="square" lIns="0" tIns="0" rIns="0" bIns="0" rtlCol="0"/>
          <a:lstStyle/>
          <a:p>
            <a:endParaRPr/>
          </a:p>
        </p:txBody>
      </p:sp>
      <p:sp>
        <p:nvSpPr>
          <p:cNvPr id="18" name="object 18"/>
          <p:cNvSpPr/>
          <p:nvPr/>
        </p:nvSpPr>
        <p:spPr>
          <a:xfrm>
            <a:off x="75736" y="1478280"/>
            <a:ext cx="2105025" cy="4012565"/>
          </a:xfrm>
          <a:custGeom>
            <a:avLst/>
            <a:gdLst/>
            <a:ahLst/>
            <a:cxnLst/>
            <a:rect l="l" t="t" r="r" b="b"/>
            <a:pathLst>
              <a:path w="2105025" h="4012565">
                <a:moveTo>
                  <a:pt x="0" y="0"/>
                </a:moveTo>
                <a:lnTo>
                  <a:pt x="0" y="4012311"/>
                </a:lnTo>
                <a:lnTo>
                  <a:pt x="2104599" y="4012311"/>
                </a:lnTo>
              </a:path>
            </a:pathLst>
          </a:custGeom>
          <a:ln w="25400">
            <a:solidFill>
              <a:srgbClr val="2C89E7"/>
            </a:solidFill>
          </a:ln>
        </p:spPr>
        <p:txBody>
          <a:bodyPr wrap="square" lIns="0" tIns="0" rIns="0" bIns="0" rtlCol="0"/>
          <a:lstStyle/>
          <a:p>
            <a:endParaRPr/>
          </a:p>
        </p:txBody>
      </p:sp>
      <p:sp>
        <p:nvSpPr>
          <p:cNvPr id="19" name="object 19"/>
          <p:cNvSpPr/>
          <p:nvPr/>
        </p:nvSpPr>
        <p:spPr>
          <a:xfrm>
            <a:off x="75736" y="1478280"/>
            <a:ext cx="2105025" cy="3508375"/>
          </a:xfrm>
          <a:custGeom>
            <a:avLst/>
            <a:gdLst/>
            <a:ahLst/>
            <a:cxnLst/>
            <a:rect l="l" t="t" r="r" b="b"/>
            <a:pathLst>
              <a:path w="2105025" h="3508375">
                <a:moveTo>
                  <a:pt x="0" y="0"/>
                </a:moveTo>
                <a:lnTo>
                  <a:pt x="0" y="3508248"/>
                </a:lnTo>
                <a:lnTo>
                  <a:pt x="2104599" y="3508248"/>
                </a:lnTo>
              </a:path>
            </a:pathLst>
          </a:custGeom>
          <a:ln w="25400">
            <a:solidFill>
              <a:srgbClr val="2C89E7"/>
            </a:solidFill>
          </a:ln>
        </p:spPr>
        <p:txBody>
          <a:bodyPr wrap="square" lIns="0" tIns="0" rIns="0" bIns="0" rtlCol="0"/>
          <a:lstStyle/>
          <a:p>
            <a:endParaRPr/>
          </a:p>
        </p:txBody>
      </p:sp>
      <p:sp>
        <p:nvSpPr>
          <p:cNvPr id="20" name="object 20"/>
          <p:cNvSpPr/>
          <p:nvPr/>
        </p:nvSpPr>
        <p:spPr>
          <a:xfrm>
            <a:off x="75736" y="1478280"/>
            <a:ext cx="2105025" cy="2428240"/>
          </a:xfrm>
          <a:custGeom>
            <a:avLst/>
            <a:gdLst/>
            <a:ahLst/>
            <a:cxnLst/>
            <a:rect l="l" t="t" r="r" b="b"/>
            <a:pathLst>
              <a:path w="2105025" h="2428240">
                <a:moveTo>
                  <a:pt x="0" y="0"/>
                </a:moveTo>
                <a:lnTo>
                  <a:pt x="0" y="2428113"/>
                </a:lnTo>
                <a:lnTo>
                  <a:pt x="2104599" y="2428113"/>
                </a:lnTo>
              </a:path>
            </a:pathLst>
          </a:custGeom>
          <a:ln w="25399">
            <a:solidFill>
              <a:srgbClr val="2C89E7"/>
            </a:solidFill>
          </a:ln>
        </p:spPr>
        <p:txBody>
          <a:bodyPr wrap="square" lIns="0" tIns="0" rIns="0" bIns="0" rtlCol="0"/>
          <a:lstStyle/>
          <a:p>
            <a:endParaRPr/>
          </a:p>
        </p:txBody>
      </p:sp>
      <p:sp>
        <p:nvSpPr>
          <p:cNvPr id="21" name="object 21"/>
          <p:cNvSpPr/>
          <p:nvPr/>
        </p:nvSpPr>
        <p:spPr>
          <a:xfrm>
            <a:off x="75736" y="1478280"/>
            <a:ext cx="2105025" cy="1996439"/>
          </a:xfrm>
          <a:custGeom>
            <a:avLst/>
            <a:gdLst/>
            <a:ahLst/>
            <a:cxnLst/>
            <a:rect l="l" t="t" r="r" b="b"/>
            <a:pathLst>
              <a:path w="2105025" h="1996439">
                <a:moveTo>
                  <a:pt x="0" y="0"/>
                </a:moveTo>
                <a:lnTo>
                  <a:pt x="0" y="1996059"/>
                </a:lnTo>
                <a:lnTo>
                  <a:pt x="2104599" y="1996059"/>
                </a:lnTo>
              </a:path>
            </a:pathLst>
          </a:custGeom>
          <a:ln w="25400">
            <a:solidFill>
              <a:srgbClr val="2C89E7"/>
            </a:solidFill>
          </a:ln>
        </p:spPr>
        <p:txBody>
          <a:bodyPr wrap="square" lIns="0" tIns="0" rIns="0" bIns="0" rtlCol="0"/>
          <a:lstStyle/>
          <a:p>
            <a:endParaRPr/>
          </a:p>
        </p:txBody>
      </p:sp>
      <p:sp>
        <p:nvSpPr>
          <p:cNvPr id="22" name="object 22"/>
          <p:cNvSpPr/>
          <p:nvPr/>
        </p:nvSpPr>
        <p:spPr>
          <a:xfrm>
            <a:off x="75736" y="1478280"/>
            <a:ext cx="2105025" cy="2932430"/>
          </a:xfrm>
          <a:custGeom>
            <a:avLst/>
            <a:gdLst/>
            <a:ahLst/>
            <a:cxnLst/>
            <a:rect l="l" t="t" r="r" b="b"/>
            <a:pathLst>
              <a:path w="2105025" h="2932429">
                <a:moveTo>
                  <a:pt x="0" y="0"/>
                </a:moveTo>
                <a:lnTo>
                  <a:pt x="0" y="2932176"/>
                </a:lnTo>
                <a:lnTo>
                  <a:pt x="2104599" y="2932176"/>
                </a:lnTo>
              </a:path>
            </a:pathLst>
          </a:custGeom>
          <a:ln w="25400">
            <a:solidFill>
              <a:srgbClr val="2C89E7"/>
            </a:solidFill>
          </a:ln>
        </p:spPr>
        <p:txBody>
          <a:bodyPr wrap="square" lIns="0" tIns="0" rIns="0" bIns="0" rtlCol="0"/>
          <a:lstStyle/>
          <a:p>
            <a:endParaRPr/>
          </a:p>
        </p:txBody>
      </p:sp>
      <p:sp>
        <p:nvSpPr>
          <p:cNvPr id="23" name="object 23"/>
          <p:cNvSpPr/>
          <p:nvPr/>
        </p:nvSpPr>
        <p:spPr>
          <a:xfrm>
            <a:off x="75736" y="1478280"/>
            <a:ext cx="2105025" cy="1060450"/>
          </a:xfrm>
          <a:custGeom>
            <a:avLst/>
            <a:gdLst/>
            <a:ahLst/>
            <a:cxnLst/>
            <a:rect l="l" t="t" r="r" b="b"/>
            <a:pathLst>
              <a:path w="2105025" h="1060450">
                <a:moveTo>
                  <a:pt x="0" y="0"/>
                </a:moveTo>
                <a:lnTo>
                  <a:pt x="0" y="1059942"/>
                </a:lnTo>
                <a:lnTo>
                  <a:pt x="2104599" y="1059942"/>
                </a:lnTo>
              </a:path>
            </a:pathLst>
          </a:custGeom>
          <a:ln w="25400">
            <a:solidFill>
              <a:srgbClr val="2C89E7"/>
            </a:solidFill>
          </a:ln>
        </p:spPr>
        <p:txBody>
          <a:bodyPr wrap="square" lIns="0" tIns="0" rIns="0" bIns="0" rtlCol="0"/>
          <a:lstStyle/>
          <a:p>
            <a:endParaRPr/>
          </a:p>
        </p:txBody>
      </p:sp>
      <p:sp>
        <p:nvSpPr>
          <p:cNvPr id="24" name="object 24"/>
          <p:cNvSpPr/>
          <p:nvPr/>
        </p:nvSpPr>
        <p:spPr>
          <a:xfrm>
            <a:off x="75736" y="1478280"/>
            <a:ext cx="2105025" cy="505459"/>
          </a:xfrm>
          <a:custGeom>
            <a:avLst/>
            <a:gdLst/>
            <a:ahLst/>
            <a:cxnLst/>
            <a:rect l="l" t="t" r="r" b="b"/>
            <a:pathLst>
              <a:path w="2105025" h="505460">
                <a:moveTo>
                  <a:pt x="0" y="0"/>
                </a:moveTo>
                <a:lnTo>
                  <a:pt x="0" y="505460"/>
                </a:lnTo>
                <a:lnTo>
                  <a:pt x="2104599" y="505460"/>
                </a:lnTo>
              </a:path>
            </a:pathLst>
          </a:custGeom>
          <a:ln w="25400">
            <a:solidFill>
              <a:srgbClr val="2C89E7"/>
            </a:solidFill>
          </a:ln>
        </p:spPr>
        <p:txBody>
          <a:bodyPr wrap="square" lIns="0" tIns="0" rIns="0" bIns="0" rtlCol="0"/>
          <a:lstStyle/>
          <a:p>
            <a:endParaRPr/>
          </a:p>
        </p:txBody>
      </p:sp>
      <p:sp>
        <p:nvSpPr>
          <p:cNvPr id="25" name="object 25"/>
          <p:cNvSpPr/>
          <p:nvPr/>
        </p:nvSpPr>
        <p:spPr>
          <a:xfrm>
            <a:off x="378688" y="954024"/>
            <a:ext cx="3510279" cy="146050"/>
          </a:xfrm>
          <a:custGeom>
            <a:avLst/>
            <a:gdLst/>
            <a:ahLst/>
            <a:cxnLst/>
            <a:rect l="l" t="t" r="r" b="b"/>
            <a:pathLst>
              <a:path w="3510279" h="146050">
                <a:moveTo>
                  <a:pt x="3509670" y="0"/>
                </a:moveTo>
                <a:lnTo>
                  <a:pt x="3509670" y="66039"/>
                </a:lnTo>
                <a:lnTo>
                  <a:pt x="0" y="66039"/>
                </a:lnTo>
                <a:lnTo>
                  <a:pt x="0" y="145541"/>
                </a:lnTo>
              </a:path>
            </a:pathLst>
          </a:custGeom>
          <a:ln w="25400">
            <a:solidFill>
              <a:srgbClr val="2C89E7"/>
            </a:solidFill>
          </a:ln>
        </p:spPr>
        <p:txBody>
          <a:bodyPr wrap="square" lIns="0" tIns="0" rIns="0" bIns="0" rtlCol="0"/>
          <a:lstStyle/>
          <a:p>
            <a:endParaRPr/>
          </a:p>
        </p:txBody>
      </p:sp>
      <p:sp>
        <p:nvSpPr>
          <p:cNvPr id="26" name="object 26"/>
          <p:cNvSpPr/>
          <p:nvPr/>
        </p:nvSpPr>
        <p:spPr>
          <a:xfrm>
            <a:off x="4561332" y="421766"/>
            <a:ext cx="555625" cy="342900"/>
          </a:xfrm>
          <a:custGeom>
            <a:avLst/>
            <a:gdLst/>
            <a:ahLst/>
            <a:cxnLst/>
            <a:rect l="l" t="t" r="r" b="b"/>
            <a:pathLst>
              <a:path w="555625" h="342900">
                <a:moveTo>
                  <a:pt x="0" y="0"/>
                </a:moveTo>
                <a:lnTo>
                  <a:pt x="555625" y="342900"/>
                </a:lnTo>
              </a:path>
            </a:pathLst>
          </a:custGeom>
          <a:ln w="25400">
            <a:solidFill>
              <a:srgbClr val="2779CA"/>
            </a:solidFill>
          </a:ln>
        </p:spPr>
        <p:txBody>
          <a:bodyPr wrap="square" lIns="0" tIns="0" rIns="0" bIns="0" rtlCol="0"/>
          <a:lstStyle/>
          <a:p>
            <a:endParaRPr/>
          </a:p>
        </p:txBody>
      </p:sp>
      <p:sp>
        <p:nvSpPr>
          <p:cNvPr id="27" name="object 27"/>
          <p:cNvSpPr/>
          <p:nvPr/>
        </p:nvSpPr>
        <p:spPr>
          <a:xfrm>
            <a:off x="3438525" y="66675"/>
            <a:ext cx="2276475" cy="438150"/>
          </a:xfrm>
          <a:prstGeom prst="rect">
            <a:avLst/>
          </a:prstGeom>
          <a:blipFill>
            <a:blip r:embed="rId5" cstate="print"/>
            <a:stretch>
              <a:fillRect/>
            </a:stretch>
          </a:blipFill>
        </p:spPr>
        <p:txBody>
          <a:bodyPr wrap="square" lIns="0" tIns="0" rIns="0" bIns="0" rtlCol="0"/>
          <a:lstStyle/>
          <a:p>
            <a:endParaRPr/>
          </a:p>
        </p:txBody>
      </p:sp>
      <p:sp>
        <p:nvSpPr>
          <p:cNvPr id="28" name="object 28"/>
          <p:cNvSpPr/>
          <p:nvPr/>
        </p:nvSpPr>
        <p:spPr>
          <a:xfrm>
            <a:off x="2590800" y="523875"/>
            <a:ext cx="2581275" cy="504825"/>
          </a:xfrm>
          <a:prstGeom prst="rect">
            <a:avLst/>
          </a:prstGeom>
          <a:blipFill>
            <a:blip r:embed="rId6" cstate="print"/>
            <a:stretch>
              <a:fillRect/>
            </a:stretch>
          </a:blipFill>
        </p:spPr>
        <p:txBody>
          <a:bodyPr wrap="square" lIns="0" tIns="0" rIns="0" bIns="0" rtlCol="0"/>
          <a:lstStyle/>
          <a:p>
            <a:endParaRPr/>
          </a:p>
        </p:txBody>
      </p:sp>
      <p:sp>
        <p:nvSpPr>
          <p:cNvPr id="29" name="object 29"/>
          <p:cNvSpPr txBox="1"/>
          <p:nvPr/>
        </p:nvSpPr>
        <p:spPr>
          <a:xfrm>
            <a:off x="3258439" y="150114"/>
            <a:ext cx="2276475" cy="697865"/>
          </a:xfrm>
          <a:prstGeom prst="rect">
            <a:avLst/>
          </a:prstGeom>
        </p:spPr>
        <p:txBody>
          <a:bodyPr vert="horz" wrap="square" lIns="0" tIns="12700" rIns="0" bIns="0" rtlCol="0">
            <a:spAutoFit/>
          </a:bodyPr>
          <a:lstStyle/>
          <a:p>
            <a:pPr marL="340360">
              <a:lnSpc>
                <a:spcPct val="100000"/>
              </a:lnSpc>
              <a:spcBef>
                <a:spcPts val="100"/>
              </a:spcBef>
            </a:pPr>
            <a:r>
              <a:rPr sz="1200" dirty="0">
                <a:solidFill>
                  <a:srgbClr val="000099"/>
                </a:solidFill>
                <a:latin typeface="Arial"/>
                <a:cs typeface="Arial"/>
              </a:rPr>
              <a:t>Sembradora </a:t>
            </a:r>
            <a:r>
              <a:rPr sz="1200" spc="-5" dirty="0">
                <a:solidFill>
                  <a:srgbClr val="000099"/>
                </a:solidFill>
                <a:latin typeface="Arial"/>
                <a:cs typeface="Arial"/>
              </a:rPr>
              <a:t>de granos</a:t>
            </a:r>
            <a:r>
              <a:rPr sz="1200" spc="-95" dirty="0">
                <a:solidFill>
                  <a:srgbClr val="000099"/>
                </a:solidFill>
                <a:latin typeface="Arial"/>
                <a:cs typeface="Arial"/>
              </a:rPr>
              <a:t> </a:t>
            </a:r>
            <a:r>
              <a:rPr sz="1200" dirty="0">
                <a:solidFill>
                  <a:srgbClr val="000099"/>
                </a:solidFill>
                <a:latin typeface="Arial"/>
                <a:cs typeface="Arial"/>
              </a:rPr>
              <a:t>finos</a:t>
            </a:r>
            <a:endParaRPr sz="1200" dirty="0">
              <a:latin typeface="Arial"/>
              <a:cs typeface="Arial"/>
            </a:endParaRPr>
          </a:p>
          <a:p>
            <a:pPr>
              <a:lnSpc>
                <a:spcPct val="100000"/>
              </a:lnSpc>
            </a:pPr>
            <a:endParaRPr sz="1300" dirty="0">
              <a:latin typeface="Times New Roman"/>
              <a:cs typeface="Times New Roman"/>
            </a:endParaRPr>
          </a:p>
          <a:p>
            <a:pPr marL="12700">
              <a:lnSpc>
                <a:spcPct val="100000"/>
              </a:lnSpc>
              <a:spcBef>
                <a:spcPts val="1035"/>
              </a:spcBef>
            </a:pPr>
            <a:r>
              <a:rPr sz="1100" dirty="0">
                <a:solidFill>
                  <a:srgbClr val="000099"/>
                </a:solidFill>
                <a:latin typeface="Arial"/>
                <a:cs typeface="Arial"/>
              </a:rPr>
              <a:t>Sistemas de</a:t>
            </a:r>
            <a:r>
              <a:rPr sz="1100" spc="-40" dirty="0">
                <a:solidFill>
                  <a:srgbClr val="000099"/>
                </a:solidFill>
                <a:latin typeface="Arial"/>
                <a:cs typeface="Arial"/>
              </a:rPr>
              <a:t> </a:t>
            </a:r>
            <a:r>
              <a:rPr sz="1100" dirty="0">
                <a:solidFill>
                  <a:srgbClr val="000099"/>
                </a:solidFill>
                <a:latin typeface="Arial"/>
                <a:cs typeface="Arial"/>
              </a:rPr>
              <a:t>trabajo</a:t>
            </a:r>
            <a:endParaRPr sz="1100" dirty="0">
              <a:latin typeface="Arial"/>
              <a:cs typeface="Arial"/>
            </a:endParaRPr>
          </a:p>
        </p:txBody>
      </p:sp>
      <p:sp>
        <p:nvSpPr>
          <p:cNvPr id="30" name="object 30"/>
          <p:cNvSpPr/>
          <p:nvPr/>
        </p:nvSpPr>
        <p:spPr>
          <a:xfrm>
            <a:off x="0" y="1047750"/>
            <a:ext cx="819150" cy="504825"/>
          </a:xfrm>
          <a:prstGeom prst="rect">
            <a:avLst/>
          </a:prstGeom>
          <a:blipFill>
            <a:blip r:embed="rId7" cstate="print"/>
            <a:stretch>
              <a:fillRect/>
            </a:stretch>
          </a:blipFill>
        </p:spPr>
        <p:txBody>
          <a:bodyPr wrap="square" lIns="0" tIns="0" rIns="0" bIns="0" rtlCol="0"/>
          <a:lstStyle/>
          <a:p>
            <a:endParaRPr/>
          </a:p>
        </p:txBody>
      </p:sp>
      <p:sp>
        <p:nvSpPr>
          <p:cNvPr id="31" name="object 31"/>
          <p:cNvSpPr txBox="1"/>
          <p:nvPr/>
        </p:nvSpPr>
        <p:spPr>
          <a:xfrm>
            <a:off x="105562" y="1117219"/>
            <a:ext cx="546735"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000099"/>
                </a:solidFill>
                <a:latin typeface="Arial"/>
                <a:cs typeface="Arial"/>
              </a:rPr>
              <a:t>Siembra</a:t>
            </a:r>
            <a:endParaRPr sz="1100">
              <a:latin typeface="Arial"/>
              <a:cs typeface="Arial"/>
            </a:endParaRPr>
          </a:p>
        </p:txBody>
      </p:sp>
      <p:sp>
        <p:nvSpPr>
          <p:cNvPr id="32" name="object 32"/>
          <p:cNvSpPr/>
          <p:nvPr/>
        </p:nvSpPr>
        <p:spPr>
          <a:xfrm>
            <a:off x="2114550" y="1619250"/>
            <a:ext cx="1076325" cy="723900"/>
          </a:xfrm>
          <a:prstGeom prst="rect">
            <a:avLst/>
          </a:prstGeom>
          <a:blipFill>
            <a:blip r:embed="rId8" cstate="print"/>
            <a:stretch>
              <a:fillRect/>
            </a:stretch>
          </a:blipFill>
        </p:spPr>
        <p:txBody>
          <a:bodyPr wrap="square" lIns="0" tIns="0" rIns="0" bIns="0" rtlCol="0"/>
          <a:lstStyle/>
          <a:p>
            <a:endParaRPr/>
          </a:p>
        </p:txBody>
      </p:sp>
      <p:sp>
        <p:nvSpPr>
          <p:cNvPr id="33" name="object 33"/>
          <p:cNvSpPr/>
          <p:nvPr/>
        </p:nvSpPr>
        <p:spPr>
          <a:xfrm>
            <a:off x="2114550" y="2238375"/>
            <a:ext cx="1019175" cy="590550"/>
          </a:xfrm>
          <a:prstGeom prst="rect">
            <a:avLst/>
          </a:prstGeom>
          <a:blipFill>
            <a:blip r:embed="rId9" cstate="print"/>
            <a:stretch>
              <a:fillRect/>
            </a:stretch>
          </a:blipFill>
        </p:spPr>
        <p:txBody>
          <a:bodyPr wrap="square" lIns="0" tIns="0" rIns="0" bIns="0" rtlCol="0"/>
          <a:lstStyle/>
          <a:p>
            <a:endParaRPr/>
          </a:p>
        </p:txBody>
      </p:sp>
      <p:sp>
        <p:nvSpPr>
          <p:cNvPr id="34" name="object 34"/>
          <p:cNvSpPr txBox="1"/>
          <p:nvPr/>
        </p:nvSpPr>
        <p:spPr>
          <a:xfrm>
            <a:off x="2244598" y="1687194"/>
            <a:ext cx="792480" cy="942975"/>
          </a:xfrm>
          <a:prstGeom prst="rect">
            <a:avLst/>
          </a:prstGeom>
        </p:spPr>
        <p:txBody>
          <a:bodyPr vert="horz" wrap="square" lIns="0" tIns="34290" rIns="0" bIns="0" rtlCol="0">
            <a:spAutoFit/>
          </a:bodyPr>
          <a:lstStyle/>
          <a:p>
            <a:pPr marL="12700" marR="5080" indent="-1905" algn="ctr">
              <a:lnSpc>
                <a:spcPts val="1030"/>
              </a:lnSpc>
              <a:spcBef>
                <a:spcPts val="270"/>
              </a:spcBef>
            </a:pPr>
            <a:r>
              <a:rPr sz="1000" spc="-5" dirty="0">
                <a:solidFill>
                  <a:srgbClr val="000099"/>
                </a:solidFill>
                <a:latin typeface="Arial"/>
                <a:cs typeface="Arial"/>
              </a:rPr>
              <a:t>Corte de  residuos  roturación</a:t>
            </a:r>
            <a:r>
              <a:rPr sz="1000" spc="-70" dirty="0">
                <a:solidFill>
                  <a:srgbClr val="000099"/>
                </a:solidFill>
                <a:latin typeface="Arial"/>
                <a:cs typeface="Arial"/>
              </a:rPr>
              <a:t> </a:t>
            </a:r>
            <a:r>
              <a:rPr sz="1000" spc="-5" dirty="0">
                <a:solidFill>
                  <a:srgbClr val="000099"/>
                </a:solidFill>
                <a:latin typeface="Arial"/>
                <a:cs typeface="Arial"/>
              </a:rPr>
              <a:t>del  suelo</a:t>
            </a:r>
            <a:endParaRPr sz="1000">
              <a:latin typeface="Arial"/>
              <a:cs typeface="Arial"/>
            </a:endParaRPr>
          </a:p>
          <a:p>
            <a:pPr marL="33655" marR="60960" algn="ctr">
              <a:lnSpc>
                <a:spcPts val="1150"/>
              </a:lnSpc>
              <a:spcBef>
                <a:spcPts val="660"/>
              </a:spcBef>
            </a:pPr>
            <a:r>
              <a:rPr sz="1000" spc="-5" dirty="0">
                <a:solidFill>
                  <a:srgbClr val="000099"/>
                </a:solidFill>
                <a:latin typeface="Arial"/>
                <a:cs typeface="Arial"/>
              </a:rPr>
              <a:t>Apertura</a:t>
            </a:r>
            <a:r>
              <a:rPr sz="1000" spc="-75" dirty="0">
                <a:solidFill>
                  <a:srgbClr val="000099"/>
                </a:solidFill>
                <a:latin typeface="Arial"/>
                <a:cs typeface="Arial"/>
              </a:rPr>
              <a:t> </a:t>
            </a:r>
            <a:r>
              <a:rPr sz="1000" spc="-5" dirty="0">
                <a:solidFill>
                  <a:srgbClr val="000099"/>
                </a:solidFill>
                <a:latin typeface="Arial"/>
                <a:cs typeface="Arial"/>
              </a:rPr>
              <a:t>del  </a:t>
            </a:r>
            <a:r>
              <a:rPr sz="1000" dirty="0">
                <a:solidFill>
                  <a:srgbClr val="000099"/>
                </a:solidFill>
                <a:latin typeface="Arial"/>
                <a:cs typeface="Arial"/>
              </a:rPr>
              <a:t>surco</a:t>
            </a:r>
            <a:endParaRPr sz="1000">
              <a:latin typeface="Arial"/>
              <a:cs typeface="Arial"/>
            </a:endParaRPr>
          </a:p>
        </p:txBody>
      </p:sp>
      <p:sp>
        <p:nvSpPr>
          <p:cNvPr id="35" name="object 35"/>
          <p:cNvSpPr/>
          <p:nvPr/>
        </p:nvSpPr>
        <p:spPr>
          <a:xfrm>
            <a:off x="2095500" y="4105275"/>
            <a:ext cx="952500" cy="600075"/>
          </a:xfrm>
          <a:prstGeom prst="rect">
            <a:avLst/>
          </a:prstGeom>
          <a:blipFill>
            <a:blip r:embed="rId10" cstate="print"/>
            <a:stretch>
              <a:fillRect/>
            </a:stretch>
          </a:blipFill>
        </p:spPr>
        <p:txBody>
          <a:bodyPr wrap="square" lIns="0" tIns="0" rIns="0" bIns="0" rtlCol="0"/>
          <a:lstStyle/>
          <a:p>
            <a:endParaRPr/>
          </a:p>
        </p:txBody>
      </p:sp>
      <p:sp>
        <p:nvSpPr>
          <p:cNvPr id="36" name="object 36"/>
          <p:cNvSpPr/>
          <p:nvPr/>
        </p:nvSpPr>
        <p:spPr>
          <a:xfrm>
            <a:off x="2066925" y="3238500"/>
            <a:ext cx="1009650" cy="504825"/>
          </a:xfrm>
          <a:prstGeom prst="rect">
            <a:avLst/>
          </a:prstGeom>
          <a:blipFill>
            <a:blip r:embed="rId11" cstate="print"/>
            <a:stretch>
              <a:fillRect/>
            </a:stretch>
          </a:blipFill>
        </p:spPr>
        <p:txBody>
          <a:bodyPr wrap="square" lIns="0" tIns="0" rIns="0" bIns="0" rtlCol="0"/>
          <a:lstStyle/>
          <a:p>
            <a:endParaRPr/>
          </a:p>
        </p:txBody>
      </p:sp>
      <p:sp>
        <p:nvSpPr>
          <p:cNvPr id="37" name="object 37"/>
          <p:cNvSpPr/>
          <p:nvPr/>
        </p:nvSpPr>
        <p:spPr>
          <a:xfrm>
            <a:off x="2066925" y="3609975"/>
            <a:ext cx="1009650" cy="571500"/>
          </a:xfrm>
          <a:prstGeom prst="rect">
            <a:avLst/>
          </a:prstGeom>
          <a:blipFill>
            <a:blip r:embed="rId12" cstate="print"/>
            <a:stretch>
              <a:fillRect/>
            </a:stretch>
          </a:blipFill>
        </p:spPr>
        <p:txBody>
          <a:bodyPr wrap="square" lIns="0" tIns="0" rIns="0" bIns="0" rtlCol="0"/>
          <a:lstStyle/>
          <a:p>
            <a:endParaRPr/>
          </a:p>
        </p:txBody>
      </p:sp>
      <p:sp>
        <p:nvSpPr>
          <p:cNvPr id="38" name="object 38"/>
          <p:cNvSpPr txBox="1"/>
          <p:nvPr/>
        </p:nvSpPr>
        <p:spPr>
          <a:xfrm>
            <a:off x="2194051" y="3309620"/>
            <a:ext cx="729615" cy="1189990"/>
          </a:xfrm>
          <a:prstGeom prst="rect">
            <a:avLst/>
          </a:prstGeom>
        </p:spPr>
        <p:txBody>
          <a:bodyPr vert="horz" wrap="square" lIns="0" tIns="34290" rIns="0" bIns="0" rtlCol="0">
            <a:spAutoFit/>
          </a:bodyPr>
          <a:lstStyle/>
          <a:p>
            <a:pPr marL="12700" marR="5080" algn="ctr">
              <a:lnSpc>
                <a:spcPts val="1030"/>
              </a:lnSpc>
              <a:spcBef>
                <a:spcPts val="270"/>
              </a:spcBef>
            </a:pPr>
            <a:r>
              <a:rPr sz="1000" spc="-5" dirty="0">
                <a:solidFill>
                  <a:srgbClr val="000099"/>
                </a:solidFill>
                <a:latin typeface="Arial"/>
                <a:cs typeface="Arial"/>
              </a:rPr>
              <a:t>Dos</a:t>
            </a:r>
            <a:r>
              <a:rPr sz="1000" spc="-10" dirty="0">
                <a:solidFill>
                  <a:srgbClr val="000099"/>
                </a:solidFill>
                <a:latin typeface="Arial"/>
                <a:cs typeface="Arial"/>
              </a:rPr>
              <a:t>i</a:t>
            </a:r>
            <a:r>
              <a:rPr sz="1000" spc="5" dirty="0">
                <a:solidFill>
                  <a:srgbClr val="000099"/>
                </a:solidFill>
                <a:latin typeface="Arial"/>
                <a:cs typeface="Arial"/>
              </a:rPr>
              <a:t>f</a:t>
            </a:r>
            <a:r>
              <a:rPr sz="1000" spc="-10" dirty="0">
                <a:solidFill>
                  <a:srgbClr val="000099"/>
                </a:solidFill>
                <a:latin typeface="Arial"/>
                <a:cs typeface="Arial"/>
              </a:rPr>
              <a:t>i</a:t>
            </a:r>
            <a:r>
              <a:rPr sz="1000" dirty="0">
                <a:solidFill>
                  <a:srgbClr val="000099"/>
                </a:solidFill>
                <a:latin typeface="Arial"/>
                <a:cs typeface="Arial"/>
              </a:rPr>
              <a:t>c</a:t>
            </a:r>
            <a:r>
              <a:rPr sz="1000" spc="-5" dirty="0">
                <a:solidFill>
                  <a:srgbClr val="000099"/>
                </a:solidFill>
                <a:latin typeface="Arial"/>
                <a:cs typeface="Arial"/>
              </a:rPr>
              <a:t>ac</a:t>
            </a:r>
            <a:r>
              <a:rPr sz="1000" spc="-10" dirty="0">
                <a:solidFill>
                  <a:srgbClr val="000099"/>
                </a:solidFill>
                <a:latin typeface="Arial"/>
                <a:cs typeface="Arial"/>
              </a:rPr>
              <a:t>i</a:t>
            </a:r>
            <a:r>
              <a:rPr sz="1000" spc="-5" dirty="0">
                <a:solidFill>
                  <a:srgbClr val="000099"/>
                </a:solidFill>
                <a:latin typeface="Arial"/>
                <a:cs typeface="Arial"/>
              </a:rPr>
              <a:t>ón  de </a:t>
            </a:r>
            <a:r>
              <a:rPr sz="1000" spc="-10" dirty="0">
                <a:solidFill>
                  <a:srgbClr val="000099"/>
                </a:solidFill>
                <a:latin typeface="Arial"/>
                <a:cs typeface="Arial"/>
              </a:rPr>
              <a:t>la</a:t>
            </a:r>
            <a:r>
              <a:rPr sz="1000" spc="-60" dirty="0">
                <a:solidFill>
                  <a:srgbClr val="000099"/>
                </a:solidFill>
                <a:latin typeface="Arial"/>
                <a:cs typeface="Arial"/>
              </a:rPr>
              <a:t> </a:t>
            </a:r>
            <a:r>
              <a:rPr sz="1000" spc="-5" dirty="0">
                <a:solidFill>
                  <a:srgbClr val="000099"/>
                </a:solidFill>
                <a:latin typeface="Arial"/>
                <a:cs typeface="Arial"/>
              </a:rPr>
              <a:t>semilla</a:t>
            </a:r>
            <a:endParaRPr sz="1000" dirty="0">
              <a:latin typeface="Arial"/>
              <a:cs typeface="Arial"/>
            </a:endParaRPr>
          </a:p>
          <a:p>
            <a:pPr marL="12700" marR="5080" indent="1270" algn="ctr">
              <a:lnSpc>
                <a:spcPts val="1030"/>
              </a:lnSpc>
              <a:spcBef>
                <a:spcPts val="825"/>
              </a:spcBef>
            </a:pPr>
            <a:r>
              <a:rPr sz="1000" spc="-5" dirty="0">
                <a:solidFill>
                  <a:srgbClr val="000099"/>
                </a:solidFill>
                <a:latin typeface="Arial"/>
                <a:cs typeface="Arial"/>
              </a:rPr>
              <a:t>Transporte  de </a:t>
            </a:r>
            <a:r>
              <a:rPr sz="1000" spc="-10" dirty="0">
                <a:solidFill>
                  <a:srgbClr val="000099"/>
                </a:solidFill>
                <a:latin typeface="Arial"/>
                <a:cs typeface="Arial"/>
              </a:rPr>
              <a:t>la</a:t>
            </a:r>
            <a:r>
              <a:rPr sz="1000" spc="-60" dirty="0">
                <a:solidFill>
                  <a:srgbClr val="000099"/>
                </a:solidFill>
                <a:latin typeface="Arial"/>
                <a:cs typeface="Arial"/>
              </a:rPr>
              <a:t> </a:t>
            </a:r>
            <a:r>
              <a:rPr sz="1000" spc="-5" dirty="0">
                <a:solidFill>
                  <a:srgbClr val="000099"/>
                </a:solidFill>
                <a:latin typeface="Arial"/>
                <a:cs typeface="Arial"/>
              </a:rPr>
              <a:t>semilla  al</a:t>
            </a:r>
            <a:r>
              <a:rPr sz="1000" spc="-30" dirty="0">
                <a:solidFill>
                  <a:srgbClr val="000099"/>
                </a:solidFill>
                <a:latin typeface="Arial"/>
                <a:cs typeface="Arial"/>
              </a:rPr>
              <a:t> </a:t>
            </a:r>
            <a:r>
              <a:rPr sz="1000" spc="-5" dirty="0">
                <a:solidFill>
                  <a:srgbClr val="000099"/>
                </a:solidFill>
                <a:latin typeface="Arial"/>
                <a:cs typeface="Arial"/>
              </a:rPr>
              <a:t>surco</a:t>
            </a:r>
            <a:endParaRPr sz="1000" dirty="0">
              <a:latin typeface="Arial"/>
              <a:cs typeface="Arial"/>
            </a:endParaRPr>
          </a:p>
          <a:p>
            <a:pPr marL="41275" marR="33655" algn="ctr">
              <a:lnSpc>
                <a:spcPts val="1150"/>
              </a:lnSpc>
              <a:spcBef>
                <a:spcPts val="750"/>
              </a:spcBef>
            </a:pPr>
            <a:r>
              <a:rPr sz="1000" spc="-5" dirty="0">
                <a:solidFill>
                  <a:srgbClr val="000099"/>
                </a:solidFill>
                <a:latin typeface="Arial"/>
                <a:cs typeface="Arial"/>
              </a:rPr>
              <a:t>Con</a:t>
            </a:r>
            <a:r>
              <a:rPr sz="1000" spc="-10" dirty="0">
                <a:solidFill>
                  <a:srgbClr val="000099"/>
                </a:solidFill>
                <a:latin typeface="Arial"/>
                <a:cs typeface="Arial"/>
              </a:rPr>
              <a:t>t</a:t>
            </a:r>
            <a:r>
              <a:rPr sz="1000" spc="-5" dirty="0">
                <a:solidFill>
                  <a:srgbClr val="000099"/>
                </a:solidFill>
                <a:latin typeface="Arial"/>
                <a:cs typeface="Arial"/>
              </a:rPr>
              <a:t>acta</a:t>
            </a:r>
            <a:r>
              <a:rPr sz="1000" spc="-10" dirty="0">
                <a:solidFill>
                  <a:srgbClr val="000099"/>
                </a:solidFill>
                <a:latin typeface="Arial"/>
                <a:cs typeface="Arial"/>
              </a:rPr>
              <a:t>d</a:t>
            </a:r>
            <a:r>
              <a:rPr sz="1000" spc="-5" dirty="0">
                <a:solidFill>
                  <a:srgbClr val="000099"/>
                </a:solidFill>
                <a:latin typeface="Arial"/>
                <a:cs typeface="Arial"/>
              </a:rPr>
              <a:t>o  de</a:t>
            </a:r>
            <a:r>
              <a:rPr sz="1000" spc="-40" dirty="0">
                <a:solidFill>
                  <a:srgbClr val="000099"/>
                </a:solidFill>
                <a:latin typeface="Arial"/>
                <a:cs typeface="Arial"/>
              </a:rPr>
              <a:t> </a:t>
            </a:r>
            <a:r>
              <a:rPr sz="1000" spc="-5" dirty="0">
                <a:solidFill>
                  <a:srgbClr val="000099"/>
                </a:solidFill>
                <a:latin typeface="Arial"/>
                <a:cs typeface="Arial"/>
              </a:rPr>
              <a:t>semilla</a:t>
            </a:r>
            <a:endParaRPr sz="1000" dirty="0">
              <a:latin typeface="Arial"/>
              <a:cs typeface="Arial"/>
            </a:endParaRPr>
          </a:p>
        </p:txBody>
      </p:sp>
      <p:sp>
        <p:nvSpPr>
          <p:cNvPr id="39" name="object 39"/>
          <p:cNvSpPr/>
          <p:nvPr/>
        </p:nvSpPr>
        <p:spPr>
          <a:xfrm>
            <a:off x="2105025" y="4752975"/>
            <a:ext cx="942975" cy="504825"/>
          </a:xfrm>
          <a:prstGeom prst="rect">
            <a:avLst/>
          </a:prstGeom>
          <a:blipFill>
            <a:blip r:embed="rId13" cstate="print"/>
            <a:stretch>
              <a:fillRect/>
            </a:stretch>
          </a:blipFill>
        </p:spPr>
        <p:txBody>
          <a:bodyPr wrap="square" lIns="0" tIns="0" rIns="0" bIns="0" rtlCol="0"/>
          <a:lstStyle/>
          <a:p>
            <a:endParaRPr/>
          </a:p>
        </p:txBody>
      </p:sp>
      <p:sp>
        <p:nvSpPr>
          <p:cNvPr id="40" name="object 40"/>
          <p:cNvSpPr txBox="1"/>
          <p:nvPr/>
        </p:nvSpPr>
        <p:spPr>
          <a:xfrm>
            <a:off x="2230627" y="4822063"/>
            <a:ext cx="659130" cy="308610"/>
          </a:xfrm>
          <a:prstGeom prst="rect">
            <a:avLst/>
          </a:prstGeom>
        </p:spPr>
        <p:txBody>
          <a:bodyPr vert="horz" wrap="square" lIns="0" tIns="34290" rIns="0" bIns="0" rtlCol="0">
            <a:spAutoFit/>
          </a:bodyPr>
          <a:lstStyle/>
          <a:p>
            <a:pPr marL="172720" marR="5080" indent="-160020">
              <a:lnSpc>
                <a:spcPts val="1030"/>
              </a:lnSpc>
              <a:spcBef>
                <a:spcPts val="270"/>
              </a:spcBef>
            </a:pPr>
            <a:r>
              <a:rPr sz="1000" spc="-5" dirty="0">
                <a:solidFill>
                  <a:srgbClr val="000099"/>
                </a:solidFill>
                <a:latin typeface="Arial"/>
                <a:cs typeface="Arial"/>
              </a:rPr>
              <a:t>Tapado</a:t>
            </a:r>
            <a:r>
              <a:rPr sz="1000" spc="-80" dirty="0">
                <a:solidFill>
                  <a:srgbClr val="000099"/>
                </a:solidFill>
                <a:latin typeface="Arial"/>
                <a:cs typeface="Arial"/>
              </a:rPr>
              <a:t> </a:t>
            </a:r>
            <a:r>
              <a:rPr sz="1000" spc="-5" dirty="0">
                <a:solidFill>
                  <a:srgbClr val="000099"/>
                </a:solidFill>
                <a:latin typeface="Arial"/>
                <a:cs typeface="Arial"/>
              </a:rPr>
              <a:t>del  </a:t>
            </a:r>
            <a:r>
              <a:rPr sz="1000" dirty="0">
                <a:solidFill>
                  <a:srgbClr val="000099"/>
                </a:solidFill>
                <a:latin typeface="Arial"/>
                <a:cs typeface="Arial"/>
              </a:rPr>
              <a:t>surco</a:t>
            </a:r>
            <a:endParaRPr sz="1000" dirty="0">
              <a:latin typeface="Arial"/>
              <a:cs typeface="Arial"/>
            </a:endParaRPr>
          </a:p>
        </p:txBody>
      </p:sp>
      <p:sp>
        <p:nvSpPr>
          <p:cNvPr id="41" name="object 41"/>
          <p:cNvSpPr/>
          <p:nvPr/>
        </p:nvSpPr>
        <p:spPr>
          <a:xfrm>
            <a:off x="2066925" y="5248275"/>
            <a:ext cx="1000125" cy="514350"/>
          </a:xfrm>
          <a:prstGeom prst="rect">
            <a:avLst/>
          </a:prstGeom>
          <a:blipFill>
            <a:blip r:embed="rId14" cstate="print"/>
            <a:stretch>
              <a:fillRect/>
            </a:stretch>
          </a:blipFill>
        </p:spPr>
        <p:txBody>
          <a:bodyPr wrap="square" lIns="0" tIns="0" rIns="0" bIns="0" rtlCol="0"/>
          <a:lstStyle/>
          <a:p>
            <a:endParaRPr/>
          </a:p>
        </p:txBody>
      </p:sp>
      <p:sp>
        <p:nvSpPr>
          <p:cNvPr id="42" name="object 42"/>
          <p:cNvSpPr txBox="1"/>
          <p:nvPr/>
        </p:nvSpPr>
        <p:spPr>
          <a:xfrm>
            <a:off x="2200148" y="5326126"/>
            <a:ext cx="717550" cy="308610"/>
          </a:xfrm>
          <a:prstGeom prst="rect">
            <a:avLst/>
          </a:prstGeom>
        </p:spPr>
        <p:txBody>
          <a:bodyPr vert="horz" wrap="square" lIns="0" tIns="34290" rIns="0" bIns="0" rtlCol="0">
            <a:spAutoFit/>
          </a:bodyPr>
          <a:lstStyle/>
          <a:p>
            <a:pPr marL="102235" marR="5080" indent="-90170">
              <a:lnSpc>
                <a:spcPts val="1030"/>
              </a:lnSpc>
              <a:spcBef>
                <a:spcPts val="270"/>
              </a:spcBef>
            </a:pPr>
            <a:r>
              <a:rPr sz="1000" dirty="0">
                <a:solidFill>
                  <a:srgbClr val="000099"/>
                </a:solidFill>
                <a:latin typeface="Arial"/>
                <a:cs typeface="Arial"/>
              </a:rPr>
              <a:t>c</a:t>
            </a:r>
            <a:r>
              <a:rPr sz="1000" spc="-5" dirty="0">
                <a:solidFill>
                  <a:srgbClr val="000099"/>
                </a:solidFill>
                <a:latin typeface="Arial"/>
                <a:cs typeface="Arial"/>
              </a:rPr>
              <a:t>o</a:t>
            </a:r>
            <a:r>
              <a:rPr sz="1000" spc="10" dirty="0">
                <a:solidFill>
                  <a:srgbClr val="000099"/>
                </a:solidFill>
                <a:latin typeface="Arial"/>
                <a:cs typeface="Arial"/>
              </a:rPr>
              <a:t>m</a:t>
            </a:r>
            <a:r>
              <a:rPr sz="1000" spc="-5" dirty="0">
                <a:solidFill>
                  <a:srgbClr val="000099"/>
                </a:solidFill>
                <a:latin typeface="Arial"/>
                <a:cs typeface="Arial"/>
              </a:rPr>
              <a:t>p</a:t>
            </a:r>
            <a:r>
              <a:rPr sz="1000" spc="-10" dirty="0">
                <a:solidFill>
                  <a:srgbClr val="000099"/>
                </a:solidFill>
                <a:latin typeface="Arial"/>
                <a:cs typeface="Arial"/>
              </a:rPr>
              <a:t>a</a:t>
            </a:r>
            <a:r>
              <a:rPr sz="1000" dirty="0">
                <a:solidFill>
                  <a:srgbClr val="000099"/>
                </a:solidFill>
                <a:latin typeface="Arial"/>
                <a:cs typeface="Arial"/>
              </a:rPr>
              <a:t>c</a:t>
            </a:r>
            <a:r>
              <a:rPr sz="1000" spc="-5" dirty="0">
                <a:solidFill>
                  <a:srgbClr val="000099"/>
                </a:solidFill>
                <a:latin typeface="Arial"/>
                <a:cs typeface="Arial"/>
              </a:rPr>
              <a:t>ta</a:t>
            </a:r>
            <a:r>
              <a:rPr sz="1000" spc="-10" dirty="0">
                <a:solidFill>
                  <a:srgbClr val="000099"/>
                </a:solidFill>
                <a:latin typeface="Arial"/>
                <a:cs typeface="Arial"/>
              </a:rPr>
              <a:t>d</a:t>
            </a:r>
            <a:r>
              <a:rPr sz="1000" spc="-5" dirty="0">
                <a:solidFill>
                  <a:srgbClr val="000099"/>
                </a:solidFill>
                <a:latin typeface="Arial"/>
                <a:cs typeface="Arial"/>
              </a:rPr>
              <a:t>o  del</a:t>
            </a:r>
            <a:r>
              <a:rPr sz="1000" spc="-35" dirty="0">
                <a:solidFill>
                  <a:srgbClr val="000099"/>
                </a:solidFill>
                <a:latin typeface="Arial"/>
                <a:cs typeface="Arial"/>
              </a:rPr>
              <a:t> </a:t>
            </a:r>
            <a:r>
              <a:rPr sz="1000" spc="-5" dirty="0">
                <a:solidFill>
                  <a:srgbClr val="000099"/>
                </a:solidFill>
                <a:latin typeface="Arial"/>
                <a:cs typeface="Arial"/>
              </a:rPr>
              <a:t>surco</a:t>
            </a:r>
            <a:endParaRPr sz="1000">
              <a:latin typeface="Arial"/>
              <a:cs typeface="Arial"/>
            </a:endParaRPr>
          </a:p>
        </p:txBody>
      </p:sp>
      <p:sp>
        <p:nvSpPr>
          <p:cNvPr id="43" name="object 43"/>
          <p:cNvSpPr/>
          <p:nvPr/>
        </p:nvSpPr>
        <p:spPr>
          <a:xfrm>
            <a:off x="2114550" y="5753100"/>
            <a:ext cx="885825" cy="514350"/>
          </a:xfrm>
          <a:prstGeom prst="rect">
            <a:avLst/>
          </a:prstGeom>
          <a:blipFill>
            <a:blip r:embed="rId15" cstate="print"/>
            <a:stretch>
              <a:fillRect/>
            </a:stretch>
          </a:blipFill>
        </p:spPr>
        <p:txBody>
          <a:bodyPr wrap="square" lIns="0" tIns="0" rIns="0" bIns="0" rtlCol="0"/>
          <a:lstStyle/>
          <a:p>
            <a:endParaRPr/>
          </a:p>
        </p:txBody>
      </p:sp>
      <p:sp>
        <p:nvSpPr>
          <p:cNvPr id="44" name="object 44"/>
          <p:cNvSpPr txBox="1"/>
          <p:nvPr/>
        </p:nvSpPr>
        <p:spPr>
          <a:xfrm>
            <a:off x="2271776" y="5830315"/>
            <a:ext cx="574675" cy="308610"/>
          </a:xfrm>
          <a:prstGeom prst="rect">
            <a:avLst/>
          </a:prstGeom>
        </p:spPr>
        <p:txBody>
          <a:bodyPr vert="horz" wrap="square" lIns="0" tIns="34290" rIns="0" bIns="0" rtlCol="0">
            <a:spAutoFit/>
          </a:bodyPr>
          <a:lstStyle/>
          <a:p>
            <a:pPr marL="47625" marR="5080" indent="-35560">
              <a:lnSpc>
                <a:spcPts val="1030"/>
              </a:lnSpc>
              <a:spcBef>
                <a:spcPts val="270"/>
              </a:spcBef>
            </a:pPr>
            <a:r>
              <a:rPr sz="1000" spc="-5" dirty="0">
                <a:solidFill>
                  <a:srgbClr val="000099"/>
                </a:solidFill>
                <a:latin typeface="Arial"/>
                <a:cs typeface="Arial"/>
              </a:rPr>
              <a:t>Aporte</a:t>
            </a:r>
            <a:r>
              <a:rPr sz="1000" spc="-75" dirty="0">
                <a:solidFill>
                  <a:srgbClr val="000099"/>
                </a:solidFill>
                <a:latin typeface="Arial"/>
                <a:cs typeface="Arial"/>
              </a:rPr>
              <a:t> </a:t>
            </a:r>
            <a:r>
              <a:rPr sz="1000" spc="-5" dirty="0">
                <a:solidFill>
                  <a:srgbClr val="000099"/>
                </a:solidFill>
                <a:latin typeface="Arial"/>
                <a:cs typeface="Arial"/>
              </a:rPr>
              <a:t>de  residuos</a:t>
            </a:r>
            <a:endParaRPr sz="1000">
              <a:latin typeface="Arial"/>
              <a:cs typeface="Arial"/>
            </a:endParaRPr>
          </a:p>
        </p:txBody>
      </p:sp>
      <p:sp>
        <p:nvSpPr>
          <p:cNvPr id="45" name="object 45"/>
          <p:cNvSpPr/>
          <p:nvPr/>
        </p:nvSpPr>
        <p:spPr>
          <a:xfrm>
            <a:off x="2085975" y="2733675"/>
            <a:ext cx="1095375" cy="504825"/>
          </a:xfrm>
          <a:prstGeom prst="rect">
            <a:avLst/>
          </a:prstGeom>
          <a:blipFill>
            <a:blip r:embed="rId16" cstate="print"/>
            <a:stretch>
              <a:fillRect/>
            </a:stretch>
          </a:blipFill>
        </p:spPr>
        <p:txBody>
          <a:bodyPr wrap="square" lIns="0" tIns="0" rIns="0" bIns="0" rtlCol="0"/>
          <a:lstStyle/>
          <a:p>
            <a:endParaRPr/>
          </a:p>
        </p:txBody>
      </p:sp>
      <p:sp>
        <p:nvSpPr>
          <p:cNvPr id="46" name="object 46"/>
          <p:cNvSpPr txBox="1"/>
          <p:nvPr/>
        </p:nvSpPr>
        <p:spPr>
          <a:xfrm>
            <a:off x="2213864" y="2805429"/>
            <a:ext cx="816610" cy="308610"/>
          </a:xfrm>
          <a:prstGeom prst="rect">
            <a:avLst/>
          </a:prstGeom>
        </p:spPr>
        <p:txBody>
          <a:bodyPr vert="horz" wrap="square" lIns="0" tIns="34290" rIns="0" bIns="0" rtlCol="0">
            <a:spAutoFit/>
          </a:bodyPr>
          <a:lstStyle/>
          <a:p>
            <a:pPr marL="151130" marR="5080" indent="-139065">
              <a:lnSpc>
                <a:spcPts val="1030"/>
              </a:lnSpc>
              <a:spcBef>
                <a:spcPts val="270"/>
              </a:spcBef>
            </a:pPr>
            <a:r>
              <a:rPr sz="1000" spc="-5" dirty="0">
                <a:solidFill>
                  <a:srgbClr val="000099"/>
                </a:solidFill>
                <a:latin typeface="Arial"/>
                <a:cs typeface="Arial"/>
              </a:rPr>
              <a:t>Con</a:t>
            </a:r>
            <a:r>
              <a:rPr sz="1000" dirty="0">
                <a:solidFill>
                  <a:srgbClr val="000099"/>
                </a:solidFill>
                <a:latin typeface="Arial"/>
                <a:cs typeface="Arial"/>
              </a:rPr>
              <a:t>f</a:t>
            </a:r>
            <a:r>
              <a:rPr sz="1000" spc="-5" dirty="0">
                <a:solidFill>
                  <a:srgbClr val="000099"/>
                </a:solidFill>
                <a:latin typeface="Arial"/>
                <a:cs typeface="Arial"/>
              </a:rPr>
              <a:t>or</a:t>
            </a:r>
            <a:r>
              <a:rPr sz="1000" spc="15" dirty="0">
                <a:solidFill>
                  <a:srgbClr val="000099"/>
                </a:solidFill>
                <a:latin typeface="Arial"/>
                <a:cs typeface="Arial"/>
              </a:rPr>
              <a:t>m</a:t>
            </a:r>
            <a:r>
              <a:rPr sz="1000" spc="-5" dirty="0">
                <a:solidFill>
                  <a:srgbClr val="000099"/>
                </a:solidFill>
                <a:latin typeface="Arial"/>
                <a:cs typeface="Arial"/>
              </a:rPr>
              <a:t>ac</a:t>
            </a:r>
            <a:r>
              <a:rPr sz="1000" spc="-10" dirty="0">
                <a:solidFill>
                  <a:srgbClr val="000099"/>
                </a:solidFill>
                <a:latin typeface="Arial"/>
                <a:cs typeface="Arial"/>
              </a:rPr>
              <a:t>i</a:t>
            </a:r>
            <a:r>
              <a:rPr sz="1000" spc="-5" dirty="0">
                <a:solidFill>
                  <a:srgbClr val="000099"/>
                </a:solidFill>
                <a:latin typeface="Arial"/>
                <a:cs typeface="Arial"/>
              </a:rPr>
              <a:t>ón  del</a:t>
            </a:r>
            <a:r>
              <a:rPr sz="1000" spc="-25" dirty="0">
                <a:solidFill>
                  <a:srgbClr val="000099"/>
                </a:solidFill>
                <a:latin typeface="Arial"/>
                <a:cs typeface="Arial"/>
              </a:rPr>
              <a:t> </a:t>
            </a:r>
            <a:r>
              <a:rPr sz="1000" spc="-5" dirty="0">
                <a:solidFill>
                  <a:srgbClr val="000099"/>
                </a:solidFill>
                <a:latin typeface="Arial"/>
                <a:cs typeface="Arial"/>
              </a:rPr>
              <a:t>surco</a:t>
            </a:r>
            <a:endParaRPr sz="1000">
              <a:latin typeface="Arial"/>
              <a:cs typeface="Arial"/>
            </a:endParaRPr>
          </a:p>
        </p:txBody>
      </p:sp>
      <p:sp>
        <p:nvSpPr>
          <p:cNvPr id="47" name="object 47"/>
          <p:cNvSpPr/>
          <p:nvPr/>
        </p:nvSpPr>
        <p:spPr>
          <a:xfrm>
            <a:off x="5743575" y="1047750"/>
            <a:ext cx="981075" cy="504825"/>
          </a:xfrm>
          <a:prstGeom prst="rect">
            <a:avLst/>
          </a:prstGeom>
          <a:blipFill>
            <a:blip r:embed="rId17" cstate="print"/>
            <a:stretch>
              <a:fillRect/>
            </a:stretch>
          </a:blipFill>
        </p:spPr>
        <p:txBody>
          <a:bodyPr wrap="square" lIns="0" tIns="0" rIns="0" bIns="0" rtlCol="0"/>
          <a:lstStyle/>
          <a:p>
            <a:endParaRPr/>
          </a:p>
        </p:txBody>
      </p:sp>
      <p:sp>
        <p:nvSpPr>
          <p:cNvPr id="48" name="object 48"/>
          <p:cNvSpPr txBox="1"/>
          <p:nvPr/>
        </p:nvSpPr>
        <p:spPr>
          <a:xfrm>
            <a:off x="5875401" y="1189481"/>
            <a:ext cx="69659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000099"/>
                </a:solidFill>
                <a:latin typeface="Arial"/>
                <a:cs typeface="Arial"/>
              </a:rPr>
              <a:t>Fert</a:t>
            </a:r>
            <a:r>
              <a:rPr sz="1000" spc="-10" dirty="0">
                <a:solidFill>
                  <a:srgbClr val="000099"/>
                </a:solidFill>
                <a:latin typeface="Arial"/>
                <a:cs typeface="Arial"/>
              </a:rPr>
              <a:t>ili</a:t>
            </a:r>
            <a:r>
              <a:rPr sz="1000" spc="-25" dirty="0">
                <a:solidFill>
                  <a:srgbClr val="000099"/>
                </a:solidFill>
                <a:latin typeface="Arial"/>
                <a:cs typeface="Arial"/>
              </a:rPr>
              <a:t>z</a:t>
            </a:r>
            <a:r>
              <a:rPr sz="1000" spc="-5" dirty="0">
                <a:solidFill>
                  <a:srgbClr val="000099"/>
                </a:solidFill>
                <a:latin typeface="Arial"/>
                <a:cs typeface="Arial"/>
              </a:rPr>
              <a:t>ac</a:t>
            </a:r>
            <a:r>
              <a:rPr sz="1000" spc="-10" dirty="0">
                <a:solidFill>
                  <a:srgbClr val="000099"/>
                </a:solidFill>
                <a:latin typeface="Arial"/>
                <a:cs typeface="Arial"/>
              </a:rPr>
              <a:t>i</a:t>
            </a:r>
            <a:r>
              <a:rPr sz="1000" spc="-5" dirty="0">
                <a:solidFill>
                  <a:srgbClr val="000099"/>
                </a:solidFill>
                <a:latin typeface="Arial"/>
                <a:cs typeface="Arial"/>
              </a:rPr>
              <a:t>ón</a:t>
            </a:r>
            <a:endParaRPr sz="1000">
              <a:latin typeface="Arial"/>
              <a:cs typeface="Arial"/>
            </a:endParaRPr>
          </a:p>
        </p:txBody>
      </p:sp>
      <p:sp>
        <p:nvSpPr>
          <p:cNvPr id="49" name="object 49"/>
          <p:cNvSpPr/>
          <p:nvPr/>
        </p:nvSpPr>
        <p:spPr>
          <a:xfrm>
            <a:off x="6743700" y="5324475"/>
            <a:ext cx="1009650" cy="504825"/>
          </a:xfrm>
          <a:prstGeom prst="rect">
            <a:avLst/>
          </a:prstGeom>
          <a:blipFill>
            <a:blip r:embed="rId18" cstate="print"/>
            <a:stretch>
              <a:fillRect/>
            </a:stretch>
          </a:blipFill>
        </p:spPr>
        <p:txBody>
          <a:bodyPr wrap="square" lIns="0" tIns="0" rIns="0" bIns="0" rtlCol="0"/>
          <a:lstStyle/>
          <a:p>
            <a:endParaRPr/>
          </a:p>
        </p:txBody>
      </p:sp>
      <p:sp>
        <p:nvSpPr>
          <p:cNvPr id="50" name="object 50"/>
          <p:cNvSpPr txBox="1"/>
          <p:nvPr/>
        </p:nvSpPr>
        <p:spPr>
          <a:xfrm>
            <a:off x="6859651" y="5427726"/>
            <a:ext cx="765175" cy="253365"/>
          </a:xfrm>
          <a:prstGeom prst="rect">
            <a:avLst/>
          </a:prstGeom>
        </p:spPr>
        <p:txBody>
          <a:bodyPr vert="horz" wrap="square" lIns="0" tIns="30480" rIns="0" bIns="0" rtlCol="0">
            <a:spAutoFit/>
          </a:bodyPr>
          <a:lstStyle/>
          <a:p>
            <a:pPr marL="177165" marR="5080" indent="-165100">
              <a:lnSpc>
                <a:spcPts val="830"/>
              </a:lnSpc>
              <a:spcBef>
                <a:spcPts val="240"/>
              </a:spcBef>
            </a:pPr>
            <a:r>
              <a:rPr sz="800" spc="-5" dirty="0">
                <a:solidFill>
                  <a:srgbClr val="000099"/>
                </a:solidFill>
                <a:latin typeface="Arial"/>
                <a:cs typeface="Arial"/>
              </a:rPr>
              <a:t>Tapado </a:t>
            </a:r>
            <a:r>
              <a:rPr sz="800" dirty="0">
                <a:solidFill>
                  <a:srgbClr val="000099"/>
                </a:solidFill>
                <a:latin typeface="Arial"/>
                <a:cs typeface="Arial"/>
              </a:rPr>
              <a:t>o </a:t>
            </a:r>
            <a:r>
              <a:rPr sz="800" spc="-5" dirty="0">
                <a:solidFill>
                  <a:srgbClr val="000099"/>
                </a:solidFill>
                <a:latin typeface="Arial"/>
                <a:cs typeface="Arial"/>
              </a:rPr>
              <a:t>cierre  del</a:t>
            </a:r>
            <a:r>
              <a:rPr sz="800" spc="-30" dirty="0">
                <a:solidFill>
                  <a:srgbClr val="000099"/>
                </a:solidFill>
                <a:latin typeface="Arial"/>
                <a:cs typeface="Arial"/>
              </a:rPr>
              <a:t> </a:t>
            </a:r>
            <a:r>
              <a:rPr sz="800" spc="-5" dirty="0">
                <a:solidFill>
                  <a:srgbClr val="000099"/>
                </a:solidFill>
                <a:latin typeface="Arial"/>
                <a:cs typeface="Arial"/>
              </a:rPr>
              <a:t>surco</a:t>
            </a:r>
            <a:endParaRPr sz="800">
              <a:latin typeface="Arial"/>
              <a:cs typeface="Arial"/>
            </a:endParaRPr>
          </a:p>
        </p:txBody>
      </p:sp>
      <p:sp>
        <p:nvSpPr>
          <p:cNvPr id="51" name="object 51"/>
          <p:cNvSpPr/>
          <p:nvPr/>
        </p:nvSpPr>
        <p:spPr>
          <a:xfrm>
            <a:off x="6762750" y="4743450"/>
            <a:ext cx="971550" cy="514350"/>
          </a:xfrm>
          <a:prstGeom prst="rect">
            <a:avLst/>
          </a:prstGeom>
          <a:blipFill>
            <a:blip r:embed="rId19" cstate="print"/>
            <a:stretch>
              <a:fillRect/>
            </a:stretch>
          </a:blipFill>
        </p:spPr>
        <p:txBody>
          <a:bodyPr wrap="square" lIns="0" tIns="0" rIns="0" bIns="0" rtlCol="0"/>
          <a:lstStyle/>
          <a:p>
            <a:endParaRPr/>
          </a:p>
        </p:txBody>
      </p:sp>
      <p:sp>
        <p:nvSpPr>
          <p:cNvPr id="52" name="object 52"/>
          <p:cNvSpPr txBox="1"/>
          <p:nvPr/>
        </p:nvSpPr>
        <p:spPr>
          <a:xfrm>
            <a:off x="6882510" y="4798821"/>
            <a:ext cx="720090" cy="358775"/>
          </a:xfrm>
          <a:prstGeom prst="rect">
            <a:avLst/>
          </a:prstGeom>
        </p:spPr>
        <p:txBody>
          <a:bodyPr vert="horz" wrap="square" lIns="0" tIns="30480" rIns="0" bIns="0" rtlCol="0">
            <a:spAutoFit/>
          </a:bodyPr>
          <a:lstStyle/>
          <a:p>
            <a:pPr marL="12065" marR="5080" algn="ctr">
              <a:lnSpc>
                <a:spcPts val="830"/>
              </a:lnSpc>
              <a:spcBef>
                <a:spcPts val="240"/>
              </a:spcBef>
            </a:pPr>
            <a:r>
              <a:rPr sz="800" spc="-5" dirty="0">
                <a:solidFill>
                  <a:srgbClr val="000099"/>
                </a:solidFill>
                <a:latin typeface="Arial"/>
                <a:cs typeface="Arial"/>
              </a:rPr>
              <a:t>Transporte de  fertilizante al  fondo del</a:t>
            </a:r>
            <a:r>
              <a:rPr sz="800" spc="-60" dirty="0">
                <a:solidFill>
                  <a:srgbClr val="000099"/>
                </a:solidFill>
                <a:latin typeface="Arial"/>
                <a:cs typeface="Arial"/>
              </a:rPr>
              <a:t> </a:t>
            </a:r>
            <a:r>
              <a:rPr sz="800" spc="-5" dirty="0">
                <a:solidFill>
                  <a:srgbClr val="000099"/>
                </a:solidFill>
                <a:latin typeface="Arial"/>
                <a:cs typeface="Arial"/>
              </a:rPr>
              <a:t>surco</a:t>
            </a:r>
            <a:endParaRPr sz="800">
              <a:latin typeface="Arial"/>
              <a:cs typeface="Arial"/>
            </a:endParaRPr>
          </a:p>
        </p:txBody>
      </p:sp>
      <p:sp>
        <p:nvSpPr>
          <p:cNvPr id="53" name="object 53"/>
          <p:cNvSpPr/>
          <p:nvPr/>
        </p:nvSpPr>
        <p:spPr>
          <a:xfrm>
            <a:off x="6772275" y="4171950"/>
            <a:ext cx="962025" cy="504825"/>
          </a:xfrm>
          <a:prstGeom prst="rect">
            <a:avLst/>
          </a:prstGeom>
          <a:blipFill>
            <a:blip r:embed="rId20" cstate="print"/>
            <a:stretch>
              <a:fillRect/>
            </a:stretch>
          </a:blipFill>
        </p:spPr>
        <p:txBody>
          <a:bodyPr wrap="square" lIns="0" tIns="0" rIns="0" bIns="0" rtlCol="0"/>
          <a:lstStyle/>
          <a:p>
            <a:endParaRPr/>
          </a:p>
        </p:txBody>
      </p:sp>
      <p:sp>
        <p:nvSpPr>
          <p:cNvPr id="54" name="object 54"/>
          <p:cNvSpPr txBox="1"/>
          <p:nvPr/>
        </p:nvSpPr>
        <p:spPr>
          <a:xfrm>
            <a:off x="6885558" y="4275201"/>
            <a:ext cx="712470" cy="253365"/>
          </a:xfrm>
          <a:prstGeom prst="rect">
            <a:avLst/>
          </a:prstGeom>
        </p:spPr>
        <p:txBody>
          <a:bodyPr vert="horz" wrap="square" lIns="0" tIns="30480" rIns="0" bIns="0" rtlCol="0">
            <a:spAutoFit/>
          </a:bodyPr>
          <a:lstStyle/>
          <a:p>
            <a:pPr marL="123825" marR="5080" indent="-111760">
              <a:lnSpc>
                <a:spcPts val="830"/>
              </a:lnSpc>
              <a:spcBef>
                <a:spcPts val="240"/>
              </a:spcBef>
            </a:pPr>
            <a:r>
              <a:rPr sz="800" dirty="0">
                <a:solidFill>
                  <a:srgbClr val="000099"/>
                </a:solidFill>
                <a:latin typeface="Arial"/>
                <a:cs typeface="Arial"/>
              </a:rPr>
              <a:t>Dosificación</a:t>
            </a:r>
            <a:r>
              <a:rPr sz="800" spc="-114" dirty="0">
                <a:solidFill>
                  <a:srgbClr val="000099"/>
                </a:solidFill>
                <a:latin typeface="Arial"/>
                <a:cs typeface="Arial"/>
              </a:rPr>
              <a:t> </a:t>
            </a:r>
            <a:r>
              <a:rPr sz="800" spc="-5" dirty="0">
                <a:solidFill>
                  <a:srgbClr val="000099"/>
                </a:solidFill>
                <a:latin typeface="Arial"/>
                <a:cs typeface="Arial"/>
              </a:rPr>
              <a:t>de  fertilizante</a:t>
            </a:r>
            <a:endParaRPr sz="800">
              <a:latin typeface="Arial"/>
              <a:cs typeface="Arial"/>
            </a:endParaRPr>
          </a:p>
        </p:txBody>
      </p:sp>
      <p:sp>
        <p:nvSpPr>
          <p:cNvPr id="55" name="object 55"/>
          <p:cNvSpPr/>
          <p:nvPr/>
        </p:nvSpPr>
        <p:spPr>
          <a:xfrm>
            <a:off x="7296150" y="2228850"/>
            <a:ext cx="885825" cy="504825"/>
          </a:xfrm>
          <a:prstGeom prst="rect">
            <a:avLst/>
          </a:prstGeom>
          <a:blipFill>
            <a:blip r:embed="rId21" cstate="print"/>
            <a:stretch>
              <a:fillRect/>
            </a:stretch>
          </a:blipFill>
        </p:spPr>
        <p:txBody>
          <a:bodyPr wrap="square" lIns="0" tIns="0" rIns="0" bIns="0" rtlCol="0"/>
          <a:lstStyle/>
          <a:p>
            <a:endParaRPr/>
          </a:p>
        </p:txBody>
      </p:sp>
      <p:sp>
        <p:nvSpPr>
          <p:cNvPr id="56" name="object 56"/>
          <p:cNvSpPr txBox="1"/>
          <p:nvPr/>
        </p:nvSpPr>
        <p:spPr>
          <a:xfrm>
            <a:off x="7538973" y="2330576"/>
            <a:ext cx="414655" cy="253365"/>
          </a:xfrm>
          <a:prstGeom prst="rect">
            <a:avLst/>
          </a:prstGeom>
        </p:spPr>
        <p:txBody>
          <a:bodyPr vert="horz" wrap="square" lIns="0" tIns="30480" rIns="0" bIns="0" rtlCol="0">
            <a:spAutoFit/>
          </a:bodyPr>
          <a:lstStyle/>
          <a:p>
            <a:pPr marL="13970" marR="5080" indent="-1905">
              <a:lnSpc>
                <a:spcPts val="830"/>
              </a:lnSpc>
              <a:spcBef>
                <a:spcPts val="240"/>
              </a:spcBef>
            </a:pPr>
            <a:r>
              <a:rPr sz="800" spc="-5" dirty="0">
                <a:solidFill>
                  <a:srgbClr val="000099"/>
                </a:solidFill>
                <a:latin typeface="Arial"/>
                <a:cs typeface="Arial"/>
              </a:rPr>
              <a:t>Corte</a:t>
            </a:r>
            <a:r>
              <a:rPr sz="800" spc="-75" dirty="0">
                <a:solidFill>
                  <a:srgbClr val="000099"/>
                </a:solidFill>
                <a:latin typeface="Arial"/>
                <a:cs typeface="Arial"/>
              </a:rPr>
              <a:t> </a:t>
            </a:r>
            <a:r>
              <a:rPr sz="800" spc="-5" dirty="0">
                <a:solidFill>
                  <a:srgbClr val="000099"/>
                </a:solidFill>
                <a:latin typeface="Arial"/>
                <a:cs typeface="Arial"/>
              </a:rPr>
              <a:t>de  re</a:t>
            </a:r>
            <a:r>
              <a:rPr sz="800" dirty="0">
                <a:solidFill>
                  <a:srgbClr val="000099"/>
                </a:solidFill>
                <a:latin typeface="Arial"/>
                <a:cs typeface="Arial"/>
              </a:rPr>
              <a:t>sid</a:t>
            </a:r>
            <a:r>
              <a:rPr sz="800" spc="-5" dirty="0">
                <a:solidFill>
                  <a:srgbClr val="000099"/>
                </a:solidFill>
                <a:latin typeface="Arial"/>
                <a:cs typeface="Arial"/>
              </a:rPr>
              <a:t>uo</a:t>
            </a:r>
            <a:r>
              <a:rPr sz="800" dirty="0">
                <a:solidFill>
                  <a:srgbClr val="000099"/>
                </a:solidFill>
                <a:latin typeface="Arial"/>
                <a:cs typeface="Arial"/>
              </a:rPr>
              <a:t>s</a:t>
            </a:r>
            <a:endParaRPr sz="800">
              <a:latin typeface="Arial"/>
              <a:cs typeface="Arial"/>
            </a:endParaRPr>
          </a:p>
        </p:txBody>
      </p:sp>
      <p:sp>
        <p:nvSpPr>
          <p:cNvPr id="57" name="object 57"/>
          <p:cNvSpPr/>
          <p:nvPr/>
        </p:nvSpPr>
        <p:spPr>
          <a:xfrm>
            <a:off x="7286625" y="2733675"/>
            <a:ext cx="933450" cy="504825"/>
          </a:xfrm>
          <a:prstGeom prst="rect">
            <a:avLst/>
          </a:prstGeom>
          <a:blipFill>
            <a:blip r:embed="rId22" cstate="print"/>
            <a:stretch>
              <a:fillRect/>
            </a:stretch>
          </a:blipFill>
        </p:spPr>
        <p:txBody>
          <a:bodyPr wrap="square" lIns="0" tIns="0" rIns="0" bIns="0" rtlCol="0"/>
          <a:lstStyle/>
          <a:p>
            <a:endParaRPr/>
          </a:p>
        </p:txBody>
      </p:sp>
      <p:sp>
        <p:nvSpPr>
          <p:cNvPr id="58" name="object 58"/>
          <p:cNvSpPr txBox="1"/>
          <p:nvPr/>
        </p:nvSpPr>
        <p:spPr>
          <a:xfrm>
            <a:off x="7406385" y="2834767"/>
            <a:ext cx="678815" cy="253365"/>
          </a:xfrm>
          <a:prstGeom prst="rect">
            <a:avLst/>
          </a:prstGeom>
        </p:spPr>
        <p:txBody>
          <a:bodyPr vert="horz" wrap="square" lIns="0" tIns="30480" rIns="0" bIns="0" rtlCol="0">
            <a:spAutoFit/>
          </a:bodyPr>
          <a:lstStyle/>
          <a:p>
            <a:pPr marL="218440" marR="5080" indent="-205740">
              <a:lnSpc>
                <a:spcPts val="830"/>
              </a:lnSpc>
              <a:spcBef>
                <a:spcPts val="240"/>
              </a:spcBef>
            </a:pPr>
            <a:r>
              <a:rPr sz="800" spc="-5" dirty="0">
                <a:solidFill>
                  <a:srgbClr val="000099"/>
                </a:solidFill>
                <a:latin typeface="Arial"/>
                <a:cs typeface="Arial"/>
              </a:rPr>
              <a:t>Roturación</a:t>
            </a:r>
            <a:r>
              <a:rPr sz="800" spc="-65" dirty="0">
                <a:solidFill>
                  <a:srgbClr val="000099"/>
                </a:solidFill>
                <a:latin typeface="Arial"/>
                <a:cs typeface="Arial"/>
              </a:rPr>
              <a:t> </a:t>
            </a:r>
            <a:r>
              <a:rPr sz="800" spc="-5" dirty="0">
                <a:solidFill>
                  <a:srgbClr val="000099"/>
                </a:solidFill>
                <a:latin typeface="Arial"/>
                <a:cs typeface="Arial"/>
              </a:rPr>
              <a:t>del  suelo</a:t>
            </a:r>
            <a:endParaRPr sz="800">
              <a:latin typeface="Arial"/>
              <a:cs typeface="Arial"/>
            </a:endParaRPr>
          </a:p>
        </p:txBody>
      </p:sp>
      <p:sp>
        <p:nvSpPr>
          <p:cNvPr id="59" name="object 59"/>
          <p:cNvSpPr/>
          <p:nvPr/>
        </p:nvSpPr>
        <p:spPr>
          <a:xfrm>
            <a:off x="7296150" y="3238500"/>
            <a:ext cx="885825" cy="504825"/>
          </a:xfrm>
          <a:prstGeom prst="rect">
            <a:avLst/>
          </a:prstGeom>
          <a:blipFill>
            <a:blip r:embed="rId21" cstate="print"/>
            <a:stretch>
              <a:fillRect/>
            </a:stretch>
          </a:blipFill>
        </p:spPr>
        <p:txBody>
          <a:bodyPr wrap="square" lIns="0" tIns="0" rIns="0" bIns="0" rtlCol="0"/>
          <a:lstStyle/>
          <a:p>
            <a:endParaRPr/>
          </a:p>
        </p:txBody>
      </p:sp>
      <p:sp>
        <p:nvSpPr>
          <p:cNvPr id="60" name="object 60"/>
          <p:cNvSpPr txBox="1"/>
          <p:nvPr/>
        </p:nvSpPr>
        <p:spPr>
          <a:xfrm>
            <a:off x="7458202" y="3338829"/>
            <a:ext cx="576580" cy="253365"/>
          </a:xfrm>
          <a:prstGeom prst="rect">
            <a:avLst/>
          </a:prstGeom>
        </p:spPr>
        <p:txBody>
          <a:bodyPr vert="horz" wrap="square" lIns="0" tIns="30480" rIns="0" bIns="0" rtlCol="0">
            <a:spAutoFit/>
          </a:bodyPr>
          <a:lstStyle/>
          <a:p>
            <a:pPr marL="166370" marR="5080" indent="-154305">
              <a:lnSpc>
                <a:spcPts val="830"/>
              </a:lnSpc>
              <a:spcBef>
                <a:spcPts val="240"/>
              </a:spcBef>
            </a:pPr>
            <a:r>
              <a:rPr sz="800" spc="-5" dirty="0">
                <a:solidFill>
                  <a:srgbClr val="000099"/>
                </a:solidFill>
                <a:latin typeface="Arial"/>
                <a:cs typeface="Arial"/>
              </a:rPr>
              <a:t>Apertura</a:t>
            </a:r>
            <a:r>
              <a:rPr sz="800" spc="-80" dirty="0">
                <a:solidFill>
                  <a:srgbClr val="000099"/>
                </a:solidFill>
                <a:latin typeface="Arial"/>
                <a:cs typeface="Arial"/>
              </a:rPr>
              <a:t> </a:t>
            </a:r>
            <a:r>
              <a:rPr sz="800" spc="-5" dirty="0">
                <a:solidFill>
                  <a:srgbClr val="000099"/>
                </a:solidFill>
                <a:latin typeface="Arial"/>
                <a:cs typeface="Arial"/>
              </a:rPr>
              <a:t>del  suelo</a:t>
            </a:r>
            <a:endParaRPr sz="800">
              <a:latin typeface="Arial"/>
              <a:cs typeface="Arial"/>
            </a:endParaRPr>
          </a:p>
        </p:txBody>
      </p:sp>
      <p:sp>
        <p:nvSpPr>
          <p:cNvPr id="61" name="object 61"/>
          <p:cNvSpPr/>
          <p:nvPr/>
        </p:nvSpPr>
        <p:spPr>
          <a:xfrm>
            <a:off x="3691128" y="1581150"/>
            <a:ext cx="1976247" cy="1451927"/>
          </a:xfrm>
          <a:prstGeom prst="rect">
            <a:avLst/>
          </a:prstGeom>
          <a:blipFill>
            <a:blip r:embed="rId23" cstate="print"/>
            <a:stretch>
              <a:fillRect/>
            </a:stretch>
          </a:blipFill>
        </p:spPr>
        <p:txBody>
          <a:bodyPr wrap="square" lIns="0" tIns="0" rIns="0" bIns="0" rtlCol="0"/>
          <a:lstStyle/>
          <a:p>
            <a:endParaRPr/>
          </a:p>
        </p:txBody>
      </p:sp>
      <p:sp>
        <p:nvSpPr>
          <p:cNvPr id="62" name="object 62"/>
          <p:cNvSpPr txBox="1"/>
          <p:nvPr/>
        </p:nvSpPr>
        <p:spPr>
          <a:xfrm>
            <a:off x="3888967" y="1866138"/>
            <a:ext cx="1643153" cy="691856"/>
          </a:xfrm>
          <a:prstGeom prst="rect">
            <a:avLst/>
          </a:prstGeom>
        </p:spPr>
        <p:txBody>
          <a:bodyPr vert="horz" wrap="square" lIns="0" tIns="29845" rIns="0" bIns="0" rtlCol="0">
            <a:spAutoFit/>
          </a:bodyPr>
          <a:lstStyle/>
          <a:p>
            <a:pPr marL="12065" marR="5080" indent="-1905" algn="ctr">
              <a:lnSpc>
                <a:spcPct val="86300"/>
              </a:lnSpc>
              <a:spcBef>
                <a:spcPts val="235"/>
              </a:spcBef>
            </a:pPr>
            <a:r>
              <a:rPr sz="1000" spc="-5" dirty="0">
                <a:solidFill>
                  <a:srgbClr val="000099"/>
                </a:solidFill>
                <a:latin typeface="Arial"/>
                <a:cs typeface="Arial"/>
              </a:rPr>
              <a:t>Los </a:t>
            </a:r>
            <a:r>
              <a:rPr sz="1000" dirty="0">
                <a:solidFill>
                  <a:srgbClr val="000099"/>
                </a:solidFill>
                <a:latin typeface="Arial"/>
                <a:cs typeface="Arial"/>
              </a:rPr>
              <a:t>sistemas tienen  </a:t>
            </a:r>
            <a:r>
              <a:rPr sz="1000" spc="-5" dirty="0">
                <a:solidFill>
                  <a:srgbClr val="000099"/>
                </a:solidFill>
                <a:latin typeface="Arial"/>
                <a:cs typeface="Arial"/>
              </a:rPr>
              <a:t>variaciones </a:t>
            </a:r>
            <a:r>
              <a:rPr sz="1000" dirty="0">
                <a:solidFill>
                  <a:srgbClr val="000099"/>
                </a:solidFill>
                <a:latin typeface="Arial"/>
                <a:cs typeface="Arial"/>
              </a:rPr>
              <a:t>según la</a:t>
            </a:r>
            <a:r>
              <a:rPr sz="1000" spc="-70" dirty="0">
                <a:solidFill>
                  <a:srgbClr val="000099"/>
                </a:solidFill>
                <a:latin typeface="Arial"/>
                <a:cs typeface="Arial"/>
              </a:rPr>
              <a:t> </a:t>
            </a:r>
            <a:r>
              <a:rPr sz="1000" dirty="0" err="1">
                <a:solidFill>
                  <a:srgbClr val="000099"/>
                </a:solidFill>
                <a:latin typeface="Arial"/>
                <a:cs typeface="Arial"/>
              </a:rPr>
              <a:t>máquina</a:t>
            </a:r>
            <a:r>
              <a:rPr sz="1000" dirty="0">
                <a:solidFill>
                  <a:srgbClr val="000099"/>
                </a:solidFill>
                <a:latin typeface="Arial"/>
                <a:cs typeface="Arial"/>
              </a:rPr>
              <a:t>  </a:t>
            </a:r>
            <a:r>
              <a:rPr sz="1000" dirty="0" smtClean="0">
                <a:solidFill>
                  <a:srgbClr val="000099"/>
                </a:solidFill>
                <a:latin typeface="Arial"/>
                <a:cs typeface="Arial"/>
              </a:rPr>
              <a:t>sea </a:t>
            </a:r>
            <a:r>
              <a:rPr sz="1000" spc="-5" dirty="0">
                <a:solidFill>
                  <a:srgbClr val="000099"/>
                </a:solidFill>
                <a:latin typeface="Arial"/>
                <a:cs typeface="Arial"/>
              </a:rPr>
              <a:t>de grano </a:t>
            </a:r>
            <a:r>
              <a:rPr sz="1000" dirty="0">
                <a:solidFill>
                  <a:srgbClr val="000099"/>
                </a:solidFill>
                <a:latin typeface="Arial"/>
                <a:cs typeface="Arial"/>
              </a:rPr>
              <a:t>fino , </a:t>
            </a:r>
            <a:r>
              <a:rPr sz="1000" spc="-5" dirty="0">
                <a:solidFill>
                  <a:srgbClr val="000099"/>
                </a:solidFill>
                <a:latin typeface="Arial"/>
                <a:cs typeface="Arial"/>
              </a:rPr>
              <a:t>grano</a:t>
            </a:r>
            <a:r>
              <a:rPr sz="1000" spc="-80" dirty="0">
                <a:solidFill>
                  <a:srgbClr val="000099"/>
                </a:solidFill>
                <a:latin typeface="Arial"/>
                <a:cs typeface="Arial"/>
              </a:rPr>
              <a:t> </a:t>
            </a:r>
            <a:r>
              <a:rPr sz="1000" dirty="0">
                <a:solidFill>
                  <a:srgbClr val="000099"/>
                </a:solidFill>
                <a:latin typeface="Arial"/>
                <a:cs typeface="Arial"/>
              </a:rPr>
              <a:t>fino  soja o </a:t>
            </a:r>
            <a:r>
              <a:rPr sz="1000" spc="-5" dirty="0">
                <a:solidFill>
                  <a:srgbClr val="000099"/>
                </a:solidFill>
                <a:latin typeface="Arial"/>
                <a:cs typeface="Arial"/>
              </a:rPr>
              <a:t>grano </a:t>
            </a:r>
            <a:r>
              <a:rPr sz="1000" dirty="0">
                <a:solidFill>
                  <a:srgbClr val="000099"/>
                </a:solidFill>
                <a:latin typeface="Arial"/>
                <a:cs typeface="Arial"/>
              </a:rPr>
              <a:t>fino y </a:t>
            </a:r>
            <a:r>
              <a:rPr sz="1000" spc="-5" dirty="0">
                <a:solidFill>
                  <a:srgbClr val="000099"/>
                </a:solidFill>
                <a:latin typeface="Arial"/>
                <a:cs typeface="Arial"/>
              </a:rPr>
              <a:t>grano  grueso</a:t>
            </a:r>
            <a:endParaRPr sz="1000" dirty="0">
              <a:latin typeface="Arial"/>
              <a:cs typeface="Arial"/>
            </a:endParaRPr>
          </a:p>
        </p:txBody>
      </p:sp>
      <p:sp>
        <p:nvSpPr>
          <p:cNvPr id="63" name="object 63"/>
          <p:cNvSpPr/>
          <p:nvPr/>
        </p:nvSpPr>
        <p:spPr>
          <a:xfrm>
            <a:off x="6876288" y="1988820"/>
            <a:ext cx="1656714" cy="2088514"/>
          </a:xfrm>
          <a:custGeom>
            <a:avLst/>
            <a:gdLst/>
            <a:ahLst/>
            <a:cxnLst/>
            <a:rect l="l" t="t" r="r" b="b"/>
            <a:pathLst>
              <a:path w="1656715" h="2088514">
                <a:moveTo>
                  <a:pt x="0" y="1044193"/>
                </a:moveTo>
                <a:lnTo>
                  <a:pt x="1077" y="990458"/>
                </a:lnTo>
                <a:lnTo>
                  <a:pt x="4274" y="937428"/>
                </a:lnTo>
                <a:lnTo>
                  <a:pt x="9540" y="885170"/>
                </a:lnTo>
                <a:lnTo>
                  <a:pt x="16822" y="833748"/>
                </a:lnTo>
                <a:lnTo>
                  <a:pt x="26068" y="783228"/>
                </a:lnTo>
                <a:lnTo>
                  <a:pt x="37225" y="733677"/>
                </a:lnTo>
                <a:lnTo>
                  <a:pt x="50243" y="685159"/>
                </a:lnTo>
                <a:lnTo>
                  <a:pt x="65069" y="637740"/>
                </a:lnTo>
                <a:lnTo>
                  <a:pt x="81651" y="591486"/>
                </a:lnTo>
                <a:lnTo>
                  <a:pt x="99937" y="546462"/>
                </a:lnTo>
                <a:lnTo>
                  <a:pt x="119875" y="502734"/>
                </a:lnTo>
                <a:lnTo>
                  <a:pt x="141412" y="460368"/>
                </a:lnTo>
                <a:lnTo>
                  <a:pt x="164498" y="419429"/>
                </a:lnTo>
                <a:lnTo>
                  <a:pt x="189079" y="379983"/>
                </a:lnTo>
                <a:lnTo>
                  <a:pt x="215105" y="342095"/>
                </a:lnTo>
                <a:lnTo>
                  <a:pt x="242522" y="305831"/>
                </a:lnTo>
                <a:lnTo>
                  <a:pt x="271279" y="271257"/>
                </a:lnTo>
                <a:lnTo>
                  <a:pt x="301324" y="238438"/>
                </a:lnTo>
                <a:lnTo>
                  <a:pt x="332604" y="207440"/>
                </a:lnTo>
                <a:lnTo>
                  <a:pt x="365069" y="178328"/>
                </a:lnTo>
                <a:lnTo>
                  <a:pt x="398665" y="151168"/>
                </a:lnTo>
                <a:lnTo>
                  <a:pt x="433341" y="126025"/>
                </a:lnTo>
                <a:lnTo>
                  <a:pt x="469044" y="102966"/>
                </a:lnTo>
                <a:lnTo>
                  <a:pt x="505723" y="82055"/>
                </a:lnTo>
                <a:lnTo>
                  <a:pt x="543326" y="63359"/>
                </a:lnTo>
                <a:lnTo>
                  <a:pt x="581801" y="46943"/>
                </a:lnTo>
                <a:lnTo>
                  <a:pt x="621095" y="32873"/>
                </a:lnTo>
                <a:lnTo>
                  <a:pt x="661157" y="21213"/>
                </a:lnTo>
                <a:lnTo>
                  <a:pt x="701934" y="12031"/>
                </a:lnTo>
                <a:lnTo>
                  <a:pt x="743375" y="5390"/>
                </a:lnTo>
                <a:lnTo>
                  <a:pt x="785428" y="1358"/>
                </a:lnTo>
                <a:lnTo>
                  <a:pt x="828039" y="0"/>
                </a:lnTo>
                <a:lnTo>
                  <a:pt x="870652" y="1358"/>
                </a:lnTo>
                <a:lnTo>
                  <a:pt x="912705" y="5390"/>
                </a:lnTo>
                <a:lnTo>
                  <a:pt x="954148" y="12031"/>
                </a:lnTo>
                <a:lnTo>
                  <a:pt x="994928" y="21213"/>
                </a:lnTo>
                <a:lnTo>
                  <a:pt x="1034992" y="32873"/>
                </a:lnTo>
                <a:lnTo>
                  <a:pt x="1074290" y="46943"/>
                </a:lnTo>
                <a:lnTo>
                  <a:pt x="1112768" y="63359"/>
                </a:lnTo>
                <a:lnTo>
                  <a:pt x="1150375" y="82055"/>
                </a:lnTo>
                <a:lnTo>
                  <a:pt x="1187059" y="102966"/>
                </a:lnTo>
                <a:lnTo>
                  <a:pt x="1222768" y="126025"/>
                </a:lnTo>
                <a:lnTo>
                  <a:pt x="1257449" y="151168"/>
                </a:lnTo>
                <a:lnTo>
                  <a:pt x="1291050" y="178328"/>
                </a:lnTo>
                <a:lnTo>
                  <a:pt x="1323521" y="207440"/>
                </a:lnTo>
                <a:lnTo>
                  <a:pt x="1354807" y="238438"/>
                </a:lnTo>
                <a:lnTo>
                  <a:pt x="1384858" y="271257"/>
                </a:lnTo>
                <a:lnTo>
                  <a:pt x="1413621" y="305831"/>
                </a:lnTo>
                <a:lnTo>
                  <a:pt x="1441044" y="342095"/>
                </a:lnTo>
                <a:lnTo>
                  <a:pt x="1467075" y="379983"/>
                </a:lnTo>
                <a:lnTo>
                  <a:pt x="1491662" y="419429"/>
                </a:lnTo>
                <a:lnTo>
                  <a:pt x="1514754" y="460368"/>
                </a:lnTo>
                <a:lnTo>
                  <a:pt x="1536297" y="502734"/>
                </a:lnTo>
                <a:lnTo>
                  <a:pt x="1556240" y="546462"/>
                </a:lnTo>
                <a:lnTo>
                  <a:pt x="1574531" y="591486"/>
                </a:lnTo>
                <a:lnTo>
                  <a:pt x="1591117" y="637740"/>
                </a:lnTo>
                <a:lnTo>
                  <a:pt x="1605947" y="685159"/>
                </a:lnTo>
                <a:lnTo>
                  <a:pt x="1618969" y="733677"/>
                </a:lnTo>
                <a:lnTo>
                  <a:pt x="1630130" y="783228"/>
                </a:lnTo>
                <a:lnTo>
                  <a:pt x="1639379" y="833748"/>
                </a:lnTo>
                <a:lnTo>
                  <a:pt x="1646663" y="885170"/>
                </a:lnTo>
                <a:lnTo>
                  <a:pt x="1651930" y="937428"/>
                </a:lnTo>
                <a:lnTo>
                  <a:pt x="1655129" y="990458"/>
                </a:lnTo>
                <a:lnTo>
                  <a:pt x="1656206" y="1044193"/>
                </a:lnTo>
                <a:lnTo>
                  <a:pt x="1655129" y="1097917"/>
                </a:lnTo>
                <a:lnTo>
                  <a:pt x="1651930" y="1150936"/>
                </a:lnTo>
                <a:lnTo>
                  <a:pt x="1646663" y="1203185"/>
                </a:lnTo>
                <a:lnTo>
                  <a:pt x="1639379" y="1254597"/>
                </a:lnTo>
                <a:lnTo>
                  <a:pt x="1630130" y="1305108"/>
                </a:lnTo>
                <a:lnTo>
                  <a:pt x="1618969" y="1354651"/>
                </a:lnTo>
                <a:lnTo>
                  <a:pt x="1605947" y="1403162"/>
                </a:lnTo>
                <a:lnTo>
                  <a:pt x="1591117" y="1450574"/>
                </a:lnTo>
                <a:lnTo>
                  <a:pt x="1574531" y="1496821"/>
                </a:lnTo>
                <a:lnTo>
                  <a:pt x="1556240" y="1541839"/>
                </a:lnTo>
                <a:lnTo>
                  <a:pt x="1536297" y="1585561"/>
                </a:lnTo>
                <a:lnTo>
                  <a:pt x="1514754" y="1627923"/>
                </a:lnTo>
                <a:lnTo>
                  <a:pt x="1491662" y="1668857"/>
                </a:lnTo>
                <a:lnTo>
                  <a:pt x="1467075" y="1708300"/>
                </a:lnTo>
                <a:lnTo>
                  <a:pt x="1441044" y="1746184"/>
                </a:lnTo>
                <a:lnTo>
                  <a:pt x="1413621" y="1782444"/>
                </a:lnTo>
                <a:lnTo>
                  <a:pt x="1384858" y="1817016"/>
                </a:lnTo>
                <a:lnTo>
                  <a:pt x="1354807" y="1849833"/>
                </a:lnTo>
                <a:lnTo>
                  <a:pt x="1323521" y="1880829"/>
                </a:lnTo>
                <a:lnTo>
                  <a:pt x="1291050" y="1909939"/>
                </a:lnTo>
                <a:lnTo>
                  <a:pt x="1257449" y="1937098"/>
                </a:lnTo>
                <a:lnTo>
                  <a:pt x="1222768" y="1962239"/>
                </a:lnTo>
                <a:lnTo>
                  <a:pt x="1187059" y="1985297"/>
                </a:lnTo>
                <a:lnTo>
                  <a:pt x="1150375" y="2006207"/>
                </a:lnTo>
                <a:lnTo>
                  <a:pt x="1112768" y="2024902"/>
                </a:lnTo>
                <a:lnTo>
                  <a:pt x="1074290" y="2041318"/>
                </a:lnTo>
                <a:lnTo>
                  <a:pt x="1034992" y="2055388"/>
                </a:lnTo>
                <a:lnTo>
                  <a:pt x="994928" y="2067047"/>
                </a:lnTo>
                <a:lnTo>
                  <a:pt x="954148" y="2076229"/>
                </a:lnTo>
                <a:lnTo>
                  <a:pt x="912705" y="2082870"/>
                </a:lnTo>
                <a:lnTo>
                  <a:pt x="870652" y="2086902"/>
                </a:lnTo>
                <a:lnTo>
                  <a:pt x="828039" y="2088260"/>
                </a:lnTo>
                <a:lnTo>
                  <a:pt x="785428" y="2086902"/>
                </a:lnTo>
                <a:lnTo>
                  <a:pt x="743375" y="2082870"/>
                </a:lnTo>
                <a:lnTo>
                  <a:pt x="701934" y="2076229"/>
                </a:lnTo>
                <a:lnTo>
                  <a:pt x="661157" y="2067047"/>
                </a:lnTo>
                <a:lnTo>
                  <a:pt x="621095" y="2055388"/>
                </a:lnTo>
                <a:lnTo>
                  <a:pt x="581801" y="2041318"/>
                </a:lnTo>
                <a:lnTo>
                  <a:pt x="543326" y="2024902"/>
                </a:lnTo>
                <a:lnTo>
                  <a:pt x="505723" y="2006207"/>
                </a:lnTo>
                <a:lnTo>
                  <a:pt x="469044" y="1985297"/>
                </a:lnTo>
                <a:lnTo>
                  <a:pt x="433341" y="1962239"/>
                </a:lnTo>
                <a:lnTo>
                  <a:pt x="398665" y="1937098"/>
                </a:lnTo>
                <a:lnTo>
                  <a:pt x="365069" y="1909939"/>
                </a:lnTo>
                <a:lnTo>
                  <a:pt x="332604" y="1880829"/>
                </a:lnTo>
                <a:lnTo>
                  <a:pt x="301324" y="1849833"/>
                </a:lnTo>
                <a:lnTo>
                  <a:pt x="271279" y="1817016"/>
                </a:lnTo>
                <a:lnTo>
                  <a:pt x="242522" y="1782445"/>
                </a:lnTo>
                <a:lnTo>
                  <a:pt x="215105" y="1746184"/>
                </a:lnTo>
                <a:lnTo>
                  <a:pt x="189079" y="1708300"/>
                </a:lnTo>
                <a:lnTo>
                  <a:pt x="164498" y="1668857"/>
                </a:lnTo>
                <a:lnTo>
                  <a:pt x="141412" y="1627923"/>
                </a:lnTo>
                <a:lnTo>
                  <a:pt x="119875" y="1585561"/>
                </a:lnTo>
                <a:lnTo>
                  <a:pt x="99937" y="1541839"/>
                </a:lnTo>
                <a:lnTo>
                  <a:pt x="81651" y="1496821"/>
                </a:lnTo>
                <a:lnTo>
                  <a:pt x="65069" y="1450574"/>
                </a:lnTo>
                <a:lnTo>
                  <a:pt x="50243" y="1403162"/>
                </a:lnTo>
                <a:lnTo>
                  <a:pt x="37225" y="1354651"/>
                </a:lnTo>
                <a:lnTo>
                  <a:pt x="26068" y="1305108"/>
                </a:lnTo>
                <a:lnTo>
                  <a:pt x="16822" y="1254597"/>
                </a:lnTo>
                <a:lnTo>
                  <a:pt x="9540" y="1203185"/>
                </a:lnTo>
                <a:lnTo>
                  <a:pt x="4274" y="1150936"/>
                </a:lnTo>
                <a:lnTo>
                  <a:pt x="1077" y="1097917"/>
                </a:lnTo>
                <a:lnTo>
                  <a:pt x="0" y="1044193"/>
                </a:lnTo>
                <a:close/>
              </a:path>
            </a:pathLst>
          </a:custGeom>
          <a:ln w="25399">
            <a:solidFill>
              <a:srgbClr val="226EBB"/>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2065" rIns="0" bIns="0" rtlCol="0">
            <a:spAutoFit/>
          </a:bodyPr>
          <a:lstStyle/>
          <a:p>
            <a:pPr marL="2085339" marR="5080" indent="-1751964">
              <a:lnSpc>
                <a:spcPct val="100000"/>
              </a:lnSpc>
              <a:spcBef>
                <a:spcPts val="95"/>
              </a:spcBef>
            </a:pPr>
            <a:r>
              <a:rPr spc="-5" dirty="0"/>
              <a:t>Dosificación mecánica y </a:t>
            </a:r>
            <a:r>
              <a:rPr dirty="0"/>
              <a:t>transporte  </a:t>
            </a:r>
            <a:r>
              <a:rPr spc="-5" dirty="0"/>
              <a:t>neumático (Air</a:t>
            </a:r>
            <a:r>
              <a:rPr spc="25" dirty="0"/>
              <a:t> </a:t>
            </a:r>
            <a:r>
              <a:rPr spc="-5" dirty="0"/>
              <a:t>drill)</a:t>
            </a:r>
          </a:p>
        </p:txBody>
      </p:sp>
      <p:sp>
        <p:nvSpPr>
          <p:cNvPr id="6" name="object 6"/>
          <p:cNvSpPr/>
          <p:nvPr/>
        </p:nvSpPr>
        <p:spPr>
          <a:xfrm>
            <a:off x="1551050" y="1600200"/>
            <a:ext cx="6042025" cy="45307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463284" y="594359"/>
            <a:ext cx="809243" cy="819912"/>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1103782" y="159537"/>
            <a:ext cx="6929120" cy="1174750"/>
          </a:xfrm>
          <a:prstGeom prst="rect">
            <a:avLst/>
          </a:prstGeom>
        </p:spPr>
        <p:txBody>
          <a:bodyPr vert="horz" wrap="square" lIns="0" tIns="12700" rIns="0" bIns="0" rtlCol="0">
            <a:spAutoFit/>
          </a:bodyPr>
          <a:lstStyle/>
          <a:p>
            <a:pPr marL="1260475" marR="5080" indent="-1248410">
              <a:lnSpc>
                <a:spcPct val="134600"/>
              </a:lnSpc>
              <a:spcBef>
                <a:spcPts val="100"/>
              </a:spcBef>
            </a:pPr>
            <a:r>
              <a:rPr sz="2800" spc="-5" dirty="0"/>
              <a:t>Dispositivo para </a:t>
            </a:r>
            <a:r>
              <a:rPr sz="2800" dirty="0"/>
              <a:t>disminuir </a:t>
            </a:r>
            <a:r>
              <a:rPr sz="2800" spc="-5" dirty="0"/>
              <a:t>la </a:t>
            </a:r>
            <a:r>
              <a:rPr sz="2800" dirty="0"/>
              <a:t>velocidad </a:t>
            </a:r>
            <a:r>
              <a:rPr sz="2800" spc="-5" dirty="0"/>
              <a:t>de la  semilla y </a:t>
            </a:r>
            <a:r>
              <a:rPr sz="2800" dirty="0"/>
              <a:t>favorecer su</a:t>
            </a:r>
            <a:r>
              <a:rPr sz="2800" spc="-10" dirty="0"/>
              <a:t> </a:t>
            </a:r>
            <a:r>
              <a:rPr sz="2800" spc="-5" dirty="0"/>
              <a:t>caída</a:t>
            </a:r>
            <a:endParaRPr sz="2800" dirty="0"/>
          </a:p>
        </p:txBody>
      </p:sp>
      <p:sp>
        <p:nvSpPr>
          <p:cNvPr id="7" name="object 7"/>
          <p:cNvSpPr/>
          <p:nvPr/>
        </p:nvSpPr>
        <p:spPr>
          <a:xfrm>
            <a:off x="1551050" y="1600200"/>
            <a:ext cx="6040374" cy="4530725"/>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98856" y="210134"/>
            <a:ext cx="8546287" cy="1342419"/>
          </a:xfrm>
          <a:prstGeom prst="rect">
            <a:avLst/>
          </a:prstGeom>
        </p:spPr>
        <p:txBody>
          <a:bodyPr vert="horz" wrap="square" lIns="0" tIns="12700" rIns="0" bIns="0" rtlCol="0">
            <a:spAutoFit/>
          </a:bodyPr>
          <a:lstStyle/>
          <a:p>
            <a:pPr marL="562610" marR="5080" indent="135255">
              <a:lnSpc>
                <a:spcPct val="120300"/>
              </a:lnSpc>
              <a:spcBef>
                <a:spcPts val="100"/>
              </a:spcBef>
            </a:pPr>
            <a:r>
              <a:rPr sz="2400" dirty="0"/>
              <a:t>Dosificadores </a:t>
            </a:r>
            <a:r>
              <a:rPr sz="2400" spc="-5" dirty="0"/>
              <a:t>mecánicos tipo </a:t>
            </a:r>
            <a:r>
              <a:rPr sz="2400" dirty="0"/>
              <a:t>chevrón y  </a:t>
            </a:r>
            <a:r>
              <a:rPr sz="2400" spc="-5" dirty="0"/>
              <a:t>anulación individual </a:t>
            </a:r>
            <a:r>
              <a:rPr sz="2400" dirty="0"/>
              <a:t>de </a:t>
            </a:r>
            <a:r>
              <a:rPr sz="2400" spc="-5" dirty="0"/>
              <a:t>líneas </a:t>
            </a:r>
            <a:r>
              <a:rPr sz="2400" spc="-10" dirty="0"/>
              <a:t>de</a:t>
            </a:r>
            <a:r>
              <a:rPr sz="2400" spc="-45" dirty="0"/>
              <a:t> </a:t>
            </a:r>
            <a:r>
              <a:rPr sz="2400" dirty="0" err="1" smtClean="0"/>
              <a:t>siembra</a:t>
            </a:r>
            <a:r>
              <a:rPr lang="es-AR" sz="2400" dirty="0" smtClean="0"/>
              <a:t> en sembradoras Air Drill (una salida individual para cada línea de siembra</a:t>
            </a:r>
            <a:endParaRPr sz="2400" dirty="0"/>
          </a:p>
        </p:txBody>
      </p:sp>
      <p:sp>
        <p:nvSpPr>
          <p:cNvPr id="7" name="object 7"/>
          <p:cNvSpPr/>
          <p:nvPr/>
        </p:nvSpPr>
        <p:spPr>
          <a:xfrm>
            <a:off x="544512" y="2133600"/>
            <a:ext cx="8054975" cy="45307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670803" y="672083"/>
            <a:ext cx="886968" cy="897636"/>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05713" y="149174"/>
            <a:ext cx="7739380" cy="1367790"/>
          </a:xfrm>
          <a:prstGeom prst="rect">
            <a:avLst/>
          </a:prstGeom>
        </p:spPr>
        <p:txBody>
          <a:bodyPr vert="horz" wrap="square" lIns="0" tIns="13335" rIns="0" bIns="0" rtlCol="0">
            <a:spAutoFit/>
          </a:bodyPr>
          <a:lstStyle/>
          <a:p>
            <a:pPr marL="2421255" marR="5080" indent="-2409190">
              <a:lnSpc>
                <a:spcPct val="100000"/>
              </a:lnSpc>
              <a:spcBef>
                <a:spcPts val="105"/>
              </a:spcBef>
            </a:pPr>
            <a:r>
              <a:rPr sz="4400" dirty="0"/>
              <a:t>¿qué es necesario controlar</a:t>
            </a:r>
            <a:r>
              <a:rPr sz="4400" spc="-30" dirty="0"/>
              <a:t> </a:t>
            </a:r>
            <a:r>
              <a:rPr sz="4400" dirty="0"/>
              <a:t>en  la</a:t>
            </a:r>
            <a:r>
              <a:rPr sz="4400" spc="-25" dirty="0"/>
              <a:t> </a:t>
            </a:r>
            <a:r>
              <a:rPr sz="4400" dirty="0"/>
              <a:t>siembra?</a:t>
            </a:r>
            <a:endParaRPr sz="4400"/>
          </a:p>
        </p:txBody>
      </p:sp>
      <p:sp>
        <p:nvSpPr>
          <p:cNvPr id="28" name="27 Rectángulo"/>
          <p:cNvSpPr/>
          <p:nvPr/>
        </p:nvSpPr>
        <p:spPr>
          <a:xfrm>
            <a:off x="243114" y="1752600"/>
            <a:ext cx="8001000" cy="4585871"/>
          </a:xfrm>
          <a:prstGeom prst="rect">
            <a:avLst/>
          </a:prstGeom>
        </p:spPr>
        <p:txBody>
          <a:bodyPr wrap="square">
            <a:spAutoFit/>
          </a:bodyPr>
          <a:lstStyle/>
          <a:p>
            <a:pPr marL="355600" indent="-342900">
              <a:lnSpc>
                <a:spcPct val="100000"/>
              </a:lnSpc>
              <a:spcBef>
                <a:spcPts val="865"/>
              </a:spcBef>
              <a:buClr>
                <a:srgbClr val="FFFFCC"/>
              </a:buClr>
              <a:buSzPct val="75000"/>
              <a:buFont typeface="Wingdings"/>
              <a:buChar char=""/>
              <a:tabLst>
                <a:tab pos="355600" algn="l"/>
              </a:tabLst>
            </a:pPr>
            <a:r>
              <a:rPr lang="es-ES" sz="3600" dirty="0" smtClean="0">
                <a:solidFill>
                  <a:srgbClr val="FFFFFF"/>
                </a:solidFill>
                <a:latin typeface="Arial"/>
                <a:cs typeface="Arial"/>
              </a:rPr>
              <a:t>Densidad de</a:t>
            </a:r>
            <a:r>
              <a:rPr lang="es-ES" sz="3600" spc="-65" dirty="0" smtClean="0">
                <a:solidFill>
                  <a:srgbClr val="FFFFFF"/>
                </a:solidFill>
                <a:latin typeface="Arial"/>
                <a:cs typeface="Arial"/>
              </a:rPr>
              <a:t> </a:t>
            </a:r>
            <a:r>
              <a:rPr lang="es-ES" sz="3600" dirty="0" smtClean="0">
                <a:solidFill>
                  <a:srgbClr val="FFFFFF"/>
                </a:solidFill>
                <a:latin typeface="Arial"/>
                <a:cs typeface="Arial"/>
              </a:rPr>
              <a:t>siembra</a:t>
            </a:r>
            <a:endParaRPr lang="es-ES" sz="3600" dirty="0" smtClean="0">
              <a:latin typeface="Arial"/>
              <a:cs typeface="Arial"/>
            </a:endParaRPr>
          </a:p>
          <a:p>
            <a:pPr marL="355600" indent="-342900">
              <a:lnSpc>
                <a:spcPct val="100000"/>
              </a:lnSpc>
              <a:spcBef>
                <a:spcPts val="770"/>
              </a:spcBef>
              <a:buClr>
                <a:srgbClr val="FFFFCC"/>
              </a:buClr>
              <a:buSzPct val="75000"/>
              <a:buFont typeface="Wingdings"/>
              <a:buChar char=""/>
              <a:tabLst>
                <a:tab pos="355600" algn="l"/>
              </a:tabLst>
            </a:pPr>
            <a:r>
              <a:rPr lang="es-ES" sz="3600" spc="-5" dirty="0" smtClean="0">
                <a:solidFill>
                  <a:srgbClr val="FFFFFF"/>
                </a:solidFill>
                <a:latin typeface="Arial"/>
                <a:cs typeface="Arial"/>
              </a:rPr>
              <a:t>Uniformidad </a:t>
            </a:r>
            <a:r>
              <a:rPr lang="es-ES" sz="3600" dirty="0" smtClean="0">
                <a:solidFill>
                  <a:srgbClr val="FFFFFF"/>
                </a:solidFill>
                <a:latin typeface="Arial"/>
                <a:cs typeface="Arial"/>
              </a:rPr>
              <a:t>de</a:t>
            </a:r>
            <a:r>
              <a:rPr lang="es-ES" sz="3600" spc="-50" dirty="0" smtClean="0">
                <a:solidFill>
                  <a:srgbClr val="FFFFFF"/>
                </a:solidFill>
                <a:latin typeface="Arial"/>
                <a:cs typeface="Arial"/>
              </a:rPr>
              <a:t> </a:t>
            </a:r>
            <a:r>
              <a:rPr lang="es-ES" sz="3600" spc="-5" dirty="0" smtClean="0">
                <a:solidFill>
                  <a:srgbClr val="FFFFFF"/>
                </a:solidFill>
                <a:latin typeface="Arial"/>
                <a:cs typeface="Arial"/>
              </a:rPr>
              <a:t>distribución</a:t>
            </a:r>
            <a:endParaRPr lang="es-ES" sz="3600" dirty="0" smtClean="0">
              <a:latin typeface="Arial"/>
              <a:cs typeface="Arial"/>
            </a:endParaRPr>
          </a:p>
          <a:p>
            <a:pPr marL="355600" indent="-342900">
              <a:lnSpc>
                <a:spcPct val="100000"/>
              </a:lnSpc>
              <a:spcBef>
                <a:spcPts val="770"/>
              </a:spcBef>
              <a:buClr>
                <a:srgbClr val="FFFFCC"/>
              </a:buClr>
              <a:buSzPct val="75000"/>
              <a:buFont typeface="Wingdings"/>
              <a:buChar char=""/>
              <a:tabLst>
                <a:tab pos="355600" algn="l"/>
              </a:tabLst>
            </a:pPr>
            <a:r>
              <a:rPr lang="es-ES" sz="3600" dirty="0" smtClean="0">
                <a:solidFill>
                  <a:srgbClr val="FFFFFF"/>
                </a:solidFill>
                <a:latin typeface="Arial"/>
                <a:cs typeface="Arial"/>
              </a:rPr>
              <a:t>Corte de</a:t>
            </a:r>
            <a:r>
              <a:rPr lang="es-ES" sz="3600" spc="-55" dirty="0" smtClean="0">
                <a:solidFill>
                  <a:srgbClr val="FFFFFF"/>
                </a:solidFill>
                <a:latin typeface="Arial"/>
                <a:cs typeface="Arial"/>
              </a:rPr>
              <a:t> </a:t>
            </a:r>
            <a:r>
              <a:rPr lang="es-ES" sz="3600" spc="-5" dirty="0" smtClean="0">
                <a:solidFill>
                  <a:srgbClr val="FFFFFF"/>
                </a:solidFill>
                <a:latin typeface="Arial"/>
                <a:cs typeface="Arial"/>
              </a:rPr>
              <a:t>residuos</a:t>
            </a:r>
            <a:endParaRPr lang="es-ES" sz="3600" dirty="0" smtClean="0">
              <a:latin typeface="Arial"/>
              <a:cs typeface="Arial"/>
            </a:endParaRPr>
          </a:p>
          <a:p>
            <a:pPr marL="355600" indent="-342900">
              <a:lnSpc>
                <a:spcPct val="100000"/>
              </a:lnSpc>
              <a:spcBef>
                <a:spcPts val="770"/>
              </a:spcBef>
              <a:buClr>
                <a:srgbClr val="FFFFCC"/>
              </a:buClr>
              <a:buSzPct val="75000"/>
              <a:buFont typeface="Wingdings"/>
              <a:buChar char=""/>
              <a:tabLst>
                <a:tab pos="355600" algn="l"/>
              </a:tabLst>
            </a:pPr>
            <a:r>
              <a:rPr lang="es-ES" sz="3600" spc="-5" dirty="0" smtClean="0">
                <a:solidFill>
                  <a:srgbClr val="FFFFFF"/>
                </a:solidFill>
                <a:latin typeface="Arial"/>
                <a:cs typeface="Arial"/>
              </a:rPr>
              <a:t>Profundidad </a:t>
            </a:r>
            <a:r>
              <a:rPr lang="es-ES" sz="3600" dirty="0" smtClean="0">
                <a:solidFill>
                  <a:srgbClr val="FFFFFF"/>
                </a:solidFill>
                <a:latin typeface="Arial"/>
                <a:cs typeface="Arial"/>
              </a:rPr>
              <a:t>de</a:t>
            </a:r>
            <a:r>
              <a:rPr lang="es-ES" sz="3600" spc="-65" dirty="0" smtClean="0">
                <a:solidFill>
                  <a:srgbClr val="FFFFFF"/>
                </a:solidFill>
                <a:latin typeface="Arial"/>
                <a:cs typeface="Arial"/>
              </a:rPr>
              <a:t> </a:t>
            </a:r>
            <a:r>
              <a:rPr lang="es-ES" sz="3600" dirty="0" smtClean="0">
                <a:solidFill>
                  <a:srgbClr val="FFFFFF"/>
                </a:solidFill>
                <a:latin typeface="Arial"/>
                <a:cs typeface="Arial"/>
              </a:rPr>
              <a:t>siembra</a:t>
            </a:r>
            <a:endParaRPr lang="es-ES" sz="3600" dirty="0" smtClean="0">
              <a:latin typeface="Arial"/>
              <a:cs typeface="Arial"/>
            </a:endParaRPr>
          </a:p>
          <a:p>
            <a:pPr marL="355600" indent="-342900">
              <a:lnSpc>
                <a:spcPct val="100000"/>
              </a:lnSpc>
              <a:spcBef>
                <a:spcPts val="770"/>
              </a:spcBef>
              <a:buClr>
                <a:srgbClr val="FFFFCC"/>
              </a:buClr>
              <a:buSzPct val="75000"/>
              <a:buFont typeface="Wingdings"/>
              <a:buChar char=""/>
              <a:tabLst>
                <a:tab pos="355600" algn="l"/>
              </a:tabLst>
            </a:pPr>
            <a:r>
              <a:rPr lang="es-ES" sz="3600" spc="-5" dirty="0" smtClean="0">
                <a:solidFill>
                  <a:srgbClr val="FFFFFF"/>
                </a:solidFill>
                <a:latin typeface="Arial"/>
                <a:cs typeface="Arial"/>
              </a:rPr>
              <a:t>Tapado </a:t>
            </a:r>
            <a:r>
              <a:rPr lang="es-ES" sz="3600" dirty="0" smtClean="0">
                <a:solidFill>
                  <a:srgbClr val="FFFFFF"/>
                </a:solidFill>
                <a:latin typeface="Arial"/>
                <a:cs typeface="Arial"/>
              </a:rPr>
              <a:t>de la</a:t>
            </a:r>
            <a:r>
              <a:rPr lang="es-ES" sz="3600" spc="-75" dirty="0" smtClean="0">
                <a:solidFill>
                  <a:srgbClr val="FFFFFF"/>
                </a:solidFill>
                <a:latin typeface="Arial"/>
                <a:cs typeface="Arial"/>
              </a:rPr>
              <a:t> </a:t>
            </a:r>
            <a:r>
              <a:rPr lang="es-ES" sz="3600" dirty="0" smtClean="0">
                <a:solidFill>
                  <a:srgbClr val="FFFFFF"/>
                </a:solidFill>
                <a:latin typeface="Arial"/>
                <a:cs typeface="Arial"/>
              </a:rPr>
              <a:t>semilla</a:t>
            </a:r>
            <a:endParaRPr lang="es-ES" sz="3600" dirty="0" smtClean="0">
              <a:latin typeface="Arial"/>
              <a:cs typeface="Arial"/>
            </a:endParaRPr>
          </a:p>
          <a:p>
            <a:pPr marL="355600" indent="-342900">
              <a:lnSpc>
                <a:spcPct val="100000"/>
              </a:lnSpc>
              <a:spcBef>
                <a:spcPts val="765"/>
              </a:spcBef>
              <a:buClr>
                <a:srgbClr val="FFFFCC"/>
              </a:buClr>
              <a:buSzPct val="75000"/>
              <a:buFont typeface="Wingdings"/>
              <a:buChar char=""/>
              <a:tabLst>
                <a:tab pos="355600" algn="l"/>
              </a:tabLst>
            </a:pPr>
            <a:r>
              <a:rPr lang="es-ES" sz="3600" dirty="0" smtClean="0">
                <a:solidFill>
                  <a:srgbClr val="FFFFFF"/>
                </a:solidFill>
                <a:latin typeface="Arial"/>
                <a:cs typeface="Arial"/>
              </a:rPr>
              <a:t>Ubicación </a:t>
            </a:r>
            <a:r>
              <a:rPr lang="es-ES" sz="3600" spc="-5" dirty="0" smtClean="0">
                <a:solidFill>
                  <a:srgbClr val="FFFFFF"/>
                </a:solidFill>
                <a:latin typeface="Arial"/>
                <a:cs typeface="Arial"/>
              </a:rPr>
              <a:t>del</a:t>
            </a:r>
            <a:r>
              <a:rPr lang="es-ES" sz="3600" spc="-50" dirty="0" smtClean="0">
                <a:solidFill>
                  <a:srgbClr val="FFFFFF"/>
                </a:solidFill>
                <a:latin typeface="Arial"/>
                <a:cs typeface="Arial"/>
              </a:rPr>
              <a:t> </a:t>
            </a:r>
            <a:r>
              <a:rPr lang="es-ES" sz="3600" spc="-5" dirty="0" smtClean="0">
                <a:solidFill>
                  <a:srgbClr val="FFFFFF"/>
                </a:solidFill>
                <a:latin typeface="Arial"/>
                <a:cs typeface="Arial"/>
              </a:rPr>
              <a:t>fertilizante</a:t>
            </a:r>
            <a:endParaRPr lang="es-ES" sz="3600" dirty="0" smtClean="0">
              <a:latin typeface="Arial"/>
              <a:cs typeface="Arial"/>
            </a:endParaRPr>
          </a:p>
          <a:p>
            <a:pPr marL="355600" indent="-342900">
              <a:lnSpc>
                <a:spcPct val="100000"/>
              </a:lnSpc>
              <a:spcBef>
                <a:spcPts val="770"/>
              </a:spcBef>
              <a:buClr>
                <a:srgbClr val="FFFFCC"/>
              </a:buClr>
              <a:buSzPct val="75000"/>
              <a:buFont typeface="Wingdings"/>
              <a:buChar char=""/>
              <a:tabLst>
                <a:tab pos="355600" algn="l"/>
              </a:tabLst>
            </a:pPr>
            <a:r>
              <a:rPr lang="es-ES" sz="3600" dirty="0" smtClean="0">
                <a:solidFill>
                  <a:srgbClr val="FFFFFF"/>
                </a:solidFill>
                <a:latin typeface="Arial"/>
                <a:cs typeface="Arial"/>
              </a:rPr>
              <a:t>Dosificación </a:t>
            </a:r>
            <a:r>
              <a:rPr lang="es-ES" sz="3600" spc="-5" dirty="0" smtClean="0">
                <a:solidFill>
                  <a:srgbClr val="FFFFFF"/>
                </a:solidFill>
                <a:latin typeface="Arial"/>
                <a:cs typeface="Arial"/>
              </a:rPr>
              <a:t>del</a:t>
            </a:r>
            <a:r>
              <a:rPr lang="es-ES" sz="3600" spc="-75" dirty="0" smtClean="0">
                <a:solidFill>
                  <a:srgbClr val="FFFFFF"/>
                </a:solidFill>
                <a:latin typeface="Arial"/>
                <a:cs typeface="Arial"/>
              </a:rPr>
              <a:t> </a:t>
            </a:r>
            <a:r>
              <a:rPr lang="es-ES" sz="3600" spc="-5" dirty="0" smtClean="0">
                <a:solidFill>
                  <a:srgbClr val="FFFFFF"/>
                </a:solidFill>
                <a:latin typeface="Arial"/>
                <a:cs typeface="Arial"/>
              </a:rPr>
              <a:t>fertilizante</a:t>
            </a:r>
            <a:endParaRPr lang="es-ES" sz="3600" dirty="0">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26" y="1600200"/>
            <a:ext cx="8703310" cy="4320540"/>
          </a:xfrm>
          <a:prstGeom prst="rect">
            <a:avLst/>
          </a:prstGeom>
          <a:blipFill>
            <a:blip r:embed="rId3" cstate="print"/>
            <a:stretch>
              <a:fillRect/>
            </a:stretch>
          </a:blipFill>
        </p:spPr>
        <p:txBody>
          <a:bodyPr wrap="square" lIns="0" tIns="0" rIns="0" bIns="0" rtlCol="0"/>
          <a:lstStyle/>
          <a:p>
            <a:endParaRPr/>
          </a:p>
        </p:txBody>
      </p:sp>
      <p:sp>
        <p:nvSpPr>
          <p:cNvPr id="12" name="11 Rectángulo"/>
          <p:cNvSpPr/>
          <p:nvPr/>
        </p:nvSpPr>
        <p:spPr>
          <a:xfrm>
            <a:off x="261226" y="228600"/>
            <a:ext cx="8501774" cy="830997"/>
          </a:xfrm>
          <a:prstGeom prst="rect">
            <a:avLst/>
          </a:prstGeom>
        </p:spPr>
        <p:txBody>
          <a:bodyPr wrap="square">
            <a:spAutoFit/>
          </a:bodyPr>
          <a:lstStyle/>
          <a:p>
            <a:r>
              <a:rPr lang="es-ES" sz="2400" dirty="0" smtClean="0">
                <a:solidFill>
                  <a:srgbClr val="FFFFFF"/>
                </a:solidFill>
              </a:rPr>
              <a:t>Densidad de siembra (kg/ha)= </a:t>
            </a:r>
            <a:r>
              <a:rPr lang="es-ES" sz="2400" dirty="0" err="1" smtClean="0">
                <a:solidFill>
                  <a:srgbClr val="FFFFFF"/>
                </a:solidFill>
              </a:rPr>
              <a:t>pl</a:t>
            </a:r>
            <a:r>
              <a:rPr lang="es-ES" sz="2400" dirty="0" smtClean="0">
                <a:solidFill>
                  <a:srgbClr val="FFFFFF"/>
                </a:solidFill>
              </a:rPr>
              <a:t>/m2*P1000 (g)*10000</a:t>
            </a:r>
            <a:r>
              <a:rPr lang="es-ES" sz="2400" spc="-185" dirty="0" smtClean="0">
                <a:solidFill>
                  <a:srgbClr val="FFFFFF"/>
                </a:solidFill>
              </a:rPr>
              <a:t> </a:t>
            </a:r>
            <a:r>
              <a:rPr lang="es-ES" sz="2400" dirty="0" smtClean="0">
                <a:solidFill>
                  <a:srgbClr val="FFFFFF"/>
                </a:solidFill>
              </a:rPr>
              <a:t>(m2/ha)/  </a:t>
            </a:r>
          </a:p>
          <a:p>
            <a:r>
              <a:rPr lang="es-ES" sz="2400" dirty="0" smtClean="0">
                <a:solidFill>
                  <a:srgbClr val="FFC000"/>
                </a:solidFill>
              </a:rPr>
              <a:t>Pureza (%)* Poder germinativo (%)* porcentaje de logro</a:t>
            </a:r>
            <a:r>
              <a:rPr lang="es-ES" sz="2400" spc="-200" dirty="0" smtClean="0">
                <a:solidFill>
                  <a:srgbClr val="FFC000"/>
                </a:solidFill>
              </a:rPr>
              <a:t> </a:t>
            </a:r>
            <a:r>
              <a:rPr lang="es-ES" sz="2400" dirty="0" smtClean="0">
                <a:solidFill>
                  <a:srgbClr val="FFC000"/>
                </a:solidFill>
              </a:rPr>
              <a:t>(%)</a:t>
            </a:r>
            <a:endParaRPr lang="es-AR"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20902" y="484758"/>
            <a:ext cx="7299959" cy="696595"/>
          </a:xfrm>
          <a:prstGeom prst="rect">
            <a:avLst/>
          </a:prstGeom>
        </p:spPr>
        <p:txBody>
          <a:bodyPr vert="horz" wrap="square" lIns="0" tIns="13335" rIns="0" bIns="0" rtlCol="0">
            <a:spAutoFit/>
          </a:bodyPr>
          <a:lstStyle/>
          <a:p>
            <a:pPr marL="12700">
              <a:lnSpc>
                <a:spcPct val="100000"/>
              </a:lnSpc>
              <a:spcBef>
                <a:spcPts val="105"/>
              </a:spcBef>
            </a:pPr>
            <a:r>
              <a:rPr sz="4400" dirty="0"/>
              <a:t>Control de flujo y</a:t>
            </a:r>
            <a:r>
              <a:rPr sz="4400" spc="-75" dirty="0"/>
              <a:t> </a:t>
            </a:r>
            <a:r>
              <a:rPr sz="4400" dirty="0"/>
              <a:t>dosificación</a:t>
            </a:r>
            <a:endParaRPr sz="4400"/>
          </a:p>
        </p:txBody>
      </p:sp>
      <p:sp>
        <p:nvSpPr>
          <p:cNvPr id="39" name="38 Rectángulo"/>
          <p:cNvSpPr/>
          <p:nvPr/>
        </p:nvSpPr>
        <p:spPr>
          <a:xfrm>
            <a:off x="0" y="1143000"/>
            <a:ext cx="9144000" cy="5373266"/>
          </a:xfrm>
          <a:prstGeom prst="rect">
            <a:avLst/>
          </a:prstGeom>
        </p:spPr>
        <p:txBody>
          <a:bodyPr wrap="square">
            <a:spAutoFit/>
          </a:bodyPr>
          <a:lstStyle/>
          <a:p>
            <a:pPr marL="355600" indent="-342900">
              <a:lnSpc>
                <a:spcPct val="100000"/>
              </a:lnSpc>
              <a:spcBef>
                <a:spcPts val="785"/>
              </a:spcBef>
              <a:buClr>
                <a:srgbClr val="FFFFCC"/>
              </a:buClr>
              <a:buSzPct val="75000"/>
              <a:buFont typeface="Wingdings"/>
              <a:buChar char=""/>
              <a:tabLst>
                <a:tab pos="355600" algn="l"/>
                <a:tab pos="356235" algn="l"/>
              </a:tabLst>
            </a:pPr>
            <a:r>
              <a:rPr lang="es-ES" sz="2800" spc="-5" dirty="0" smtClean="0">
                <a:solidFill>
                  <a:srgbClr val="FFFFFF"/>
                </a:solidFill>
                <a:latin typeface="Arial"/>
                <a:cs typeface="Arial"/>
              </a:rPr>
              <a:t>Estático: </a:t>
            </a:r>
            <a:r>
              <a:rPr lang="es-ES" sz="2800" dirty="0" smtClean="0">
                <a:solidFill>
                  <a:srgbClr val="FFFFFF"/>
                </a:solidFill>
                <a:latin typeface="Arial"/>
                <a:cs typeface="Arial"/>
              </a:rPr>
              <a:t>Control </a:t>
            </a:r>
            <a:r>
              <a:rPr lang="es-ES" sz="2800" spc="-5" dirty="0" smtClean="0">
                <a:solidFill>
                  <a:srgbClr val="FFFFFF"/>
                </a:solidFill>
                <a:latin typeface="Arial"/>
                <a:cs typeface="Arial"/>
              </a:rPr>
              <a:t>de</a:t>
            </a:r>
            <a:r>
              <a:rPr lang="es-ES" sz="2800" spc="-15" dirty="0" smtClean="0">
                <a:solidFill>
                  <a:srgbClr val="FFFFFF"/>
                </a:solidFill>
                <a:latin typeface="Arial"/>
                <a:cs typeface="Arial"/>
              </a:rPr>
              <a:t> </a:t>
            </a:r>
            <a:r>
              <a:rPr lang="es-ES" sz="2800" dirty="0" smtClean="0">
                <a:solidFill>
                  <a:srgbClr val="FFFFFF"/>
                </a:solidFill>
                <a:latin typeface="Arial"/>
                <a:cs typeface="Arial"/>
              </a:rPr>
              <a:t>flujo</a:t>
            </a:r>
            <a:endParaRPr lang="es-ES" sz="2800" dirty="0" smtClean="0">
              <a:latin typeface="Arial"/>
              <a:cs typeface="Arial"/>
            </a:endParaRPr>
          </a:p>
          <a:p>
            <a:pPr marL="756285" lvl="1" indent="-286385">
              <a:lnSpc>
                <a:spcPct val="100000"/>
              </a:lnSpc>
              <a:spcBef>
                <a:spcPts val="590"/>
              </a:spcBef>
              <a:buClr>
                <a:srgbClr val="B1B1B1"/>
              </a:buClr>
              <a:buSzPct val="75000"/>
              <a:buFont typeface="Wingdings"/>
              <a:buChar char=""/>
              <a:tabLst>
                <a:tab pos="756920" algn="l"/>
              </a:tabLst>
            </a:pPr>
            <a:r>
              <a:rPr lang="es-ES" sz="2400" spc="-5" dirty="0" smtClean="0">
                <a:solidFill>
                  <a:srgbClr val="FFFF00"/>
                </a:solidFill>
                <a:latin typeface="Arial"/>
                <a:cs typeface="Arial"/>
              </a:rPr>
              <a:t>Previo a la siembra, sobre todos los</a:t>
            </a:r>
            <a:r>
              <a:rPr lang="es-ES" sz="2400" spc="65" dirty="0" smtClean="0">
                <a:solidFill>
                  <a:srgbClr val="FFFF00"/>
                </a:solidFill>
                <a:latin typeface="Arial"/>
                <a:cs typeface="Arial"/>
              </a:rPr>
              <a:t> </a:t>
            </a:r>
            <a:r>
              <a:rPr lang="es-ES" sz="2400" spc="-5" dirty="0" smtClean="0">
                <a:solidFill>
                  <a:srgbClr val="FFFF00"/>
                </a:solidFill>
                <a:latin typeface="Arial"/>
                <a:cs typeface="Arial"/>
              </a:rPr>
              <a:t>dosificadores</a:t>
            </a:r>
            <a:endParaRPr lang="es-ES" sz="2400" dirty="0" smtClean="0">
              <a:latin typeface="Arial"/>
              <a:cs typeface="Arial"/>
            </a:endParaRPr>
          </a:p>
          <a:p>
            <a:pPr marL="355600" marR="346710" indent="-342900">
              <a:lnSpc>
                <a:spcPct val="100000"/>
              </a:lnSpc>
              <a:spcBef>
                <a:spcPts val="660"/>
              </a:spcBef>
              <a:buClr>
                <a:srgbClr val="FFFFCC"/>
              </a:buClr>
              <a:buSzPct val="75000"/>
              <a:buFont typeface="Wingdings"/>
              <a:buChar char=""/>
              <a:tabLst>
                <a:tab pos="355600" algn="l"/>
                <a:tab pos="356235" algn="l"/>
              </a:tabLst>
            </a:pPr>
            <a:r>
              <a:rPr lang="es-ES" sz="2800" dirty="0" smtClean="0">
                <a:solidFill>
                  <a:srgbClr val="FFFFFF"/>
                </a:solidFill>
                <a:latin typeface="Arial"/>
                <a:cs typeface="Arial"/>
              </a:rPr>
              <a:t>Dinámico: control </a:t>
            </a:r>
            <a:r>
              <a:rPr lang="es-ES" sz="2800" spc="-5" dirty="0" smtClean="0">
                <a:solidFill>
                  <a:srgbClr val="FFFFFF"/>
                </a:solidFill>
                <a:latin typeface="Arial"/>
                <a:cs typeface="Arial"/>
              </a:rPr>
              <a:t>de </a:t>
            </a:r>
            <a:r>
              <a:rPr lang="es-ES" sz="2800" dirty="0" smtClean="0">
                <a:solidFill>
                  <a:srgbClr val="FFFFFF"/>
                </a:solidFill>
                <a:latin typeface="Arial"/>
                <a:cs typeface="Arial"/>
              </a:rPr>
              <a:t>flujo </a:t>
            </a:r>
            <a:r>
              <a:rPr lang="es-ES" sz="2800" spc="-5" dirty="0" smtClean="0">
                <a:solidFill>
                  <a:srgbClr val="FFFFFF"/>
                </a:solidFill>
                <a:latin typeface="Arial"/>
                <a:cs typeface="Arial"/>
              </a:rPr>
              <a:t>y </a:t>
            </a:r>
            <a:r>
              <a:rPr lang="es-ES" sz="2800" dirty="0" smtClean="0">
                <a:solidFill>
                  <a:srgbClr val="FFFFFF"/>
                </a:solidFill>
                <a:latin typeface="Arial"/>
                <a:cs typeface="Arial"/>
              </a:rPr>
              <a:t>dosis </a:t>
            </a:r>
            <a:r>
              <a:rPr lang="es-ES" sz="2800" spc="-5" dirty="0" smtClean="0">
                <a:solidFill>
                  <a:srgbClr val="FFFFFF"/>
                </a:solidFill>
                <a:latin typeface="Arial"/>
                <a:cs typeface="Arial"/>
              </a:rPr>
              <a:t>(densidad) de  siembra</a:t>
            </a:r>
            <a:endParaRPr lang="es-ES" sz="2800" dirty="0" smtClean="0">
              <a:latin typeface="Arial"/>
              <a:cs typeface="Arial"/>
            </a:endParaRPr>
          </a:p>
          <a:p>
            <a:pPr marL="756285" lvl="1" indent="-286385">
              <a:lnSpc>
                <a:spcPct val="100000"/>
              </a:lnSpc>
              <a:spcBef>
                <a:spcPts val="590"/>
              </a:spcBef>
              <a:buClr>
                <a:srgbClr val="B1B1B1"/>
              </a:buClr>
              <a:buSzPct val="75000"/>
              <a:buFont typeface="Wingdings"/>
              <a:buChar char=""/>
              <a:tabLst>
                <a:tab pos="756920" algn="l"/>
              </a:tabLst>
            </a:pPr>
            <a:r>
              <a:rPr lang="es-ES" sz="2400" spc="-5" dirty="0" smtClean="0">
                <a:solidFill>
                  <a:srgbClr val="FFFFFF"/>
                </a:solidFill>
                <a:latin typeface="Arial"/>
                <a:cs typeface="Arial"/>
              </a:rPr>
              <a:t>Previo a la</a:t>
            </a:r>
            <a:r>
              <a:rPr lang="es-ES" sz="2400" spc="5" dirty="0" smtClean="0">
                <a:solidFill>
                  <a:srgbClr val="FFFFFF"/>
                </a:solidFill>
                <a:latin typeface="Arial"/>
                <a:cs typeface="Arial"/>
              </a:rPr>
              <a:t> </a:t>
            </a:r>
            <a:r>
              <a:rPr lang="es-ES" sz="2400" spc="-5" dirty="0" smtClean="0">
                <a:solidFill>
                  <a:srgbClr val="FFFFFF"/>
                </a:solidFill>
                <a:latin typeface="Arial"/>
                <a:cs typeface="Arial"/>
              </a:rPr>
              <a:t>siembra:</a:t>
            </a:r>
            <a:endParaRPr lang="es-ES" sz="2400" dirty="0" smtClean="0">
              <a:latin typeface="Arial"/>
              <a:cs typeface="Arial"/>
            </a:endParaRPr>
          </a:p>
          <a:p>
            <a:pPr marL="756285" lvl="1" indent="-286385">
              <a:lnSpc>
                <a:spcPct val="100000"/>
              </a:lnSpc>
              <a:spcBef>
                <a:spcPts val="580"/>
              </a:spcBef>
              <a:buClr>
                <a:srgbClr val="B1B1B1"/>
              </a:buClr>
              <a:buSzPct val="75000"/>
              <a:buFont typeface="Wingdings"/>
              <a:buChar char=""/>
              <a:tabLst>
                <a:tab pos="756920" algn="l"/>
              </a:tabLst>
            </a:pPr>
            <a:r>
              <a:rPr lang="es-ES" sz="2400" spc="-5" dirty="0" smtClean="0">
                <a:solidFill>
                  <a:srgbClr val="FFFFFF"/>
                </a:solidFill>
                <a:latin typeface="Arial"/>
                <a:cs typeface="Arial"/>
              </a:rPr>
              <a:t>control </a:t>
            </a:r>
            <a:r>
              <a:rPr lang="es-ES" sz="2400" dirty="0" smtClean="0">
                <a:solidFill>
                  <a:srgbClr val="FFFFFF"/>
                </a:solidFill>
                <a:latin typeface="Arial"/>
                <a:cs typeface="Arial"/>
              </a:rPr>
              <a:t>de</a:t>
            </a:r>
            <a:r>
              <a:rPr lang="es-ES" sz="2400" spc="-30" dirty="0" smtClean="0">
                <a:solidFill>
                  <a:srgbClr val="FFFFFF"/>
                </a:solidFill>
                <a:latin typeface="Arial"/>
                <a:cs typeface="Arial"/>
              </a:rPr>
              <a:t> </a:t>
            </a:r>
            <a:r>
              <a:rPr lang="es-ES" sz="2400" spc="-5" dirty="0" smtClean="0">
                <a:solidFill>
                  <a:srgbClr val="FFFFFF"/>
                </a:solidFill>
                <a:latin typeface="Arial"/>
                <a:cs typeface="Arial"/>
              </a:rPr>
              <a:t>flujo</a:t>
            </a:r>
            <a:endParaRPr lang="es-ES" sz="2400" dirty="0" smtClean="0">
              <a:latin typeface="Arial"/>
              <a:cs typeface="Arial"/>
            </a:endParaRPr>
          </a:p>
          <a:p>
            <a:pPr marL="1155700" lvl="2" indent="-228600">
              <a:lnSpc>
                <a:spcPct val="100000"/>
              </a:lnSpc>
              <a:spcBef>
                <a:spcPts val="484"/>
              </a:spcBef>
              <a:buClr>
                <a:srgbClr val="666699"/>
              </a:buClr>
              <a:buSzPct val="75000"/>
              <a:buFont typeface="Wingdings"/>
              <a:buChar char=""/>
              <a:tabLst>
                <a:tab pos="1156335" algn="l"/>
              </a:tabLst>
            </a:pPr>
            <a:r>
              <a:rPr lang="es-ES" sz="2000" dirty="0" smtClean="0">
                <a:solidFill>
                  <a:srgbClr val="FFFF00"/>
                </a:solidFill>
                <a:latin typeface="Arial"/>
                <a:cs typeface="Arial"/>
              </a:rPr>
              <a:t>sobre todos los</a:t>
            </a:r>
            <a:r>
              <a:rPr lang="es-ES" sz="2000" spc="-90" dirty="0" smtClean="0">
                <a:solidFill>
                  <a:srgbClr val="FFFF00"/>
                </a:solidFill>
                <a:latin typeface="Arial"/>
                <a:cs typeface="Arial"/>
              </a:rPr>
              <a:t> </a:t>
            </a:r>
            <a:r>
              <a:rPr lang="es-ES" sz="2000" dirty="0" smtClean="0">
                <a:solidFill>
                  <a:srgbClr val="FFFF00"/>
                </a:solidFill>
                <a:latin typeface="Arial"/>
                <a:cs typeface="Arial"/>
              </a:rPr>
              <a:t>dosificadores</a:t>
            </a:r>
            <a:r>
              <a:rPr lang="es-ES" sz="2000" dirty="0" smtClean="0">
                <a:solidFill>
                  <a:srgbClr val="FFFFFF"/>
                </a:solidFill>
                <a:latin typeface="Arial"/>
                <a:cs typeface="Arial"/>
              </a:rPr>
              <a:t>.</a:t>
            </a:r>
            <a:endParaRPr lang="es-ES" sz="2000" dirty="0" smtClean="0">
              <a:latin typeface="Arial"/>
              <a:cs typeface="Arial"/>
            </a:endParaRPr>
          </a:p>
          <a:p>
            <a:pPr marL="756285" lvl="1" indent="-286385">
              <a:lnSpc>
                <a:spcPct val="100000"/>
              </a:lnSpc>
              <a:spcBef>
                <a:spcPts val="570"/>
              </a:spcBef>
              <a:buClr>
                <a:srgbClr val="B1B1B1"/>
              </a:buClr>
              <a:buSzPct val="75000"/>
              <a:buFont typeface="Wingdings"/>
              <a:buChar char=""/>
              <a:tabLst>
                <a:tab pos="756920" algn="l"/>
              </a:tabLst>
            </a:pPr>
            <a:r>
              <a:rPr lang="es-ES" sz="2400" spc="-5" dirty="0" smtClean="0">
                <a:solidFill>
                  <a:srgbClr val="FFFFFF"/>
                </a:solidFill>
                <a:latin typeface="Arial"/>
                <a:cs typeface="Arial"/>
              </a:rPr>
              <a:t>En </a:t>
            </a:r>
            <a:r>
              <a:rPr lang="es-ES" sz="2400" spc="-10" dirty="0" smtClean="0">
                <a:solidFill>
                  <a:srgbClr val="FFFFFF"/>
                </a:solidFill>
                <a:latin typeface="Arial"/>
                <a:cs typeface="Arial"/>
              </a:rPr>
              <a:t>el </a:t>
            </a:r>
            <a:r>
              <a:rPr lang="es-ES" sz="2400" spc="-5" dirty="0" smtClean="0">
                <a:solidFill>
                  <a:srgbClr val="FFFFFF"/>
                </a:solidFill>
                <a:latin typeface="Arial"/>
                <a:cs typeface="Arial"/>
              </a:rPr>
              <a:t>momento de</a:t>
            </a:r>
            <a:r>
              <a:rPr lang="es-ES" sz="2400" spc="10" dirty="0" smtClean="0">
                <a:solidFill>
                  <a:srgbClr val="FFFFFF"/>
                </a:solidFill>
                <a:latin typeface="Arial"/>
                <a:cs typeface="Arial"/>
              </a:rPr>
              <a:t> </a:t>
            </a:r>
            <a:r>
              <a:rPr lang="es-ES" sz="2400" spc="-5" dirty="0" smtClean="0">
                <a:solidFill>
                  <a:srgbClr val="FFFFFF"/>
                </a:solidFill>
                <a:latin typeface="Arial"/>
                <a:cs typeface="Arial"/>
              </a:rPr>
              <a:t>siembra:</a:t>
            </a:r>
            <a:endParaRPr lang="es-ES" sz="2400" dirty="0" smtClean="0">
              <a:latin typeface="Arial"/>
              <a:cs typeface="Arial"/>
            </a:endParaRPr>
          </a:p>
          <a:p>
            <a:pPr marL="756285" lvl="1" indent="-286385">
              <a:lnSpc>
                <a:spcPct val="100000"/>
              </a:lnSpc>
              <a:spcBef>
                <a:spcPts val="580"/>
              </a:spcBef>
              <a:buClr>
                <a:srgbClr val="B1B1B1"/>
              </a:buClr>
              <a:buSzPct val="75000"/>
              <a:buFont typeface="Wingdings"/>
              <a:buChar char=""/>
              <a:tabLst>
                <a:tab pos="756920" algn="l"/>
              </a:tabLst>
            </a:pPr>
            <a:r>
              <a:rPr lang="es-ES" sz="2400" spc="-5" dirty="0" smtClean="0">
                <a:solidFill>
                  <a:srgbClr val="FFFFFF"/>
                </a:solidFill>
                <a:latin typeface="Arial"/>
                <a:cs typeface="Arial"/>
              </a:rPr>
              <a:t>Control de</a:t>
            </a:r>
            <a:r>
              <a:rPr lang="es-ES" sz="2400" dirty="0" smtClean="0">
                <a:solidFill>
                  <a:srgbClr val="FFFFFF"/>
                </a:solidFill>
                <a:latin typeface="Arial"/>
                <a:cs typeface="Arial"/>
              </a:rPr>
              <a:t> </a:t>
            </a:r>
            <a:r>
              <a:rPr lang="es-ES" sz="2400" spc="-5" dirty="0" smtClean="0">
                <a:solidFill>
                  <a:srgbClr val="FFFFFF"/>
                </a:solidFill>
                <a:latin typeface="Arial"/>
                <a:cs typeface="Arial"/>
              </a:rPr>
              <a:t>dosis</a:t>
            </a:r>
            <a:endParaRPr lang="es-ES" sz="2400" dirty="0" smtClean="0">
              <a:latin typeface="Arial"/>
              <a:cs typeface="Arial"/>
            </a:endParaRPr>
          </a:p>
          <a:p>
            <a:pPr marL="1155700" marR="5080" lvl="2" indent="-228600">
              <a:lnSpc>
                <a:spcPct val="100000"/>
              </a:lnSpc>
              <a:spcBef>
                <a:spcPts val="484"/>
              </a:spcBef>
              <a:buClr>
                <a:srgbClr val="666699"/>
              </a:buClr>
              <a:buSzPct val="75000"/>
              <a:buFont typeface="Wingdings"/>
              <a:buChar char=""/>
              <a:tabLst>
                <a:tab pos="1156335" algn="l"/>
              </a:tabLst>
            </a:pPr>
            <a:r>
              <a:rPr lang="es-ES" sz="2000" dirty="0" smtClean="0">
                <a:solidFill>
                  <a:srgbClr val="FFFF00"/>
                </a:solidFill>
                <a:latin typeface="Arial"/>
                <a:cs typeface="Arial"/>
              </a:rPr>
              <a:t>sobre un número representativo de dosificadores</a:t>
            </a:r>
            <a:r>
              <a:rPr lang="es-ES" sz="2000" dirty="0" smtClean="0">
                <a:solidFill>
                  <a:srgbClr val="FFFFFF"/>
                </a:solidFill>
                <a:latin typeface="Arial"/>
                <a:cs typeface="Arial"/>
              </a:rPr>
              <a:t>, en cada  sector de la máquina sembradora (según el número de</a:t>
            </a:r>
            <a:r>
              <a:rPr lang="es-ES" sz="2000" spc="-210" dirty="0" smtClean="0">
                <a:solidFill>
                  <a:srgbClr val="FFFFFF"/>
                </a:solidFill>
                <a:latin typeface="Arial"/>
                <a:cs typeface="Arial"/>
              </a:rPr>
              <a:t> </a:t>
            </a:r>
            <a:r>
              <a:rPr lang="es-ES" sz="2000" dirty="0" smtClean="0">
                <a:solidFill>
                  <a:srgbClr val="FFFFFF"/>
                </a:solidFill>
                <a:latin typeface="Arial"/>
                <a:cs typeface="Arial"/>
              </a:rPr>
              <a:t>ruedas  de mando de los dosificadores) si antes se efectuó control de  flujo estático o</a:t>
            </a:r>
            <a:r>
              <a:rPr lang="es-ES" sz="2000" spc="-65" dirty="0" smtClean="0">
                <a:solidFill>
                  <a:srgbClr val="FFFFFF"/>
                </a:solidFill>
                <a:latin typeface="Arial"/>
                <a:cs typeface="Arial"/>
              </a:rPr>
              <a:t> </a:t>
            </a:r>
            <a:r>
              <a:rPr lang="es-ES" sz="2000" dirty="0" smtClean="0">
                <a:solidFill>
                  <a:srgbClr val="FFFFFF"/>
                </a:solidFill>
                <a:latin typeface="Arial"/>
                <a:cs typeface="Arial"/>
              </a:rPr>
              <a:t>dinámico</a:t>
            </a:r>
            <a:endParaRPr lang="es-ES" sz="2000" dirty="0">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056119" y="336804"/>
            <a:ext cx="886968" cy="89763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728597" y="484758"/>
            <a:ext cx="5683250" cy="696595"/>
          </a:xfrm>
          <a:prstGeom prst="rect">
            <a:avLst/>
          </a:prstGeom>
        </p:spPr>
        <p:txBody>
          <a:bodyPr vert="horz" wrap="square" lIns="0" tIns="13335" rIns="0" bIns="0" rtlCol="0">
            <a:spAutoFit/>
          </a:bodyPr>
          <a:lstStyle/>
          <a:p>
            <a:pPr marL="12700">
              <a:lnSpc>
                <a:spcPct val="100000"/>
              </a:lnSpc>
              <a:spcBef>
                <a:spcPts val="105"/>
              </a:spcBef>
            </a:pPr>
            <a:r>
              <a:rPr sz="4400" dirty="0"/>
              <a:t>Control de</a:t>
            </a:r>
            <a:r>
              <a:rPr sz="4400" spc="-80" dirty="0"/>
              <a:t> </a:t>
            </a:r>
            <a:r>
              <a:rPr sz="4400" dirty="0"/>
              <a:t>dosificación</a:t>
            </a:r>
            <a:endParaRPr sz="4400"/>
          </a:p>
        </p:txBody>
      </p:sp>
      <p:sp>
        <p:nvSpPr>
          <p:cNvPr id="37" name="36 Rectángulo"/>
          <p:cNvSpPr/>
          <p:nvPr/>
        </p:nvSpPr>
        <p:spPr>
          <a:xfrm>
            <a:off x="-36286" y="1828800"/>
            <a:ext cx="9067800" cy="4285789"/>
          </a:xfrm>
          <a:prstGeom prst="rect">
            <a:avLst/>
          </a:prstGeom>
        </p:spPr>
        <p:txBody>
          <a:bodyPr wrap="square">
            <a:spAutoFit/>
          </a:bodyPr>
          <a:lstStyle/>
          <a:p>
            <a:pPr marL="355600" indent="-342900">
              <a:lnSpc>
                <a:spcPct val="100000"/>
              </a:lnSpc>
              <a:spcBef>
                <a:spcPts val="434"/>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Debe </a:t>
            </a:r>
            <a:r>
              <a:rPr lang="es-ES" sz="2800" dirty="0" smtClean="0">
                <a:solidFill>
                  <a:srgbClr val="FFFFFF"/>
                </a:solidFill>
                <a:latin typeface="Arial"/>
                <a:cs typeface="Arial"/>
              </a:rPr>
              <a:t>realizarse para cada situación de</a:t>
            </a:r>
            <a:r>
              <a:rPr lang="es-ES" sz="2800" spc="-50" dirty="0" smtClean="0">
                <a:solidFill>
                  <a:srgbClr val="FFFFFF"/>
                </a:solidFill>
                <a:latin typeface="Arial"/>
                <a:cs typeface="Arial"/>
              </a:rPr>
              <a:t> </a:t>
            </a:r>
            <a:r>
              <a:rPr lang="es-ES" sz="2800" dirty="0" smtClean="0">
                <a:solidFill>
                  <a:srgbClr val="FFFFFF"/>
                </a:solidFill>
                <a:latin typeface="Arial"/>
                <a:cs typeface="Arial"/>
              </a:rPr>
              <a:t>siembra</a:t>
            </a:r>
            <a:endParaRPr lang="es-ES" sz="2800" dirty="0" smtClean="0">
              <a:latin typeface="Arial"/>
              <a:cs typeface="Arial"/>
            </a:endParaRPr>
          </a:p>
          <a:p>
            <a:pPr marL="355600" marR="5080" indent="-342900">
              <a:lnSpc>
                <a:spcPts val="3020"/>
              </a:lnSpc>
              <a:spcBef>
                <a:spcPts val="725"/>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La </a:t>
            </a:r>
            <a:r>
              <a:rPr lang="es-ES" sz="2800" dirty="0" smtClean="0">
                <a:solidFill>
                  <a:srgbClr val="FFFFFF"/>
                </a:solidFill>
                <a:latin typeface="Arial"/>
                <a:cs typeface="Arial"/>
              </a:rPr>
              <a:t>densidad </a:t>
            </a:r>
            <a:r>
              <a:rPr lang="es-ES" sz="2800" spc="-5" dirty="0" smtClean="0">
                <a:solidFill>
                  <a:srgbClr val="FFFFFF"/>
                </a:solidFill>
                <a:latin typeface="Arial"/>
                <a:cs typeface="Arial"/>
              </a:rPr>
              <a:t>de siembra puede </a:t>
            </a:r>
            <a:r>
              <a:rPr lang="es-ES" sz="2800" dirty="0" smtClean="0">
                <a:solidFill>
                  <a:srgbClr val="FFFFFF"/>
                </a:solidFill>
                <a:latin typeface="Arial"/>
                <a:cs typeface="Arial"/>
              </a:rPr>
              <a:t>variar entre otras  causas por</a:t>
            </a:r>
            <a:endParaRPr lang="es-ES" sz="2800" dirty="0" smtClean="0">
              <a:latin typeface="Arial"/>
              <a:cs typeface="Arial"/>
            </a:endParaRPr>
          </a:p>
          <a:p>
            <a:pPr marL="756285" lvl="1" indent="-286385">
              <a:lnSpc>
                <a:spcPct val="100000"/>
              </a:lnSpc>
              <a:spcBef>
                <a:spcPts val="265"/>
              </a:spcBef>
              <a:buClr>
                <a:srgbClr val="B1B1B1"/>
              </a:buClr>
              <a:buSzPct val="75000"/>
              <a:buFont typeface="Wingdings"/>
              <a:buChar char=""/>
              <a:tabLst>
                <a:tab pos="756920" algn="l"/>
              </a:tabLst>
            </a:pPr>
            <a:r>
              <a:rPr lang="es-ES" sz="2400" spc="-5" dirty="0" smtClean="0">
                <a:solidFill>
                  <a:srgbClr val="FFFFFF"/>
                </a:solidFill>
                <a:latin typeface="Arial"/>
                <a:cs typeface="Arial"/>
              </a:rPr>
              <a:t>Las características propias de cada</a:t>
            </a:r>
            <a:r>
              <a:rPr lang="es-ES" sz="2400" spc="20" dirty="0" smtClean="0">
                <a:solidFill>
                  <a:srgbClr val="FFFFFF"/>
                </a:solidFill>
                <a:latin typeface="Arial"/>
                <a:cs typeface="Arial"/>
              </a:rPr>
              <a:t> </a:t>
            </a:r>
            <a:r>
              <a:rPr lang="es-ES" sz="2400" spc="-5" dirty="0" smtClean="0">
                <a:solidFill>
                  <a:srgbClr val="FFFFFF"/>
                </a:solidFill>
                <a:latin typeface="Arial"/>
                <a:cs typeface="Arial"/>
              </a:rPr>
              <a:t>variedad</a:t>
            </a:r>
            <a:endParaRPr lang="es-ES" sz="2400" dirty="0" smtClean="0">
              <a:latin typeface="Arial"/>
              <a:cs typeface="Arial"/>
            </a:endParaRPr>
          </a:p>
          <a:p>
            <a:pPr marL="756285" lvl="1" indent="-286385">
              <a:lnSpc>
                <a:spcPct val="100000"/>
              </a:lnSpc>
              <a:spcBef>
                <a:spcPts val="285"/>
              </a:spcBef>
              <a:buClr>
                <a:srgbClr val="B1B1B1"/>
              </a:buClr>
              <a:buSzPct val="75000"/>
              <a:buFont typeface="Wingdings"/>
              <a:buChar char=""/>
              <a:tabLst>
                <a:tab pos="756920" algn="l"/>
              </a:tabLst>
            </a:pPr>
            <a:r>
              <a:rPr lang="es-ES" sz="2400" spc="-5" dirty="0" smtClean="0">
                <a:solidFill>
                  <a:srgbClr val="FFFFFF"/>
                </a:solidFill>
                <a:latin typeface="Arial"/>
                <a:cs typeface="Arial"/>
              </a:rPr>
              <a:t>El estado de la</a:t>
            </a:r>
            <a:r>
              <a:rPr lang="es-ES" sz="2400" dirty="0" smtClean="0">
                <a:solidFill>
                  <a:srgbClr val="FFFFFF"/>
                </a:solidFill>
                <a:latin typeface="Arial"/>
                <a:cs typeface="Arial"/>
              </a:rPr>
              <a:t> </a:t>
            </a:r>
            <a:r>
              <a:rPr lang="es-ES" sz="2400" spc="-5" dirty="0" smtClean="0">
                <a:solidFill>
                  <a:srgbClr val="FFFFFF"/>
                </a:solidFill>
                <a:latin typeface="Arial"/>
                <a:cs typeface="Arial"/>
              </a:rPr>
              <a:t>máquina</a:t>
            </a:r>
            <a:endParaRPr lang="es-ES" sz="2400" dirty="0" smtClean="0">
              <a:latin typeface="Arial"/>
              <a:cs typeface="Arial"/>
            </a:endParaRPr>
          </a:p>
          <a:p>
            <a:pPr marL="1155700" lvl="2" indent="-228600">
              <a:lnSpc>
                <a:spcPct val="100000"/>
              </a:lnSpc>
              <a:spcBef>
                <a:spcPts val="245"/>
              </a:spcBef>
              <a:buClr>
                <a:srgbClr val="666699"/>
              </a:buClr>
              <a:buSzPct val="75000"/>
              <a:buFont typeface="Wingdings"/>
              <a:buChar char=""/>
              <a:tabLst>
                <a:tab pos="1156335" algn="l"/>
              </a:tabLst>
            </a:pPr>
            <a:r>
              <a:rPr lang="es-ES" sz="2000" dirty="0" smtClean="0">
                <a:solidFill>
                  <a:srgbClr val="FFFFFF"/>
                </a:solidFill>
                <a:latin typeface="Arial"/>
                <a:cs typeface="Arial"/>
              </a:rPr>
              <a:t>Dosificadores</a:t>
            </a:r>
            <a:endParaRPr lang="es-ES" sz="2000" dirty="0" smtClean="0">
              <a:latin typeface="Arial"/>
              <a:cs typeface="Arial"/>
            </a:endParaRPr>
          </a:p>
          <a:p>
            <a:pPr marL="1155700" lvl="2" indent="-228600">
              <a:lnSpc>
                <a:spcPct val="100000"/>
              </a:lnSpc>
              <a:spcBef>
                <a:spcPts val="240"/>
              </a:spcBef>
              <a:buClr>
                <a:srgbClr val="666699"/>
              </a:buClr>
              <a:buSzPct val="75000"/>
              <a:buFont typeface="Wingdings"/>
              <a:buChar char=""/>
              <a:tabLst>
                <a:tab pos="1156335" algn="l"/>
              </a:tabLst>
            </a:pPr>
            <a:r>
              <a:rPr lang="es-ES" sz="2000" dirty="0" smtClean="0">
                <a:solidFill>
                  <a:srgbClr val="FFFFFF"/>
                </a:solidFill>
                <a:latin typeface="Arial"/>
                <a:cs typeface="Arial"/>
              </a:rPr>
              <a:t>Mecanismos de transmisión del</a:t>
            </a:r>
            <a:r>
              <a:rPr lang="es-ES" sz="2000" spc="-120" dirty="0" smtClean="0">
                <a:solidFill>
                  <a:srgbClr val="FFFFFF"/>
                </a:solidFill>
                <a:latin typeface="Arial"/>
                <a:cs typeface="Arial"/>
              </a:rPr>
              <a:t> </a:t>
            </a:r>
            <a:r>
              <a:rPr lang="es-ES" sz="2000" dirty="0" smtClean="0">
                <a:solidFill>
                  <a:srgbClr val="FFFFFF"/>
                </a:solidFill>
                <a:latin typeface="Arial"/>
                <a:cs typeface="Arial"/>
              </a:rPr>
              <a:t>movimiento</a:t>
            </a:r>
            <a:endParaRPr lang="es-ES" sz="2000" dirty="0" smtClean="0">
              <a:latin typeface="Arial"/>
              <a:cs typeface="Arial"/>
            </a:endParaRPr>
          </a:p>
          <a:p>
            <a:pPr marL="1155700" lvl="2" indent="-228600">
              <a:lnSpc>
                <a:spcPct val="100000"/>
              </a:lnSpc>
              <a:spcBef>
                <a:spcPts val="240"/>
              </a:spcBef>
              <a:buClr>
                <a:srgbClr val="666699"/>
              </a:buClr>
              <a:buSzPct val="75000"/>
              <a:buFont typeface="Wingdings"/>
              <a:buChar char=""/>
              <a:tabLst>
                <a:tab pos="1156335" algn="l"/>
              </a:tabLst>
            </a:pPr>
            <a:r>
              <a:rPr lang="es-ES" sz="2000" dirty="0" smtClean="0">
                <a:solidFill>
                  <a:srgbClr val="FFFFFF"/>
                </a:solidFill>
                <a:latin typeface="Arial"/>
                <a:cs typeface="Arial"/>
              </a:rPr>
              <a:t>rodado</a:t>
            </a:r>
            <a:endParaRPr lang="es-ES" sz="2000" dirty="0" smtClean="0">
              <a:latin typeface="Arial"/>
              <a:cs typeface="Arial"/>
            </a:endParaRPr>
          </a:p>
          <a:p>
            <a:pPr marL="756285" lvl="1" indent="-286385">
              <a:lnSpc>
                <a:spcPct val="100000"/>
              </a:lnSpc>
              <a:spcBef>
                <a:spcPts val="285"/>
              </a:spcBef>
              <a:buClr>
                <a:srgbClr val="B1B1B1"/>
              </a:buClr>
              <a:buSzPct val="75000"/>
              <a:buFont typeface="Wingdings"/>
              <a:buChar char=""/>
              <a:tabLst>
                <a:tab pos="756920" algn="l"/>
              </a:tabLst>
            </a:pPr>
            <a:r>
              <a:rPr lang="es-ES" sz="2400" spc="-5" dirty="0" smtClean="0">
                <a:solidFill>
                  <a:srgbClr val="FFFFFF"/>
                </a:solidFill>
                <a:latin typeface="Arial"/>
                <a:cs typeface="Arial"/>
              </a:rPr>
              <a:t>El estado del</a:t>
            </a:r>
            <a:r>
              <a:rPr lang="es-ES" sz="2400" spc="10" dirty="0" smtClean="0">
                <a:solidFill>
                  <a:srgbClr val="FFFFFF"/>
                </a:solidFill>
                <a:latin typeface="Arial"/>
                <a:cs typeface="Arial"/>
              </a:rPr>
              <a:t> </a:t>
            </a:r>
            <a:r>
              <a:rPr lang="es-ES" sz="2400" dirty="0" smtClean="0">
                <a:solidFill>
                  <a:srgbClr val="FFFFFF"/>
                </a:solidFill>
                <a:latin typeface="Arial"/>
                <a:cs typeface="Arial"/>
              </a:rPr>
              <a:t>terreno</a:t>
            </a:r>
            <a:endParaRPr lang="es-ES" sz="2400" dirty="0" smtClean="0">
              <a:latin typeface="Arial"/>
              <a:cs typeface="Arial"/>
            </a:endParaRPr>
          </a:p>
          <a:p>
            <a:pPr marL="1155700" lvl="2" indent="-228600">
              <a:lnSpc>
                <a:spcPct val="100000"/>
              </a:lnSpc>
              <a:spcBef>
                <a:spcPts val="250"/>
              </a:spcBef>
              <a:buClr>
                <a:srgbClr val="666699"/>
              </a:buClr>
              <a:buSzPct val="75000"/>
              <a:buFont typeface="Wingdings"/>
              <a:buChar char=""/>
              <a:tabLst>
                <a:tab pos="1156335" algn="l"/>
              </a:tabLst>
            </a:pPr>
            <a:r>
              <a:rPr lang="es-ES" sz="2000" dirty="0" smtClean="0">
                <a:solidFill>
                  <a:srgbClr val="FFFFFF"/>
                </a:solidFill>
                <a:latin typeface="Arial"/>
                <a:cs typeface="Arial"/>
              </a:rPr>
              <a:t>Humedad</a:t>
            </a:r>
            <a:endParaRPr lang="es-ES" sz="2000" dirty="0" smtClean="0">
              <a:latin typeface="Arial"/>
              <a:cs typeface="Arial"/>
            </a:endParaRPr>
          </a:p>
          <a:p>
            <a:pPr marL="1155700" lvl="2" indent="-228600">
              <a:lnSpc>
                <a:spcPct val="100000"/>
              </a:lnSpc>
              <a:spcBef>
                <a:spcPts val="235"/>
              </a:spcBef>
              <a:buClr>
                <a:srgbClr val="666699"/>
              </a:buClr>
              <a:buSzPct val="75000"/>
              <a:buFont typeface="Wingdings"/>
              <a:buChar char=""/>
              <a:tabLst>
                <a:tab pos="1156335" algn="l"/>
              </a:tabLst>
            </a:pPr>
            <a:r>
              <a:rPr lang="es-ES" sz="2000" dirty="0" smtClean="0">
                <a:solidFill>
                  <a:srgbClr val="FFFFFF"/>
                </a:solidFill>
                <a:latin typeface="Arial"/>
                <a:cs typeface="Arial"/>
              </a:rPr>
              <a:t>rugosidad</a:t>
            </a:r>
            <a:endParaRPr lang="es-ES" sz="2000" dirty="0">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2065" rIns="0" bIns="0" rtlCol="0">
            <a:spAutoFit/>
          </a:bodyPr>
          <a:lstStyle/>
          <a:p>
            <a:pPr marL="3084195" marR="5080" indent="-2739390">
              <a:lnSpc>
                <a:spcPct val="100000"/>
              </a:lnSpc>
              <a:spcBef>
                <a:spcPts val="95"/>
              </a:spcBef>
            </a:pPr>
            <a:r>
              <a:rPr spc="-5" dirty="0"/>
              <a:t>Densidad de siembra y uniformidad  de</a:t>
            </a:r>
            <a:r>
              <a:rPr spc="-10" dirty="0"/>
              <a:t> </a:t>
            </a:r>
            <a:r>
              <a:rPr spc="-5" dirty="0"/>
              <a:t>siembra</a:t>
            </a:r>
          </a:p>
        </p:txBody>
      </p:sp>
      <p:sp>
        <p:nvSpPr>
          <p:cNvPr id="35" name="34 Rectángulo"/>
          <p:cNvSpPr/>
          <p:nvPr/>
        </p:nvSpPr>
        <p:spPr>
          <a:xfrm>
            <a:off x="457200" y="1447800"/>
            <a:ext cx="4572000" cy="5180905"/>
          </a:xfrm>
          <a:prstGeom prst="rect">
            <a:avLst/>
          </a:prstGeom>
        </p:spPr>
        <p:txBody>
          <a:bodyPr>
            <a:spAutoFit/>
          </a:bodyPr>
          <a:lstStyle/>
          <a:p>
            <a:pPr marL="355600" indent="-342900">
              <a:lnSpc>
                <a:spcPct val="100000"/>
              </a:lnSpc>
              <a:spcBef>
                <a:spcPts val="894"/>
              </a:spcBef>
              <a:buClr>
                <a:srgbClr val="FFFFCC"/>
              </a:buClr>
              <a:buSzPct val="75000"/>
              <a:buFont typeface="Wingdings"/>
              <a:buChar char=""/>
              <a:tabLst>
                <a:tab pos="355600" algn="l"/>
              </a:tabLst>
            </a:pPr>
            <a:r>
              <a:rPr lang="es-AR" sz="3200" spc="-5" dirty="0" smtClean="0">
                <a:solidFill>
                  <a:srgbClr val="FFFFFF"/>
                </a:solidFill>
                <a:latin typeface="Arial"/>
                <a:cs typeface="Arial"/>
              </a:rPr>
              <a:t>Elementos</a:t>
            </a:r>
            <a:r>
              <a:rPr lang="es-AR" sz="3200" spc="-30" dirty="0" smtClean="0">
                <a:solidFill>
                  <a:srgbClr val="FFFFFF"/>
                </a:solidFill>
                <a:latin typeface="Arial"/>
                <a:cs typeface="Arial"/>
              </a:rPr>
              <a:t> </a:t>
            </a:r>
            <a:r>
              <a:rPr lang="es-AR" sz="3200" dirty="0" smtClean="0">
                <a:solidFill>
                  <a:srgbClr val="FFFFFF"/>
                </a:solidFill>
                <a:latin typeface="Arial"/>
                <a:cs typeface="Arial"/>
              </a:rPr>
              <a:t>necesarios</a:t>
            </a:r>
            <a:endParaRPr lang="es-AR" sz="3200" dirty="0" smtClean="0">
              <a:latin typeface="Arial"/>
              <a:cs typeface="Arial"/>
            </a:endParaRPr>
          </a:p>
          <a:p>
            <a:pPr marL="756285" lvl="1" indent="-286385">
              <a:lnSpc>
                <a:spcPct val="100000"/>
              </a:lnSpc>
              <a:spcBef>
                <a:spcPts val="690"/>
              </a:spcBef>
              <a:buClr>
                <a:srgbClr val="B1B1B1"/>
              </a:buClr>
              <a:buSzPct val="75000"/>
              <a:buFont typeface="Wingdings"/>
              <a:buChar char=""/>
              <a:tabLst>
                <a:tab pos="756920" algn="l"/>
              </a:tabLst>
            </a:pPr>
            <a:r>
              <a:rPr lang="es-AR" sz="2800" spc="-5" dirty="0" smtClean="0">
                <a:solidFill>
                  <a:srgbClr val="FFFFFF"/>
                </a:solidFill>
                <a:latin typeface="Arial"/>
                <a:cs typeface="Arial"/>
              </a:rPr>
              <a:t>Cinta</a:t>
            </a:r>
            <a:r>
              <a:rPr lang="es-AR" sz="2800" spc="-15" dirty="0" smtClean="0">
                <a:solidFill>
                  <a:srgbClr val="FFFFFF"/>
                </a:solidFill>
                <a:latin typeface="Arial"/>
                <a:cs typeface="Arial"/>
              </a:rPr>
              <a:t> </a:t>
            </a:r>
            <a:r>
              <a:rPr lang="es-AR" sz="2800" spc="-5" dirty="0" smtClean="0">
                <a:solidFill>
                  <a:srgbClr val="FFFFFF"/>
                </a:solidFill>
                <a:latin typeface="Arial"/>
                <a:cs typeface="Arial"/>
              </a:rPr>
              <a:t>métrica</a:t>
            </a:r>
            <a:endParaRPr lang="es-AR" sz="2800" dirty="0" smtClean="0">
              <a:latin typeface="Arial"/>
              <a:cs typeface="Arial"/>
            </a:endParaRPr>
          </a:p>
          <a:p>
            <a:pPr marL="756285" lvl="1" indent="-286385">
              <a:lnSpc>
                <a:spcPct val="100000"/>
              </a:lnSpc>
              <a:spcBef>
                <a:spcPts val="675"/>
              </a:spcBef>
              <a:buClr>
                <a:srgbClr val="B1B1B1"/>
              </a:buClr>
              <a:buSzPct val="75000"/>
              <a:buFont typeface="Wingdings"/>
              <a:buChar char=""/>
              <a:tabLst>
                <a:tab pos="756920" algn="l"/>
              </a:tabLst>
            </a:pPr>
            <a:r>
              <a:rPr lang="es-AR" sz="2800" spc="-5" dirty="0" smtClean="0">
                <a:solidFill>
                  <a:srgbClr val="FFFFFF"/>
                </a:solidFill>
                <a:latin typeface="Arial"/>
                <a:cs typeface="Arial"/>
              </a:rPr>
              <a:t>Jalones</a:t>
            </a:r>
            <a:endParaRPr lang="es-AR" sz="2800" dirty="0" smtClean="0">
              <a:latin typeface="Arial"/>
              <a:cs typeface="Arial"/>
            </a:endParaRPr>
          </a:p>
          <a:p>
            <a:pPr marL="756285" lvl="1" indent="-286385">
              <a:lnSpc>
                <a:spcPct val="100000"/>
              </a:lnSpc>
              <a:spcBef>
                <a:spcPts val="670"/>
              </a:spcBef>
              <a:buClr>
                <a:srgbClr val="B1B1B1"/>
              </a:buClr>
              <a:buSzPct val="75000"/>
              <a:buFont typeface="Wingdings"/>
              <a:buChar char=""/>
              <a:tabLst>
                <a:tab pos="756920" algn="l"/>
              </a:tabLst>
            </a:pPr>
            <a:r>
              <a:rPr lang="es-AR" sz="2800" spc="-5" dirty="0" smtClean="0">
                <a:solidFill>
                  <a:srgbClr val="FFFFFF"/>
                </a:solidFill>
                <a:latin typeface="Arial"/>
                <a:cs typeface="Arial"/>
              </a:rPr>
              <a:t>Balanza</a:t>
            </a:r>
            <a:endParaRPr lang="es-AR" sz="2800" dirty="0" smtClean="0">
              <a:latin typeface="Arial"/>
              <a:cs typeface="Arial"/>
            </a:endParaRPr>
          </a:p>
          <a:p>
            <a:pPr marL="756285" lvl="1" indent="-286385">
              <a:lnSpc>
                <a:spcPct val="100000"/>
              </a:lnSpc>
              <a:spcBef>
                <a:spcPts val="675"/>
              </a:spcBef>
              <a:buClr>
                <a:srgbClr val="B1B1B1"/>
              </a:buClr>
              <a:buSzPct val="75000"/>
              <a:buFont typeface="Wingdings"/>
              <a:buChar char=""/>
              <a:tabLst>
                <a:tab pos="756920" algn="l"/>
              </a:tabLst>
            </a:pPr>
            <a:r>
              <a:rPr lang="es-AR" sz="2800" spc="-5" dirty="0" smtClean="0">
                <a:solidFill>
                  <a:srgbClr val="FFFFFF"/>
                </a:solidFill>
                <a:latin typeface="Arial"/>
                <a:cs typeface="Arial"/>
              </a:rPr>
              <a:t>Bolsas de </a:t>
            </a:r>
            <a:r>
              <a:rPr lang="es-AR" sz="2800" dirty="0" smtClean="0">
                <a:solidFill>
                  <a:srgbClr val="FFFFFF"/>
                </a:solidFill>
                <a:latin typeface="Arial"/>
                <a:cs typeface="Arial"/>
              </a:rPr>
              <a:t>polietileno</a:t>
            </a:r>
            <a:endParaRPr lang="es-AR" sz="2800" dirty="0" smtClean="0">
              <a:latin typeface="Arial"/>
              <a:cs typeface="Arial"/>
            </a:endParaRPr>
          </a:p>
          <a:p>
            <a:pPr marL="756285" lvl="1" indent="-286385">
              <a:lnSpc>
                <a:spcPct val="100000"/>
              </a:lnSpc>
              <a:spcBef>
                <a:spcPts val="670"/>
              </a:spcBef>
              <a:buClr>
                <a:srgbClr val="B1B1B1"/>
              </a:buClr>
              <a:buSzPct val="75000"/>
              <a:buFont typeface="Wingdings"/>
              <a:buChar char=""/>
              <a:tabLst>
                <a:tab pos="756920" algn="l"/>
              </a:tabLst>
            </a:pPr>
            <a:r>
              <a:rPr lang="es-AR" sz="2800" spc="-5" dirty="0" smtClean="0">
                <a:solidFill>
                  <a:srgbClr val="FFFFFF"/>
                </a:solidFill>
                <a:latin typeface="Arial"/>
                <a:cs typeface="Arial"/>
              </a:rPr>
              <a:t>Banditas elásticas o</a:t>
            </a:r>
            <a:r>
              <a:rPr lang="es-AR" sz="2800" spc="-20" dirty="0" smtClean="0">
                <a:solidFill>
                  <a:srgbClr val="FFFFFF"/>
                </a:solidFill>
                <a:latin typeface="Arial"/>
                <a:cs typeface="Arial"/>
              </a:rPr>
              <a:t> </a:t>
            </a:r>
            <a:r>
              <a:rPr lang="es-AR" sz="2800" dirty="0" smtClean="0">
                <a:solidFill>
                  <a:srgbClr val="FFFFFF"/>
                </a:solidFill>
                <a:latin typeface="Arial"/>
                <a:cs typeface="Arial"/>
              </a:rPr>
              <a:t>precintos</a:t>
            </a:r>
            <a:endParaRPr lang="es-AR" sz="2800" dirty="0" smtClean="0">
              <a:latin typeface="Arial"/>
              <a:cs typeface="Arial"/>
            </a:endParaRPr>
          </a:p>
          <a:p>
            <a:pPr marL="756285" lvl="1" indent="-286385">
              <a:lnSpc>
                <a:spcPct val="100000"/>
              </a:lnSpc>
              <a:spcBef>
                <a:spcPts val="675"/>
              </a:spcBef>
              <a:buClr>
                <a:srgbClr val="B1B1B1"/>
              </a:buClr>
              <a:buSzPct val="75000"/>
              <a:buFont typeface="Wingdings"/>
              <a:buChar char=""/>
              <a:tabLst>
                <a:tab pos="756920" algn="l"/>
              </a:tabLst>
            </a:pPr>
            <a:r>
              <a:rPr lang="es-AR" sz="2800" spc="-5" dirty="0" smtClean="0">
                <a:solidFill>
                  <a:srgbClr val="FFFFFF"/>
                </a:solidFill>
                <a:latin typeface="Arial"/>
                <a:cs typeface="Arial"/>
              </a:rPr>
              <a:t>Marcador</a:t>
            </a:r>
            <a:r>
              <a:rPr lang="es-AR" sz="2800" spc="-10" dirty="0" smtClean="0">
                <a:solidFill>
                  <a:srgbClr val="FFFFFF"/>
                </a:solidFill>
                <a:latin typeface="Arial"/>
                <a:cs typeface="Arial"/>
              </a:rPr>
              <a:t> </a:t>
            </a:r>
            <a:r>
              <a:rPr lang="es-AR" sz="2800" dirty="0" smtClean="0">
                <a:solidFill>
                  <a:srgbClr val="FFFFFF"/>
                </a:solidFill>
                <a:latin typeface="Arial"/>
                <a:cs typeface="Arial"/>
              </a:rPr>
              <a:t>indeleble</a:t>
            </a:r>
            <a:endParaRPr lang="es-AR" sz="2800" dirty="0" smtClean="0">
              <a:latin typeface="Arial"/>
              <a:cs typeface="Arial"/>
            </a:endParaRPr>
          </a:p>
          <a:p>
            <a:pPr marL="756285" lvl="1" indent="-286385">
              <a:lnSpc>
                <a:spcPct val="100000"/>
              </a:lnSpc>
              <a:spcBef>
                <a:spcPts val="670"/>
              </a:spcBef>
              <a:buClr>
                <a:srgbClr val="B1B1B1"/>
              </a:buClr>
              <a:buSzPct val="75000"/>
              <a:buFont typeface="Wingdings"/>
              <a:buChar char=""/>
              <a:tabLst>
                <a:tab pos="756920" algn="l"/>
              </a:tabLst>
            </a:pPr>
            <a:r>
              <a:rPr lang="es-AR" sz="2800" spc="-5" dirty="0" smtClean="0">
                <a:solidFill>
                  <a:srgbClr val="FFFFFF"/>
                </a:solidFill>
                <a:latin typeface="Arial"/>
                <a:cs typeface="Arial"/>
              </a:rPr>
              <a:t>Lápiz y</a:t>
            </a:r>
            <a:r>
              <a:rPr lang="es-AR" sz="2800" spc="-10" dirty="0" smtClean="0">
                <a:solidFill>
                  <a:srgbClr val="FFFFFF"/>
                </a:solidFill>
                <a:latin typeface="Arial"/>
                <a:cs typeface="Arial"/>
              </a:rPr>
              <a:t> </a:t>
            </a:r>
            <a:r>
              <a:rPr lang="es-AR" sz="2800" spc="-5" dirty="0" smtClean="0">
                <a:solidFill>
                  <a:srgbClr val="FFFFFF"/>
                </a:solidFill>
                <a:latin typeface="Arial"/>
                <a:cs typeface="Arial"/>
              </a:rPr>
              <a:t>papel</a:t>
            </a:r>
            <a:endParaRPr lang="es-AR" sz="2800" dirty="0" smtClean="0">
              <a:latin typeface="Arial"/>
              <a:cs typeface="Arial"/>
            </a:endParaRPr>
          </a:p>
          <a:p>
            <a:pPr marL="756285" lvl="1" indent="-286385">
              <a:lnSpc>
                <a:spcPct val="100000"/>
              </a:lnSpc>
              <a:spcBef>
                <a:spcPts val="675"/>
              </a:spcBef>
              <a:buClr>
                <a:srgbClr val="B1B1B1"/>
              </a:buClr>
              <a:buSzPct val="75000"/>
              <a:buFont typeface="Wingdings"/>
              <a:buChar char=""/>
              <a:tabLst>
                <a:tab pos="756920" algn="l"/>
              </a:tabLst>
            </a:pPr>
            <a:r>
              <a:rPr lang="es-AR" sz="2800" spc="-5" dirty="0" smtClean="0">
                <a:solidFill>
                  <a:srgbClr val="FFFFFF"/>
                </a:solidFill>
                <a:latin typeface="Arial"/>
                <a:cs typeface="Arial"/>
              </a:rPr>
              <a:t>Calculadora</a:t>
            </a:r>
            <a:endParaRPr lang="es-AR" sz="2800" dirty="0">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456931" y="684276"/>
            <a:ext cx="809244" cy="81991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062355" marR="5080" indent="55880">
              <a:lnSpc>
                <a:spcPct val="100000"/>
              </a:lnSpc>
              <a:spcBef>
                <a:spcPts val="95"/>
              </a:spcBef>
            </a:pPr>
            <a:r>
              <a:rPr spc="-5" dirty="0"/>
              <a:t>¿Por qué se </a:t>
            </a:r>
            <a:r>
              <a:rPr spc="-10" dirty="0"/>
              <a:t>debe </a:t>
            </a:r>
            <a:r>
              <a:rPr spc="-5" dirty="0"/>
              <a:t>regular la  sembradora todos los</a:t>
            </a:r>
            <a:r>
              <a:rPr dirty="0"/>
              <a:t> </a:t>
            </a:r>
            <a:r>
              <a:rPr spc="-5" dirty="0"/>
              <a:t>años?</a:t>
            </a:r>
          </a:p>
        </p:txBody>
      </p:sp>
      <p:sp>
        <p:nvSpPr>
          <p:cNvPr id="8" name="object 8"/>
          <p:cNvSpPr/>
          <p:nvPr/>
        </p:nvSpPr>
        <p:spPr>
          <a:xfrm>
            <a:off x="2901695" y="1501139"/>
            <a:ext cx="414528" cy="420624"/>
          </a:xfrm>
          <a:prstGeom prst="rect">
            <a:avLst/>
          </a:prstGeom>
          <a:blipFill>
            <a:blip r:embed="rId3" cstate="print"/>
            <a:stretch>
              <a:fillRect/>
            </a:stretch>
          </a:blipFill>
        </p:spPr>
        <p:txBody>
          <a:bodyPr wrap="square" lIns="0" tIns="0" rIns="0" bIns="0" rtlCol="0"/>
          <a:lstStyle/>
          <a:p>
            <a:endParaRPr/>
          </a:p>
        </p:txBody>
      </p:sp>
      <p:sp>
        <p:nvSpPr>
          <p:cNvPr id="52" name="51 Rectángulo"/>
          <p:cNvSpPr/>
          <p:nvPr/>
        </p:nvSpPr>
        <p:spPr>
          <a:xfrm>
            <a:off x="0" y="1711451"/>
            <a:ext cx="8915400" cy="4497129"/>
          </a:xfrm>
          <a:prstGeom prst="rect">
            <a:avLst/>
          </a:prstGeom>
        </p:spPr>
        <p:txBody>
          <a:bodyPr wrap="square">
            <a:spAutoFit/>
          </a:bodyPr>
          <a:lstStyle/>
          <a:p>
            <a:pPr marL="355600" indent="-342900">
              <a:lnSpc>
                <a:spcPct val="100000"/>
              </a:lnSpc>
              <a:spcBef>
                <a:spcPts val="105"/>
              </a:spcBef>
              <a:buClr>
                <a:srgbClr val="FFFFCC"/>
              </a:buClr>
              <a:buSzPct val="75000"/>
              <a:buFont typeface="Wingdings"/>
              <a:buChar char=""/>
              <a:tabLst>
                <a:tab pos="354965" algn="l"/>
                <a:tab pos="355600" algn="l"/>
              </a:tabLst>
            </a:pPr>
            <a:r>
              <a:rPr lang="es-ES" sz="2000" b="1" dirty="0" smtClean="0">
                <a:solidFill>
                  <a:srgbClr val="FFFF00"/>
                </a:solidFill>
                <a:latin typeface="Arial"/>
                <a:cs typeface="Arial"/>
              </a:rPr>
              <a:t>La </a:t>
            </a:r>
            <a:r>
              <a:rPr lang="es-ES" sz="2000" b="1" spc="-5" dirty="0" smtClean="0">
                <a:solidFill>
                  <a:srgbClr val="FFFF00"/>
                </a:solidFill>
                <a:latin typeface="Arial"/>
                <a:cs typeface="Arial"/>
              </a:rPr>
              <a:t>semilla</a:t>
            </a:r>
            <a:r>
              <a:rPr lang="es-ES" sz="2000" b="1" spc="-50" dirty="0" smtClean="0">
                <a:solidFill>
                  <a:srgbClr val="FFFF00"/>
                </a:solidFill>
                <a:latin typeface="Arial"/>
                <a:cs typeface="Arial"/>
              </a:rPr>
              <a:t> </a:t>
            </a:r>
            <a:r>
              <a:rPr lang="es-ES" sz="2000" b="1" dirty="0" smtClean="0">
                <a:solidFill>
                  <a:srgbClr val="FFFF00"/>
                </a:solidFill>
                <a:latin typeface="Arial"/>
                <a:cs typeface="Arial"/>
              </a:rPr>
              <a:t>cambia</a:t>
            </a:r>
            <a:endParaRPr lang="es-ES" sz="2000" dirty="0" smtClean="0">
              <a:latin typeface="Arial"/>
              <a:cs typeface="Arial"/>
            </a:endParaRPr>
          </a:p>
          <a:p>
            <a:pPr marL="756285" lvl="1" indent="-286385">
              <a:lnSpc>
                <a:spcPct val="100000"/>
              </a:lnSpc>
              <a:spcBef>
                <a:spcPts val="5"/>
              </a:spcBef>
              <a:buClr>
                <a:srgbClr val="B1B1B1"/>
              </a:buClr>
              <a:buSzPct val="75000"/>
              <a:buFont typeface="Wingdings"/>
              <a:buChar char=""/>
              <a:tabLst>
                <a:tab pos="756285" algn="l"/>
                <a:tab pos="756920" algn="l"/>
              </a:tabLst>
            </a:pPr>
            <a:r>
              <a:rPr lang="es-ES" spc="-5" dirty="0">
                <a:solidFill>
                  <a:srgbClr val="FFFFFF"/>
                </a:solidFill>
                <a:latin typeface="Arial"/>
                <a:cs typeface="Arial"/>
              </a:rPr>
              <a:t>Poder germinativo</a:t>
            </a:r>
            <a:endParaRPr lang="es-ES" dirty="0">
              <a:latin typeface="Arial"/>
              <a:cs typeface="Arial"/>
            </a:endParaRPr>
          </a:p>
          <a:p>
            <a:pPr marL="756285" lvl="1" indent="-286385">
              <a:lnSpc>
                <a:spcPct val="100000"/>
              </a:lnSpc>
              <a:spcBef>
                <a:spcPts val="5"/>
              </a:spcBef>
              <a:buClr>
                <a:srgbClr val="B1B1B1"/>
              </a:buClr>
              <a:buSzPct val="75000"/>
              <a:buFont typeface="Wingdings"/>
              <a:buChar char=""/>
              <a:tabLst>
                <a:tab pos="756285" algn="l"/>
                <a:tab pos="756920" algn="l"/>
              </a:tabLst>
            </a:pPr>
            <a:r>
              <a:rPr lang="es-ES" spc="-5" dirty="0">
                <a:solidFill>
                  <a:srgbClr val="FFFFFF"/>
                </a:solidFill>
                <a:latin typeface="Arial"/>
                <a:cs typeface="Arial"/>
              </a:rPr>
              <a:t>Pureza</a:t>
            </a:r>
            <a:endParaRPr lang="es-ES" dirty="0">
              <a:latin typeface="Arial"/>
              <a:cs typeface="Arial"/>
            </a:endParaRPr>
          </a:p>
          <a:p>
            <a:pPr marL="756285" lvl="1" indent="-286385">
              <a:lnSpc>
                <a:spcPct val="100000"/>
              </a:lnSpc>
              <a:buClr>
                <a:srgbClr val="B1B1B1"/>
              </a:buClr>
              <a:buSzPct val="75000"/>
              <a:buFont typeface="Wingdings"/>
              <a:buChar char=""/>
              <a:tabLst>
                <a:tab pos="756285" algn="l"/>
                <a:tab pos="756920" algn="l"/>
              </a:tabLst>
            </a:pPr>
            <a:r>
              <a:rPr lang="es-ES" spc="-5" dirty="0">
                <a:solidFill>
                  <a:srgbClr val="FFFFFF"/>
                </a:solidFill>
                <a:latin typeface="Arial"/>
                <a:cs typeface="Arial"/>
              </a:rPr>
              <a:t>Peso de mil</a:t>
            </a:r>
            <a:r>
              <a:rPr lang="es-ES" spc="-15" dirty="0">
                <a:solidFill>
                  <a:srgbClr val="FFFFFF"/>
                </a:solidFill>
                <a:latin typeface="Arial"/>
                <a:cs typeface="Arial"/>
              </a:rPr>
              <a:t> </a:t>
            </a:r>
            <a:r>
              <a:rPr lang="es-ES" spc="-5" dirty="0">
                <a:solidFill>
                  <a:srgbClr val="FFFFFF"/>
                </a:solidFill>
                <a:latin typeface="Arial"/>
                <a:cs typeface="Arial"/>
              </a:rPr>
              <a:t>granos</a:t>
            </a:r>
            <a:endParaRPr lang="es-ES" dirty="0">
              <a:latin typeface="Arial"/>
              <a:cs typeface="Arial"/>
            </a:endParaRPr>
          </a:p>
          <a:p>
            <a:pPr marL="756285" lvl="1" indent="-286385">
              <a:lnSpc>
                <a:spcPts val="2155"/>
              </a:lnSpc>
              <a:buClr>
                <a:srgbClr val="B1B1B1"/>
              </a:buClr>
              <a:buSzPct val="75000"/>
              <a:buFont typeface="Wingdings"/>
              <a:buChar char=""/>
              <a:tabLst>
                <a:tab pos="756285" algn="l"/>
                <a:tab pos="756920" algn="l"/>
              </a:tabLst>
            </a:pPr>
            <a:r>
              <a:rPr lang="es-ES" dirty="0">
                <a:solidFill>
                  <a:srgbClr val="FFFFFF"/>
                </a:solidFill>
                <a:latin typeface="Arial"/>
                <a:cs typeface="Arial"/>
              </a:rPr>
              <a:t>Forma </a:t>
            </a:r>
            <a:r>
              <a:rPr lang="es-ES" spc="-5" dirty="0">
                <a:solidFill>
                  <a:srgbClr val="FFFFFF"/>
                </a:solidFill>
                <a:latin typeface="Arial"/>
                <a:cs typeface="Arial"/>
              </a:rPr>
              <a:t>de los granos </a:t>
            </a:r>
            <a:r>
              <a:rPr lang="es-ES" dirty="0">
                <a:solidFill>
                  <a:srgbClr val="FFFFFF"/>
                </a:solidFill>
                <a:latin typeface="Arial"/>
                <a:cs typeface="Arial"/>
              </a:rPr>
              <a:t>y </a:t>
            </a:r>
            <a:r>
              <a:rPr lang="es-ES" spc="-5" dirty="0">
                <a:solidFill>
                  <a:srgbClr val="FFFFFF"/>
                </a:solidFill>
                <a:latin typeface="Arial"/>
                <a:cs typeface="Arial"/>
              </a:rPr>
              <a:t>su coeficiente de rozamiento</a:t>
            </a:r>
            <a:r>
              <a:rPr lang="es-ES" spc="35" dirty="0">
                <a:solidFill>
                  <a:srgbClr val="FFFFFF"/>
                </a:solidFill>
                <a:latin typeface="Arial"/>
                <a:cs typeface="Arial"/>
              </a:rPr>
              <a:t> </a:t>
            </a:r>
            <a:r>
              <a:rPr lang="es-ES" spc="-5" dirty="0">
                <a:solidFill>
                  <a:srgbClr val="FFFFFF"/>
                </a:solidFill>
                <a:latin typeface="Arial"/>
                <a:cs typeface="Arial"/>
              </a:rPr>
              <a:t>interno</a:t>
            </a:r>
            <a:endParaRPr lang="es-ES" dirty="0">
              <a:latin typeface="Arial"/>
              <a:cs typeface="Arial"/>
            </a:endParaRPr>
          </a:p>
          <a:p>
            <a:pPr marL="355600" indent="-342900">
              <a:lnSpc>
                <a:spcPts val="2395"/>
              </a:lnSpc>
              <a:buClr>
                <a:srgbClr val="FFFFCC"/>
              </a:buClr>
              <a:buSzPct val="75000"/>
              <a:buFont typeface="Wingdings"/>
              <a:buChar char=""/>
              <a:tabLst>
                <a:tab pos="354965" algn="l"/>
                <a:tab pos="355600" algn="l"/>
              </a:tabLst>
            </a:pPr>
            <a:r>
              <a:rPr lang="es-ES" sz="2000" b="1" dirty="0" smtClean="0">
                <a:solidFill>
                  <a:srgbClr val="FFFF00"/>
                </a:solidFill>
                <a:latin typeface="Arial"/>
                <a:cs typeface="Arial"/>
              </a:rPr>
              <a:t>El estado de </a:t>
            </a:r>
            <a:r>
              <a:rPr lang="es-ES" sz="2000" b="1" spc="-5" dirty="0" smtClean="0">
                <a:solidFill>
                  <a:srgbClr val="FFFF00"/>
                </a:solidFill>
                <a:latin typeface="Arial"/>
                <a:cs typeface="Arial"/>
              </a:rPr>
              <a:t>la </a:t>
            </a:r>
            <a:r>
              <a:rPr lang="es-ES" sz="2000" b="1" dirty="0" smtClean="0">
                <a:solidFill>
                  <a:srgbClr val="FFFF00"/>
                </a:solidFill>
                <a:latin typeface="Arial"/>
                <a:cs typeface="Arial"/>
              </a:rPr>
              <a:t>máquina no es el mismo de un año a</a:t>
            </a:r>
            <a:r>
              <a:rPr lang="es-ES" sz="2000" b="1" spc="-170" dirty="0" smtClean="0">
                <a:solidFill>
                  <a:srgbClr val="FFFF00"/>
                </a:solidFill>
                <a:latin typeface="Arial"/>
                <a:cs typeface="Arial"/>
              </a:rPr>
              <a:t> </a:t>
            </a:r>
            <a:r>
              <a:rPr lang="es-ES" sz="2000" b="1" dirty="0" smtClean="0">
                <a:solidFill>
                  <a:srgbClr val="FFFF00"/>
                </a:solidFill>
                <a:latin typeface="Arial"/>
                <a:cs typeface="Arial"/>
              </a:rPr>
              <a:t>otro</a:t>
            </a:r>
            <a:endParaRPr lang="es-ES" sz="2000" dirty="0" smtClean="0">
              <a:latin typeface="Arial"/>
              <a:cs typeface="Arial"/>
            </a:endParaRPr>
          </a:p>
          <a:p>
            <a:pPr marL="756285" lvl="1" indent="-286385">
              <a:lnSpc>
                <a:spcPct val="100000"/>
              </a:lnSpc>
              <a:spcBef>
                <a:spcPts val="5"/>
              </a:spcBef>
              <a:buClr>
                <a:srgbClr val="B1B1B1"/>
              </a:buClr>
              <a:buSzPct val="75000"/>
              <a:buFont typeface="Wingdings"/>
              <a:buChar char=""/>
              <a:tabLst>
                <a:tab pos="756285" algn="l"/>
                <a:tab pos="756920" algn="l"/>
              </a:tabLst>
            </a:pPr>
            <a:r>
              <a:rPr lang="es-ES" spc="-5" dirty="0">
                <a:solidFill>
                  <a:srgbClr val="FFFFFF"/>
                </a:solidFill>
                <a:latin typeface="Arial"/>
                <a:cs typeface="Arial"/>
              </a:rPr>
              <a:t>Estado de los dosificadores</a:t>
            </a:r>
            <a:endParaRPr lang="es-ES" dirty="0">
              <a:latin typeface="Arial"/>
              <a:cs typeface="Arial"/>
            </a:endParaRPr>
          </a:p>
          <a:p>
            <a:pPr marL="756285" lvl="1" indent="-286385">
              <a:lnSpc>
                <a:spcPct val="100000"/>
              </a:lnSpc>
              <a:spcBef>
                <a:spcPts val="5"/>
              </a:spcBef>
              <a:buClr>
                <a:srgbClr val="B1B1B1"/>
              </a:buClr>
              <a:buSzPct val="75000"/>
              <a:buFont typeface="Wingdings"/>
              <a:buChar char=""/>
              <a:tabLst>
                <a:tab pos="756285" algn="l"/>
                <a:tab pos="756920" algn="l"/>
              </a:tabLst>
            </a:pPr>
            <a:r>
              <a:rPr lang="es-ES" spc="-5" dirty="0">
                <a:solidFill>
                  <a:srgbClr val="FFFFFF"/>
                </a:solidFill>
                <a:latin typeface="Arial"/>
                <a:cs typeface="Arial"/>
              </a:rPr>
              <a:t>Ajuste </a:t>
            </a:r>
            <a:r>
              <a:rPr lang="es-ES" spc="-10" dirty="0">
                <a:solidFill>
                  <a:srgbClr val="FFFFFF"/>
                </a:solidFill>
                <a:latin typeface="Arial"/>
                <a:cs typeface="Arial"/>
              </a:rPr>
              <a:t>luego </a:t>
            </a:r>
            <a:r>
              <a:rPr lang="es-ES" spc="-5" dirty="0">
                <a:solidFill>
                  <a:srgbClr val="FFFFFF"/>
                </a:solidFill>
                <a:latin typeface="Arial"/>
                <a:cs typeface="Arial"/>
              </a:rPr>
              <a:t>de</a:t>
            </a:r>
            <a:r>
              <a:rPr lang="es-ES" spc="10" dirty="0">
                <a:solidFill>
                  <a:srgbClr val="FFFFFF"/>
                </a:solidFill>
                <a:latin typeface="Arial"/>
                <a:cs typeface="Arial"/>
              </a:rPr>
              <a:t> </a:t>
            </a:r>
            <a:r>
              <a:rPr lang="es-ES" spc="-5" dirty="0">
                <a:solidFill>
                  <a:srgbClr val="FFFFFF"/>
                </a:solidFill>
                <a:latin typeface="Arial"/>
                <a:cs typeface="Arial"/>
              </a:rPr>
              <a:t>reparaciones</a:t>
            </a:r>
            <a:endParaRPr lang="es-ES" dirty="0">
              <a:latin typeface="Arial"/>
              <a:cs typeface="Arial"/>
            </a:endParaRPr>
          </a:p>
          <a:p>
            <a:pPr marL="756285" lvl="1" indent="-286385">
              <a:lnSpc>
                <a:spcPct val="100000"/>
              </a:lnSpc>
              <a:buClr>
                <a:srgbClr val="B1B1B1"/>
              </a:buClr>
              <a:buSzPct val="75000"/>
              <a:buFont typeface="Wingdings"/>
              <a:buChar char=""/>
              <a:tabLst>
                <a:tab pos="756285" algn="l"/>
                <a:tab pos="756920" algn="l"/>
              </a:tabLst>
            </a:pPr>
            <a:r>
              <a:rPr lang="es-ES" spc="-5" dirty="0">
                <a:solidFill>
                  <a:srgbClr val="FFFFFF"/>
                </a:solidFill>
                <a:latin typeface="Arial"/>
                <a:cs typeface="Arial"/>
              </a:rPr>
              <a:t>Estado de las cadenas </a:t>
            </a:r>
            <a:r>
              <a:rPr lang="es-ES" dirty="0">
                <a:solidFill>
                  <a:srgbClr val="FFFFFF"/>
                </a:solidFill>
                <a:latin typeface="Arial"/>
                <a:cs typeface="Arial"/>
              </a:rPr>
              <a:t>y </a:t>
            </a:r>
            <a:r>
              <a:rPr lang="es-ES" spc="-5" dirty="0">
                <a:solidFill>
                  <a:srgbClr val="FFFFFF"/>
                </a:solidFill>
                <a:latin typeface="Arial"/>
                <a:cs typeface="Arial"/>
              </a:rPr>
              <a:t>tensores del </a:t>
            </a:r>
            <a:r>
              <a:rPr lang="es-ES" dirty="0">
                <a:solidFill>
                  <a:srgbClr val="FFFFFF"/>
                </a:solidFill>
                <a:latin typeface="Arial"/>
                <a:cs typeface="Arial"/>
              </a:rPr>
              <a:t>tren</a:t>
            </a:r>
            <a:r>
              <a:rPr lang="es-ES" spc="25" dirty="0">
                <a:solidFill>
                  <a:srgbClr val="FFFFFF"/>
                </a:solidFill>
                <a:latin typeface="Arial"/>
                <a:cs typeface="Arial"/>
              </a:rPr>
              <a:t> </a:t>
            </a:r>
            <a:r>
              <a:rPr lang="es-ES" spc="-5" dirty="0">
                <a:solidFill>
                  <a:srgbClr val="FFFFFF"/>
                </a:solidFill>
                <a:latin typeface="Arial"/>
                <a:cs typeface="Arial"/>
              </a:rPr>
              <a:t>cinemático</a:t>
            </a:r>
            <a:endParaRPr lang="es-ES" dirty="0">
              <a:latin typeface="Arial"/>
              <a:cs typeface="Arial"/>
            </a:endParaRPr>
          </a:p>
          <a:p>
            <a:pPr marL="756285" lvl="1" indent="-286385">
              <a:lnSpc>
                <a:spcPts val="2155"/>
              </a:lnSpc>
              <a:buClr>
                <a:srgbClr val="B1B1B1"/>
              </a:buClr>
              <a:buSzPct val="75000"/>
              <a:buFont typeface="Wingdings"/>
              <a:buChar char=""/>
              <a:tabLst>
                <a:tab pos="756285" algn="l"/>
                <a:tab pos="756920" algn="l"/>
              </a:tabLst>
            </a:pPr>
            <a:r>
              <a:rPr lang="es-ES" spc="-5" dirty="0">
                <a:solidFill>
                  <a:srgbClr val="FFFFFF"/>
                </a:solidFill>
                <a:latin typeface="Arial"/>
                <a:cs typeface="Arial"/>
              </a:rPr>
              <a:t>Estado de los neumáticos de la rueda de</a:t>
            </a:r>
            <a:r>
              <a:rPr lang="es-ES" spc="20" dirty="0">
                <a:solidFill>
                  <a:srgbClr val="FFFFFF"/>
                </a:solidFill>
                <a:latin typeface="Arial"/>
                <a:cs typeface="Arial"/>
              </a:rPr>
              <a:t> </a:t>
            </a:r>
            <a:r>
              <a:rPr lang="es-ES" spc="-5" dirty="0">
                <a:solidFill>
                  <a:srgbClr val="FFFFFF"/>
                </a:solidFill>
                <a:latin typeface="Arial"/>
                <a:cs typeface="Arial"/>
              </a:rPr>
              <a:t>mando</a:t>
            </a:r>
            <a:endParaRPr lang="es-ES" dirty="0">
              <a:latin typeface="Arial"/>
              <a:cs typeface="Arial"/>
            </a:endParaRPr>
          </a:p>
          <a:p>
            <a:pPr marL="355600" indent="-342900">
              <a:lnSpc>
                <a:spcPts val="2395"/>
              </a:lnSpc>
              <a:buClr>
                <a:srgbClr val="FFFFCC"/>
              </a:buClr>
              <a:buSzPct val="75000"/>
              <a:buFont typeface="Wingdings"/>
              <a:buChar char=""/>
              <a:tabLst>
                <a:tab pos="354965" algn="l"/>
                <a:tab pos="355600" algn="l"/>
              </a:tabLst>
            </a:pPr>
            <a:r>
              <a:rPr lang="es-ES" sz="2000" b="1" dirty="0" smtClean="0">
                <a:solidFill>
                  <a:srgbClr val="FFFF00"/>
                </a:solidFill>
                <a:latin typeface="Arial"/>
                <a:cs typeface="Arial"/>
              </a:rPr>
              <a:t>El estado del terreno cambia de año a año y de lote a</a:t>
            </a:r>
            <a:r>
              <a:rPr lang="es-ES" sz="2000" b="1" spc="-220" dirty="0" smtClean="0">
                <a:solidFill>
                  <a:srgbClr val="FFFF00"/>
                </a:solidFill>
                <a:latin typeface="Arial"/>
                <a:cs typeface="Arial"/>
              </a:rPr>
              <a:t> </a:t>
            </a:r>
            <a:r>
              <a:rPr lang="es-ES" sz="2000" b="1" dirty="0" smtClean="0">
                <a:solidFill>
                  <a:srgbClr val="FFFF00"/>
                </a:solidFill>
                <a:latin typeface="Arial"/>
                <a:cs typeface="Arial"/>
              </a:rPr>
              <a:t>lote</a:t>
            </a:r>
            <a:endParaRPr lang="es-ES" sz="2000" dirty="0" smtClean="0">
              <a:latin typeface="Arial"/>
              <a:cs typeface="Arial"/>
            </a:endParaRPr>
          </a:p>
          <a:p>
            <a:pPr marL="756285" marR="335280" lvl="1" indent="-286385">
              <a:lnSpc>
                <a:spcPct val="80000"/>
              </a:lnSpc>
              <a:spcBef>
                <a:spcPts val="440"/>
              </a:spcBef>
              <a:buClr>
                <a:srgbClr val="B1B1B1"/>
              </a:buClr>
              <a:buSzPct val="75000"/>
              <a:buFont typeface="Wingdings"/>
              <a:buChar char=""/>
              <a:tabLst>
                <a:tab pos="756285" algn="l"/>
                <a:tab pos="756920" algn="l"/>
              </a:tabLst>
            </a:pPr>
            <a:r>
              <a:rPr lang="es-ES" spc="-5" dirty="0">
                <a:solidFill>
                  <a:srgbClr val="FFFFFF"/>
                </a:solidFill>
                <a:latin typeface="Arial"/>
                <a:cs typeface="Arial"/>
              </a:rPr>
              <a:t>Vibraciones de la máquina según el estado del suelo </a:t>
            </a:r>
            <a:r>
              <a:rPr lang="es-ES" dirty="0">
                <a:solidFill>
                  <a:srgbClr val="FFFFFF"/>
                </a:solidFill>
                <a:latin typeface="Arial"/>
                <a:cs typeface="Arial"/>
              </a:rPr>
              <a:t>y </a:t>
            </a:r>
            <a:r>
              <a:rPr lang="es-ES" spc="-5" dirty="0">
                <a:solidFill>
                  <a:srgbClr val="FFFFFF"/>
                </a:solidFill>
                <a:latin typeface="Arial"/>
                <a:cs typeface="Arial"/>
              </a:rPr>
              <a:t>el cultivo  antecesor</a:t>
            </a:r>
            <a:endParaRPr lang="es-ES" dirty="0">
              <a:latin typeface="Arial"/>
              <a:cs typeface="Arial"/>
            </a:endParaRPr>
          </a:p>
          <a:p>
            <a:pPr marL="756285" lvl="1" indent="-286385">
              <a:lnSpc>
                <a:spcPct val="100000"/>
              </a:lnSpc>
              <a:buClr>
                <a:srgbClr val="B1B1B1"/>
              </a:buClr>
              <a:buSzPct val="75000"/>
              <a:buFont typeface="Wingdings"/>
              <a:buChar char=""/>
              <a:tabLst>
                <a:tab pos="756285" algn="l"/>
                <a:tab pos="756920" algn="l"/>
              </a:tabLst>
            </a:pPr>
            <a:r>
              <a:rPr lang="es-ES" spc="-5" dirty="0">
                <a:solidFill>
                  <a:srgbClr val="FFFFFF"/>
                </a:solidFill>
                <a:latin typeface="Arial"/>
                <a:cs typeface="Arial"/>
              </a:rPr>
              <a:t>Cambios </a:t>
            </a:r>
            <a:r>
              <a:rPr lang="es-ES" spc="-10" dirty="0">
                <a:solidFill>
                  <a:srgbClr val="FFFFFF"/>
                </a:solidFill>
                <a:latin typeface="Arial"/>
                <a:cs typeface="Arial"/>
              </a:rPr>
              <a:t>en </a:t>
            </a:r>
            <a:r>
              <a:rPr lang="es-ES" spc="-5" dirty="0">
                <a:solidFill>
                  <a:srgbClr val="FFFFFF"/>
                </a:solidFill>
                <a:latin typeface="Arial"/>
                <a:cs typeface="Arial"/>
              </a:rPr>
              <a:t>la velocidad de</a:t>
            </a:r>
            <a:r>
              <a:rPr lang="es-ES" spc="20" dirty="0">
                <a:solidFill>
                  <a:srgbClr val="FFFFFF"/>
                </a:solidFill>
                <a:latin typeface="Arial"/>
                <a:cs typeface="Arial"/>
              </a:rPr>
              <a:t> </a:t>
            </a:r>
            <a:r>
              <a:rPr lang="es-ES" spc="-5" dirty="0">
                <a:solidFill>
                  <a:srgbClr val="FFFFFF"/>
                </a:solidFill>
                <a:latin typeface="Arial"/>
                <a:cs typeface="Arial"/>
              </a:rPr>
              <a:t>trabajo</a:t>
            </a:r>
            <a:endParaRPr lang="es-ES" dirty="0">
              <a:latin typeface="Arial"/>
              <a:cs typeface="Arial"/>
            </a:endParaRPr>
          </a:p>
          <a:p>
            <a:pPr marL="756285" marR="5080" lvl="1" indent="-286385">
              <a:lnSpc>
                <a:spcPts val="1730"/>
              </a:lnSpc>
              <a:spcBef>
                <a:spcPts val="415"/>
              </a:spcBef>
              <a:buClr>
                <a:srgbClr val="B1B1B1"/>
              </a:buClr>
              <a:buSzPct val="75000"/>
              <a:buFont typeface="Wingdings"/>
              <a:buChar char=""/>
              <a:tabLst>
                <a:tab pos="756285" algn="l"/>
                <a:tab pos="756920" algn="l"/>
              </a:tabLst>
            </a:pPr>
            <a:r>
              <a:rPr lang="es-ES" spc="-5" dirty="0">
                <a:solidFill>
                  <a:srgbClr val="FFFFFF"/>
                </a:solidFill>
                <a:latin typeface="Arial"/>
                <a:cs typeface="Arial"/>
              </a:rPr>
              <a:t>Variaciones en el </a:t>
            </a:r>
            <a:r>
              <a:rPr lang="es-ES" spc="-5" dirty="0" err="1">
                <a:solidFill>
                  <a:srgbClr val="FFFFFF"/>
                </a:solidFill>
                <a:latin typeface="Arial"/>
                <a:cs typeface="Arial"/>
              </a:rPr>
              <a:t>patinamiento</a:t>
            </a:r>
            <a:r>
              <a:rPr lang="es-ES" spc="-5" dirty="0">
                <a:solidFill>
                  <a:srgbClr val="FFFFFF"/>
                </a:solidFill>
                <a:latin typeface="Arial"/>
                <a:cs typeface="Arial"/>
              </a:rPr>
              <a:t> pasivo de la rueda de mando de los  dosificadores de la sembradora, según el estado del suelo, el  desgaste </a:t>
            </a:r>
            <a:r>
              <a:rPr lang="es-ES" dirty="0">
                <a:solidFill>
                  <a:srgbClr val="FFFFFF"/>
                </a:solidFill>
                <a:latin typeface="Arial"/>
                <a:cs typeface="Arial"/>
              </a:rPr>
              <a:t>,</a:t>
            </a:r>
            <a:r>
              <a:rPr lang="es-ES" dirty="0" smtClean="0">
                <a:solidFill>
                  <a:srgbClr val="FFFFFF"/>
                </a:solidFill>
                <a:latin typeface="Arial"/>
                <a:cs typeface="Arial"/>
              </a:rPr>
              <a:t> </a:t>
            </a:r>
            <a:r>
              <a:rPr lang="es-ES" spc="-5" dirty="0">
                <a:solidFill>
                  <a:srgbClr val="FFFFFF"/>
                </a:solidFill>
                <a:latin typeface="Arial"/>
                <a:cs typeface="Arial"/>
              </a:rPr>
              <a:t>la presión de inflado del</a:t>
            </a:r>
            <a:r>
              <a:rPr lang="es-ES" spc="35" dirty="0">
                <a:solidFill>
                  <a:srgbClr val="FFFFFF"/>
                </a:solidFill>
                <a:latin typeface="Arial"/>
                <a:cs typeface="Arial"/>
              </a:rPr>
              <a:t> </a:t>
            </a:r>
            <a:r>
              <a:rPr lang="es-ES" spc="-5" dirty="0" smtClean="0">
                <a:solidFill>
                  <a:srgbClr val="FFFFFF"/>
                </a:solidFill>
                <a:latin typeface="Arial"/>
                <a:cs typeface="Arial"/>
              </a:rPr>
              <a:t>neumático, si se fertiliza o no.</a:t>
            </a:r>
            <a:endParaRPr lang="es-ES" dirty="0">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667755" y="685800"/>
            <a:ext cx="809244" cy="81991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2861310" marR="5080" indent="-2346325">
              <a:lnSpc>
                <a:spcPct val="100000"/>
              </a:lnSpc>
              <a:spcBef>
                <a:spcPts val="95"/>
              </a:spcBef>
            </a:pPr>
            <a:r>
              <a:rPr spc="-5" dirty="0"/>
              <a:t>La densidad teórica se puede ver  afectada</a:t>
            </a:r>
            <a:r>
              <a:rPr dirty="0"/>
              <a:t> </a:t>
            </a:r>
            <a:r>
              <a:rPr spc="-5" dirty="0"/>
              <a:t>por</a:t>
            </a:r>
          </a:p>
        </p:txBody>
      </p:sp>
      <p:sp>
        <p:nvSpPr>
          <p:cNvPr id="23" name="22 Rectángulo"/>
          <p:cNvSpPr/>
          <p:nvPr/>
        </p:nvSpPr>
        <p:spPr>
          <a:xfrm>
            <a:off x="152400" y="1616196"/>
            <a:ext cx="8839200" cy="4830553"/>
          </a:xfrm>
          <a:prstGeom prst="rect">
            <a:avLst/>
          </a:prstGeom>
        </p:spPr>
        <p:txBody>
          <a:bodyPr wrap="square">
            <a:spAutoFit/>
          </a:bodyPr>
          <a:lstStyle/>
          <a:p>
            <a:pPr marL="355600" marR="725805" indent="-342900">
              <a:lnSpc>
                <a:spcPts val="3460"/>
              </a:lnSpc>
              <a:spcBef>
                <a:spcPts val="535"/>
              </a:spcBef>
              <a:buClr>
                <a:srgbClr val="FFFFCC"/>
              </a:buClr>
              <a:buSzPct val="75000"/>
              <a:buFont typeface="Wingdings"/>
              <a:buChar char=""/>
              <a:tabLst>
                <a:tab pos="355600" algn="l"/>
              </a:tabLst>
            </a:pPr>
            <a:r>
              <a:rPr lang="es-ES" sz="3200" dirty="0" smtClean="0">
                <a:solidFill>
                  <a:srgbClr val="FFFFFF"/>
                </a:solidFill>
                <a:latin typeface="Arial"/>
                <a:cs typeface="Arial"/>
              </a:rPr>
              <a:t>El </a:t>
            </a:r>
            <a:r>
              <a:rPr lang="es-ES" sz="3200" spc="-5" dirty="0" err="1" smtClean="0">
                <a:solidFill>
                  <a:srgbClr val="FFFFFF"/>
                </a:solidFill>
                <a:latin typeface="Arial"/>
                <a:cs typeface="Arial"/>
              </a:rPr>
              <a:t>patinamiento</a:t>
            </a:r>
            <a:r>
              <a:rPr lang="es-ES" sz="3200" spc="-5" dirty="0" smtClean="0">
                <a:solidFill>
                  <a:srgbClr val="FFFFFF"/>
                </a:solidFill>
                <a:latin typeface="Arial"/>
                <a:cs typeface="Arial"/>
              </a:rPr>
              <a:t> pasivo </a:t>
            </a:r>
            <a:r>
              <a:rPr lang="es-ES" sz="3200" dirty="0" smtClean="0">
                <a:solidFill>
                  <a:srgbClr val="FFFFFF"/>
                </a:solidFill>
                <a:latin typeface="Arial"/>
                <a:cs typeface="Arial"/>
              </a:rPr>
              <a:t>de </a:t>
            </a:r>
            <a:r>
              <a:rPr lang="es-ES" sz="3200" spc="-5" dirty="0" smtClean="0">
                <a:solidFill>
                  <a:srgbClr val="FFFFFF"/>
                </a:solidFill>
                <a:latin typeface="Arial"/>
                <a:cs typeface="Arial"/>
              </a:rPr>
              <a:t>las ruedas</a:t>
            </a:r>
            <a:r>
              <a:rPr lang="es-ES" sz="3200" spc="-70" dirty="0" smtClean="0">
                <a:solidFill>
                  <a:srgbClr val="FFFFFF"/>
                </a:solidFill>
                <a:latin typeface="Arial"/>
                <a:cs typeface="Arial"/>
              </a:rPr>
              <a:t> </a:t>
            </a:r>
            <a:r>
              <a:rPr lang="es-ES" sz="3200" dirty="0" smtClean="0">
                <a:solidFill>
                  <a:srgbClr val="FFFFFF"/>
                </a:solidFill>
                <a:latin typeface="Arial"/>
                <a:cs typeface="Arial"/>
              </a:rPr>
              <a:t>de  </a:t>
            </a:r>
            <a:r>
              <a:rPr lang="es-ES" sz="3200" spc="-5" dirty="0" smtClean="0">
                <a:solidFill>
                  <a:srgbClr val="FFFFFF"/>
                </a:solidFill>
                <a:latin typeface="Arial"/>
                <a:cs typeface="Arial"/>
              </a:rPr>
              <a:t>mando </a:t>
            </a:r>
            <a:r>
              <a:rPr lang="es-ES" sz="3200" dirty="0" smtClean="0">
                <a:solidFill>
                  <a:srgbClr val="FFFFFF"/>
                </a:solidFill>
                <a:latin typeface="Arial"/>
                <a:cs typeface="Arial"/>
              </a:rPr>
              <a:t>de la</a:t>
            </a:r>
            <a:r>
              <a:rPr lang="es-ES" sz="3200" spc="-65" dirty="0" smtClean="0">
                <a:solidFill>
                  <a:srgbClr val="FFFFFF"/>
                </a:solidFill>
                <a:latin typeface="Arial"/>
                <a:cs typeface="Arial"/>
              </a:rPr>
              <a:t> </a:t>
            </a:r>
            <a:r>
              <a:rPr lang="es-ES" sz="3200" spc="-5" dirty="0" smtClean="0">
                <a:solidFill>
                  <a:srgbClr val="FFFFFF"/>
                </a:solidFill>
                <a:latin typeface="Arial"/>
                <a:cs typeface="Arial"/>
              </a:rPr>
              <a:t>sembradora</a:t>
            </a:r>
            <a:endParaRPr lang="es-ES" sz="3200" dirty="0" smtClean="0">
              <a:latin typeface="Arial"/>
              <a:cs typeface="Arial"/>
            </a:endParaRPr>
          </a:p>
          <a:p>
            <a:pPr marL="355600" marR="5080" indent="-342900">
              <a:lnSpc>
                <a:spcPct val="90000"/>
              </a:lnSpc>
              <a:spcBef>
                <a:spcPts val="715"/>
              </a:spcBef>
              <a:buClr>
                <a:srgbClr val="FFFFCC"/>
              </a:buClr>
              <a:buSzPct val="75000"/>
              <a:buFont typeface="Wingdings"/>
              <a:buChar char=""/>
              <a:tabLst>
                <a:tab pos="355600" algn="l"/>
              </a:tabLst>
            </a:pPr>
            <a:r>
              <a:rPr lang="es-ES" sz="3200" dirty="0" smtClean="0">
                <a:solidFill>
                  <a:srgbClr val="FFFFFF"/>
                </a:solidFill>
                <a:latin typeface="Arial"/>
                <a:cs typeface="Arial"/>
              </a:rPr>
              <a:t>La carga de </a:t>
            </a:r>
            <a:r>
              <a:rPr lang="es-ES" sz="3200" spc="-5" dirty="0" smtClean="0">
                <a:solidFill>
                  <a:srgbClr val="FFFFFF"/>
                </a:solidFill>
                <a:latin typeface="Arial"/>
                <a:cs typeface="Arial"/>
              </a:rPr>
              <a:t>los </a:t>
            </a:r>
            <a:r>
              <a:rPr lang="es-ES" sz="3200" dirty="0" smtClean="0">
                <a:solidFill>
                  <a:srgbClr val="FFFFFF"/>
                </a:solidFill>
                <a:latin typeface="Arial"/>
                <a:cs typeface="Arial"/>
              </a:rPr>
              <a:t>dosificadores en relación a  las </a:t>
            </a:r>
            <a:r>
              <a:rPr lang="es-ES" sz="3200" spc="-5" dirty="0" smtClean="0">
                <a:solidFill>
                  <a:srgbClr val="FFFFFF"/>
                </a:solidFill>
                <a:latin typeface="Arial"/>
                <a:cs typeface="Arial"/>
              </a:rPr>
              <a:t>vibraciones </a:t>
            </a:r>
            <a:r>
              <a:rPr lang="es-ES" sz="3200" dirty="0" smtClean="0">
                <a:solidFill>
                  <a:srgbClr val="FFFFFF"/>
                </a:solidFill>
                <a:latin typeface="Arial"/>
                <a:cs typeface="Arial"/>
              </a:rPr>
              <a:t>de la </a:t>
            </a:r>
            <a:r>
              <a:rPr lang="es-ES" sz="3200" spc="-5" dirty="0" smtClean="0">
                <a:solidFill>
                  <a:srgbClr val="FFFFFF"/>
                </a:solidFill>
                <a:latin typeface="Arial"/>
                <a:cs typeface="Arial"/>
              </a:rPr>
              <a:t>máquina sembradora  (por </a:t>
            </a:r>
            <a:r>
              <a:rPr lang="es-ES" sz="3200" dirty="0" smtClean="0">
                <a:solidFill>
                  <a:srgbClr val="FFFFFF"/>
                </a:solidFill>
                <a:latin typeface="Arial"/>
                <a:cs typeface="Arial"/>
              </a:rPr>
              <a:t>la </a:t>
            </a:r>
            <a:r>
              <a:rPr lang="es-ES" sz="3200" spc="-5" dirty="0" smtClean="0">
                <a:solidFill>
                  <a:srgbClr val="FFFFFF"/>
                </a:solidFill>
                <a:latin typeface="Arial"/>
                <a:cs typeface="Arial"/>
              </a:rPr>
              <a:t>rugosidad del suelo </a:t>
            </a:r>
            <a:r>
              <a:rPr lang="es-ES" sz="3200" dirty="0" smtClean="0">
                <a:solidFill>
                  <a:srgbClr val="FFFFFF"/>
                </a:solidFill>
                <a:latin typeface="Arial"/>
                <a:cs typeface="Arial"/>
              </a:rPr>
              <a:t>y la </a:t>
            </a:r>
            <a:r>
              <a:rPr lang="es-ES" sz="3200" spc="-5" dirty="0" smtClean="0">
                <a:solidFill>
                  <a:srgbClr val="FFFFFF"/>
                </a:solidFill>
                <a:latin typeface="Arial"/>
                <a:cs typeface="Arial"/>
              </a:rPr>
              <a:t>velocidad</a:t>
            </a:r>
            <a:r>
              <a:rPr lang="es-ES" sz="3200" spc="-80" dirty="0" smtClean="0">
                <a:solidFill>
                  <a:srgbClr val="FFFFFF"/>
                </a:solidFill>
                <a:latin typeface="Arial"/>
                <a:cs typeface="Arial"/>
              </a:rPr>
              <a:t> </a:t>
            </a:r>
            <a:r>
              <a:rPr lang="es-ES" sz="3200" dirty="0" smtClean="0">
                <a:solidFill>
                  <a:srgbClr val="FFFFFF"/>
                </a:solidFill>
                <a:latin typeface="Arial"/>
                <a:cs typeface="Arial"/>
              </a:rPr>
              <a:t>de  </a:t>
            </a:r>
            <a:r>
              <a:rPr lang="es-ES" sz="3200" spc="-5" dirty="0" smtClean="0">
                <a:solidFill>
                  <a:srgbClr val="FFFFFF"/>
                </a:solidFill>
                <a:latin typeface="Arial"/>
                <a:cs typeface="Arial"/>
              </a:rPr>
              <a:t>desplazamiento)</a:t>
            </a:r>
            <a:endParaRPr lang="es-ES" sz="3200" dirty="0" smtClean="0">
              <a:latin typeface="Arial"/>
              <a:cs typeface="Arial"/>
            </a:endParaRPr>
          </a:p>
          <a:p>
            <a:pPr marL="355600" marR="30480" indent="-342900">
              <a:lnSpc>
                <a:spcPct val="90000"/>
              </a:lnSpc>
              <a:spcBef>
                <a:spcPts val="770"/>
              </a:spcBef>
              <a:buClr>
                <a:srgbClr val="FFFFCC"/>
              </a:buClr>
              <a:buSzPct val="75000"/>
              <a:buFont typeface="Wingdings"/>
              <a:buChar char=""/>
              <a:tabLst>
                <a:tab pos="355600" algn="l"/>
              </a:tabLst>
            </a:pPr>
            <a:r>
              <a:rPr lang="es-ES" sz="3200" dirty="0" smtClean="0">
                <a:solidFill>
                  <a:srgbClr val="FFFFFF"/>
                </a:solidFill>
                <a:latin typeface="Arial"/>
                <a:cs typeface="Arial"/>
              </a:rPr>
              <a:t>La merma de </a:t>
            </a:r>
            <a:r>
              <a:rPr lang="es-ES" sz="3200" spc="-5" dirty="0" smtClean="0">
                <a:solidFill>
                  <a:srgbClr val="FFFFFF"/>
                </a:solidFill>
                <a:latin typeface="Arial"/>
                <a:cs typeface="Arial"/>
              </a:rPr>
              <a:t>poder germinativo por </a:t>
            </a:r>
            <a:r>
              <a:rPr lang="es-ES" sz="3200" dirty="0" smtClean="0">
                <a:solidFill>
                  <a:srgbClr val="FFFFFF"/>
                </a:solidFill>
                <a:latin typeface="Arial"/>
                <a:cs typeface="Arial"/>
              </a:rPr>
              <a:t>el</a:t>
            </a:r>
            <a:r>
              <a:rPr lang="es-ES" sz="3200" spc="-130" dirty="0" smtClean="0">
                <a:solidFill>
                  <a:srgbClr val="FFFFFF"/>
                </a:solidFill>
                <a:latin typeface="Arial"/>
                <a:cs typeface="Arial"/>
              </a:rPr>
              <a:t> </a:t>
            </a:r>
            <a:r>
              <a:rPr lang="es-ES" sz="3200" spc="-5" dirty="0" smtClean="0">
                <a:solidFill>
                  <a:srgbClr val="FFFFFF"/>
                </a:solidFill>
                <a:latin typeface="Arial"/>
                <a:cs typeface="Arial"/>
              </a:rPr>
              <a:t>daño  mecánico producto </a:t>
            </a:r>
            <a:r>
              <a:rPr lang="es-ES" sz="3200" dirty="0" smtClean="0">
                <a:solidFill>
                  <a:srgbClr val="FFFFFF"/>
                </a:solidFill>
                <a:latin typeface="Arial"/>
                <a:cs typeface="Arial"/>
              </a:rPr>
              <a:t>de </a:t>
            </a:r>
            <a:r>
              <a:rPr lang="es-ES" sz="3200" spc="-5" dirty="0" smtClean="0">
                <a:solidFill>
                  <a:srgbClr val="FFFFFF"/>
                </a:solidFill>
                <a:latin typeface="Arial"/>
                <a:cs typeface="Arial"/>
              </a:rPr>
              <a:t>los </a:t>
            </a:r>
            <a:r>
              <a:rPr lang="es-ES" sz="3200" dirty="0" smtClean="0">
                <a:solidFill>
                  <a:srgbClr val="FFFFFF"/>
                </a:solidFill>
                <a:latin typeface="Arial"/>
                <a:cs typeface="Arial"/>
              </a:rPr>
              <a:t>mecanismos  </a:t>
            </a:r>
            <a:r>
              <a:rPr lang="es-ES" sz="3200" spc="-5" dirty="0" smtClean="0">
                <a:solidFill>
                  <a:srgbClr val="FFFFFF"/>
                </a:solidFill>
                <a:latin typeface="Arial"/>
                <a:cs typeface="Arial"/>
              </a:rPr>
              <a:t>dosificadores</a:t>
            </a:r>
          </a:p>
          <a:p>
            <a:pPr marL="355600" marR="30480" indent="-342900">
              <a:lnSpc>
                <a:spcPct val="90000"/>
              </a:lnSpc>
              <a:spcBef>
                <a:spcPts val="770"/>
              </a:spcBef>
              <a:buClr>
                <a:srgbClr val="FFFFCC"/>
              </a:buClr>
              <a:buSzPct val="75000"/>
              <a:buFont typeface="Wingdings"/>
              <a:buChar char=""/>
              <a:tabLst>
                <a:tab pos="355600" algn="l"/>
              </a:tabLst>
            </a:pPr>
            <a:r>
              <a:rPr lang="es-ES" sz="3200" spc="-5" dirty="0" smtClean="0">
                <a:solidFill>
                  <a:srgbClr val="FFFFFF"/>
                </a:solidFill>
                <a:latin typeface="Arial"/>
                <a:cs typeface="Arial"/>
              </a:rPr>
              <a:t>Las características de la semilla</a:t>
            </a:r>
            <a:endParaRPr lang="es-ES" sz="3200" dirty="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806440" y="1281683"/>
            <a:ext cx="886967" cy="897636"/>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32459" y="1296197"/>
            <a:ext cx="7703820" cy="1367790"/>
          </a:xfrm>
          <a:prstGeom prst="rect">
            <a:avLst/>
          </a:prstGeom>
        </p:spPr>
        <p:txBody>
          <a:bodyPr vert="horz" wrap="square" lIns="0" tIns="13335" rIns="0" bIns="0" rtlCol="0">
            <a:spAutoFit/>
          </a:bodyPr>
          <a:lstStyle/>
          <a:p>
            <a:pPr marL="2204085" marR="5080" indent="-2192020">
              <a:lnSpc>
                <a:spcPct val="100000"/>
              </a:lnSpc>
              <a:spcBef>
                <a:spcPts val="105"/>
              </a:spcBef>
            </a:pPr>
            <a:r>
              <a:rPr sz="4400" dirty="0"/>
              <a:t>Qué se requiere de la</a:t>
            </a:r>
            <a:r>
              <a:rPr sz="4400" spc="-75" dirty="0"/>
              <a:t> </a:t>
            </a:r>
            <a:r>
              <a:rPr sz="4400" dirty="0"/>
              <a:t>máquina  sembradora?</a:t>
            </a:r>
          </a:p>
        </p:txBody>
      </p:sp>
      <p:sp>
        <p:nvSpPr>
          <p:cNvPr id="42" name="object 42"/>
          <p:cNvSpPr/>
          <p:nvPr/>
        </p:nvSpPr>
        <p:spPr>
          <a:xfrm>
            <a:off x="8619743" y="3959352"/>
            <a:ext cx="524255" cy="661416"/>
          </a:xfrm>
          <a:prstGeom prst="rect">
            <a:avLst/>
          </a:prstGeom>
          <a:blipFill>
            <a:blip r:embed="rId3" cstate="print"/>
            <a:stretch>
              <a:fillRect/>
            </a:stretch>
          </a:blipFill>
        </p:spPr>
        <p:txBody>
          <a:bodyPr wrap="square" lIns="0" tIns="0" rIns="0" bIns="0" rtlCol="0"/>
          <a:lstStyle/>
          <a:p>
            <a:endParaRPr/>
          </a:p>
        </p:txBody>
      </p:sp>
      <p:sp>
        <p:nvSpPr>
          <p:cNvPr id="64" name="63 Rectángulo"/>
          <p:cNvSpPr/>
          <p:nvPr/>
        </p:nvSpPr>
        <p:spPr>
          <a:xfrm>
            <a:off x="116116" y="2806532"/>
            <a:ext cx="8765754" cy="3046988"/>
          </a:xfrm>
          <a:prstGeom prst="rect">
            <a:avLst/>
          </a:prstGeom>
        </p:spPr>
        <p:txBody>
          <a:bodyPr wrap="square">
            <a:spAutoFit/>
          </a:bodyPr>
          <a:lstStyle/>
          <a:p>
            <a:pPr marL="355600" marR="5080" indent="-342900" algn="just">
              <a:lnSpc>
                <a:spcPct val="100000"/>
              </a:lnSpc>
              <a:spcBef>
                <a:spcPts val="105"/>
              </a:spcBef>
              <a:buClr>
                <a:srgbClr val="FFFFCC"/>
              </a:buClr>
              <a:buSzPct val="75000"/>
              <a:buFont typeface="Wingdings"/>
              <a:buChar char=""/>
              <a:tabLst>
                <a:tab pos="355600" algn="l"/>
              </a:tabLst>
            </a:pPr>
            <a:r>
              <a:rPr lang="es-ES" sz="3200" b="1" spc="-5" dirty="0" smtClean="0">
                <a:solidFill>
                  <a:srgbClr val="FFFFFF"/>
                </a:solidFill>
                <a:latin typeface="Arial"/>
                <a:cs typeface="Arial"/>
              </a:rPr>
              <a:t>La necesidad de alcanzar un grado de  precisión acorde con </a:t>
            </a:r>
            <a:r>
              <a:rPr lang="es-ES" sz="3200" b="1" dirty="0" smtClean="0">
                <a:solidFill>
                  <a:srgbClr val="FFFFFF"/>
                </a:solidFill>
                <a:latin typeface="Arial"/>
                <a:cs typeface="Arial"/>
              </a:rPr>
              <a:t>los </a:t>
            </a:r>
            <a:r>
              <a:rPr lang="es-ES" sz="3200" b="1" spc="-5" dirty="0" smtClean="0">
                <a:solidFill>
                  <a:srgbClr val="FFFFFF"/>
                </a:solidFill>
                <a:latin typeface="Arial"/>
                <a:cs typeface="Arial"/>
              </a:rPr>
              <a:t>requerimientos  </a:t>
            </a:r>
            <a:r>
              <a:rPr lang="es-ES" sz="3200" b="1" spc="-5" dirty="0" err="1" smtClean="0">
                <a:solidFill>
                  <a:srgbClr val="FFFFFF"/>
                </a:solidFill>
                <a:latin typeface="Arial"/>
                <a:cs typeface="Arial"/>
              </a:rPr>
              <a:t>ecofisiológicos</a:t>
            </a:r>
            <a:r>
              <a:rPr lang="es-ES" sz="3200" b="1" spc="-5" dirty="0" smtClean="0">
                <a:solidFill>
                  <a:srgbClr val="FFFFFF"/>
                </a:solidFill>
                <a:latin typeface="Arial"/>
                <a:cs typeface="Arial"/>
              </a:rPr>
              <a:t> del cultivo </a:t>
            </a:r>
            <a:r>
              <a:rPr lang="es-ES" sz="3200" b="1" spc="-10" dirty="0" smtClean="0">
                <a:solidFill>
                  <a:srgbClr val="FFFFFF"/>
                </a:solidFill>
                <a:latin typeface="Arial"/>
                <a:cs typeface="Arial"/>
              </a:rPr>
              <a:t>que </a:t>
            </a:r>
            <a:r>
              <a:rPr lang="es-ES" sz="3200" b="1" spc="-5" dirty="0" smtClean="0">
                <a:solidFill>
                  <a:srgbClr val="FFFFFF"/>
                </a:solidFill>
                <a:latin typeface="Arial"/>
                <a:cs typeface="Arial"/>
              </a:rPr>
              <a:t>le </a:t>
            </a:r>
            <a:r>
              <a:rPr lang="es-ES" sz="3200" b="1" dirty="0" smtClean="0">
                <a:solidFill>
                  <a:srgbClr val="FFFFFF"/>
                </a:solidFill>
                <a:latin typeface="Arial"/>
                <a:cs typeface="Arial"/>
              </a:rPr>
              <a:t>permita  </a:t>
            </a:r>
            <a:r>
              <a:rPr lang="es-ES" sz="3200" b="1" spc="-5" dirty="0" smtClean="0">
                <a:solidFill>
                  <a:srgbClr val="FFFFFF"/>
                </a:solidFill>
                <a:latin typeface="Arial"/>
                <a:cs typeface="Arial"/>
              </a:rPr>
              <a:t>alcanzar su máximo potencial de  rendimiento en determinadas condiciones  agroclimáticas</a:t>
            </a:r>
            <a:endParaRPr lang="es-ES" sz="3200" dirty="0">
              <a:latin typeface="Arial"/>
              <a:cs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669023" y="685800"/>
            <a:ext cx="809244" cy="81991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859280" marR="5080" indent="-650875">
              <a:lnSpc>
                <a:spcPct val="100000"/>
              </a:lnSpc>
              <a:spcBef>
                <a:spcPts val="95"/>
              </a:spcBef>
            </a:pPr>
            <a:r>
              <a:rPr spc="-5" dirty="0"/>
              <a:t>Qué diferencia los ensayos  estáticos y</a:t>
            </a:r>
            <a:r>
              <a:rPr spc="-20" dirty="0"/>
              <a:t> </a:t>
            </a:r>
            <a:r>
              <a:rPr spc="-5" dirty="0"/>
              <a:t>dinámicos</a:t>
            </a:r>
          </a:p>
        </p:txBody>
      </p:sp>
      <p:sp>
        <p:nvSpPr>
          <p:cNvPr id="14" name="object 14"/>
          <p:cNvSpPr txBox="1"/>
          <p:nvPr/>
        </p:nvSpPr>
        <p:spPr>
          <a:xfrm>
            <a:off x="375485" y="2286000"/>
            <a:ext cx="7992109" cy="2075180"/>
          </a:xfrm>
          <a:prstGeom prst="rect">
            <a:avLst/>
          </a:prstGeom>
        </p:spPr>
        <p:txBody>
          <a:bodyPr vert="horz" wrap="square" lIns="0" tIns="13335" rIns="0" bIns="0" rtlCol="0">
            <a:spAutoFit/>
          </a:bodyPr>
          <a:lstStyle/>
          <a:p>
            <a:pPr marL="355600" marR="321310" indent="-342900">
              <a:lnSpc>
                <a:spcPct val="100000"/>
              </a:lnSpc>
              <a:spcBef>
                <a:spcPts val="105"/>
              </a:spcBef>
              <a:buClr>
                <a:srgbClr val="FFFFCC"/>
              </a:buClr>
              <a:buSzPct val="75000"/>
              <a:buFont typeface="Wingdings"/>
              <a:buChar char=""/>
              <a:tabLst>
                <a:tab pos="355600" algn="l"/>
              </a:tabLst>
            </a:pPr>
            <a:r>
              <a:rPr sz="3200" spc="-5" dirty="0" smtClean="0">
                <a:solidFill>
                  <a:srgbClr val="FFFFFF"/>
                </a:solidFill>
                <a:latin typeface="Arial"/>
                <a:cs typeface="Arial"/>
              </a:rPr>
              <a:t>Las </a:t>
            </a:r>
            <a:r>
              <a:rPr sz="3200" spc="-5" dirty="0" err="1" smtClean="0">
                <a:solidFill>
                  <a:srgbClr val="FFFFFF"/>
                </a:solidFill>
                <a:latin typeface="Arial"/>
                <a:cs typeface="Arial"/>
              </a:rPr>
              <a:t>vibraciones</a:t>
            </a:r>
            <a:r>
              <a:rPr sz="3200" spc="-5" dirty="0" smtClean="0">
                <a:solidFill>
                  <a:srgbClr val="FFFFFF"/>
                </a:solidFill>
                <a:latin typeface="Arial"/>
                <a:cs typeface="Arial"/>
              </a:rPr>
              <a:t> del </a:t>
            </a:r>
            <a:r>
              <a:rPr sz="3200" spc="-5" dirty="0" err="1" smtClean="0">
                <a:solidFill>
                  <a:srgbClr val="FFFFFF"/>
                </a:solidFill>
                <a:latin typeface="Arial"/>
                <a:cs typeface="Arial"/>
              </a:rPr>
              <a:t>terreno</a:t>
            </a:r>
            <a:r>
              <a:rPr sz="3200" spc="-5" dirty="0" smtClean="0">
                <a:solidFill>
                  <a:srgbClr val="FFFFFF"/>
                </a:solidFill>
                <a:latin typeface="Arial"/>
                <a:cs typeface="Arial"/>
              </a:rPr>
              <a:t> </a:t>
            </a:r>
            <a:r>
              <a:rPr sz="3200" dirty="0" smtClean="0">
                <a:solidFill>
                  <a:srgbClr val="FFFFFF"/>
                </a:solidFill>
                <a:latin typeface="Arial"/>
                <a:cs typeface="Arial"/>
              </a:rPr>
              <a:t>y </a:t>
            </a:r>
            <a:r>
              <a:rPr sz="3200" spc="-10" dirty="0" smtClean="0">
                <a:solidFill>
                  <a:srgbClr val="FFFFFF"/>
                </a:solidFill>
                <a:latin typeface="Arial"/>
                <a:cs typeface="Arial"/>
              </a:rPr>
              <a:t>la </a:t>
            </a:r>
            <a:r>
              <a:rPr sz="3200" spc="-5" dirty="0" err="1" smtClean="0">
                <a:solidFill>
                  <a:srgbClr val="FFFFFF"/>
                </a:solidFill>
                <a:latin typeface="Arial"/>
                <a:cs typeface="Arial"/>
              </a:rPr>
              <a:t>carga</a:t>
            </a:r>
            <a:r>
              <a:rPr sz="3200" spc="-5" dirty="0" smtClean="0">
                <a:solidFill>
                  <a:srgbClr val="FFFFFF"/>
                </a:solidFill>
                <a:latin typeface="Arial"/>
                <a:cs typeface="Arial"/>
              </a:rPr>
              <a:t> </a:t>
            </a:r>
            <a:r>
              <a:rPr sz="3200" dirty="0" smtClean="0">
                <a:solidFill>
                  <a:srgbClr val="FFFFFF"/>
                </a:solidFill>
                <a:latin typeface="Arial"/>
                <a:cs typeface="Arial"/>
              </a:rPr>
              <a:t>de  </a:t>
            </a:r>
            <a:r>
              <a:rPr sz="3200" spc="-5" dirty="0" err="1" smtClean="0">
                <a:solidFill>
                  <a:srgbClr val="FFFFFF"/>
                </a:solidFill>
                <a:latin typeface="Arial"/>
                <a:cs typeface="Arial"/>
              </a:rPr>
              <a:t>los</a:t>
            </a:r>
            <a:r>
              <a:rPr sz="3200" spc="-15" dirty="0" smtClean="0">
                <a:solidFill>
                  <a:srgbClr val="FFFFFF"/>
                </a:solidFill>
                <a:latin typeface="Arial"/>
                <a:cs typeface="Arial"/>
              </a:rPr>
              <a:t> </a:t>
            </a:r>
            <a:r>
              <a:rPr sz="3200" spc="-5" dirty="0" err="1" smtClean="0">
                <a:solidFill>
                  <a:srgbClr val="FFFFFF"/>
                </a:solidFill>
                <a:latin typeface="Arial"/>
                <a:cs typeface="Arial"/>
              </a:rPr>
              <a:t>dosificadores</a:t>
            </a:r>
            <a:endParaRPr sz="3200" dirty="0" smtClean="0">
              <a:latin typeface="Arial"/>
              <a:cs typeface="Arial"/>
            </a:endParaRPr>
          </a:p>
          <a:p>
            <a:pPr marL="355600" marR="5080" indent="-342900">
              <a:lnSpc>
                <a:spcPct val="100000"/>
              </a:lnSpc>
              <a:spcBef>
                <a:spcPts val="770"/>
              </a:spcBef>
              <a:buClr>
                <a:srgbClr val="FFFFCC"/>
              </a:buClr>
              <a:buSzPct val="75000"/>
              <a:buFont typeface="Wingdings"/>
              <a:buChar char=""/>
              <a:tabLst>
                <a:tab pos="355600" algn="l"/>
              </a:tabLst>
            </a:pPr>
            <a:r>
              <a:rPr sz="3200" dirty="0" smtClean="0">
                <a:solidFill>
                  <a:srgbClr val="FFFFFF"/>
                </a:solidFill>
                <a:latin typeface="Arial"/>
                <a:cs typeface="Arial"/>
              </a:rPr>
              <a:t>El </a:t>
            </a:r>
            <a:r>
              <a:rPr sz="3200" spc="-5" dirty="0" err="1" smtClean="0">
                <a:solidFill>
                  <a:srgbClr val="FFFFFF"/>
                </a:solidFill>
                <a:latin typeface="Arial"/>
                <a:cs typeface="Arial"/>
              </a:rPr>
              <a:t>patinamiento</a:t>
            </a:r>
            <a:r>
              <a:rPr sz="3200" spc="-5" dirty="0" smtClean="0">
                <a:solidFill>
                  <a:srgbClr val="FFFFFF"/>
                </a:solidFill>
                <a:latin typeface="Arial"/>
                <a:cs typeface="Arial"/>
              </a:rPr>
              <a:t> </a:t>
            </a:r>
            <a:r>
              <a:rPr sz="3200" spc="-5" dirty="0" err="1" smtClean="0">
                <a:solidFill>
                  <a:srgbClr val="FFFFFF"/>
                </a:solidFill>
                <a:latin typeface="Arial"/>
                <a:cs typeface="Arial"/>
              </a:rPr>
              <a:t>pasivo</a:t>
            </a:r>
            <a:r>
              <a:rPr sz="3200" spc="-5" dirty="0" smtClean="0">
                <a:solidFill>
                  <a:srgbClr val="FFFFFF"/>
                </a:solidFill>
                <a:latin typeface="Arial"/>
                <a:cs typeface="Arial"/>
              </a:rPr>
              <a:t> </a:t>
            </a:r>
            <a:r>
              <a:rPr sz="3200" dirty="0" smtClean="0">
                <a:solidFill>
                  <a:srgbClr val="FFFFFF"/>
                </a:solidFill>
                <a:latin typeface="Arial"/>
                <a:cs typeface="Arial"/>
              </a:rPr>
              <a:t>de </a:t>
            </a:r>
            <a:r>
              <a:rPr sz="3200" spc="-5" dirty="0" smtClean="0">
                <a:solidFill>
                  <a:srgbClr val="FFFFFF"/>
                </a:solidFill>
                <a:latin typeface="Arial"/>
                <a:cs typeface="Arial"/>
              </a:rPr>
              <a:t>las </a:t>
            </a:r>
            <a:r>
              <a:rPr sz="3200" spc="-5" dirty="0" err="1" smtClean="0">
                <a:solidFill>
                  <a:srgbClr val="FFFFFF"/>
                </a:solidFill>
                <a:latin typeface="Arial"/>
                <a:cs typeface="Arial"/>
              </a:rPr>
              <a:t>ruedas</a:t>
            </a:r>
            <a:r>
              <a:rPr sz="3200" spc="-5" dirty="0" smtClean="0">
                <a:solidFill>
                  <a:srgbClr val="FFFFFF"/>
                </a:solidFill>
                <a:latin typeface="Arial"/>
                <a:cs typeface="Arial"/>
              </a:rPr>
              <a:t> </a:t>
            </a:r>
            <a:r>
              <a:rPr sz="3200" dirty="0" smtClean="0">
                <a:solidFill>
                  <a:srgbClr val="FFFFFF"/>
                </a:solidFill>
                <a:latin typeface="Arial"/>
                <a:cs typeface="Arial"/>
              </a:rPr>
              <a:t>de</a:t>
            </a:r>
            <a:r>
              <a:rPr sz="3200" spc="-75" dirty="0" smtClean="0">
                <a:solidFill>
                  <a:srgbClr val="FFFFFF"/>
                </a:solidFill>
                <a:latin typeface="Arial"/>
                <a:cs typeface="Arial"/>
              </a:rPr>
              <a:t> </a:t>
            </a:r>
            <a:r>
              <a:rPr sz="3200" dirty="0" smtClean="0">
                <a:solidFill>
                  <a:srgbClr val="FFFFFF"/>
                </a:solidFill>
                <a:latin typeface="Arial"/>
                <a:cs typeface="Arial"/>
              </a:rPr>
              <a:t>la  </a:t>
            </a:r>
            <a:r>
              <a:rPr sz="3200" spc="-5" dirty="0" err="1" smtClean="0">
                <a:solidFill>
                  <a:srgbClr val="FFFFFF"/>
                </a:solidFill>
                <a:latin typeface="Arial"/>
                <a:cs typeface="Arial"/>
              </a:rPr>
              <a:t>sembradora</a:t>
            </a:r>
            <a:endParaRPr sz="3200" dirty="0">
              <a:latin typeface="Arial"/>
              <a:cs typeface="Aria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019805" y="302132"/>
            <a:ext cx="3103880" cy="696595"/>
          </a:xfrm>
          <a:prstGeom prst="rect">
            <a:avLst/>
          </a:prstGeom>
        </p:spPr>
        <p:txBody>
          <a:bodyPr vert="horz" wrap="square" lIns="0" tIns="12700" rIns="0" bIns="0" rtlCol="0">
            <a:spAutoFit/>
          </a:bodyPr>
          <a:lstStyle/>
          <a:p>
            <a:pPr marL="12700">
              <a:lnSpc>
                <a:spcPct val="100000"/>
              </a:lnSpc>
              <a:spcBef>
                <a:spcPts val="100"/>
              </a:spcBef>
            </a:pPr>
            <a:r>
              <a:rPr sz="4400" dirty="0"/>
              <a:t>metodología</a:t>
            </a:r>
            <a:endParaRPr sz="4400"/>
          </a:p>
        </p:txBody>
      </p:sp>
      <p:sp>
        <p:nvSpPr>
          <p:cNvPr id="11" name="object 11"/>
          <p:cNvSpPr/>
          <p:nvPr/>
        </p:nvSpPr>
        <p:spPr>
          <a:xfrm>
            <a:off x="542544" y="1661160"/>
            <a:ext cx="377952" cy="382524"/>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185672" y="1947672"/>
            <a:ext cx="7450835" cy="321563"/>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8371331" y="1947672"/>
            <a:ext cx="318516" cy="321563"/>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705612" y="2022348"/>
            <a:ext cx="309372" cy="1156715"/>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1185672" y="2862072"/>
            <a:ext cx="7668768" cy="321563"/>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1185672" y="3502152"/>
            <a:ext cx="7048500" cy="321564"/>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7968995" y="3502152"/>
            <a:ext cx="318516" cy="321564"/>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517135" y="4187952"/>
            <a:ext cx="3637788" cy="321563"/>
          </a:xfrm>
          <a:prstGeom prst="rect">
            <a:avLst/>
          </a:prstGeom>
          <a:blipFill>
            <a:blip r:embed="rId8" cstate="print"/>
            <a:stretch>
              <a:fillRect/>
            </a:stretch>
          </a:blipFill>
        </p:spPr>
        <p:txBody>
          <a:bodyPr wrap="square" lIns="0" tIns="0" rIns="0" bIns="0" rtlCol="0"/>
          <a:lstStyle/>
          <a:p>
            <a:endParaRPr/>
          </a:p>
        </p:txBody>
      </p:sp>
      <p:sp>
        <p:nvSpPr>
          <p:cNvPr id="46" name="object 46"/>
          <p:cNvSpPr/>
          <p:nvPr/>
        </p:nvSpPr>
        <p:spPr>
          <a:xfrm>
            <a:off x="1185672" y="4828032"/>
            <a:ext cx="7516368" cy="321563"/>
          </a:xfrm>
          <a:prstGeom prst="rect">
            <a:avLst/>
          </a:prstGeom>
          <a:blipFill>
            <a:blip r:embed="rId9" cstate="print"/>
            <a:stretch>
              <a:fillRect/>
            </a:stretch>
          </a:blipFill>
        </p:spPr>
        <p:txBody>
          <a:bodyPr wrap="square" lIns="0" tIns="0" rIns="0" bIns="0" rtlCol="0"/>
          <a:lstStyle/>
          <a:p>
            <a:endParaRPr/>
          </a:p>
        </p:txBody>
      </p:sp>
      <p:sp>
        <p:nvSpPr>
          <p:cNvPr id="50" name="object 50"/>
          <p:cNvSpPr/>
          <p:nvPr/>
        </p:nvSpPr>
        <p:spPr>
          <a:xfrm>
            <a:off x="1185672" y="5239511"/>
            <a:ext cx="7522464" cy="321563"/>
          </a:xfrm>
          <a:prstGeom prst="rect">
            <a:avLst/>
          </a:prstGeom>
          <a:blipFill>
            <a:blip r:embed="rId10" cstate="print"/>
            <a:stretch>
              <a:fillRect/>
            </a:stretch>
          </a:blipFill>
        </p:spPr>
        <p:txBody>
          <a:bodyPr wrap="square" lIns="0" tIns="0" rIns="0" bIns="0" rtlCol="0"/>
          <a:lstStyle/>
          <a:p>
            <a:endParaRPr/>
          </a:p>
        </p:txBody>
      </p:sp>
      <p:sp>
        <p:nvSpPr>
          <p:cNvPr id="60" name="object 60"/>
          <p:cNvSpPr txBox="1"/>
          <p:nvPr/>
        </p:nvSpPr>
        <p:spPr>
          <a:xfrm>
            <a:off x="778560" y="1984324"/>
            <a:ext cx="144145" cy="1168400"/>
          </a:xfrm>
          <a:prstGeom prst="rect">
            <a:avLst/>
          </a:prstGeom>
        </p:spPr>
        <p:txBody>
          <a:bodyPr vert="horz" wrap="square" lIns="0" tIns="73025" rIns="0" bIns="0" rtlCol="0">
            <a:spAutoFit/>
          </a:bodyPr>
          <a:lstStyle/>
          <a:p>
            <a:pPr marL="12700">
              <a:lnSpc>
                <a:spcPct val="100000"/>
              </a:lnSpc>
              <a:spcBef>
                <a:spcPts val="575"/>
              </a:spcBef>
            </a:pPr>
            <a:r>
              <a:rPr sz="1100" spc="5" dirty="0">
                <a:solidFill>
                  <a:srgbClr val="B1B1B1"/>
                </a:solidFill>
                <a:latin typeface="Arial"/>
                <a:cs typeface="Arial"/>
              </a:rPr>
              <a:t>1.</a:t>
            </a:r>
            <a:endParaRPr sz="1100">
              <a:latin typeface="Arial"/>
              <a:cs typeface="Arial"/>
            </a:endParaRPr>
          </a:p>
          <a:p>
            <a:pPr marL="12700">
              <a:lnSpc>
                <a:spcPct val="100000"/>
              </a:lnSpc>
              <a:spcBef>
                <a:spcPts val="480"/>
              </a:spcBef>
            </a:pPr>
            <a:r>
              <a:rPr sz="1100" spc="5" dirty="0">
                <a:solidFill>
                  <a:srgbClr val="B1B1B1"/>
                </a:solidFill>
                <a:latin typeface="Arial"/>
                <a:cs typeface="Arial"/>
              </a:rPr>
              <a:t>2.</a:t>
            </a:r>
            <a:endParaRPr sz="1100">
              <a:latin typeface="Arial"/>
              <a:cs typeface="Arial"/>
            </a:endParaRPr>
          </a:p>
          <a:p>
            <a:pPr marL="12700">
              <a:lnSpc>
                <a:spcPct val="100000"/>
              </a:lnSpc>
              <a:spcBef>
                <a:spcPts val="480"/>
              </a:spcBef>
            </a:pPr>
            <a:r>
              <a:rPr sz="1100" spc="5" dirty="0">
                <a:solidFill>
                  <a:srgbClr val="B1B1B1"/>
                </a:solidFill>
                <a:latin typeface="Arial"/>
                <a:cs typeface="Arial"/>
              </a:rPr>
              <a:t>3.</a:t>
            </a:r>
            <a:endParaRPr sz="1100">
              <a:latin typeface="Arial"/>
              <a:cs typeface="Arial"/>
            </a:endParaRPr>
          </a:p>
          <a:p>
            <a:pPr marL="12700">
              <a:lnSpc>
                <a:spcPct val="100000"/>
              </a:lnSpc>
              <a:spcBef>
                <a:spcPts val="480"/>
              </a:spcBef>
            </a:pPr>
            <a:r>
              <a:rPr sz="1100" spc="5" dirty="0">
                <a:solidFill>
                  <a:srgbClr val="B1B1B1"/>
                </a:solidFill>
                <a:latin typeface="Arial"/>
                <a:cs typeface="Arial"/>
              </a:rPr>
              <a:t>4.</a:t>
            </a:r>
            <a:endParaRPr sz="1100">
              <a:latin typeface="Arial"/>
              <a:cs typeface="Arial"/>
            </a:endParaRPr>
          </a:p>
          <a:p>
            <a:pPr marL="12700">
              <a:lnSpc>
                <a:spcPct val="100000"/>
              </a:lnSpc>
              <a:spcBef>
                <a:spcPts val="480"/>
              </a:spcBef>
            </a:pPr>
            <a:r>
              <a:rPr sz="1100" spc="5" dirty="0">
                <a:solidFill>
                  <a:srgbClr val="B1B1B1"/>
                </a:solidFill>
                <a:latin typeface="Arial"/>
                <a:cs typeface="Arial"/>
              </a:rPr>
              <a:t>5.</a:t>
            </a:r>
            <a:endParaRPr sz="1100">
              <a:latin typeface="Arial"/>
              <a:cs typeface="Arial"/>
            </a:endParaRPr>
          </a:p>
        </p:txBody>
      </p:sp>
      <p:sp>
        <p:nvSpPr>
          <p:cNvPr id="61" name="object 61"/>
          <p:cNvSpPr txBox="1"/>
          <p:nvPr/>
        </p:nvSpPr>
        <p:spPr>
          <a:xfrm>
            <a:off x="778560" y="1993772"/>
            <a:ext cx="7883525" cy="3957954"/>
          </a:xfrm>
          <a:prstGeom prst="rect">
            <a:avLst/>
          </a:prstGeom>
        </p:spPr>
        <p:txBody>
          <a:bodyPr vert="horz" wrap="square" lIns="0" tIns="12700" rIns="0" bIns="0" rtlCol="0">
            <a:spAutoFit/>
          </a:bodyPr>
          <a:lstStyle/>
          <a:p>
            <a:pPr marL="527685" marR="171450">
              <a:lnSpc>
                <a:spcPct val="100000"/>
              </a:lnSpc>
              <a:spcBef>
                <a:spcPts val="100"/>
              </a:spcBef>
            </a:pPr>
            <a:r>
              <a:rPr sz="1500" spc="-5" dirty="0" smtClean="0">
                <a:solidFill>
                  <a:srgbClr val="FFFFFF"/>
                </a:solidFill>
                <a:latin typeface="Arial"/>
                <a:cs typeface="Arial"/>
              </a:rPr>
              <a:t>Se </a:t>
            </a:r>
            <a:r>
              <a:rPr sz="1500" spc="-5" dirty="0" err="1" smtClean="0">
                <a:solidFill>
                  <a:srgbClr val="FFFFFF"/>
                </a:solidFill>
                <a:latin typeface="Arial"/>
                <a:cs typeface="Arial"/>
              </a:rPr>
              <a:t>limpia</a:t>
            </a:r>
            <a:r>
              <a:rPr sz="1500" spc="-5" dirty="0" smtClean="0">
                <a:solidFill>
                  <a:srgbClr val="FFFFFF"/>
                </a:solidFill>
                <a:latin typeface="Arial"/>
                <a:cs typeface="Arial"/>
              </a:rPr>
              <a:t> </a:t>
            </a:r>
            <a:r>
              <a:rPr sz="1500" dirty="0" smtClean="0">
                <a:solidFill>
                  <a:srgbClr val="FFFFFF"/>
                </a:solidFill>
                <a:latin typeface="Arial"/>
                <a:cs typeface="Arial"/>
              </a:rPr>
              <a:t>y </a:t>
            </a:r>
            <a:r>
              <a:rPr sz="1500" dirty="0" err="1" smtClean="0">
                <a:solidFill>
                  <a:srgbClr val="FFFFFF"/>
                </a:solidFill>
                <a:latin typeface="Arial"/>
                <a:cs typeface="Arial"/>
              </a:rPr>
              <a:t>acondiciona</a:t>
            </a:r>
            <a:r>
              <a:rPr sz="1500" dirty="0" smtClean="0">
                <a:solidFill>
                  <a:srgbClr val="FFFFFF"/>
                </a:solidFill>
                <a:latin typeface="Arial"/>
                <a:cs typeface="Arial"/>
              </a:rPr>
              <a:t> </a:t>
            </a:r>
            <a:r>
              <a:rPr sz="1500" spc="-5" dirty="0" smtClean="0">
                <a:solidFill>
                  <a:srgbClr val="FFFFFF"/>
                </a:solidFill>
                <a:latin typeface="Arial"/>
                <a:cs typeface="Arial"/>
              </a:rPr>
              <a:t>la </a:t>
            </a:r>
            <a:r>
              <a:rPr sz="1500" dirty="0" err="1" smtClean="0">
                <a:solidFill>
                  <a:srgbClr val="FFFFFF"/>
                </a:solidFill>
                <a:latin typeface="Arial"/>
                <a:cs typeface="Arial"/>
              </a:rPr>
              <a:t>máquina</a:t>
            </a:r>
            <a:r>
              <a:rPr sz="1500" dirty="0" smtClean="0">
                <a:solidFill>
                  <a:srgbClr val="FFFFFF"/>
                </a:solidFill>
                <a:latin typeface="Arial"/>
                <a:cs typeface="Arial"/>
              </a:rPr>
              <a:t> (</a:t>
            </a:r>
            <a:r>
              <a:rPr sz="1500" dirty="0" err="1" smtClean="0">
                <a:solidFill>
                  <a:srgbClr val="FFFFFF"/>
                </a:solidFill>
                <a:latin typeface="Arial"/>
                <a:cs typeface="Arial"/>
              </a:rPr>
              <a:t>preferentemente</a:t>
            </a:r>
            <a:r>
              <a:rPr sz="1500" dirty="0" smtClean="0">
                <a:solidFill>
                  <a:srgbClr val="FFFFFF"/>
                </a:solidFill>
                <a:latin typeface="Arial"/>
                <a:cs typeface="Arial"/>
              </a:rPr>
              <a:t> </a:t>
            </a:r>
            <a:r>
              <a:rPr sz="1500" spc="-5" dirty="0" smtClean="0">
                <a:solidFill>
                  <a:srgbClr val="FFFFFF"/>
                </a:solidFill>
                <a:latin typeface="Arial"/>
                <a:cs typeface="Arial"/>
              </a:rPr>
              <a:t>al final de la </a:t>
            </a:r>
            <a:r>
              <a:rPr sz="1500" spc="-5" dirty="0" err="1" smtClean="0">
                <a:solidFill>
                  <a:srgbClr val="FFFFFF"/>
                </a:solidFill>
                <a:latin typeface="Arial"/>
                <a:cs typeface="Arial"/>
              </a:rPr>
              <a:t>campaña</a:t>
            </a:r>
            <a:r>
              <a:rPr sz="1500" spc="-5" dirty="0" smtClean="0">
                <a:solidFill>
                  <a:srgbClr val="FFFFFF"/>
                </a:solidFill>
                <a:latin typeface="Arial"/>
                <a:cs typeface="Arial"/>
              </a:rPr>
              <a:t> </a:t>
            </a:r>
            <a:r>
              <a:rPr sz="1500" dirty="0" smtClean="0">
                <a:solidFill>
                  <a:srgbClr val="FFFFFF"/>
                </a:solidFill>
                <a:latin typeface="Arial"/>
                <a:cs typeface="Arial"/>
              </a:rPr>
              <a:t>anterior)  </a:t>
            </a:r>
            <a:r>
              <a:rPr sz="1500" spc="-5" dirty="0" smtClean="0">
                <a:solidFill>
                  <a:srgbClr val="FFFFFF"/>
                </a:solidFill>
                <a:latin typeface="Arial"/>
                <a:cs typeface="Arial"/>
              </a:rPr>
              <a:t>Se </a:t>
            </a:r>
            <a:r>
              <a:rPr sz="1500" spc="-5" dirty="0" err="1" smtClean="0">
                <a:solidFill>
                  <a:srgbClr val="FFFFFF"/>
                </a:solidFill>
                <a:latin typeface="Arial"/>
                <a:cs typeface="Arial"/>
              </a:rPr>
              <a:t>levanta</a:t>
            </a:r>
            <a:r>
              <a:rPr sz="1500" spc="-5" dirty="0" smtClean="0">
                <a:solidFill>
                  <a:srgbClr val="FFFFFF"/>
                </a:solidFill>
                <a:latin typeface="Arial"/>
                <a:cs typeface="Arial"/>
              </a:rPr>
              <a:t> la</a:t>
            </a:r>
            <a:r>
              <a:rPr sz="1500" spc="-15" dirty="0" smtClean="0">
                <a:solidFill>
                  <a:srgbClr val="FFFFFF"/>
                </a:solidFill>
                <a:latin typeface="Arial"/>
                <a:cs typeface="Arial"/>
              </a:rPr>
              <a:t> </a:t>
            </a:r>
            <a:r>
              <a:rPr sz="1500" dirty="0" err="1" smtClean="0">
                <a:solidFill>
                  <a:srgbClr val="FFFFFF"/>
                </a:solidFill>
                <a:latin typeface="Arial"/>
                <a:cs typeface="Arial"/>
              </a:rPr>
              <a:t>máquina</a:t>
            </a:r>
            <a:endParaRPr sz="1500" dirty="0" smtClean="0">
              <a:latin typeface="Arial"/>
              <a:cs typeface="Arial"/>
            </a:endParaRPr>
          </a:p>
          <a:p>
            <a:pPr marL="527685" marR="4592955">
              <a:lnSpc>
                <a:spcPct val="100000"/>
              </a:lnSpc>
            </a:pPr>
            <a:r>
              <a:rPr sz="1500" spc="-5" dirty="0" smtClean="0">
                <a:solidFill>
                  <a:srgbClr val="FFFFFF"/>
                </a:solidFill>
                <a:latin typeface="Arial"/>
                <a:cs typeface="Arial"/>
              </a:rPr>
              <a:t>Se </a:t>
            </a:r>
            <a:r>
              <a:rPr sz="1500" dirty="0" err="1" smtClean="0">
                <a:solidFill>
                  <a:srgbClr val="FFFFFF"/>
                </a:solidFill>
                <a:latin typeface="Arial"/>
                <a:cs typeface="Arial"/>
              </a:rPr>
              <a:t>mide</a:t>
            </a:r>
            <a:r>
              <a:rPr sz="1500" dirty="0" smtClean="0">
                <a:solidFill>
                  <a:srgbClr val="FFFFFF"/>
                </a:solidFill>
                <a:latin typeface="Arial"/>
                <a:cs typeface="Arial"/>
              </a:rPr>
              <a:t> </a:t>
            </a:r>
            <a:r>
              <a:rPr sz="1500" spc="-5" dirty="0" smtClean="0">
                <a:solidFill>
                  <a:srgbClr val="FFFFFF"/>
                </a:solidFill>
                <a:latin typeface="Arial"/>
                <a:cs typeface="Arial"/>
              </a:rPr>
              <a:t>o </a:t>
            </a:r>
            <a:r>
              <a:rPr sz="1500" dirty="0" err="1" smtClean="0">
                <a:solidFill>
                  <a:srgbClr val="FFFFFF"/>
                </a:solidFill>
                <a:latin typeface="Arial"/>
                <a:cs typeface="Arial"/>
              </a:rPr>
              <a:t>calcula</a:t>
            </a:r>
            <a:r>
              <a:rPr sz="1500" dirty="0" smtClean="0">
                <a:solidFill>
                  <a:srgbClr val="FFFFFF"/>
                </a:solidFill>
                <a:latin typeface="Arial"/>
                <a:cs typeface="Arial"/>
              </a:rPr>
              <a:t> </a:t>
            </a:r>
            <a:r>
              <a:rPr sz="1500" spc="-5" dirty="0" smtClean="0">
                <a:solidFill>
                  <a:srgbClr val="FFFFFF"/>
                </a:solidFill>
                <a:latin typeface="Arial"/>
                <a:cs typeface="Arial"/>
              </a:rPr>
              <a:t>el </a:t>
            </a:r>
            <a:r>
              <a:rPr sz="1500" dirty="0" err="1" smtClean="0">
                <a:solidFill>
                  <a:srgbClr val="FFFFFF"/>
                </a:solidFill>
                <a:latin typeface="Arial"/>
                <a:cs typeface="Arial"/>
              </a:rPr>
              <a:t>perímetro</a:t>
            </a:r>
            <a:r>
              <a:rPr sz="1500" dirty="0" smtClean="0">
                <a:solidFill>
                  <a:srgbClr val="FFFFFF"/>
                </a:solidFill>
                <a:latin typeface="Arial"/>
                <a:cs typeface="Arial"/>
              </a:rPr>
              <a:t>  </a:t>
            </a:r>
            <a:r>
              <a:rPr sz="1500" spc="-5" dirty="0" smtClean="0">
                <a:solidFill>
                  <a:srgbClr val="FFFFFF"/>
                </a:solidFill>
                <a:latin typeface="Arial"/>
                <a:cs typeface="Arial"/>
              </a:rPr>
              <a:t>Se </a:t>
            </a:r>
            <a:r>
              <a:rPr sz="1500" dirty="0" err="1" smtClean="0">
                <a:solidFill>
                  <a:srgbClr val="FFFFFF"/>
                </a:solidFill>
                <a:latin typeface="Arial"/>
                <a:cs typeface="Arial"/>
              </a:rPr>
              <a:t>carga</a:t>
            </a:r>
            <a:r>
              <a:rPr sz="1500" dirty="0" smtClean="0">
                <a:solidFill>
                  <a:srgbClr val="FFFFFF"/>
                </a:solidFill>
                <a:latin typeface="Arial"/>
                <a:cs typeface="Arial"/>
              </a:rPr>
              <a:t> </a:t>
            </a:r>
            <a:r>
              <a:rPr sz="1500" spc="-5" dirty="0" smtClean="0">
                <a:solidFill>
                  <a:srgbClr val="FFFFFF"/>
                </a:solidFill>
                <a:latin typeface="Arial"/>
                <a:cs typeface="Arial"/>
              </a:rPr>
              <a:t>la </a:t>
            </a:r>
            <a:r>
              <a:rPr sz="1500" dirty="0" err="1" smtClean="0">
                <a:solidFill>
                  <a:srgbClr val="FFFFFF"/>
                </a:solidFill>
                <a:latin typeface="Arial"/>
                <a:cs typeface="Arial"/>
              </a:rPr>
              <a:t>máquina</a:t>
            </a:r>
            <a:r>
              <a:rPr sz="1500" dirty="0" smtClean="0">
                <a:solidFill>
                  <a:srgbClr val="FFFFFF"/>
                </a:solidFill>
                <a:latin typeface="Arial"/>
                <a:cs typeface="Arial"/>
              </a:rPr>
              <a:t> </a:t>
            </a:r>
            <a:r>
              <a:rPr sz="1500" spc="-5" dirty="0" smtClean="0">
                <a:solidFill>
                  <a:srgbClr val="FFFFFF"/>
                </a:solidFill>
                <a:latin typeface="Arial"/>
                <a:cs typeface="Arial"/>
              </a:rPr>
              <a:t>con</a:t>
            </a:r>
            <a:r>
              <a:rPr sz="1500" spc="-105" dirty="0" smtClean="0">
                <a:solidFill>
                  <a:srgbClr val="FFFFFF"/>
                </a:solidFill>
                <a:latin typeface="Arial"/>
                <a:cs typeface="Arial"/>
              </a:rPr>
              <a:t> </a:t>
            </a:r>
            <a:r>
              <a:rPr sz="1500" dirty="0" err="1" smtClean="0">
                <a:solidFill>
                  <a:srgbClr val="FFFFFF"/>
                </a:solidFill>
                <a:latin typeface="Arial"/>
                <a:cs typeface="Arial"/>
              </a:rPr>
              <a:t>semilla</a:t>
            </a:r>
            <a:endParaRPr sz="1500" dirty="0" smtClean="0">
              <a:latin typeface="Arial"/>
              <a:cs typeface="Arial"/>
            </a:endParaRPr>
          </a:p>
          <a:p>
            <a:pPr marL="527685" marR="5080">
              <a:lnSpc>
                <a:spcPts val="1440"/>
              </a:lnSpc>
              <a:spcBef>
                <a:spcPts val="345"/>
              </a:spcBef>
            </a:pPr>
            <a:r>
              <a:rPr sz="1500" spc="-5" dirty="0" smtClean="0">
                <a:solidFill>
                  <a:srgbClr val="FFFFFF"/>
                </a:solidFill>
                <a:latin typeface="Arial"/>
                <a:cs typeface="Arial"/>
              </a:rPr>
              <a:t>Se </a:t>
            </a:r>
            <a:r>
              <a:rPr sz="1500" dirty="0" err="1" smtClean="0">
                <a:solidFill>
                  <a:srgbClr val="FFFFFF"/>
                </a:solidFill>
                <a:latin typeface="Arial"/>
                <a:cs typeface="Arial"/>
              </a:rPr>
              <a:t>identifica</a:t>
            </a:r>
            <a:r>
              <a:rPr sz="1500" dirty="0" smtClean="0">
                <a:solidFill>
                  <a:srgbClr val="FFFFFF"/>
                </a:solidFill>
                <a:latin typeface="Arial"/>
                <a:cs typeface="Arial"/>
              </a:rPr>
              <a:t> </a:t>
            </a:r>
            <a:r>
              <a:rPr sz="1500" spc="-5" dirty="0" err="1" smtClean="0">
                <a:solidFill>
                  <a:srgbClr val="FFFFFF"/>
                </a:solidFill>
                <a:latin typeface="Arial"/>
                <a:cs typeface="Arial"/>
              </a:rPr>
              <a:t>una</a:t>
            </a:r>
            <a:r>
              <a:rPr sz="1500" spc="-5" dirty="0" smtClean="0">
                <a:solidFill>
                  <a:srgbClr val="FFFFFF"/>
                </a:solidFill>
                <a:latin typeface="Arial"/>
                <a:cs typeface="Arial"/>
              </a:rPr>
              <a:t> </a:t>
            </a:r>
            <a:r>
              <a:rPr sz="1500" dirty="0" err="1" smtClean="0">
                <a:solidFill>
                  <a:srgbClr val="FFFFFF"/>
                </a:solidFill>
                <a:latin typeface="Arial"/>
                <a:cs typeface="Arial"/>
              </a:rPr>
              <a:t>relación</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dirty="0" err="1" smtClean="0">
                <a:solidFill>
                  <a:srgbClr val="FFFFFF"/>
                </a:solidFill>
                <a:latin typeface="Arial"/>
                <a:cs typeface="Arial"/>
              </a:rPr>
              <a:t>transmisión</a:t>
            </a:r>
            <a:r>
              <a:rPr sz="1500" dirty="0" smtClean="0">
                <a:solidFill>
                  <a:srgbClr val="FFFFFF"/>
                </a:solidFill>
                <a:latin typeface="Arial"/>
                <a:cs typeface="Arial"/>
              </a:rPr>
              <a:t> </a:t>
            </a:r>
            <a:r>
              <a:rPr sz="1500" spc="-5" dirty="0" err="1" smtClean="0">
                <a:solidFill>
                  <a:srgbClr val="FFFFFF"/>
                </a:solidFill>
                <a:latin typeface="Arial"/>
                <a:cs typeface="Arial"/>
              </a:rPr>
              <a:t>representativa</a:t>
            </a:r>
            <a:r>
              <a:rPr sz="1500" spc="-5" dirty="0" smtClean="0">
                <a:solidFill>
                  <a:srgbClr val="FFFFFF"/>
                </a:solidFill>
                <a:latin typeface="Arial"/>
                <a:cs typeface="Arial"/>
              </a:rPr>
              <a:t> de la </a:t>
            </a:r>
            <a:r>
              <a:rPr sz="1500" dirty="0" err="1" smtClean="0">
                <a:solidFill>
                  <a:srgbClr val="FFFFFF"/>
                </a:solidFill>
                <a:latin typeface="Arial"/>
                <a:cs typeface="Arial"/>
              </a:rPr>
              <a:t>densidad</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dirty="0" err="1" smtClean="0">
                <a:solidFill>
                  <a:srgbClr val="FFFFFF"/>
                </a:solidFill>
                <a:latin typeface="Arial"/>
                <a:cs typeface="Arial"/>
              </a:rPr>
              <a:t>siembra</a:t>
            </a:r>
            <a:r>
              <a:rPr sz="1500" dirty="0" smtClean="0">
                <a:solidFill>
                  <a:srgbClr val="FFFFFF"/>
                </a:solidFill>
                <a:latin typeface="Arial"/>
                <a:cs typeface="Arial"/>
              </a:rPr>
              <a:t> </a:t>
            </a:r>
            <a:r>
              <a:rPr sz="1500" spc="-5" dirty="0" smtClean="0">
                <a:solidFill>
                  <a:srgbClr val="FFFFFF"/>
                </a:solidFill>
                <a:latin typeface="Arial"/>
                <a:cs typeface="Arial"/>
              </a:rPr>
              <a:t>que  se </a:t>
            </a:r>
            <a:r>
              <a:rPr sz="1500" spc="-5" dirty="0" err="1" smtClean="0">
                <a:solidFill>
                  <a:srgbClr val="FFFFFF"/>
                </a:solidFill>
                <a:latin typeface="Arial"/>
                <a:cs typeface="Arial"/>
              </a:rPr>
              <a:t>desea</a:t>
            </a:r>
            <a:r>
              <a:rPr sz="1500" spc="-40" dirty="0" smtClean="0">
                <a:solidFill>
                  <a:srgbClr val="FFFFFF"/>
                </a:solidFill>
                <a:latin typeface="Arial"/>
                <a:cs typeface="Arial"/>
              </a:rPr>
              <a:t> </a:t>
            </a:r>
            <a:r>
              <a:rPr sz="1500" dirty="0" err="1" smtClean="0">
                <a:solidFill>
                  <a:srgbClr val="FFFFFF"/>
                </a:solidFill>
                <a:latin typeface="Arial"/>
                <a:cs typeface="Arial"/>
              </a:rPr>
              <a:t>sembrar</a:t>
            </a:r>
            <a:r>
              <a:rPr lang="es-AR" sz="1500" dirty="0" smtClean="0">
                <a:solidFill>
                  <a:srgbClr val="FFFFFF"/>
                </a:solidFill>
                <a:latin typeface="Arial"/>
                <a:cs typeface="Arial"/>
              </a:rPr>
              <a:t> pero puede ser cualquiera.</a:t>
            </a:r>
            <a:endParaRPr sz="1500" dirty="0" smtClean="0">
              <a:latin typeface="Arial"/>
              <a:cs typeface="Arial"/>
            </a:endParaRPr>
          </a:p>
          <a:p>
            <a:pPr marL="527685" indent="-514984">
              <a:lnSpc>
                <a:spcPct val="100000"/>
              </a:lnSpc>
              <a:spcBef>
                <a:spcPts val="15"/>
              </a:spcBef>
              <a:buClr>
                <a:srgbClr val="B1B1B1"/>
              </a:buClr>
              <a:buSzPct val="73333"/>
              <a:buAutoNum type="arabicPeriod" startAt="6"/>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corrobora</a:t>
            </a:r>
            <a:r>
              <a:rPr sz="1500" dirty="0" smtClean="0">
                <a:solidFill>
                  <a:srgbClr val="FFFFFF"/>
                </a:solidFill>
                <a:latin typeface="Arial"/>
                <a:cs typeface="Arial"/>
              </a:rPr>
              <a:t> </a:t>
            </a:r>
            <a:r>
              <a:rPr sz="1500" spc="-5" dirty="0" smtClean="0">
                <a:solidFill>
                  <a:srgbClr val="FFFFFF"/>
                </a:solidFill>
                <a:latin typeface="Arial"/>
                <a:cs typeface="Arial"/>
              </a:rPr>
              <a:t>que el </a:t>
            </a:r>
            <a:r>
              <a:rPr sz="1500" dirty="0" err="1" smtClean="0">
                <a:solidFill>
                  <a:srgbClr val="FFFFFF"/>
                </a:solidFill>
                <a:latin typeface="Arial"/>
                <a:cs typeface="Arial"/>
              </a:rPr>
              <a:t>sistema</a:t>
            </a:r>
            <a:r>
              <a:rPr sz="1500" dirty="0" smtClean="0">
                <a:solidFill>
                  <a:srgbClr val="FFFFFF"/>
                </a:solidFill>
                <a:latin typeface="Arial"/>
                <a:cs typeface="Arial"/>
              </a:rPr>
              <a:t> </a:t>
            </a:r>
            <a:r>
              <a:rPr sz="1500" spc="-10" dirty="0" err="1" smtClean="0">
                <a:solidFill>
                  <a:srgbClr val="FFFFFF"/>
                </a:solidFill>
                <a:latin typeface="Arial"/>
                <a:cs typeface="Arial"/>
              </a:rPr>
              <a:t>haya</a:t>
            </a:r>
            <a:r>
              <a:rPr sz="1500" spc="-10" dirty="0" smtClean="0">
                <a:solidFill>
                  <a:srgbClr val="FFFFFF"/>
                </a:solidFill>
                <a:latin typeface="Arial"/>
                <a:cs typeface="Arial"/>
              </a:rPr>
              <a:t> </a:t>
            </a:r>
            <a:r>
              <a:rPr sz="1500" dirty="0" err="1" smtClean="0">
                <a:solidFill>
                  <a:srgbClr val="FFFFFF"/>
                </a:solidFill>
                <a:latin typeface="Arial"/>
                <a:cs typeface="Arial"/>
              </a:rPr>
              <a:t>engranado</a:t>
            </a:r>
            <a:r>
              <a:rPr sz="1500" spc="-80" dirty="0" smtClean="0">
                <a:solidFill>
                  <a:srgbClr val="FFFFFF"/>
                </a:solidFill>
                <a:latin typeface="Arial"/>
                <a:cs typeface="Arial"/>
              </a:rPr>
              <a:t> </a:t>
            </a:r>
            <a:r>
              <a:rPr sz="1500" dirty="0" err="1" smtClean="0">
                <a:solidFill>
                  <a:srgbClr val="FFFFFF"/>
                </a:solidFill>
                <a:latin typeface="Arial"/>
                <a:cs typeface="Arial"/>
              </a:rPr>
              <a:t>correctamente</a:t>
            </a:r>
            <a:endParaRPr sz="1500" dirty="0" smtClean="0">
              <a:latin typeface="Arial"/>
              <a:cs typeface="Arial"/>
            </a:endParaRPr>
          </a:p>
          <a:p>
            <a:pPr marL="527685" indent="-514984">
              <a:lnSpc>
                <a:spcPct val="100000"/>
              </a:lnSpc>
              <a:buClr>
                <a:srgbClr val="B1B1B1"/>
              </a:buClr>
              <a:buSzPct val="73333"/>
              <a:buAutoNum type="arabicPeriod" startAt="6"/>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gira</a:t>
            </a:r>
            <a:r>
              <a:rPr sz="1500" dirty="0" smtClean="0">
                <a:solidFill>
                  <a:srgbClr val="FFFFFF"/>
                </a:solidFill>
                <a:latin typeface="Arial"/>
                <a:cs typeface="Arial"/>
              </a:rPr>
              <a:t> </a:t>
            </a:r>
            <a:r>
              <a:rPr sz="1500" spc="-5" dirty="0" smtClean="0">
                <a:solidFill>
                  <a:srgbClr val="FFFFFF"/>
                </a:solidFill>
                <a:latin typeface="Arial"/>
                <a:cs typeface="Arial"/>
              </a:rPr>
              <a:t>la </a:t>
            </a:r>
            <a:r>
              <a:rPr sz="1500" dirty="0" err="1" smtClean="0">
                <a:solidFill>
                  <a:srgbClr val="FFFFFF"/>
                </a:solidFill>
                <a:latin typeface="Arial"/>
                <a:cs typeface="Arial"/>
              </a:rPr>
              <a:t>rueda</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spc="-5" dirty="0" err="1" smtClean="0">
                <a:solidFill>
                  <a:srgbClr val="FFFFFF"/>
                </a:solidFill>
                <a:latin typeface="Arial"/>
                <a:cs typeface="Arial"/>
              </a:rPr>
              <a:t>mando</a:t>
            </a:r>
            <a:r>
              <a:rPr sz="1500" spc="-5" dirty="0" smtClean="0">
                <a:solidFill>
                  <a:srgbClr val="FFFFFF"/>
                </a:solidFill>
                <a:latin typeface="Arial"/>
                <a:cs typeface="Arial"/>
              </a:rPr>
              <a:t> de la </a:t>
            </a:r>
            <a:r>
              <a:rPr sz="1500" dirty="0" err="1" smtClean="0">
                <a:solidFill>
                  <a:srgbClr val="FFFFFF"/>
                </a:solidFill>
                <a:latin typeface="Arial"/>
                <a:cs typeface="Arial"/>
              </a:rPr>
              <a:t>máquina</a:t>
            </a:r>
            <a:r>
              <a:rPr sz="1500" dirty="0" smtClean="0">
                <a:solidFill>
                  <a:srgbClr val="FFFFFF"/>
                </a:solidFill>
                <a:latin typeface="Arial"/>
                <a:cs typeface="Arial"/>
              </a:rPr>
              <a:t> </a:t>
            </a:r>
            <a:r>
              <a:rPr sz="1500" spc="-5" dirty="0" smtClean="0">
                <a:solidFill>
                  <a:srgbClr val="FFFFFF"/>
                </a:solidFill>
                <a:latin typeface="Arial"/>
                <a:cs typeface="Arial"/>
              </a:rPr>
              <a:t>para que se </a:t>
            </a:r>
            <a:r>
              <a:rPr sz="1500" dirty="0" err="1" smtClean="0">
                <a:solidFill>
                  <a:srgbClr val="FFFFFF"/>
                </a:solidFill>
                <a:latin typeface="Arial"/>
                <a:cs typeface="Arial"/>
              </a:rPr>
              <a:t>carguen</a:t>
            </a:r>
            <a:r>
              <a:rPr sz="1500" dirty="0" smtClean="0">
                <a:solidFill>
                  <a:srgbClr val="FFFFFF"/>
                </a:solidFill>
                <a:latin typeface="Arial"/>
                <a:cs typeface="Arial"/>
              </a:rPr>
              <a:t> </a:t>
            </a:r>
            <a:r>
              <a:rPr sz="1500" dirty="0" err="1" smtClean="0">
                <a:solidFill>
                  <a:srgbClr val="FFFFFF"/>
                </a:solidFill>
                <a:latin typeface="Arial"/>
                <a:cs typeface="Arial"/>
              </a:rPr>
              <a:t>los</a:t>
            </a:r>
            <a:r>
              <a:rPr sz="1500" spc="-85" dirty="0" smtClean="0">
                <a:solidFill>
                  <a:srgbClr val="FFFFFF"/>
                </a:solidFill>
                <a:latin typeface="Arial"/>
                <a:cs typeface="Arial"/>
              </a:rPr>
              <a:t> </a:t>
            </a:r>
            <a:r>
              <a:rPr sz="1500" dirty="0" err="1" smtClean="0">
                <a:solidFill>
                  <a:srgbClr val="FFFFFF"/>
                </a:solidFill>
                <a:latin typeface="Arial"/>
                <a:cs typeface="Arial"/>
              </a:rPr>
              <a:t>dosificadores</a:t>
            </a:r>
            <a:endParaRPr sz="1500" dirty="0" smtClean="0">
              <a:latin typeface="Arial"/>
              <a:cs typeface="Arial"/>
            </a:endParaRPr>
          </a:p>
          <a:p>
            <a:pPr marL="527685" indent="-514984">
              <a:lnSpc>
                <a:spcPct val="100000"/>
              </a:lnSpc>
              <a:buClr>
                <a:srgbClr val="B1B1B1"/>
              </a:buClr>
              <a:buSzPct val="73333"/>
              <a:buAutoNum type="arabicPeriod" startAt="6"/>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liberan</a:t>
            </a:r>
            <a:r>
              <a:rPr sz="1500" dirty="0" smtClean="0">
                <a:solidFill>
                  <a:srgbClr val="FFFFFF"/>
                </a:solidFill>
                <a:latin typeface="Arial"/>
                <a:cs typeface="Arial"/>
              </a:rPr>
              <a:t> </a:t>
            </a:r>
            <a:r>
              <a:rPr sz="1500" dirty="0" err="1" smtClean="0">
                <a:solidFill>
                  <a:srgbClr val="FFFFFF"/>
                </a:solidFill>
                <a:latin typeface="Arial"/>
                <a:cs typeface="Arial"/>
              </a:rPr>
              <a:t>los</a:t>
            </a:r>
            <a:r>
              <a:rPr sz="1500" dirty="0" smtClean="0">
                <a:solidFill>
                  <a:srgbClr val="FFFFFF"/>
                </a:solidFill>
                <a:latin typeface="Arial"/>
                <a:cs typeface="Arial"/>
              </a:rPr>
              <a:t> </a:t>
            </a:r>
            <a:r>
              <a:rPr sz="1500" dirty="0" err="1" smtClean="0">
                <a:solidFill>
                  <a:srgbClr val="FFFFFF"/>
                </a:solidFill>
                <a:latin typeface="Arial"/>
                <a:cs typeface="Arial"/>
              </a:rPr>
              <a:t>tubos</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dirty="0" err="1" smtClean="0">
                <a:solidFill>
                  <a:srgbClr val="FFFFFF"/>
                </a:solidFill>
                <a:latin typeface="Arial"/>
                <a:cs typeface="Arial"/>
              </a:rPr>
              <a:t>descarga</a:t>
            </a:r>
            <a:r>
              <a:rPr sz="1500" dirty="0" smtClean="0">
                <a:solidFill>
                  <a:srgbClr val="FFFFFF"/>
                </a:solidFill>
                <a:latin typeface="Arial"/>
                <a:cs typeface="Arial"/>
              </a:rPr>
              <a:t> </a:t>
            </a:r>
            <a:r>
              <a:rPr sz="1500" spc="-5" dirty="0" smtClean="0">
                <a:solidFill>
                  <a:srgbClr val="FFFFFF"/>
                </a:solidFill>
                <a:latin typeface="Arial"/>
                <a:cs typeface="Arial"/>
              </a:rPr>
              <a:t>para </a:t>
            </a:r>
            <a:r>
              <a:rPr sz="1500" dirty="0" err="1" smtClean="0">
                <a:solidFill>
                  <a:srgbClr val="FFFFFF"/>
                </a:solidFill>
                <a:latin typeface="Arial"/>
                <a:cs typeface="Arial"/>
              </a:rPr>
              <a:t>colocar</a:t>
            </a:r>
            <a:r>
              <a:rPr sz="1500" dirty="0" smtClean="0">
                <a:solidFill>
                  <a:srgbClr val="FFFFFF"/>
                </a:solidFill>
                <a:latin typeface="Arial"/>
                <a:cs typeface="Arial"/>
              </a:rPr>
              <a:t> las</a:t>
            </a:r>
            <a:r>
              <a:rPr sz="1500" spc="-125" dirty="0" smtClean="0">
                <a:solidFill>
                  <a:srgbClr val="FFFFFF"/>
                </a:solidFill>
                <a:latin typeface="Arial"/>
                <a:cs typeface="Arial"/>
              </a:rPr>
              <a:t> </a:t>
            </a:r>
            <a:r>
              <a:rPr sz="1500" dirty="0" err="1" smtClean="0">
                <a:solidFill>
                  <a:srgbClr val="FFFFFF"/>
                </a:solidFill>
                <a:latin typeface="Arial"/>
                <a:cs typeface="Arial"/>
              </a:rPr>
              <a:t>bolsas</a:t>
            </a:r>
            <a:endParaRPr sz="1500" dirty="0" smtClean="0">
              <a:latin typeface="Arial"/>
              <a:cs typeface="Arial"/>
            </a:endParaRPr>
          </a:p>
          <a:p>
            <a:pPr marL="527685" indent="-514984">
              <a:lnSpc>
                <a:spcPct val="100000"/>
              </a:lnSpc>
              <a:buClr>
                <a:srgbClr val="B1B1B1"/>
              </a:buClr>
              <a:buSzPct val="73333"/>
              <a:buAutoNum type="arabicPeriod" startAt="6"/>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colocan</a:t>
            </a:r>
            <a:r>
              <a:rPr sz="1500" dirty="0" smtClean="0">
                <a:solidFill>
                  <a:srgbClr val="FFFFFF"/>
                </a:solidFill>
                <a:latin typeface="Arial"/>
                <a:cs typeface="Arial"/>
              </a:rPr>
              <a:t> </a:t>
            </a:r>
            <a:r>
              <a:rPr sz="1500" dirty="0" err="1" smtClean="0">
                <a:solidFill>
                  <a:srgbClr val="FFFFFF"/>
                </a:solidFill>
                <a:latin typeface="Arial"/>
                <a:cs typeface="Arial"/>
              </a:rPr>
              <a:t>bolsitas</a:t>
            </a:r>
            <a:r>
              <a:rPr sz="1500" dirty="0" smtClean="0">
                <a:solidFill>
                  <a:srgbClr val="FFFFFF"/>
                </a:solidFill>
                <a:latin typeface="Arial"/>
                <a:cs typeface="Arial"/>
              </a:rPr>
              <a:t> </a:t>
            </a:r>
            <a:r>
              <a:rPr sz="1500" dirty="0" err="1" smtClean="0">
                <a:solidFill>
                  <a:srgbClr val="FFFFFF"/>
                </a:solidFill>
                <a:latin typeface="Arial"/>
                <a:cs typeface="Arial"/>
              </a:rPr>
              <a:t>sostenidas</a:t>
            </a:r>
            <a:r>
              <a:rPr sz="1500" dirty="0" smtClean="0">
                <a:solidFill>
                  <a:srgbClr val="FFFFFF"/>
                </a:solidFill>
                <a:latin typeface="Arial"/>
                <a:cs typeface="Arial"/>
              </a:rPr>
              <a:t> </a:t>
            </a:r>
            <a:r>
              <a:rPr sz="1500" spc="-5" dirty="0" smtClean="0">
                <a:solidFill>
                  <a:srgbClr val="FFFFFF"/>
                </a:solidFill>
                <a:latin typeface="Arial"/>
                <a:cs typeface="Arial"/>
              </a:rPr>
              <a:t>con </a:t>
            </a:r>
            <a:r>
              <a:rPr sz="1500" spc="-5" dirty="0" err="1" smtClean="0">
                <a:solidFill>
                  <a:srgbClr val="FFFFFF"/>
                </a:solidFill>
                <a:latin typeface="Arial"/>
                <a:cs typeface="Arial"/>
              </a:rPr>
              <a:t>bandas</a:t>
            </a:r>
            <a:r>
              <a:rPr sz="1500" spc="-5" dirty="0" smtClean="0">
                <a:solidFill>
                  <a:srgbClr val="FFFFFF"/>
                </a:solidFill>
                <a:latin typeface="Arial"/>
                <a:cs typeface="Arial"/>
              </a:rPr>
              <a:t> o</a:t>
            </a:r>
            <a:r>
              <a:rPr sz="1500" spc="-140" dirty="0" smtClean="0">
                <a:solidFill>
                  <a:srgbClr val="FFFFFF"/>
                </a:solidFill>
                <a:latin typeface="Arial"/>
                <a:cs typeface="Arial"/>
              </a:rPr>
              <a:t> </a:t>
            </a:r>
            <a:r>
              <a:rPr sz="1500" dirty="0" err="1" smtClean="0">
                <a:solidFill>
                  <a:srgbClr val="FFFFFF"/>
                </a:solidFill>
                <a:latin typeface="Arial"/>
                <a:cs typeface="Arial"/>
              </a:rPr>
              <a:t>precintos</a:t>
            </a:r>
            <a:endParaRPr sz="1500" dirty="0" smtClean="0">
              <a:latin typeface="Arial"/>
              <a:cs typeface="Arial"/>
            </a:endParaRPr>
          </a:p>
          <a:p>
            <a:pPr marL="527685" indent="-514984">
              <a:lnSpc>
                <a:spcPts val="1620"/>
              </a:lnSpc>
              <a:buClr>
                <a:srgbClr val="B1B1B1"/>
              </a:buClr>
              <a:buSzPct val="73333"/>
              <a:buAutoNum type="arabicPeriod" startAt="6"/>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gira</a:t>
            </a:r>
            <a:r>
              <a:rPr sz="1500" dirty="0" smtClean="0">
                <a:solidFill>
                  <a:srgbClr val="FFFFFF"/>
                </a:solidFill>
                <a:latin typeface="Arial"/>
                <a:cs typeface="Arial"/>
              </a:rPr>
              <a:t> </a:t>
            </a:r>
            <a:r>
              <a:rPr sz="1500" spc="-5" dirty="0" smtClean="0">
                <a:solidFill>
                  <a:srgbClr val="FFFFFF"/>
                </a:solidFill>
                <a:latin typeface="Arial"/>
                <a:cs typeface="Arial"/>
              </a:rPr>
              <a:t>la </a:t>
            </a:r>
            <a:r>
              <a:rPr sz="1500" dirty="0" err="1" smtClean="0">
                <a:solidFill>
                  <a:srgbClr val="FFFFFF"/>
                </a:solidFill>
                <a:latin typeface="Arial"/>
                <a:cs typeface="Arial"/>
              </a:rPr>
              <a:t>rueda</a:t>
            </a:r>
            <a:r>
              <a:rPr sz="1500" dirty="0" smtClean="0">
                <a:solidFill>
                  <a:srgbClr val="FFFFFF"/>
                </a:solidFill>
                <a:latin typeface="Arial"/>
                <a:cs typeface="Arial"/>
              </a:rPr>
              <a:t> </a:t>
            </a:r>
            <a:r>
              <a:rPr sz="1500" dirty="0" err="1" smtClean="0">
                <a:solidFill>
                  <a:srgbClr val="FFFFFF"/>
                </a:solidFill>
                <a:latin typeface="Arial"/>
                <a:cs typeface="Arial"/>
              </a:rPr>
              <a:t>durante</a:t>
            </a:r>
            <a:r>
              <a:rPr sz="1500" dirty="0" smtClean="0">
                <a:solidFill>
                  <a:srgbClr val="FFFFFF"/>
                </a:solidFill>
                <a:latin typeface="Arial"/>
                <a:cs typeface="Arial"/>
              </a:rPr>
              <a:t> </a:t>
            </a:r>
            <a:r>
              <a:rPr sz="1500" spc="-5" dirty="0" smtClean="0">
                <a:solidFill>
                  <a:srgbClr val="FFFFFF"/>
                </a:solidFill>
                <a:latin typeface="Arial"/>
                <a:cs typeface="Arial"/>
              </a:rPr>
              <a:t>un </a:t>
            </a:r>
            <a:r>
              <a:rPr sz="1500" spc="-5" dirty="0" err="1" smtClean="0">
                <a:solidFill>
                  <a:srgbClr val="FFFFFF"/>
                </a:solidFill>
                <a:latin typeface="Arial"/>
                <a:cs typeface="Arial"/>
              </a:rPr>
              <a:t>tiempo</a:t>
            </a:r>
            <a:r>
              <a:rPr sz="1500" spc="-5" dirty="0" smtClean="0">
                <a:solidFill>
                  <a:srgbClr val="FFFFFF"/>
                </a:solidFill>
                <a:latin typeface="Arial"/>
                <a:cs typeface="Arial"/>
              </a:rPr>
              <a:t> </a:t>
            </a:r>
            <a:r>
              <a:rPr sz="1500" dirty="0" smtClean="0">
                <a:solidFill>
                  <a:srgbClr val="FFFFFF"/>
                </a:solidFill>
                <a:latin typeface="Arial"/>
                <a:cs typeface="Arial"/>
              </a:rPr>
              <a:t>pre-</a:t>
            </a:r>
            <a:r>
              <a:rPr sz="1500" dirty="0" err="1" smtClean="0">
                <a:solidFill>
                  <a:srgbClr val="FFFFFF"/>
                </a:solidFill>
                <a:latin typeface="Arial"/>
                <a:cs typeface="Arial"/>
              </a:rPr>
              <a:t>establecido</a:t>
            </a:r>
            <a:r>
              <a:rPr sz="1500" dirty="0" smtClean="0">
                <a:solidFill>
                  <a:srgbClr val="FFFFFF"/>
                </a:solidFill>
                <a:latin typeface="Arial"/>
                <a:cs typeface="Arial"/>
              </a:rPr>
              <a:t> </a:t>
            </a:r>
            <a:r>
              <a:rPr sz="1500" spc="-5" dirty="0" smtClean="0">
                <a:solidFill>
                  <a:srgbClr val="FFFFFF"/>
                </a:solidFill>
                <a:latin typeface="Arial"/>
                <a:cs typeface="Arial"/>
              </a:rPr>
              <a:t>que </a:t>
            </a:r>
            <a:r>
              <a:rPr sz="1500" dirty="0" err="1" smtClean="0">
                <a:solidFill>
                  <a:srgbClr val="FFFFFF"/>
                </a:solidFill>
                <a:latin typeface="Arial"/>
                <a:cs typeface="Arial"/>
              </a:rPr>
              <a:t>tenga</a:t>
            </a:r>
            <a:r>
              <a:rPr sz="1500" dirty="0" smtClean="0">
                <a:solidFill>
                  <a:srgbClr val="FFFFFF"/>
                </a:solidFill>
                <a:latin typeface="Arial"/>
                <a:cs typeface="Arial"/>
              </a:rPr>
              <a:t> </a:t>
            </a:r>
            <a:r>
              <a:rPr sz="1500" dirty="0" err="1" smtClean="0">
                <a:solidFill>
                  <a:srgbClr val="FFFFFF"/>
                </a:solidFill>
                <a:latin typeface="Arial"/>
                <a:cs typeface="Arial"/>
              </a:rPr>
              <a:t>relación</a:t>
            </a:r>
            <a:r>
              <a:rPr sz="1500" dirty="0" smtClean="0">
                <a:solidFill>
                  <a:srgbClr val="FFFFFF"/>
                </a:solidFill>
                <a:latin typeface="Arial"/>
                <a:cs typeface="Arial"/>
              </a:rPr>
              <a:t> </a:t>
            </a:r>
            <a:r>
              <a:rPr sz="1500" spc="-5" dirty="0" smtClean="0">
                <a:solidFill>
                  <a:srgbClr val="FFFFFF"/>
                </a:solidFill>
                <a:latin typeface="Arial"/>
                <a:cs typeface="Arial"/>
              </a:rPr>
              <a:t>con</a:t>
            </a:r>
            <a:r>
              <a:rPr sz="1500" spc="-140" dirty="0" smtClean="0">
                <a:solidFill>
                  <a:srgbClr val="FFFFFF"/>
                </a:solidFill>
                <a:latin typeface="Arial"/>
                <a:cs typeface="Arial"/>
              </a:rPr>
              <a:t> </a:t>
            </a:r>
            <a:r>
              <a:rPr sz="1500" spc="-5" dirty="0" err="1" smtClean="0">
                <a:solidFill>
                  <a:srgbClr val="FFFFFF"/>
                </a:solidFill>
                <a:latin typeface="Arial"/>
                <a:cs typeface="Arial"/>
              </a:rPr>
              <a:t>una</a:t>
            </a:r>
            <a:endParaRPr sz="1500" dirty="0" smtClean="0">
              <a:latin typeface="Arial"/>
              <a:cs typeface="Arial"/>
            </a:endParaRPr>
          </a:p>
          <a:p>
            <a:pPr marL="527685">
              <a:lnSpc>
                <a:spcPts val="1620"/>
              </a:lnSpc>
            </a:pPr>
            <a:r>
              <a:rPr sz="1500" dirty="0" err="1" smtClean="0">
                <a:solidFill>
                  <a:srgbClr val="FFFFFF"/>
                </a:solidFill>
                <a:latin typeface="Arial"/>
                <a:cs typeface="Arial"/>
              </a:rPr>
              <a:t>cantidad</a:t>
            </a:r>
            <a:r>
              <a:rPr sz="1500" dirty="0" smtClean="0">
                <a:solidFill>
                  <a:srgbClr val="FFFFFF"/>
                </a:solidFill>
                <a:latin typeface="Arial"/>
                <a:cs typeface="Arial"/>
              </a:rPr>
              <a:t> de </a:t>
            </a:r>
            <a:r>
              <a:rPr sz="1500" spc="-5" dirty="0" err="1" smtClean="0">
                <a:solidFill>
                  <a:srgbClr val="FFFFFF"/>
                </a:solidFill>
                <a:latin typeface="Arial"/>
                <a:cs typeface="Arial"/>
              </a:rPr>
              <a:t>vueltas</a:t>
            </a:r>
            <a:r>
              <a:rPr sz="1500" spc="-5" dirty="0" smtClean="0">
                <a:solidFill>
                  <a:srgbClr val="FFFFFF"/>
                </a:solidFill>
                <a:latin typeface="Arial"/>
                <a:cs typeface="Arial"/>
              </a:rPr>
              <a:t> </a:t>
            </a:r>
            <a:r>
              <a:rPr sz="1500" dirty="0" err="1" smtClean="0">
                <a:solidFill>
                  <a:srgbClr val="FFFFFF"/>
                </a:solidFill>
                <a:latin typeface="Arial"/>
                <a:cs typeface="Arial"/>
              </a:rPr>
              <a:t>equivalente</a:t>
            </a:r>
            <a:r>
              <a:rPr sz="1500" dirty="0" smtClean="0">
                <a:solidFill>
                  <a:srgbClr val="FFFFFF"/>
                </a:solidFill>
                <a:latin typeface="Arial"/>
                <a:cs typeface="Arial"/>
              </a:rPr>
              <a:t> a </a:t>
            </a:r>
            <a:r>
              <a:rPr sz="1500" dirty="0" err="1" smtClean="0">
                <a:solidFill>
                  <a:srgbClr val="FFFFFF"/>
                </a:solidFill>
                <a:latin typeface="Arial"/>
                <a:cs typeface="Arial"/>
              </a:rPr>
              <a:t>una</a:t>
            </a:r>
            <a:r>
              <a:rPr sz="1500" dirty="0" smtClean="0">
                <a:solidFill>
                  <a:srgbClr val="FFFFFF"/>
                </a:solidFill>
                <a:latin typeface="Arial"/>
                <a:cs typeface="Arial"/>
              </a:rPr>
              <a:t> </a:t>
            </a:r>
            <a:r>
              <a:rPr sz="1500" dirty="0" err="1" smtClean="0">
                <a:solidFill>
                  <a:srgbClr val="FFFFFF"/>
                </a:solidFill>
                <a:latin typeface="Arial"/>
                <a:cs typeface="Arial"/>
              </a:rPr>
              <a:t>distancia</a:t>
            </a:r>
            <a:r>
              <a:rPr sz="1500" dirty="0" smtClean="0">
                <a:solidFill>
                  <a:srgbClr val="FFFFFF"/>
                </a:solidFill>
                <a:latin typeface="Arial"/>
                <a:cs typeface="Arial"/>
              </a:rPr>
              <a:t> de </a:t>
            </a:r>
            <a:r>
              <a:rPr sz="1500" spc="5" dirty="0" smtClean="0">
                <a:solidFill>
                  <a:srgbClr val="FFFFFF"/>
                </a:solidFill>
                <a:latin typeface="Arial"/>
                <a:cs typeface="Arial"/>
              </a:rPr>
              <a:t>30-50-100</a:t>
            </a:r>
            <a:r>
              <a:rPr sz="1500" spc="-160" dirty="0" smtClean="0">
                <a:solidFill>
                  <a:srgbClr val="FFFFFF"/>
                </a:solidFill>
                <a:latin typeface="Arial"/>
                <a:cs typeface="Arial"/>
              </a:rPr>
              <a:t> </a:t>
            </a:r>
            <a:r>
              <a:rPr sz="1500" dirty="0" smtClean="0">
                <a:solidFill>
                  <a:srgbClr val="FFFFFF"/>
                </a:solidFill>
                <a:latin typeface="Arial"/>
                <a:cs typeface="Arial"/>
              </a:rPr>
              <a:t>m</a:t>
            </a:r>
            <a:endParaRPr sz="1500" dirty="0" smtClean="0">
              <a:latin typeface="Arial"/>
              <a:cs typeface="Arial"/>
            </a:endParaRPr>
          </a:p>
          <a:p>
            <a:pPr marL="527685" indent="-514984">
              <a:lnSpc>
                <a:spcPct val="100000"/>
              </a:lnSpc>
              <a:spcBef>
                <a:spcPts val="5"/>
              </a:spcBef>
              <a:buClr>
                <a:srgbClr val="B1B1B1"/>
              </a:buClr>
              <a:buSzPct val="73333"/>
              <a:buAutoNum type="arabicPeriod" startAt="11"/>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recogen</a:t>
            </a:r>
            <a:r>
              <a:rPr sz="1500" dirty="0" smtClean="0">
                <a:solidFill>
                  <a:srgbClr val="FFFFFF"/>
                </a:solidFill>
                <a:latin typeface="Arial"/>
                <a:cs typeface="Arial"/>
              </a:rPr>
              <a:t> las </a:t>
            </a:r>
            <a:r>
              <a:rPr sz="1500" dirty="0" err="1" smtClean="0">
                <a:solidFill>
                  <a:srgbClr val="FFFFFF"/>
                </a:solidFill>
                <a:latin typeface="Arial"/>
                <a:cs typeface="Arial"/>
              </a:rPr>
              <a:t>bolsas</a:t>
            </a:r>
            <a:r>
              <a:rPr sz="1500" dirty="0" smtClean="0">
                <a:solidFill>
                  <a:srgbClr val="FFFFFF"/>
                </a:solidFill>
                <a:latin typeface="Arial"/>
                <a:cs typeface="Arial"/>
              </a:rPr>
              <a:t> </a:t>
            </a:r>
            <a:r>
              <a:rPr sz="1500" spc="-5" dirty="0" smtClean="0">
                <a:solidFill>
                  <a:srgbClr val="FFFFFF"/>
                </a:solidFill>
                <a:latin typeface="Arial"/>
                <a:cs typeface="Arial"/>
              </a:rPr>
              <a:t>con </a:t>
            </a:r>
            <a:r>
              <a:rPr sz="1500" dirty="0" err="1" smtClean="0">
                <a:solidFill>
                  <a:srgbClr val="FFFFFF"/>
                </a:solidFill>
                <a:latin typeface="Arial"/>
                <a:cs typeface="Arial"/>
              </a:rPr>
              <a:t>semilla</a:t>
            </a:r>
            <a:r>
              <a:rPr sz="1500" dirty="0" smtClean="0">
                <a:solidFill>
                  <a:srgbClr val="FFFFFF"/>
                </a:solidFill>
                <a:latin typeface="Arial"/>
                <a:cs typeface="Arial"/>
              </a:rPr>
              <a:t> y </a:t>
            </a:r>
            <a:r>
              <a:rPr sz="1500" spc="-5" dirty="0" smtClean="0">
                <a:solidFill>
                  <a:srgbClr val="FFFFFF"/>
                </a:solidFill>
                <a:latin typeface="Arial"/>
                <a:cs typeface="Arial"/>
              </a:rPr>
              <a:t>se </a:t>
            </a:r>
            <a:r>
              <a:rPr sz="1500" dirty="0" smtClean="0">
                <a:solidFill>
                  <a:srgbClr val="FFFFFF"/>
                </a:solidFill>
                <a:latin typeface="Arial"/>
                <a:cs typeface="Arial"/>
              </a:rPr>
              <a:t>las </a:t>
            </a:r>
            <a:r>
              <a:rPr sz="1500" spc="-5" dirty="0" err="1" smtClean="0">
                <a:solidFill>
                  <a:srgbClr val="FFFFFF"/>
                </a:solidFill>
                <a:latin typeface="Arial"/>
                <a:cs typeface="Arial"/>
              </a:rPr>
              <a:t>pesa</a:t>
            </a:r>
            <a:r>
              <a:rPr sz="1500" spc="-105" dirty="0" smtClean="0">
                <a:solidFill>
                  <a:srgbClr val="FFFFFF"/>
                </a:solidFill>
                <a:latin typeface="Arial"/>
                <a:cs typeface="Arial"/>
              </a:rPr>
              <a:t> </a:t>
            </a:r>
            <a:r>
              <a:rPr sz="1500" spc="-5" dirty="0" err="1" smtClean="0">
                <a:solidFill>
                  <a:srgbClr val="FFFFFF"/>
                </a:solidFill>
                <a:latin typeface="Arial"/>
                <a:cs typeface="Arial"/>
              </a:rPr>
              <a:t>individualmente</a:t>
            </a:r>
            <a:endParaRPr sz="1500" dirty="0" smtClean="0">
              <a:latin typeface="Arial"/>
              <a:cs typeface="Arial"/>
            </a:endParaRPr>
          </a:p>
          <a:p>
            <a:pPr marL="527685" marR="155575" indent="-514984">
              <a:lnSpc>
                <a:spcPts val="1440"/>
              </a:lnSpc>
              <a:spcBef>
                <a:spcPts val="345"/>
              </a:spcBef>
              <a:buClr>
                <a:srgbClr val="B1B1B1"/>
              </a:buClr>
              <a:buSzPct val="73333"/>
              <a:buAutoNum type="arabicPeriod" startAt="11"/>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calculan</a:t>
            </a:r>
            <a:r>
              <a:rPr sz="1500" dirty="0" smtClean="0">
                <a:solidFill>
                  <a:srgbClr val="FFFFFF"/>
                </a:solidFill>
                <a:latin typeface="Arial"/>
                <a:cs typeface="Arial"/>
              </a:rPr>
              <a:t> los </a:t>
            </a:r>
            <a:r>
              <a:rPr sz="1500" spc="-5" dirty="0" err="1" smtClean="0">
                <a:solidFill>
                  <a:srgbClr val="FFFFFF"/>
                </a:solidFill>
                <a:latin typeface="Arial"/>
                <a:cs typeface="Arial"/>
              </a:rPr>
              <a:t>desvíos</a:t>
            </a:r>
            <a:r>
              <a:rPr sz="1500" spc="-5" dirty="0" smtClean="0">
                <a:solidFill>
                  <a:srgbClr val="FFFFFF"/>
                </a:solidFill>
                <a:latin typeface="Arial"/>
                <a:cs typeface="Arial"/>
              </a:rPr>
              <a:t> con </a:t>
            </a:r>
            <a:r>
              <a:rPr sz="1500" dirty="0" err="1" smtClean="0">
                <a:solidFill>
                  <a:srgbClr val="FFFFFF"/>
                </a:solidFill>
                <a:latin typeface="Arial"/>
                <a:cs typeface="Arial"/>
              </a:rPr>
              <a:t>respecto</a:t>
            </a:r>
            <a:r>
              <a:rPr sz="1500" dirty="0" smtClean="0">
                <a:solidFill>
                  <a:srgbClr val="FFFFFF"/>
                </a:solidFill>
                <a:latin typeface="Arial"/>
                <a:cs typeface="Arial"/>
              </a:rPr>
              <a:t> </a:t>
            </a:r>
            <a:r>
              <a:rPr sz="1500" spc="-5" dirty="0" smtClean="0">
                <a:solidFill>
                  <a:srgbClr val="FFFFFF"/>
                </a:solidFill>
                <a:latin typeface="Arial"/>
                <a:cs typeface="Arial"/>
              </a:rPr>
              <a:t>a la media </a:t>
            </a:r>
            <a:r>
              <a:rPr sz="1500" dirty="0" err="1" smtClean="0">
                <a:solidFill>
                  <a:srgbClr val="FFFFFF"/>
                </a:solidFill>
                <a:latin typeface="Arial"/>
                <a:cs typeface="Arial"/>
              </a:rPr>
              <a:t>tratando</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dirty="0" err="1" smtClean="0">
                <a:solidFill>
                  <a:srgbClr val="FFFFFF"/>
                </a:solidFill>
                <a:latin typeface="Arial"/>
                <a:cs typeface="Arial"/>
              </a:rPr>
              <a:t>mantener</a:t>
            </a:r>
            <a:r>
              <a:rPr sz="1500" dirty="0" smtClean="0">
                <a:solidFill>
                  <a:srgbClr val="FFFFFF"/>
                </a:solidFill>
                <a:latin typeface="Arial"/>
                <a:cs typeface="Arial"/>
              </a:rPr>
              <a:t> </a:t>
            </a:r>
            <a:r>
              <a:rPr sz="1500" spc="-5" dirty="0" err="1" smtClean="0">
                <a:solidFill>
                  <a:srgbClr val="FFFFFF"/>
                </a:solidFill>
                <a:latin typeface="Arial"/>
                <a:cs typeface="Arial"/>
              </a:rPr>
              <a:t>una</a:t>
            </a:r>
            <a:r>
              <a:rPr sz="1500" spc="-5" dirty="0" smtClean="0">
                <a:solidFill>
                  <a:srgbClr val="FFFFFF"/>
                </a:solidFill>
                <a:latin typeface="Arial"/>
                <a:cs typeface="Arial"/>
              </a:rPr>
              <a:t> </a:t>
            </a:r>
            <a:r>
              <a:rPr sz="1500" dirty="0" err="1" smtClean="0">
                <a:solidFill>
                  <a:srgbClr val="FFFFFF"/>
                </a:solidFill>
                <a:latin typeface="Arial"/>
                <a:cs typeface="Arial"/>
              </a:rPr>
              <a:t>tolerancia</a:t>
            </a:r>
            <a:r>
              <a:rPr sz="1500" dirty="0" smtClean="0">
                <a:solidFill>
                  <a:srgbClr val="FFFFFF"/>
                </a:solidFill>
                <a:latin typeface="Arial"/>
                <a:cs typeface="Arial"/>
              </a:rPr>
              <a:t>  </a:t>
            </a:r>
            <a:r>
              <a:rPr sz="1500" spc="-5" dirty="0" smtClean="0">
                <a:solidFill>
                  <a:srgbClr val="FFFFFF"/>
                </a:solidFill>
                <a:latin typeface="Arial"/>
                <a:cs typeface="Arial"/>
              </a:rPr>
              <a:t>no mayor al 10% </a:t>
            </a:r>
            <a:endParaRPr sz="1500" dirty="0" smtClean="0">
              <a:latin typeface="Arial"/>
              <a:cs typeface="Arial"/>
            </a:endParaRPr>
          </a:p>
          <a:p>
            <a:pPr marL="527685" marR="153670" indent="-514984">
              <a:lnSpc>
                <a:spcPts val="1440"/>
              </a:lnSpc>
              <a:spcBef>
                <a:spcPts val="360"/>
              </a:spcBef>
              <a:buClr>
                <a:srgbClr val="B1B1B1"/>
              </a:buClr>
              <a:buSzPct val="73333"/>
              <a:buAutoNum type="arabicPeriod" startAt="11"/>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identifican</a:t>
            </a:r>
            <a:r>
              <a:rPr sz="1500" dirty="0" smtClean="0">
                <a:solidFill>
                  <a:srgbClr val="FFFFFF"/>
                </a:solidFill>
                <a:latin typeface="Arial"/>
                <a:cs typeface="Arial"/>
              </a:rPr>
              <a:t> y </a:t>
            </a:r>
            <a:r>
              <a:rPr sz="1500" dirty="0" err="1" smtClean="0">
                <a:solidFill>
                  <a:srgbClr val="FFFFFF"/>
                </a:solidFill>
                <a:latin typeface="Arial"/>
                <a:cs typeface="Arial"/>
              </a:rPr>
              <a:t>solucionan</a:t>
            </a:r>
            <a:r>
              <a:rPr sz="1500" dirty="0" smtClean="0">
                <a:solidFill>
                  <a:srgbClr val="FFFFFF"/>
                </a:solidFill>
                <a:latin typeface="Arial"/>
                <a:cs typeface="Arial"/>
              </a:rPr>
              <a:t> </a:t>
            </a:r>
            <a:r>
              <a:rPr sz="1500" dirty="0" err="1" smtClean="0">
                <a:solidFill>
                  <a:srgbClr val="FFFFFF"/>
                </a:solidFill>
                <a:latin typeface="Arial"/>
                <a:cs typeface="Arial"/>
              </a:rPr>
              <a:t>los</a:t>
            </a:r>
            <a:r>
              <a:rPr sz="1500" dirty="0" smtClean="0">
                <a:solidFill>
                  <a:srgbClr val="FFFFFF"/>
                </a:solidFill>
                <a:latin typeface="Arial"/>
                <a:cs typeface="Arial"/>
              </a:rPr>
              <a:t> </a:t>
            </a:r>
            <a:r>
              <a:rPr sz="1500" dirty="0" err="1" smtClean="0">
                <a:solidFill>
                  <a:srgbClr val="FFFFFF"/>
                </a:solidFill>
                <a:latin typeface="Arial"/>
                <a:cs typeface="Arial"/>
              </a:rPr>
              <a:t>problemas</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spc="-5" dirty="0" err="1" smtClean="0">
                <a:solidFill>
                  <a:srgbClr val="FFFFFF"/>
                </a:solidFill>
                <a:latin typeface="Arial"/>
                <a:cs typeface="Arial"/>
              </a:rPr>
              <a:t>aquellos</a:t>
            </a:r>
            <a:r>
              <a:rPr sz="1500" spc="-5" dirty="0" smtClean="0">
                <a:solidFill>
                  <a:srgbClr val="FFFFFF"/>
                </a:solidFill>
                <a:latin typeface="Arial"/>
                <a:cs typeface="Arial"/>
              </a:rPr>
              <a:t> </a:t>
            </a:r>
            <a:r>
              <a:rPr sz="1500" dirty="0" err="1" smtClean="0">
                <a:solidFill>
                  <a:srgbClr val="FFFFFF"/>
                </a:solidFill>
                <a:latin typeface="Arial"/>
                <a:cs typeface="Arial"/>
              </a:rPr>
              <a:t>dosificadores</a:t>
            </a:r>
            <a:r>
              <a:rPr sz="1500" dirty="0" smtClean="0">
                <a:solidFill>
                  <a:srgbClr val="FFFFFF"/>
                </a:solidFill>
                <a:latin typeface="Arial"/>
                <a:cs typeface="Arial"/>
              </a:rPr>
              <a:t> </a:t>
            </a:r>
            <a:r>
              <a:rPr sz="1500" spc="-5" dirty="0" smtClean="0">
                <a:solidFill>
                  <a:srgbClr val="FFFFFF"/>
                </a:solidFill>
                <a:latin typeface="Arial"/>
                <a:cs typeface="Arial"/>
              </a:rPr>
              <a:t>que no </a:t>
            </a:r>
            <a:r>
              <a:rPr sz="1500" dirty="0" err="1" smtClean="0">
                <a:solidFill>
                  <a:srgbClr val="FFFFFF"/>
                </a:solidFill>
                <a:latin typeface="Arial"/>
                <a:cs typeface="Arial"/>
              </a:rPr>
              <a:t>entran</a:t>
            </a:r>
            <a:r>
              <a:rPr sz="1500" dirty="0" smtClean="0">
                <a:solidFill>
                  <a:srgbClr val="FFFFFF"/>
                </a:solidFill>
                <a:latin typeface="Arial"/>
                <a:cs typeface="Arial"/>
              </a:rPr>
              <a:t> </a:t>
            </a:r>
            <a:r>
              <a:rPr sz="1500" spc="-5" dirty="0" err="1" smtClean="0">
                <a:solidFill>
                  <a:srgbClr val="FFFFFF"/>
                </a:solidFill>
                <a:latin typeface="Arial"/>
                <a:cs typeface="Arial"/>
              </a:rPr>
              <a:t>en</a:t>
            </a:r>
            <a:r>
              <a:rPr sz="1500" spc="-5" dirty="0" smtClean="0">
                <a:solidFill>
                  <a:srgbClr val="FFFFFF"/>
                </a:solidFill>
                <a:latin typeface="Arial"/>
                <a:cs typeface="Arial"/>
              </a:rPr>
              <a:t>  </a:t>
            </a:r>
            <a:r>
              <a:rPr sz="1500" dirty="0" err="1" smtClean="0">
                <a:solidFill>
                  <a:srgbClr val="FFFFFF"/>
                </a:solidFill>
                <a:latin typeface="Arial"/>
                <a:cs typeface="Arial"/>
              </a:rPr>
              <a:t>tolerancia</a:t>
            </a:r>
            <a:endParaRPr sz="1500" dirty="0" smtClean="0">
              <a:latin typeface="Arial"/>
              <a:cs typeface="Arial"/>
            </a:endParaRPr>
          </a:p>
          <a:p>
            <a:pPr marL="527685" indent="-514984">
              <a:lnSpc>
                <a:spcPct val="100000"/>
              </a:lnSpc>
              <a:spcBef>
                <a:spcPts val="15"/>
              </a:spcBef>
              <a:buClr>
                <a:srgbClr val="B1B1B1"/>
              </a:buClr>
              <a:buSzPct val="73333"/>
              <a:buAutoNum type="arabicPeriod" startAt="11"/>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corroboran</a:t>
            </a:r>
            <a:r>
              <a:rPr sz="1500" dirty="0" smtClean="0">
                <a:solidFill>
                  <a:srgbClr val="FFFFFF"/>
                </a:solidFill>
                <a:latin typeface="Arial"/>
                <a:cs typeface="Arial"/>
              </a:rPr>
              <a:t> </a:t>
            </a:r>
            <a:r>
              <a:rPr sz="1500" dirty="0" err="1" smtClean="0">
                <a:solidFill>
                  <a:srgbClr val="FFFFFF"/>
                </a:solidFill>
                <a:latin typeface="Arial"/>
                <a:cs typeface="Arial"/>
              </a:rPr>
              <a:t>los</a:t>
            </a:r>
            <a:r>
              <a:rPr sz="1500" dirty="0" smtClean="0">
                <a:solidFill>
                  <a:srgbClr val="FFFFFF"/>
                </a:solidFill>
                <a:latin typeface="Arial"/>
                <a:cs typeface="Arial"/>
              </a:rPr>
              <a:t> </a:t>
            </a:r>
            <a:r>
              <a:rPr sz="1500" dirty="0" err="1" smtClean="0">
                <a:solidFill>
                  <a:srgbClr val="FFFFFF"/>
                </a:solidFill>
                <a:latin typeface="Arial"/>
                <a:cs typeface="Arial"/>
              </a:rPr>
              <a:t>cambios</a:t>
            </a:r>
            <a:r>
              <a:rPr sz="1500" spc="-75" dirty="0" smtClean="0">
                <a:solidFill>
                  <a:srgbClr val="FFFFFF"/>
                </a:solidFill>
                <a:latin typeface="Arial"/>
                <a:cs typeface="Arial"/>
              </a:rPr>
              <a:t> </a:t>
            </a:r>
            <a:r>
              <a:rPr sz="1500" dirty="0" err="1" smtClean="0">
                <a:solidFill>
                  <a:srgbClr val="FFFFFF"/>
                </a:solidFill>
                <a:latin typeface="Arial"/>
                <a:cs typeface="Arial"/>
              </a:rPr>
              <a:t>introducidos</a:t>
            </a:r>
            <a:endParaRPr sz="1500" dirty="0">
              <a:latin typeface="Arial"/>
              <a:cs typeface="Arial"/>
            </a:endParaRPr>
          </a:p>
        </p:txBody>
      </p:sp>
      <p:sp>
        <p:nvSpPr>
          <p:cNvPr id="64" name="object 59"/>
          <p:cNvSpPr txBox="1"/>
          <p:nvPr/>
        </p:nvSpPr>
        <p:spPr>
          <a:xfrm>
            <a:off x="330200" y="1169034"/>
            <a:ext cx="4011295" cy="574040"/>
          </a:xfrm>
          <a:prstGeom prst="rect">
            <a:avLst/>
          </a:prstGeom>
        </p:spPr>
        <p:txBody>
          <a:bodyPr vert="horz" wrap="square" lIns="0" tIns="12700" rIns="0" bIns="0" rtlCol="0">
            <a:spAutoFit/>
          </a:bodyPr>
          <a:lstStyle/>
          <a:p>
            <a:pPr marL="355600" indent="-342900">
              <a:lnSpc>
                <a:spcPct val="100000"/>
              </a:lnSpc>
              <a:spcBef>
                <a:spcPts val="100"/>
              </a:spcBef>
              <a:buClr>
                <a:srgbClr val="FFFFCC"/>
              </a:buClr>
              <a:buSzPct val="75000"/>
              <a:buFont typeface="Wingdings"/>
              <a:buChar char=""/>
              <a:tabLst>
                <a:tab pos="355600" algn="l"/>
                <a:tab pos="356235" algn="l"/>
              </a:tabLst>
            </a:pPr>
            <a:r>
              <a:rPr sz="1800" spc="-5" dirty="0" err="1" smtClean="0">
                <a:solidFill>
                  <a:srgbClr val="FFFFFF"/>
                </a:solidFill>
                <a:latin typeface="Arial"/>
                <a:cs typeface="Arial"/>
              </a:rPr>
              <a:t>Previo</a:t>
            </a:r>
            <a:r>
              <a:rPr sz="1800" spc="-5" dirty="0" smtClean="0">
                <a:solidFill>
                  <a:srgbClr val="FFFFFF"/>
                </a:solidFill>
                <a:latin typeface="Arial"/>
                <a:cs typeface="Arial"/>
              </a:rPr>
              <a:t> a la</a:t>
            </a:r>
            <a:r>
              <a:rPr sz="1800" spc="-10" dirty="0" smtClean="0">
                <a:solidFill>
                  <a:srgbClr val="FFFFFF"/>
                </a:solidFill>
                <a:latin typeface="Arial"/>
                <a:cs typeface="Arial"/>
              </a:rPr>
              <a:t> </a:t>
            </a:r>
            <a:r>
              <a:rPr sz="1800" spc="-5" dirty="0" err="1" smtClean="0">
                <a:solidFill>
                  <a:srgbClr val="FFFFFF"/>
                </a:solidFill>
                <a:latin typeface="Arial"/>
                <a:cs typeface="Arial"/>
              </a:rPr>
              <a:t>campaña</a:t>
            </a:r>
            <a:endParaRPr sz="1800" dirty="0" smtClean="0">
              <a:latin typeface="Arial"/>
              <a:cs typeface="Arial"/>
            </a:endParaRPr>
          </a:p>
          <a:p>
            <a:pPr marL="355600" indent="-342900">
              <a:lnSpc>
                <a:spcPct val="100000"/>
              </a:lnSpc>
              <a:buClr>
                <a:srgbClr val="FFFFCC"/>
              </a:buClr>
              <a:buSzPct val="75000"/>
              <a:buFont typeface="Wingdings"/>
              <a:buChar char=""/>
              <a:tabLst>
                <a:tab pos="355600" algn="l"/>
                <a:tab pos="356235" algn="l"/>
              </a:tabLst>
            </a:pPr>
            <a:r>
              <a:rPr sz="1800" spc="-5" dirty="0" err="1" smtClean="0">
                <a:solidFill>
                  <a:srgbClr val="FFFFFF"/>
                </a:solidFill>
                <a:latin typeface="Arial"/>
                <a:cs typeface="Arial"/>
              </a:rPr>
              <a:t>Estático</a:t>
            </a:r>
            <a:r>
              <a:rPr sz="1800" spc="-5" dirty="0" smtClean="0">
                <a:solidFill>
                  <a:srgbClr val="FFFFFF"/>
                </a:solidFill>
                <a:latin typeface="Arial"/>
                <a:cs typeface="Arial"/>
              </a:rPr>
              <a:t>, </a:t>
            </a:r>
            <a:r>
              <a:rPr sz="1800" spc="-10" dirty="0" err="1" smtClean="0">
                <a:solidFill>
                  <a:srgbClr val="FFFFFF"/>
                </a:solidFill>
                <a:latin typeface="Arial"/>
                <a:cs typeface="Arial"/>
              </a:rPr>
              <a:t>en</a:t>
            </a:r>
            <a:r>
              <a:rPr sz="1800" spc="-10" dirty="0" smtClean="0">
                <a:solidFill>
                  <a:srgbClr val="FFFFFF"/>
                </a:solidFill>
                <a:latin typeface="Arial"/>
                <a:cs typeface="Arial"/>
              </a:rPr>
              <a:t> </a:t>
            </a:r>
            <a:r>
              <a:rPr sz="1800" spc="-10" dirty="0" err="1" smtClean="0">
                <a:solidFill>
                  <a:srgbClr val="FFFFFF"/>
                </a:solidFill>
                <a:latin typeface="Arial"/>
                <a:cs typeface="Arial"/>
              </a:rPr>
              <a:t>galpón</a:t>
            </a:r>
            <a:r>
              <a:rPr sz="1800" spc="-10" dirty="0" smtClean="0">
                <a:solidFill>
                  <a:srgbClr val="FFFFFF"/>
                </a:solidFill>
                <a:latin typeface="Arial"/>
                <a:cs typeface="Arial"/>
              </a:rPr>
              <a:t> </a:t>
            </a:r>
            <a:r>
              <a:rPr sz="1800" spc="-5" dirty="0" smtClean="0">
                <a:solidFill>
                  <a:srgbClr val="FFFFFF"/>
                </a:solidFill>
                <a:latin typeface="Arial"/>
                <a:cs typeface="Arial"/>
              </a:rPr>
              <a:t>(control </a:t>
            </a:r>
            <a:r>
              <a:rPr sz="1800" spc="-10" dirty="0" smtClean="0">
                <a:solidFill>
                  <a:srgbClr val="FFFFFF"/>
                </a:solidFill>
                <a:latin typeface="Arial"/>
                <a:cs typeface="Arial"/>
              </a:rPr>
              <a:t>de</a:t>
            </a:r>
            <a:r>
              <a:rPr sz="1800" spc="80" dirty="0" smtClean="0">
                <a:solidFill>
                  <a:srgbClr val="FFFFFF"/>
                </a:solidFill>
                <a:latin typeface="Arial"/>
                <a:cs typeface="Arial"/>
              </a:rPr>
              <a:t> </a:t>
            </a:r>
            <a:r>
              <a:rPr sz="1800" spc="-5" dirty="0" err="1" smtClean="0">
                <a:solidFill>
                  <a:srgbClr val="FFFFFF"/>
                </a:solidFill>
                <a:latin typeface="Arial"/>
                <a:cs typeface="Arial"/>
              </a:rPr>
              <a:t>flujo</a:t>
            </a:r>
            <a:r>
              <a:rPr sz="1800" spc="-5" dirty="0" smtClean="0">
                <a:solidFill>
                  <a:srgbClr val="FFFFFF"/>
                </a:solidFill>
                <a:latin typeface="Arial"/>
                <a:cs typeface="Arial"/>
              </a:rPr>
              <a:t>)</a:t>
            </a:r>
            <a:endParaRPr sz="1800" dirty="0">
              <a:latin typeface="Arial"/>
              <a:cs typeface="Arial"/>
            </a:endParaRPr>
          </a:p>
        </p:txBody>
      </p:sp>
      <p:sp>
        <p:nvSpPr>
          <p:cNvPr id="66" name="object 62"/>
          <p:cNvSpPr txBox="1"/>
          <p:nvPr/>
        </p:nvSpPr>
        <p:spPr>
          <a:xfrm>
            <a:off x="778560" y="6155232"/>
            <a:ext cx="5590540"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FFFFFF"/>
                </a:solidFill>
                <a:latin typeface="Arial"/>
                <a:cs typeface="Arial"/>
              </a:rPr>
              <a:t>Se </a:t>
            </a:r>
            <a:r>
              <a:rPr sz="1500" dirty="0">
                <a:solidFill>
                  <a:srgbClr val="FFFFFF"/>
                </a:solidFill>
                <a:latin typeface="Arial"/>
                <a:cs typeface="Arial"/>
              </a:rPr>
              <a:t>controla </a:t>
            </a:r>
            <a:r>
              <a:rPr sz="1500" spc="-5" dirty="0">
                <a:solidFill>
                  <a:srgbClr val="FFFFFF"/>
                </a:solidFill>
                <a:latin typeface="Arial"/>
                <a:cs typeface="Arial"/>
              </a:rPr>
              <a:t>la uniformidad de flujo de </a:t>
            </a:r>
            <a:r>
              <a:rPr sz="1500" dirty="0">
                <a:solidFill>
                  <a:srgbClr val="FFFFFF"/>
                </a:solidFill>
                <a:latin typeface="Arial"/>
                <a:cs typeface="Arial"/>
              </a:rPr>
              <a:t>semillas entre</a:t>
            </a:r>
            <a:r>
              <a:rPr sz="1500" spc="-50" dirty="0">
                <a:solidFill>
                  <a:srgbClr val="FFFFFF"/>
                </a:solidFill>
                <a:latin typeface="Arial"/>
                <a:cs typeface="Arial"/>
              </a:rPr>
              <a:t> </a:t>
            </a:r>
            <a:r>
              <a:rPr sz="1500" dirty="0">
                <a:solidFill>
                  <a:srgbClr val="FFFFFF"/>
                </a:solidFill>
                <a:latin typeface="Arial"/>
                <a:cs typeface="Arial"/>
              </a:rPr>
              <a:t>distribuidores</a:t>
            </a:r>
            <a:endParaRPr sz="1500">
              <a:latin typeface="Arial"/>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224271" y="518159"/>
            <a:ext cx="515112" cy="52120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79526" y="219583"/>
            <a:ext cx="7219950" cy="787400"/>
          </a:xfrm>
          <a:prstGeom prst="rect">
            <a:avLst/>
          </a:prstGeom>
        </p:spPr>
        <p:txBody>
          <a:bodyPr vert="horz" wrap="square" lIns="0" tIns="12065" rIns="0" bIns="0" rtlCol="0">
            <a:spAutoFit/>
          </a:bodyPr>
          <a:lstStyle/>
          <a:p>
            <a:pPr marL="12700" marR="5080">
              <a:lnSpc>
                <a:spcPct val="100000"/>
              </a:lnSpc>
              <a:spcBef>
                <a:spcPts val="95"/>
              </a:spcBef>
            </a:pPr>
            <a:r>
              <a:rPr sz="2500" spc="-5" dirty="0">
                <a:solidFill>
                  <a:srgbClr val="FFFFFF"/>
                </a:solidFill>
              </a:rPr>
              <a:t>Dinámico en campo </a:t>
            </a:r>
            <a:r>
              <a:rPr sz="2500" dirty="0">
                <a:solidFill>
                  <a:srgbClr val="FFFFFF"/>
                </a:solidFill>
              </a:rPr>
              <a:t>el </a:t>
            </a:r>
            <a:r>
              <a:rPr sz="2500" spc="-5" dirty="0">
                <a:solidFill>
                  <a:srgbClr val="FFFFFF"/>
                </a:solidFill>
              </a:rPr>
              <a:t>día de siembra (si se evaluó  el flujo de la máquina previamente</a:t>
            </a:r>
            <a:endParaRPr sz="2500" dirty="0"/>
          </a:p>
        </p:txBody>
      </p:sp>
      <p:sp>
        <p:nvSpPr>
          <p:cNvPr id="6" name="object 6"/>
          <p:cNvSpPr/>
          <p:nvPr/>
        </p:nvSpPr>
        <p:spPr>
          <a:xfrm>
            <a:off x="670559" y="990600"/>
            <a:ext cx="318516" cy="32156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185672" y="1219200"/>
            <a:ext cx="3534155" cy="32156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454652" y="1219200"/>
            <a:ext cx="329184" cy="3215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518659" y="1219200"/>
            <a:ext cx="3489960" cy="321563"/>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7743443" y="1219200"/>
            <a:ext cx="318516" cy="321563"/>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1185672" y="1447800"/>
            <a:ext cx="3023616" cy="321563"/>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944111" y="1447800"/>
            <a:ext cx="318515" cy="321563"/>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705612" y="1292352"/>
            <a:ext cx="309372" cy="699515"/>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1185672" y="1676400"/>
            <a:ext cx="7668768" cy="321563"/>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1185672" y="1859279"/>
            <a:ext cx="1793748" cy="32156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2714244" y="1859279"/>
            <a:ext cx="318516" cy="321563"/>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705612" y="2161032"/>
            <a:ext cx="309372" cy="242315"/>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1185672" y="2087879"/>
            <a:ext cx="7700772" cy="321563"/>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1185672" y="2270760"/>
            <a:ext cx="4280916" cy="321563"/>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5201411" y="2270760"/>
            <a:ext cx="318515" cy="321563"/>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1185672" y="2499360"/>
            <a:ext cx="5361432" cy="321563"/>
          </a:xfrm>
          <a:prstGeom prst="rect">
            <a:avLst/>
          </a:prstGeom>
          <a:blipFill>
            <a:blip r:embed="rId14" cstate="print"/>
            <a:stretch>
              <a:fillRect/>
            </a:stretch>
          </a:blipFill>
        </p:spPr>
        <p:txBody>
          <a:bodyPr wrap="square" lIns="0" tIns="0" rIns="0" bIns="0" rtlCol="0"/>
          <a:lstStyle/>
          <a:p>
            <a:endParaRPr/>
          </a:p>
        </p:txBody>
      </p:sp>
      <p:sp>
        <p:nvSpPr>
          <p:cNvPr id="22" name="object 22"/>
          <p:cNvSpPr/>
          <p:nvPr/>
        </p:nvSpPr>
        <p:spPr>
          <a:xfrm>
            <a:off x="6281928" y="2499360"/>
            <a:ext cx="318516" cy="321563"/>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1185672" y="2727960"/>
            <a:ext cx="3596640" cy="321563"/>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4517135" y="2727960"/>
            <a:ext cx="329184" cy="321563"/>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4581144" y="2727960"/>
            <a:ext cx="3962400" cy="321563"/>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8278368" y="2727960"/>
            <a:ext cx="318516" cy="321563"/>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705612" y="2572511"/>
            <a:ext cx="309372" cy="699515"/>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1185672" y="2956560"/>
            <a:ext cx="7382256" cy="321563"/>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1185672" y="3139439"/>
            <a:ext cx="5210556" cy="321563"/>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6131052" y="3139439"/>
            <a:ext cx="318515" cy="321563"/>
          </a:xfrm>
          <a:prstGeom prst="rect">
            <a:avLst/>
          </a:prstGeom>
          <a:blipFill>
            <a:blip r:embed="rId3" cstate="print"/>
            <a:stretch>
              <a:fillRect/>
            </a:stretch>
          </a:blipFill>
        </p:spPr>
        <p:txBody>
          <a:bodyPr wrap="square" lIns="0" tIns="0" rIns="0" bIns="0" rtlCol="0"/>
          <a:lstStyle/>
          <a:p>
            <a:endParaRPr/>
          </a:p>
        </p:txBody>
      </p:sp>
      <p:sp>
        <p:nvSpPr>
          <p:cNvPr id="31" name="object 31"/>
          <p:cNvSpPr/>
          <p:nvPr/>
        </p:nvSpPr>
        <p:spPr>
          <a:xfrm>
            <a:off x="1185672" y="3368040"/>
            <a:ext cx="4902708" cy="321564"/>
          </a:xfrm>
          <a:prstGeom prst="rect">
            <a:avLst/>
          </a:prstGeom>
          <a:blipFill>
            <a:blip r:embed="rId20" cstate="print"/>
            <a:stretch>
              <a:fillRect/>
            </a:stretch>
          </a:blipFill>
        </p:spPr>
        <p:txBody>
          <a:bodyPr wrap="square" lIns="0" tIns="0" rIns="0" bIns="0" rtlCol="0"/>
          <a:lstStyle/>
          <a:p>
            <a:endParaRPr/>
          </a:p>
        </p:txBody>
      </p:sp>
      <p:sp>
        <p:nvSpPr>
          <p:cNvPr id="32" name="object 32"/>
          <p:cNvSpPr/>
          <p:nvPr/>
        </p:nvSpPr>
        <p:spPr>
          <a:xfrm>
            <a:off x="5823203" y="3368040"/>
            <a:ext cx="318515" cy="321564"/>
          </a:xfrm>
          <a:prstGeom prst="rect">
            <a:avLst/>
          </a:prstGeom>
          <a:blipFill>
            <a:blip r:embed="rId3" cstate="print"/>
            <a:stretch>
              <a:fillRect/>
            </a:stretch>
          </a:blipFill>
        </p:spPr>
        <p:txBody>
          <a:bodyPr wrap="square" lIns="0" tIns="0" rIns="0" bIns="0" rtlCol="0"/>
          <a:lstStyle/>
          <a:p>
            <a:endParaRPr/>
          </a:p>
        </p:txBody>
      </p:sp>
      <p:sp>
        <p:nvSpPr>
          <p:cNvPr id="33" name="object 33"/>
          <p:cNvSpPr/>
          <p:nvPr/>
        </p:nvSpPr>
        <p:spPr>
          <a:xfrm>
            <a:off x="705612" y="3441191"/>
            <a:ext cx="309372" cy="470916"/>
          </a:xfrm>
          <a:prstGeom prst="rect">
            <a:avLst/>
          </a:prstGeom>
          <a:blipFill>
            <a:blip r:embed="rId21" cstate="print"/>
            <a:stretch>
              <a:fillRect/>
            </a:stretch>
          </a:blipFill>
        </p:spPr>
        <p:txBody>
          <a:bodyPr wrap="square" lIns="0" tIns="0" rIns="0" bIns="0" rtlCol="0"/>
          <a:lstStyle/>
          <a:p>
            <a:endParaRPr/>
          </a:p>
        </p:txBody>
      </p:sp>
      <p:sp>
        <p:nvSpPr>
          <p:cNvPr id="34" name="object 34"/>
          <p:cNvSpPr/>
          <p:nvPr/>
        </p:nvSpPr>
        <p:spPr>
          <a:xfrm>
            <a:off x="1185672" y="3596640"/>
            <a:ext cx="7309104" cy="321564"/>
          </a:xfrm>
          <a:prstGeom prst="rect">
            <a:avLst/>
          </a:prstGeom>
          <a:blipFill>
            <a:blip r:embed="rId22" cstate="print"/>
            <a:stretch>
              <a:fillRect/>
            </a:stretch>
          </a:blipFill>
        </p:spPr>
        <p:txBody>
          <a:bodyPr wrap="square" lIns="0" tIns="0" rIns="0" bIns="0" rtlCol="0"/>
          <a:lstStyle/>
          <a:p>
            <a:endParaRPr/>
          </a:p>
        </p:txBody>
      </p:sp>
      <p:sp>
        <p:nvSpPr>
          <p:cNvPr id="35" name="object 35"/>
          <p:cNvSpPr/>
          <p:nvPr/>
        </p:nvSpPr>
        <p:spPr>
          <a:xfrm>
            <a:off x="1185672" y="3779520"/>
            <a:ext cx="1287780" cy="321563"/>
          </a:xfrm>
          <a:prstGeom prst="rect">
            <a:avLst/>
          </a:prstGeom>
          <a:blipFill>
            <a:blip r:embed="rId23" cstate="print"/>
            <a:stretch>
              <a:fillRect/>
            </a:stretch>
          </a:blipFill>
        </p:spPr>
        <p:txBody>
          <a:bodyPr wrap="square" lIns="0" tIns="0" rIns="0" bIns="0" rtlCol="0"/>
          <a:lstStyle/>
          <a:p>
            <a:endParaRPr/>
          </a:p>
        </p:txBody>
      </p:sp>
      <p:sp>
        <p:nvSpPr>
          <p:cNvPr id="36" name="object 36"/>
          <p:cNvSpPr/>
          <p:nvPr/>
        </p:nvSpPr>
        <p:spPr>
          <a:xfrm>
            <a:off x="2208276" y="3779520"/>
            <a:ext cx="318515" cy="321563"/>
          </a:xfrm>
          <a:prstGeom prst="rect">
            <a:avLst/>
          </a:prstGeom>
          <a:blipFill>
            <a:blip r:embed="rId3" cstate="print"/>
            <a:stretch>
              <a:fillRect/>
            </a:stretch>
          </a:blipFill>
        </p:spPr>
        <p:txBody>
          <a:bodyPr wrap="square" lIns="0" tIns="0" rIns="0" bIns="0" rtlCol="0"/>
          <a:lstStyle/>
          <a:p>
            <a:endParaRPr/>
          </a:p>
        </p:txBody>
      </p:sp>
      <p:sp>
        <p:nvSpPr>
          <p:cNvPr id="37" name="object 37"/>
          <p:cNvSpPr/>
          <p:nvPr/>
        </p:nvSpPr>
        <p:spPr>
          <a:xfrm>
            <a:off x="1185672" y="4008120"/>
            <a:ext cx="5696711" cy="321563"/>
          </a:xfrm>
          <a:prstGeom prst="rect">
            <a:avLst/>
          </a:prstGeom>
          <a:blipFill>
            <a:blip r:embed="rId24" cstate="print"/>
            <a:stretch>
              <a:fillRect/>
            </a:stretch>
          </a:blipFill>
        </p:spPr>
        <p:txBody>
          <a:bodyPr wrap="square" lIns="0" tIns="0" rIns="0" bIns="0" rtlCol="0"/>
          <a:lstStyle/>
          <a:p>
            <a:endParaRPr/>
          </a:p>
        </p:txBody>
      </p:sp>
      <p:sp>
        <p:nvSpPr>
          <p:cNvPr id="38" name="object 38"/>
          <p:cNvSpPr/>
          <p:nvPr/>
        </p:nvSpPr>
        <p:spPr>
          <a:xfrm>
            <a:off x="6617207" y="4008120"/>
            <a:ext cx="318516" cy="321563"/>
          </a:xfrm>
          <a:prstGeom prst="rect">
            <a:avLst/>
          </a:prstGeom>
          <a:blipFill>
            <a:blip r:embed="rId3" cstate="print"/>
            <a:stretch>
              <a:fillRect/>
            </a:stretch>
          </a:blipFill>
        </p:spPr>
        <p:txBody>
          <a:bodyPr wrap="square" lIns="0" tIns="0" rIns="0" bIns="0" rtlCol="0"/>
          <a:lstStyle/>
          <a:p>
            <a:endParaRPr/>
          </a:p>
        </p:txBody>
      </p:sp>
      <p:sp>
        <p:nvSpPr>
          <p:cNvPr id="39" name="object 39"/>
          <p:cNvSpPr/>
          <p:nvPr/>
        </p:nvSpPr>
        <p:spPr>
          <a:xfrm>
            <a:off x="705612" y="4081271"/>
            <a:ext cx="388619" cy="470915"/>
          </a:xfrm>
          <a:prstGeom prst="rect">
            <a:avLst/>
          </a:prstGeom>
          <a:blipFill>
            <a:blip r:embed="rId25" cstate="print"/>
            <a:stretch>
              <a:fillRect/>
            </a:stretch>
          </a:blipFill>
        </p:spPr>
        <p:txBody>
          <a:bodyPr wrap="square" lIns="0" tIns="0" rIns="0" bIns="0" rtlCol="0"/>
          <a:lstStyle/>
          <a:p>
            <a:endParaRPr/>
          </a:p>
        </p:txBody>
      </p:sp>
      <p:sp>
        <p:nvSpPr>
          <p:cNvPr id="40" name="object 40"/>
          <p:cNvSpPr/>
          <p:nvPr/>
        </p:nvSpPr>
        <p:spPr>
          <a:xfrm>
            <a:off x="1185672" y="4236720"/>
            <a:ext cx="7313676" cy="321563"/>
          </a:xfrm>
          <a:prstGeom prst="rect">
            <a:avLst/>
          </a:prstGeom>
          <a:blipFill>
            <a:blip r:embed="rId26" cstate="print"/>
            <a:stretch>
              <a:fillRect/>
            </a:stretch>
          </a:blipFill>
        </p:spPr>
        <p:txBody>
          <a:bodyPr wrap="square" lIns="0" tIns="0" rIns="0" bIns="0" rtlCol="0"/>
          <a:lstStyle/>
          <a:p>
            <a:endParaRPr/>
          </a:p>
        </p:txBody>
      </p:sp>
      <p:sp>
        <p:nvSpPr>
          <p:cNvPr id="41" name="object 41"/>
          <p:cNvSpPr/>
          <p:nvPr/>
        </p:nvSpPr>
        <p:spPr>
          <a:xfrm>
            <a:off x="1185672" y="4419600"/>
            <a:ext cx="5779008" cy="321563"/>
          </a:xfrm>
          <a:prstGeom prst="rect">
            <a:avLst/>
          </a:prstGeom>
          <a:blipFill>
            <a:blip r:embed="rId27" cstate="print"/>
            <a:stretch>
              <a:fillRect/>
            </a:stretch>
          </a:blipFill>
        </p:spPr>
        <p:txBody>
          <a:bodyPr wrap="square" lIns="0" tIns="0" rIns="0" bIns="0" rtlCol="0"/>
          <a:lstStyle/>
          <a:p>
            <a:endParaRPr/>
          </a:p>
        </p:txBody>
      </p:sp>
      <p:sp>
        <p:nvSpPr>
          <p:cNvPr id="42" name="object 42"/>
          <p:cNvSpPr/>
          <p:nvPr/>
        </p:nvSpPr>
        <p:spPr>
          <a:xfrm>
            <a:off x="6699504" y="4419600"/>
            <a:ext cx="318516" cy="321563"/>
          </a:xfrm>
          <a:prstGeom prst="rect">
            <a:avLst/>
          </a:prstGeom>
          <a:blipFill>
            <a:blip r:embed="rId3" cstate="print"/>
            <a:stretch>
              <a:fillRect/>
            </a:stretch>
          </a:blipFill>
        </p:spPr>
        <p:txBody>
          <a:bodyPr wrap="square" lIns="0" tIns="0" rIns="0" bIns="0" rtlCol="0"/>
          <a:lstStyle/>
          <a:p>
            <a:endParaRPr/>
          </a:p>
        </p:txBody>
      </p:sp>
      <p:sp>
        <p:nvSpPr>
          <p:cNvPr id="43" name="object 43"/>
          <p:cNvSpPr/>
          <p:nvPr/>
        </p:nvSpPr>
        <p:spPr>
          <a:xfrm>
            <a:off x="705612" y="4721352"/>
            <a:ext cx="388619" cy="242316"/>
          </a:xfrm>
          <a:prstGeom prst="rect">
            <a:avLst/>
          </a:prstGeom>
          <a:blipFill>
            <a:blip r:embed="rId28" cstate="print"/>
            <a:stretch>
              <a:fillRect/>
            </a:stretch>
          </a:blipFill>
        </p:spPr>
        <p:txBody>
          <a:bodyPr wrap="square" lIns="0" tIns="0" rIns="0" bIns="0" rtlCol="0"/>
          <a:lstStyle/>
          <a:p>
            <a:endParaRPr/>
          </a:p>
        </p:txBody>
      </p:sp>
      <p:sp>
        <p:nvSpPr>
          <p:cNvPr id="44" name="object 44"/>
          <p:cNvSpPr/>
          <p:nvPr/>
        </p:nvSpPr>
        <p:spPr>
          <a:xfrm>
            <a:off x="1185672" y="4648200"/>
            <a:ext cx="7031735" cy="321563"/>
          </a:xfrm>
          <a:prstGeom prst="rect">
            <a:avLst/>
          </a:prstGeom>
          <a:blipFill>
            <a:blip r:embed="rId29" cstate="print"/>
            <a:stretch>
              <a:fillRect/>
            </a:stretch>
          </a:blipFill>
        </p:spPr>
        <p:txBody>
          <a:bodyPr wrap="square" lIns="0" tIns="0" rIns="0" bIns="0" rtlCol="0"/>
          <a:lstStyle/>
          <a:p>
            <a:endParaRPr/>
          </a:p>
        </p:txBody>
      </p:sp>
      <p:sp>
        <p:nvSpPr>
          <p:cNvPr id="45" name="object 45"/>
          <p:cNvSpPr/>
          <p:nvPr/>
        </p:nvSpPr>
        <p:spPr>
          <a:xfrm>
            <a:off x="1185672" y="4831079"/>
            <a:ext cx="7612380" cy="321563"/>
          </a:xfrm>
          <a:prstGeom prst="rect">
            <a:avLst/>
          </a:prstGeom>
          <a:blipFill>
            <a:blip r:embed="rId30" cstate="print"/>
            <a:stretch>
              <a:fillRect/>
            </a:stretch>
          </a:blipFill>
        </p:spPr>
        <p:txBody>
          <a:bodyPr wrap="square" lIns="0" tIns="0" rIns="0" bIns="0" rtlCol="0"/>
          <a:lstStyle/>
          <a:p>
            <a:endParaRPr/>
          </a:p>
        </p:txBody>
      </p:sp>
      <p:sp>
        <p:nvSpPr>
          <p:cNvPr id="46" name="object 46"/>
          <p:cNvSpPr/>
          <p:nvPr/>
        </p:nvSpPr>
        <p:spPr>
          <a:xfrm>
            <a:off x="1185672" y="5013959"/>
            <a:ext cx="1086612" cy="321563"/>
          </a:xfrm>
          <a:prstGeom prst="rect">
            <a:avLst/>
          </a:prstGeom>
          <a:blipFill>
            <a:blip r:embed="rId31" cstate="print"/>
            <a:stretch>
              <a:fillRect/>
            </a:stretch>
          </a:blipFill>
        </p:spPr>
        <p:txBody>
          <a:bodyPr wrap="square" lIns="0" tIns="0" rIns="0" bIns="0" rtlCol="0"/>
          <a:lstStyle/>
          <a:p>
            <a:endParaRPr/>
          </a:p>
        </p:txBody>
      </p:sp>
      <p:sp>
        <p:nvSpPr>
          <p:cNvPr id="47" name="object 47"/>
          <p:cNvSpPr/>
          <p:nvPr/>
        </p:nvSpPr>
        <p:spPr>
          <a:xfrm>
            <a:off x="2007107" y="5013959"/>
            <a:ext cx="318516" cy="321563"/>
          </a:xfrm>
          <a:prstGeom prst="rect">
            <a:avLst/>
          </a:prstGeom>
          <a:blipFill>
            <a:blip r:embed="rId3" cstate="print"/>
            <a:stretch>
              <a:fillRect/>
            </a:stretch>
          </a:blipFill>
        </p:spPr>
        <p:txBody>
          <a:bodyPr wrap="square" lIns="0" tIns="0" rIns="0" bIns="0" rtlCol="0"/>
          <a:lstStyle/>
          <a:p>
            <a:endParaRPr/>
          </a:p>
        </p:txBody>
      </p:sp>
      <p:sp>
        <p:nvSpPr>
          <p:cNvPr id="48" name="object 48"/>
          <p:cNvSpPr/>
          <p:nvPr/>
        </p:nvSpPr>
        <p:spPr>
          <a:xfrm>
            <a:off x="705612" y="5315711"/>
            <a:ext cx="388619" cy="242315"/>
          </a:xfrm>
          <a:prstGeom prst="rect">
            <a:avLst/>
          </a:prstGeom>
          <a:blipFill>
            <a:blip r:embed="rId32" cstate="print"/>
            <a:stretch>
              <a:fillRect/>
            </a:stretch>
          </a:blipFill>
        </p:spPr>
        <p:txBody>
          <a:bodyPr wrap="square" lIns="0" tIns="0" rIns="0" bIns="0" rtlCol="0"/>
          <a:lstStyle/>
          <a:p>
            <a:endParaRPr/>
          </a:p>
        </p:txBody>
      </p:sp>
      <p:sp>
        <p:nvSpPr>
          <p:cNvPr id="49" name="object 49"/>
          <p:cNvSpPr/>
          <p:nvPr/>
        </p:nvSpPr>
        <p:spPr>
          <a:xfrm>
            <a:off x="1185672" y="5242559"/>
            <a:ext cx="7656576" cy="321563"/>
          </a:xfrm>
          <a:prstGeom prst="rect">
            <a:avLst/>
          </a:prstGeom>
          <a:blipFill>
            <a:blip r:embed="rId33" cstate="print"/>
            <a:stretch>
              <a:fillRect/>
            </a:stretch>
          </a:blipFill>
        </p:spPr>
        <p:txBody>
          <a:bodyPr wrap="square" lIns="0" tIns="0" rIns="0" bIns="0" rtlCol="0"/>
          <a:lstStyle/>
          <a:p>
            <a:endParaRPr/>
          </a:p>
        </p:txBody>
      </p:sp>
      <p:sp>
        <p:nvSpPr>
          <p:cNvPr id="50" name="object 50"/>
          <p:cNvSpPr/>
          <p:nvPr/>
        </p:nvSpPr>
        <p:spPr>
          <a:xfrm>
            <a:off x="1185672" y="5425440"/>
            <a:ext cx="5128260" cy="321564"/>
          </a:xfrm>
          <a:prstGeom prst="rect">
            <a:avLst/>
          </a:prstGeom>
          <a:blipFill>
            <a:blip r:embed="rId34" cstate="print"/>
            <a:stretch>
              <a:fillRect/>
            </a:stretch>
          </a:blipFill>
        </p:spPr>
        <p:txBody>
          <a:bodyPr wrap="square" lIns="0" tIns="0" rIns="0" bIns="0" rtlCol="0"/>
          <a:lstStyle/>
          <a:p>
            <a:endParaRPr/>
          </a:p>
        </p:txBody>
      </p:sp>
      <p:sp>
        <p:nvSpPr>
          <p:cNvPr id="51" name="object 51"/>
          <p:cNvSpPr/>
          <p:nvPr/>
        </p:nvSpPr>
        <p:spPr>
          <a:xfrm>
            <a:off x="6048755" y="5425440"/>
            <a:ext cx="318515" cy="321564"/>
          </a:xfrm>
          <a:prstGeom prst="rect">
            <a:avLst/>
          </a:prstGeom>
          <a:blipFill>
            <a:blip r:embed="rId3" cstate="print"/>
            <a:stretch>
              <a:fillRect/>
            </a:stretch>
          </a:blipFill>
        </p:spPr>
        <p:txBody>
          <a:bodyPr wrap="square" lIns="0" tIns="0" rIns="0" bIns="0" rtlCol="0"/>
          <a:lstStyle/>
          <a:p>
            <a:endParaRPr/>
          </a:p>
        </p:txBody>
      </p:sp>
      <p:sp>
        <p:nvSpPr>
          <p:cNvPr id="52" name="object 52"/>
          <p:cNvSpPr/>
          <p:nvPr/>
        </p:nvSpPr>
        <p:spPr>
          <a:xfrm>
            <a:off x="1185672" y="5654040"/>
            <a:ext cx="3668267" cy="321564"/>
          </a:xfrm>
          <a:prstGeom prst="rect">
            <a:avLst/>
          </a:prstGeom>
          <a:blipFill>
            <a:blip r:embed="rId35" cstate="print"/>
            <a:stretch>
              <a:fillRect/>
            </a:stretch>
          </a:blipFill>
        </p:spPr>
        <p:txBody>
          <a:bodyPr wrap="square" lIns="0" tIns="0" rIns="0" bIns="0" rtlCol="0"/>
          <a:lstStyle/>
          <a:p>
            <a:endParaRPr/>
          </a:p>
        </p:txBody>
      </p:sp>
      <p:sp>
        <p:nvSpPr>
          <p:cNvPr id="53" name="object 53"/>
          <p:cNvSpPr/>
          <p:nvPr/>
        </p:nvSpPr>
        <p:spPr>
          <a:xfrm>
            <a:off x="4588764" y="5654040"/>
            <a:ext cx="318515" cy="321564"/>
          </a:xfrm>
          <a:prstGeom prst="rect">
            <a:avLst/>
          </a:prstGeom>
          <a:blipFill>
            <a:blip r:embed="rId3" cstate="print"/>
            <a:stretch>
              <a:fillRect/>
            </a:stretch>
          </a:blipFill>
        </p:spPr>
        <p:txBody>
          <a:bodyPr wrap="square" lIns="0" tIns="0" rIns="0" bIns="0" rtlCol="0"/>
          <a:lstStyle/>
          <a:p>
            <a:endParaRPr/>
          </a:p>
        </p:txBody>
      </p:sp>
      <p:sp>
        <p:nvSpPr>
          <p:cNvPr id="54" name="object 54"/>
          <p:cNvSpPr/>
          <p:nvPr/>
        </p:nvSpPr>
        <p:spPr>
          <a:xfrm>
            <a:off x="705612" y="5727191"/>
            <a:ext cx="388619" cy="470915"/>
          </a:xfrm>
          <a:prstGeom prst="rect">
            <a:avLst/>
          </a:prstGeom>
          <a:blipFill>
            <a:blip r:embed="rId36" cstate="print"/>
            <a:stretch>
              <a:fillRect/>
            </a:stretch>
          </a:blipFill>
        </p:spPr>
        <p:txBody>
          <a:bodyPr wrap="square" lIns="0" tIns="0" rIns="0" bIns="0" rtlCol="0"/>
          <a:lstStyle/>
          <a:p>
            <a:endParaRPr/>
          </a:p>
        </p:txBody>
      </p:sp>
      <p:sp>
        <p:nvSpPr>
          <p:cNvPr id="55" name="object 55"/>
          <p:cNvSpPr/>
          <p:nvPr/>
        </p:nvSpPr>
        <p:spPr>
          <a:xfrm>
            <a:off x="1185672" y="5882640"/>
            <a:ext cx="7001256" cy="321564"/>
          </a:xfrm>
          <a:prstGeom prst="rect">
            <a:avLst/>
          </a:prstGeom>
          <a:blipFill>
            <a:blip r:embed="rId37" cstate="print"/>
            <a:stretch>
              <a:fillRect/>
            </a:stretch>
          </a:blipFill>
        </p:spPr>
        <p:txBody>
          <a:bodyPr wrap="square" lIns="0" tIns="0" rIns="0" bIns="0" rtlCol="0"/>
          <a:lstStyle/>
          <a:p>
            <a:endParaRPr/>
          </a:p>
        </p:txBody>
      </p:sp>
      <p:sp>
        <p:nvSpPr>
          <p:cNvPr id="56" name="object 56"/>
          <p:cNvSpPr/>
          <p:nvPr/>
        </p:nvSpPr>
        <p:spPr>
          <a:xfrm>
            <a:off x="1185672" y="6065520"/>
            <a:ext cx="1828800" cy="321564"/>
          </a:xfrm>
          <a:prstGeom prst="rect">
            <a:avLst/>
          </a:prstGeom>
          <a:blipFill>
            <a:blip r:embed="rId38" cstate="print"/>
            <a:stretch>
              <a:fillRect/>
            </a:stretch>
          </a:blipFill>
        </p:spPr>
        <p:txBody>
          <a:bodyPr wrap="square" lIns="0" tIns="0" rIns="0" bIns="0" rtlCol="0"/>
          <a:lstStyle/>
          <a:p>
            <a:endParaRPr/>
          </a:p>
        </p:txBody>
      </p:sp>
      <p:sp>
        <p:nvSpPr>
          <p:cNvPr id="57" name="object 57"/>
          <p:cNvSpPr/>
          <p:nvPr/>
        </p:nvSpPr>
        <p:spPr>
          <a:xfrm>
            <a:off x="2749295" y="6065520"/>
            <a:ext cx="318516" cy="321564"/>
          </a:xfrm>
          <a:prstGeom prst="rect">
            <a:avLst/>
          </a:prstGeom>
          <a:blipFill>
            <a:blip r:embed="rId3" cstate="print"/>
            <a:stretch>
              <a:fillRect/>
            </a:stretch>
          </a:blipFill>
        </p:spPr>
        <p:txBody>
          <a:bodyPr wrap="square" lIns="0" tIns="0" rIns="0" bIns="0" rtlCol="0"/>
          <a:lstStyle/>
          <a:p>
            <a:endParaRPr/>
          </a:p>
        </p:txBody>
      </p:sp>
      <p:sp>
        <p:nvSpPr>
          <p:cNvPr id="58" name="object 58"/>
          <p:cNvSpPr/>
          <p:nvPr/>
        </p:nvSpPr>
        <p:spPr>
          <a:xfrm>
            <a:off x="199644" y="6280403"/>
            <a:ext cx="377952" cy="382524"/>
          </a:xfrm>
          <a:prstGeom prst="rect">
            <a:avLst/>
          </a:prstGeom>
          <a:blipFill>
            <a:blip r:embed="rId39" cstate="print"/>
            <a:stretch>
              <a:fillRect/>
            </a:stretch>
          </a:blipFill>
        </p:spPr>
        <p:txBody>
          <a:bodyPr wrap="square" lIns="0" tIns="0" rIns="0" bIns="0" rtlCol="0"/>
          <a:lstStyle/>
          <a:p>
            <a:endParaRPr/>
          </a:p>
        </p:txBody>
      </p:sp>
      <p:sp>
        <p:nvSpPr>
          <p:cNvPr id="59" name="object 59"/>
          <p:cNvSpPr txBox="1"/>
          <p:nvPr/>
        </p:nvSpPr>
        <p:spPr>
          <a:xfrm>
            <a:off x="778560" y="1254963"/>
            <a:ext cx="144145" cy="711200"/>
          </a:xfrm>
          <a:prstGeom prst="rect">
            <a:avLst/>
          </a:prstGeom>
        </p:spPr>
        <p:txBody>
          <a:bodyPr vert="horz" wrap="square" lIns="0" tIns="73025" rIns="0" bIns="0" rtlCol="0">
            <a:spAutoFit/>
          </a:bodyPr>
          <a:lstStyle/>
          <a:p>
            <a:pPr marL="12700">
              <a:lnSpc>
                <a:spcPct val="100000"/>
              </a:lnSpc>
              <a:spcBef>
                <a:spcPts val="575"/>
              </a:spcBef>
            </a:pPr>
            <a:r>
              <a:rPr sz="1100" spc="5" dirty="0">
                <a:solidFill>
                  <a:srgbClr val="B1B1B1"/>
                </a:solidFill>
                <a:latin typeface="Arial"/>
                <a:cs typeface="Arial"/>
              </a:rPr>
              <a:t>1.</a:t>
            </a:r>
            <a:endParaRPr sz="1100">
              <a:latin typeface="Arial"/>
              <a:cs typeface="Arial"/>
            </a:endParaRPr>
          </a:p>
          <a:p>
            <a:pPr marL="12700">
              <a:lnSpc>
                <a:spcPct val="100000"/>
              </a:lnSpc>
              <a:spcBef>
                <a:spcPts val="480"/>
              </a:spcBef>
            </a:pPr>
            <a:r>
              <a:rPr sz="1100" spc="5" dirty="0">
                <a:solidFill>
                  <a:srgbClr val="B1B1B1"/>
                </a:solidFill>
                <a:latin typeface="Arial"/>
                <a:cs typeface="Arial"/>
              </a:rPr>
              <a:t>2.</a:t>
            </a:r>
            <a:endParaRPr sz="1100">
              <a:latin typeface="Arial"/>
              <a:cs typeface="Arial"/>
            </a:endParaRPr>
          </a:p>
          <a:p>
            <a:pPr marL="12700">
              <a:lnSpc>
                <a:spcPct val="100000"/>
              </a:lnSpc>
              <a:spcBef>
                <a:spcPts val="480"/>
              </a:spcBef>
            </a:pPr>
            <a:r>
              <a:rPr sz="1100" spc="5" dirty="0">
                <a:solidFill>
                  <a:srgbClr val="B1B1B1"/>
                </a:solidFill>
                <a:latin typeface="Arial"/>
                <a:cs typeface="Arial"/>
              </a:rPr>
              <a:t>3.</a:t>
            </a:r>
            <a:endParaRPr sz="1100">
              <a:latin typeface="Arial"/>
              <a:cs typeface="Arial"/>
            </a:endParaRPr>
          </a:p>
        </p:txBody>
      </p:sp>
      <p:sp>
        <p:nvSpPr>
          <p:cNvPr id="60" name="object 60"/>
          <p:cNvSpPr txBox="1"/>
          <p:nvPr/>
        </p:nvSpPr>
        <p:spPr>
          <a:xfrm>
            <a:off x="778560" y="2180335"/>
            <a:ext cx="144145" cy="197485"/>
          </a:xfrm>
          <a:prstGeom prst="rect">
            <a:avLst/>
          </a:prstGeom>
        </p:spPr>
        <p:txBody>
          <a:bodyPr vert="horz" wrap="square" lIns="0" tIns="15875" rIns="0" bIns="0" rtlCol="0">
            <a:spAutoFit/>
          </a:bodyPr>
          <a:lstStyle/>
          <a:p>
            <a:pPr marL="12700">
              <a:lnSpc>
                <a:spcPct val="100000"/>
              </a:lnSpc>
              <a:spcBef>
                <a:spcPts val="125"/>
              </a:spcBef>
            </a:pPr>
            <a:r>
              <a:rPr sz="1100" spc="5" dirty="0">
                <a:solidFill>
                  <a:srgbClr val="B1B1B1"/>
                </a:solidFill>
                <a:latin typeface="Arial"/>
                <a:cs typeface="Arial"/>
              </a:rPr>
              <a:t>4.</a:t>
            </a:r>
            <a:endParaRPr sz="1100">
              <a:latin typeface="Arial"/>
              <a:cs typeface="Arial"/>
            </a:endParaRPr>
          </a:p>
        </p:txBody>
      </p:sp>
      <p:sp>
        <p:nvSpPr>
          <p:cNvPr id="61" name="object 61"/>
          <p:cNvSpPr txBox="1"/>
          <p:nvPr/>
        </p:nvSpPr>
        <p:spPr>
          <a:xfrm>
            <a:off x="778560" y="2535377"/>
            <a:ext cx="144145" cy="711200"/>
          </a:xfrm>
          <a:prstGeom prst="rect">
            <a:avLst/>
          </a:prstGeom>
        </p:spPr>
        <p:txBody>
          <a:bodyPr vert="horz" wrap="square" lIns="0" tIns="73025" rIns="0" bIns="0" rtlCol="0">
            <a:spAutoFit/>
          </a:bodyPr>
          <a:lstStyle/>
          <a:p>
            <a:pPr marL="12700">
              <a:lnSpc>
                <a:spcPct val="100000"/>
              </a:lnSpc>
              <a:spcBef>
                <a:spcPts val="575"/>
              </a:spcBef>
            </a:pPr>
            <a:r>
              <a:rPr sz="1100" spc="5" dirty="0">
                <a:solidFill>
                  <a:srgbClr val="B1B1B1"/>
                </a:solidFill>
                <a:latin typeface="Arial"/>
                <a:cs typeface="Arial"/>
              </a:rPr>
              <a:t>5.</a:t>
            </a:r>
            <a:endParaRPr sz="1100">
              <a:latin typeface="Arial"/>
              <a:cs typeface="Arial"/>
            </a:endParaRPr>
          </a:p>
          <a:p>
            <a:pPr marL="12700">
              <a:lnSpc>
                <a:spcPct val="100000"/>
              </a:lnSpc>
              <a:spcBef>
                <a:spcPts val="480"/>
              </a:spcBef>
            </a:pPr>
            <a:r>
              <a:rPr sz="1100" spc="5" dirty="0">
                <a:solidFill>
                  <a:srgbClr val="B1B1B1"/>
                </a:solidFill>
                <a:latin typeface="Arial"/>
                <a:cs typeface="Arial"/>
              </a:rPr>
              <a:t>6.</a:t>
            </a:r>
            <a:endParaRPr sz="1100">
              <a:latin typeface="Arial"/>
              <a:cs typeface="Arial"/>
            </a:endParaRPr>
          </a:p>
          <a:p>
            <a:pPr marL="12700">
              <a:lnSpc>
                <a:spcPct val="100000"/>
              </a:lnSpc>
              <a:spcBef>
                <a:spcPts val="480"/>
              </a:spcBef>
            </a:pPr>
            <a:r>
              <a:rPr sz="1100" spc="5" dirty="0">
                <a:solidFill>
                  <a:srgbClr val="B1B1B1"/>
                </a:solidFill>
                <a:latin typeface="Arial"/>
                <a:cs typeface="Arial"/>
              </a:rPr>
              <a:t>7.</a:t>
            </a:r>
            <a:endParaRPr sz="1100">
              <a:latin typeface="Arial"/>
              <a:cs typeface="Arial"/>
            </a:endParaRPr>
          </a:p>
        </p:txBody>
      </p:sp>
      <p:sp>
        <p:nvSpPr>
          <p:cNvPr id="62" name="object 62"/>
          <p:cNvSpPr txBox="1"/>
          <p:nvPr/>
        </p:nvSpPr>
        <p:spPr>
          <a:xfrm>
            <a:off x="778560" y="3404057"/>
            <a:ext cx="144145" cy="482600"/>
          </a:xfrm>
          <a:prstGeom prst="rect">
            <a:avLst/>
          </a:prstGeom>
        </p:spPr>
        <p:txBody>
          <a:bodyPr vert="horz" wrap="square" lIns="0" tIns="73025" rIns="0" bIns="0" rtlCol="0">
            <a:spAutoFit/>
          </a:bodyPr>
          <a:lstStyle/>
          <a:p>
            <a:pPr marL="12700">
              <a:lnSpc>
                <a:spcPct val="100000"/>
              </a:lnSpc>
              <a:spcBef>
                <a:spcPts val="575"/>
              </a:spcBef>
            </a:pPr>
            <a:r>
              <a:rPr sz="1100" spc="5" dirty="0">
                <a:solidFill>
                  <a:srgbClr val="B1B1B1"/>
                </a:solidFill>
                <a:latin typeface="Arial"/>
                <a:cs typeface="Arial"/>
              </a:rPr>
              <a:t>8.</a:t>
            </a:r>
            <a:endParaRPr sz="1100">
              <a:latin typeface="Arial"/>
              <a:cs typeface="Arial"/>
            </a:endParaRPr>
          </a:p>
          <a:p>
            <a:pPr marL="12700">
              <a:lnSpc>
                <a:spcPct val="100000"/>
              </a:lnSpc>
              <a:spcBef>
                <a:spcPts val="480"/>
              </a:spcBef>
            </a:pPr>
            <a:r>
              <a:rPr sz="1100" spc="5" dirty="0">
                <a:solidFill>
                  <a:srgbClr val="B1B1B1"/>
                </a:solidFill>
                <a:latin typeface="Arial"/>
                <a:cs typeface="Arial"/>
              </a:rPr>
              <a:t>9.</a:t>
            </a:r>
            <a:endParaRPr sz="1100">
              <a:latin typeface="Arial"/>
              <a:cs typeface="Arial"/>
            </a:endParaRPr>
          </a:p>
        </p:txBody>
      </p:sp>
      <p:sp>
        <p:nvSpPr>
          <p:cNvPr id="63" name="object 63"/>
          <p:cNvSpPr txBox="1"/>
          <p:nvPr/>
        </p:nvSpPr>
        <p:spPr>
          <a:xfrm>
            <a:off x="778560" y="1264411"/>
            <a:ext cx="7914005" cy="5101590"/>
          </a:xfrm>
          <a:prstGeom prst="rect">
            <a:avLst/>
          </a:prstGeom>
        </p:spPr>
        <p:txBody>
          <a:bodyPr vert="horz" wrap="square" lIns="0" tIns="12700" rIns="0" bIns="0" rtlCol="0">
            <a:spAutoFit/>
          </a:bodyPr>
          <a:lstStyle/>
          <a:p>
            <a:pPr marL="527685" marR="824230">
              <a:lnSpc>
                <a:spcPct val="100000"/>
              </a:lnSpc>
              <a:spcBef>
                <a:spcPts val="100"/>
              </a:spcBef>
            </a:pPr>
            <a:r>
              <a:rPr sz="1500" spc="-5" dirty="0" smtClean="0">
                <a:solidFill>
                  <a:srgbClr val="FFFFFF"/>
                </a:solidFill>
                <a:latin typeface="Arial"/>
                <a:cs typeface="Arial"/>
              </a:rPr>
              <a:t>Se </a:t>
            </a:r>
            <a:r>
              <a:rPr sz="1500" spc="-5" dirty="0" err="1" smtClean="0">
                <a:solidFill>
                  <a:srgbClr val="FFFFFF"/>
                </a:solidFill>
                <a:latin typeface="Arial"/>
                <a:cs typeface="Arial"/>
              </a:rPr>
              <a:t>limpia</a:t>
            </a:r>
            <a:r>
              <a:rPr sz="1500" spc="-5" dirty="0" smtClean="0">
                <a:solidFill>
                  <a:srgbClr val="FFFFFF"/>
                </a:solidFill>
                <a:latin typeface="Arial"/>
                <a:cs typeface="Arial"/>
              </a:rPr>
              <a:t> la </a:t>
            </a:r>
            <a:r>
              <a:rPr sz="1500" dirty="0" err="1" smtClean="0">
                <a:solidFill>
                  <a:srgbClr val="FFFFFF"/>
                </a:solidFill>
                <a:latin typeface="Arial"/>
                <a:cs typeface="Arial"/>
              </a:rPr>
              <a:t>máquina</a:t>
            </a:r>
            <a:r>
              <a:rPr sz="1500" dirty="0" smtClean="0">
                <a:solidFill>
                  <a:srgbClr val="FFFFFF"/>
                </a:solidFill>
                <a:latin typeface="Arial"/>
                <a:cs typeface="Arial"/>
              </a:rPr>
              <a:t> </a:t>
            </a:r>
            <a:r>
              <a:rPr sz="1500" spc="-5" dirty="0" smtClean="0">
                <a:solidFill>
                  <a:srgbClr val="FFFFFF"/>
                </a:solidFill>
                <a:latin typeface="Arial"/>
                <a:cs typeface="Arial"/>
              </a:rPr>
              <a:t>de la </a:t>
            </a:r>
            <a:r>
              <a:rPr sz="1500" dirty="0" err="1" smtClean="0">
                <a:solidFill>
                  <a:srgbClr val="FFFFFF"/>
                </a:solidFill>
                <a:latin typeface="Arial"/>
                <a:cs typeface="Arial"/>
              </a:rPr>
              <a:t>semilla</a:t>
            </a:r>
            <a:r>
              <a:rPr sz="1500" dirty="0" smtClean="0">
                <a:solidFill>
                  <a:srgbClr val="FFFFFF"/>
                </a:solidFill>
                <a:latin typeface="Arial"/>
                <a:cs typeface="Arial"/>
              </a:rPr>
              <a:t> pre-</a:t>
            </a:r>
            <a:r>
              <a:rPr sz="1500" dirty="0" err="1" smtClean="0">
                <a:solidFill>
                  <a:srgbClr val="FFFFFF"/>
                </a:solidFill>
                <a:latin typeface="Arial"/>
                <a:cs typeface="Arial"/>
              </a:rPr>
              <a:t>existente</a:t>
            </a:r>
            <a:r>
              <a:rPr sz="1500" dirty="0" smtClean="0">
                <a:solidFill>
                  <a:srgbClr val="FFFFFF"/>
                </a:solidFill>
                <a:latin typeface="Arial"/>
                <a:cs typeface="Arial"/>
              </a:rPr>
              <a:t> y </a:t>
            </a:r>
            <a:r>
              <a:rPr sz="1500" spc="-5" dirty="0" smtClean="0">
                <a:solidFill>
                  <a:srgbClr val="FFFFFF"/>
                </a:solidFill>
                <a:latin typeface="Arial"/>
                <a:cs typeface="Arial"/>
              </a:rPr>
              <a:t>se </a:t>
            </a:r>
            <a:r>
              <a:rPr sz="1500" dirty="0" err="1" smtClean="0">
                <a:solidFill>
                  <a:srgbClr val="FFFFFF"/>
                </a:solidFill>
                <a:latin typeface="Arial"/>
                <a:cs typeface="Arial"/>
              </a:rPr>
              <a:t>acondiciona</a:t>
            </a:r>
            <a:r>
              <a:rPr sz="1500" dirty="0" smtClean="0">
                <a:solidFill>
                  <a:srgbClr val="FFFFFF"/>
                </a:solidFill>
                <a:latin typeface="Arial"/>
                <a:cs typeface="Arial"/>
              </a:rPr>
              <a:t> </a:t>
            </a:r>
            <a:r>
              <a:rPr sz="1500" spc="-5" dirty="0" smtClean="0">
                <a:solidFill>
                  <a:srgbClr val="FFFFFF"/>
                </a:solidFill>
                <a:latin typeface="Arial"/>
                <a:cs typeface="Arial"/>
              </a:rPr>
              <a:t>la </a:t>
            </a:r>
            <a:r>
              <a:rPr sz="1500" dirty="0" err="1" smtClean="0">
                <a:solidFill>
                  <a:srgbClr val="FFFFFF"/>
                </a:solidFill>
                <a:latin typeface="Arial"/>
                <a:cs typeface="Arial"/>
              </a:rPr>
              <a:t>máquina</a:t>
            </a:r>
            <a:r>
              <a:rPr sz="1500" dirty="0" smtClean="0">
                <a:solidFill>
                  <a:srgbClr val="FFFFFF"/>
                </a:solidFill>
                <a:latin typeface="Arial"/>
                <a:cs typeface="Arial"/>
              </a:rPr>
              <a:t>  </a:t>
            </a:r>
            <a:r>
              <a:rPr sz="1500" spc="-5" dirty="0" smtClean="0">
                <a:solidFill>
                  <a:srgbClr val="FFFFFF"/>
                </a:solidFill>
                <a:latin typeface="Arial"/>
                <a:cs typeface="Arial"/>
              </a:rPr>
              <a:t>Se </a:t>
            </a:r>
            <a:r>
              <a:rPr sz="1500" dirty="0" err="1" smtClean="0">
                <a:solidFill>
                  <a:srgbClr val="FFFFFF"/>
                </a:solidFill>
                <a:latin typeface="Arial"/>
                <a:cs typeface="Arial"/>
              </a:rPr>
              <a:t>carga</a:t>
            </a:r>
            <a:r>
              <a:rPr sz="1500" dirty="0" smtClean="0">
                <a:solidFill>
                  <a:srgbClr val="FFFFFF"/>
                </a:solidFill>
                <a:latin typeface="Arial"/>
                <a:cs typeface="Arial"/>
              </a:rPr>
              <a:t> </a:t>
            </a:r>
            <a:r>
              <a:rPr sz="1500" spc="-5" dirty="0" smtClean="0">
                <a:solidFill>
                  <a:srgbClr val="FFFFFF"/>
                </a:solidFill>
                <a:latin typeface="Arial"/>
                <a:cs typeface="Arial"/>
              </a:rPr>
              <a:t>la </a:t>
            </a:r>
            <a:r>
              <a:rPr sz="1500" dirty="0" err="1" smtClean="0">
                <a:solidFill>
                  <a:srgbClr val="FFFFFF"/>
                </a:solidFill>
                <a:latin typeface="Arial"/>
                <a:cs typeface="Arial"/>
              </a:rPr>
              <a:t>máquina</a:t>
            </a:r>
            <a:r>
              <a:rPr sz="1500" dirty="0" smtClean="0">
                <a:solidFill>
                  <a:srgbClr val="FFFFFF"/>
                </a:solidFill>
                <a:latin typeface="Arial"/>
                <a:cs typeface="Arial"/>
              </a:rPr>
              <a:t> </a:t>
            </a:r>
            <a:r>
              <a:rPr sz="1500" spc="-5" dirty="0" smtClean="0">
                <a:solidFill>
                  <a:srgbClr val="FFFFFF"/>
                </a:solidFill>
                <a:latin typeface="Arial"/>
                <a:cs typeface="Arial"/>
              </a:rPr>
              <a:t>con</a:t>
            </a:r>
            <a:r>
              <a:rPr sz="1500" spc="-55" dirty="0" smtClean="0">
                <a:solidFill>
                  <a:srgbClr val="FFFFFF"/>
                </a:solidFill>
                <a:latin typeface="Arial"/>
                <a:cs typeface="Arial"/>
              </a:rPr>
              <a:t> </a:t>
            </a:r>
            <a:r>
              <a:rPr sz="1500" dirty="0" err="1" smtClean="0">
                <a:solidFill>
                  <a:srgbClr val="FFFFFF"/>
                </a:solidFill>
                <a:latin typeface="Arial"/>
                <a:cs typeface="Arial"/>
              </a:rPr>
              <a:t>semilla</a:t>
            </a:r>
            <a:endParaRPr sz="1500" dirty="0" smtClean="0">
              <a:latin typeface="Arial"/>
              <a:cs typeface="Arial"/>
            </a:endParaRPr>
          </a:p>
          <a:p>
            <a:pPr marL="527685" marR="34925">
              <a:lnSpc>
                <a:spcPct val="80000"/>
              </a:lnSpc>
              <a:spcBef>
                <a:spcPts val="360"/>
              </a:spcBef>
            </a:pPr>
            <a:r>
              <a:rPr sz="1500" spc="-5" dirty="0" smtClean="0">
                <a:solidFill>
                  <a:srgbClr val="FFFFFF"/>
                </a:solidFill>
                <a:latin typeface="Arial"/>
                <a:cs typeface="Arial"/>
              </a:rPr>
              <a:t>Se </a:t>
            </a:r>
            <a:r>
              <a:rPr sz="1500" dirty="0" err="1" smtClean="0">
                <a:solidFill>
                  <a:srgbClr val="FFFFFF"/>
                </a:solidFill>
                <a:latin typeface="Arial"/>
                <a:cs typeface="Arial"/>
              </a:rPr>
              <a:t>identifica</a:t>
            </a:r>
            <a:r>
              <a:rPr sz="1500" dirty="0" smtClean="0">
                <a:solidFill>
                  <a:srgbClr val="FFFFFF"/>
                </a:solidFill>
                <a:latin typeface="Arial"/>
                <a:cs typeface="Arial"/>
              </a:rPr>
              <a:t> </a:t>
            </a:r>
            <a:r>
              <a:rPr sz="1500" spc="-5" dirty="0" err="1" smtClean="0">
                <a:solidFill>
                  <a:srgbClr val="FFFFFF"/>
                </a:solidFill>
                <a:latin typeface="Arial"/>
                <a:cs typeface="Arial"/>
              </a:rPr>
              <a:t>una</a:t>
            </a:r>
            <a:r>
              <a:rPr sz="1500" spc="-5" dirty="0" smtClean="0">
                <a:solidFill>
                  <a:srgbClr val="FFFFFF"/>
                </a:solidFill>
                <a:latin typeface="Arial"/>
                <a:cs typeface="Arial"/>
              </a:rPr>
              <a:t> </a:t>
            </a:r>
            <a:r>
              <a:rPr sz="1500" dirty="0" err="1" smtClean="0">
                <a:solidFill>
                  <a:srgbClr val="FFFFFF"/>
                </a:solidFill>
                <a:latin typeface="Arial"/>
                <a:cs typeface="Arial"/>
              </a:rPr>
              <a:t>relación</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dirty="0" err="1" smtClean="0">
                <a:solidFill>
                  <a:srgbClr val="FFFFFF"/>
                </a:solidFill>
                <a:latin typeface="Arial"/>
                <a:cs typeface="Arial"/>
              </a:rPr>
              <a:t>transmisión</a:t>
            </a:r>
            <a:r>
              <a:rPr sz="1500" dirty="0" smtClean="0">
                <a:solidFill>
                  <a:srgbClr val="FFFFFF"/>
                </a:solidFill>
                <a:latin typeface="Arial"/>
                <a:cs typeface="Arial"/>
              </a:rPr>
              <a:t> </a:t>
            </a:r>
            <a:r>
              <a:rPr sz="1500" spc="-5" dirty="0" err="1" smtClean="0">
                <a:solidFill>
                  <a:srgbClr val="FFFFFF"/>
                </a:solidFill>
                <a:latin typeface="Arial"/>
                <a:cs typeface="Arial"/>
              </a:rPr>
              <a:t>representativa</a:t>
            </a:r>
            <a:r>
              <a:rPr sz="1500" spc="-5" dirty="0" smtClean="0">
                <a:solidFill>
                  <a:srgbClr val="FFFFFF"/>
                </a:solidFill>
                <a:latin typeface="Arial"/>
                <a:cs typeface="Arial"/>
              </a:rPr>
              <a:t> de la </a:t>
            </a:r>
            <a:r>
              <a:rPr sz="1500" dirty="0" err="1" smtClean="0">
                <a:solidFill>
                  <a:srgbClr val="FFFFFF"/>
                </a:solidFill>
                <a:latin typeface="Arial"/>
                <a:cs typeface="Arial"/>
              </a:rPr>
              <a:t>densidad</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dirty="0" err="1" smtClean="0">
                <a:solidFill>
                  <a:srgbClr val="FFFFFF"/>
                </a:solidFill>
                <a:latin typeface="Arial"/>
                <a:cs typeface="Arial"/>
              </a:rPr>
              <a:t>siembra</a:t>
            </a:r>
            <a:r>
              <a:rPr sz="1500" dirty="0" smtClean="0">
                <a:solidFill>
                  <a:srgbClr val="FFFFFF"/>
                </a:solidFill>
                <a:latin typeface="Arial"/>
                <a:cs typeface="Arial"/>
              </a:rPr>
              <a:t> </a:t>
            </a:r>
            <a:r>
              <a:rPr sz="1500" spc="-5" dirty="0" smtClean="0">
                <a:solidFill>
                  <a:srgbClr val="FFFFFF"/>
                </a:solidFill>
                <a:latin typeface="Arial"/>
                <a:cs typeface="Arial"/>
              </a:rPr>
              <a:t>que  se </a:t>
            </a:r>
            <a:r>
              <a:rPr sz="1500" spc="-5" dirty="0" err="1" smtClean="0">
                <a:solidFill>
                  <a:srgbClr val="FFFFFF"/>
                </a:solidFill>
                <a:latin typeface="Arial"/>
                <a:cs typeface="Arial"/>
              </a:rPr>
              <a:t>desea</a:t>
            </a:r>
            <a:r>
              <a:rPr sz="1500" spc="-40" dirty="0" smtClean="0">
                <a:solidFill>
                  <a:srgbClr val="FFFFFF"/>
                </a:solidFill>
                <a:latin typeface="Arial"/>
                <a:cs typeface="Arial"/>
              </a:rPr>
              <a:t> </a:t>
            </a:r>
            <a:r>
              <a:rPr sz="1500" dirty="0" err="1" smtClean="0">
                <a:solidFill>
                  <a:srgbClr val="FFFFFF"/>
                </a:solidFill>
                <a:latin typeface="Arial"/>
                <a:cs typeface="Arial"/>
              </a:rPr>
              <a:t>sembrar</a:t>
            </a:r>
            <a:endParaRPr sz="1500" dirty="0" smtClean="0">
              <a:latin typeface="Arial"/>
              <a:cs typeface="Arial"/>
            </a:endParaRPr>
          </a:p>
          <a:p>
            <a:pPr marL="527685">
              <a:lnSpc>
                <a:spcPts val="1620"/>
              </a:lnSpc>
            </a:pPr>
            <a:r>
              <a:rPr sz="1500" spc="-5" dirty="0" smtClean="0">
                <a:solidFill>
                  <a:srgbClr val="FFFFFF"/>
                </a:solidFill>
                <a:latin typeface="Arial"/>
                <a:cs typeface="Arial"/>
              </a:rPr>
              <a:t>Se </a:t>
            </a:r>
            <a:r>
              <a:rPr sz="1500" dirty="0" err="1" smtClean="0">
                <a:solidFill>
                  <a:srgbClr val="FFFFFF"/>
                </a:solidFill>
                <a:latin typeface="Arial"/>
                <a:cs typeface="Arial"/>
              </a:rPr>
              <a:t>traslada</a:t>
            </a:r>
            <a:r>
              <a:rPr sz="1500" dirty="0" smtClean="0">
                <a:solidFill>
                  <a:srgbClr val="FFFFFF"/>
                </a:solidFill>
                <a:latin typeface="Arial"/>
                <a:cs typeface="Arial"/>
              </a:rPr>
              <a:t> </a:t>
            </a:r>
            <a:r>
              <a:rPr sz="1500" spc="-5" dirty="0" smtClean="0">
                <a:solidFill>
                  <a:srgbClr val="FFFFFF"/>
                </a:solidFill>
                <a:latin typeface="Arial"/>
                <a:cs typeface="Arial"/>
              </a:rPr>
              <a:t>la </a:t>
            </a:r>
            <a:r>
              <a:rPr sz="1500" dirty="0" err="1" smtClean="0">
                <a:solidFill>
                  <a:srgbClr val="FFFFFF"/>
                </a:solidFill>
                <a:latin typeface="Arial"/>
                <a:cs typeface="Arial"/>
              </a:rPr>
              <a:t>máquina</a:t>
            </a:r>
            <a:r>
              <a:rPr sz="1500" dirty="0" smtClean="0">
                <a:solidFill>
                  <a:srgbClr val="FFFFFF"/>
                </a:solidFill>
                <a:latin typeface="Arial"/>
                <a:cs typeface="Arial"/>
              </a:rPr>
              <a:t> </a:t>
            </a:r>
            <a:r>
              <a:rPr sz="1500" spc="-5" dirty="0" err="1" smtClean="0">
                <a:solidFill>
                  <a:srgbClr val="FFFFFF"/>
                </a:solidFill>
                <a:latin typeface="Arial"/>
                <a:cs typeface="Arial"/>
              </a:rPr>
              <a:t>en</a:t>
            </a:r>
            <a:r>
              <a:rPr sz="1500" spc="-5" dirty="0" smtClean="0">
                <a:solidFill>
                  <a:srgbClr val="FFFFFF"/>
                </a:solidFill>
                <a:latin typeface="Arial"/>
                <a:cs typeface="Arial"/>
              </a:rPr>
              <a:t> </a:t>
            </a:r>
            <a:r>
              <a:rPr sz="1500" dirty="0" err="1" smtClean="0">
                <a:solidFill>
                  <a:srgbClr val="FFFFFF"/>
                </a:solidFill>
                <a:latin typeface="Arial"/>
                <a:cs typeface="Arial"/>
              </a:rPr>
              <a:t>posición</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dirty="0" err="1" smtClean="0">
                <a:solidFill>
                  <a:srgbClr val="FFFFFF"/>
                </a:solidFill>
                <a:latin typeface="Arial"/>
                <a:cs typeface="Arial"/>
              </a:rPr>
              <a:t>trabajo</a:t>
            </a:r>
            <a:r>
              <a:rPr sz="1500" dirty="0" smtClean="0">
                <a:solidFill>
                  <a:srgbClr val="FFFFFF"/>
                </a:solidFill>
                <a:latin typeface="Arial"/>
                <a:cs typeface="Arial"/>
              </a:rPr>
              <a:t> </a:t>
            </a:r>
            <a:r>
              <a:rPr sz="1500" spc="-5" dirty="0" smtClean="0">
                <a:solidFill>
                  <a:srgbClr val="FFFFFF"/>
                </a:solidFill>
                <a:latin typeface="Arial"/>
                <a:cs typeface="Arial"/>
              </a:rPr>
              <a:t>para </a:t>
            </a:r>
            <a:r>
              <a:rPr sz="1500" spc="-5" dirty="0" err="1" smtClean="0">
                <a:solidFill>
                  <a:srgbClr val="FFFFFF"/>
                </a:solidFill>
                <a:latin typeface="Arial"/>
                <a:cs typeface="Arial"/>
              </a:rPr>
              <a:t>hacer</a:t>
            </a:r>
            <a:r>
              <a:rPr sz="1500" spc="-5" dirty="0" smtClean="0">
                <a:solidFill>
                  <a:srgbClr val="FFFFFF"/>
                </a:solidFill>
                <a:latin typeface="Arial"/>
                <a:cs typeface="Arial"/>
              </a:rPr>
              <a:t> </a:t>
            </a:r>
            <a:r>
              <a:rPr sz="1500" dirty="0" err="1" smtClean="0">
                <a:solidFill>
                  <a:srgbClr val="FFFFFF"/>
                </a:solidFill>
                <a:latin typeface="Arial"/>
                <a:cs typeface="Arial"/>
              </a:rPr>
              <a:t>girar</a:t>
            </a:r>
            <a:r>
              <a:rPr sz="1500" dirty="0" smtClean="0">
                <a:solidFill>
                  <a:srgbClr val="FFFFFF"/>
                </a:solidFill>
                <a:latin typeface="Arial"/>
                <a:cs typeface="Arial"/>
              </a:rPr>
              <a:t> </a:t>
            </a:r>
            <a:r>
              <a:rPr sz="1500" spc="-5" dirty="0" smtClean="0">
                <a:solidFill>
                  <a:srgbClr val="FFFFFF"/>
                </a:solidFill>
                <a:latin typeface="Arial"/>
                <a:cs typeface="Arial"/>
              </a:rPr>
              <a:t>la </a:t>
            </a:r>
            <a:r>
              <a:rPr sz="1500" dirty="0" err="1" smtClean="0">
                <a:solidFill>
                  <a:srgbClr val="FFFFFF"/>
                </a:solidFill>
                <a:latin typeface="Arial"/>
                <a:cs typeface="Arial"/>
              </a:rPr>
              <a:t>rueda</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spc="-5" dirty="0" err="1" smtClean="0">
                <a:solidFill>
                  <a:srgbClr val="FFFFFF"/>
                </a:solidFill>
                <a:latin typeface="Arial"/>
                <a:cs typeface="Arial"/>
              </a:rPr>
              <a:t>mando</a:t>
            </a:r>
            <a:r>
              <a:rPr sz="1500" spc="-5" dirty="0" smtClean="0">
                <a:solidFill>
                  <a:srgbClr val="FFFFFF"/>
                </a:solidFill>
                <a:latin typeface="Arial"/>
                <a:cs typeface="Arial"/>
              </a:rPr>
              <a:t> de</a:t>
            </a:r>
            <a:r>
              <a:rPr sz="1500" spc="-70" dirty="0" smtClean="0">
                <a:solidFill>
                  <a:srgbClr val="FFFFFF"/>
                </a:solidFill>
                <a:latin typeface="Arial"/>
                <a:cs typeface="Arial"/>
              </a:rPr>
              <a:t> </a:t>
            </a:r>
            <a:r>
              <a:rPr sz="1500" spc="-5" dirty="0" smtClean="0">
                <a:solidFill>
                  <a:srgbClr val="FFFFFF"/>
                </a:solidFill>
                <a:latin typeface="Arial"/>
                <a:cs typeface="Arial"/>
              </a:rPr>
              <a:t>la</a:t>
            </a:r>
            <a:endParaRPr sz="1500" dirty="0" smtClean="0">
              <a:latin typeface="Arial"/>
              <a:cs typeface="Arial"/>
            </a:endParaRPr>
          </a:p>
          <a:p>
            <a:pPr marL="527685">
              <a:lnSpc>
                <a:spcPts val="1620"/>
              </a:lnSpc>
            </a:pPr>
            <a:r>
              <a:rPr sz="1500" dirty="0" err="1" smtClean="0">
                <a:solidFill>
                  <a:srgbClr val="FFFFFF"/>
                </a:solidFill>
                <a:latin typeface="Arial"/>
                <a:cs typeface="Arial"/>
              </a:rPr>
              <a:t>máquina</a:t>
            </a:r>
            <a:r>
              <a:rPr sz="1500" dirty="0" smtClean="0">
                <a:solidFill>
                  <a:srgbClr val="FFFFFF"/>
                </a:solidFill>
                <a:latin typeface="Arial"/>
                <a:cs typeface="Arial"/>
              </a:rPr>
              <a:t> para que se </a:t>
            </a:r>
            <a:r>
              <a:rPr sz="1500" dirty="0" err="1" smtClean="0">
                <a:solidFill>
                  <a:srgbClr val="FFFFFF"/>
                </a:solidFill>
                <a:latin typeface="Arial"/>
                <a:cs typeface="Arial"/>
              </a:rPr>
              <a:t>carguen</a:t>
            </a:r>
            <a:r>
              <a:rPr sz="1500" dirty="0" smtClean="0">
                <a:solidFill>
                  <a:srgbClr val="FFFFFF"/>
                </a:solidFill>
                <a:latin typeface="Arial"/>
                <a:cs typeface="Arial"/>
              </a:rPr>
              <a:t> </a:t>
            </a:r>
            <a:r>
              <a:rPr sz="1500" dirty="0" err="1" smtClean="0">
                <a:solidFill>
                  <a:srgbClr val="FFFFFF"/>
                </a:solidFill>
                <a:latin typeface="Arial"/>
                <a:cs typeface="Arial"/>
              </a:rPr>
              <a:t>los</a:t>
            </a:r>
            <a:r>
              <a:rPr sz="1500" spc="-100" dirty="0" smtClean="0">
                <a:solidFill>
                  <a:srgbClr val="FFFFFF"/>
                </a:solidFill>
                <a:latin typeface="Arial"/>
                <a:cs typeface="Arial"/>
              </a:rPr>
              <a:t> </a:t>
            </a:r>
            <a:r>
              <a:rPr sz="1500" dirty="0" err="1" smtClean="0">
                <a:solidFill>
                  <a:srgbClr val="FFFFFF"/>
                </a:solidFill>
                <a:latin typeface="Arial"/>
                <a:cs typeface="Arial"/>
              </a:rPr>
              <a:t>dosificadores</a:t>
            </a:r>
            <a:endParaRPr sz="1500" dirty="0" smtClean="0">
              <a:latin typeface="Arial"/>
              <a:cs typeface="Arial"/>
            </a:endParaRPr>
          </a:p>
          <a:p>
            <a:pPr marL="527685">
              <a:lnSpc>
                <a:spcPct val="100000"/>
              </a:lnSpc>
            </a:pPr>
            <a:r>
              <a:rPr sz="1500" spc="-5" dirty="0" smtClean="0">
                <a:solidFill>
                  <a:srgbClr val="FFFFFF"/>
                </a:solidFill>
                <a:latin typeface="Arial"/>
                <a:cs typeface="Arial"/>
              </a:rPr>
              <a:t>Se </a:t>
            </a:r>
            <a:r>
              <a:rPr sz="1500" dirty="0" err="1" smtClean="0">
                <a:solidFill>
                  <a:srgbClr val="FFFFFF"/>
                </a:solidFill>
                <a:latin typeface="Arial"/>
                <a:cs typeface="Arial"/>
              </a:rPr>
              <a:t>corrobora</a:t>
            </a:r>
            <a:r>
              <a:rPr sz="1500" dirty="0" smtClean="0">
                <a:solidFill>
                  <a:srgbClr val="FFFFFF"/>
                </a:solidFill>
                <a:latin typeface="Arial"/>
                <a:cs typeface="Arial"/>
              </a:rPr>
              <a:t> </a:t>
            </a:r>
            <a:r>
              <a:rPr sz="1500" spc="-5" dirty="0" smtClean="0">
                <a:solidFill>
                  <a:srgbClr val="FFFFFF"/>
                </a:solidFill>
                <a:latin typeface="Arial"/>
                <a:cs typeface="Arial"/>
              </a:rPr>
              <a:t>que el </a:t>
            </a:r>
            <a:r>
              <a:rPr sz="1500" dirty="0" err="1" smtClean="0">
                <a:solidFill>
                  <a:srgbClr val="FFFFFF"/>
                </a:solidFill>
                <a:latin typeface="Arial"/>
                <a:cs typeface="Arial"/>
              </a:rPr>
              <a:t>sistema</a:t>
            </a:r>
            <a:r>
              <a:rPr sz="1500" dirty="0" smtClean="0">
                <a:solidFill>
                  <a:srgbClr val="FFFFFF"/>
                </a:solidFill>
                <a:latin typeface="Arial"/>
                <a:cs typeface="Arial"/>
              </a:rPr>
              <a:t> </a:t>
            </a:r>
            <a:r>
              <a:rPr sz="1500" spc="-10" dirty="0" err="1" smtClean="0">
                <a:solidFill>
                  <a:srgbClr val="FFFFFF"/>
                </a:solidFill>
                <a:latin typeface="Arial"/>
                <a:cs typeface="Arial"/>
              </a:rPr>
              <a:t>haya</a:t>
            </a:r>
            <a:r>
              <a:rPr sz="1500" spc="-10" dirty="0" smtClean="0">
                <a:solidFill>
                  <a:srgbClr val="FFFFFF"/>
                </a:solidFill>
                <a:latin typeface="Arial"/>
                <a:cs typeface="Arial"/>
              </a:rPr>
              <a:t> </a:t>
            </a:r>
            <a:r>
              <a:rPr sz="1500" dirty="0" err="1" smtClean="0">
                <a:solidFill>
                  <a:srgbClr val="FFFFFF"/>
                </a:solidFill>
                <a:latin typeface="Arial"/>
                <a:cs typeface="Arial"/>
              </a:rPr>
              <a:t>engranado</a:t>
            </a:r>
            <a:r>
              <a:rPr sz="1500" spc="-80" dirty="0" smtClean="0">
                <a:solidFill>
                  <a:srgbClr val="FFFFFF"/>
                </a:solidFill>
                <a:latin typeface="Arial"/>
                <a:cs typeface="Arial"/>
              </a:rPr>
              <a:t> </a:t>
            </a:r>
            <a:r>
              <a:rPr sz="1500" dirty="0" err="1" smtClean="0">
                <a:solidFill>
                  <a:srgbClr val="FFFFFF"/>
                </a:solidFill>
                <a:latin typeface="Arial"/>
                <a:cs typeface="Arial"/>
              </a:rPr>
              <a:t>correctamente</a:t>
            </a:r>
            <a:endParaRPr sz="1500" dirty="0" smtClean="0">
              <a:latin typeface="Arial"/>
              <a:cs typeface="Arial"/>
            </a:endParaRPr>
          </a:p>
          <a:p>
            <a:pPr marL="527685">
              <a:lnSpc>
                <a:spcPct val="100000"/>
              </a:lnSpc>
            </a:pPr>
            <a:r>
              <a:rPr sz="1500" spc="-5" dirty="0" smtClean="0">
                <a:solidFill>
                  <a:srgbClr val="FFFFFF"/>
                </a:solidFill>
                <a:latin typeface="Arial"/>
                <a:cs typeface="Arial"/>
              </a:rPr>
              <a:t>Se </a:t>
            </a:r>
            <a:r>
              <a:rPr sz="1500" dirty="0" err="1" smtClean="0">
                <a:solidFill>
                  <a:srgbClr val="FFFFFF"/>
                </a:solidFill>
                <a:latin typeface="Arial"/>
                <a:cs typeface="Arial"/>
              </a:rPr>
              <a:t>mide</a:t>
            </a:r>
            <a:r>
              <a:rPr sz="1500" dirty="0" smtClean="0">
                <a:solidFill>
                  <a:srgbClr val="FFFFFF"/>
                </a:solidFill>
                <a:latin typeface="Arial"/>
                <a:cs typeface="Arial"/>
              </a:rPr>
              <a:t> </a:t>
            </a:r>
            <a:r>
              <a:rPr sz="1500" dirty="0" err="1" smtClean="0">
                <a:solidFill>
                  <a:srgbClr val="FFFFFF"/>
                </a:solidFill>
                <a:latin typeface="Arial"/>
                <a:cs typeface="Arial"/>
              </a:rPr>
              <a:t>una</a:t>
            </a:r>
            <a:r>
              <a:rPr sz="1500" dirty="0" smtClean="0">
                <a:solidFill>
                  <a:srgbClr val="FFFFFF"/>
                </a:solidFill>
                <a:latin typeface="Arial"/>
                <a:cs typeface="Arial"/>
              </a:rPr>
              <a:t> </a:t>
            </a:r>
            <a:r>
              <a:rPr sz="1500" dirty="0" err="1" smtClean="0">
                <a:solidFill>
                  <a:srgbClr val="FFFFFF"/>
                </a:solidFill>
                <a:latin typeface="Arial"/>
                <a:cs typeface="Arial"/>
              </a:rPr>
              <a:t>distancia</a:t>
            </a:r>
            <a:r>
              <a:rPr sz="1500" dirty="0" smtClean="0">
                <a:solidFill>
                  <a:srgbClr val="FFFFFF"/>
                </a:solidFill>
                <a:latin typeface="Arial"/>
                <a:cs typeface="Arial"/>
              </a:rPr>
              <a:t> </a:t>
            </a:r>
            <a:r>
              <a:rPr sz="1500" spc="-5" dirty="0" err="1" smtClean="0">
                <a:solidFill>
                  <a:srgbClr val="FFFFFF"/>
                </a:solidFill>
                <a:latin typeface="Arial"/>
                <a:cs typeface="Arial"/>
              </a:rPr>
              <a:t>equivalente</a:t>
            </a:r>
            <a:r>
              <a:rPr sz="1500" spc="-5" dirty="0" smtClean="0">
                <a:solidFill>
                  <a:srgbClr val="FFFFFF"/>
                </a:solidFill>
                <a:latin typeface="Arial"/>
                <a:cs typeface="Arial"/>
              </a:rPr>
              <a:t> a </a:t>
            </a:r>
            <a:r>
              <a:rPr sz="1500" spc="5" dirty="0" smtClean="0">
                <a:solidFill>
                  <a:srgbClr val="FFFFFF"/>
                </a:solidFill>
                <a:latin typeface="Arial"/>
                <a:cs typeface="Arial"/>
              </a:rPr>
              <a:t>30-50 </a:t>
            </a:r>
            <a:r>
              <a:rPr sz="1500" dirty="0" smtClean="0">
                <a:solidFill>
                  <a:srgbClr val="FFFFFF"/>
                </a:solidFill>
                <a:latin typeface="Arial"/>
                <a:cs typeface="Arial"/>
              </a:rPr>
              <a:t>m con </a:t>
            </a:r>
            <a:r>
              <a:rPr sz="1500" dirty="0" err="1" smtClean="0">
                <a:solidFill>
                  <a:srgbClr val="FFFFFF"/>
                </a:solidFill>
                <a:latin typeface="Arial"/>
                <a:cs typeface="Arial"/>
              </a:rPr>
              <a:t>cinta</a:t>
            </a:r>
            <a:r>
              <a:rPr sz="1500" dirty="0" smtClean="0">
                <a:solidFill>
                  <a:srgbClr val="FFFFFF"/>
                </a:solidFill>
                <a:latin typeface="Arial"/>
                <a:cs typeface="Arial"/>
              </a:rPr>
              <a:t> </a:t>
            </a:r>
            <a:r>
              <a:rPr sz="1500" dirty="0" err="1" smtClean="0">
                <a:solidFill>
                  <a:srgbClr val="FFFFFF"/>
                </a:solidFill>
                <a:latin typeface="Arial"/>
                <a:cs typeface="Arial"/>
              </a:rPr>
              <a:t>métrica</a:t>
            </a:r>
            <a:r>
              <a:rPr sz="1500" dirty="0" smtClean="0">
                <a:solidFill>
                  <a:srgbClr val="FFFFFF"/>
                </a:solidFill>
                <a:latin typeface="Arial"/>
                <a:cs typeface="Arial"/>
              </a:rPr>
              <a:t> y </a:t>
            </a:r>
            <a:r>
              <a:rPr sz="1500" spc="-5" dirty="0" smtClean="0">
                <a:solidFill>
                  <a:srgbClr val="FFFFFF"/>
                </a:solidFill>
                <a:latin typeface="Arial"/>
                <a:cs typeface="Arial"/>
              </a:rPr>
              <a:t>se </a:t>
            </a:r>
            <a:r>
              <a:rPr sz="1500" dirty="0" err="1" smtClean="0">
                <a:solidFill>
                  <a:srgbClr val="FFFFFF"/>
                </a:solidFill>
                <a:latin typeface="Arial"/>
                <a:cs typeface="Arial"/>
              </a:rPr>
              <a:t>jalona</a:t>
            </a:r>
            <a:r>
              <a:rPr sz="1500" dirty="0" smtClean="0">
                <a:solidFill>
                  <a:srgbClr val="FFFFFF"/>
                </a:solidFill>
                <a:latin typeface="Arial"/>
                <a:cs typeface="Arial"/>
              </a:rPr>
              <a:t> </a:t>
            </a:r>
            <a:r>
              <a:rPr sz="1500" spc="-5" dirty="0" smtClean="0">
                <a:solidFill>
                  <a:srgbClr val="FFFFFF"/>
                </a:solidFill>
                <a:latin typeface="Arial"/>
                <a:cs typeface="Arial"/>
              </a:rPr>
              <a:t>la</a:t>
            </a:r>
            <a:r>
              <a:rPr sz="1500" spc="-135" dirty="0" smtClean="0">
                <a:solidFill>
                  <a:srgbClr val="FFFFFF"/>
                </a:solidFill>
                <a:latin typeface="Arial"/>
                <a:cs typeface="Arial"/>
              </a:rPr>
              <a:t> </a:t>
            </a:r>
            <a:r>
              <a:rPr sz="1500" dirty="0" err="1" smtClean="0">
                <a:solidFill>
                  <a:srgbClr val="FFFFFF"/>
                </a:solidFill>
                <a:latin typeface="Arial"/>
                <a:cs typeface="Arial"/>
              </a:rPr>
              <a:t>misma</a:t>
            </a:r>
            <a:endParaRPr sz="1500" dirty="0" smtClean="0">
              <a:latin typeface="Arial"/>
              <a:cs typeface="Arial"/>
            </a:endParaRPr>
          </a:p>
          <a:p>
            <a:pPr marL="527685" marR="323215">
              <a:lnSpc>
                <a:spcPct val="80000"/>
              </a:lnSpc>
              <a:spcBef>
                <a:spcPts val="360"/>
              </a:spcBef>
            </a:pPr>
            <a:r>
              <a:rPr sz="1500" spc="-5" dirty="0" smtClean="0">
                <a:solidFill>
                  <a:srgbClr val="FFFFFF"/>
                </a:solidFill>
                <a:latin typeface="Arial"/>
                <a:cs typeface="Arial"/>
              </a:rPr>
              <a:t>Se </a:t>
            </a:r>
            <a:r>
              <a:rPr sz="1500" dirty="0" err="1" smtClean="0">
                <a:solidFill>
                  <a:srgbClr val="FFFFFF"/>
                </a:solidFill>
                <a:latin typeface="Arial"/>
                <a:cs typeface="Arial"/>
              </a:rPr>
              <a:t>liberan</a:t>
            </a:r>
            <a:r>
              <a:rPr sz="1500" dirty="0" smtClean="0">
                <a:solidFill>
                  <a:srgbClr val="FFFFFF"/>
                </a:solidFill>
                <a:latin typeface="Arial"/>
                <a:cs typeface="Arial"/>
              </a:rPr>
              <a:t> </a:t>
            </a:r>
            <a:r>
              <a:rPr sz="1500" dirty="0" err="1" smtClean="0">
                <a:solidFill>
                  <a:srgbClr val="FFFFFF"/>
                </a:solidFill>
                <a:latin typeface="Arial"/>
                <a:cs typeface="Arial"/>
              </a:rPr>
              <a:t>los</a:t>
            </a:r>
            <a:r>
              <a:rPr sz="1500" dirty="0" smtClean="0">
                <a:solidFill>
                  <a:srgbClr val="FFFFFF"/>
                </a:solidFill>
                <a:latin typeface="Arial"/>
                <a:cs typeface="Arial"/>
              </a:rPr>
              <a:t> </a:t>
            </a:r>
            <a:r>
              <a:rPr sz="1500" dirty="0" err="1" smtClean="0">
                <a:solidFill>
                  <a:srgbClr val="FFFFFF"/>
                </a:solidFill>
                <a:latin typeface="Arial"/>
                <a:cs typeface="Arial"/>
              </a:rPr>
              <a:t>tubos</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dirty="0" err="1" smtClean="0">
                <a:solidFill>
                  <a:srgbClr val="FFFFFF"/>
                </a:solidFill>
                <a:latin typeface="Arial"/>
                <a:cs typeface="Arial"/>
              </a:rPr>
              <a:t>descarga</a:t>
            </a:r>
            <a:r>
              <a:rPr sz="1500" dirty="0" smtClean="0">
                <a:solidFill>
                  <a:srgbClr val="FFFFFF"/>
                </a:solidFill>
                <a:latin typeface="Arial"/>
                <a:cs typeface="Arial"/>
              </a:rPr>
              <a:t> </a:t>
            </a:r>
            <a:r>
              <a:rPr sz="1500" spc="-5" dirty="0" smtClean="0">
                <a:solidFill>
                  <a:srgbClr val="FFFFFF"/>
                </a:solidFill>
                <a:latin typeface="Arial"/>
                <a:cs typeface="Arial"/>
              </a:rPr>
              <a:t>para </a:t>
            </a:r>
            <a:r>
              <a:rPr sz="1500" dirty="0" err="1" smtClean="0">
                <a:solidFill>
                  <a:srgbClr val="FFFFFF"/>
                </a:solidFill>
                <a:latin typeface="Arial"/>
                <a:cs typeface="Arial"/>
              </a:rPr>
              <a:t>colocar</a:t>
            </a:r>
            <a:r>
              <a:rPr sz="1500" dirty="0" smtClean="0">
                <a:solidFill>
                  <a:srgbClr val="FFFFFF"/>
                </a:solidFill>
                <a:latin typeface="Arial"/>
                <a:cs typeface="Arial"/>
              </a:rPr>
              <a:t> las </a:t>
            </a:r>
            <a:r>
              <a:rPr sz="1500" dirty="0" err="1" smtClean="0">
                <a:solidFill>
                  <a:srgbClr val="FFFFFF"/>
                </a:solidFill>
                <a:latin typeface="Arial"/>
                <a:cs typeface="Arial"/>
              </a:rPr>
              <a:t>bolsas</a:t>
            </a:r>
            <a:r>
              <a:rPr sz="1500" dirty="0" smtClean="0">
                <a:solidFill>
                  <a:srgbClr val="FFFFFF"/>
                </a:solidFill>
                <a:latin typeface="Arial"/>
                <a:cs typeface="Arial"/>
              </a:rPr>
              <a:t> </a:t>
            </a:r>
            <a:r>
              <a:rPr sz="1500" spc="-5" dirty="0" err="1" smtClean="0">
                <a:solidFill>
                  <a:srgbClr val="FFFFFF"/>
                </a:solidFill>
                <a:latin typeface="Arial"/>
                <a:cs typeface="Arial"/>
              </a:rPr>
              <a:t>en</a:t>
            </a:r>
            <a:r>
              <a:rPr sz="1500" spc="-5" dirty="0" smtClean="0">
                <a:solidFill>
                  <a:srgbClr val="FFFFFF"/>
                </a:solidFill>
                <a:latin typeface="Arial"/>
                <a:cs typeface="Arial"/>
              </a:rPr>
              <a:t> un </a:t>
            </a:r>
            <a:r>
              <a:rPr sz="1500" spc="-5" dirty="0" err="1" smtClean="0">
                <a:solidFill>
                  <a:srgbClr val="FFFFFF"/>
                </a:solidFill>
                <a:latin typeface="Arial"/>
                <a:cs typeface="Arial"/>
              </a:rPr>
              <a:t>número</a:t>
            </a:r>
            <a:r>
              <a:rPr sz="1500" spc="-5" dirty="0" smtClean="0">
                <a:solidFill>
                  <a:srgbClr val="FFFFFF"/>
                </a:solidFill>
                <a:latin typeface="Arial"/>
                <a:cs typeface="Arial"/>
              </a:rPr>
              <a:t> </a:t>
            </a:r>
            <a:r>
              <a:rPr sz="1500" dirty="0" err="1" smtClean="0">
                <a:solidFill>
                  <a:srgbClr val="FFFFFF"/>
                </a:solidFill>
                <a:latin typeface="Arial"/>
                <a:cs typeface="Arial"/>
              </a:rPr>
              <a:t>reducido</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dirty="0" err="1" smtClean="0">
                <a:solidFill>
                  <a:srgbClr val="FFFFFF"/>
                </a:solidFill>
                <a:latin typeface="Arial"/>
                <a:cs typeface="Arial"/>
              </a:rPr>
              <a:t>dosificadores</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spc="-5" dirty="0" err="1" smtClean="0">
                <a:solidFill>
                  <a:srgbClr val="FFFFFF"/>
                </a:solidFill>
                <a:latin typeface="Arial"/>
                <a:cs typeface="Arial"/>
              </a:rPr>
              <a:t>cada</a:t>
            </a:r>
            <a:r>
              <a:rPr sz="1500" spc="-5" dirty="0" smtClean="0">
                <a:solidFill>
                  <a:srgbClr val="FFFFFF"/>
                </a:solidFill>
                <a:latin typeface="Arial"/>
                <a:cs typeface="Arial"/>
              </a:rPr>
              <a:t> </a:t>
            </a:r>
            <a:r>
              <a:rPr sz="1500" spc="-5" dirty="0" err="1" smtClean="0">
                <a:solidFill>
                  <a:srgbClr val="FFFFFF"/>
                </a:solidFill>
                <a:latin typeface="Arial"/>
                <a:cs typeface="Arial"/>
              </a:rPr>
              <a:t>una</a:t>
            </a:r>
            <a:r>
              <a:rPr sz="1500" spc="-5" dirty="0" smtClean="0">
                <a:solidFill>
                  <a:srgbClr val="FFFFFF"/>
                </a:solidFill>
                <a:latin typeface="Arial"/>
                <a:cs typeface="Arial"/>
              </a:rPr>
              <a:t> de </a:t>
            </a:r>
            <a:r>
              <a:rPr sz="1500" dirty="0" smtClean="0">
                <a:solidFill>
                  <a:srgbClr val="FFFFFF"/>
                </a:solidFill>
                <a:latin typeface="Arial"/>
                <a:cs typeface="Arial"/>
              </a:rPr>
              <a:t>las </a:t>
            </a:r>
            <a:r>
              <a:rPr sz="1500" dirty="0" err="1" smtClean="0">
                <a:solidFill>
                  <a:srgbClr val="FFFFFF"/>
                </a:solidFill>
                <a:latin typeface="Arial"/>
                <a:cs typeface="Arial"/>
              </a:rPr>
              <a:t>secciones</a:t>
            </a:r>
            <a:r>
              <a:rPr sz="1500" dirty="0" smtClean="0">
                <a:solidFill>
                  <a:srgbClr val="FFFFFF"/>
                </a:solidFill>
                <a:latin typeface="Arial"/>
                <a:cs typeface="Arial"/>
              </a:rPr>
              <a:t> </a:t>
            </a:r>
            <a:r>
              <a:rPr sz="1500" spc="-5" dirty="0" smtClean="0">
                <a:solidFill>
                  <a:srgbClr val="FFFFFF"/>
                </a:solidFill>
                <a:latin typeface="Arial"/>
                <a:cs typeface="Arial"/>
              </a:rPr>
              <a:t>de la</a:t>
            </a:r>
            <a:r>
              <a:rPr sz="1500" spc="-120" dirty="0" smtClean="0">
                <a:solidFill>
                  <a:srgbClr val="FFFFFF"/>
                </a:solidFill>
                <a:latin typeface="Arial"/>
                <a:cs typeface="Arial"/>
              </a:rPr>
              <a:t> </a:t>
            </a:r>
            <a:r>
              <a:rPr sz="1500" dirty="0" err="1" smtClean="0">
                <a:solidFill>
                  <a:srgbClr val="FFFFFF"/>
                </a:solidFill>
                <a:latin typeface="Arial"/>
                <a:cs typeface="Arial"/>
              </a:rPr>
              <a:t>máquina</a:t>
            </a:r>
            <a:endParaRPr sz="1500" dirty="0" smtClean="0">
              <a:latin typeface="Arial"/>
              <a:cs typeface="Arial"/>
            </a:endParaRPr>
          </a:p>
          <a:p>
            <a:pPr marL="527685">
              <a:lnSpc>
                <a:spcPct val="100000"/>
              </a:lnSpc>
            </a:pPr>
            <a:r>
              <a:rPr sz="1500" spc="-5" dirty="0" smtClean="0">
                <a:solidFill>
                  <a:srgbClr val="FFFFFF"/>
                </a:solidFill>
                <a:latin typeface="Arial"/>
                <a:cs typeface="Arial"/>
              </a:rPr>
              <a:t>Se </a:t>
            </a:r>
            <a:r>
              <a:rPr sz="1500" dirty="0" err="1" smtClean="0">
                <a:solidFill>
                  <a:srgbClr val="FFFFFF"/>
                </a:solidFill>
                <a:latin typeface="Arial"/>
                <a:cs typeface="Arial"/>
              </a:rPr>
              <a:t>colocan</a:t>
            </a:r>
            <a:r>
              <a:rPr sz="1500" dirty="0" smtClean="0">
                <a:solidFill>
                  <a:srgbClr val="FFFFFF"/>
                </a:solidFill>
                <a:latin typeface="Arial"/>
                <a:cs typeface="Arial"/>
              </a:rPr>
              <a:t> </a:t>
            </a:r>
            <a:r>
              <a:rPr sz="1500" dirty="0" err="1" smtClean="0">
                <a:solidFill>
                  <a:srgbClr val="FFFFFF"/>
                </a:solidFill>
                <a:latin typeface="Arial"/>
                <a:cs typeface="Arial"/>
              </a:rPr>
              <a:t>bolsitas</a:t>
            </a:r>
            <a:r>
              <a:rPr sz="1500" dirty="0" smtClean="0">
                <a:solidFill>
                  <a:srgbClr val="FFFFFF"/>
                </a:solidFill>
                <a:latin typeface="Arial"/>
                <a:cs typeface="Arial"/>
              </a:rPr>
              <a:t> </a:t>
            </a:r>
            <a:r>
              <a:rPr sz="1500" dirty="0" err="1" smtClean="0">
                <a:solidFill>
                  <a:srgbClr val="FFFFFF"/>
                </a:solidFill>
                <a:latin typeface="Arial"/>
                <a:cs typeface="Arial"/>
              </a:rPr>
              <a:t>sostenidas</a:t>
            </a:r>
            <a:r>
              <a:rPr sz="1500" dirty="0" smtClean="0">
                <a:solidFill>
                  <a:srgbClr val="FFFFFF"/>
                </a:solidFill>
                <a:latin typeface="Arial"/>
                <a:cs typeface="Arial"/>
              </a:rPr>
              <a:t> </a:t>
            </a:r>
            <a:r>
              <a:rPr sz="1500" spc="-5" dirty="0" smtClean="0">
                <a:solidFill>
                  <a:srgbClr val="FFFFFF"/>
                </a:solidFill>
                <a:latin typeface="Arial"/>
                <a:cs typeface="Arial"/>
              </a:rPr>
              <a:t>con </a:t>
            </a:r>
            <a:r>
              <a:rPr sz="1500" spc="-5" dirty="0" err="1" smtClean="0">
                <a:solidFill>
                  <a:srgbClr val="FFFFFF"/>
                </a:solidFill>
                <a:latin typeface="Arial"/>
                <a:cs typeface="Arial"/>
              </a:rPr>
              <a:t>bandas</a:t>
            </a:r>
            <a:r>
              <a:rPr sz="1500" spc="-5" dirty="0" smtClean="0">
                <a:solidFill>
                  <a:srgbClr val="FFFFFF"/>
                </a:solidFill>
                <a:latin typeface="Arial"/>
                <a:cs typeface="Arial"/>
              </a:rPr>
              <a:t> o</a:t>
            </a:r>
            <a:r>
              <a:rPr sz="1500" spc="-140" dirty="0" smtClean="0">
                <a:solidFill>
                  <a:srgbClr val="FFFFFF"/>
                </a:solidFill>
                <a:latin typeface="Arial"/>
                <a:cs typeface="Arial"/>
              </a:rPr>
              <a:t> </a:t>
            </a:r>
            <a:r>
              <a:rPr sz="1500" dirty="0" err="1" smtClean="0">
                <a:solidFill>
                  <a:srgbClr val="FFFFFF"/>
                </a:solidFill>
                <a:latin typeface="Arial"/>
                <a:cs typeface="Arial"/>
              </a:rPr>
              <a:t>precintos</a:t>
            </a:r>
            <a:endParaRPr sz="1500" dirty="0" smtClean="0">
              <a:latin typeface="Arial"/>
              <a:cs typeface="Arial"/>
            </a:endParaRPr>
          </a:p>
          <a:p>
            <a:pPr marL="527685" marR="395605">
              <a:lnSpc>
                <a:spcPts val="1440"/>
              </a:lnSpc>
              <a:spcBef>
                <a:spcPts val="345"/>
              </a:spcBef>
            </a:pPr>
            <a:r>
              <a:rPr sz="1500" spc="-5" dirty="0" smtClean="0">
                <a:solidFill>
                  <a:srgbClr val="FFFFFF"/>
                </a:solidFill>
                <a:latin typeface="Arial"/>
                <a:cs typeface="Arial"/>
              </a:rPr>
              <a:t>El </a:t>
            </a:r>
            <a:r>
              <a:rPr sz="1500" dirty="0" err="1" smtClean="0">
                <a:solidFill>
                  <a:srgbClr val="FFFFFF"/>
                </a:solidFill>
                <a:latin typeface="Arial"/>
                <a:cs typeface="Arial"/>
              </a:rPr>
              <a:t>conjunto</a:t>
            </a:r>
            <a:r>
              <a:rPr sz="1500" dirty="0" smtClean="0">
                <a:solidFill>
                  <a:srgbClr val="FFFFFF"/>
                </a:solidFill>
                <a:latin typeface="Arial"/>
                <a:cs typeface="Arial"/>
              </a:rPr>
              <a:t> </a:t>
            </a:r>
            <a:r>
              <a:rPr sz="1500" spc="-5" dirty="0" smtClean="0">
                <a:solidFill>
                  <a:srgbClr val="FFFFFF"/>
                </a:solidFill>
                <a:latin typeface="Arial"/>
                <a:cs typeface="Arial"/>
              </a:rPr>
              <a:t>se </a:t>
            </a:r>
            <a:r>
              <a:rPr sz="1500" dirty="0" err="1" smtClean="0">
                <a:solidFill>
                  <a:srgbClr val="FFFFFF"/>
                </a:solidFill>
                <a:latin typeface="Arial"/>
                <a:cs typeface="Arial"/>
              </a:rPr>
              <a:t>traslada</a:t>
            </a:r>
            <a:r>
              <a:rPr sz="1500" dirty="0" smtClean="0">
                <a:solidFill>
                  <a:srgbClr val="FFFFFF"/>
                </a:solidFill>
                <a:latin typeface="Arial"/>
                <a:cs typeface="Arial"/>
              </a:rPr>
              <a:t> </a:t>
            </a:r>
            <a:r>
              <a:rPr sz="1500" spc="-5" dirty="0" smtClean="0">
                <a:solidFill>
                  <a:srgbClr val="FFFFFF"/>
                </a:solidFill>
                <a:latin typeface="Arial"/>
                <a:cs typeface="Arial"/>
              </a:rPr>
              <a:t>la </a:t>
            </a:r>
            <a:r>
              <a:rPr sz="1500" dirty="0" err="1" smtClean="0">
                <a:solidFill>
                  <a:srgbClr val="FFFFFF"/>
                </a:solidFill>
                <a:latin typeface="Arial"/>
                <a:cs typeface="Arial"/>
              </a:rPr>
              <a:t>distancia</a:t>
            </a:r>
            <a:r>
              <a:rPr sz="1500" dirty="0" smtClean="0">
                <a:solidFill>
                  <a:srgbClr val="FFFFFF"/>
                </a:solidFill>
                <a:latin typeface="Arial"/>
                <a:cs typeface="Arial"/>
              </a:rPr>
              <a:t> </a:t>
            </a:r>
            <a:r>
              <a:rPr sz="1500" dirty="0" err="1" smtClean="0">
                <a:solidFill>
                  <a:srgbClr val="FFFFFF"/>
                </a:solidFill>
                <a:latin typeface="Arial"/>
                <a:cs typeface="Arial"/>
              </a:rPr>
              <a:t>medida</a:t>
            </a:r>
            <a:r>
              <a:rPr sz="1500" dirty="0" smtClean="0">
                <a:solidFill>
                  <a:srgbClr val="FFFFFF"/>
                </a:solidFill>
                <a:latin typeface="Arial"/>
                <a:cs typeface="Arial"/>
              </a:rPr>
              <a:t> </a:t>
            </a:r>
            <a:r>
              <a:rPr sz="1500" spc="-5" dirty="0" smtClean="0">
                <a:solidFill>
                  <a:srgbClr val="FFFFFF"/>
                </a:solidFill>
                <a:latin typeface="Arial"/>
                <a:cs typeface="Arial"/>
              </a:rPr>
              <a:t>a la </a:t>
            </a:r>
            <a:r>
              <a:rPr sz="1500" spc="-5" dirty="0" err="1" smtClean="0">
                <a:solidFill>
                  <a:srgbClr val="FFFFFF"/>
                </a:solidFill>
                <a:latin typeface="Arial"/>
                <a:cs typeface="Arial"/>
              </a:rPr>
              <a:t>velocidad</a:t>
            </a:r>
            <a:r>
              <a:rPr sz="1500" spc="-5" dirty="0" smtClean="0">
                <a:solidFill>
                  <a:srgbClr val="FFFFFF"/>
                </a:solidFill>
                <a:latin typeface="Arial"/>
                <a:cs typeface="Arial"/>
              </a:rPr>
              <a:t> de </a:t>
            </a:r>
            <a:r>
              <a:rPr sz="1500" dirty="0" err="1" smtClean="0">
                <a:solidFill>
                  <a:srgbClr val="FFFFFF"/>
                </a:solidFill>
                <a:latin typeface="Arial"/>
                <a:cs typeface="Arial"/>
              </a:rPr>
              <a:t>trabajo</a:t>
            </a:r>
            <a:r>
              <a:rPr sz="1500" dirty="0" smtClean="0">
                <a:solidFill>
                  <a:srgbClr val="FFFFFF"/>
                </a:solidFill>
                <a:latin typeface="Arial"/>
                <a:cs typeface="Arial"/>
              </a:rPr>
              <a:t> </a:t>
            </a:r>
            <a:r>
              <a:rPr sz="1500" spc="-5" dirty="0" smtClean="0">
                <a:solidFill>
                  <a:srgbClr val="FFFFFF"/>
                </a:solidFill>
                <a:latin typeface="Arial"/>
                <a:cs typeface="Arial"/>
              </a:rPr>
              <a:t>de la </a:t>
            </a:r>
            <a:r>
              <a:rPr sz="1500" dirty="0" err="1" smtClean="0">
                <a:solidFill>
                  <a:srgbClr val="FFFFFF"/>
                </a:solidFill>
                <a:latin typeface="Arial"/>
                <a:cs typeface="Arial"/>
              </a:rPr>
              <a:t>máquina</a:t>
            </a:r>
            <a:r>
              <a:rPr sz="1500" dirty="0" smtClean="0">
                <a:solidFill>
                  <a:srgbClr val="FFFFFF"/>
                </a:solidFill>
                <a:latin typeface="Arial"/>
                <a:cs typeface="Arial"/>
              </a:rPr>
              <a:t>  </a:t>
            </a:r>
            <a:r>
              <a:rPr sz="1500" dirty="0" err="1" smtClean="0">
                <a:solidFill>
                  <a:srgbClr val="FFFFFF"/>
                </a:solidFill>
                <a:latin typeface="Arial"/>
                <a:cs typeface="Arial"/>
              </a:rPr>
              <a:t>sembradora</a:t>
            </a:r>
            <a:endParaRPr sz="1500" dirty="0" smtClean="0">
              <a:latin typeface="Arial"/>
              <a:cs typeface="Arial"/>
            </a:endParaRPr>
          </a:p>
          <a:p>
            <a:pPr marL="527685" indent="-514984">
              <a:lnSpc>
                <a:spcPct val="100000"/>
              </a:lnSpc>
              <a:spcBef>
                <a:spcPts val="15"/>
              </a:spcBef>
              <a:buClr>
                <a:srgbClr val="B1B1B1"/>
              </a:buClr>
              <a:buSzPct val="73333"/>
              <a:buAutoNum type="arabicPeriod" startAt="10"/>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recogen</a:t>
            </a:r>
            <a:r>
              <a:rPr sz="1500" dirty="0" smtClean="0">
                <a:solidFill>
                  <a:srgbClr val="FFFFFF"/>
                </a:solidFill>
                <a:latin typeface="Arial"/>
                <a:cs typeface="Arial"/>
              </a:rPr>
              <a:t> las </a:t>
            </a:r>
            <a:r>
              <a:rPr sz="1500" dirty="0" err="1" smtClean="0">
                <a:solidFill>
                  <a:srgbClr val="FFFFFF"/>
                </a:solidFill>
                <a:latin typeface="Arial"/>
                <a:cs typeface="Arial"/>
              </a:rPr>
              <a:t>bolsas</a:t>
            </a:r>
            <a:r>
              <a:rPr sz="1500" dirty="0" smtClean="0">
                <a:solidFill>
                  <a:srgbClr val="FFFFFF"/>
                </a:solidFill>
                <a:latin typeface="Arial"/>
                <a:cs typeface="Arial"/>
              </a:rPr>
              <a:t> </a:t>
            </a:r>
            <a:r>
              <a:rPr sz="1500" spc="-5" dirty="0" smtClean="0">
                <a:solidFill>
                  <a:srgbClr val="FFFFFF"/>
                </a:solidFill>
                <a:latin typeface="Arial"/>
                <a:cs typeface="Arial"/>
              </a:rPr>
              <a:t>con </a:t>
            </a:r>
            <a:r>
              <a:rPr sz="1500" dirty="0" err="1" smtClean="0">
                <a:solidFill>
                  <a:srgbClr val="FFFFFF"/>
                </a:solidFill>
                <a:latin typeface="Arial"/>
                <a:cs typeface="Arial"/>
              </a:rPr>
              <a:t>semilla</a:t>
            </a:r>
            <a:r>
              <a:rPr sz="1500" dirty="0" smtClean="0">
                <a:solidFill>
                  <a:srgbClr val="FFFFFF"/>
                </a:solidFill>
                <a:latin typeface="Arial"/>
                <a:cs typeface="Arial"/>
              </a:rPr>
              <a:t> y </a:t>
            </a:r>
            <a:r>
              <a:rPr sz="1500" spc="-5" dirty="0" smtClean="0">
                <a:solidFill>
                  <a:srgbClr val="FFFFFF"/>
                </a:solidFill>
                <a:latin typeface="Arial"/>
                <a:cs typeface="Arial"/>
              </a:rPr>
              <a:t>se </a:t>
            </a:r>
            <a:r>
              <a:rPr sz="1500" dirty="0" smtClean="0">
                <a:solidFill>
                  <a:srgbClr val="FFFFFF"/>
                </a:solidFill>
                <a:latin typeface="Arial"/>
                <a:cs typeface="Arial"/>
              </a:rPr>
              <a:t>las </a:t>
            </a:r>
            <a:r>
              <a:rPr sz="1500" spc="-5" dirty="0" err="1" smtClean="0">
                <a:solidFill>
                  <a:srgbClr val="FFFFFF"/>
                </a:solidFill>
                <a:latin typeface="Arial"/>
                <a:cs typeface="Arial"/>
              </a:rPr>
              <a:t>pesa</a:t>
            </a:r>
            <a:r>
              <a:rPr sz="1500" spc="-105" dirty="0" smtClean="0">
                <a:solidFill>
                  <a:srgbClr val="FFFFFF"/>
                </a:solidFill>
                <a:latin typeface="Arial"/>
                <a:cs typeface="Arial"/>
              </a:rPr>
              <a:t> </a:t>
            </a:r>
            <a:r>
              <a:rPr sz="1500" spc="-5" dirty="0" err="1" smtClean="0">
                <a:solidFill>
                  <a:srgbClr val="FFFFFF"/>
                </a:solidFill>
                <a:latin typeface="Arial"/>
                <a:cs typeface="Arial"/>
              </a:rPr>
              <a:t>individualmente</a:t>
            </a:r>
            <a:endParaRPr sz="1500" dirty="0" smtClean="0">
              <a:latin typeface="Arial"/>
              <a:cs typeface="Arial"/>
            </a:endParaRPr>
          </a:p>
          <a:p>
            <a:pPr marL="527685" marR="391160" indent="-514984">
              <a:lnSpc>
                <a:spcPct val="80000"/>
              </a:lnSpc>
              <a:spcBef>
                <a:spcPts val="360"/>
              </a:spcBef>
              <a:buClr>
                <a:srgbClr val="B1B1B1"/>
              </a:buClr>
              <a:buSzPct val="73333"/>
              <a:buAutoNum type="arabicPeriod" startAt="10"/>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calcula</a:t>
            </a:r>
            <a:r>
              <a:rPr sz="1500" dirty="0" smtClean="0">
                <a:solidFill>
                  <a:srgbClr val="FFFFFF"/>
                </a:solidFill>
                <a:latin typeface="Arial"/>
                <a:cs typeface="Arial"/>
              </a:rPr>
              <a:t> </a:t>
            </a:r>
            <a:r>
              <a:rPr sz="1500" spc="-5" dirty="0" smtClean="0">
                <a:solidFill>
                  <a:srgbClr val="FFFFFF"/>
                </a:solidFill>
                <a:latin typeface="Arial"/>
                <a:cs typeface="Arial"/>
              </a:rPr>
              <a:t>el </a:t>
            </a:r>
            <a:r>
              <a:rPr sz="1500" dirty="0" err="1" smtClean="0">
                <a:solidFill>
                  <a:srgbClr val="FFFFFF"/>
                </a:solidFill>
                <a:latin typeface="Arial"/>
                <a:cs typeface="Arial"/>
              </a:rPr>
              <a:t>promedio</a:t>
            </a:r>
            <a:r>
              <a:rPr sz="1500" dirty="0" smtClean="0">
                <a:solidFill>
                  <a:srgbClr val="FFFFFF"/>
                </a:solidFill>
                <a:latin typeface="Arial"/>
                <a:cs typeface="Arial"/>
              </a:rPr>
              <a:t> y </a:t>
            </a:r>
            <a:r>
              <a:rPr sz="1500" spc="-5" dirty="0" smtClean="0">
                <a:solidFill>
                  <a:srgbClr val="FFFFFF"/>
                </a:solidFill>
                <a:latin typeface="Arial"/>
                <a:cs typeface="Arial"/>
              </a:rPr>
              <a:t>se </a:t>
            </a:r>
            <a:r>
              <a:rPr sz="1500" spc="-5" dirty="0" err="1" smtClean="0">
                <a:solidFill>
                  <a:srgbClr val="FFFFFF"/>
                </a:solidFill>
                <a:latin typeface="Arial"/>
                <a:cs typeface="Arial"/>
              </a:rPr>
              <a:t>sacan</a:t>
            </a:r>
            <a:r>
              <a:rPr sz="1500" spc="-5" dirty="0" smtClean="0">
                <a:solidFill>
                  <a:srgbClr val="FFFFFF"/>
                </a:solidFill>
                <a:latin typeface="Arial"/>
                <a:cs typeface="Arial"/>
              </a:rPr>
              <a:t> </a:t>
            </a:r>
            <a:r>
              <a:rPr sz="1500" dirty="0" err="1" smtClean="0">
                <a:solidFill>
                  <a:srgbClr val="FFFFFF"/>
                </a:solidFill>
                <a:latin typeface="Arial"/>
                <a:cs typeface="Arial"/>
              </a:rPr>
              <a:t>los</a:t>
            </a:r>
            <a:r>
              <a:rPr sz="1500" dirty="0" smtClean="0">
                <a:solidFill>
                  <a:srgbClr val="FFFFFF"/>
                </a:solidFill>
                <a:latin typeface="Arial"/>
                <a:cs typeface="Arial"/>
              </a:rPr>
              <a:t> </a:t>
            </a:r>
            <a:r>
              <a:rPr sz="1500" spc="-5" dirty="0" err="1" smtClean="0">
                <a:solidFill>
                  <a:srgbClr val="FFFFFF"/>
                </a:solidFill>
                <a:latin typeface="Arial"/>
                <a:cs typeface="Arial"/>
              </a:rPr>
              <a:t>desvíos</a:t>
            </a:r>
            <a:r>
              <a:rPr sz="1500" spc="-5" dirty="0" smtClean="0">
                <a:solidFill>
                  <a:srgbClr val="FFFFFF"/>
                </a:solidFill>
                <a:latin typeface="Arial"/>
                <a:cs typeface="Arial"/>
              </a:rPr>
              <a:t> con </a:t>
            </a:r>
            <a:r>
              <a:rPr sz="1500" dirty="0" err="1" smtClean="0">
                <a:solidFill>
                  <a:srgbClr val="FFFFFF"/>
                </a:solidFill>
                <a:latin typeface="Arial"/>
                <a:cs typeface="Arial"/>
              </a:rPr>
              <a:t>respecto</a:t>
            </a:r>
            <a:r>
              <a:rPr sz="1500" dirty="0" smtClean="0">
                <a:solidFill>
                  <a:srgbClr val="FFFFFF"/>
                </a:solidFill>
                <a:latin typeface="Arial"/>
                <a:cs typeface="Arial"/>
              </a:rPr>
              <a:t> </a:t>
            </a:r>
            <a:r>
              <a:rPr sz="1500" spc="-5" dirty="0" smtClean="0">
                <a:solidFill>
                  <a:srgbClr val="FFFFFF"/>
                </a:solidFill>
                <a:latin typeface="Arial"/>
                <a:cs typeface="Arial"/>
              </a:rPr>
              <a:t>a la media </a:t>
            </a:r>
            <a:r>
              <a:rPr sz="1500" dirty="0" err="1" smtClean="0">
                <a:solidFill>
                  <a:srgbClr val="FFFFFF"/>
                </a:solidFill>
                <a:latin typeface="Arial"/>
                <a:cs typeface="Arial"/>
              </a:rPr>
              <a:t>tratando</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dirty="0" err="1" smtClean="0">
                <a:solidFill>
                  <a:srgbClr val="FFFFFF"/>
                </a:solidFill>
                <a:latin typeface="Arial"/>
                <a:cs typeface="Arial"/>
              </a:rPr>
              <a:t>mantener</a:t>
            </a:r>
            <a:r>
              <a:rPr sz="1500" dirty="0" smtClean="0">
                <a:solidFill>
                  <a:srgbClr val="FFFFFF"/>
                </a:solidFill>
                <a:latin typeface="Arial"/>
                <a:cs typeface="Arial"/>
              </a:rPr>
              <a:t> </a:t>
            </a:r>
            <a:r>
              <a:rPr sz="1500" spc="-5" dirty="0" err="1" smtClean="0">
                <a:solidFill>
                  <a:srgbClr val="FFFFFF"/>
                </a:solidFill>
                <a:latin typeface="Arial"/>
                <a:cs typeface="Arial"/>
              </a:rPr>
              <a:t>una</a:t>
            </a:r>
            <a:r>
              <a:rPr sz="1500" spc="-5" dirty="0" smtClean="0">
                <a:solidFill>
                  <a:srgbClr val="FFFFFF"/>
                </a:solidFill>
                <a:latin typeface="Arial"/>
                <a:cs typeface="Arial"/>
              </a:rPr>
              <a:t> </a:t>
            </a:r>
            <a:r>
              <a:rPr sz="1500" dirty="0" err="1" smtClean="0">
                <a:solidFill>
                  <a:srgbClr val="FFFFFF"/>
                </a:solidFill>
                <a:latin typeface="Arial"/>
                <a:cs typeface="Arial"/>
              </a:rPr>
              <a:t>tolerancia</a:t>
            </a:r>
            <a:r>
              <a:rPr sz="1500" dirty="0" smtClean="0">
                <a:solidFill>
                  <a:srgbClr val="FFFFFF"/>
                </a:solidFill>
                <a:latin typeface="Arial"/>
                <a:cs typeface="Arial"/>
              </a:rPr>
              <a:t> </a:t>
            </a:r>
            <a:r>
              <a:rPr sz="1500" spc="-5" dirty="0" err="1" smtClean="0">
                <a:solidFill>
                  <a:srgbClr val="FFFFFF"/>
                </a:solidFill>
                <a:latin typeface="Arial"/>
                <a:cs typeface="Arial"/>
              </a:rPr>
              <a:t>cuantificada</a:t>
            </a:r>
            <a:r>
              <a:rPr sz="1500" spc="-5" dirty="0" smtClean="0">
                <a:solidFill>
                  <a:srgbClr val="FFFFFF"/>
                </a:solidFill>
                <a:latin typeface="Arial"/>
                <a:cs typeface="Arial"/>
              </a:rPr>
              <a:t> </a:t>
            </a:r>
            <a:r>
              <a:rPr sz="1500" spc="-5" dirty="0" err="1" smtClean="0">
                <a:solidFill>
                  <a:srgbClr val="FFFFFF"/>
                </a:solidFill>
                <a:latin typeface="Arial"/>
                <a:cs typeface="Arial"/>
              </a:rPr>
              <a:t>por</a:t>
            </a:r>
            <a:r>
              <a:rPr sz="1500" spc="-5" dirty="0" smtClean="0">
                <a:solidFill>
                  <a:srgbClr val="FFFFFF"/>
                </a:solidFill>
                <a:latin typeface="Arial"/>
                <a:cs typeface="Arial"/>
              </a:rPr>
              <a:t> el CV no mayor al</a:t>
            </a:r>
            <a:r>
              <a:rPr sz="1500" spc="-95" dirty="0" smtClean="0">
                <a:solidFill>
                  <a:srgbClr val="FFFFFF"/>
                </a:solidFill>
                <a:latin typeface="Arial"/>
                <a:cs typeface="Arial"/>
              </a:rPr>
              <a:t> </a:t>
            </a:r>
            <a:r>
              <a:rPr sz="1500" spc="-5" dirty="0" smtClean="0">
                <a:solidFill>
                  <a:srgbClr val="FFFFFF"/>
                </a:solidFill>
                <a:latin typeface="Arial"/>
                <a:cs typeface="Arial"/>
              </a:rPr>
              <a:t>10%</a:t>
            </a:r>
            <a:endParaRPr sz="1500" dirty="0" smtClean="0">
              <a:latin typeface="Arial"/>
              <a:cs typeface="Arial"/>
            </a:endParaRPr>
          </a:p>
          <a:p>
            <a:pPr marL="527685" marR="90170" indent="-514984">
              <a:lnSpc>
                <a:spcPts val="1440"/>
              </a:lnSpc>
              <a:spcBef>
                <a:spcPts val="350"/>
              </a:spcBef>
              <a:buClr>
                <a:srgbClr val="B1B1B1"/>
              </a:buClr>
              <a:buSzPct val="73333"/>
              <a:buAutoNum type="arabicPeriod" startAt="10"/>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calcula</a:t>
            </a:r>
            <a:r>
              <a:rPr sz="1500" dirty="0" smtClean="0">
                <a:solidFill>
                  <a:srgbClr val="FFFFFF"/>
                </a:solidFill>
                <a:latin typeface="Arial"/>
                <a:cs typeface="Arial"/>
              </a:rPr>
              <a:t> </a:t>
            </a:r>
            <a:r>
              <a:rPr sz="1500" spc="-5" dirty="0" smtClean="0">
                <a:solidFill>
                  <a:srgbClr val="FFFFFF"/>
                </a:solidFill>
                <a:latin typeface="Arial"/>
                <a:cs typeface="Arial"/>
              </a:rPr>
              <a:t>la </a:t>
            </a:r>
            <a:r>
              <a:rPr sz="1500" dirty="0" err="1" smtClean="0">
                <a:solidFill>
                  <a:srgbClr val="FFFFFF"/>
                </a:solidFill>
                <a:latin typeface="Arial"/>
                <a:cs typeface="Arial"/>
              </a:rPr>
              <a:t>densidad</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dirty="0" err="1" smtClean="0">
                <a:solidFill>
                  <a:srgbClr val="FFFFFF"/>
                </a:solidFill>
                <a:latin typeface="Arial"/>
                <a:cs typeface="Arial"/>
              </a:rPr>
              <a:t>siembra</a:t>
            </a:r>
            <a:r>
              <a:rPr sz="1500" dirty="0" smtClean="0">
                <a:solidFill>
                  <a:srgbClr val="FFFFFF"/>
                </a:solidFill>
                <a:latin typeface="Arial"/>
                <a:cs typeface="Arial"/>
              </a:rPr>
              <a:t> </a:t>
            </a:r>
            <a:r>
              <a:rPr sz="1500" spc="-5" dirty="0" smtClean="0">
                <a:solidFill>
                  <a:srgbClr val="FFFFFF"/>
                </a:solidFill>
                <a:latin typeface="Arial"/>
                <a:cs typeface="Arial"/>
              </a:rPr>
              <a:t>a </a:t>
            </a:r>
            <a:r>
              <a:rPr sz="1500" dirty="0" err="1" smtClean="0">
                <a:solidFill>
                  <a:srgbClr val="FFFFFF"/>
                </a:solidFill>
                <a:latin typeface="Arial"/>
                <a:cs typeface="Arial"/>
              </a:rPr>
              <a:t>partir</a:t>
            </a:r>
            <a:r>
              <a:rPr sz="1500" dirty="0" smtClean="0">
                <a:solidFill>
                  <a:srgbClr val="FFFFFF"/>
                </a:solidFill>
                <a:latin typeface="Arial"/>
                <a:cs typeface="Arial"/>
              </a:rPr>
              <a:t> </a:t>
            </a:r>
            <a:r>
              <a:rPr sz="1500" spc="-5" dirty="0" smtClean="0">
                <a:solidFill>
                  <a:srgbClr val="FFFFFF"/>
                </a:solidFill>
                <a:latin typeface="Arial"/>
                <a:cs typeface="Arial"/>
              </a:rPr>
              <a:t>del </a:t>
            </a:r>
            <a:r>
              <a:rPr sz="1500" dirty="0" smtClean="0">
                <a:solidFill>
                  <a:srgbClr val="FFFFFF"/>
                </a:solidFill>
                <a:latin typeface="Arial"/>
                <a:cs typeface="Arial"/>
              </a:rPr>
              <a:t>peso </a:t>
            </a:r>
            <a:r>
              <a:rPr sz="1500" dirty="0" err="1" smtClean="0">
                <a:solidFill>
                  <a:srgbClr val="FFFFFF"/>
                </a:solidFill>
                <a:latin typeface="Arial"/>
                <a:cs typeface="Arial"/>
              </a:rPr>
              <a:t>promedio</a:t>
            </a:r>
            <a:r>
              <a:rPr sz="1500" dirty="0" smtClean="0">
                <a:solidFill>
                  <a:srgbClr val="FFFFFF"/>
                </a:solidFill>
                <a:latin typeface="Arial"/>
                <a:cs typeface="Arial"/>
              </a:rPr>
              <a:t> y </a:t>
            </a:r>
            <a:r>
              <a:rPr sz="1500" spc="-5" dirty="0" smtClean="0">
                <a:solidFill>
                  <a:srgbClr val="FFFFFF"/>
                </a:solidFill>
                <a:latin typeface="Arial"/>
                <a:cs typeface="Arial"/>
              </a:rPr>
              <a:t>de la </a:t>
            </a:r>
            <a:r>
              <a:rPr sz="1500" dirty="0" err="1" smtClean="0">
                <a:solidFill>
                  <a:srgbClr val="FFFFFF"/>
                </a:solidFill>
                <a:latin typeface="Arial"/>
                <a:cs typeface="Arial"/>
              </a:rPr>
              <a:t>superficie</a:t>
            </a:r>
            <a:r>
              <a:rPr sz="1500" dirty="0" smtClean="0">
                <a:solidFill>
                  <a:srgbClr val="FFFFFF"/>
                </a:solidFill>
                <a:latin typeface="Arial"/>
                <a:cs typeface="Arial"/>
              </a:rPr>
              <a:t>  </a:t>
            </a:r>
            <a:r>
              <a:rPr sz="1500" dirty="0" err="1" smtClean="0">
                <a:solidFill>
                  <a:srgbClr val="FFFFFF"/>
                </a:solidFill>
                <a:latin typeface="Arial"/>
                <a:cs typeface="Arial"/>
              </a:rPr>
              <a:t>recorrida</a:t>
            </a:r>
            <a:r>
              <a:rPr sz="1500" dirty="0" smtClean="0">
                <a:solidFill>
                  <a:srgbClr val="FFFFFF"/>
                </a:solidFill>
                <a:latin typeface="Arial"/>
                <a:cs typeface="Arial"/>
              </a:rPr>
              <a:t> (</a:t>
            </a:r>
            <a:r>
              <a:rPr sz="1500" dirty="0" err="1" smtClean="0">
                <a:solidFill>
                  <a:srgbClr val="FFFFFF"/>
                </a:solidFill>
                <a:latin typeface="Arial"/>
                <a:cs typeface="Arial"/>
              </a:rPr>
              <a:t>número</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spc="-5" dirty="0" err="1" smtClean="0">
                <a:solidFill>
                  <a:srgbClr val="FFFFFF"/>
                </a:solidFill>
                <a:latin typeface="Arial"/>
                <a:cs typeface="Arial"/>
              </a:rPr>
              <a:t>líneas</a:t>
            </a:r>
            <a:r>
              <a:rPr sz="1500" spc="-5" dirty="0" smtClean="0">
                <a:solidFill>
                  <a:srgbClr val="FFFFFF"/>
                </a:solidFill>
                <a:latin typeface="Arial"/>
                <a:cs typeface="Arial"/>
              </a:rPr>
              <a:t> de </a:t>
            </a:r>
            <a:r>
              <a:rPr sz="1500" dirty="0" err="1" smtClean="0">
                <a:solidFill>
                  <a:srgbClr val="FFFFFF"/>
                </a:solidFill>
                <a:latin typeface="Arial"/>
                <a:cs typeface="Arial"/>
              </a:rPr>
              <a:t>siembra</a:t>
            </a:r>
            <a:r>
              <a:rPr sz="1500" dirty="0" smtClean="0">
                <a:solidFill>
                  <a:srgbClr val="FFFFFF"/>
                </a:solidFill>
                <a:latin typeface="Arial"/>
                <a:cs typeface="Arial"/>
              </a:rPr>
              <a:t> x </a:t>
            </a:r>
            <a:r>
              <a:rPr sz="1500" dirty="0" err="1" smtClean="0">
                <a:solidFill>
                  <a:srgbClr val="FFFFFF"/>
                </a:solidFill>
                <a:latin typeface="Arial"/>
                <a:cs typeface="Arial"/>
              </a:rPr>
              <a:t>distancia</a:t>
            </a:r>
            <a:r>
              <a:rPr sz="1500" dirty="0" smtClean="0">
                <a:solidFill>
                  <a:srgbClr val="FFFFFF"/>
                </a:solidFill>
                <a:latin typeface="Arial"/>
                <a:cs typeface="Arial"/>
              </a:rPr>
              <a:t> entre </a:t>
            </a:r>
            <a:r>
              <a:rPr sz="1500" spc="-5" dirty="0" err="1" smtClean="0">
                <a:solidFill>
                  <a:srgbClr val="FFFFFF"/>
                </a:solidFill>
                <a:latin typeface="Arial"/>
                <a:cs typeface="Arial"/>
              </a:rPr>
              <a:t>líneas</a:t>
            </a:r>
            <a:r>
              <a:rPr sz="1500" spc="-5" dirty="0" smtClean="0">
                <a:solidFill>
                  <a:srgbClr val="FFFFFF"/>
                </a:solidFill>
                <a:latin typeface="Arial"/>
                <a:cs typeface="Arial"/>
              </a:rPr>
              <a:t> de </a:t>
            </a:r>
            <a:r>
              <a:rPr sz="1500" dirty="0" err="1" smtClean="0">
                <a:solidFill>
                  <a:srgbClr val="FFFFFF"/>
                </a:solidFill>
                <a:latin typeface="Arial"/>
                <a:cs typeface="Arial"/>
              </a:rPr>
              <a:t>siembra</a:t>
            </a:r>
            <a:r>
              <a:rPr sz="1500" dirty="0" smtClean="0">
                <a:solidFill>
                  <a:srgbClr val="FFFFFF"/>
                </a:solidFill>
                <a:latin typeface="Arial"/>
                <a:cs typeface="Arial"/>
              </a:rPr>
              <a:t> x </a:t>
            </a:r>
            <a:r>
              <a:rPr sz="1500" dirty="0" err="1" smtClean="0">
                <a:solidFill>
                  <a:srgbClr val="FFFFFF"/>
                </a:solidFill>
                <a:latin typeface="Arial"/>
                <a:cs typeface="Arial"/>
              </a:rPr>
              <a:t>distancia</a:t>
            </a:r>
            <a:r>
              <a:rPr sz="1500" dirty="0" smtClean="0">
                <a:solidFill>
                  <a:srgbClr val="FFFFFF"/>
                </a:solidFill>
                <a:latin typeface="Arial"/>
                <a:cs typeface="Arial"/>
              </a:rPr>
              <a:t>  </a:t>
            </a:r>
            <a:r>
              <a:rPr sz="1500" dirty="0" err="1" smtClean="0">
                <a:solidFill>
                  <a:srgbClr val="FFFFFF"/>
                </a:solidFill>
                <a:latin typeface="Arial"/>
                <a:cs typeface="Arial"/>
              </a:rPr>
              <a:t>recorrida</a:t>
            </a:r>
            <a:r>
              <a:rPr sz="1500" dirty="0" smtClean="0">
                <a:solidFill>
                  <a:srgbClr val="FFFFFF"/>
                </a:solidFill>
                <a:latin typeface="Arial"/>
                <a:cs typeface="Arial"/>
              </a:rPr>
              <a:t>)</a:t>
            </a:r>
            <a:endParaRPr sz="1500" dirty="0" smtClean="0">
              <a:latin typeface="Arial"/>
              <a:cs typeface="Arial"/>
            </a:endParaRPr>
          </a:p>
          <a:p>
            <a:pPr marL="527685" indent="-514984">
              <a:lnSpc>
                <a:spcPts val="1620"/>
              </a:lnSpc>
              <a:spcBef>
                <a:spcPts val="15"/>
              </a:spcBef>
              <a:buClr>
                <a:srgbClr val="B1B1B1"/>
              </a:buClr>
              <a:buSzPct val="73333"/>
              <a:buAutoNum type="arabicPeriod" startAt="10"/>
              <a:tabLst>
                <a:tab pos="527685" algn="l"/>
                <a:tab pos="528320" algn="l"/>
              </a:tabLst>
            </a:pPr>
            <a:r>
              <a:rPr sz="1500" spc="-5" dirty="0" smtClean="0">
                <a:solidFill>
                  <a:srgbClr val="FFFFFF"/>
                </a:solidFill>
                <a:latin typeface="Arial"/>
                <a:cs typeface="Arial"/>
              </a:rPr>
              <a:t>Si </a:t>
            </a:r>
            <a:r>
              <a:rPr sz="1500" dirty="0" smtClean="0">
                <a:solidFill>
                  <a:srgbClr val="FFFFFF"/>
                </a:solidFill>
                <a:latin typeface="Arial"/>
                <a:cs typeface="Arial"/>
              </a:rPr>
              <a:t>se </a:t>
            </a:r>
            <a:r>
              <a:rPr sz="1500" dirty="0" err="1" smtClean="0">
                <a:solidFill>
                  <a:srgbClr val="FFFFFF"/>
                </a:solidFill>
                <a:latin typeface="Arial"/>
                <a:cs typeface="Arial"/>
              </a:rPr>
              <a:t>identifican</a:t>
            </a:r>
            <a:r>
              <a:rPr sz="1500" dirty="0" smtClean="0">
                <a:solidFill>
                  <a:srgbClr val="FFFFFF"/>
                </a:solidFill>
                <a:latin typeface="Arial"/>
                <a:cs typeface="Arial"/>
              </a:rPr>
              <a:t> </a:t>
            </a:r>
            <a:r>
              <a:rPr sz="1500" spc="-5" dirty="0" err="1" smtClean="0">
                <a:solidFill>
                  <a:srgbClr val="FFFFFF"/>
                </a:solidFill>
                <a:latin typeface="Arial"/>
                <a:cs typeface="Arial"/>
              </a:rPr>
              <a:t>variaciones</a:t>
            </a:r>
            <a:r>
              <a:rPr sz="1500" spc="-5" dirty="0" smtClean="0">
                <a:solidFill>
                  <a:srgbClr val="FFFFFF"/>
                </a:solidFill>
                <a:latin typeface="Arial"/>
                <a:cs typeface="Arial"/>
              </a:rPr>
              <a:t> </a:t>
            </a:r>
            <a:r>
              <a:rPr sz="1500" dirty="0" err="1" smtClean="0">
                <a:solidFill>
                  <a:srgbClr val="FFFFFF"/>
                </a:solidFill>
                <a:latin typeface="Arial"/>
                <a:cs typeface="Arial"/>
              </a:rPr>
              <a:t>importantes</a:t>
            </a:r>
            <a:r>
              <a:rPr sz="1500" dirty="0" smtClean="0">
                <a:solidFill>
                  <a:srgbClr val="FFFFFF"/>
                </a:solidFill>
                <a:latin typeface="Arial"/>
                <a:cs typeface="Arial"/>
              </a:rPr>
              <a:t> entre </a:t>
            </a:r>
            <a:r>
              <a:rPr sz="1500" dirty="0" err="1" smtClean="0">
                <a:solidFill>
                  <a:srgbClr val="FFFFFF"/>
                </a:solidFill>
                <a:latin typeface="Arial"/>
                <a:cs typeface="Arial"/>
              </a:rPr>
              <a:t>los</a:t>
            </a:r>
            <a:r>
              <a:rPr sz="1500" dirty="0" smtClean="0">
                <a:solidFill>
                  <a:srgbClr val="FFFFFF"/>
                </a:solidFill>
                <a:latin typeface="Arial"/>
                <a:cs typeface="Arial"/>
              </a:rPr>
              <a:t> </a:t>
            </a:r>
            <a:r>
              <a:rPr sz="1500" dirty="0" err="1" smtClean="0">
                <a:solidFill>
                  <a:srgbClr val="FFFFFF"/>
                </a:solidFill>
                <a:latin typeface="Arial"/>
                <a:cs typeface="Arial"/>
              </a:rPr>
              <a:t>dosificadores</a:t>
            </a:r>
            <a:r>
              <a:rPr sz="1500" dirty="0" smtClean="0">
                <a:solidFill>
                  <a:srgbClr val="FFFFFF"/>
                </a:solidFill>
                <a:latin typeface="Arial"/>
                <a:cs typeface="Arial"/>
              </a:rPr>
              <a:t> se </a:t>
            </a:r>
            <a:r>
              <a:rPr sz="1500" dirty="0" err="1" smtClean="0">
                <a:solidFill>
                  <a:srgbClr val="FFFFFF"/>
                </a:solidFill>
                <a:latin typeface="Arial"/>
                <a:cs typeface="Arial"/>
              </a:rPr>
              <a:t>buscan</a:t>
            </a:r>
            <a:r>
              <a:rPr sz="1500" dirty="0" smtClean="0">
                <a:solidFill>
                  <a:srgbClr val="FFFFFF"/>
                </a:solidFill>
                <a:latin typeface="Arial"/>
                <a:cs typeface="Arial"/>
              </a:rPr>
              <a:t> </a:t>
            </a:r>
            <a:r>
              <a:rPr sz="1500" dirty="0" err="1" smtClean="0">
                <a:solidFill>
                  <a:srgbClr val="FFFFFF"/>
                </a:solidFill>
                <a:latin typeface="Arial"/>
                <a:cs typeface="Arial"/>
              </a:rPr>
              <a:t>los</a:t>
            </a:r>
            <a:r>
              <a:rPr sz="1500" spc="-175" dirty="0" smtClean="0">
                <a:solidFill>
                  <a:srgbClr val="FFFFFF"/>
                </a:solidFill>
                <a:latin typeface="Arial"/>
                <a:cs typeface="Arial"/>
              </a:rPr>
              <a:t> </a:t>
            </a:r>
            <a:r>
              <a:rPr sz="1500" dirty="0" err="1" smtClean="0">
                <a:solidFill>
                  <a:srgbClr val="FFFFFF"/>
                </a:solidFill>
                <a:latin typeface="Arial"/>
                <a:cs typeface="Arial"/>
              </a:rPr>
              <a:t>posibles</a:t>
            </a:r>
            <a:endParaRPr sz="1500" dirty="0" smtClean="0">
              <a:latin typeface="Arial"/>
              <a:cs typeface="Arial"/>
            </a:endParaRPr>
          </a:p>
          <a:p>
            <a:pPr marL="527685">
              <a:lnSpc>
                <a:spcPts val="1620"/>
              </a:lnSpc>
            </a:pPr>
            <a:r>
              <a:rPr sz="1500" dirty="0" err="1" smtClean="0">
                <a:solidFill>
                  <a:srgbClr val="FFFFFF"/>
                </a:solidFill>
                <a:latin typeface="Arial"/>
                <a:cs typeface="Arial"/>
              </a:rPr>
              <a:t>problemas</a:t>
            </a:r>
            <a:r>
              <a:rPr sz="1500" dirty="0" smtClean="0">
                <a:solidFill>
                  <a:srgbClr val="FFFFFF"/>
                </a:solidFill>
                <a:latin typeface="Arial"/>
                <a:cs typeface="Arial"/>
              </a:rPr>
              <a:t> </a:t>
            </a:r>
            <a:r>
              <a:rPr sz="1500" spc="-5" dirty="0" smtClean="0">
                <a:solidFill>
                  <a:srgbClr val="FFFFFF"/>
                </a:solidFill>
                <a:latin typeface="Arial"/>
                <a:cs typeface="Arial"/>
              </a:rPr>
              <a:t>o se </a:t>
            </a:r>
            <a:r>
              <a:rPr sz="1500" dirty="0" err="1" smtClean="0">
                <a:solidFill>
                  <a:srgbClr val="FFFFFF"/>
                </a:solidFill>
                <a:latin typeface="Arial"/>
                <a:cs typeface="Arial"/>
              </a:rPr>
              <a:t>controlan</a:t>
            </a:r>
            <a:r>
              <a:rPr sz="1500" dirty="0" smtClean="0">
                <a:solidFill>
                  <a:srgbClr val="FFFFFF"/>
                </a:solidFill>
                <a:latin typeface="Arial"/>
                <a:cs typeface="Arial"/>
              </a:rPr>
              <a:t> </a:t>
            </a:r>
            <a:r>
              <a:rPr sz="1500" spc="-5" dirty="0" smtClean="0">
                <a:solidFill>
                  <a:srgbClr val="FFFFFF"/>
                </a:solidFill>
                <a:latin typeface="Arial"/>
                <a:cs typeface="Arial"/>
              </a:rPr>
              <a:t>la </a:t>
            </a:r>
            <a:r>
              <a:rPr sz="1500" dirty="0" err="1" smtClean="0">
                <a:solidFill>
                  <a:srgbClr val="FFFFFF"/>
                </a:solidFill>
                <a:latin typeface="Arial"/>
                <a:cs typeface="Arial"/>
              </a:rPr>
              <a:t>totalidad</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dirty="0" err="1" smtClean="0">
                <a:solidFill>
                  <a:srgbClr val="FFFFFF"/>
                </a:solidFill>
                <a:latin typeface="Arial"/>
                <a:cs typeface="Arial"/>
              </a:rPr>
              <a:t>los</a:t>
            </a:r>
            <a:r>
              <a:rPr sz="1500" spc="-100" dirty="0" smtClean="0">
                <a:solidFill>
                  <a:srgbClr val="FFFFFF"/>
                </a:solidFill>
                <a:latin typeface="Arial"/>
                <a:cs typeface="Arial"/>
              </a:rPr>
              <a:t> </a:t>
            </a:r>
            <a:r>
              <a:rPr sz="1500" dirty="0" err="1" smtClean="0">
                <a:solidFill>
                  <a:srgbClr val="FFFFFF"/>
                </a:solidFill>
                <a:latin typeface="Arial"/>
                <a:cs typeface="Arial"/>
              </a:rPr>
              <a:t>dosificadores</a:t>
            </a:r>
            <a:endParaRPr sz="1500" dirty="0" smtClean="0">
              <a:latin typeface="Arial"/>
              <a:cs typeface="Arial"/>
            </a:endParaRPr>
          </a:p>
          <a:p>
            <a:pPr marL="527685" indent="-514984">
              <a:lnSpc>
                <a:spcPct val="100000"/>
              </a:lnSpc>
              <a:buClr>
                <a:srgbClr val="B1B1B1"/>
              </a:buClr>
              <a:buSzPct val="73333"/>
              <a:buAutoNum type="arabicPeriod" startAt="14"/>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corroboran</a:t>
            </a:r>
            <a:r>
              <a:rPr sz="1500" dirty="0" smtClean="0">
                <a:solidFill>
                  <a:srgbClr val="FFFFFF"/>
                </a:solidFill>
                <a:latin typeface="Arial"/>
                <a:cs typeface="Arial"/>
              </a:rPr>
              <a:t> </a:t>
            </a:r>
            <a:r>
              <a:rPr sz="1500" dirty="0" err="1" smtClean="0">
                <a:solidFill>
                  <a:srgbClr val="FFFFFF"/>
                </a:solidFill>
                <a:latin typeface="Arial"/>
                <a:cs typeface="Arial"/>
              </a:rPr>
              <a:t>los</a:t>
            </a:r>
            <a:r>
              <a:rPr sz="1500" dirty="0" smtClean="0">
                <a:solidFill>
                  <a:srgbClr val="FFFFFF"/>
                </a:solidFill>
                <a:latin typeface="Arial"/>
                <a:cs typeface="Arial"/>
              </a:rPr>
              <a:t> </a:t>
            </a:r>
            <a:r>
              <a:rPr sz="1500" dirty="0" err="1" smtClean="0">
                <a:solidFill>
                  <a:srgbClr val="FFFFFF"/>
                </a:solidFill>
                <a:latin typeface="Arial"/>
                <a:cs typeface="Arial"/>
              </a:rPr>
              <a:t>cambios</a:t>
            </a:r>
            <a:r>
              <a:rPr sz="1500" spc="-75" dirty="0" smtClean="0">
                <a:solidFill>
                  <a:srgbClr val="FFFFFF"/>
                </a:solidFill>
                <a:latin typeface="Arial"/>
                <a:cs typeface="Arial"/>
              </a:rPr>
              <a:t> </a:t>
            </a:r>
            <a:r>
              <a:rPr sz="1500" dirty="0" err="1" smtClean="0">
                <a:solidFill>
                  <a:srgbClr val="FFFFFF"/>
                </a:solidFill>
                <a:latin typeface="Arial"/>
                <a:cs typeface="Arial"/>
              </a:rPr>
              <a:t>introducidos</a:t>
            </a:r>
            <a:endParaRPr sz="1500" dirty="0" smtClean="0">
              <a:latin typeface="Arial"/>
              <a:cs typeface="Arial"/>
            </a:endParaRPr>
          </a:p>
          <a:p>
            <a:pPr marL="527685" marR="702945" indent="-514984">
              <a:lnSpc>
                <a:spcPct val="80000"/>
              </a:lnSpc>
              <a:spcBef>
                <a:spcPts val="360"/>
              </a:spcBef>
              <a:buClr>
                <a:srgbClr val="B1B1B1"/>
              </a:buClr>
              <a:buSzPct val="73333"/>
              <a:buAutoNum type="arabicPeriod" startAt="14"/>
              <a:tabLst>
                <a:tab pos="527685" algn="l"/>
                <a:tab pos="528320" algn="l"/>
              </a:tabLst>
            </a:pPr>
            <a:r>
              <a:rPr sz="1500" spc="-5" dirty="0" smtClean="0">
                <a:solidFill>
                  <a:srgbClr val="FFFFFF"/>
                </a:solidFill>
                <a:latin typeface="Arial"/>
                <a:cs typeface="Arial"/>
              </a:rPr>
              <a:t>Se </a:t>
            </a:r>
            <a:r>
              <a:rPr sz="1500" dirty="0" err="1" smtClean="0">
                <a:solidFill>
                  <a:srgbClr val="FFFFFF"/>
                </a:solidFill>
                <a:latin typeface="Arial"/>
                <a:cs typeface="Arial"/>
              </a:rPr>
              <a:t>modifica</a:t>
            </a:r>
            <a:r>
              <a:rPr sz="1500" dirty="0" smtClean="0">
                <a:solidFill>
                  <a:srgbClr val="FFFFFF"/>
                </a:solidFill>
                <a:latin typeface="Arial"/>
                <a:cs typeface="Arial"/>
              </a:rPr>
              <a:t> </a:t>
            </a:r>
            <a:r>
              <a:rPr sz="1500" spc="-5" dirty="0" smtClean="0">
                <a:solidFill>
                  <a:srgbClr val="FFFFFF"/>
                </a:solidFill>
                <a:latin typeface="Arial"/>
                <a:cs typeface="Arial"/>
              </a:rPr>
              <a:t>la </a:t>
            </a:r>
            <a:r>
              <a:rPr sz="1500" dirty="0" err="1" smtClean="0">
                <a:solidFill>
                  <a:srgbClr val="FFFFFF"/>
                </a:solidFill>
                <a:latin typeface="Arial"/>
                <a:cs typeface="Arial"/>
              </a:rPr>
              <a:t>relación</a:t>
            </a:r>
            <a:r>
              <a:rPr sz="1500" dirty="0" smtClean="0">
                <a:solidFill>
                  <a:srgbClr val="FFFFFF"/>
                </a:solidFill>
                <a:latin typeface="Arial"/>
                <a:cs typeface="Arial"/>
              </a:rPr>
              <a:t> </a:t>
            </a:r>
            <a:r>
              <a:rPr sz="1500" spc="-5" dirty="0" smtClean="0">
                <a:solidFill>
                  <a:srgbClr val="FFFFFF"/>
                </a:solidFill>
                <a:latin typeface="Arial"/>
                <a:cs typeface="Arial"/>
              </a:rPr>
              <a:t>de </a:t>
            </a:r>
            <a:r>
              <a:rPr sz="1500" dirty="0" err="1" smtClean="0">
                <a:solidFill>
                  <a:srgbClr val="FFFFFF"/>
                </a:solidFill>
                <a:latin typeface="Arial"/>
                <a:cs typeface="Arial"/>
              </a:rPr>
              <a:t>transmisión</a:t>
            </a:r>
            <a:r>
              <a:rPr sz="1500" dirty="0" smtClean="0">
                <a:solidFill>
                  <a:srgbClr val="FFFFFF"/>
                </a:solidFill>
                <a:latin typeface="Arial"/>
                <a:cs typeface="Arial"/>
              </a:rPr>
              <a:t> </a:t>
            </a:r>
            <a:r>
              <a:rPr sz="1500" spc="-5" dirty="0" err="1" smtClean="0">
                <a:solidFill>
                  <a:srgbClr val="FFFFFF"/>
                </a:solidFill>
                <a:latin typeface="Arial"/>
                <a:cs typeface="Arial"/>
              </a:rPr>
              <a:t>si</a:t>
            </a:r>
            <a:r>
              <a:rPr sz="1500" spc="-5" dirty="0" smtClean="0">
                <a:solidFill>
                  <a:srgbClr val="FFFFFF"/>
                </a:solidFill>
                <a:latin typeface="Arial"/>
                <a:cs typeface="Arial"/>
              </a:rPr>
              <a:t> </a:t>
            </a:r>
            <a:r>
              <a:rPr sz="1500" spc="-5" dirty="0" err="1" smtClean="0">
                <a:solidFill>
                  <a:srgbClr val="FFFFFF"/>
                </a:solidFill>
                <a:latin typeface="Arial"/>
                <a:cs typeface="Arial"/>
              </a:rPr>
              <a:t>aquella</a:t>
            </a:r>
            <a:r>
              <a:rPr sz="1500" spc="-5" dirty="0" smtClean="0">
                <a:solidFill>
                  <a:srgbClr val="FFFFFF"/>
                </a:solidFill>
                <a:latin typeface="Arial"/>
                <a:cs typeface="Arial"/>
              </a:rPr>
              <a:t> </a:t>
            </a:r>
            <a:r>
              <a:rPr sz="1500" dirty="0" err="1" smtClean="0">
                <a:solidFill>
                  <a:srgbClr val="FFFFFF"/>
                </a:solidFill>
                <a:latin typeface="Arial"/>
                <a:cs typeface="Arial"/>
              </a:rPr>
              <a:t>difiere</a:t>
            </a:r>
            <a:r>
              <a:rPr sz="1500" dirty="0" smtClean="0">
                <a:solidFill>
                  <a:srgbClr val="FFFFFF"/>
                </a:solidFill>
                <a:latin typeface="Arial"/>
                <a:cs typeface="Arial"/>
              </a:rPr>
              <a:t> </a:t>
            </a:r>
            <a:r>
              <a:rPr sz="1500" spc="-5" dirty="0" err="1" smtClean="0">
                <a:solidFill>
                  <a:srgbClr val="FFFFFF"/>
                </a:solidFill>
                <a:latin typeface="Arial"/>
                <a:cs typeface="Arial"/>
              </a:rPr>
              <a:t>significativamente</a:t>
            </a:r>
            <a:r>
              <a:rPr sz="1500" spc="-5" dirty="0" smtClean="0">
                <a:solidFill>
                  <a:srgbClr val="FFFFFF"/>
                </a:solidFill>
                <a:latin typeface="Arial"/>
                <a:cs typeface="Arial"/>
              </a:rPr>
              <a:t> de la  </a:t>
            </a:r>
            <a:r>
              <a:rPr sz="1500" dirty="0" err="1" smtClean="0">
                <a:solidFill>
                  <a:srgbClr val="FFFFFF"/>
                </a:solidFill>
                <a:latin typeface="Arial"/>
                <a:cs typeface="Arial"/>
              </a:rPr>
              <a:t>densidad</a:t>
            </a:r>
            <a:r>
              <a:rPr sz="1500" spc="-35" dirty="0" smtClean="0">
                <a:solidFill>
                  <a:srgbClr val="FFFFFF"/>
                </a:solidFill>
                <a:latin typeface="Arial"/>
                <a:cs typeface="Arial"/>
              </a:rPr>
              <a:t> </a:t>
            </a:r>
            <a:r>
              <a:rPr sz="1500" spc="-5" dirty="0" err="1" smtClean="0">
                <a:solidFill>
                  <a:srgbClr val="FFFFFF"/>
                </a:solidFill>
                <a:latin typeface="Arial"/>
                <a:cs typeface="Arial"/>
              </a:rPr>
              <a:t>deseada</a:t>
            </a:r>
            <a:endParaRPr sz="1500" dirty="0">
              <a:latin typeface="Arial"/>
              <a:cs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968995" y="684276"/>
            <a:ext cx="809244" cy="81991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839469" marR="5080" indent="-550545">
              <a:lnSpc>
                <a:spcPct val="100000"/>
              </a:lnSpc>
              <a:spcBef>
                <a:spcPts val="95"/>
              </a:spcBef>
            </a:pPr>
            <a:r>
              <a:rPr spc="-5" dirty="0"/>
              <a:t>Qué puede ocasionar las diferencias  de entrega entre</a:t>
            </a:r>
            <a:r>
              <a:rPr spc="30" dirty="0"/>
              <a:t> </a:t>
            </a:r>
            <a:r>
              <a:rPr spc="-5" dirty="0"/>
              <a:t>dosificadores?</a:t>
            </a:r>
          </a:p>
        </p:txBody>
      </p:sp>
      <p:sp>
        <p:nvSpPr>
          <p:cNvPr id="34" name="33 Rectángulo"/>
          <p:cNvSpPr/>
          <p:nvPr/>
        </p:nvSpPr>
        <p:spPr>
          <a:xfrm>
            <a:off x="36286" y="1507817"/>
            <a:ext cx="8955314" cy="4776051"/>
          </a:xfrm>
          <a:prstGeom prst="rect">
            <a:avLst/>
          </a:prstGeom>
        </p:spPr>
        <p:txBody>
          <a:bodyPr wrap="square">
            <a:spAutoFit/>
          </a:bodyPr>
          <a:lstStyle/>
          <a:p>
            <a:pPr marL="375920" marR="995680" indent="-342900">
              <a:lnSpc>
                <a:spcPts val="2400"/>
              </a:lnSpc>
              <a:spcBef>
                <a:spcPts val="675"/>
              </a:spcBef>
              <a:buClr>
                <a:srgbClr val="FFFFCC"/>
              </a:buClr>
              <a:buSzPct val="74000"/>
              <a:buFont typeface="Wingdings"/>
              <a:buChar char=""/>
              <a:tabLst>
                <a:tab pos="375285" algn="l"/>
                <a:tab pos="375920" algn="l"/>
              </a:tabLst>
            </a:pPr>
            <a:r>
              <a:rPr lang="es-ES" sz="2800" spc="-5" dirty="0" smtClean="0">
                <a:solidFill>
                  <a:schemeClr val="bg1"/>
                </a:solidFill>
              </a:rPr>
              <a:t>Limpieza de los sectores de alimentación de los  dosificadores</a:t>
            </a:r>
          </a:p>
          <a:p>
            <a:pPr marL="375920" indent="-342900">
              <a:lnSpc>
                <a:spcPct val="100000"/>
              </a:lnSpc>
              <a:spcBef>
                <a:spcPts val="20"/>
              </a:spcBef>
              <a:buClr>
                <a:srgbClr val="FFFFCC"/>
              </a:buClr>
              <a:buSzPct val="74000"/>
              <a:buFont typeface="Wingdings"/>
              <a:buChar char=""/>
              <a:tabLst>
                <a:tab pos="375285" algn="l"/>
                <a:tab pos="375920" algn="l"/>
              </a:tabLst>
            </a:pPr>
            <a:r>
              <a:rPr lang="es-ES" sz="2800" spc="-5" dirty="0" smtClean="0">
                <a:solidFill>
                  <a:schemeClr val="bg1"/>
                </a:solidFill>
              </a:rPr>
              <a:t>Presencia, ausencia o rotura de</a:t>
            </a:r>
            <a:r>
              <a:rPr lang="es-ES" sz="2800" dirty="0" smtClean="0">
                <a:solidFill>
                  <a:schemeClr val="bg1"/>
                </a:solidFill>
              </a:rPr>
              <a:t> </a:t>
            </a:r>
            <a:r>
              <a:rPr lang="es-ES" sz="2800" spc="-5" dirty="0" smtClean="0">
                <a:solidFill>
                  <a:schemeClr val="bg1"/>
                </a:solidFill>
              </a:rPr>
              <a:t>removedores</a:t>
            </a:r>
          </a:p>
          <a:p>
            <a:pPr marL="375920" marR="364490" indent="-342900">
              <a:lnSpc>
                <a:spcPts val="2400"/>
              </a:lnSpc>
              <a:spcBef>
                <a:spcPts val="580"/>
              </a:spcBef>
              <a:buClr>
                <a:srgbClr val="FFFFCC"/>
              </a:buClr>
              <a:buSzPct val="74000"/>
              <a:buFont typeface="Wingdings"/>
              <a:buChar char=""/>
              <a:tabLst>
                <a:tab pos="375285" algn="l"/>
                <a:tab pos="375920" algn="l"/>
              </a:tabLst>
            </a:pPr>
            <a:r>
              <a:rPr lang="es-ES" sz="2800" spc="-5" dirty="0" smtClean="0">
                <a:solidFill>
                  <a:schemeClr val="bg1"/>
                </a:solidFill>
              </a:rPr>
              <a:t>Presencia, ausencia o inadecuada colocación de las  chapas en dosificadores de</a:t>
            </a:r>
            <a:r>
              <a:rPr lang="es-ES" sz="2800" spc="-25" dirty="0" smtClean="0">
                <a:solidFill>
                  <a:schemeClr val="bg1"/>
                </a:solidFill>
              </a:rPr>
              <a:t> </a:t>
            </a:r>
            <a:r>
              <a:rPr lang="es-ES" sz="2800" spc="-5" dirty="0" smtClean="0">
                <a:solidFill>
                  <a:schemeClr val="bg1"/>
                </a:solidFill>
              </a:rPr>
              <a:t>roldana</a:t>
            </a:r>
          </a:p>
          <a:p>
            <a:pPr marL="375920" marR="695325" indent="-342900">
              <a:lnSpc>
                <a:spcPct val="80000"/>
              </a:lnSpc>
              <a:spcBef>
                <a:spcPts val="620"/>
              </a:spcBef>
              <a:buClr>
                <a:srgbClr val="FFFFCC"/>
              </a:buClr>
              <a:buSzPct val="74000"/>
              <a:buFont typeface="Wingdings"/>
              <a:buChar char=""/>
              <a:tabLst>
                <a:tab pos="375285" algn="l"/>
                <a:tab pos="375920" algn="l"/>
              </a:tabLst>
            </a:pPr>
            <a:r>
              <a:rPr lang="es-ES" sz="2800" spc="-5" dirty="0" smtClean="0">
                <a:solidFill>
                  <a:schemeClr val="bg1"/>
                </a:solidFill>
              </a:rPr>
              <a:t>Diferencias en la regulación de las compuertas de  descarga (lengüetas) en dosificadores de rodillo  acanalado</a:t>
            </a:r>
          </a:p>
          <a:p>
            <a:pPr marL="375920" marR="713740" indent="-342900">
              <a:lnSpc>
                <a:spcPts val="2400"/>
              </a:lnSpc>
              <a:spcBef>
                <a:spcPts val="580"/>
              </a:spcBef>
              <a:buClr>
                <a:srgbClr val="FFFFCC"/>
              </a:buClr>
              <a:buSzPct val="74000"/>
              <a:buFont typeface="Wingdings"/>
              <a:buChar char=""/>
              <a:tabLst>
                <a:tab pos="375285" algn="l"/>
                <a:tab pos="375920" algn="l"/>
              </a:tabLst>
            </a:pPr>
            <a:r>
              <a:rPr lang="es-ES" sz="2800" spc="-5" dirty="0" smtClean="0">
                <a:solidFill>
                  <a:schemeClr val="bg1"/>
                </a:solidFill>
              </a:rPr>
              <a:t>Desgaste de los dosificadores y juego </a:t>
            </a:r>
            <a:r>
              <a:rPr lang="es-ES" sz="2800" spc="-10" dirty="0" smtClean="0">
                <a:solidFill>
                  <a:schemeClr val="bg1"/>
                </a:solidFill>
              </a:rPr>
              <a:t>axial </a:t>
            </a:r>
            <a:r>
              <a:rPr lang="es-ES" sz="2800" spc="-5" dirty="0" smtClean="0">
                <a:solidFill>
                  <a:schemeClr val="bg1"/>
                </a:solidFill>
              </a:rPr>
              <a:t>de los  mismos</a:t>
            </a:r>
          </a:p>
          <a:p>
            <a:pPr marL="375920" indent="-342900">
              <a:lnSpc>
                <a:spcPct val="100000"/>
              </a:lnSpc>
              <a:spcBef>
                <a:spcPts val="25"/>
              </a:spcBef>
              <a:buClr>
                <a:srgbClr val="FFFFCC"/>
              </a:buClr>
              <a:buSzPct val="74000"/>
              <a:buFont typeface="Wingdings"/>
              <a:buChar char=""/>
              <a:tabLst>
                <a:tab pos="375285" algn="l"/>
                <a:tab pos="375920" algn="l"/>
              </a:tabLst>
            </a:pPr>
            <a:r>
              <a:rPr lang="es-ES" sz="2800" spc="-5" dirty="0" smtClean="0">
                <a:solidFill>
                  <a:schemeClr val="bg1"/>
                </a:solidFill>
              </a:rPr>
              <a:t>Diferencias en la regulación de sectores de la</a:t>
            </a:r>
            <a:r>
              <a:rPr lang="es-ES" sz="2800" spc="105" dirty="0" smtClean="0">
                <a:solidFill>
                  <a:schemeClr val="bg1"/>
                </a:solidFill>
              </a:rPr>
              <a:t> </a:t>
            </a:r>
            <a:r>
              <a:rPr lang="es-ES" sz="2800" spc="-5" dirty="0" smtClean="0">
                <a:solidFill>
                  <a:schemeClr val="bg1"/>
                </a:solidFill>
              </a:rPr>
              <a:t>máquina</a:t>
            </a:r>
          </a:p>
          <a:p>
            <a:pPr marL="375920" marR="464820" indent="-342900">
              <a:lnSpc>
                <a:spcPts val="2400"/>
              </a:lnSpc>
              <a:spcBef>
                <a:spcPts val="580"/>
              </a:spcBef>
              <a:buClr>
                <a:srgbClr val="FFFFCC"/>
              </a:buClr>
              <a:buSzPct val="74000"/>
              <a:buFont typeface="Wingdings"/>
              <a:buChar char=""/>
              <a:tabLst>
                <a:tab pos="375285" algn="l"/>
                <a:tab pos="375920" algn="l"/>
              </a:tabLst>
            </a:pPr>
            <a:r>
              <a:rPr lang="es-ES" sz="2800" spc="-5" dirty="0" smtClean="0">
                <a:solidFill>
                  <a:schemeClr val="bg1"/>
                </a:solidFill>
              </a:rPr>
              <a:t>Diferencias entre presiones de inflado de ruedas de  mando</a:t>
            </a:r>
            <a:endParaRPr lang="es-ES" sz="2800" spc="-5"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1187" y="2219406"/>
            <a:ext cx="8297808" cy="3130468"/>
          </a:xfrm>
          <a:prstGeom prst="rect">
            <a:avLst/>
          </a:prstGeom>
          <a:blipFill>
            <a:blip r:embed="rId3" cstate="print"/>
            <a:stretch>
              <a:fillRect/>
            </a:stretch>
          </a:blipFill>
        </p:spPr>
        <p:txBody>
          <a:bodyPr wrap="square" lIns="0" tIns="0" rIns="0" bIns="0" rtlCol="0"/>
          <a:lstStyle/>
          <a:p>
            <a:endParaRPr/>
          </a:p>
        </p:txBody>
      </p:sp>
      <p:sp>
        <p:nvSpPr>
          <p:cNvPr id="3" name="2 Título"/>
          <p:cNvSpPr>
            <a:spLocks noGrp="1"/>
          </p:cNvSpPr>
          <p:nvPr>
            <p:ph type="title"/>
          </p:nvPr>
        </p:nvSpPr>
        <p:spPr>
          <a:xfrm>
            <a:off x="298856" y="210134"/>
            <a:ext cx="8546287" cy="615553"/>
          </a:xfrm>
        </p:spPr>
        <p:txBody>
          <a:bodyPr/>
          <a:lstStyle/>
          <a:p>
            <a:r>
              <a:rPr lang="es-AR" dirty="0" smtClean="0"/>
              <a:t>Máquinas con asistencia neumática</a:t>
            </a:r>
            <a:endParaRPr lang="es-AR" dirty="0"/>
          </a:p>
        </p:txBody>
      </p:sp>
      <p:sp>
        <p:nvSpPr>
          <p:cNvPr id="4" name="3 Marcador de texto"/>
          <p:cNvSpPr>
            <a:spLocks noGrp="1"/>
          </p:cNvSpPr>
          <p:nvPr>
            <p:ph type="body" idx="1"/>
          </p:nvPr>
        </p:nvSpPr>
        <p:spPr/>
        <p:txBody>
          <a:bodyPr/>
          <a:lstStyle/>
          <a:p>
            <a:endParaRPr lang="es-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7495031" y="728472"/>
            <a:ext cx="729996" cy="73913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01726" rIns="0" bIns="0" rtlCol="0">
            <a:spAutoFit/>
          </a:bodyPr>
          <a:lstStyle/>
          <a:p>
            <a:pPr marL="1280795" marR="5080" indent="-798830">
              <a:lnSpc>
                <a:spcPct val="100000"/>
              </a:lnSpc>
              <a:spcBef>
                <a:spcPts val="100"/>
              </a:spcBef>
            </a:pPr>
            <a:r>
              <a:rPr sz="3600" dirty="0"/>
              <a:t>Máquinas con dosificación mecánica</a:t>
            </a:r>
            <a:r>
              <a:rPr sz="3600" spc="-110" dirty="0"/>
              <a:t> </a:t>
            </a:r>
            <a:r>
              <a:rPr sz="3600" dirty="0"/>
              <a:t>y  transporte neumático </a:t>
            </a:r>
            <a:r>
              <a:rPr sz="3600" spc="-5" dirty="0"/>
              <a:t>(Air</a:t>
            </a:r>
            <a:r>
              <a:rPr sz="3600" spc="-70" dirty="0"/>
              <a:t> </a:t>
            </a:r>
            <a:r>
              <a:rPr sz="3600" dirty="0"/>
              <a:t>Drill)</a:t>
            </a:r>
          </a:p>
        </p:txBody>
      </p:sp>
      <p:sp>
        <p:nvSpPr>
          <p:cNvPr id="42" name="41 Rectángulo"/>
          <p:cNvSpPr/>
          <p:nvPr/>
        </p:nvSpPr>
        <p:spPr>
          <a:xfrm>
            <a:off x="0" y="1467611"/>
            <a:ext cx="9144000" cy="4983416"/>
          </a:xfrm>
          <a:prstGeom prst="rect">
            <a:avLst/>
          </a:prstGeom>
        </p:spPr>
        <p:txBody>
          <a:bodyPr wrap="square">
            <a:spAutoFit/>
          </a:bodyPr>
          <a:lstStyle/>
          <a:p>
            <a:pPr marL="355600" marR="80010" indent="-342900" algn="just">
              <a:lnSpc>
                <a:spcPct val="100000"/>
              </a:lnSpc>
              <a:spcBef>
                <a:spcPts val="95"/>
              </a:spcBef>
              <a:buClr>
                <a:srgbClr val="FFFFCC"/>
              </a:buClr>
              <a:buSzPct val="75000"/>
              <a:buFont typeface="Wingdings"/>
              <a:buChar char=""/>
              <a:tabLst>
                <a:tab pos="355600" algn="l"/>
              </a:tabLst>
            </a:pPr>
            <a:r>
              <a:rPr lang="es-ES" sz="2800" spc="-5" dirty="0" smtClean="0">
                <a:solidFill>
                  <a:srgbClr val="FFFFFF"/>
                </a:solidFill>
                <a:latin typeface="Arial"/>
                <a:cs typeface="Arial"/>
              </a:rPr>
              <a:t>la densidad </a:t>
            </a:r>
            <a:r>
              <a:rPr lang="es-ES" sz="2800" dirty="0" smtClean="0">
                <a:solidFill>
                  <a:srgbClr val="FFFFFF"/>
                </a:solidFill>
                <a:latin typeface="Arial"/>
                <a:cs typeface="Arial"/>
              </a:rPr>
              <a:t>puede </a:t>
            </a:r>
            <a:r>
              <a:rPr lang="es-ES" sz="2800" spc="-5" dirty="0" smtClean="0">
                <a:solidFill>
                  <a:srgbClr val="FFFFFF"/>
                </a:solidFill>
                <a:latin typeface="Arial"/>
                <a:cs typeface="Arial"/>
              </a:rPr>
              <a:t>ser </a:t>
            </a:r>
            <a:r>
              <a:rPr lang="es-ES" sz="2800" dirty="0" smtClean="0">
                <a:solidFill>
                  <a:srgbClr val="FFFFFF"/>
                </a:solidFill>
                <a:latin typeface="Arial"/>
                <a:cs typeface="Arial"/>
              </a:rPr>
              <a:t>afectada </a:t>
            </a:r>
            <a:r>
              <a:rPr lang="es-ES" sz="2800" spc="-5" dirty="0" smtClean="0">
                <a:solidFill>
                  <a:srgbClr val="FFFFFF"/>
                </a:solidFill>
                <a:latin typeface="Arial"/>
                <a:cs typeface="Arial"/>
              </a:rPr>
              <a:t>por </a:t>
            </a:r>
            <a:r>
              <a:rPr lang="es-ES" sz="2800" dirty="0" smtClean="0">
                <a:solidFill>
                  <a:srgbClr val="FFFFFF"/>
                </a:solidFill>
                <a:latin typeface="Arial"/>
                <a:cs typeface="Arial"/>
              </a:rPr>
              <a:t>el método  </a:t>
            </a:r>
            <a:r>
              <a:rPr lang="es-ES" sz="2800" spc="-5" dirty="0" smtClean="0">
                <a:solidFill>
                  <a:srgbClr val="FFFFFF"/>
                </a:solidFill>
                <a:latin typeface="Arial"/>
                <a:cs typeface="Arial"/>
              </a:rPr>
              <a:t>utilizado para </a:t>
            </a:r>
            <a:r>
              <a:rPr lang="es-ES" sz="2800" dirty="0" smtClean="0">
                <a:solidFill>
                  <a:srgbClr val="FFFFFF"/>
                </a:solidFill>
                <a:latin typeface="Arial"/>
                <a:cs typeface="Arial"/>
              </a:rPr>
              <a:t>alimentación </a:t>
            </a:r>
            <a:r>
              <a:rPr lang="es-ES" sz="2800" spc="-5" dirty="0" smtClean="0">
                <a:solidFill>
                  <a:srgbClr val="FFFFFF"/>
                </a:solidFill>
                <a:latin typeface="Arial"/>
                <a:cs typeface="Arial"/>
              </a:rPr>
              <a:t>del </a:t>
            </a:r>
            <a:r>
              <a:rPr lang="es-ES" sz="2800" dirty="0" smtClean="0">
                <a:solidFill>
                  <a:srgbClr val="FFFFFF"/>
                </a:solidFill>
                <a:latin typeface="Arial"/>
                <a:cs typeface="Arial"/>
              </a:rPr>
              <a:t>producto en la  </a:t>
            </a:r>
            <a:r>
              <a:rPr lang="es-ES" sz="2800" spc="-5" dirty="0" smtClean="0">
                <a:solidFill>
                  <a:srgbClr val="FFFFFF"/>
                </a:solidFill>
                <a:latin typeface="Arial"/>
                <a:cs typeface="Arial"/>
              </a:rPr>
              <a:t>corriente de</a:t>
            </a:r>
            <a:r>
              <a:rPr lang="es-ES" sz="2800" spc="5" dirty="0" smtClean="0">
                <a:solidFill>
                  <a:srgbClr val="FFFFFF"/>
                </a:solidFill>
                <a:latin typeface="Arial"/>
                <a:cs typeface="Arial"/>
              </a:rPr>
              <a:t> </a:t>
            </a:r>
            <a:r>
              <a:rPr lang="es-ES" sz="2800" dirty="0" smtClean="0">
                <a:solidFill>
                  <a:srgbClr val="FFFFFF"/>
                </a:solidFill>
                <a:latin typeface="Arial"/>
                <a:cs typeface="Arial"/>
              </a:rPr>
              <a:t>aire.</a:t>
            </a:r>
            <a:endParaRPr lang="es-ES" sz="2800" dirty="0" smtClean="0">
              <a:latin typeface="Arial"/>
              <a:cs typeface="Arial"/>
            </a:endParaRPr>
          </a:p>
          <a:p>
            <a:pPr marL="355600" marR="5080" indent="-342900">
              <a:lnSpc>
                <a:spcPct val="100000"/>
              </a:lnSpc>
              <a:spcBef>
                <a:spcPts val="675"/>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Debido a que </a:t>
            </a:r>
            <a:r>
              <a:rPr lang="es-ES" sz="2800" dirty="0" smtClean="0">
                <a:solidFill>
                  <a:srgbClr val="FFFFFF"/>
                </a:solidFill>
                <a:latin typeface="Arial"/>
                <a:cs typeface="Arial"/>
              </a:rPr>
              <a:t>la corriente </a:t>
            </a:r>
            <a:r>
              <a:rPr lang="es-ES" sz="2800" spc="-5" dirty="0" smtClean="0">
                <a:solidFill>
                  <a:srgbClr val="FFFFFF"/>
                </a:solidFill>
                <a:latin typeface="Arial"/>
                <a:cs typeface="Arial"/>
              </a:rPr>
              <a:t>de aire </a:t>
            </a:r>
            <a:r>
              <a:rPr lang="es-ES" sz="2800" dirty="0" smtClean="0">
                <a:solidFill>
                  <a:srgbClr val="FFFFFF"/>
                </a:solidFill>
                <a:latin typeface="Arial"/>
                <a:cs typeface="Arial"/>
              </a:rPr>
              <a:t>se encuentra  </a:t>
            </a:r>
            <a:r>
              <a:rPr lang="es-ES" sz="2800" spc="-5" dirty="0" smtClean="0">
                <a:solidFill>
                  <a:srgbClr val="FFFFFF"/>
                </a:solidFill>
                <a:latin typeface="Arial"/>
                <a:cs typeface="Arial"/>
              </a:rPr>
              <a:t>bajo presión, el aire </a:t>
            </a:r>
            <a:r>
              <a:rPr lang="es-ES" sz="2800" dirty="0" smtClean="0">
                <a:solidFill>
                  <a:srgbClr val="FFFFFF"/>
                </a:solidFill>
                <a:latin typeface="Arial"/>
                <a:cs typeface="Arial"/>
              </a:rPr>
              <a:t>puede </a:t>
            </a:r>
            <a:r>
              <a:rPr lang="es-ES" sz="2800" spc="-5" dirty="0" smtClean="0">
                <a:solidFill>
                  <a:srgbClr val="FFFFFF"/>
                </a:solidFill>
                <a:latin typeface="Arial"/>
                <a:cs typeface="Arial"/>
              </a:rPr>
              <a:t>volver hacia </a:t>
            </a:r>
            <a:r>
              <a:rPr lang="es-ES" sz="2800" dirty="0" smtClean="0">
                <a:solidFill>
                  <a:srgbClr val="FFFFFF"/>
                </a:solidFill>
                <a:latin typeface="Arial"/>
                <a:cs typeface="Arial"/>
              </a:rPr>
              <a:t>atrás  </a:t>
            </a:r>
            <a:r>
              <a:rPr lang="es-ES" sz="2800" spc="-5" dirty="0" smtClean="0">
                <a:solidFill>
                  <a:srgbClr val="FFFFFF"/>
                </a:solidFill>
                <a:latin typeface="Arial"/>
                <a:cs typeface="Arial"/>
              </a:rPr>
              <a:t>por el</a:t>
            </a:r>
            <a:r>
              <a:rPr lang="es-ES" sz="2800" dirty="0" smtClean="0">
                <a:solidFill>
                  <a:srgbClr val="FFFFFF"/>
                </a:solidFill>
                <a:latin typeface="Arial"/>
                <a:cs typeface="Arial"/>
              </a:rPr>
              <a:t> dosificador</a:t>
            </a:r>
            <a:endParaRPr lang="es-ES" sz="2800" dirty="0" smtClean="0">
              <a:latin typeface="Arial"/>
              <a:cs typeface="Arial"/>
            </a:endParaRPr>
          </a:p>
          <a:p>
            <a:pPr marL="355600">
              <a:lnSpc>
                <a:spcPct val="100000"/>
              </a:lnSpc>
            </a:pPr>
            <a:r>
              <a:rPr lang="es-ES" sz="2800" spc="-5" dirty="0" smtClean="0">
                <a:solidFill>
                  <a:srgbClr val="FFFFFF"/>
                </a:solidFill>
                <a:latin typeface="Arial"/>
                <a:cs typeface="Arial"/>
              </a:rPr>
              <a:t>La corriente de aire debe ser</a:t>
            </a:r>
            <a:r>
              <a:rPr lang="es-ES" sz="2800" spc="70" dirty="0" smtClean="0">
                <a:solidFill>
                  <a:srgbClr val="FFFFFF"/>
                </a:solidFill>
                <a:latin typeface="Arial"/>
                <a:cs typeface="Arial"/>
              </a:rPr>
              <a:t> </a:t>
            </a:r>
            <a:r>
              <a:rPr lang="es-ES" sz="2800" spc="-5" dirty="0" smtClean="0">
                <a:solidFill>
                  <a:srgbClr val="FFFFFF"/>
                </a:solidFill>
                <a:latin typeface="Arial"/>
                <a:cs typeface="Arial"/>
              </a:rPr>
              <a:t>controlada</a:t>
            </a:r>
            <a:endParaRPr lang="es-ES" sz="2800" dirty="0" smtClean="0">
              <a:latin typeface="Arial"/>
              <a:cs typeface="Arial"/>
            </a:endParaRPr>
          </a:p>
          <a:p>
            <a:pPr marL="756285" lvl="1" indent="-286385">
              <a:lnSpc>
                <a:spcPct val="100000"/>
              </a:lnSpc>
              <a:spcBef>
                <a:spcPts val="595"/>
              </a:spcBef>
              <a:buClr>
                <a:srgbClr val="B1B1B1"/>
              </a:buClr>
              <a:buSzPct val="75000"/>
              <a:buFont typeface="Wingdings"/>
              <a:buChar char=""/>
              <a:tabLst>
                <a:tab pos="756920" algn="l"/>
              </a:tabLst>
            </a:pPr>
            <a:r>
              <a:rPr lang="es-ES" sz="2400" dirty="0" smtClean="0">
                <a:solidFill>
                  <a:srgbClr val="FFFFFF"/>
                </a:solidFill>
                <a:latin typeface="Arial"/>
                <a:cs typeface="Arial"/>
              </a:rPr>
              <a:t>1. </a:t>
            </a:r>
            <a:r>
              <a:rPr lang="es-ES" sz="2400" spc="-5" dirty="0" smtClean="0">
                <a:solidFill>
                  <a:srgbClr val="FFFFFF"/>
                </a:solidFill>
                <a:latin typeface="Arial"/>
                <a:cs typeface="Arial"/>
              </a:rPr>
              <a:t>utilizando un tanque</a:t>
            </a:r>
            <a:r>
              <a:rPr lang="es-ES" sz="2400" spc="35" dirty="0" smtClean="0">
                <a:solidFill>
                  <a:srgbClr val="FFFFFF"/>
                </a:solidFill>
                <a:latin typeface="Arial"/>
                <a:cs typeface="Arial"/>
              </a:rPr>
              <a:t> </a:t>
            </a:r>
            <a:r>
              <a:rPr lang="es-ES" sz="2400" spc="-5" dirty="0" smtClean="0">
                <a:solidFill>
                  <a:srgbClr val="FFFFFF"/>
                </a:solidFill>
                <a:latin typeface="Arial"/>
                <a:cs typeface="Arial"/>
              </a:rPr>
              <a:t>presurizado</a:t>
            </a:r>
            <a:endParaRPr lang="es-ES" sz="2400" dirty="0" smtClean="0">
              <a:latin typeface="Arial"/>
              <a:cs typeface="Arial"/>
            </a:endParaRPr>
          </a:p>
          <a:p>
            <a:pPr marL="756285" lvl="1" indent="-286385">
              <a:lnSpc>
                <a:spcPct val="100000"/>
              </a:lnSpc>
              <a:spcBef>
                <a:spcPts val="575"/>
              </a:spcBef>
              <a:buClr>
                <a:srgbClr val="B1B1B1"/>
              </a:buClr>
              <a:buSzPct val="75000"/>
              <a:buFont typeface="Wingdings"/>
              <a:buChar char=""/>
              <a:tabLst>
                <a:tab pos="756920" algn="l"/>
              </a:tabLst>
            </a:pPr>
            <a:r>
              <a:rPr lang="es-ES" sz="2400" dirty="0" smtClean="0">
                <a:solidFill>
                  <a:srgbClr val="FFFFFF"/>
                </a:solidFill>
                <a:latin typeface="Arial"/>
                <a:cs typeface="Arial"/>
              </a:rPr>
              <a:t>2. </a:t>
            </a:r>
            <a:r>
              <a:rPr lang="es-ES" sz="2400" spc="-5" dirty="0" smtClean="0">
                <a:solidFill>
                  <a:srgbClr val="FFFFFF"/>
                </a:solidFill>
                <a:latin typeface="Arial"/>
                <a:cs typeface="Arial"/>
              </a:rPr>
              <a:t>Por </a:t>
            </a:r>
            <a:r>
              <a:rPr lang="es-ES" sz="2400" dirty="0" smtClean="0">
                <a:solidFill>
                  <a:srgbClr val="FFFFFF"/>
                </a:solidFill>
                <a:latin typeface="Arial"/>
                <a:cs typeface="Arial"/>
              </a:rPr>
              <a:t>un sistema</a:t>
            </a:r>
            <a:r>
              <a:rPr lang="es-ES" sz="2400" spc="-35" dirty="0" smtClean="0">
                <a:solidFill>
                  <a:srgbClr val="FFFFFF"/>
                </a:solidFill>
                <a:latin typeface="Arial"/>
                <a:cs typeface="Arial"/>
              </a:rPr>
              <a:t> </a:t>
            </a:r>
            <a:r>
              <a:rPr lang="es-ES" sz="2400" spc="-5" dirty="0" smtClean="0">
                <a:solidFill>
                  <a:srgbClr val="FFFFFF"/>
                </a:solidFill>
                <a:latin typeface="Arial"/>
                <a:cs typeface="Arial"/>
              </a:rPr>
              <a:t>Venturi</a:t>
            </a:r>
            <a:endParaRPr lang="es-ES" sz="2400" dirty="0" smtClean="0">
              <a:latin typeface="Arial"/>
              <a:cs typeface="Arial"/>
            </a:endParaRPr>
          </a:p>
          <a:p>
            <a:pPr marL="756285" lvl="1" indent="-286385">
              <a:lnSpc>
                <a:spcPct val="100000"/>
              </a:lnSpc>
              <a:spcBef>
                <a:spcPts val="580"/>
              </a:spcBef>
              <a:buClr>
                <a:srgbClr val="B1B1B1"/>
              </a:buClr>
              <a:buSzPct val="75000"/>
              <a:buFont typeface="Wingdings"/>
              <a:buChar char=""/>
              <a:tabLst>
                <a:tab pos="756920" algn="l"/>
              </a:tabLst>
            </a:pPr>
            <a:r>
              <a:rPr lang="es-ES" sz="2400" dirty="0" smtClean="0">
                <a:solidFill>
                  <a:srgbClr val="FFFFFF"/>
                </a:solidFill>
                <a:latin typeface="Arial"/>
                <a:cs typeface="Arial"/>
              </a:rPr>
              <a:t>3. </a:t>
            </a:r>
            <a:r>
              <a:rPr lang="es-ES" sz="2400" spc="-5" dirty="0" smtClean="0">
                <a:solidFill>
                  <a:srgbClr val="FFFFFF"/>
                </a:solidFill>
                <a:latin typeface="Arial"/>
                <a:cs typeface="Arial"/>
              </a:rPr>
              <a:t>Con una válvula de</a:t>
            </a:r>
            <a:r>
              <a:rPr lang="es-ES" sz="2400" spc="30" dirty="0" smtClean="0">
                <a:solidFill>
                  <a:srgbClr val="FFFFFF"/>
                </a:solidFill>
                <a:latin typeface="Arial"/>
                <a:cs typeface="Arial"/>
              </a:rPr>
              <a:t> </a:t>
            </a:r>
            <a:r>
              <a:rPr lang="es-ES" sz="2400" spc="-5" dirty="0" smtClean="0">
                <a:solidFill>
                  <a:srgbClr val="FFFFFF"/>
                </a:solidFill>
                <a:latin typeface="Arial"/>
                <a:cs typeface="Arial"/>
              </a:rPr>
              <a:t>bloqueo</a:t>
            </a:r>
            <a:endParaRPr lang="es-ES" sz="2400" dirty="0" smtClean="0">
              <a:latin typeface="Arial"/>
              <a:cs typeface="Arial"/>
            </a:endParaRPr>
          </a:p>
          <a:p>
            <a:pPr marL="756285" lvl="1" indent="-286385">
              <a:lnSpc>
                <a:spcPct val="100000"/>
              </a:lnSpc>
              <a:spcBef>
                <a:spcPts val="575"/>
              </a:spcBef>
              <a:buClr>
                <a:srgbClr val="B1B1B1"/>
              </a:buClr>
              <a:buSzPct val="75000"/>
              <a:buFont typeface="Wingdings"/>
              <a:buChar char=""/>
              <a:tabLst>
                <a:tab pos="756920" algn="l"/>
              </a:tabLst>
            </a:pPr>
            <a:r>
              <a:rPr lang="es-ES" sz="2400" dirty="0" smtClean="0">
                <a:solidFill>
                  <a:srgbClr val="FFFFFF"/>
                </a:solidFill>
                <a:latin typeface="Arial"/>
                <a:cs typeface="Arial"/>
              </a:rPr>
              <a:t>4. </a:t>
            </a:r>
            <a:r>
              <a:rPr lang="es-ES" sz="2400" spc="-5" dirty="0" smtClean="0">
                <a:solidFill>
                  <a:srgbClr val="FFFFFF"/>
                </a:solidFill>
                <a:latin typeface="Arial"/>
                <a:cs typeface="Arial"/>
              </a:rPr>
              <a:t>alguna combinación de los </a:t>
            </a:r>
            <a:r>
              <a:rPr lang="es-ES" sz="2400" dirty="0" smtClean="0">
                <a:solidFill>
                  <a:srgbClr val="FFFFFF"/>
                </a:solidFill>
                <a:latin typeface="Arial"/>
                <a:cs typeface="Arial"/>
              </a:rPr>
              <a:t>sistemas</a:t>
            </a:r>
            <a:r>
              <a:rPr lang="es-ES" sz="2400" spc="65" dirty="0" smtClean="0">
                <a:solidFill>
                  <a:srgbClr val="FFFFFF"/>
                </a:solidFill>
                <a:latin typeface="Arial"/>
                <a:cs typeface="Arial"/>
              </a:rPr>
              <a:t> </a:t>
            </a:r>
            <a:r>
              <a:rPr lang="es-ES" sz="2400" spc="-5" dirty="0" smtClean="0">
                <a:solidFill>
                  <a:srgbClr val="FFFFFF"/>
                </a:solidFill>
                <a:latin typeface="Arial"/>
                <a:cs typeface="Arial"/>
              </a:rPr>
              <a:t>anteriores</a:t>
            </a:r>
            <a:endParaRPr lang="es-ES" sz="2400" dirty="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prstGeom prst="rect">
            <a:avLst/>
          </a:prstGeom>
        </p:spPr>
        <p:txBody>
          <a:bodyPr vert="horz" wrap="square" lIns="0" tIns="12065" rIns="0" bIns="0" rtlCol="0">
            <a:spAutoFit/>
          </a:bodyPr>
          <a:lstStyle/>
          <a:p>
            <a:pPr marL="1138555" marR="5080" indent="-396240">
              <a:lnSpc>
                <a:spcPct val="100000"/>
              </a:lnSpc>
              <a:spcBef>
                <a:spcPts val="95"/>
              </a:spcBef>
            </a:pPr>
            <a:r>
              <a:rPr spc="-5" dirty="0"/>
              <a:t>Al calibrar una sembradora con  transporte por aire (Air</a:t>
            </a:r>
            <a:r>
              <a:rPr spc="60" dirty="0"/>
              <a:t> </a:t>
            </a:r>
            <a:r>
              <a:rPr spc="-5" dirty="0"/>
              <a:t>Drill)</a:t>
            </a:r>
          </a:p>
        </p:txBody>
      </p:sp>
      <p:sp>
        <p:nvSpPr>
          <p:cNvPr id="11" name="object 11"/>
          <p:cNvSpPr/>
          <p:nvPr/>
        </p:nvSpPr>
        <p:spPr>
          <a:xfrm>
            <a:off x="6414515" y="1531619"/>
            <a:ext cx="574547" cy="582167"/>
          </a:xfrm>
          <a:prstGeom prst="rect">
            <a:avLst/>
          </a:prstGeom>
          <a:blipFill>
            <a:blip r:embed="rId2" cstate="print"/>
            <a:stretch>
              <a:fillRect/>
            </a:stretch>
          </a:blipFill>
        </p:spPr>
        <p:txBody>
          <a:bodyPr wrap="square" lIns="0" tIns="0" rIns="0" bIns="0" rtlCol="0"/>
          <a:lstStyle/>
          <a:p>
            <a:endParaRPr/>
          </a:p>
        </p:txBody>
      </p:sp>
      <p:sp>
        <p:nvSpPr>
          <p:cNvPr id="38" name="37 Rectángulo"/>
          <p:cNvSpPr/>
          <p:nvPr/>
        </p:nvSpPr>
        <p:spPr>
          <a:xfrm>
            <a:off x="0" y="1501028"/>
            <a:ext cx="9144000" cy="4934684"/>
          </a:xfrm>
          <a:prstGeom prst="rect">
            <a:avLst/>
          </a:prstGeom>
        </p:spPr>
        <p:txBody>
          <a:bodyPr wrap="square">
            <a:spAutoFit/>
          </a:bodyPr>
          <a:lstStyle/>
          <a:p>
            <a:pPr marL="355600" indent="-342900">
              <a:lnSpc>
                <a:spcPct val="100000"/>
              </a:lnSpc>
              <a:spcBef>
                <a:spcPts val="770"/>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el </a:t>
            </a:r>
            <a:r>
              <a:rPr lang="es-ES" sz="2800" dirty="0" smtClean="0">
                <a:solidFill>
                  <a:srgbClr val="FFFFFF"/>
                </a:solidFill>
                <a:latin typeface="Arial"/>
                <a:cs typeface="Arial"/>
              </a:rPr>
              <a:t>ventilador debe estar</a:t>
            </a:r>
            <a:r>
              <a:rPr lang="es-ES" sz="2800" spc="-20" dirty="0" smtClean="0">
                <a:solidFill>
                  <a:srgbClr val="FFFFFF"/>
                </a:solidFill>
                <a:latin typeface="Arial"/>
                <a:cs typeface="Arial"/>
              </a:rPr>
              <a:t> </a:t>
            </a:r>
            <a:r>
              <a:rPr lang="es-ES" sz="2800" dirty="0" smtClean="0">
                <a:solidFill>
                  <a:srgbClr val="FFFFFF"/>
                </a:solidFill>
                <a:latin typeface="Arial"/>
                <a:cs typeface="Arial"/>
              </a:rPr>
              <a:t>funcionando</a:t>
            </a:r>
            <a:endParaRPr lang="es-ES" sz="2800" dirty="0" smtClean="0">
              <a:latin typeface="Arial"/>
              <a:cs typeface="Arial"/>
            </a:endParaRPr>
          </a:p>
          <a:p>
            <a:pPr marL="355600" marR="1337310" indent="-342900">
              <a:lnSpc>
                <a:spcPct val="100000"/>
              </a:lnSpc>
              <a:spcBef>
                <a:spcPts val="675"/>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Se debe </a:t>
            </a:r>
            <a:r>
              <a:rPr lang="es-ES" sz="2800" dirty="0" smtClean="0">
                <a:solidFill>
                  <a:srgbClr val="FFFFFF"/>
                </a:solidFill>
                <a:latin typeface="Arial"/>
                <a:cs typeface="Arial"/>
              </a:rPr>
              <a:t>permitir </a:t>
            </a:r>
            <a:r>
              <a:rPr lang="es-ES" sz="2800" spc="-5" dirty="0" smtClean="0">
                <a:solidFill>
                  <a:srgbClr val="FFFFFF"/>
                </a:solidFill>
                <a:latin typeface="Arial"/>
                <a:cs typeface="Arial"/>
              </a:rPr>
              <a:t>la </a:t>
            </a:r>
            <a:r>
              <a:rPr lang="es-ES" sz="2800" dirty="0" smtClean="0">
                <a:solidFill>
                  <a:srgbClr val="FFFFFF"/>
                </a:solidFill>
                <a:latin typeface="Arial"/>
                <a:cs typeface="Arial"/>
              </a:rPr>
              <a:t>salida del aire de los  </a:t>
            </a:r>
            <a:r>
              <a:rPr lang="es-ES" sz="2800" spc="-5" dirty="0" smtClean="0">
                <a:solidFill>
                  <a:srgbClr val="FFFFFF"/>
                </a:solidFill>
                <a:latin typeface="Arial"/>
                <a:cs typeface="Arial"/>
              </a:rPr>
              <a:t>recipientes de </a:t>
            </a:r>
            <a:r>
              <a:rPr lang="es-ES" sz="2800" dirty="0" smtClean="0">
                <a:solidFill>
                  <a:srgbClr val="FFFFFF"/>
                </a:solidFill>
                <a:latin typeface="Arial"/>
                <a:cs typeface="Arial"/>
              </a:rPr>
              <a:t>recolección de la</a:t>
            </a:r>
            <a:r>
              <a:rPr lang="es-ES" sz="2800" spc="-25" dirty="0" smtClean="0">
                <a:solidFill>
                  <a:srgbClr val="FFFFFF"/>
                </a:solidFill>
                <a:latin typeface="Arial"/>
                <a:cs typeface="Arial"/>
              </a:rPr>
              <a:t> </a:t>
            </a:r>
            <a:r>
              <a:rPr lang="es-ES" sz="2800" dirty="0" smtClean="0">
                <a:solidFill>
                  <a:srgbClr val="FFFFFF"/>
                </a:solidFill>
                <a:latin typeface="Arial"/>
                <a:cs typeface="Arial"/>
              </a:rPr>
              <a:t>semilla</a:t>
            </a:r>
            <a:endParaRPr lang="es-ES" sz="2800" dirty="0" smtClean="0">
              <a:latin typeface="Arial"/>
              <a:cs typeface="Arial"/>
            </a:endParaRPr>
          </a:p>
          <a:p>
            <a:pPr marL="355600" marR="5080" indent="-342900">
              <a:lnSpc>
                <a:spcPct val="100000"/>
              </a:lnSpc>
              <a:spcBef>
                <a:spcPts val="675"/>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Es conveniente </a:t>
            </a:r>
            <a:r>
              <a:rPr lang="es-ES" sz="2800" dirty="0" smtClean="0">
                <a:solidFill>
                  <a:srgbClr val="FFFFFF"/>
                </a:solidFill>
                <a:latin typeface="Arial"/>
                <a:cs typeface="Arial"/>
              </a:rPr>
              <a:t>trabajar </a:t>
            </a:r>
            <a:r>
              <a:rPr lang="es-ES" sz="2800" spc="-5" dirty="0" smtClean="0">
                <a:solidFill>
                  <a:srgbClr val="FFFFFF"/>
                </a:solidFill>
                <a:latin typeface="Arial"/>
                <a:cs typeface="Arial"/>
              </a:rPr>
              <a:t>a la </a:t>
            </a:r>
            <a:r>
              <a:rPr lang="es-ES" sz="2800" dirty="0" smtClean="0">
                <a:solidFill>
                  <a:srgbClr val="FFFFFF"/>
                </a:solidFill>
                <a:latin typeface="Arial"/>
                <a:cs typeface="Arial"/>
              </a:rPr>
              <a:t>velocidad de  </a:t>
            </a:r>
            <a:r>
              <a:rPr lang="es-ES" sz="2800" spc="-5" dirty="0" smtClean="0">
                <a:solidFill>
                  <a:srgbClr val="FFFFFF"/>
                </a:solidFill>
                <a:latin typeface="Arial"/>
                <a:cs typeface="Arial"/>
              </a:rPr>
              <a:t>régimen </a:t>
            </a:r>
            <a:r>
              <a:rPr lang="es-ES" sz="2800" dirty="0" smtClean="0">
                <a:solidFill>
                  <a:srgbClr val="FFFFFF"/>
                </a:solidFill>
                <a:latin typeface="Arial"/>
                <a:cs typeface="Arial"/>
              </a:rPr>
              <a:t>establecida del ventilador </a:t>
            </a:r>
            <a:r>
              <a:rPr lang="es-ES" sz="2800" spc="-5" dirty="0" smtClean="0">
                <a:solidFill>
                  <a:srgbClr val="FFFFFF"/>
                </a:solidFill>
                <a:latin typeface="Arial"/>
                <a:cs typeface="Arial"/>
              </a:rPr>
              <a:t>ya que puede  </a:t>
            </a:r>
            <a:r>
              <a:rPr lang="es-ES" sz="2800" dirty="0" smtClean="0">
                <a:solidFill>
                  <a:srgbClr val="FFFFFF"/>
                </a:solidFill>
                <a:latin typeface="Arial"/>
                <a:cs typeface="Arial"/>
              </a:rPr>
              <a:t>afectar </a:t>
            </a:r>
            <a:r>
              <a:rPr lang="es-ES" sz="2800" spc="-5" dirty="0" smtClean="0">
                <a:solidFill>
                  <a:srgbClr val="FFFFFF"/>
                </a:solidFill>
                <a:latin typeface="Arial"/>
                <a:cs typeface="Arial"/>
              </a:rPr>
              <a:t>a </a:t>
            </a:r>
            <a:r>
              <a:rPr lang="es-ES" sz="2800" dirty="0" smtClean="0">
                <a:solidFill>
                  <a:srgbClr val="FFFFFF"/>
                </a:solidFill>
                <a:latin typeface="Arial"/>
                <a:cs typeface="Arial"/>
              </a:rPr>
              <a:t>la exactitud </a:t>
            </a:r>
            <a:r>
              <a:rPr lang="es-ES" sz="2800" spc="-5" dirty="0" smtClean="0">
                <a:solidFill>
                  <a:srgbClr val="FFFFFF"/>
                </a:solidFill>
                <a:latin typeface="Arial"/>
                <a:cs typeface="Arial"/>
              </a:rPr>
              <a:t>de</a:t>
            </a:r>
            <a:r>
              <a:rPr lang="es-ES" sz="2800" spc="-20" dirty="0" smtClean="0">
                <a:solidFill>
                  <a:srgbClr val="FFFFFF"/>
                </a:solidFill>
                <a:latin typeface="Arial"/>
                <a:cs typeface="Arial"/>
              </a:rPr>
              <a:t> </a:t>
            </a:r>
            <a:r>
              <a:rPr lang="es-ES" sz="2800" spc="-5" dirty="0" smtClean="0">
                <a:solidFill>
                  <a:srgbClr val="FFFFFF"/>
                </a:solidFill>
                <a:latin typeface="Arial"/>
                <a:cs typeface="Arial"/>
              </a:rPr>
              <a:t>medición.</a:t>
            </a:r>
            <a:endParaRPr lang="es-ES" sz="2800" dirty="0" smtClean="0">
              <a:latin typeface="Arial"/>
              <a:cs typeface="Arial"/>
            </a:endParaRPr>
          </a:p>
          <a:p>
            <a:pPr marL="756285" marR="167005" lvl="1" indent="-286385">
              <a:lnSpc>
                <a:spcPct val="100000"/>
              </a:lnSpc>
              <a:spcBef>
                <a:spcPts val="590"/>
              </a:spcBef>
              <a:buClr>
                <a:srgbClr val="B1B1B1"/>
              </a:buClr>
              <a:buSzPct val="75000"/>
              <a:buFont typeface="Wingdings"/>
              <a:buChar char=""/>
              <a:tabLst>
                <a:tab pos="756920" algn="l"/>
              </a:tabLst>
            </a:pPr>
            <a:r>
              <a:rPr lang="es-ES" sz="2400" spc="-5" dirty="0" smtClean="0">
                <a:solidFill>
                  <a:srgbClr val="FFFFFF"/>
                </a:solidFill>
                <a:latin typeface="Arial"/>
                <a:cs typeface="Arial"/>
              </a:rPr>
              <a:t>la medición puede verse </a:t>
            </a:r>
            <a:r>
              <a:rPr lang="es-ES" sz="2400" dirty="0" smtClean="0">
                <a:solidFill>
                  <a:srgbClr val="FFFFFF"/>
                </a:solidFill>
                <a:latin typeface="Arial"/>
                <a:cs typeface="Arial"/>
              </a:rPr>
              <a:t>afectada </a:t>
            </a:r>
            <a:r>
              <a:rPr lang="es-ES" sz="2400" spc="-5" dirty="0" smtClean="0">
                <a:solidFill>
                  <a:srgbClr val="FFFFFF"/>
                </a:solidFill>
                <a:latin typeface="Arial"/>
                <a:cs typeface="Arial"/>
              </a:rPr>
              <a:t>por una </a:t>
            </a:r>
            <a:r>
              <a:rPr lang="es-ES" sz="2400" dirty="0" smtClean="0">
                <a:solidFill>
                  <a:srgbClr val="FFFFFF"/>
                </a:solidFill>
                <a:latin typeface="Arial"/>
                <a:cs typeface="Arial"/>
              </a:rPr>
              <a:t>fuga </a:t>
            </a:r>
            <a:r>
              <a:rPr lang="es-ES" sz="2400" spc="-5" dirty="0" smtClean="0">
                <a:solidFill>
                  <a:srgbClr val="FFFFFF"/>
                </a:solidFill>
                <a:latin typeface="Arial"/>
                <a:cs typeface="Arial"/>
              </a:rPr>
              <a:t>en la  presión del</a:t>
            </a:r>
            <a:r>
              <a:rPr lang="es-ES" sz="2400" dirty="0" smtClean="0">
                <a:solidFill>
                  <a:srgbClr val="FFFFFF"/>
                </a:solidFill>
                <a:latin typeface="Arial"/>
                <a:cs typeface="Arial"/>
              </a:rPr>
              <a:t> </a:t>
            </a:r>
            <a:r>
              <a:rPr lang="es-ES" sz="2400" spc="-5" dirty="0" smtClean="0">
                <a:solidFill>
                  <a:srgbClr val="FFFFFF"/>
                </a:solidFill>
                <a:latin typeface="Arial"/>
                <a:cs typeface="Arial"/>
              </a:rPr>
              <a:t>tanque</a:t>
            </a:r>
            <a:endParaRPr lang="es-ES" sz="2400" dirty="0" smtClean="0">
              <a:latin typeface="Arial"/>
              <a:cs typeface="Arial"/>
            </a:endParaRPr>
          </a:p>
          <a:p>
            <a:pPr marL="756285" marR="942340" lvl="1" indent="-286385">
              <a:lnSpc>
                <a:spcPct val="100000"/>
              </a:lnSpc>
              <a:spcBef>
                <a:spcPts val="580"/>
              </a:spcBef>
              <a:buClr>
                <a:srgbClr val="B1B1B1"/>
              </a:buClr>
              <a:buSzPct val="75000"/>
              <a:buFont typeface="Wingdings"/>
              <a:buChar char=""/>
              <a:tabLst>
                <a:tab pos="756920" algn="l"/>
              </a:tabLst>
            </a:pPr>
            <a:r>
              <a:rPr lang="es-ES" sz="2400" spc="-5" dirty="0" smtClean="0">
                <a:solidFill>
                  <a:srgbClr val="FFFFFF"/>
                </a:solidFill>
                <a:latin typeface="Arial"/>
                <a:cs typeface="Arial"/>
              </a:rPr>
              <a:t>un inicio de semillas parcialmente restringido o  múltiple</a:t>
            </a:r>
            <a:endParaRPr lang="es-ES" sz="2400" dirty="0" smtClean="0">
              <a:latin typeface="Arial"/>
              <a:cs typeface="Arial"/>
            </a:endParaRPr>
          </a:p>
          <a:p>
            <a:pPr marL="756285" lvl="1" indent="-286385">
              <a:lnSpc>
                <a:spcPct val="100000"/>
              </a:lnSpc>
              <a:spcBef>
                <a:spcPts val="575"/>
              </a:spcBef>
              <a:buClr>
                <a:srgbClr val="B1B1B1"/>
              </a:buClr>
              <a:buSzPct val="75000"/>
              <a:buFont typeface="Wingdings"/>
              <a:buChar char=""/>
              <a:tabLst>
                <a:tab pos="756920" algn="l"/>
              </a:tabLst>
            </a:pPr>
            <a:r>
              <a:rPr lang="es-ES" sz="2400" spc="-5" dirty="0" smtClean="0">
                <a:solidFill>
                  <a:srgbClr val="FFFFFF"/>
                </a:solidFill>
                <a:latin typeface="Arial"/>
                <a:cs typeface="Arial"/>
              </a:rPr>
              <a:t>mal sellado de la válvula de</a:t>
            </a:r>
            <a:r>
              <a:rPr lang="es-ES" sz="2400" spc="65" dirty="0" smtClean="0">
                <a:solidFill>
                  <a:srgbClr val="FFFFFF"/>
                </a:solidFill>
                <a:latin typeface="Arial"/>
                <a:cs typeface="Arial"/>
              </a:rPr>
              <a:t> </a:t>
            </a:r>
            <a:r>
              <a:rPr lang="es-ES" sz="2400" spc="-5" dirty="0" smtClean="0">
                <a:solidFill>
                  <a:srgbClr val="FFFFFF"/>
                </a:solidFill>
                <a:latin typeface="Arial"/>
                <a:cs typeface="Arial"/>
              </a:rPr>
              <a:t>bloqueo.</a:t>
            </a:r>
            <a:endParaRPr lang="es-ES" sz="2400" dirty="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2065" rIns="0" bIns="0" rtlCol="0">
            <a:spAutoFit/>
          </a:bodyPr>
          <a:lstStyle/>
          <a:p>
            <a:pPr marL="2947670" marR="5080" indent="-1966595">
              <a:lnSpc>
                <a:spcPct val="100000"/>
              </a:lnSpc>
              <a:spcBef>
                <a:spcPts val="95"/>
              </a:spcBef>
            </a:pPr>
            <a:r>
              <a:rPr spc="-5" dirty="0"/>
              <a:t>Determinación de densidad y  uniformidad</a:t>
            </a:r>
          </a:p>
        </p:txBody>
      </p:sp>
      <p:sp>
        <p:nvSpPr>
          <p:cNvPr id="9" name="object 9"/>
          <p:cNvSpPr/>
          <p:nvPr/>
        </p:nvSpPr>
        <p:spPr>
          <a:xfrm>
            <a:off x="3933444" y="1618488"/>
            <a:ext cx="377951" cy="382524"/>
          </a:xfrm>
          <a:prstGeom prst="rect">
            <a:avLst/>
          </a:prstGeom>
          <a:blipFill>
            <a:blip r:embed="rId3" cstate="print"/>
            <a:stretch>
              <a:fillRect/>
            </a:stretch>
          </a:blipFill>
        </p:spPr>
        <p:txBody>
          <a:bodyPr wrap="square" lIns="0" tIns="0" rIns="0" bIns="0" rtlCol="0"/>
          <a:lstStyle/>
          <a:p>
            <a:endParaRPr/>
          </a:p>
        </p:txBody>
      </p:sp>
      <p:sp>
        <p:nvSpPr>
          <p:cNvPr id="34" name="object 34"/>
          <p:cNvSpPr/>
          <p:nvPr/>
        </p:nvSpPr>
        <p:spPr>
          <a:xfrm>
            <a:off x="4094988" y="4965191"/>
            <a:ext cx="377951" cy="382523"/>
          </a:xfrm>
          <a:prstGeom prst="rect">
            <a:avLst/>
          </a:prstGeom>
          <a:blipFill>
            <a:blip r:embed="rId3" cstate="print"/>
            <a:stretch>
              <a:fillRect/>
            </a:stretch>
          </a:blipFill>
        </p:spPr>
        <p:txBody>
          <a:bodyPr wrap="square" lIns="0" tIns="0" rIns="0" bIns="0" rtlCol="0"/>
          <a:lstStyle/>
          <a:p>
            <a:endParaRPr/>
          </a:p>
        </p:txBody>
      </p:sp>
      <p:sp>
        <p:nvSpPr>
          <p:cNvPr id="36" name="object 36"/>
          <p:cNvSpPr/>
          <p:nvPr/>
        </p:nvSpPr>
        <p:spPr>
          <a:xfrm>
            <a:off x="5017478" y="2398705"/>
            <a:ext cx="3897922" cy="2933643"/>
          </a:xfrm>
          <a:prstGeom prst="rect">
            <a:avLst/>
          </a:prstGeom>
          <a:blipFill>
            <a:blip r:embed="rId4" cstate="print"/>
            <a:stretch>
              <a:fillRect/>
            </a:stretch>
          </a:blipFill>
        </p:spPr>
        <p:txBody>
          <a:bodyPr wrap="square" lIns="0" tIns="0" rIns="0" bIns="0" rtlCol="0"/>
          <a:lstStyle/>
          <a:p>
            <a:endParaRPr/>
          </a:p>
        </p:txBody>
      </p:sp>
      <p:sp>
        <p:nvSpPr>
          <p:cNvPr id="37" name="36 Rectángulo"/>
          <p:cNvSpPr/>
          <p:nvPr/>
        </p:nvSpPr>
        <p:spPr>
          <a:xfrm>
            <a:off x="0" y="1618488"/>
            <a:ext cx="4800600" cy="5042919"/>
          </a:xfrm>
          <a:prstGeom prst="rect">
            <a:avLst/>
          </a:prstGeom>
        </p:spPr>
        <p:txBody>
          <a:bodyPr wrap="square">
            <a:spAutoFit/>
          </a:bodyPr>
          <a:lstStyle/>
          <a:p>
            <a:pPr marL="355600" marR="130810" indent="-342900">
              <a:lnSpc>
                <a:spcPct val="80000"/>
              </a:lnSpc>
              <a:spcBef>
                <a:spcPts val="530"/>
              </a:spcBef>
              <a:buClr>
                <a:srgbClr val="FFFFCC"/>
              </a:buClr>
              <a:buSzPct val="75000"/>
              <a:buFont typeface="Wingdings"/>
              <a:buChar char=""/>
              <a:tabLst>
                <a:tab pos="354965" algn="l"/>
                <a:tab pos="355600" algn="l"/>
              </a:tabLst>
            </a:pPr>
            <a:r>
              <a:rPr lang="es-ES" spc="-5" dirty="0">
                <a:solidFill>
                  <a:srgbClr val="FFFFFF"/>
                </a:solidFill>
                <a:latin typeface="Arial"/>
                <a:cs typeface="Arial"/>
              </a:rPr>
              <a:t>Coloque recipientes en cuatro o  más mangueras de suministro</a:t>
            </a:r>
            <a:r>
              <a:rPr lang="es-ES" spc="-5" dirty="0" smtClean="0">
                <a:solidFill>
                  <a:srgbClr val="FFFFFF"/>
                </a:solidFill>
                <a:latin typeface="Arial"/>
                <a:cs typeface="Arial"/>
              </a:rPr>
              <a:t>. Si tiene torres, tome muestras de más de una torre y dentro de la misma de distintos sectores</a:t>
            </a:r>
            <a:endParaRPr lang="es-ES" dirty="0">
              <a:latin typeface="Arial"/>
              <a:cs typeface="Arial"/>
            </a:endParaRPr>
          </a:p>
          <a:p>
            <a:pPr marL="355600" marR="385445" indent="-342900">
              <a:lnSpc>
                <a:spcPct val="80100"/>
              </a:lnSpc>
              <a:spcBef>
                <a:spcPts val="430"/>
              </a:spcBef>
              <a:buClr>
                <a:srgbClr val="FFFFCC"/>
              </a:buClr>
              <a:buSzPct val="75000"/>
              <a:buFont typeface="Wingdings"/>
              <a:buChar char=""/>
              <a:tabLst>
                <a:tab pos="354965" algn="l"/>
                <a:tab pos="355600" algn="l"/>
              </a:tabLst>
            </a:pPr>
            <a:r>
              <a:rPr lang="es-ES" spc="-5" dirty="0">
                <a:solidFill>
                  <a:srgbClr val="FFFFFF"/>
                </a:solidFill>
                <a:latin typeface="Arial"/>
                <a:cs typeface="Arial"/>
              </a:rPr>
              <a:t>Coloque un saco de tela o un  recipiente con una tapa que  permita </a:t>
            </a:r>
            <a:r>
              <a:rPr lang="es-ES" spc="-10" dirty="0">
                <a:solidFill>
                  <a:srgbClr val="FFFFFF"/>
                </a:solidFill>
                <a:latin typeface="Arial"/>
                <a:cs typeface="Arial"/>
              </a:rPr>
              <a:t>que </a:t>
            </a:r>
            <a:r>
              <a:rPr lang="es-ES" spc="-5" dirty="0">
                <a:solidFill>
                  <a:srgbClr val="FFFFFF"/>
                </a:solidFill>
                <a:latin typeface="Arial"/>
                <a:cs typeface="Arial"/>
              </a:rPr>
              <a:t>escape el</a:t>
            </a:r>
            <a:r>
              <a:rPr lang="es-ES" dirty="0">
                <a:solidFill>
                  <a:srgbClr val="FFFFFF"/>
                </a:solidFill>
                <a:latin typeface="Arial"/>
                <a:cs typeface="Arial"/>
              </a:rPr>
              <a:t> </a:t>
            </a:r>
            <a:r>
              <a:rPr lang="es-ES" spc="-5" dirty="0">
                <a:solidFill>
                  <a:srgbClr val="FFFFFF"/>
                </a:solidFill>
                <a:latin typeface="Arial"/>
                <a:cs typeface="Arial"/>
              </a:rPr>
              <a:t>aire</a:t>
            </a:r>
            <a:endParaRPr lang="es-ES" dirty="0">
              <a:latin typeface="Arial"/>
              <a:cs typeface="Arial"/>
            </a:endParaRPr>
          </a:p>
          <a:p>
            <a:pPr marL="355600" marR="5715" indent="-342900">
              <a:lnSpc>
                <a:spcPct val="80000"/>
              </a:lnSpc>
              <a:spcBef>
                <a:spcPts val="430"/>
              </a:spcBef>
              <a:buClr>
                <a:srgbClr val="FFFFCC"/>
              </a:buClr>
              <a:buSzPct val="75000"/>
              <a:buFont typeface="Wingdings"/>
              <a:buChar char=""/>
              <a:tabLst>
                <a:tab pos="354965" algn="l"/>
                <a:tab pos="355600" algn="l"/>
              </a:tabLst>
            </a:pPr>
            <a:r>
              <a:rPr lang="es-ES" spc="-5" dirty="0">
                <a:solidFill>
                  <a:srgbClr val="FFFFFF"/>
                </a:solidFill>
                <a:latin typeface="Arial"/>
                <a:cs typeface="Arial"/>
              </a:rPr>
              <a:t>Calcular el número de rotaciones  del distribuidor hechas en una  distancia seleccionada (50</a:t>
            </a:r>
            <a:r>
              <a:rPr lang="es-ES" dirty="0">
                <a:solidFill>
                  <a:srgbClr val="FFFFFF"/>
                </a:solidFill>
                <a:latin typeface="Arial"/>
                <a:cs typeface="Arial"/>
              </a:rPr>
              <a:t> m)</a:t>
            </a:r>
            <a:endParaRPr lang="es-ES" dirty="0">
              <a:latin typeface="Arial"/>
              <a:cs typeface="Arial"/>
            </a:endParaRPr>
          </a:p>
          <a:p>
            <a:pPr marL="355600" marR="53975" indent="-342900">
              <a:lnSpc>
                <a:spcPts val="1730"/>
              </a:lnSpc>
              <a:spcBef>
                <a:spcPts val="420"/>
              </a:spcBef>
              <a:buClr>
                <a:srgbClr val="FFFFCC"/>
              </a:buClr>
              <a:buSzPct val="75000"/>
              <a:buFont typeface="Wingdings"/>
              <a:buChar char=""/>
              <a:tabLst>
                <a:tab pos="354965" algn="l"/>
                <a:tab pos="355600" algn="l"/>
                <a:tab pos="3286760" algn="l"/>
              </a:tabLst>
            </a:pPr>
            <a:r>
              <a:rPr lang="es-ES" dirty="0">
                <a:solidFill>
                  <a:srgbClr val="FFFFFF"/>
                </a:solidFill>
                <a:latin typeface="Arial"/>
                <a:cs typeface="Arial"/>
              </a:rPr>
              <a:t>Gire </a:t>
            </a:r>
            <a:r>
              <a:rPr lang="es-ES" spc="-5" dirty="0">
                <a:solidFill>
                  <a:srgbClr val="FFFFFF"/>
                </a:solidFill>
                <a:latin typeface="Arial"/>
                <a:cs typeface="Arial"/>
              </a:rPr>
              <a:t>el mecanismo el número de  vueltas</a:t>
            </a:r>
            <a:r>
              <a:rPr lang="es-ES" spc="10" dirty="0">
                <a:solidFill>
                  <a:srgbClr val="FFFFFF"/>
                </a:solidFill>
                <a:latin typeface="Arial"/>
                <a:cs typeface="Arial"/>
              </a:rPr>
              <a:t> </a:t>
            </a:r>
            <a:r>
              <a:rPr lang="es-ES" spc="-5" dirty="0">
                <a:solidFill>
                  <a:srgbClr val="FFFFFF"/>
                </a:solidFill>
                <a:latin typeface="Arial"/>
                <a:cs typeface="Arial"/>
              </a:rPr>
              <a:t>seleccionado,</a:t>
            </a:r>
            <a:r>
              <a:rPr lang="es-ES" spc="35" dirty="0">
                <a:solidFill>
                  <a:srgbClr val="FFFFFF"/>
                </a:solidFill>
                <a:latin typeface="Arial"/>
                <a:cs typeface="Arial"/>
              </a:rPr>
              <a:t> </a:t>
            </a:r>
            <a:r>
              <a:rPr lang="es-ES" spc="-5" dirty="0">
                <a:solidFill>
                  <a:srgbClr val="FFFFFF"/>
                </a:solidFill>
                <a:latin typeface="Arial"/>
                <a:cs typeface="Arial"/>
              </a:rPr>
              <a:t>luego	de  pesar </a:t>
            </a:r>
            <a:r>
              <a:rPr lang="es-ES" dirty="0">
                <a:solidFill>
                  <a:srgbClr val="FFFFFF"/>
                </a:solidFill>
                <a:latin typeface="Arial"/>
                <a:cs typeface="Arial"/>
              </a:rPr>
              <a:t>y </a:t>
            </a:r>
            <a:r>
              <a:rPr lang="es-ES" spc="-5" dirty="0">
                <a:solidFill>
                  <a:srgbClr val="FFFFFF"/>
                </a:solidFill>
                <a:latin typeface="Arial"/>
                <a:cs typeface="Arial"/>
              </a:rPr>
              <a:t>calcular el peso</a:t>
            </a:r>
            <a:r>
              <a:rPr lang="es-ES" spc="5" dirty="0">
                <a:solidFill>
                  <a:srgbClr val="FFFFFF"/>
                </a:solidFill>
                <a:latin typeface="Arial"/>
                <a:cs typeface="Arial"/>
              </a:rPr>
              <a:t> </a:t>
            </a:r>
            <a:r>
              <a:rPr lang="es-ES" spc="-5" dirty="0">
                <a:solidFill>
                  <a:srgbClr val="FFFFFF"/>
                </a:solidFill>
                <a:latin typeface="Arial"/>
                <a:cs typeface="Arial"/>
              </a:rPr>
              <a:t>total.</a:t>
            </a:r>
            <a:endParaRPr lang="es-ES" dirty="0">
              <a:latin typeface="Arial"/>
              <a:cs typeface="Arial"/>
            </a:endParaRPr>
          </a:p>
          <a:p>
            <a:pPr marL="355600" marR="244475" indent="-342900">
              <a:lnSpc>
                <a:spcPct val="80000"/>
              </a:lnSpc>
              <a:spcBef>
                <a:spcPts val="440"/>
              </a:spcBef>
              <a:buClr>
                <a:srgbClr val="FFFFCC"/>
              </a:buClr>
              <a:buSzPct val="75000"/>
              <a:buFont typeface="Wingdings"/>
              <a:buChar char=""/>
              <a:tabLst>
                <a:tab pos="354965" algn="l"/>
                <a:tab pos="355600" algn="l"/>
              </a:tabLst>
            </a:pPr>
            <a:r>
              <a:rPr lang="es-ES" spc="-5" dirty="0">
                <a:solidFill>
                  <a:srgbClr val="FFFFFF"/>
                </a:solidFill>
                <a:latin typeface="Arial"/>
                <a:cs typeface="Arial"/>
              </a:rPr>
              <a:t>Use una balanza con grado de  precisión acorde al peso de la  muestra</a:t>
            </a:r>
            <a:endParaRPr lang="es-ES" dirty="0">
              <a:latin typeface="Arial"/>
              <a:cs typeface="Arial"/>
            </a:endParaRPr>
          </a:p>
          <a:p>
            <a:pPr marL="355600" marR="5080" indent="-342900">
              <a:lnSpc>
                <a:spcPct val="80000"/>
              </a:lnSpc>
              <a:spcBef>
                <a:spcPts val="434"/>
              </a:spcBef>
              <a:buClr>
                <a:srgbClr val="FFFFCC"/>
              </a:buClr>
              <a:buSzPct val="75000"/>
              <a:buFont typeface="Wingdings"/>
              <a:buChar char=""/>
              <a:tabLst>
                <a:tab pos="354965" algn="l"/>
                <a:tab pos="355600" algn="l"/>
              </a:tabLst>
            </a:pPr>
            <a:r>
              <a:rPr lang="es-ES" spc="-5" dirty="0">
                <a:solidFill>
                  <a:srgbClr val="FFFFFF"/>
                </a:solidFill>
                <a:latin typeface="Arial"/>
                <a:cs typeface="Arial"/>
              </a:rPr>
              <a:t>10 al 15% </a:t>
            </a:r>
            <a:r>
              <a:rPr lang="es-ES" spc="-10" dirty="0">
                <a:solidFill>
                  <a:srgbClr val="FFFFFF"/>
                </a:solidFill>
                <a:latin typeface="Arial"/>
                <a:cs typeface="Arial"/>
              </a:rPr>
              <a:t>de </a:t>
            </a:r>
            <a:r>
              <a:rPr lang="es-ES" spc="-5" dirty="0">
                <a:solidFill>
                  <a:srgbClr val="FFFFFF"/>
                </a:solidFill>
                <a:latin typeface="Arial"/>
                <a:cs typeface="Arial"/>
              </a:rPr>
              <a:t>variación con  respecto a la media es</a:t>
            </a:r>
            <a:r>
              <a:rPr lang="es-ES" spc="-15" dirty="0">
                <a:solidFill>
                  <a:srgbClr val="FFFFFF"/>
                </a:solidFill>
                <a:latin typeface="Arial"/>
                <a:cs typeface="Arial"/>
              </a:rPr>
              <a:t> </a:t>
            </a:r>
            <a:r>
              <a:rPr lang="es-ES" spc="-5" dirty="0" smtClean="0">
                <a:solidFill>
                  <a:srgbClr val="FFFFFF"/>
                </a:solidFill>
                <a:latin typeface="Arial"/>
                <a:cs typeface="Arial"/>
              </a:rPr>
              <a:t>aceptable</a:t>
            </a:r>
          </a:p>
          <a:p>
            <a:pPr marL="355600" marR="5080" indent="-342900">
              <a:lnSpc>
                <a:spcPct val="80000"/>
              </a:lnSpc>
              <a:spcBef>
                <a:spcPts val="434"/>
              </a:spcBef>
              <a:buClr>
                <a:srgbClr val="FFFFCC"/>
              </a:buClr>
              <a:buSzPct val="75000"/>
              <a:buFont typeface="Wingdings"/>
              <a:buChar char=""/>
              <a:tabLst>
                <a:tab pos="354965" algn="l"/>
                <a:tab pos="355600" algn="l"/>
              </a:tabLst>
            </a:pPr>
            <a:r>
              <a:rPr lang="es-ES" spc="-5" dirty="0" smtClean="0">
                <a:solidFill>
                  <a:srgbClr val="FFFFFF"/>
                </a:solidFill>
                <a:latin typeface="Arial"/>
                <a:cs typeface="Arial"/>
              </a:rPr>
              <a:t>A nivel de campo es similar a lo indicado precedentemente en acuerdo a la metodología para sistemas mecánicos</a:t>
            </a:r>
            <a:endParaRPr lang="es-ES" dirty="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743700" y="336804"/>
            <a:ext cx="886968" cy="89763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041017" y="484758"/>
            <a:ext cx="5062220" cy="696595"/>
          </a:xfrm>
          <a:prstGeom prst="rect">
            <a:avLst/>
          </a:prstGeom>
        </p:spPr>
        <p:txBody>
          <a:bodyPr vert="horz" wrap="square" lIns="0" tIns="13335" rIns="0" bIns="0" rtlCol="0">
            <a:spAutoFit/>
          </a:bodyPr>
          <a:lstStyle/>
          <a:p>
            <a:pPr marL="12700">
              <a:lnSpc>
                <a:spcPct val="100000"/>
              </a:lnSpc>
              <a:spcBef>
                <a:spcPts val="105"/>
              </a:spcBef>
            </a:pPr>
            <a:r>
              <a:rPr sz="4400" dirty="0"/>
              <a:t>Errores en</a:t>
            </a:r>
            <a:r>
              <a:rPr sz="4400" spc="-75" dirty="0"/>
              <a:t> </a:t>
            </a:r>
            <a:r>
              <a:rPr sz="4400" dirty="0"/>
              <a:t>densidad</a:t>
            </a:r>
            <a:endParaRPr sz="4400"/>
          </a:p>
        </p:txBody>
      </p:sp>
      <p:sp>
        <p:nvSpPr>
          <p:cNvPr id="22" name="21 Rectángulo"/>
          <p:cNvSpPr/>
          <p:nvPr/>
        </p:nvSpPr>
        <p:spPr>
          <a:xfrm>
            <a:off x="152400" y="1524000"/>
            <a:ext cx="7924800" cy="3826689"/>
          </a:xfrm>
          <a:prstGeom prst="rect">
            <a:avLst/>
          </a:prstGeom>
        </p:spPr>
        <p:txBody>
          <a:bodyPr wrap="square">
            <a:spAutoFit/>
          </a:bodyPr>
          <a:lstStyle/>
          <a:p>
            <a:pPr marL="355600" indent="-342900">
              <a:lnSpc>
                <a:spcPct val="100000"/>
              </a:lnSpc>
              <a:spcBef>
                <a:spcPts val="865"/>
              </a:spcBef>
              <a:buClr>
                <a:srgbClr val="FFFFCC"/>
              </a:buClr>
              <a:buSzPct val="75000"/>
              <a:buFont typeface="Wingdings"/>
              <a:buChar char=""/>
              <a:tabLst>
                <a:tab pos="355600" algn="l"/>
              </a:tabLst>
            </a:pPr>
            <a:r>
              <a:rPr lang="es-ES" sz="3600" spc="-5" dirty="0" smtClean="0">
                <a:solidFill>
                  <a:srgbClr val="FFFFFF"/>
                </a:solidFill>
                <a:latin typeface="Arial"/>
                <a:cs typeface="Arial"/>
              </a:rPr>
              <a:t>pendientes del</a:t>
            </a:r>
            <a:r>
              <a:rPr lang="es-ES" sz="3600" spc="-30" dirty="0" smtClean="0">
                <a:solidFill>
                  <a:srgbClr val="FFFFFF"/>
                </a:solidFill>
                <a:latin typeface="Arial"/>
                <a:cs typeface="Arial"/>
              </a:rPr>
              <a:t> </a:t>
            </a:r>
            <a:r>
              <a:rPr lang="es-ES" sz="3600" spc="-5" dirty="0" smtClean="0">
                <a:solidFill>
                  <a:srgbClr val="FFFFFF"/>
                </a:solidFill>
                <a:latin typeface="Arial"/>
                <a:cs typeface="Arial"/>
              </a:rPr>
              <a:t>terreno</a:t>
            </a:r>
            <a:endParaRPr lang="es-ES" sz="3600" dirty="0" smtClean="0">
              <a:latin typeface="Arial"/>
              <a:cs typeface="Arial"/>
            </a:endParaRPr>
          </a:p>
          <a:p>
            <a:pPr marL="355600" marR="928369" indent="-342900">
              <a:lnSpc>
                <a:spcPct val="100000"/>
              </a:lnSpc>
              <a:spcBef>
                <a:spcPts val="770"/>
              </a:spcBef>
              <a:buClr>
                <a:srgbClr val="FFFFCC"/>
              </a:buClr>
              <a:buSzPct val="75000"/>
              <a:buFont typeface="Wingdings"/>
              <a:buChar char=""/>
              <a:tabLst>
                <a:tab pos="355600" algn="l"/>
              </a:tabLst>
            </a:pPr>
            <a:r>
              <a:rPr lang="es-ES" sz="3600" spc="-5" dirty="0" smtClean="0">
                <a:solidFill>
                  <a:srgbClr val="FFFFFF"/>
                </a:solidFill>
                <a:latin typeface="Arial"/>
                <a:cs typeface="Arial"/>
              </a:rPr>
              <a:t>Variaciones </a:t>
            </a:r>
            <a:r>
              <a:rPr lang="es-ES" sz="3600" dirty="0" smtClean="0">
                <a:solidFill>
                  <a:srgbClr val="FFFFFF"/>
                </a:solidFill>
                <a:latin typeface="Arial"/>
                <a:cs typeface="Arial"/>
              </a:rPr>
              <a:t>de la velocidad</a:t>
            </a:r>
            <a:r>
              <a:rPr lang="es-ES" sz="3600" spc="-130" dirty="0" smtClean="0">
                <a:solidFill>
                  <a:srgbClr val="FFFFFF"/>
                </a:solidFill>
                <a:latin typeface="Arial"/>
                <a:cs typeface="Arial"/>
              </a:rPr>
              <a:t> </a:t>
            </a:r>
            <a:r>
              <a:rPr lang="es-ES" sz="3600" dirty="0" smtClean="0">
                <a:solidFill>
                  <a:srgbClr val="FFFFFF"/>
                </a:solidFill>
                <a:latin typeface="Arial"/>
                <a:cs typeface="Arial"/>
              </a:rPr>
              <a:t>de  </a:t>
            </a:r>
            <a:r>
              <a:rPr lang="es-ES" sz="3600" spc="-5" dirty="0" smtClean="0">
                <a:solidFill>
                  <a:srgbClr val="FFFFFF"/>
                </a:solidFill>
                <a:latin typeface="Arial"/>
                <a:cs typeface="Arial"/>
              </a:rPr>
              <a:t>desplazamiento</a:t>
            </a:r>
            <a:endParaRPr lang="es-ES" sz="3600" dirty="0" smtClean="0">
              <a:latin typeface="Arial"/>
              <a:cs typeface="Arial"/>
            </a:endParaRPr>
          </a:p>
          <a:p>
            <a:pPr marL="355600" indent="-342900">
              <a:lnSpc>
                <a:spcPct val="100000"/>
              </a:lnSpc>
              <a:spcBef>
                <a:spcPts val="770"/>
              </a:spcBef>
              <a:buClr>
                <a:srgbClr val="FFFFCC"/>
              </a:buClr>
              <a:buSzPct val="75000"/>
              <a:buFont typeface="Wingdings"/>
              <a:buChar char=""/>
              <a:tabLst>
                <a:tab pos="355600" algn="l"/>
              </a:tabLst>
            </a:pPr>
            <a:r>
              <a:rPr lang="es-ES" sz="3600" spc="-5" dirty="0" smtClean="0">
                <a:solidFill>
                  <a:srgbClr val="FFFFFF"/>
                </a:solidFill>
                <a:latin typeface="Arial"/>
                <a:cs typeface="Arial"/>
              </a:rPr>
              <a:t>deslizamiento </a:t>
            </a:r>
            <a:r>
              <a:rPr lang="es-ES" sz="3600" dirty="0" smtClean="0">
                <a:solidFill>
                  <a:srgbClr val="FFFFFF"/>
                </a:solidFill>
                <a:latin typeface="Arial"/>
                <a:cs typeface="Arial"/>
              </a:rPr>
              <a:t>de </a:t>
            </a:r>
            <a:r>
              <a:rPr lang="es-ES" sz="3600" spc="-5" dirty="0" smtClean="0">
                <a:solidFill>
                  <a:srgbClr val="FFFFFF"/>
                </a:solidFill>
                <a:latin typeface="Arial"/>
                <a:cs typeface="Arial"/>
              </a:rPr>
              <a:t>las</a:t>
            </a:r>
            <a:r>
              <a:rPr lang="es-ES" sz="3600" spc="-50" dirty="0" smtClean="0">
                <a:solidFill>
                  <a:srgbClr val="FFFFFF"/>
                </a:solidFill>
                <a:latin typeface="Arial"/>
                <a:cs typeface="Arial"/>
              </a:rPr>
              <a:t> </a:t>
            </a:r>
            <a:r>
              <a:rPr lang="es-ES" sz="3600" spc="-5" dirty="0" smtClean="0">
                <a:solidFill>
                  <a:srgbClr val="FFFFFF"/>
                </a:solidFill>
                <a:latin typeface="Arial"/>
                <a:cs typeface="Arial"/>
              </a:rPr>
              <a:t>ruedas</a:t>
            </a:r>
            <a:endParaRPr lang="es-ES" sz="3600" dirty="0" smtClean="0">
              <a:latin typeface="Arial"/>
              <a:cs typeface="Arial"/>
            </a:endParaRPr>
          </a:p>
          <a:p>
            <a:pPr marL="355600" indent="-342900">
              <a:lnSpc>
                <a:spcPct val="100000"/>
              </a:lnSpc>
              <a:spcBef>
                <a:spcPts val="770"/>
              </a:spcBef>
              <a:buClr>
                <a:srgbClr val="FFFFCC"/>
              </a:buClr>
              <a:buSzPct val="75000"/>
              <a:buFont typeface="Wingdings"/>
              <a:buChar char=""/>
              <a:tabLst>
                <a:tab pos="355600" algn="l"/>
              </a:tabLst>
            </a:pPr>
            <a:r>
              <a:rPr lang="es-ES" sz="3600" spc="-5" dirty="0" smtClean="0">
                <a:solidFill>
                  <a:srgbClr val="FFFFFF"/>
                </a:solidFill>
                <a:latin typeface="Arial"/>
                <a:cs typeface="Arial"/>
              </a:rPr>
              <a:t>demasiada </a:t>
            </a:r>
            <a:r>
              <a:rPr lang="es-ES" sz="3600" dirty="0" smtClean="0">
                <a:solidFill>
                  <a:srgbClr val="FFFFFF"/>
                </a:solidFill>
                <a:latin typeface="Arial"/>
                <a:cs typeface="Arial"/>
              </a:rPr>
              <a:t>semilla en la</a:t>
            </a:r>
            <a:r>
              <a:rPr lang="es-ES" sz="3600" spc="-85" dirty="0" smtClean="0">
                <a:solidFill>
                  <a:srgbClr val="FFFFFF"/>
                </a:solidFill>
                <a:latin typeface="Arial"/>
                <a:cs typeface="Arial"/>
              </a:rPr>
              <a:t> </a:t>
            </a:r>
            <a:r>
              <a:rPr lang="es-ES" sz="3600" spc="-5" dirty="0" smtClean="0">
                <a:solidFill>
                  <a:srgbClr val="FFFFFF"/>
                </a:solidFill>
                <a:latin typeface="Arial"/>
                <a:cs typeface="Arial"/>
              </a:rPr>
              <a:t>tolva</a:t>
            </a:r>
            <a:endParaRPr lang="es-ES" sz="3600" dirty="0" smtClean="0">
              <a:latin typeface="Arial"/>
              <a:cs typeface="Arial"/>
            </a:endParaRPr>
          </a:p>
          <a:p>
            <a:pPr marL="355600" indent="-342900">
              <a:lnSpc>
                <a:spcPct val="100000"/>
              </a:lnSpc>
              <a:spcBef>
                <a:spcPts val="770"/>
              </a:spcBef>
              <a:buClr>
                <a:srgbClr val="FFFFCC"/>
              </a:buClr>
              <a:buSzPct val="75000"/>
              <a:buFont typeface="Wingdings"/>
              <a:buChar char=""/>
              <a:tabLst>
                <a:tab pos="355600" algn="l"/>
              </a:tabLst>
            </a:pPr>
            <a:r>
              <a:rPr lang="es-ES" sz="3600" spc="-5" dirty="0" smtClean="0">
                <a:solidFill>
                  <a:srgbClr val="FFFFFF"/>
                </a:solidFill>
                <a:latin typeface="Arial"/>
                <a:cs typeface="Arial"/>
              </a:rPr>
              <a:t>demasiado poca </a:t>
            </a:r>
            <a:r>
              <a:rPr lang="es-ES" sz="3600" dirty="0" smtClean="0">
                <a:solidFill>
                  <a:srgbClr val="FFFFFF"/>
                </a:solidFill>
                <a:latin typeface="Arial"/>
                <a:cs typeface="Arial"/>
              </a:rPr>
              <a:t>semilla en la</a:t>
            </a:r>
            <a:r>
              <a:rPr lang="es-ES" sz="3600" spc="-95" dirty="0" smtClean="0">
                <a:solidFill>
                  <a:srgbClr val="FFFFFF"/>
                </a:solidFill>
                <a:latin typeface="Arial"/>
                <a:cs typeface="Arial"/>
              </a:rPr>
              <a:t> </a:t>
            </a:r>
            <a:r>
              <a:rPr lang="es-ES" sz="3600" spc="-5" dirty="0" smtClean="0">
                <a:solidFill>
                  <a:srgbClr val="FFFFFF"/>
                </a:solidFill>
                <a:latin typeface="Arial"/>
                <a:cs typeface="Arial"/>
              </a:rPr>
              <a:t>tolva</a:t>
            </a:r>
            <a:endParaRPr lang="es-AR" sz="3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12747" y="336804"/>
            <a:ext cx="6358128" cy="89763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039356" y="336804"/>
            <a:ext cx="886968" cy="89763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745360" y="484758"/>
            <a:ext cx="5650865" cy="696595"/>
          </a:xfrm>
          <a:prstGeom prst="rect">
            <a:avLst/>
          </a:prstGeom>
        </p:spPr>
        <p:txBody>
          <a:bodyPr vert="horz" wrap="square" lIns="0" tIns="13335" rIns="0" bIns="0" rtlCol="0">
            <a:spAutoFit/>
          </a:bodyPr>
          <a:lstStyle/>
          <a:p>
            <a:pPr marL="12700">
              <a:lnSpc>
                <a:spcPct val="100000"/>
              </a:lnSpc>
              <a:spcBef>
                <a:spcPts val="105"/>
              </a:spcBef>
            </a:pPr>
            <a:r>
              <a:rPr sz="4400" dirty="0"/>
              <a:t>Tipos de</a:t>
            </a:r>
            <a:r>
              <a:rPr sz="4400" spc="-85" dirty="0"/>
              <a:t> </a:t>
            </a:r>
            <a:r>
              <a:rPr sz="4400" dirty="0"/>
              <a:t>distribuidores</a:t>
            </a:r>
            <a:endParaRPr sz="4400"/>
          </a:p>
        </p:txBody>
      </p:sp>
      <p:sp>
        <p:nvSpPr>
          <p:cNvPr id="5" name="object 5"/>
          <p:cNvSpPr/>
          <p:nvPr/>
        </p:nvSpPr>
        <p:spPr>
          <a:xfrm>
            <a:off x="446531" y="1604772"/>
            <a:ext cx="353568" cy="28803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46759" y="1514855"/>
            <a:ext cx="3500628" cy="38252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46759" y="1734311"/>
            <a:ext cx="3791712" cy="38252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46759" y="1953767"/>
            <a:ext cx="3774948" cy="382524"/>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207764" y="1953767"/>
            <a:ext cx="377951" cy="382524"/>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46531" y="2318004"/>
            <a:ext cx="353568" cy="28803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46759" y="2228088"/>
            <a:ext cx="3258312" cy="382524"/>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3691128" y="2228088"/>
            <a:ext cx="377951" cy="382524"/>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746759" y="2447544"/>
            <a:ext cx="1290828" cy="382524"/>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1723644" y="2447544"/>
            <a:ext cx="1266444" cy="382524"/>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2676144" y="2447544"/>
            <a:ext cx="1100328" cy="382524"/>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746759" y="2667000"/>
            <a:ext cx="3474720" cy="382524"/>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746759" y="2886455"/>
            <a:ext cx="2305812" cy="382524"/>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2738627" y="2886455"/>
            <a:ext cx="377951" cy="382524"/>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446531" y="3250692"/>
            <a:ext cx="353568" cy="288036"/>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746759" y="3160776"/>
            <a:ext cx="3576828" cy="382524"/>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746759" y="3380232"/>
            <a:ext cx="2991612" cy="382523"/>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746759" y="3599688"/>
            <a:ext cx="1161288" cy="382524"/>
          </a:xfrm>
          <a:prstGeom prst="rect">
            <a:avLst/>
          </a:prstGeom>
          <a:blipFill>
            <a:blip r:embed="rId17" cstate="print"/>
            <a:stretch>
              <a:fillRect/>
            </a:stretch>
          </a:blipFill>
        </p:spPr>
        <p:txBody>
          <a:bodyPr wrap="square" lIns="0" tIns="0" rIns="0" bIns="0" rtlCol="0"/>
          <a:lstStyle/>
          <a:p>
            <a:endParaRPr/>
          </a:p>
        </p:txBody>
      </p:sp>
      <p:sp>
        <p:nvSpPr>
          <p:cNvPr id="23" name="object 23"/>
          <p:cNvSpPr/>
          <p:nvPr/>
        </p:nvSpPr>
        <p:spPr>
          <a:xfrm>
            <a:off x="1594103" y="3599688"/>
            <a:ext cx="377952" cy="382524"/>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446531" y="3963923"/>
            <a:ext cx="353568" cy="288036"/>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746759" y="3874008"/>
            <a:ext cx="3067812" cy="382524"/>
          </a:xfrm>
          <a:prstGeom prst="rect">
            <a:avLst/>
          </a:prstGeom>
          <a:blipFill>
            <a:blip r:embed="rId18" cstate="print"/>
            <a:stretch>
              <a:fillRect/>
            </a:stretch>
          </a:blipFill>
        </p:spPr>
        <p:txBody>
          <a:bodyPr wrap="square" lIns="0" tIns="0" rIns="0" bIns="0" rtlCol="0"/>
          <a:lstStyle/>
          <a:p>
            <a:endParaRPr/>
          </a:p>
        </p:txBody>
      </p:sp>
      <p:sp>
        <p:nvSpPr>
          <p:cNvPr id="26" name="object 26"/>
          <p:cNvSpPr/>
          <p:nvPr/>
        </p:nvSpPr>
        <p:spPr>
          <a:xfrm>
            <a:off x="746759" y="4093464"/>
            <a:ext cx="3410712" cy="382524"/>
          </a:xfrm>
          <a:prstGeom prst="rect">
            <a:avLst/>
          </a:prstGeom>
          <a:blipFill>
            <a:blip r:embed="rId19" cstate="print"/>
            <a:stretch>
              <a:fillRect/>
            </a:stretch>
          </a:blipFill>
        </p:spPr>
        <p:txBody>
          <a:bodyPr wrap="square" lIns="0" tIns="0" rIns="0" bIns="0" rtlCol="0"/>
          <a:lstStyle/>
          <a:p>
            <a:endParaRPr/>
          </a:p>
        </p:txBody>
      </p:sp>
      <p:sp>
        <p:nvSpPr>
          <p:cNvPr id="27" name="object 27"/>
          <p:cNvSpPr/>
          <p:nvPr/>
        </p:nvSpPr>
        <p:spPr>
          <a:xfrm>
            <a:off x="746759" y="4312920"/>
            <a:ext cx="3576828" cy="382524"/>
          </a:xfrm>
          <a:prstGeom prst="rect">
            <a:avLst/>
          </a:prstGeom>
          <a:blipFill>
            <a:blip r:embed="rId20" cstate="print"/>
            <a:stretch>
              <a:fillRect/>
            </a:stretch>
          </a:blipFill>
        </p:spPr>
        <p:txBody>
          <a:bodyPr wrap="square" lIns="0" tIns="0" rIns="0" bIns="0" rtlCol="0"/>
          <a:lstStyle/>
          <a:p>
            <a:endParaRPr/>
          </a:p>
        </p:txBody>
      </p:sp>
      <p:sp>
        <p:nvSpPr>
          <p:cNvPr id="28" name="object 28"/>
          <p:cNvSpPr/>
          <p:nvPr/>
        </p:nvSpPr>
        <p:spPr>
          <a:xfrm>
            <a:off x="746759" y="4532376"/>
            <a:ext cx="2337816" cy="382524"/>
          </a:xfrm>
          <a:prstGeom prst="rect">
            <a:avLst/>
          </a:prstGeom>
          <a:blipFill>
            <a:blip r:embed="rId21" cstate="print"/>
            <a:stretch>
              <a:fillRect/>
            </a:stretch>
          </a:blipFill>
        </p:spPr>
        <p:txBody>
          <a:bodyPr wrap="square" lIns="0" tIns="0" rIns="0" bIns="0" rtlCol="0"/>
          <a:lstStyle/>
          <a:p>
            <a:endParaRPr/>
          </a:p>
        </p:txBody>
      </p:sp>
      <p:sp>
        <p:nvSpPr>
          <p:cNvPr id="29" name="object 29"/>
          <p:cNvSpPr/>
          <p:nvPr/>
        </p:nvSpPr>
        <p:spPr>
          <a:xfrm>
            <a:off x="2770632" y="4532376"/>
            <a:ext cx="377951" cy="382524"/>
          </a:xfrm>
          <a:prstGeom prst="rect">
            <a:avLst/>
          </a:prstGeom>
          <a:blipFill>
            <a:blip r:embed="rId8" cstate="print"/>
            <a:stretch>
              <a:fillRect/>
            </a:stretch>
          </a:blipFill>
        </p:spPr>
        <p:txBody>
          <a:bodyPr wrap="square" lIns="0" tIns="0" rIns="0" bIns="0" rtlCol="0"/>
          <a:lstStyle/>
          <a:p>
            <a:endParaRPr/>
          </a:p>
        </p:txBody>
      </p:sp>
      <p:sp>
        <p:nvSpPr>
          <p:cNvPr id="30" name="object 30"/>
          <p:cNvSpPr/>
          <p:nvPr/>
        </p:nvSpPr>
        <p:spPr>
          <a:xfrm>
            <a:off x="746759" y="4751832"/>
            <a:ext cx="377952" cy="382524"/>
          </a:xfrm>
          <a:prstGeom prst="rect">
            <a:avLst/>
          </a:prstGeom>
          <a:blipFill>
            <a:blip r:embed="rId8" cstate="print"/>
            <a:stretch>
              <a:fillRect/>
            </a:stretch>
          </a:blipFill>
        </p:spPr>
        <p:txBody>
          <a:bodyPr wrap="square" lIns="0" tIns="0" rIns="0" bIns="0" rtlCol="0"/>
          <a:lstStyle/>
          <a:p>
            <a:endParaRPr/>
          </a:p>
        </p:txBody>
      </p:sp>
      <p:sp>
        <p:nvSpPr>
          <p:cNvPr id="31" name="object 31"/>
          <p:cNvSpPr txBox="1"/>
          <p:nvPr/>
        </p:nvSpPr>
        <p:spPr>
          <a:xfrm>
            <a:off x="535940" y="1572514"/>
            <a:ext cx="3829685" cy="3317875"/>
          </a:xfrm>
          <a:prstGeom prst="rect">
            <a:avLst/>
          </a:prstGeom>
        </p:spPr>
        <p:txBody>
          <a:bodyPr vert="horz" wrap="square" lIns="0" tIns="67310" rIns="0" bIns="0" rtlCol="0">
            <a:spAutoFit/>
          </a:bodyPr>
          <a:lstStyle/>
          <a:p>
            <a:pPr marL="355600" marR="5080" indent="-342900">
              <a:lnSpc>
                <a:spcPct val="80000"/>
              </a:lnSpc>
              <a:spcBef>
                <a:spcPts val="530"/>
              </a:spcBef>
              <a:buClr>
                <a:srgbClr val="FFFFCC"/>
              </a:buClr>
              <a:buSzPct val="75000"/>
              <a:buFont typeface="Wingdings"/>
              <a:buChar char=""/>
              <a:tabLst>
                <a:tab pos="354965" algn="l"/>
                <a:tab pos="355600" algn="l"/>
              </a:tabLst>
            </a:pPr>
            <a:r>
              <a:rPr sz="1800" spc="-5" dirty="0">
                <a:solidFill>
                  <a:srgbClr val="FFFFFF"/>
                </a:solidFill>
                <a:latin typeface="Arial"/>
                <a:cs typeface="Arial"/>
              </a:rPr>
              <a:t>tipo C no tienen colectores y la  distribución es </a:t>
            </a:r>
            <a:r>
              <a:rPr sz="1800" dirty="0">
                <a:solidFill>
                  <a:srgbClr val="FFFFFF"/>
                </a:solidFill>
                <a:latin typeface="Arial"/>
                <a:cs typeface="Arial"/>
              </a:rPr>
              <a:t>tan </a:t>
            </a:r>
            <a:r>
              <a:rPr sz="1800" spc="-5" dirty="0">
                <a:solidFill>
                  <a:srgbClr val="FFFFFF"/>
                </a:solidFill>
                <a:latin typeface="Arial"/>
                <a:cs typeface="Arial"/>
              </a:rPr>
              <a:t>uniforme como  con sembradoras</a:t>
            </a:r>
            <a:r>
              <a:rPr sz="1800" spc="-70" dirty="0">
                <a:solidFill>
                  <a:srgbClr val="FFFFFF"/>
                </a:solidFill>
                <a:latin typeface="Arial"/>
                <a:cs typeface="Arial"/>
              </a:rPr>
              <a:t> </a:t>
            </a:r>
            <a:r>
              <a:rPr sz="1800" spc="-5" dirty="0">
                <a:solidFill>
                  <a:srgbClr val="FFFFFF"/>
                </a:solidFill>
                <a:latin typeface="Arial"/>
                <a:cs typeface="Arial"/>
              </a:rPr>
              <a:t>convencionales.</a:t>
            </a:r>
            <a:endParaRPr sz="1800">
              <a:latin typeface="Arial"/>
              <a:cs typeface="Arial"/>
            </a:endParaRPr>
          </a:p>
          <a:p>
            <a:pPr marL="355600" marR="369570" indent="-342900">
              <a:lnSpc>
                <a:spcPct val="80000"/>
              </a:lnSpc>
              <a:spcBef>
                <a:spcPts val="434"/>
              </a:spcBef>
              <a:buClr>
                <a:srgbClr val="FFFFCC"/>
              </a:buClr>
              <a:buSzPct val="75000"/>
              <a:buFont typeface="Wingdings"/>
              <a:buChar char=""/>
              <a:tabLst>
                <a:tab pos="354965" algn="l"/>
                <a:tab pos="355600" algn="l"/>
              </a:tabLst>
            </a:pPr>
            <a:r>
              <a:rPr sz="1800" spc="-5" dirty="0">
                <a:solidFill>
                  <a:srgbClr val="FFFFFF"/>
                </a:solidFill>
                <a:latin typeface="Arial"/>
                <a:cs typeface="Arial"/>
              </a:rPr>
              <a:t>En general, la distribución ha  sido más uniforme con los  sistemas de tipo </a:t>
            </a:r>
            <a:r>
              <a:rPr sz="1800" dirty="0">
                <a:solidFill>
                  <a:srgbClr val="FFFFFF"/>
                </a:solidFill>
                <a:latin typeface="Arial"/>
                <a:cs typeface="Arial"/>
              </a:rPr>
              <a:t>B </a:t>
            </a:r>
            <a:r>
              <a:rPr sz="1800" spc="-5" dirty="0">
                <a:solidFill>
                  <a:srgbClr val="FFFFFF"/>
                </a:solidFill>
                <a:latin typeface="Arial"/>
                <a:cs typeface="Arial"/>
              </a:rPr>
              <a:t>que con los  sistemas de tipo</a:t>
            </a:r>
            <a:r>
              <a:rPr sz="1800" spc="-15" dirty="0">
                <a:solidFill>
                  <a:srgbClr val="FFFFFF"/>
                </a:solidFill>
                <a:latin typeface="Arial"/>
                <a:cs typeface="Arial"/>
              </a:rPr>
              <a:t> </a:t>
            </a:r>
            <a:r>
              <a:rPr sz="1800" dirty="0">
                <a:solidFill>
                  <a:srgbClr val="FFFFFF"/>
                </a:solidFill>
                <a:latin typeface="Arial"/>
                <a:cs typeface="Arial"/>
              </a:rPr>
              <a:t>A.</a:t>
            </a:r>
            <a:endParaRPr sz="1800">
              <a:latin typeface="Arial"/>
              <a:cs typeface="Arial"/>
            </a:endParaRPr>
          </a:p>
          <a:p>
            <a:pPr marL="355600" marR="267970" indent="-342900">
              <a:lnSpc>
                <a:spcPct val="80000"/>
              </a:lnSpc>
              <a:spcBef>
                <a:spcPts val="434"/>
              </a:spcBef>
              <a:buClr>
                <a:srgbClr val="FFFFCC"/>
              </a:buClr>
              <a:buSzPct val="75000"/>
              <a:buFont typeface="Wingdings"/>
              <a:buChar char=""/>
              <a:tabLst>
                <a:tab pos="354965" algn="l"/>
                <a:tab pos="355600" algn="l"/>
              </a:tabLst>
            </a:pPr>
            <a:r>
              <a:rPr sz="1800" spc="-5" dirty="0">
                <a:solidFill>
                  <a:srgbClr val="FFFFFF"/>
                </a:solidFill>
                <a:latin typeface="Arial"/>
                <a:cs typeface="Arial"/>
              </a:rPr>
              <a:t>No todos los </a:t>
            </a:r>
            <a:r>
              <a:rPr sz="1800" dirty="0">
                <a:solidFill>
                  <a:srgbClr val="FFFFFF"/>
                </a:solidFill>
                <a:latin typeface="Arial"/>
                <a:cs typeface="Arial"/>
              </a:rPr>
              <a:t>sistemas </a:t>
            </a:r>
            <a:r>
              <a:rPr sz="1800" spc="-10" dirty="0">
                <a:solidFill>
                  <a:srgbClr val="FFFFFF"/>
                </a:solidFill>
                <a:latin typeface="Arial"/>
                <a:cs typeface="Arial"/>
              </a:rPr>
              <a:t>de </a:t>
            </a:r>
            <a:r>
              <a:rPr sz="1800" spc="-5" dirty="0">
                <a:solidFill>
                  <a:srgbClr val="FFFFFF"/>
                </a:solidFill>
                <a:latin typeface="Arial"/>
                <a:cs typeface="Arial"/>
              </a:rPr>
              <a:t>tipo</a:t>
            </a:r>
            <a:r>
              <a:rPr sz="1800" spc="-40" dirty="0">
                <a:solidFill>
                  <a:srgbClr val="FFFFFF"/>
                </a:solidFill>
                <a:latin typeface="Arial"/>
                <a:cs typeface="Arial"/>
              </a:rPr>
              <a:t> </a:t>
            </a:r>
            <a:r>
              <a:rPr sz="1800" dirty="0">
                <a:solidFill>
                  <a:srgbClr val="FFFFFF"/>
                </a:solidFill>
                <a:latin typeface="Arial"/>
                <a:cs typeface="Arial"/>
              </a:rPr>
              <a:t>A  </a:t>
            </a:r>
            <a:r>
              <a:rPr sz="1800" spc="-10" dirty="0">
                <a:solidFill>
                  <a:srgbClr val="FFFFFF"/>
                </a:solidFill>
                <a:latin typeface="Arial"/>
                <a:cs typeface="Arial"/>
              </a:rPr>
              <a:t>producen una </a:t>
            </a:r>
            <a:r>
              <a:rPr sz="1800" spc="-5" dirty="0">
                <a:solidFill>
                  <a:srgbClr val="FFFFFF"/>
                </a:solidFill>
                <a:latin typeface="Arial"/>
                <a:cs typeface="Arial"/>
              </a:rPr>
              <a:t>distribución  desigual</a:t>
            </a:r>
            <a:endParaRPr sz="1800">
              <a:latin typeface="Arial"/>
              <a:cs typeface="Arial"/>
            </a:endParaRPr>
          </a:p>
          <a:p>
            <a:pPr marL="355600" marR="267335" indent="-342900">
              <a:lnSpc>
                <a:spcPct val="80000"/>
              </a:lnSpc>
              <a:spcBef>
                <a:spcPts val="430"/>
              </a:spcBef>
              <a:buClr>
                <a:srgbClr val="FFFFCC"/>
              </a:buClr>
              <a:buSzPct val="75000"/>
              <a:buFont typeface="Wingdings"/>
              <a:buChar char=""/>
              <a:tabLst>
                <a:tab pos="354965" algn="l"/>
                <a:tab pos="355600" algn="l"/>
              </a:tabLst>
            </a:pPr>
            <a:r>
              <a:rPr sz="1800" spc="-5" dirty="0">
                <a:solidFill>
                  <a:srgbClr val="FFFFFF"/>
                </a:solidFill>
                <a:latin typeface="Arial"/>
                <a:cs typeface="Arial"/>
              </a:rPr>
              <a:t>Las pruebas del </a:t>
            </a:r>
            <a:r>
              <a:rPr sz="1800" dirty="0">
                <a:solidFill>
                  <a:srgbClr val="FFFFFF"/>
                </a:solidFill>
                <a:latin typeface="Arial"/>
                <a:cs typeface="Arial"/>
              </a:rPr>
              <a:t>PAMI </a:t>
            </a:r>
            <a:r>
              <a:rPr sz="1800" spc="-5" dirty="0">
                <a:solidFill>
                  <a:srgbClr val="FFFFFF"/>
                </a:solidFill>
                <a:latin typeface="Arial"/>
                <a:cs typeface="Arial"/>
              </a:rPr>
              <a:t>han  demostrado que mientras que  algunos eran muy buenos otros  eran "inaceptables".</a:t>
            </a:r>
            <a:endParaRPr sz="1800">
              <a:latin typeface="Arial"/>
              <a:cs typeface="Arial"/>
            </a:endParaRPr>
          </a:p>
        </p:txBody>
      </p:sp>
      <p:sp>
        <p:nvSpPr>
          <p:cNvPr id="32" name="object 32"/>
          <p:cNvSpPr/>
          <p:nvPr/>
        </p:nvSpPr>
        <p:spPr>
          <a:xfrm>
            <a:off x="4648200" y="3001971"/>
            <a:ext cx="4028894" cy="1725406"/>
          </a:xfrm>
          <a:prstGeom prst="rect">
            <a:avLst/>
          </a:prstGeom>
          <a:blipFill>
            <a:blip r:embed="rId2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953756" y="381000"/>
            <a:ext cx="809244" cy="819912"/>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935228" y="500525"/>
            <a:ext cx="7423150" cy="635000"/>
          </a:xfrm>
          <a:prstGeom prst="rect">
            <a:avLst/>
          </a:prstGeom>
        </p:spPr>
        <p:txBody>
          <a:bodyPr vert="horz" wrap="square" lIns="0" tIns="12065" rIns="0" bIns="0" rtlCol="0">
            <a:spAutoFit/>
          </a:bodyPr>
          <a:lstStyle/>
          <a:p>
            <a:pPr marL="12700">
              <a:lnSpc>
                <a:spcPct val="100000"/>
              </a:lnSpc>
              <a:spcBef>
                <a:spcPts val="95"/>
              </a:spcBef>
            </a:pPr>
            <a:r>
              <a:rPr spc="-5" dirty="0"/>
              <a:t>Cómo intervienen las</a:t>
            </a:r>
            <a:r>
              <a:rPr spc="25" dirty="0"/>
              <a:t> </a:t>
            </a:r>
            <a:r>
              <a:rPr spc="-5" dirty="0"/>
              <a:t>máquinas?</a:t>
            </a:r>
          </a:p>
        </p:txBody>
      </p:sp>
      <p:sp>
        <p:nvSpPr>
          <p:cNvPr id="5" name="object 5"/>
          <p:cNvSpPr txBox="1"/>
          <p:nvPr/>
        </p:nvSpPr>
        <p:spPr>
          <a:xfrm>
            <a:off x="78739" y="1313814"/>
            <a:ext cx="8809990" cy="4777740"/>
          </a:xfrm>
          <a:prstGeom prst="rect">
            <a:avLst/>
          </a:prstGeom>
        </p:spPr>
        <p:txBody>
          <a:bodyPr vert="horz" wrap="square" lIns="0" tIns="61594" rIns="0" bIns="0" rtlCol="0">
            <a:spAutoFit/>
          </a:bodyPr>
          <a:lstStyle/>
          <a:p>
            <a:pPr marL="355600" marR="5080" indent="-342900" algn="just">
              <a:lnSpc>
                <a:spcPct val="90000"/>
              </a:lnSpc>
              <a:spcBef>
                <a:spcPts val="484"/>
              </a:spcBef>
              <a:buClr>
                <a:srgbClr val="FFFFCC"/>
              </a:buClr>
              <a:buSzPct val="75000"/>
              <a:buFont typeface="Wingdings"/>
              <a:buChar char=""/>
              <a:tabLst>
                <a:tab pos="355600" algn="l"/>
              </a:tabLst>
            </a:pPr>
            <a:r>
              <a:rPr sz="3200" spc="-5" dirty="0">
                <a:solidFill>
                  <a:srgbClr val="FFFFFF"/>
                </a:solidFill>
                <a:latin typeface="Arial"/>
                <a:cs typeface="Arial"/>
              </a:rPr>
              <a:t>En </a:t>
            </a:r>
            <a:r>
              <a:rPr sz="3200" dirty="0">
                <a:solidFill>
                  <a:srgbClr val="FFFFFF"/>
                </a:solidFill>
                <a:latin typeface="Arial"/>
                <a:cs typeface="Arial"/>
              </a:rPr>
              <a:t>los </a:t>
            </a:r>
            <a:r>
              <a:rPr sz="3200" spc="-5" dirty="0">
                <a:solidFill>
                  <a:srgbClr val="FFFFFF"/>
                </a:solidFill>
                <a:latin typeface="Arial"/>
                <a:cs typeface="Arial"/>
              </a:rPr>
              <a:t>sistemas de producción de granos </a:t>
            </a:r>
            <a:r>
              <a:rPr sz="3200" spc="-10" dirty="0">
                <a:solidFill>
                  <a:srgbClr val="FFFFFF"/>
                </a:solidFill>
                <a:latin typeface="Arial"/>
                <a:cs typeface="Arial"/>
              </a:rPr>
              <a:t>el  </a:t>
            </a:r>
            <a:r>
              <a:rPr sz="3200" spc="-5" dirty="0">
                <a:solidFill>
                  <a:srgbClr val="FFFFFF"/>
                </a:solidFill>
                <a:latin typeface="Arial"/>
                <a:cs typeface="Arial"/>
              </a:rPr>
              <a:t>potencial de implantación es primariamente  dependiente de </a:t>
            </a:r>
            <a:r>
              <a:rPr sz="3200" dirty="0">
                <a:solidFill>
                  <a:srgbClr val="FFFFFF"/>
                </a:solidFill>
                <a:latin typeface="Arial"/>
                <a:cs typeface="Arial"/>
              </a:rPr>
              <a:t>las </a:t>
            </a:r>
            <a:r>
              <a:rPr sz="3200" spc="-5" dirty="0">
                <a:solidFill>
                  <a:srgbClr val="FFFFFF"/>
                </a:solidFill>
                <a:latin typeface="Arial"/>
                <a:cs typeface="Arial"/>
              </a:rPr>
              <a:t>condiciones prevalecientes  inmediatamente antes de la</a:t>
            </a:r>
            <a:r>
              <a:rPr sz="3200" spc="-40" dirty="0">
                <a:solidFill>
                  <a:srgbClr val="FFFFFF"/>
                </a:solidFill>
                <a:latin typeface="Arial"/>
                <a:cs typeface="Arial"/>
              </a:rPr>
              <a:t> </a:t>
            </a:r>
            <a:r>
              <a:rPr sz="3200" spc="-5" dirty="0">
                <a:solidFill>
                  <a:srgbClr val="FFFFFF"/>
                </a:solidFill>
                <a:latin typeface="Arial"/>
                <a:cs typeface="Arial"/>
              </a:rPr>
              <a:t>siembra</a:t>
            </a:r>
            <a:endParaRPr sz="3200" dirty="0">
              <a:latin typeface="Arial"/>
              <a:cs typeface="Arial"/>
            </a:endParaRPr>
          </a:p>
          <a:p>
            <a:pPr marL="756285" lvl="1" indent="-286385">
              <a:lnSpc>
                <a:spcPct val="100000"/>
              </a:lnSpc>
              <a:spcBef>
                <a:spcPts val="355"/>
              </a:spcBef>
              <a:buClr>
                <a:srgbClr val="B1B1B1"/>
              </a:buClr>
              <a:buSzPct val="75000"/>
              <a:buFont typeface="Wingdings"/>
              <a:buChar char=""/>
              <a:tabLst>
                <a:tab pos="756920" algn="l"/>
              </a:tabLst>
            </a:pPr>
            <a:r>
              <a:rPr sz="2800" spc="-5" dirty="0">
                <a:solidFill>
                  <a:srgbClr val="FFFFFF"/>
                </a:solidFill>
                <a:latin typeface="Arial"/>
                <a:cs typeface="Arial"/>
              </a:rPr>
              <a:t>Calidad </a:t>
            </a:r>
            <a:r>
              <a:rPr sz="2800" dirty="0">
                <a:solidFill>
                  <a:srgbClr val="FFFFFF"/>
                </a:solidFill>
                <a:latin typeface="Arial"/>
                <a:cs typeface="Arial"/>
              </a:rPr>
              <a:t>de la</a:t>
            </a:r>
            <a:r>
              <a:rPr sz="2800" spc="-15" dirty="0">
                <a:solidFill>
                  <a:srgbClr val="FFFFFF"/>
                </a:solidFill>
                <a:latin typeface="Arial"/>
                <a:cs typeface="Arial"/>
              </a:rPr>
              <a:t> </a:t>
            </a:r>
            <a:r>
              <a:rPr sz="2800" dirty="0">
                <a:solidFill>
                  <a:srgbClr val="FFFFFF"/>
                </a:solidFill>
                <a:latin typeface="Arial"/>
                <a:cs typeface="Arial"/>
              </a:rPr>
              <a:t>semilla</a:t>
            </a:r>
            <a:endParaRPr sz="2800" dirty="0">
              <a:latin typeface="Arial"/>
              <a:cs typeface="Arial"/>
            </a:endParaRPr>
          </a:p>
          <a:p>
            <a:pPr marL="756285" marR="391160" lvl="1" indent="-286385">
              <a:lnSpc>
                <a:spcPts val="3020"/>
              </a:lnSpc>
              <a:spcBef>
                <a:spcPts val="720"/>
              </a:spcBef>
              <a:buClr>
                <a:srgbClr val="B1B1B1"/>
              </a:buClr>
              <a:buSzPct val="75000"/>
              <a:buFont typeface="Wingdings"/>
              <a:buChar char=""/>
              <a:tabLst>
                <a:tab pos="756920" algn="l"/>
              </a:tabLst>
            </a:pPr>
            <a:r>
              <a:rPr sz="2800" spc="-5" dirty="0">
                <a:solidFill>
                  <a:srgbClr val="FFFFFF"/>
                </a:solidFill>
                <a:latin typeface="Arial"/>
                <a:cs typeface="Arial"/>
              </a:rPr>
              <a:t>El ambiente de la cama de siembra </a:t>
            </a:r>
            <a:r>
              <a:rPr sz="2800" dirty="0">
                <a:solidFill>
                  <a:srgbClr val="FFFFFF"/>
                </a:solidFill>
                <a:latin typeface="Arial"/>
                <a:cs typeface="Arial"/>
              </a:rPr>
              <a:t>determinado  </a:t>
            </a:r>
            <a:r>
              <a:rPr sz="2800" spc="-5" dirty="0">
                <a:solidFill>
                  <a:srgbClr val="FFFFFF"/>
                </a:solidFill>
                <a:latin typeface="Arial"/>
                <a:cs typeface="Arial"/>
              </a:rPr>
              <a:t>por la </a:t>
            </a:r>
            <a:r>
              <a:rPr sz="2800" dirty="0">
                <a:solidFill>
                  <a:srgbClr val="FFFFFF"/>
                </a:solidFill>
                <a:latin typeface="Arial"/>
                <a:cs typeface="Arial"/>
              </a:rPr>
              <a:t>interacción de suelo, </a:t>
            </a:r>
            <a:r>
              <a:rPr sz="2800" spc="-5" dirty="0">
                <a:solidFill>
                  <a:srgbClr val="FFFFFF"/>
                </a:solidFill>
                <a:latin typeface="Arial"/>
                <a:cs typeface="Arial"/>
              </a:rPr>
              <a:t>clima y aspectos  biológicos</a:t>
            </a:r>
            <a:endParaRPr sz="2800" dirty="0">
              <a:latin typeface="Arial"/>
              <a:cs typeface="Arial"/>
            </a:endParaRPr>
          </a:p>
          <a:p>
            <a:pPr marL="756285" marR="304800" lvl="1" indent="-286385" algn="just">
              <a:lnSpc>
                <a:spcPts val="3020"/>
              </a:lnSpc>
              <a:spcBef>
                <a:spcPts val="685"/>
              </a:spcBef>
              <a:buClr>
                <a:srgbClr val="B1B1B1"/>
              </a:buClr>
              <a:buSzPct val="75000"/>
              <a:buFont typeface="Wingdings"/>
              <a:buChar char=""/>
              <a:tabLst>
                <a:tab pos="756920" algn="l"/>
              </a:tabLst>
            </a:pPr>
            <a:r>
              <a:rPr sz="2800" spc="-5" dirty="0">
                <a:solidFill>
                  <a:srgbClr val="FFFFFF"/>
                </a:solidFill>
                <a:latin typeface="Arial"/>
                <a:cs typeface="Arial"/>
              </a:rPr>
              <a:t>Las </a:t>
            </a:r>
            <a:r>
              <a:rPr sz="2800" dirty="0">
                <a:solidFill>
                  <a:srgbClr val="FFFFFF"/>
                </a:solidFill>
                <a:latin typeface="Arial"/>
                <a:cs typeface="Arial"/>
              </a:rPr>
              <a:t>condiciones climáticas </a:t>
            </a:r>
            <a:r>
              <a:rPr sz="2800" spc="-5" dirty="0">
                <a:solidFill>
                  <a:srgbClr val="FFFFFF"/>
                </a:solidFill>
                <a:latin typeface="Arial"/>
                <a:cs typeface="Arial"/>
              </a:rPr>
              <a:t>durante el </a:t>
            </a:r>
            <a:r>
              <a:rPr sz="2800" dirty="0">
                <a:solidFill>
                  <a:srgbClr val="FFFFFF"/>
                </a:solidFill>
                <a:latin typeface="Arial"/>
                <a:cs typeface="Arial"/>
              </a:rPr>
              <a:t>período de  establecimiento </a:t>
            </a:r>
            <a:r>
              <a:rPr sz="2800" spc="-5" dirty="0">
                <a:solidFill>
                  <a:srgbClr val="FFFFFF"/>
                </a:solidFill>
                <a:latin typeface="Arial"/>
                <a:cs typeface="Arial"/>
              </a:rPr>
              <a:t>del </a:t>
            </a:r>
            <a:r>
              <a:rPr sz="2800" dirty="0">
                <a:solidFill>
                  <a:srgbClr val="FFFFFF"/>
                </a:solidFill>
                <a:latin typeface="Arial"/>
                <a:cs typeface="Arial"/>
              </a:rPr>
              <a:t>cultivo </a:t>
            </a:r>
            <a:r>
              <a:rPr sz="2800" spc="-5" dirty="0">
                <a:solidFill>
                  <a:srgbClr val="FFFFFF"/>
                </a:solidFill>
                <a:latin typeface="Arial"/>
                <a:cs typeface="Arial"/>
              </a:rPr>
              <a:t>(Wood, 1987; Miller </a:t>
            </a:r>
            <a:r>
              <a:rPr sz="2800" i="1" spc="-5" dirty="0">
                <a:solidFill>
                  <a:srgbClr val="FFFFFF"/>
                </a:solidFill>
                <a:latin typeface="Arial"/>
                <a:cs typeface="Arial"/>
              </a:rPr>
              <a:t>et  </a:t>
            </a:r>
            <a:r>
              <a:rPr sz="2800" i="1" dirty="0">
                <a:solidFill>
                  <a:srgbClr val="FFFFFF"/>
                </a:solidFill>
                <a:latin typeface="Arial"/>
                <a:cs typeface="Arial"/>
              </a:rPr>
              <a:t>al.</a:t>
            </a:r>
            <a:r>
              <a:rPr sz="2800" dirty="0">
                <a:solidFill>
                  <a:srgbClr val="FFFFFF"/>
                </a:solidFill>
                <a:latin typeface="Arial"/>
                <a:cs typeface="Arial"/>
              </a:rPr>
              <a:t>,</a:t>
            </a:r>
            <a:r>
              <a:rPr sz="2800" spc="-30" dirty="0">
                <a:solidFill>
                  <a:srgbClr val="FFFFFF"/>
                </a:solidFill>
                <a:latin typeface="Arial"/>
                <a:cs typeface="Arial"/>
              </a:rPr>
              <a:t> </a:t>
            </a:r>
            <a:r>
              <a:rPr sz="2800" spc="-5" dirty="0">
                <a:solidFill>
                  <a:srgbClr val="FFFFFF"/>
                </a:solidFill>
                <a:latin typeface="Arial"/>
                <a:cs typeface="Arial"/>
              </a:rPr>
              <a:t>1993)</a:t>
            </a:r>
            <a:endParaRPr sz="2800" dirty="0">
              <a:latin typeface="Arial"/>
              <a:cs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552943" y="336804"/>
            <a:ext cx="886968" cy="89763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233322" y="484758"/>
            <a:ext cx="6679565" cy="696595"/>
          </a:xfrm>
          <a:prstGeom prst="rect">
            <a:avLst/>
          </a:prstGeom>
        </p:spPr>
        <p:txBody>
          <a:bodyPr vert="horz" wrap="square" lIns="0" tIns="13335" rIns="0" bIns="0" rtlCol="0">
            <a:spAutoFit/>
          </a:bodyPr>
          <a:lstStyle/>
          <a:p>
            <a:pPr marL="12700">
              <a:lnSpc>
                <a:spcPct val="100000"/>
              </a:lnSpc>
              <a:spcBef>
                <a:spcPts val="105"/>
              </a:spcBef>
            </a:pPr>
            <a:r>
              <a:rPr sz="4400" dirty="0"/>
              <a:t>Causas de</a:t>
            </a:r>
            <a:r>
              <a:rPr sz="4400" spc="-65" dirty="0"/>
              <a:t> </a:t>
            </a:r>
            <a:r>
              <a:rPr sz="4400" dirty="0"/>
              <a:t>desuniformidad</a:t>
            </a:r>
            <a:endParaRPr sz="4400"/>
          </a:p>
        </p:txBody>
      </p:sp>
      <p:sp>
        <p:nvSpPr>
          <p:cNvPr id="45" name="44 Rectángulo"/>
          <p:cNvSpPr/>
          <p:nvPr/>
        </p:nvSpPr>
        <p:spPr>
          <a:xfrm>
            <a:off x="0" y="1351684"/>
            <a:ext cx="9144000" cy="4281172"/>
          </a:xfrm>
          <a:prstGeom prst="rect">
            <a:avLst/>
          </a:prstGeom>
        </p:spPr>
        <p:txBody>
          <a:bodyPr wrap="square">
            <a:spAutoFit/>
          </a:bodyPr>
          <a:lstStyle/>
          <a:p>
            <a:pPr marL="355600" marR="23495" indent="-342900">
              <a:lnSpc>
                <a:spcPct val="70000"/>
              </a:lnSpc>
              <a:spcBef>
                <a:spcPts val="960"/>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por curvas cerradas en las mangueras justo antes de un  colector</a:t>
            </a:r>
            <a:endParaRPr lang="es-ES" sz="2800" dirty="0" smtClean="0">
              <a:latin typeface="Arial"/>
              <a:cs typeface="Arial"/>
            </a:endParaRPr>
          </a:p>
          <a:p>
            <a:pPr marL="355600" indent="-342900">
              <a:lnSpc>
                <a:spcPts val="2165"/>
              </a:lnSpc>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grandes diferencias entre las longitudes </a:t>
            </a:r>
            <a:r>
              <a:rPr lang="es-ES" sz="2800" dirty="0" smtClean="0">
                <a:solidFill>
                  <a:srgbClr val="FFFFFF"/>
                </a:solidFill>
                <a:latin typeface="Arial"/>
                <a:cs typeface="Arial"/>
              </a:rPr>
              <a:t>de</a:t>
            </a:r>
            <a:r>
              <a:rPr lang="es-ES" sz="2800" spc="75" dirty="0" smtClean="0">
                <a:solidFill>
                  <a:srgbClr val="FFFFFF"/>
                </a:solidFill>
                <a:latin typeface="Arial"/>
                <a:cs typeface="Arial"/>
              </a:rPr>
              <a:t> </a:t>
            </a:r>
            <a:r>
              <a:rPr lang="es-ES" sz="2800" dirty="0" smtClean="0">
                <a:solidFill>
                  <a:srgbClr val="FFFFFF"/>
                </a:solidFill>
                <a:latin typeface="Arial"/>
                <a:cs typeface="Arial"/>
              </a:rPr>
              <a:t>las</a:t>
            </a:r>
            <a:endParaRPr lang="es-ES" sz="2800" dirty="0" smtClean="0">
              <a:latin typeface="Arial"/>
              <a:cs typeface="Arial"/>
            </a:endParaRPr>
          </a:p>
          <a:p>
            <a:pPr marL="355600">
              <a:lnSpc>
                <a:spcPts val="2305"/>
              </a:lnSpc>
            </a:pPr>
            <a:r>
              <a:rPr lang="es-ES" sz="2800" spc="-5" dirty="0" smtClean="0">
                <a:solidFill>
                  <a:srgbClr val="FFFFFF"/>
                </a:solidFill>
                <a:latin typeface="Arial"/>
                <a:cs typeface="Arial"/>
              </a:rPr>
              <a:t>mangueras</a:t>
            </a:r>
            <a:endParaRPr lang="es-ES" sz="2800" dirty="0" smtClean="0">
              <a:latin typeface="Arial"/>
              <a:cs typeface="Arial"/>
            </a:endParaRPr>
          </a:p>
          <a:p>
            <a:pPr marL="355600" indent="-342900">
              <a:lnSpc>
                <a:spcPts val="2590"/>
              </a:lnSpc>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tamaños de las mangueras no</a:t>
            </a:r>
            <a:r>
              <a:rPr lang="es-ES" sz="2800" spc="30" dirty="0" smtClean="0">
                <a:solidFill>
                  <a:srgbClr val="FFFFFF"/>
                </a:solidFill>
                <a:latin typeface="Arial"/>
                <a:cs typeface="Arial"/>
              </a:rPr>
              <a:t> </a:t>
            </a:r>
            <a:r>
              <a:rPr lang="es-ES" sz="2800" spc="-5" dirty="0" smtClean="0">
                <a:solidFill>
                  <a:srgbClr val="FFFFFF"/>
                </a:solidFill>
                <a:latin typeface="Arial"/>
                <a:cs typeface="Arial"/>
              </a:rPr>
              <a:t>armonizados</a:t>
            </a:r>
            <a:endParaRPr lang="es-ES" sz="2800" dirty="0" smtClean="0">
              <a:latin typeface="Arial"/>
              <a:cs typeface="Arial"/>
            </a:endParaRPr>
          </a:p>
          <a:p>
            <a:pPr marL="355600" indent="-342900">
              <a:lnSpc>
                <a:spcPts val="2590"/>
              </a:lnSpc>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diseño del colector no</a:t>
            </a:r>
            <a:r>
              <a:rPr lang="es-ES" sz="2800" spc="45" dirty="0" smtClean="0">
                <a:solidFill>
                  <a:srgbClr val="FFFFFF"/>
                </a:solidFill>
                <a:latin typeface="Arial"/>
                <a:cs typeface="Arial"/>
              </a:rPr>
              <a:t> </a:t>
            </a:r>
            <a:r>
              <a:rPr lang="es-ES" sz="2800" spc="-5" dirty="0" smtClean="0">
                <a:solidFill>
                  <a:srgbClr val="FFFFFF"/>
                </a:solidFill>
                <a:latin typeface="Arial"/>
                <a:cs typeface="Arial"/>
              </a:rPr>
              <a:t>simétrico</a:t>
            </a:r>
            <a:endParaRPr lang="es-ES" sz="2800" dirty="0" smtClean="0">
              <a:latin typeface="Arial"/>
              <a:cs typeface="Arial"/>
            </a:endParaRPr>
          </a:p>
          <a:p>
            <a:pPr marL="355600" indent="-342900">
              <a:lnSpc>
                <a:spcPts val="2595"/>
              </a:lnSpc>
              <a:buClr>
                <a:srgbClr val="FFFFCC"/>
              </a:buClr>
              <a:buSzPct val="75000"/>
              <a:buFont typeface="Wingdings"/>
              <a:buChar char=""/>
              <a:tabLst>
                <a:tab pos="354965" algn="l"/>
                <a:tab pos="355600" algn="l"/>
              </a:tabLst>
            </a:pPr>
            <a:r>
              <a:rPr lang="es-ES" sz="2800" dirty="0" smtClean="0">
                <a:solidFill>
                  <a:srgbClr val="FFFFFF"/>
                </a:solidFill>
                <a:latin typeface="Arial"/>
                <a:cs typeface="Arial"/>
              </a:rPr>
              <a:t>la </a:t>
            </a:r>
            <a:r>
              <a:rPr lang="es-ES" sz="2800" spc="-5" dirty="0" smtClean="0">
                <a:solidFill>
                  <a:srgbClr val="FFFFFF"/>
                </a:solidFill>
                <a:latin typeface="Arial"/>
                <a:cs typeface="Arial"/>
              </a:rPr>
              <a:t>operación </a:t>
            </a:r>
            <a:r>
              <a:rPr lang="es-ES" sz="2800" dirty="0" smtClean="0">
                <a:solidFill>
                  <a:srgbClr val="FFFFFF"/>
                </a:solidFill>
                <a:latin typeface="Arial"/>
                <a:cs typeface="Arial"/>
              </a:rPr>
              <a:t>en</a:t>
            </a:r>
            <a:r>
              <a:rPr lang="es-ES" sz="2800" spc="5" dirty="0" smtClean="0">
                <a:solidFill>
                  <a:srgbClr val="FFFFFF"/>
                </a:solidFill>
                <a:latin typeface="Arial"/>
                <a:cs typeface="Arial"/>
              </a:rPr>
              <a:t> </a:t>
            </a:r>
            <a:r>
              <a:rPr lang="es-ES" sz="2800" spc="-5" dirty="0" smtClean="0">
                <a:solidFill>
                  <a:srgbClr val="FFFFFF"/>
                </a:solidFill>
                <a:latin typeface="Arial"/>
                <a:cs typeface="Arial"/>
              </a:rPr>
              <a:t>laderas</a:t>
            </a:r>
            <a:endParaRPr lang="es-ES" sz="2800" dirty="0" smtClean="0">
              <a:latin typeface="Arial"/>
              <a:cs typeface="Arial"/>
            </a:endParaRPr>
          </a:p>
          <a:p>
            <a:pPr marL="355600" indent="-342900">
              <a:lnSpc>
                <a:spcPts val="2595"/>
              </a:lnSpc>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las velocidades del ventilador </a:t>
            </a:r>
            <a:r>
              <a:rPr lang="es-ES" sz="2800" dirty="0" smtClean="0">
                <a:solidFill>
                  <a:srgbClr val="FFFFFF"/>
                </a:solidFill>
                <a:latin typeface="Arial"/>
                <a:cs typeface="Arial"/>
              </a:rPr>
              <a:t>muy</a:t>
            </a:r>
            <a:r>
              <a:rPr lang="es-ES" sz="2800" spc="90" dirty="0" smtClean="0">
                <a:solidFill>
                  <a:srgbClr val="FFFFFF"/>
                </a:solidFill>
                <a:latin typeface="Arial"/>
                <a:cs typeface="Arial"/>
              </a:rPr>
              <a:t> </a:t>
            </a:r>
            <a:r>
              <a:rPr lang="es-ES" sz="2800" spc="-5" dirty="0" smtClean="0">
                <a:solidFill>
                  <a:srgbClr val="FFFFFF"/>
                </a:solidFill>
                <a:latin typeface="Arial"/>
                <a:cs typeface="Arial"/>
              </a:rPr>
              <a:t>bajas</a:t>
            </a:r>
            <a:endParaRPr lang="es-ES" sz="2800" dirty="0" smtClean="0">
              <a:latin typeface="Arial"/>
              <a:cs typeface="Arial"/>
            </a:endParaRPr>
          </a:p>
          <a:p>
            <a:pPr marL="354965" marR="5080" indent="-354965">
              <a:lnSpc>
                <a:spcPct val="70000"/>
              </a:lnSpc>
              <a:spcBef>
                <a:spcPts val="720"/>
              </a:spcBef>
              <a:buClr>
                <a:srgbClr val="FFFFCC"/>
              </a:buClr>
              <a:buSzPct val="75000"/>
              <a:buFont typeface="Wingdings"/>
              <a:buChar char=""/>
              <a:tabLst>
                <a:tab pos="354965" algn="l"/>
                <a:tab pos="355600" algn="l"/>
              </a:tabLst>
            </a:pPr>
            <a:r>
              <a:rPr lang="es-ES" sz="2800" spc="-5" dirty="0" smtClean="0">
                <a:solidFill>
                  <a:srgbClr val="FFFFFF"/>
                </a:solidFill>
                <a:latin typeface="Arial"/>
                <a:cs typeface="Arial"/>
              </a:rPr>
              <a:t>bloqueo de salidas múltiples a menudo deliberadamente  para que coincida con el número de líneas de</a:t>
            </a:r>
            <a:r>
              <a:rPr lang="es-ES" sz="2800" spc="140" dirty="0" smtClean="0">
                <a:solidFill>
                  <a:srgbClr val="FFFFFF"/>
                </a:solidFill>
                <a:latin typeface="Arial"/>
                <a:cs typeface="Arial"/>
              </a:rPr>
              <a:t> </a:t>
            </a:r>
            <a:r>
              <a:rPr lang="es-ES" sz="2800" spc="-5" dirty="0" smtClean="0">
                <a:solidFill>
                  <a:srgbClr val="FFFFFF"/>
                </a:solidFill>
                <a:latin typeface="Arial"/>
                <a:cs typeface="Arial"/>
              </a:rPr>
              <a:t>siembra</a:t>
            </a:r>
            <a:endParaRPr lang="es-ES" sz="2800" dirty="0" smtClean="0">
              <a:latin typeface="Arial"/>
              <a:cs typeface="Arial"/>
            </a:endParaRPr>
          </a:p>
          <a:p>
            <a:pPr marL="355600" marR="394970" indent="-342900">
              <a:lnSpc>
                <a:spcPct val="70000"/>
              </a:lnSpc>
              <a:spcBef>
                <a:spcPts val="580"/>
              </a:spcBef>
              <a:buClr>
                <a:srgbClr val="FFFFCC"/>
              </a:buClr>
              <a:buSzPct val="75000"/>
              <a:buFont typeface="Wingdings"/>
              <a:buChar char=""/>
              <a:tabLst>
                <a:tab pos="354965" algn="l"/>
                <a:tab pos="355600" algn="l"/>
              </a:tabLst>
            </a:pPr>
            <a:r>
              <a:rPr lang="es-ES" sz="2800" dirty="0" smtClean="0">
                <a:solidFill>
                  <a:srgbClr val="FFFFFF"/>
                </a:solidFill>
                <a:latin typeface="Arial"/>
                <a:cs typeface="Arial"/>
              </a:rPr>
              <a:t>Forma </a:t>
            </a:r>
            <a:r>
              <a:rPr lang="es-ES" sz="2800" spc="-5" dirty="0" smtClean="0">
                <a:solidFill>
                  <a:srgbClr val="FFFFFF"/>
                </a:solidFill>
                <a:latin typeface="Arial"/>
                <a:cs typeface="Arial"/>
              </a:rPr>
              <a:t>de las tapas para el bloqueo de los orificios de  los</a:t>
            </a:r>
            <a:r>
              <a:rPr lang="es-ES" sz="2800" spc="-15" dirty="0" smtClean="0">
                <a:solidFill>
                  <a:srgbClr val="FFFFFF"/>
                </a:solidFill>
                <a:latin typeface="Arial"/>
                <a:cs typeface="Arial"/>
              </a:rPr>
              <a:t> </a:t>
            </a:r>
            <a:r>
              <a:rPr lang="es-ES" sz="2800" spc="-5" dirty="0" smtClean="0">
                <a:solidFill>
                  <a:srgbClr val="FFFFFF"/>
                </a:solidFill>
                <a:latin typeface="Arial"/>
                <a:cs typeface="Arial"/>
              </a:rPr>
              <a:t>colectores</a:t>
            </a:r>
            <a:endParaRPr lang="es-ES" sz="2800" dirty="0" smtClean="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646" y="2132797"/>
            <a:ext cx="8986343" cy="374447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523" y="188683"/>
            <a:ext cx="3275957" cy="307762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580126" y="4581176"/>
            <a:ext cx="2730355" cy="192550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923919" y="188543"/>
            <a:ext cx="3384357" cy="256227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3429030"/>
            <a:ext cx="4814406" cy="274632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364098" y="2852945"/>
            <a:ext cx="3415057" cy="166589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681038"/>
            <a:ext cx="804862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5987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143000"/>
            <a:ext cx="8991599"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609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029"/>
            <a:ext cx="7086600" cy="660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0341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7164227"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9637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5855804"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004" y="632732"/>
            <a:ext cx="264795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291" y="3898900"/>
            <a:ext cx="7205663" cy="272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2753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3612"/>
            <a:ext cx="3343925" cy="340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62200"/>
            <a:ext cx="5632462" cy="316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2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52843" y="4343400"/>
            <a:ext cx="574548" cy="582168"/>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58267" y="641731"/>
            <a:ext cx="8558530" cy="4247515"/>
          </a:xfrm>
          <a:prstGeom prst="rect">
            <a:avLst/>
          </a:prstGeom>
        </p:spPr>
        <p:txBody>
          <a:bodyPr vert="horz" wrap="square" lIns="0" tIns="13335" rIns="0" bIns="0" rtlCol="0">
            <a:spAutoFit/>
          </a:bodyPr>
          <a:lstStyle/>
          <a:p>
            <a:pPr marL="355600" marR="5080" indent="-342900">
              <a:lnSpc>
                <a:spcPct val="100000"/>
              </a:lnSpc>
              <a:spcBef>
                <a:spcPts val="105"/>
              </a:spcBef>
              <a:buClr>
                <a:srgbClr val="FFFFCC"/>
              </a:buClr>
              <a:buSzPct val="75000"/>
              <a:buFont typeface="Wingdings"/>
              <a:buChar char=""/>
              <a:tabLst>
                <a:tab pos="355600" algn="l"/>
              </a:tabLst>
            </a:pPr>
            <a:r>
              <a:rPr sz="3200" spc="-5" dirty="0">
                <a:solidFill>
                  <a:srgbClr val="FFFFFF"/>
                </a:solidFill>
                <a:latin typeface="Arial"/>
                <a:cs typeface="Arial"/>
              </a:rPr>
              <a:t>Las máquinas sembradoras son importantes  en el establecimiento del</a:t>
            </a:r>
            <a:r>
              <a:rPr sz="3200" spc="-40" dirty="0">
                <a:solidFill>
                  <a:srgbClr val="FFFFFF"/>
                </a:solidFill>
                <a:latin typeface="Arial"/>
                <a:cs typeface="Arial"/>
              </a:rPr>
              <a:t> </a:t>
            </a:r>
            <a:r>
              <a:rPr sz="3200" dirty="0">
                <a:solidFill>
                  <a:srgbClr val="FFFFFF"/>
                </a:solidFill>
                <a:latin typeface="Arial"/>
                <a:cs typeface="Arial"/>
              </a:rPr>
              <a:t>cultivo</a:t>
            </a:r>
            <a:endParaRPr sz="3200" dirty="0">
              <a:latin typeface="Arial"/>
              <a:cs typeface="Arial"/>
            </a:endParaRPr>
          </a:p>
          <a:p>
            <a:pPr marL="756285" marR="278765" lvl="1" indent="-286385">
              <a:lnSpc>
                <a:spcPct val="100000"/>
              </a:lnSpc>
              <a:spcBef>
                <a:spcPts val="685"/>
              </a:spcBef>
              <a:buClr>
                <a:srgbClr val="B1B1B1"/>
              </a:buClr>
              <a:buSzPct val="75000"/>
              <a:buFont typeface="Wingdings"/>
              <a:buChar char=""/>
              <a:tabLst>
                <a:tab pos="756920" algn="l"/>
              </a:tabLst>
            </a:pPr>
            <a:r>
              <a:rPr sz="2800" spc="-5" dirty="0">
                <a:solidFill>
                  <a:srgbClr val="FFFFFF"/>
                </a:solidFill>
                <a:latin typeface="Arial"/>
                <a:cs typeface="Arial"/>
              </a:rPr>
              <a:t>Modifican las </a:t>
            </a:r>
            <a:r>
              <a:rPr sz="2800" dirty="0">
                <a:solidFill>
                  <a:srgbClr val="FFFFFF"/>
                </a:solidFill>
                <a:latin typeface="Arial"/>
                <a:cs typeface="Arial"/>
              </a:rPr>
              <a:t>condiciones previas </a:t>
            </a:r>
            <a:r>
              <a:rPr sz="2800" spc="-5" dirty="0">
                <a:solidFill>
                  <a:srgbClr val="FFFFFF"/>
                </a:solidFill>
                <a:latin typeface="Arial"/>
                <a:cs typeface="Arial"/>
              </a:rPr>
              <a:t>de suelo y de  la</a:t>
            </a:r>
            <a:r>
              <a:rPr sz="2800" spc="-10" dirty="0">
                <a:solidFill>
                  <a:srgbClr val="FFFFFF"/>
                </a:solidFill>
                <a:latin typeface="Arial"/>
                <a:cs typeface="Arial"/>
              </a:rPr>
              <a:t> </a:t>
            </a:r>
            <a:r>
              <a:rPr sz="2800" spc="-5" dirty="0">
                <a:solidFill>
                  <a:srgbClr val="FFFFFF"/>
                </a:solidFill>
                <a:latin typeface="Arial"/>
                <a:cs typeface="Arial"/>
              </a:rPr>
              <a:t>semilla</a:t>
            </a:r>
            <a:endParaRPr sz="2800" dirty="0">
              <a:latin typeface="Arial"/>
              <a:cs typeface="Arial"/>
            </a:endParaRPr>
          </a:p>
          <a:p>
            <a:pPr marL="756285" marR="294005" lvl="1" indent="-286385">
              <a:lnSpc>
                <a:spcPct val="100000"/>
              </a:lnSpc>
              <a:spcBef>
                <a:spcPts val="675"/>
              </a:spcBef>
              <a:buClr>
                <a:srgbClr val="B1B1B1"/>
              </a:buClr>
              <a:buSzPct val="75000"/>
              <a:buFont typeface="Wingdings"/>
              <a:buChar char=""/>
              <a:tabLst>
                <a:tab pos="756920" algn="l"/>
              </a:tabLst>
            </a:pPr>
            <a:r>
              <a:rPr sz="2800" spc="-5" dirty="0">
                <a:solidFill>
                  <a:srgbClr val="FFFFFF"/>
                </a:solidFill>
                <a:latin typeface="Arial"/>
                <a:cs typeface="Arial"/>
              </a:rPr>
              <a:t>Determinan la </a:t>
            </a:r>
            <a:r>
              <a:rPr sz="2800" dirty="0">
                <a:solidFill>
                  <a:srgbClr val="FFFFFF"/>
                </a:solidFill>
                <a:latin typeface="Arial"/>
                <a:cs typeface="Arial"/>
              </a:rPr>
              <a:t>ubicación de la semilla dentro de  </a:t>
            </a:r>
            <a:r>
              <a:rPr sz="2800" spc="-5" dirty="0">
                <a:solidFill>
                  <a:srgbClr val="FFFFFF"/>
                </a:solidFill>
                <a:latin typeface="Arial"/>
                <a:cs typeface="Arial"/>
              </a:rPr>
              <a:t>la cama de</a:t>
            </a:r>
            <a:r>
              <a:rPr sz="2800" spc="-10" dirty="0">
                <a:solidFill>
                  <a:srgbClr val="FFFFFF"/>
                </a:solidFill>
                <a:latin typeface="Arial"/>
                <a:cs typeface="Arial"/>
              </a:rPr>
              <a:t> </a:t>
            </a:r>
            <a:r>
              <a:rPr sz="2800" dirty="0">
                <a:solidFill>
                  <a:srgbClr val="FFFFFF"/>
                </a:solidFill>
                <a:latin typeface="Arial"/>
                <a:cs typeface="Arial"/>
              </a:rPr>
              <a:t>siembra</a:t>
            </a:r>
            <a:endParaRPr sz="2800" dirty="0">
              <a:latin typeface="Arial"/>
              <a:cs typeface="Arial"/>
            </a:endParaRPr>
          </a:p>
          <a:p>
            <a:pPr marL="756285" marR="649605" lvl="1" indent="-286385">
              <a:lnSpc>
                <a:spcPct val="100000"/>
              </a:lnSpc>
              <a:spcBef>
                <a:spcPts val="675"/>
              </a:spcBef>
              <a:buClr>
                <a:srgbClr val="B1B1B1"/>
              </a:buClr>
              <a:buSzPct val="75000"/>
              <a:buFont typeface="Wingdings"/>
              <a:buChar char=""/>
              <a:tabLst>
                <a:tab pos="756920" algn="l"/>
              </a:tabLst>
            </a:pPr>
            <a:r>
              <a:rPr sz="2800" spc="-5" dirty="0">
                <a:solidFill>
                  <a:srgbClr val="FFFFFF"/>
                </a:solidFill>
                <a:latin typeface="Arial"/>
                <a:cs typeface="Arial"/>
              </a:rPr>
              <a:t>Las </a:t>
            </a:r>
            <a:r>
              <a:rPr sz="2800" dirty="0">
                <a:solidFill>
                  <a:srgbClr val="FFFFFF"/>
                </a:solidFill>
                <a:latin typeface="Arial"/>
                <a:cs typeface="Arial"/>
              </a:rPr>
              <a:t>condiciones pre-existentes </a:t>
            </a:r>
            <a:r>
              <a:rPr sz="2800" spc="-5" dirty="0">
                <a:solidFill>
                  <a:srgbClr val="FFFFFF"/>
                </a:solidFill>
                <a:latin typeface="Arial"/>
                <a:cs typeface="Arial"/>
              </a:rPr>
              <a:t>pueden ser  mejoradas o </a:t>
            </a:r>
            <a:r>
              <a:rPr sz="2800" dirty="0">
                <a:solidFill>
                  <a:srgbClr val="FFFFFF"/>
                </a:solidFill>
                <a:latin typeface="Arial"/>
                <a:cs typeface="Arial"/>
              </a:rPr>
              <a:t>empeoradas </a:t>
            </a:r>
            <a:r>
              <a:rPr sz="2800" spc="-5" dirty="0">
                <a:solidFill>
                  <a:srgbClr val="FFFFFF"/>
                </a:solidFill>
                <a:latin typeface="Arial"/>
                <a:cs typeface="Arial"/>
              </a:rPr>
              <a:t>como </a:t>
            </a:r>
            <a:r>
              <a:rPr sz="2800" dirty="0">
                <a:solidFill>
                  <a:srgbClr val="FFFFFF"/>
                </a:solidFill>
                <a:latin typeface="Arial"/>
                <a:cs typeface="Arial"/>
              </a:rPr>
              <a:t>resultado del  trabajo </a:t>
            </a:r>
            <a:r>
              <a:rPr sz="2800" spc="-5" dirty="0">
                <a:solidFill>
                  <a:srgbClr val="FFFFFF"/>
                </a:solidFill>
                <a:latin typeface="Arial"/>
                <a:cs typeface="Arial"/>
              </a:rPr>
              <a:t>de </a:t>
            </a:r>
            <a:r>
              <a:rPr sz="2800" dirty="0">
                <a:solidFill>
                  <a:srgbClr val="FFFFFF"/>
                </a:solidFill>
                <a:latin typeface="Arial"/>
                <a:cs typeface="Arial"/>
              </a:rPr>
              <a:t>las máquinas</a:t>
            </a:r>
            <a:r>
              <a:rPr sz="2800" spc="-5" dirty="0">
                <a:solidFill>
                  <a:srgbClr val="FFFFFF"/>
                </a:solidFill>
                <a:latin typeface="Arial"/>
                <a:cs typeface="Arial"/>
              </a:rPr>
              <a:t> </a:t>
            </a:r>
            <a:r>
              <a:rPr sz="2800" dirty="0">
                <a:solidFill>
                  <a:srgbClr val="FFFFFF"/>
                </a:solidFill>
                <a:latin typeface="Arial"/>
                <a:cs typeface="Arial"/>
              </a:rPr>
              <a:t>sembradoras</a:t>
            </a:r>
            <a:endParaRPr sz="2800"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600188" y="336804"/>
            <a:ext cx="886968" cy="897636"/>
          </a:xfrm>
          <a:prstGeom prst="rect">
            <a:avLst/>
          </a:prstGeom>
          <a:blipFill>
            <a:blip r:embed="rId2" cstate="print"/>
            <a:stretch>
              <a:fillRect/>
            </a:stretch>
          </a:blipFill>
        </p:spPr>
        <p:txBody>
          <a:bodyPr wrap="square" lIns="0" tIns="0" rIns="0" bIns="0" rtlCol="0"/>
          <a:lstStyle/>
          <a:p>
            <a:endParaRPr/>
          </a:p>
        </p:txBody>
      </p:sp>
      <p:sp>
        <p:nvSpPr>
          <p:cNvPr id="21" name="20 Rectángulo"/>
          <p:cNvSpPr/>
          <p:nvPr/>
        </p:nvSpPr>
        <p:spPr>
          <a:xfrm>
            <a:off x="401573" y="1676400"/>
            <a:ext cx="8382000" cy="3500958"/>
          </a:xfrm>
          <a:prstGeom prst="rect">
            <a:avLst/>
          </a:prstGeom>
        </p:spPr>
        <p:txBody>
          <a:bodyPr wrap="square">
            <a:spAutoFit/>
          </a:bodyPr>
          <a:lstStyle/>
          <a:p>
            <a:pPr marL="355600" marR="5080" indent="-342900">
              <a:lnSpc>
                <a:spcPct val="100000"/>
              </a:lnSpc>
              <a:spcBef>
                <a:spcPts val="105"/>
              </a:spcBef>
              <a:buClr>
                <a:srgbClr val="FFFFCC"/>
              </a:buClr>
              <a:buSzPct val="75000"/>
              <a:buFont typeface="Wingdings"/>
              <a:buChar char=""/>
              <a:tabLst>
                <a:tab pos="355600" algn="l"/>
              </a:tabLst>
            </a:pPr>
            <a:r>
              <a:rPr lang="es-ES" sz="3200" dirty="0" smtClean="0">
                <a:solidFill>
                  <a:srgbClr val="FFFFFF"/>
                </a:solidFill>
                <a:latin typeface="Arial"/>
                <a:cs typeface="Arial"/>
              </a:rPr>
              <a:t>En </a:t>
            </a:r>
            <a:r>
              <a:rPr lang="es-ES" sz="3200" spc="-5" dirty="0" smtClean="0">
                <a:solidFill>
                  <a:srgbClr val="FFFFFF"/>
                </a:solidFill>
                <a:latin typeface="Arial"/>
                <a:cs typeface="Arial"/>
              </a:rPr>
              <a:t>términos biológicos, </a:t>
            </a:r>
            <a:r>
              <a:rPr lang="es-ES" sz="3200" dirty="0" smtClean="0">
                <a:solidFill>
                  <a:srgbClr val="FFFFFF"/>
                </a:solidFill>
                <a:latin typeface="Arial"/>
                <a:cs typeface="Arial"/>
              </a:rPr>
              <a:t>es la secuencia</a:t>
            </a:r>
            <a:r>
              <a:rPr lang="es-ES" sz="3200" spc="-114" dirty="0" smtClean="0">
                <a:solidFill>
                  <a:srgbClr val="FFFFFF"/>
                </a:solidFill>
                <a:latin typeface="Arial"/>
                <a:cs typeface="Arial"/>
              </a:rPr>
              <a:t> </a:t>
            </a:r>
            <a:r>
              <a:rPr lang="es-ES" sz="3200" dirty="0" smtClean="0">
                <a:solidFill>
                  <a:srgbClr val="FFFFFF"/>
                </a:solidFill>
                <a:latin typeface="Arial"/>
                <a:cs typeface="Arial"/>
              </a:rPr>
              <a:t>de  </a:t>
            </a:r>
            <a:r>
              <a:rPr lang="es-ES" sz="3200" spc="-5" dirty="0" smtClean="0">
                <a:solidFill>
                  <a:srgbClr val="FFFFFF"/>
                </a:solidFill>
                <a:latin typeface="Arial"/>
                <a:cs typeface="Arial"/>
              </a:rPr>
              <a:t>eventos que</a:t>
            </a:r>
            <a:r>
              <a:rPr lang="es-ES" sz="3200" spc="-45" dirty="0" smtClean="0">
                <a:solidFill>
                  <a:srgbClr val="FFFFFF"/>
                </a:solidFill>
                <a:latin typeface="Arial"/>
                <a:cs typeface="Arial"/>
              </a:rPr>
              <a:t> </a:t>
            </a:r>
            <a:r>
              <a:rPr lang="es-ES" sz="3200" dirty="0" smtClean="0">
                <a:solidFill>
                  <a:srgbClr val="FFFFFF"/>
                </a:solidFill>
                <a:latin typeface="Arial"/>
                <a:cs typeface="Arial"/>
              </a:rPr>
              <a:t>incluye</a:t>
            </a:r>
            <a:endParaRPr lang="es-ES" sz="3200" dirty="0" smtClean="0">
              <a:latin typeface="Arial"/>
              <a:cs typeface="Arial"/>
            </a:endParaRPr>
          </a:p>
          <a:p>
            <a:pPr marL="756285" lvl="1" indent="-286385">
              <a:lnSpc>
                <a:spcPct val="100000"/>
              </a:lnSpc>
              <a:spcBef>
                <a:spcPts val="690"/>
              </a:spcBef>
              <a:buClr>
                <a:srgbClr val="B1B1B1"/>
              </a:buClr>
              <a:buSzPct val="75000"/>
              <a:buFont typeface="Wingdings"/>
              <a:buChar char=""/>
              <a:tabLst>
                <a:tab pos="756920" algn="l"/>
              </a:tabLst>
            </a:pPr>
            <a:r>
              <a:rPr lang="es-ES" sz="2800" spc="-5" dirty="0" smtClean="0">
                <a:solidFill>
                  <a:srgbClr val="FFFFFF"/>
                </a:solidFill>
                <a:latin typeface="Arial"/>
                <a:cs typeface="Arial"/>
              </a:rPr>
              <a:t>la germinación de</a:t>
            </a:r>
            <a:r>
              <a:rPr lang="es-ES" sz="2800" spc="20" dirty="0" smtClean="0">
                <a:solidFill>
                  <a:srgbClr val="FFFFFF"/>
                </a:solidFill>
                <a:latin typeface="Arial"/>
                <a:cs typeface="Arial"/>
              </a:rPr>
              <a:t> </a:t>
            </a:r>
            <a:r>
              <a:rPr lang="es-ES" sz="2800" spc="-5" dirty="0" smtClean="0">
                <a:solidFill>
                  <a:srgbClr val="FFFFFF"/>
                </a:solidFill>
                <a:latin typeface="Arial"/>
                <a:cs typeface="Arial"/>
              </a:rPr>
              <a:t>semillas</a:t>
            </a:r>
            <a:endParaRPr lang="es-ES" sz="2800" dirty="0" smtClean="0">
              <a:latin typeface="Arial"/>
              <a:cs typeface="Arial"/>
            </a:endParaRPr>
          </a:p>
          <a:p>
            <a:pPr marL="756285" lvl="1" indent="-286385">
              <a:lnSpc>
                <a:spcPct val="100000"/>
              </a:lnSpc>
              <a:spcBef>
                <a:spcPts val="670"/>
              </a:spcBef>
              <a:buClr>
                <a:srgbClr val="B1B1B1"/>
              </a:buClr>
              <a:buSzPct val="75000"/>
              <a:buFont typeface="Wingdings"/>
              <a:buChar char=""/>
              <a:tabLst>
                <a:tab pos="756920" algn="l"/>
              </a:tabLst>
            </a:pPr>
            <a:r>
              <a:rPr lang="es-ES" sz="2800" spc="-5" dirty="0" smtClean="0">
                <a:solidFill>
                  <a:srgbClr val="FFFFFF"/>
                </a:solidFill>
                <a:latin typeface="Arial"/>
                <a:cs typeface="Arial"/>
              </a:rPr>
              <a:t>emergencia de las</a:t>
            </a:r>
            <a:r>
              <a:rPr lang="es-ES" sz="2800" spc="20" dirty="0" smtClean="0">
                <a:solidFill>
                  <a:srgbClr val="FFFFFF"/>
                </a:solidFill>
                <a:latin typeface="Arial"/>
                <a:cs typeface="Arial"/>
              </a:rPr>
              <a:t> </a:t>
            </a:r>
            <a:r>
              <a:rPr lang="es-ES" sz="2800" dirty="0" smtClean="0">
                <a:solidFill>
                  <a:srgbClr val="FFFFFF"/>
                </a:solidFill>
                <a:latin typeface="Arial"/>
                <a:cs typeface="Arial"/>
              </a:rPr>
              <a:t>plántulas</a:t>
            </a:r>
            <a:endParaRPr lang="es-ES" sz="2800" dirty="0" smtClean="0">
              <a:latin typeface="Arial"/>
              <a:cs typeface="Arial"/>
            </a:endParaRPr>
          </a:p>
          <a:p>
            <a:pPr marL="756285" marR="129539" lvl="1" indent="-286385">
              <a:lnSpc>
                <a:spcPct val="100000"/>
              </a:lnSpc>
              <a:spcBef>
                <a:spcPts val="675"/>
              </a:spcBef>
              <a:buClr>
                <a:srgbClr val="B1B1B1"/>
              </a:buClr>
              <a:buSzPct val="75000"/>
              <a:buFont typeface="Wingdings"/>
              <a:buChar char=""/>
              <a:tabLst>
                <a:tab pos="756920" algn="l"/>
              </a:tabLst>
            </a:pPr>
            <a:r>
              <a:rPr lang="es-ES" sz="2800" spc="-5" dirty="0" smtClean="0">
                <a:solidFill>
                  <a:srgbClr val="FFFFFF"/>
                </a:solidFill>
                <a:latin typeface="Arial"/>
                <a:cs typeface="Arial"/>
              </a:rPr>
              <a:t>el </a:t>
            </a:r>
            <a:r>
              <a:rPr lang="es-ES" sz="2800" dirty="0" smtClean="0">
                <a:solidFill>
                  <a:srgbClr val="FFFFFF"/>
                </a:solidFill>
                <a:latin typeface="Arial"/>
                <a:cs typeface="Arial"/>
              </a:rPr>
              <a:t>desarrollo </a:t>
            </a:r>
            <a:r>
              <a:rPr lang="es-ES" sz="2800" spc="-5" dirty="0" smtClean="0">
                <a:solidFill>
                  <a:srgbClr val="FFFFFF"/>
                </a:solidFill>
                <a:latin typeface="Arial"/>
                <a:cs typeface="Arial"/>
              </a:rPr>
              <a:t>de las </a:t>
            </a:r>
            <a:r>
              <a:rPr lang="es-ES" sz="2800" dirty="0" smtClean="0">
                <a:solidFill>
                  <a:srgbClr val="FFFFFF"/>
                </a:solidFill>
                <a:latin typeface="Arial"/>
                <a:cs typeface="Arial"/>
              </a:rPr>
              <a:t>plántulas hasta </a:t>
            </a:r>
            <a:r>
              <a:rPr lang="es-ES" sz="2800" spc="-5" dirty="0" smtClean="0">
                <a:solidFill>
                  <a:srgbClr val="FFFFFF"/>
                </a:solidFill>
                <a:latin typeface="Arial"/>
                <a:cs typeface="Arial"/>
              </a:rPr>
              <a:t>la etapa  en que </a:t>
            </a:r>
            <a:r>
              <a:rPr lang="es-ES" sz="2800" dirty="0" smtClean="0">
                <a:solidFill>
                  <a:srgbClr val="FFFFFF"/>
                </a:solidFill>
                <a:latin typeface="Arial"/>
                <a:cs typeface="Arial"/>
              </a:rPr>
              <a:t>se puede esperar </a:t>
            </a:r>
            <a:r>
              <a:rPr lang="es-ES" sz="2800" spc="-5" dirty="0" smtClean="0">
                <a:solidFill>
                  <a:srgbClr val="FFFFFF"/>
                </a:solidFill>
                <a:latin typeface="Arial"/>
                <a:cs typeface="Arial"/>
              </a:rPr>
              <a:t>que </a:t>
            </a:r>
            <a:r>
              <a:rPr lang="es-ES" sz="2800" dirty="0" smtClean="0">
                <a:solidFill>
                  <a:srgbClr val="FFFFFF"/>
                </a:solidFill>
                <a:latin typeface="Arial"/>
                <a:cs typeface="Arial"/>
              </a:rPr>
              <a:t>crezca </a:t>
            </a:r>
            <a:r>
              <a:rPr lang="es-ES" sz="2800" spc="-5" dirty="0" smtClean="0">
                <a:solidFill>
                  <a:srgbClr val="FFFFFF"/>
                </a:solidFill>
                <a:latin typeface="Arial"/>
                <a:cs typeface="Arial"/>
              </a:rPr>
              <a:t>hasta la  madurez.</a:t>
            </a:r>
            <a:endParaRPr lang="es-ES" sz="2800" dirty="0">
              <a:latin typeface="Arial"/>
              <a:cs typeface="Arial"/>
            </a:endParaRPr>
          </a:p>
        </p:txBody>
      </p:sp>
      <p:sp>
        <p:nvSpPr>
          <p:cNvPr id="25" name="24 Rectángulo"/>
          <p:cNvSpPr/>
          <p:nvPr/>
        </p:nvSpPr>
        <p:spPr>
          <a:xfrm>
            <a:off x="1066800" y="229850"/>
            <a:ext cx="7315200" cy="769441"/>
          </a:xfrm>
          <a:prstGeom prst="rect">
            <a:avLst/>
          </a:prstGeom>
        </p:spPr>
        <p:txBody>
          <a:bodyPr wrap="square">
            <a:spAutoFit/>
          </a:bodyPr>
          <a:lstStyle/>
          <a:p>
            <a:r>
              <a:rPr kumimoji="0" lang="es-AR" sz="4400" b="0" i="0" u="none" strike="noStrike" kern="0" cap="none" spc="0" normalizeH="0" baseline="0" noProof="0" dirty="0" smtClean="0">
                <a:ln>
                  <a:noFill/>
                </a:ln>
                <a:solidFill>
                  <a:srgbClr val="B1B1B1"/>
                </a:solidFill>
                <a:effectLst/>
                <a:uLnTx/>
                <a:uFillTx/>
                <a:latin typeface="Arial"/>
                <a:ea typeface="+mj-ea"/>
                <a:cs typeface="Arial"/>
              </a:rPr>
              <a:t>Establecimiento de</a:t>
            </a:r>
            <a:r>
              <a:rPr kumimoji="0" lang="es-AR" sz="4400" b="0" i="0" u="none" strike="noStrike" kern="0" cap="none" spc="-55" normalizeH="0" baseline="0" noProof="0" dirty="0" smtClean="0">
                <a:ln>
                  <a:noFill/>
                </a:ln>
                <a:solidFill>
                  <a:srgbClr val="B1B1B1"/>
                </a:solidFill>
                <a:effectLst/>
                <a:uLnTx/>
                <a:uFillTx/>
                <a:latin typeface="Arial"/>
                <a:ea typeface="+mj-ea"/>
                <a:cs typeface="Arial"/>
              </a:rPr>
              <a:t> </a:t>
            </a:r>
            <a:r>
              <a:rPr kumimoji="0" lang="es-AR" sz="4400" b="0" i="0" u="none" strike="noStrike" kern="0" cap="none" spc="0" normalizeH="0" baseline="0" noProof="0" dirty="0" smtClean="0">
                <a:ln>
                  <a:noFill/>
                </a:ln>
                <a:solidFill>
                  <a:srgbClr val="B1B1B1"/>
                </a:solidFill>
                <a:effectLst/>
                <a:uLnTx/>
                <a:uFillTx/>
                <a:latin typeface="Arial"/>
                <a:ea typeface="+mj-ea"/>
                <a:cs typeface="Arial"/>
              </a:rPr>
              <a:t>cultivos</a:t>
            </a:r>
            <a:endParaRPr lang="es-A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3047</TotalTime>
  <Words>14701</Words>
  <Application>Microsoft Office PowerPoint</Application>
  <PresentationFormat>Presentación en pantalla (4:3)</PresentationFormat>
  <Paragraphs>642</Paragraphs>
  <Slides>78</Slides>
  <Notes>44</Notes>
  <HiddenSlides>1</HiddenSlides>
  <MMClips>0</MMClips>
  <ScaleCrop>false</ScaleCrop>
  <HeadingPairs>
    <vt:vector size="4" baseType="variant">
      <vt:variant>
        <vt:lpstr>Tema</vt:lpstr>
      </vt:variant>
      <vt:variant>
        <vt:i4>1</vt:i4>
      </vt:variant>
      <vt:variant>
        <vt:lpstr>Títulos de diapositiva</vt:lpstr>
      </vt:variant>
      <vt:variant>
        <vt:i4>78</vt:i4>
      </vt:variant>
    </vt:vector>
  </HeadingPairs>
  <TitlesOfParts>
    <vt:vector size="79" baseType="lpstr">
      <vt:lpstr>Office Theme</vt:lpstr>
      <vt:lpstr>Presentación de PowerPoint</vt:lpstr>
      <vt:lpstr>Objetivos</vt:lpstr>
      <vt:lpstr>Funciones de la sembradora</vt:lpstr>
      <vt:lpstr>Análisis funcional</vt:lpstr>
      <vt:lpstr>Presentación de PowerPoint</vt:lpstr>
      <vt:lpstr>Qué se requiere de la máquina  sembradora?</vt:lpstr>
      <vt:lpstr>Cómo intervienen las máquinas?</vt:lpstr>
      <vt:lpstr>Presentación de PowerPoint</vt:lpstr>
      <vt:lpstr>Presentación de PowerPoint</vt:lpstr>
      <vt:lpstr>Las consecuencias del establecimiento del  cultivo debajo del nivel óptimo de  rentabilidad en la explotación incluyen</vt:lpstr>
      <vt:lpstr>Jethro Tull 1701</vt:lpstr>
      <vt:lpstr>Presentación de PowerPoint</vt:lpstr>
      <vt:lpstr>Presentación de PowerPoint</vt:lpstr>
      <vt:lpstr>¿Qué tipos de sembradoras  existen?</vt:lpstr>
      <vt:lpstr>Presentación de PowerPoint</vt:lpstr>
      <vt:lpstr>Presentación de PowerPoint</vt:lpstr>
      <vt:lpstr>Presentación de PowerPoint</vt:lpstr>
      <vt:lpstr>Presentación de PowerPoint</vt:lpstr>
      <vt:lpstr>Eficiencia de trenes de siembra</vt:lpstr>
      <vt:lpstr>Tren de siembra</vt:lpstr>
      <vt:lpstr>Mecanismos de corte de residuos y  roturación del suelo</vt:lpstr>
      <vt:lpstr>Presentación de PowerPoint</vt:lpstr>
      <vt:lpstr>Presentación de PowerPoint</vt:lpstr>
      <vt:lpstr>Presentación de PowerPoint</vt:lpstr>
      <vt:lpstr>Presentación de PowerPoint</vt:lpstr>
      <vt:lpstr>Corte de residuos</vt:lpstr>
      <vt:lpstr>Cuchilla lisa u ondulada de diferente  amplitud y tipo de onda</vt:lpstr>
      <vt:lpstr>Presentación de PowerPoint</vt:lpstr>
      <vt:lpstr>Cuchilla tomada al cuerpo de  siembra</vt:lpstr>
      <vt:lpstr>Cuchillas de corte y remoción</vt:lpstr>
      <vt:lpstr>Presentación de PowerPoint</vt:lpstr>
      <vt:lpstr>Velocidad de la cuchilla</vt:lpstr>
      <vt:lpstr>Esfuerzos a 5 cm de profundidad</vt:lpstr>
      <vt:lpstr>Esfuerzos a 10 cm de profundidad</vt:lpstr>
      <vt:lpstr>Relación de velocidades de la cuchilla (Vc / Va)</vt:lpstr>
      <vt:lpstr>Abresurco de casquete</vt:lpstr>
      <vt:lpstr>Abresurco de Monodisco</vt:lpstr>
      <vt:lpstr>Presentación de PowerPoint</vt:lpstr>
      <vt:lpstr>Presentación de PowerPoint</vt:lpstr>
      <vt:lpstr>Discos dobles inclinados</vt:lpstr>
      <vt:lpstr>Órganos  dosificadores</vt:lpstr>
      <vt:lpstr>Presentación de PowerPoint</vt:lpstr>
      <vt:lpstr>Registro de desplazamiento del  rodillo acanalado</vt:lpstr>
      <vt:lpstr>Roldana</vt:lpstr>
      <vt:lpstr>Platillo vertical (roldana)</vt:lpstr>
      <vt:lpstr>chevrón</vt:lpstr>
      <vt:lpstr>Presentación de PowerPoint</vt:lpstr>
      <vt:lpstr>Placa vertical alveolada interna</vt:lpstr>
      <vt:lpstr>Dosificadores</vt:lpstr>
      <vt:lpstr>Dosificación mecánica y transporte  neumático (Air drill)</vt:lpstr>
      <vt:lpstr>Dispositivo para disminuir la velocidad de la  semilla y favorecer su caída</vt:lpstr>
      <vt:lpstr>Dosificadores mecánicos tipo chevrón y  anulación individual de líneas de siembra en sembradoras Air Drill (una salida individual para cada línea de siembra</vt:lpstr>
      <vt:lpstr>¿qué es necesario controlar en  la siembra?</vt:lpstr>
      <vt:lpstr>Presentación de PowerPoint</vt:lpstr>
      <vt:lpstr>Control de flujo y dosificación</vt:lpstr>
      <vt:lpstr>Control de dosificación</vt:lpstr>
      <vt:lpstr>Densidad de siembra y uniformidad  de siembra</vt:lpstr>
      <vt:lpstr>¿Por qué se debe regular la  sembradora todos los años?</vt:lpstr>
      <vt:lpstr>La densidad teórica se puede ver  afectada por</vt:lpstr>
      <vt:lpstr>Qué diferencia los ensayos  estáticos y dinámicos</vt:lpstr>
      <vt:lpstr>metodología</vt:lpstr>
      <vt:lpstr>Dinámico en campo el día de siembra (si se evaluó  el flujo de la máquina previamente</vt:lpstr>
      <vt:lpstr>Qué puede ocasionar las diferencias  de entrega entre dosificadores?</vt:lpstr>
      <vt:lpstr>Máquinas con asistencia neumática</vt:lpstr>
      <vt:lpstr>Máquinas con dosificación mecánica y  transporte neumático (Air Drill)</vt:lpstr>
      <vt:lpstr>Al calibrar una sembradora con  transporte por aire (Air Drill)</vt:lpstr>
      <vt:lpstr>Determinación de densidad y  uniformidad</vt:lpstr>
      <vt:lpstr>Errores en densidad</vt:lpstr>
      <vt:lpstr>Tipos de distribuidores</vt:lpstr>
      <vt:lpstr>Causas de desuniformidad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Kamaleon</dc:creator>
  <cp:lastModifiedBy>Victor</cp:lastModifiedBy>
  <cp:revision>197</cp:revision>
  <dcterms:created xsi:type="dcterms:W3CDTF">2019-03-27T11:35:45Z</dcterms:created>
  <dcterms:modified xsi:type="dcterms:W3CDTF">2020-03-19T20:46:57Z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2017-04-06T00:00:00Z</vt:filetime>
  </property>
  <property fmtid="{D5CDD505-2E9C-101B-9397-08002B2CF9AE}" pid="3" name="Creator">
    <vt:lpwstr>Microsoft® Office PowerPoint® 2007</vt:lpwstr>
  </property>
  <property fmtid="{D5CDD505-2E9C-101B-9397-08002B2CF9AE}" pid="4" name="LastSaved">
    <vt:filetime>2019-03-27T00:00:00Z</vt:filetime>
  </property>
</Properties>
</file>