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83" d="100"/>
          <a:sy n="83" d="100"/>
        </p:scale>
        <p:origin x="66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4000" dirty="0" smtClean="0"/>
              <a:t> TP N°4: Soluciones 2</a:t>
            </a:r>
            <a:endParaRPr lang="es-AR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Dilución y Mezcla de soluciones de igual soluto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4018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</a:t>
            </a:r>
            <a:r>
              <a:rPr lang="es-AR" dirty="0" smtClean="0"/>
              <a:t>ateriales</a:t>
            </a:r>
            <a:endParaRPr lang="es-AR" dirty="0"/>
          </a:p>
        </p:txBody>
      </p:sp>
      <p:pic>
        <p:nvPicPr>
          <p:cNvPr id="5" name="5 Imagen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6" r="28947" b="30909"/>
          <a:stretch/>
        </p:blipFill>
        <p:spPr>
          <a:xfrm>
            <a:off x="2431569" y="4419864"/>
            <a:ext cx="1368152" cy="1833067"/>
          </a:xfrm>
          <a:prstGeom prst="rect">
            <a:avLst/>
          </a:prstGeom>
        </p:spPr>
      </p:pic>
      <p:pic>
        <p:nvPicPr>
          <p:cNvPr id="6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4" t="27478" r="44137" b="8081"/>
          <a:stretch/>
        </p:blipFill>
        <p:spPr>
          <a:xfrm>
            <a:off x="7476283" y="2131533"/>
            <a:ext cx="936104" cy="36025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90" y="2308674"/>
            <a:ext cx="1152244" cy="20850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0002" y="4616290"/>
            <a:ext cx="1499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Solución CuSO</a:t>
            </a:r>
            <a:r>
              <a:rPr lang="es-ES" baseline="-25000" dirty="0" smtClean="0"/>
              <a:t>4</a:t>
            </a:r>
            <a:r>
              <a:rPr lang="es-ES" dirty="0" smtClean="0"/>
              <a:t>.5H</a:t>
            </a:r>
            <a:r>
              <a:rPr lang="es-ES" baseline="-25000" dirty="0" smtClean="0"/>
              <a:t>2</a:t>
            </a:r>
            <a:r>
              <a:rPr lang="es-ES" dirty="0" smtClean="0"/>
              <a:t>O</a:t>
            </a:r>
          </a:p>
          <a:p>
            <a:r>
              <a:rPr lang="es-ES" dirty="0" smtClean="0"/>
              <a:t>0,8M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181" y="2308674"/>
            <a:ext cx="1193721" cy="17846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30716" r="16253"/>
          <a:stretch/>
        </p:blipFill>
        <p:spPr>
          <a:xfrm>
            <a:off x="4402793" y="2379734"/>
            <a:ext cx="499193" cy="342722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512181" y="1909721"/>
            <a:ext cx="149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Propipeta</a:t>
            </a:r>
            <a:endParaRPr lang="es-AR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721840" y="2131533"/>
            <a:ext cx="205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Pipeta doble aforo</a:t>
            </a:r>
            <a:endParaRPr lang="es-A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452196" y="5906257"/>
            <a:ext cx="149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matraz</a:t>
            </a:r>
            <a:endParaRPr lang="es-AR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554749" y="6394783"/>
            <a:ext cx="149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vaso</a:t>
            </a:r>
            <a:endParaRPr lang="es-AR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/>
          <a:srcRect l="29603" r="40729"/>
          <a:stretch/>
        </p:blipFill>
        <p:spPr>
          <a:xfrm>
            <a:off x="5725842" y="2279053"/>
            <a:ext cx="857982" cy="340957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508104" y="5852010"/>
            <a:ext cx="149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probeta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5660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56263" cy="1054250"/>
          </a:xfrm>
        </p:spPr>
        <p:txBody>
          <a:bodyPr/>
          <a:lstStyle/>
          <a:p>
            <a:r>
              <a:rPr lang="es-ES" sz="3200" dirty="0" smtClean="0"/>
              <a:t>Dilución de una solución</a:t>
            </a:r>
            <a:endParaRPr lang="es-AR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20888"/>
            <a:ext cx="8193734" cy="14204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7" t="1701" r="32842"/>
          <a:stretch/>
        </p:blipFill>
        <p:spPr>
          <a:xfrm>
            <a:off x="734900" y="3806064"/>
            <a:ext cx="865769" cy="24561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t="650" r="48601" b="-399"/>
          <a:stretch/>
        </p:blipFill>
        <p:spPr>
          <a:xfrm>
            <a:off x="2735217" y="3776050"/>
            <a:ext cx="621780" cy="28128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098" y="3776050"/>
            <a:ext cx="916585" cy="27527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3806064"/>
            <a:ext cx="2103302" cy="19447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1667" y="3501008"/>
            <a:ext cx="1366213" cy="32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7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dirty="0" smtClean="0"/>
              <a:t>Concentración de la solución diluida?</a:t>
            </a:r>
            <a:endParaRPr lang="es-AR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824995" y="2134501"/>
            <a:ext cx="7745505" cy="3877815"/>
          </a:xfrm>
        </p:spPr>
        <p:txBody>
          <a:bodyPr/>
          <a:lstStyle/>
          <a:p>
            <a:r>
              <a:rPr lang="es-ES" dirty="0" smtClean="0"/>
              <a:t>La cantidad de soluto en la solución diluida, es igual a la cantidad de soluto tomado en la alícuota de la solución concentrada (volumen de la pipeta doble aforo, en este caso 10 </a:t>
            </a:r>
            <a:r>
              <a:rPr lang="es-ES" dirty="0" err="1" smtClean="0"/>
              <a:t>mL</a:t>
            </a:r>
            <a:r>
              <a:rPr lang="es-ES" dirty="0" smtClean="0"/>
              <a:t>).</a:t>
            </a:r>
            <a:endParaRPr lang="es-AR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1520" y="3774439"/>
            <a:ext cx="44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Concentración de la Solución inicial: 0,8M</a:t>
            </a:r>
            <a:endParaRPr lang="es-AR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17807" y="3750244"/>
            <a:ext cx="368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1000 </a:t>
            </a:r>
            <a:r>
              <a:rPr lang="es-ES" dirty="0" err="1" smtClean="0"/>
              <a:t>mL</a:t>
            </a:r>
            <a:r>
              <a:rPr lang="es-ES" dirty="0" smtClean="0">
                <a:latin typeface="Book Antiqua" panose="02040602050305030304" pitchFamily="18" charset="0"/>
              </a:rPr>
              <a:t>→ 0,8 moles de soluto</a:t>
            </a:r>
          </a:p>
          <a:p>
            <a:r>
              <a:rPr lang="es-ES" dirty="0" smtClean="0">
                <a:latin typeface="Book Antiqua" panose="02040602050305030304" pitchFamily="18" charset="0"/>
              </a:rPr>
              <a:t>10 </a:t>
            </a:r>
            <a:r>
              <a:rPr lang="es-ES" dirty="0" err="1" smtClean="0">
                <a:latin typeface="Book Antiqua" panose="02040602050305030304" pitchFamily="18" charset="0"/>
              </a:rPr>
              <a:t>mL</a:t>
            </a:r>
            <a:r>
              <a:rPr lang="es-ES" dirty="0">
                <a:latin typeface="Book Antiqua" panose="02040602050305030304" pitchFamily="18" charset="0"/>
              </a:rPr>
              <a:t> </a:t>
            </a:r>
            <a:r>
              <a:rPr lang="es-ES" dirty="0" smtClean="0">
                <a:latin typeface="Book Antiqua" panose="02040602050305030304" pitchFamily="18" charset="0"/>
              </a:rPr>
              <a:t>→ </a:t>
            </a:r>
            <a:r>
              <a:rPr lang="es-ES" b="1" dirty="0" smtClean="0">
                <a:latin typeface="Book Antiqua" panose="02040602050305030304" pitchFamily="18" charset="0"/>
              </a:rPr>
              <a:t>X=0,008 moles de soluto</a:t>
            </a:r>
            <a:endParaRPr lang="es-AR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27584" y="4578475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 cantidad de soluto es la que ahora está en el matraz, y luego se agrega agua hasta 100 </a:t>
            </a:r>
            <a:r>
              <a:rPr lang="es-ES" dirty="0" err="1" smtClean="0"/>
              <a:t>mL</a:t>
            </a:r>
            <a:r>
              <a:rPr lang="es-ES" dirty="0" smtClean="0"/>
              <a:t> </a:t>
            </a:r>
            <a:endParaRPr lang="es-AR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24995" y="5336344"/>
            <a:ext cx="5602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 100 </a:t>
            </a:r>
            <a:r>
              <a:rPr lang="es-ES" dirty="0" err="1" smtClean="0"/>
              <a:t>mL</a:t>
            </a:r>
            <a:r>
              <a:rPr lang="es-ES" dirty="0" smtClean="0"/>
              <a:t> de la solución diluida</a:t>
            </a:r>
            <a:r>
              <a:rPr lang="es-ES" dirty="0">
                <a:latin typeface="Book Antiqua" panose="02040602050305030304" pitchFamily="18" charset="0"/>
              </a:rPr>
              <a:t> </a:t>
            </a:r>
            <a:r>
              <a:rPr lang="es-ES" dirty="0" smtClean="0">
                <a:latin typeface="Book Antiqua" panose="02040602050305030304" pitchFamily="18" charset="0"/>
              </a:rPr>
              <a:t>→ 0,008 moles de </a:t>
            </a:r>
            <a:r>
              <a:rPr lang="es-ES" dirty="0" err="1" smtClean="0">
                <a:latin typeface="Book Antiqua" panose="02040602050305030304" pitchFamily="18" charset="0"/>
              </a:rPr>
              <a:t>st</a:t>
            </a:r>
            <a:endParaRPr lang="es-ES" dirty="0" smtClean="0">
              <a:latin typeface="Book Antiqua" panose="02040602050305030304" pitchFamily="18" charset="0"/>
            </a:endParaRPr>
          </a:p>
          <a:p>
            <a:r>
              <a:rPr lang="es-ES" dirty="0" smtClean="0">
                <a:latin typeface="Book Antiqua" panose="02040602050305030304" pitchFamily="18" charset="0"/>
              </a:rPr>
              <a:t>1000 </a:t>
            </a:r>
            <a:r>
              <a:rPr lang="es-ES" dirty="0" err="1" smtClean="0">
                <a:latin typeface="Book Antiqua" panose="02040602050305030304" pitchFamily="18" charset="0"/>
              </a:rPr>
              <a:t>mL</a:t>
            </a:r>
            <a:r>
              <a:rPr lang="es-ES" dirty="0" smtClean="0">
                <a:latin typeface="Book Antiqua" panose="02040602050305030304" pitchFamily="18" charset="0"/>
              </a:rPr>
              <a:t> →x=0,08 moles de </a:t>
            </a:r>
            <a:r>
              <a:rPr lang="es-ES" dirty="0" err="1" smtClean="0">
                <a:latin typeface="Book Antiqua" panose="02040602050305030304" pitchFamily="18" charset="0"/>
              </a:rPr>
              <a:t>st</a:t>
            </a:r>
            <a:endParaRPr lang="es-A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626403" y="6069598"/>
            <a:ext cx="381642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La concentración de la solución diluida es 0,08 M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9188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Mezcla de dos soluciones del mismo soluto</a:t>
            </a:r>
            <a:endParaRPr lang="es-AR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1) Tomar un volumen de Solución CuSO</a:t>
            </a:r>
            <a:r>
              <a:rPr lang="es-ES" baseline="-25000" dirty="0" smtClean="0"/>
              <a:t>4</a:t>
            </a:r>
            <a:r>
              <a:rPr lang="es-ES" dirty="0" smtClean="0"/>
              <a:t>.5H</a:t>
            </a:r>
            <a:r>
              <a:rPr lang="es-ES" baseline="-25000" dirty="0" smtClean="0"/>
              <a:t>2</a:t>
            </a:r>
            <a:r>
              <a:rPr lang="es-ES" dirty="0" smtClean="0"/>
              <a:t>O 0,8M, pasar a vaso de precipitados.</a:t>
            </a:r>
          </a:p>
          <a:p>
            <a:pPr marL="0" indent="0">
              <a:buNone/>
            </a:pPr>
            <a:r>
              <a:rPr lang="es-ES" dirty="0" smtClean="0"/>
              <a:t>2) Agregar a ese mismo vaso, un volumen medido de la solución CuSO</a:t>
            </a:r>
            <a:r>
              <a:rPr lang="es-ES" baseline="-25000" dirty="0" smtClean="0"/>
              <a:t>4</a:t>
            </a:r>
            <a:r>
              <a:rPr lang="es-ES" dirty="0" smtClean="0"/>
              <a:t>.5H</a:t>
            </a:r>
            <a:r>
              <a:rPr lang="es-ES" baseline="-25000" dirty="0" smtClean="0"/>
              <a:t>2</a:t>
            </a:r>
            <a:r>
              <a:rPr lang="es-ES" dirty="0" smtClean="0"/>
              <a:t>O 0,08M </a:t>
            </a:r>
          </a:p>
          <a:p>
            <a:pPr marL="0" indent="0">
              <a:buNone/>
            </a:pPr>
            <a:r>
              <a:rPr lang="es-ES" dirty="0" smtClean="0"/>
              <a:t>3) Calcular la concentración de la solución mezcla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186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48" t="5570" r="30727" b="22018"/>
          <a:stretch/>
        </p:blipFill>
        <p:spPr>
          <a:xfrm>
            <a:off x="4932040" y="2511379"/>
            <a:ext cx="2520280" cy="378042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21202" r="8146" b="11599"/>
          <a:stretch/>
        </p:blipFill>
        <p:spPr>
          <a:xfrm>
            <a:off x="827584" y="2348880"/>
            <a:ext cx="3168352" cy="39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medir volumen se utilizó pipeta doble aforo de 10mL.</a:t>
            </a:r>
          </a:p>
          <a:p>
            <a:r>
              <a:rPr lang="es-ES" dirty="0" smtClean="0"/>
              <a:t>Se debe calcular la cantidad de moles de soluto presente en esos 10 </a:t>
            </a:r>
            <a:r>
              <a:rPr lang="es-ES" dirty="0" err="1" smtClean="0"/>
              <a:t>mL</a:t>
            </a:r>
            <a:r>
              <a:rPr lang="es-ES" dirty="0" smtClean="0"/>
              <a:t>.</a:t>
            </a:r>
          </a:p>
          <a:p>
            <a:endParaRPr lang="es-E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dirty="0" smtClean="0"/>
              <a:t>Concentración de la solución mezcla?</a:t>
            </a: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179512" y="4077072"/>
            <a:ext cx="378821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1000 </a:t>
            </a:r>
            <a:r>
              <a:rPr lang="es-ES" dirty="0" err="1" smtClean="0"/>
              <a:t>mL</a:t>
            </a:r>
            <a:r>
              <a:rPr lang="es-ES" dirty="0" smtClean="0">
                <a:latin typeface="Book Antiqua" panose="02040602050305030304" pitchFamily="18" charset="0"/>
              </a:rPr>
              <a:t>→ 0,8 moles de soluto (S1)</a:t>
            </a:r>
          </a:p>
          <a:p>
            <a:r>
              <a:rPr lang="es-ES" dirty="0" smtClean="0">
                <a:latin typeface="Book Antiqua" panose="02040602050305030304" pitchFamily="18" charset="0"/>
              </a:rPr>
              <a:t>10 </a:t>
            </a:r>
            <a:r>
              <a:rPr lang="es-ES" dirty="0" err="1" smtClean="0">
                <a:latin typeface="Book Antiqua" panose="02040602050305030304" pitchFamily="18" charset="0"/>
              </a:rPr>
              <a:t>mL</a:t>
            </a:r>
            <a:r>
              <a:rPr lang="es-ES" dirty="0">
                <a:latin typeface="Book Antiqua" panose="02040602050305030304" pitchFamily="18" charset="0"/>
              </a:rPr>
              <a:t> </a:t>
            </a:r>
            <a:r>
              <a:rPr lang="es-ES" dirty="0" smtClean="0">
                <a:latin typeface="Book Antiqua" panose="02040602050305030304" pitchFamily="18" charset="0"/>
              </a:rPr>
              <a:t>→ </a:t>
            </a:r>
            <a:r>
              <a:rPr lang="es-ES" b="1" dirty="0" smtClean="0">
                <a:latin typeface="Book Antiqua" panose="02040602050305030304" pitchFamily="18" charset="0"/>
              </a:rPr>
              <a:t>X=0,008 moles de soluto</a:t>
            </a:r>
            <a:endParaRPr lang="es-AR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566621" y="4088482"/>
            <a:ext cx="385394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1000 </a:t>
            </a:r>
            <a:r>
              <a:rPr lang="es-ES" dirty="0" err="1" smtClean="0"/>
              <a:t>mL</a:t>
            </a:r>
            <a:r>
              <a:rPr lang="es-ES" dirty="0" smtClean="0">
                <a:latin typeface="Book Antiqua" panose="02040602050305030304" pitchFamily="18" charset="0"/>
              </a:rPr>
              <a:t>→ 0,08 moles de soluto (S2)</a:t>
            </a:r>
          </a:p>
          <a:p>
            <a:r>
              <a:rPr lang="es-ES" dirty="0" smtClean="0">
                <a:latin typeface="Book Antiqua" panose="02040602050305030304" pitchFamily="18" charset="0"/>
              </a:rPr>
              <a:t>10 </a:t>
            </a:r>
            <a:r>
              <a:rPr lang="es-ES" dirty="0" err="1" smtClean="0">
                <a:latin typeface="Book Antiqua" panose="02040602050305030304" pitchFamily="18" charset="0"/>
              </a:rPr>
              <a:t>mL</a:t>
            </a:r>
            <a:r>
              <a:rPr lang="es-ES" dirty="0">
                <a:latin typeface="Book Antiqua" panose="02040602050305030304" pitchFamily="18" charset="0"/>
              </a:rPr>
              <a:t> </a:t>
            </a:r>
            <a:r>
              <a:rPr lang="es-ES" dirty="0" smtClean="0">
                <a:latin typeface="Book Antiqua" panose="02040602050305030304" pitchFamily="18" charset="0"/>
              </a:rPr>
              <a:t>→ </a:t>
            </a:r>
            <a:r>
              <a:rPr lang="es-ES" b="1" dirty="0" smtClean="0">
                <a:latin typeface="Book Antiqua" panose="02040602050305030304" pitchFamily="18" charset="0"/>
              </a:rPr>
              <a:t>X=0,0008 moles de soluto</a:t>
            </a:r>
            <a:endParaRPr lang="es-AR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06946" y="4968822"/>
            <a:ext cx="875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el vaso de precipitados hay 0,008 moles de </a:t>
            </a:r>
            <a:r>
              <a:rPr lang="es-ES" dirty="0" err="1" smtClean="0"/>
              <a:t>st</a:t>
            </a:r>
            <a:r>
              <a:rPr lang="es-ES" dirty="0" smtClean="0"/>
              <a:t> (de S1) + 0,0008 moles de </a:t>
            </a:r>
            <a:r>
              <a:rPr lang="es-ES" dirty="0" err="1" smtClean="0"/>
              <a:t>st</a:t>
            </a:r>
            <a:r>
              <a:rPr lang="es-ES" dirty="0" smtClean="0"/>
              <a:t> (de S2), dando un total de 0,0088 moles de </a:t>
            </a:r>
            <a:r>
              <a:rPr lang="es-ES" dirty="0" err="1" smtClean="0"/>
              <a:t>st.</a:t>
            </a:r>
            <a:endParaRPr lang="es-ES" dirty="0" smtClean="0"/>
          </a:p>
          <a:p>
            <a:r>
              <a:rPr lang="es-ES" dirty="0" smtClean="0"/>
              <a:t>El volumen de la solución mezcla es 20 </a:t>
            </a:r>
            <a:r>
              <a:rPr lang="es-ES" dirty="0" err="1" smtClean="0"/>
              <a:t>mL</a:t>
            </a:r>
            <a:r>
              <a:rPr lang="es-ES" dirty="0" smtClean="0"/>
              <a:t>, es la suma de las alícuotas. No se agregó agua extra</a:t>
            </a:r>
          </a:p>
          <a:p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2195736" y="6033828"/>
            <a:ext cx="385394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20 </a:t>
            </a:r>
            <a:r>
              <a:rPr lang="es-ES" dirty="0" err="1" smtClean="0"/>
              <a:t>mL</a:t>
            </a:r>
            <a:r>
              <a:rPr lang="es-ES" dirty="0" smtClean="0">
                <a:latin typeface="Book Antiqua" panose="02040602050305030304" pitchFamily="18" charset="0"/>
              </a:rPr>
              <a:t>→ 0,0088 moles de soluto (S3)</a:t>
            </a:r>
          </a:p>
          <a:p>
            <a:r>
              <a:rPr lang="es-ES" dirty="0" smtClean="0">
                <a:latin typeface="Book Antiqua" panose="02040602050305030304" pitchFamily="18" charset="0"/>
              </a:rPr>
              <a:t>1000 </a:t>
            </a:r>
            <a:r>
              <a:rPr lang="es-ES" dirty="0" err="1" smtClean="0">
                <a:latin typeface="Book Antiqua" panose="02040602050305030304" pitchFamily="18" charset="0"/>
              </a:rPr>
              <a:t>mL</a:t>
            </a:r>
            <a:r>
              <a:rPr lang="es-ES" dirty="0">
                <a:latin typeface="Book Antiqua" panose="02040602050305030304" pitchFamily="18" charset="0"/>
              </a:rPr>
              <a:t> </a:t>
            </a:r>
            <a:r>
              <a:rPr lang="es-ES" dirty="0" smtClean="0">
                <a:latin typeface="Book Antiqua" panose="02040602050305030304" pitchFamily="18" charset="0"/>
              </a:rPr>
              <a:t>→ </a:t>
            </a:r>
            <a:r>
              <a:rPr lang="es-ES" b="1" dirty="0" smtClean="0">
                <a:latin typeface="Book Antiqua" panose="02040602050305030304" pitchFamily="18" charset="0"/>
              </a:rPr>
              <a:t>X=0,44 moles de soluto</a:t>
            </a:r>
            <a:endParaRPr lang="es-AR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412521" y="6261484"/>
            <a:ext cx="113364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S3:0,44M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59953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Comparar colores de las 3 soluciones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92" r="1680" b="10211"/>
          <a:stretch/>
        </p:blipFill>
        <p:spPr>
          <a:xfrm>
            <a:off x="2367260" y="2247900"/>
            <a:ext cx="4409479" cy="38782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067944" y="4293096"/>
            <a:ext cx="57606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S3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5414329" y="4464020"/>
            <a:ext cx="57606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S2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2915816" y="3429000"/>
            <a:ext cx="5760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S1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324914" y="6304032"/>
            <a:ext cx="80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concentración de la solución mezcla, será intermedia a las otras soluciones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50217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140</TotalTime>
  <Words>353</Words>
  <Application>Microsoft Office PowerPoint</Application>
  <PresentationFormat>Presentación en pantalla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Book Antiqua</vt:lpstr>
      <vt:lpstr>Wingdings</vt:lpstr>
      <vt:lpstr>Default Theme</vt:lpstr>
      <vt:lpstr> TP N°4: Soluciones 2</vt:lpstr>
      <vt:lpstr>Materiales</vt:lpstr>
      <vt:lpstr>Dilución de una solución</vt:lpstr>
      <vt:lpstr>¿Concentración de la solución diluida?</vt:lpstr>
      <vt:lpstr>Mezcla de dos soluciones del mismo soluto</vt:lpstr>
      <vt:lpstr>Presentación de PowerPoint</vt:lpstr>
      <vt:lpstr>¿Concentración de la solución mezcla?</vt:lpstr>
      <vt:lpstr>Comparar colores de las 3 soluciones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ESTEQUIOMETRÍA 2</dc:title>
  <dc:creator>lenovo</dc:creator>
  <cp:lastModifiedBy>Usuario</cp:lastModifiedBy>
  <cp:revision>18</cp:revision>
  <dcterms:created xsi:type="dcterms:W3CDTF">2022-04-03T04:27:50Z</dcterms:created>
  <dcterms:modified xsi:type="dcterms:W3CDTF">2022-04-28T00:54:47Z</dcterms:modified>
</cp:coreProperties>
</file>