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m4a" ContentType="audio/mp4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48"/>
  </p:notesMasterIdLst>
  <p:handoutMasterIdLst>
    <p:handoutMasterId r:id="rId49"/>
  </p:handoutMasterIdLst>
  <p:sldIdLst>
    <p:sldId id="436" r:id="rId2"/>
    <p:sldId id="256" r:id="rId3"/>
    <p:sldId id="349" r:id="rId4"/>
    <p:sldId id="398" r:id="rId5"/>
    <p:sldId id="296" r:id="rId6"/>
    <p:sldId id="348" r:id="rId7"/>
    <p:sldId id="277" r:id="rId8"/>
    <p:sldId id="278" r:id="rId9"/>
    <p:sldId id="279" r:id="rId10"/>
    <p:sldId id="379" r:id="rId11"/>
    <p:sldId id="335" r:id="rId12"/>
    <p:sldId id="358" r:id="rId13"/>
    <p:sldId id="427" r:id="rId14"/>
    <p:sldId id="404" r:id="rId15"/>
    <p:sldId id="405" r:id="rId16"/>
    <p:sldId id="406" r:id="rId17"/>
    <p:sldId id="407" r:id="rId18"/>
    <p:sldId id="408" r:id="rId19"/>
    <p:sldId id="415" r:id="rId20"/>
    <p:sldId id="402" r:id="rId21"/>
    <p:sldId id="366" r:id="rId22"/>
    <p:sldId id="416" r:id="rId23"/>
    <p:sldId id="412" r:id="rId24"/>
    <p:sldId id="422" r:id="rId25"/>
    <p:sldId id="428" r:id="rId26"/>
    <p:sldId id="434" r:id="rId27"/>
    <p:sldId id="429" r:id="rId28"/>
    <p:sldId id="430" r:id="rId29"/>
    <p:sldId id="384" r:id="rId30"/>
    <p:sldId id="385" r:id="rId31"/>
    <p:sldId id="386" r:id="rId32"/>
    <p:sldId id="387" r:id="rId33"/>
    <p:sldId id="417" r:id="rId34"/>
    <p:sldId id="401" r:id="rId35"/>
    <p:sldId id="432" r:id="rId36"/>
    <p:sldId id="390" r:id="rId37"/>
    <p:sldId id="396" r:id="rId38"/>
    <p:sldId id="420" r:id="rId39"/>
    <p:sldId id="418" r:id="rId40"/>
    <p:sldId id="413" r:id="rId41"/>
    <p:sldId id="423" r:id="rId42"/>
    <p:sldId id="433" r:id="rId43"/>
    <p:sldId id="435" r:id="rId44"/>
    <p:sldId id="424" r:id="rId45"/>
    <p:sldId id="376" r:id="rId46"/>
    <p:sldId id="347" r:id="rId47"/>
  </p:sldIdLst>
  <p:sldSz cx="9144000" cy="6858000" type="screen4x3"/>
  <p:notesSz cx="6954838" cy="93091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FF33"/>
    <a:srgbClr val="FF9999"/>
    <a:srgbClr val="FFCCCC"/>
    <a:srgbClr val="FF6699"/>
    <a:srgbClr val="CC99FF"/>
    <a:srgbClr val="FFFF00"/>
    <a:srgbClr val="999C84"/>
    <a:srgbClr val="A3A69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4" autoAdjust="0"/>
    <p:restoredTop sz="94717" autoAdjust="0"/>
  </p:normalViewPr>
  <p:slideViewPr>
    <p:cSldViewPr>
      <p:cViewPr varScale="1">
        <p:scale>
          <a:sx n="69" d="100"/>
          <a:sy n="69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6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086" tIns="46543" rIns="93086" bIns="4654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086" tIns="46543" rIns="93086" bIns="4654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086" tIns="46543" rIns="93086" bIns="4654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086" tIns="46543" rIns="93086" bIns="4654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C88DBD4-630B-4302-9D55-6A50B17AAFA6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3086" tIns="46543" rIns="93086" bIns="46543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3086" tIns="46543" rIns="93086" bIns="46543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8F0CEFFF-BC39-4E54-AF27-C63EFDBE7703}" type="datetimeFigureOut">
              <a:rPr lang="es-ES"/>
              <a:pPr>
                <a:defRPr/>
              </a:pPr>
              <a:t>02/06/2020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52525" y="698500"/>
            <a:ext cx="4649788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086" tIns="46543" rIns="93086" bIns="46543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95325" y="4421188"/>
            <a:ext cx="5564188" cy="4189412"/>
          </a:xfrm>
          <a:prstGeom prst="rect">
            <a:avLst/>
          </a:prstGeom>
        </p:spPr>
        <p:txBody>
          <a:bodyPr vert="horz" lIns="93086" tIns="46543" rIns="93086" bIns="46543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3086" tIns="46543" rIns="93086" bIns="46543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wrap="square" lIns="93086" tIns="46543" rIns="93086" bIns="4654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B070AD22-EAE7-47E9-9D3C-E6890BAA4E1C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altLang="es-ES" smtClean="0"/>
          </a:p>
        </p:txBody>
      </p:sp>
      <p:sp>
        <p:nvSpPr>
          <p:cNvPr id="143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29FC90B-B6D3-46D1-9623-137C4690B855}" type="slidenum">
              <a:rPr lang="es-ES" altLang="es-ES"/>
              <a:pPr/>
              <a:t>3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altLang="es-ES" smtClean="0"/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3FDB59F-9454-4E9E-AB8D-E7CDBAAD0346}" type="slidenum">
              <a:rPr lang="es-ES" altLang="es-ES"/>
              <a:pPr/>
              <a:t>11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AR" altLang="es-AR" smtClean="0"/>
          </a:p>
        </p:txBody>
      </p:sp>
      <p:sp>
        <p:nvSpPr>
          <p:cNvPr id="36868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AACA303-43E0-4DAA-9982-7698B9190A4B}" type="slidenum">
              <a:rPr lang="es-ES" altLang="es-AR"/>
              <a:pPr/>
              <a:t>23</a:t>
            </a:fld>
            <a:endParaRPr lang="es-ES" alt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dondear rectángulo de esquina diagonal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10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70BA6D3-8A3B-4D22-83AD-FECCCB710004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  <p:sp>
        <p:nvSpPr>
          <p:cNvPr id="7" name="11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38147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C76972-E632-44A3-BA9F-B0B92C033B0C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612264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5A1CB3A-B8C5-47AE-8C01-59BC0FF7F6CF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  <p:sp>
        <p:nvSpPr>
          <p:cNvPr id="7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982094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9 Rectángulo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47C63E-5D67-4BE7-86C7-D9907E47344D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983977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9 Rectángulo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10 Rectángulo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9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0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1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41459DD-0CDB-4C85-BF50-703E351FD4E7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3128588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Rectángulo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88B6204-0401-4338-81F2-71A5D97A17BA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144281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1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1200E-36AF-43B1-8539-F3D102CE4B19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3262026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8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9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9B43D3A-3049-485F-8B43-5B2912F0E6A7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  <p:sp>
        <p:nvSpPr>
          <p:cNvPr id="8" name="10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376381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5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A1DADFA-1651-4672-B9CE-040FE2CE52E2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  <p:sp>
        <p:nvSpPr>
          <p:cNvPr id="7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22085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9D81F-DC96-4A4A-A060-3B7D4D175C0D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2495199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327C5-AFFF-4F04-94E1-1C81F9CE12B0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682775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3CC79-97D2-4462-A7B8-E6D22EF114CD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42112682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46238"/>
            <a:ext cx="8229600" cy="452596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A8A3A-5588-44AB-A927-44B66D6A3B73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</p:spTree>
    <p:extLst>
      <p:ext uri="{BB962C8B-B14F-4D97-AF65-F5344CB8AC3E}">
        <p14:creationId xmlns:p14="http://schemas.microsoft.com/office/powerpoint/2010/main" xmlns="" val="1253705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 smtClean="0">
                <a:solidFill>
                  <a:srgbClr val="DFE0D4"/>
                </a:solidFill>
              </a:defRPr>
            </a:lvl1pPr>
          </a:lstStyle>
          <a:p>
            <a:pPr>
              <a:defRPr/>
            </a:pPr>
            <a:fld id="{752A8B0E-4999-4AFE-A683-A27BEF395F7A}" type="slidenum">
              <a:rPr lang="es-ES" altLang="es-AR"/>
              <a:pPr>
                <a:defRPr/>
              </a:pPr>
              <a:t>‹Nº›</a:t>
            </a:fld>
            <a:endParaRPr lang="es-ES" altLang="es-AR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33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71" r:id="rId1"/>
    <p:sldLayoutId id="2147484172" r:id="rId2"/>
    <p:sldLayoutId id="2147484173" r:id="rId3"/>
    <p:sldLayoutId id="2147484174" r:id="rId4"/>
    <p:sldLayoutId id="2147484175" r:id="rId5"/>
    <p:sldLayoutId id="2147484176" r:id="rId6"/>
    <p:sldLayoutId id="2147484166" r:id="rId7"/>
    <p:sldLayoutId id="2147484177" r:id="rId8"/>
    <p:sldLayoutId id="2147484178" r:id="rId9"/>
    <p:sldLayoutId id="2147484167" r:id="rId10"/>
    <p:sldLayoutId id="2147484168" r:id="rId11"/>
    <p:sldLayoutId id="2147484169" r:id="rId12"/>
    <p:sldLayoutId id="2147484170" r:id="rId13"/>
  </p:sldLayoutIdLst>
  <p:txStyles>
    <p:titleStyle>
      <a:lvl1pPr marL="53975" indent="-53975" algn="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  <a:extLst/>
    </p:titleStyle>
    <p:bodyStyle>
      <a:lvl1pPr marL="292100" indent="-292100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anose="05020102010507070707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4a"/><Relationship Id="rId5" Type="http://schemas.openxmlformats.org/officeDocument/2006/relationships/image" Target="../media/image4.png"/><Relationship Id="rId4" Type="http://schemas.microsoft.com/office/2007/relationships/media" Target="../media/media1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2.m4a"/><Relationship Id="rId5" Type="http://schemas.openxmlformats.org/officeDocument/2006/relationships/image" Target="../media/image4.png"/><Relationship Id="rId4" Type="http://schemas.microsoft.com/office/2007/relationships/media" Target="../media/media2.m4a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4a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4.m4a"/><Relationship Id="rId5" Type="http://schemas.openxmlformats.org/officeDocument/2006/relationships/image" Target="../media/image4.png"/><Relationship Id="rId4" Type="http://schemas.microsoft.com/office/2007/relationships/media" Target="../media/media4.m4a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5.m4a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6.m4a"/><Relationship Id="rId6" Type="http://schemas.openxmlformats.org/officeDocument/2006/relationships/image" Target="../media/image4.png"/><Relationship Id="rId5" Type="http://schemas.microsoft.com/office/2007/relationships/media" Target="../media/media6.m4a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7.m4a"/><Relationship Id="rId5" Type="http://schemas.openxmlformats.org/officeDocument/2006/relationships/image" Target="../media/image4.png"/><Relationship Id="rId4" Type="http://schemas.microsoft.com/office/2007/relationships/media" Target="../media/media7.m4a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8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8.m4a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9.m4a"/><Relationship Id="rId6" Type="http://schemas.openxmlformats.org/officeDocument/2006/relationships/image" Target="../media/image4.png"/><Relationship Id="rId5" Type="http://schemas.microsoft.com/office/2007/relationships/media" Target="../media/media9.m4a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0.m4a"/><Relationship Id="rId5" Type="http://schemas.openxmlformats.org/officeDocument/2006/relationships/image" Target="../media/image4.png"/><Relationship Id="rId4" Type="http://schemas.microsoft.com/office/2007/relationships/media" Target="../media/media10.m4a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1.m4a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4.png"/><Relationship Id="rId4" Type="http://schemas.openxmlformats.org/officeDocument/2006/relationships/image" Target="../media/image12.jpeg"/><Relationship Id="rId9" Type="http://schemas.microsoft.com/office/2007/relationships/media" Target="../media/media11.m4a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media12.m4a"/><Relationship Id="rId6" Type="http://schemas.openxmlformats.org/officeDocument/2006/relationships/image" Target="../media/image4.png"/><Relationship Id="rId5" Type="http://schemas.microsoft.com/office/2007/relationships/media" Target="../media/media12.m4a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13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3.m4a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4.m4a"/><Relationship Id="rId6" Type="http://schemas.openxmlformats.org/officeDocument/2006/relationships/image" Target="../media/image4.png"/><Relationship Id="rId5" Type="http://schemas.microsoft.com/office/2007/relationships/media" Target="../media/media14.m4a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5.m4a"/><Relationship Id="rId5" Type="http://schemas.openxmlformats.org/officeDocument/2006/relationships/image" Target="../media/image4.png"/><Relationship Id="rId4" Type="http://schemas.microsoft.com/office/2007/relationships/media" Target="../media/media15.m4a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6.m4a"/><Relationship Id="rId6" Type="http://schemas.microsoft.com/office/2007/relationships/media" Target="../media/media16.m4a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7.m4a"/><Relationship Id="rId5" Type="http://schemas.openxmlformats.org/officeDocument/2006/relationships/image" Target="../media/image4.png"/><Relationship Id="rId4" Type="http://schemas.microsoft.com/office/2007/relationships/media" Target="../media/media17.m4a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../media/media18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8.m4a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../media/media19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9.m4a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microsoft.com/office/2007/relationships/media" Target="../media/media20.m4a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21.m4a"/><Relationship Id="rId5" Type="http://schemas.openxmlformats.org/officeDocument/2006/relationships/image" Target="../media/image4.png"/><Relationship Id="rId4" Type="http://schemas.microsoft.com/office/2007/relationships/media" Target="../media/media21.m4a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media22.m4a"/><Relationship Id="rId6" Type="http://schemas.microsoft.com/office/2007/relationships/media" Target="../media/media22.m4a"/><Relationship Id="rId5" Type="http://schemas.openxmlformats.org/officeDocument/2006/relationships/image" Target="../media/image28.wmf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media23.m4a"/><Relationship Id="rId6" Type="http://schemas.openxmlformats.org/officeDocument/2006/relationships/image" Target="../media/image4.png"/><Relationship Id="rId5" Type="http://schemas.microsoft.com/office/2007/relationships/media" Target="../media/media23.m4a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24.m4a"/><Relationship Id="rId6" Type="http://schemas.microsoft.com/office/2007/relationships/media" Target="../media/media24.m4a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media" Target="../media/media25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25.m4a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26.m4a"/><Relationship Id="rId6" Type="http://schemas.microsoft.com/office/2007/relationships/media" Target="../media/media26.m4a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media" Target="../media/media27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27.m4a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media" Target="../media/media28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28.m4a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29.m4a"/><Relationship Id="rId6" Type="http://schemas.openxmlformats.org/officeDocument/2006/relationships/image" Target="../media/image4.png"/><Relationship Id="rId5" Type="http://schemas.microsoft.com/office/2007/relationships/media" Target="../media/media29.m4a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0.m4a"/><Relationship Id="rId6" Type="http://schemas.openxmlformats.org/officeDocument/2006/relationships/image" Target="../media/image4.png"/><Relationship Id="rId5" Type="http://schemas.microsoft.com/office/2007/relationships/media" Target="../media/media30.m4a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1.m4a"/><Relationship Id="rId5" Type="http://schemas.openxmlformats.org/officeDocument/2006/relationships/image" Target="../media/image4.png"/><Relationship Id="rId4" Type="http://schemas.microsoft.com/office/2007/relationships/media" Target="../media/media31.m4a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media" Target="../media/media32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2.m4a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33.m4a"/><Relationship Id="rId6" Type="http://schemas.openxmlformats.org/officeDocument/2006/relationships/image" Target="../media/image4.png"/><Relationship Id="rId5" Type="http://schemas.microsoft.com/office/2007/relationships/media" Target="../media/media33.m4a"/><Relationship Id="rId4" Type="http://schemas.openxmlformats.org/officeDocument/2006/relationships/image" Target="../media/image44.jpe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media" Target="../media/media34.m4a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media34.m4a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media35.m4a"/><Relationship Id="rId6" Type="http://schemas.microsoft.com/office/2007/relationships/media" Target="../media/media35.m4a"/><Relationship Id="rId5" Type="http://schemas.openxmlformats.org/officeDocument/2006/relationships/image" Target="../media/image7.png"/><Relationship Id="rId4" Type="http://schemas.openxmlformats.org/officeDocument/2006/relationships/image" Target="../media/image4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media36.m4a"/><Relationship Id="rId5" Type="http://schemas.openxmlformats.org/officeDocument/2006/relationships/image" Target="../media/image4.png"/><Relationship Id="rId4" Type="http://schemas.microsoft.com/office/2007/relationships/media" Target="../media/media36.m4a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media" Target="../media/media37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7.m4a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media" Target="../media/media38.m4a"/><Relationship Id="rId2" Type="http://schemas.openxmlformats.org/officeDocument/2006/relationships/slideLayout" Target="../slideLayouts/slideLayout6.xml"/><Relationship Id="rId1" Type="http://schemas.openxmlformats.org/officeDocument/2006/relationships/audio" Target="../media/media38.m4a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media" Target="../media/media39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39.m4a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40.m4a"/><Relationship Id="rId5" Type="http://schemas.openxmlformats.org/officeDocument/2006/relationships/image" Target="../media/image4.png"/><Relationship Id="rId4" Type="http://schemas.microsoft.com/office/2007/relationships/media" Target="../media/media40.m4a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AR" dirty="0" smtClean="0"/>
              <a:t>CURSO MANEJO Y CONSERVACIÓN DE SUELOS</a:t>
            </a:r>
          </a:p>
          <a:p>
            <a:pPr marL="0" indent="0" algn="ctr">
              <a:buNone/>
            </a:pPr>
            <a:r>
              <a:rPr lang="es-AR" dirty="0" smtClean="0"/>
              <a:t>PROPIEDADES FÍSICAS DEL SUELO</a:t>
            </a:r>
          </a:p>
          <a:p>
            <a:pPr marL="0" indent="0" algn="ctr">
              <a:buNone/>
            </a:pPr>
            <a:r>
              <a:rPr lang="es-AR" dirty="0" smtClean="0"/>
              <a:t>INGENIERÍA FORESTAL</a:t>
            </a:r>
          </a:p>
          <a:p>
            <a:pPr marL="0" indent="0" algn="ctr">
              <a:buNone/>
            </a:pPr>
            <a:endParaRPr lang="es-AR" dirty="0"/>
          </a:p>
          <a:p>
            <a:pPr marL="0" indent="0" algn="ctr">
              <a:buNone/>
            </a:pPr>
            <a:endParaRPr lang="es-AR" dirty="0" smtClean="0"/>
          </a:p>
          <a:p>
            <a:pPr marL="0" indent="0">
              <a:buNone/>
            </a:pPr>
            <a:r>
              <a:rPr lang="es-AR" dirty="0" smtClean="0"/>
              <a:t>Ing. Agrónoma Natalia </a:t>
            </a:r>
            <a:r>
              <a:rPr lang="es-AR" dirty="0" err="1" smtClean="0"/>
              <a:t>Machetti</a:t>
            </a:r>
            <a:endParaRPr lang="es-AR" dirty="0" smtClean="0"/>
          </a:p>
          <a:p>
            <a:pPr marL="0" indent="0">
              <a:buNone/>
            </a:pPr>
            <a:r>
              <a:rPr lang="es-AR" dirty="0"/>
              <a:t>n</a:t>
            </a:r>
            <a:r>
              <a:rPr lang="es-AR" dirty="0" smtClean="0"/>
              <a:t>atalia.machetti@agro.unlp.edu.ar</a:t>
            </a:r>
          </a:p>
          <a:p>
            <a:pPr marL="0" indent="0">
              <a:buNone/>
            </a:pPr>
            <a:endParaRPr lang="es-AR" dirty="0" smtClean="0"/>
          </a:p>
          <a:p>
            <a:pPr marL="0" indent="0"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xmlns="" val="1988690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8"/>
          <p:cNvSpPr txBox="1">
            <a:spLocks noChangeArrowheads="1"/>
          </p:cNvSpPr>
          <p:nvPr/>
        </p:nvSpPr>
        <p:spPr bwMode="auto">
          <a:xfrm>
            <a:off x="1571625" y="571500"/>
            <a:ext cx="5976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600" b="1" dirty="0">
                <a:ln w="6350">
                  <a:noFill/>
                </a:ln>
                <a:solidFill>
                  <a:srgbClr val="99FF33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FERTILIDAD FÍSICA DE LOS SUELOS</a:t>
            </a:r>
          </a:p>
        </p:txBody>
      </p:sp>
      <p:sp>
        <p:nvSpPr>
          <p:cNvPr id="10243" name="Text Box 11"/>
          <p:cNvSpPr txBox="1">
            <a:spLocks noChangeArrowheads="1"/>
          </p:cNvSpPr>
          <p:nvPr/>
        </p:nvSpPr>
        <p:spPr bwMode="auto">
          <a:xfrm>
            <a:off x="4786313" y="5572125"/>
            <a:ext cx="3600450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buClr>
                <a:schemeClr val="accent1"/>
              </a:buClr>
              <a:buSzPct val="70000"/>
              <a:buFont typeface="Wingdings 2" pitchFamily="18" charset="2"/>
              <a:buChar char=""/>
              <a:defRPr sz="3200">
                <a:solidFill>
                  <a:schemeClr val="tx1"/>
                </a:solidFill>
                <a:latin typeface="Rockwell" pitchFamily="18" charset="0"/>
              </a:defRPr>
            </a:lvl1pPr>
            <a:lvl2pPr marL="742950" indent="-285750" eaLnBrk="0" hangingPunct="0">
              <a:spcBef>
                <a:spcPts val="400"/>
              </a:spcBef>
              <a:buClr>
                <a:schemeClr val="accent2"/>
              </a:buClr>
              <a:buSzPct val="90000"/>
              <a:buChar char="•"/>
              <a:defRPr sz="2600">
                <a:solidFill>
                  <a:schemeClr val="tx1"/>
                </a:solidFill>
                <a:latin typeface="Rockwell" pitchFamily="18" charset="0"/>
              </a:defRPr>
            </a:lvl2pPr>
            <a:lvl3pPr marL="1143000" indent="-228600" eaLnBrk="0" hangingPunct="0">
              <a:spcBef>
                <a:spcPts val="400"/>
              </a:spcBef>
              <a:buClr>
                <a:srgbClr val="A8CDD7"/>
              </a:buClr>
              <a:buSzPct val="100000"/>
              <a:buFont typeface="Wingdings 2" pitchFamily="18" charset="2"/>
              <a:buChar char=""/>
              <a:defRPr sz="2300">
                <a:solidFill>
                  <a:schemeClr val="tx1"/>
                </a:solidFill>
                <a:latin typeface="Rockwell" pitchFamily="18" charset="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8CDD7"/>
              </a:buClr>
              <a:buSzPct val="100000"/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Rockwell" pitchFamily="18" charset="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A8CDD7"/>
              </a:buClr>
              <a:buSzPct val="100000"/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Rockwell" pitchFamily="18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8CDD7"/>
              </a:buClr>
              <a:buSzPct val="100000"/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Rockwell" pitchFamily="18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8CDD7"/>
              </a:buClr>
              <a:buSzPct val="100000"/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Rockwell" pitchFamily="18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8CDD7"/>
              </a:buClr>
              <a:buSzPct val="100000"/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Rockwell" pitchFamily="18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8CDD7"/>
              </a:buClr>
              <a:buSzPct val="100000"/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Rockwell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s-AR" altLang="es-ES" sz="2000" b="1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2020</a:t>
            </a:r>
          </a:p>
        </p:txBody>
      </p:sp>
      <p:pic>
        <p:nvPicPr>
          <p:cNvPr id="12292" name="Picture 8" descr="prevenir-eros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4413" y="2276475"/>
            <a:ext cx="7086600" cy="308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1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1 Título"/>
          <p:cNvSpPr>
            <a:spLocks noGrp="1"/>
          </p:cNvSpPr>
          <p:nvPr>
            <p:ph type="title"/>
          </p:nvPr>
        </p:nvSpPr>
        <p:spPr>
          <a:xfrm>
            <a:off x="473076" y="288925"/>
            <a:ext cx="8229600" cy="1143000"/>
          </a:xfrm>
        </p:spPr>
        <p:txBody>
          <a:bodyPr>
            <a:noAutofit/>
          </a:bodyPr>
          <a:lstStyle/>
          <a:p>
            <a:pPr marL="292100" indent="-292100" algn="ctr" eaLnBrk="1" hangingPunct="1">
              <a:spcBef>
                <a:spcPts val="0"/>
              </a:spcBef>
              <a:buClr>
                <a:schemeClr val="tx1"/>
              </a:buClr>
              <a:buSzPct val="70000"/>
              <a:defRPr/>
            </a:pPr>
            <a:r>
              <a:rPr lang="es-ES" sz="3200" b="1" dirty="0" smtClean="0">
                <a:solidFill>
                  <a:srgbClr val="99FF33"/>
                </a:solidFill>
                <a:effectLst/>
                <a:ea typeface="+mn-ea"/>
                <a:cs typeface="+mn-cs"/>
              </a:rPr>
              <a:t>CONDICIONES PARA EL DESARROLLO VEGETAL</a:t>
            </a:r>
          </a:p>
        </p:txBody>
      </p:sp>
      <p:sp>
        <p:nvSpPr>
          <p:cNvPr id="5124" name="2 Marcador de contenido"/>
          <p:cNvSpPr>
            <a:spLocks noGrp="1"/>
          </p:cNvSpPr>
          <p:nvPr>
            <p:ph idx="1"/>
          </p:nvPr>
        </p:nvSpPr>
        <p:spPr>
          <a:xfrm>
            <a:off x="428625" y="1428750"/>
            <a:ext cx="8175625" cy="5095875"/>
          </a:xfrm>
        </p:spPr>
        <p:txBody>
          <a:bodyPr>
            <a:normAutofit fontScale="92500"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99FF33"/>
              </a:buClr>
              <a:buFont typeface="Wingdings" pitchFamily="2" charset="2"/>
              <a:buChar char="v"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Suelo BIEN ESTRUCTURADO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 2" panose="05020102010507070707" pitchFamily="18" charset="2"/>
              <a:buNone/>
              <a:defRPr/>
            </a:pP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es-A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Asegura </a:t>
            </a:r>
            <a:r>
              <a:rPr lang="es-AR" sz="280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infiltración y percolación </a:t>
            </a:r>
            <a:r>
              <a:rPr lang="es-A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grado medio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es-A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Facilita </a:t>
            </a:r>
            <a:r>
              <a:rPr lang="es-AR" sz="280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 aireación </a:t>
            </a:r>
            <a:r>
              <a:rPr lang="es-A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la respiración de microorganismos,  raíces y mineralización de materia orgánica</a:t>
            </a:r>
          </a:p>
          <a:p>
            <a:pPr marL="292100" lvl="2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buFont typeface="Wingdings 2"/>
              <a:buNone/>
              <a:defRPr/>
            </a:pPr>
            <a:endParaRPr lang="es-AR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es-A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 </a:t>
            </a:r>
            <a:r>
              <a:rPr lang="es-AR" sz="280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condiciones mecánicas </a:t>
            </a:r>
            <a:r>
              <a:rPr lang="es-A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el desarrollo vegetativo (emergencia, anclaje y crecimiento radical)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Arial" pitchFamily="34" charset="0"/>
              <a:buChar char="•"/>
              <a:defRPr/>
            </a:pPr>
            <a:endParaRPr lang="es-AR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es-A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Confiere mayor </a:t>
            </a:r>
            <a:r>
              <a:rPr lang="es-AR" sz="280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resistencia </a:t>
            </a:r>
            <a:r>
              <a:rPr lang="es-A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erosión, labranzas pasaje de maquinaria y pisoteo animal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es-AR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500063" y="1700213"/>
            <a:ext cx="8229600" cy="4514850"/>
          </a:xfrm>
        </p:spPr>
        <p:txBody>
          <a:bodyPr>
            <a:normAutofit/>
          </a:bodyPr>
          <a:lstStyle/>
          <a:p>
            <a:pPr>
              <a:buClr>
                <a:srgbClr val="99FF33"/>
              </a:buClr>
              <a:buFont typeface="Wingdings" pitchFamily="2" charset="2"/>
              <a:buChar char="v"/>
              <a:defRPr/>
            </a:pPr>
            <a:r>
              <a:rPr lang="es-ES" sz="2800" dirty="0" smtClean="0"/>
              <a:t>Estabilidad de los agregados </a:t>
            </a:r>
          </a:p>
          <a:p>
            <a:pPr>
              <a:buClr>
                <a:srgbClr val="99FF33"/>
              </a:buClr>
              <a:buFont typeface="Wingdings 2" panose="05020102010507070707" pitchFamily="18" charset="2"/>
              <a:buNone/>
              <a:defRPr/>
            </a:pPr>
            <a:endParaRPr lang="es-AR" sz="2800" dirty="0" smtClean="0"/>
          </a:p>
          <a:p>
            <a:pPr>
              <a:buClr>
                <a:srgbClr val="99FF33"/>
              </a:buClr>
              <a:buFont typeface="Wingdings 2" panose="05020102010507070707" pitchFamily="18" charset="2"/>
              <a:buNone/>
              <a:defRPr/>
            </a:pPr>
            <a:endParaRPr lang="es-AR" sz="2800" dirty="0" smtClean="0"/>
          </a:p>
          <a:p>
            <a:pPr>
              <a:buClr>
                <a:srgbClr val="99FF33"/>
              </a:buClr>
              <a:buFont typeface="Wingdings 2" panose="05020102010507070707" pitchFamily="18" charset="2"/>
              <a:buNone/>
              <a:defRPr/>
            </a:pPr>
            <a:endParaRPr lang="es-AR" sz="2800" dirty="0" smtClean="0"/>
          </a:p>
          <a:p>
            <a:pPr>
              <a:buClr>
                <a:srgbClr val="99FF33"/>
              </a:buClr>
              <a:buFont typeface="Wingdings" pitchFamily="2" charset="2"/>
              <a:buChar char="v"/>
              <a:defRPr/>
            </a:pPr>
            <a:r>
              <a:rPr lang="es-ES" sz="2800" dirty="0" smtClean="0"/>
              <a:t>Ausencia de limitaciones naturales o antrópicas que impidan la exploración de las raíces</a:t>
            </a:r>
            <a:endParaRPr lang="es-AR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8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114425" y="285750"/>
            <a:ext cx="69135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4864" algn="ctr" eaLnBrk="1" hangingPunct="1">
              <a:defRPr/>
            </a:pPr>
            <a:r>
              <a:rPr lang="es-ES" sz="3200" b="1" dirty="0">
                <a:solidFill>
                  <a:srgbClr val="99FF33"/>
                </a:solidFill>
                <a:latin typeface="+mj-lt"/>
                <a:ea typeface="+mj-ea"/>
                <a:cs typeface="+mj-cs"/>
              </a:rPr>
              <a:t>COMPONENTES DE LA </a:t>
            </a:r>
          </a:p>
          <a:p>
            <a:pPr marL="54864" algn="ctr" eaLnBrk="1" hangingPunct="1">
              <a:defRPr/>
            </a:pPr>
            <a:r>
              <a:rPr lang="es-ES" sz="3200" b="1" dirty="0">
                <a:solidFill>
                  <a:srgbClr val="99FF33"/>
                </a:solidFill>
                <a:latin typeface="+mj-lt"/>
                <a:ea typeface="+mj-ea"/>
                <a:cs typeface="+mj-cs"/>
              </a:rPr>
              <a:t>FERTILIDAD FÍSICA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19138" y="1412875"/>
            <a:ext cx="7705725" cy="275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buFont typeface="Wingdings" pitchFamily="2" charset="2"/>
              <a:buChar char="v"/>
              <a:defRPr/>
            </a:pPr>
            <a:r>
              <a:rPr lang="es-ES" sz="2800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AGUA</a:t>
            </a:r>
          </a:p>
          <a:p>
            <a:pPr marL="292100" lvl="1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defRPr/>
            </a:pPr>
            <a:r>
              <a:rPr lang="es-ES" sz="2000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</a:t>
            </a:r>
          </a:p>
          <a:p>
            <a:pPr marL="292100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buFont typeface="Wingdings" pitchFamily="2" charset="2"/>
              <a:buChar char="v"/>
              <a:defRPr/>
            </a:pPr>
            <a:r>
              <a:rPr lang="es-ES" sz="2800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AIREACIÓN</a:t>
            </a:r>
          </a:p>
          <a:p>
            <a:pPr marL="292100" lvl="1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defRPr/>
            </a:pPr>
            <a:endParaRPr lang="es-ES" sz="200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92100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buFont typeface="Wingdings" pitchFamily="2" charset="2"/>
              <a:buChar char="v"/>
              <a:defRPr/>
            </a:pPr>
            <a:r>
              <a:rPr lang="es-ES" sz="2800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TEMPERATURA</a:t>
            </a:r>
          </a:p>
          <a:p>
            <a:pPr marL="292100" lvl="1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defRPr/>
            </a:pPr>
            <a:r>
              <a:rPr lang="es-ES" sz="2000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92100" lvl="1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defRPr/>
            </a:pPr>
            <a:endParaRPr lang="es-ES" sz="200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92100" indent="-292100" ea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70000"/>
              <a:buFont typeface="Wingdings" pitchFamily="2" charset="2"/>
              <a:buChar char="v"/>
              <a:defRPr/>
            </a:pPr>
            <a:r>
              <a:rPr lang="es-ES" sz="2800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AUSENCIA DE RESISTENCIAS MECÁNICAS</a:t>
            </a:r>
          </a:p>
        </p:txBody>
      </p:sp>
      <p:pic>
        <p:nvPicPr>
          <p:cNvPr id="16388" name="Picture 2" descr="CompFFSuelImg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67" t="26440" r="12550" b="10909"/>
          <a:stretch>
            <a:fillRect/>
          </a:stretch>
        </p:blipFill>
        <p:spPr bwMode="auto">
          <a:xfrm>
            <a:off x="1941513" y="4437063"/>
            <a:ext cx="5259387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>
          <a:xfrm>
            <a:off x="285720" y="357166"/>
            <a:ext cx="8572559" cy="1071570"/>
          </a:xfrm>
        </p:spPr>
        <p:txBody>
          <a:bodyPr>
            <a:noAutofit/>
          </a:bodyPr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ES" sz="3200" b="1" dirty="0" smtClean="0">
                <a:solidFill>
                  <a:srgbClr val="99FF33"/>
                </a:solidFill>
                <a:effectLst/>
              </a:rPr>
              <a:t>DIAGNÓSTICO DEL FUNCIONAMIENTO </a:t>
            </a:r>
            <a:br>
              <a:rPr lang="es-ES" sz="3200" b="1" dirty="0" smtClean="0">
                <a:solidFill>
                  <a:srgbClr val="99FF33"/>
                </a:solidFill>
                <a:effectLst/>
              </a:rPr>
            </a:br>
            <a:r>
              <a:rPr lang="es-ES" sz="3200" b="1" dirty="0" smtClean="0">
                <a:solidFill>
                  <a:srgbClr val="99FF33"/>
                </a:solidFill>
                <a:effectLst/>
              </a:rPr>
              <a:t>FÍSICO DEL SUELO</a:t>
            </a:r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4857750"/>
          </a:xfrm>
        </p:spPr>
        <p:txBody>
          <a:bodyPr>
            <a:normAutofit lnSpcReduction="10000"/>
          </a:bodyPr>
          <a:lstStyle/>
          <a:p>
            <a:pPr eaLnBrk="1" hangingPunct="1">
              <a:buClr>
                <a:schemeClr val="tx1"/>
              </a:buClr>
              <a:buFont typeface="Wingdings 2" panose="05020102010507070707" pitchFamily="18" charset="2"/>
              <a:buNone/>
              <a:defRPr/>
            </a:pPr>
            <a:r>
              <a:rPr lang="es-ES" altLang="es-ES" sz="280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s-ES" altLang="es-ES" sz="2800" dirty="0" smtClean="0">
                <a:solidFill>
                  <a:srgbClr val="99FF33"/>
                </a:solidFill>
              </a:rPr>
              <a:t>PARÁMETROS FÍSICOS</a:t>
            </a:r>
          </a:p>
          <a:p>
            <a:pPr eaLnBrk="1" hangingPunct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ES" altLang="es-ES" sz="2800" dirty="0" smtClean="0"/>
              <a:t>Condición textural</a:t>
            </a:r>
          </a:p>
          <a:p>
            <a:pPr eaLnBrk="1" hangingPunct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ES" altLang="es-ES" sz="2800" dirty="0" smtClean="0"/>
              <a:t>Densidad real y aparente</a:t>
            </a:r>
          </a:p>
          <a:p>
            <a:pPr eaLnBrk="1" hangingPunct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ES" altLang="es-ES" sz="2800" dirty="0" smtClean="0"/>
              <a:t>Ensayo </a:t>
            </a:r>
            <a:r>
              <a:rPr lang="es-ES" altLang="es-ES" sz="2800" dirty="0" err="1" smtClean="0"/>
              <a:t>Proctor</a:t>
            </a:r>
            <a:endParaRPr lang="es-ES" altLang="es-ES" sz="2800" dirty="0" smtClean="0"/>
          </a:p>
          <a:p>
            <a:pPr eaLnBrk="1" hangingPunct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ES" altLang="es-ES" sz="2800" dirty="0" smtClean="0"/>
              <a:t>Resistencia mecánica </a:t>
            </a:r>
          </a:p>
          <a:p>
            <a:pPr eaLnBrk="1" hangingPunct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ES" altLang="es-ES" sz="2800" dirty="0" smtClean="0"/>
              <a:t>Estabilidad estructural</a:t>
            </a:r>
          </a:p>
          <a:p>
            <a:pPr eaLnBrk="1" hangingPunct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ES" altLang="es-ES" sz="2800" dirty="0" smtClean="0"/>
              <a:t>Infiltración </a:t>
            </a:r>
          </a:p>
          <a:p>
            <a:pPr eaLnBrk="1" hangingPunct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ES" altLang="es-ES" sz="2800" dirty="0" smtClean="0"/>
              <a:t>Agua útil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357166"/>
            <a:ext cx="8229600" cy="2000263"/>
          </a:xfrm>
        </p:spPr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AR" sz="3200" b="1" dirty="0" smtClean="0">
                <a:solidFill>
                  <a:srgbClr val="99FF33"/>
                </a:solidFill>
                <a:effectLst/>
              </a:rPr>
              <a:t>TEXTURA</a:t>
            </a:r>
            <a:r>
              <a:rPr lang="es-AR" sz="3200" dirty="0" smtClean="0">
                <a:solidFill>
                  <a:srgbClr val="99FF33"/>
                </a:solidFill>
                <a:effectLst/>
              </a:rPr>
              <a:t/>
            </a:r>
            <a:br>
              <a:rPr lang="es-AR" sz="3200" dirty="0" smtClean="0">
                <a:solidFill>
                  <a:srgbClr val="99FF33"/>
                </a:solidFill>
                <a:effectLst/>
              </a:rPr>
            </a:br>
            <a:r>
              <a:rPr lang="es-AR" sz="3200" dirty="0" smtClean="0">
                <a:solidFill>
                  <a:srgbClr val="99FF33"/>
                </a:solidFill>
              </a:rPr>
              <a:t> </a:t>
            </a:r>
            <a:r>
              <a:rPr lang="es-AR" sz="2800" dirty="0" smtClean="0">
                <a:solidFill>
                  <a:schemeClr val="tx1"/>
                </a:solidFill>
                <a:latin typeface="+mn-lt"/>
              </a:rPr>
              <a:t>Proporción porcentual de las partículas de arena, limo y arcilla.</a:t>
            </a:r>
            <a:endParaRPr lang="es-ES" sz="280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8435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187450" y="2924175"/>
            <a:ext cx="6670675" cy="2990850"/>
          </a:xfrm>
        </p:spPr>
      </p:pic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1285875" y="2428875"/>
            <a:ext cx="6572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s-AR" sz="2400" dirty="0">
                <a:solidFill>
                  <a:srgbClr val="99FF33"/>
                </a:solidFill>
                <a:latin typeface="+mn-lt"/>
              </a:rPr>
              <a:t>Tamaño medio comparado de las partículas</a:t>
            </a:r>
            <a:endParaRPr lang="es-ES" sz="2400" dirty="0">
              <a:solidFill>
                <a:srgbClr val="99FF33"/>
              </a:solidFill>
              <a:latin typeface="+mn-lt"/>
            </a:endParaRPr>
          </a:p>
        </p:txBody>
      </p:sp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785813" y="6021388"/>
            <a:ext cx="7358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latin typeface="Arial" charset="0"/>
              </a:rPr>
              <a:t>   </a:t>
            </a:r>
            <a:r>
              <a:rPr lang="es-ES" sz="2400" dirty="0">
                <a:solidFill>
                  <a:srgbClr val="99FF33"/>
                </a:solidFill>
                <a:latin typeface="+mn-lt"/>
              </a:rPr>
              <a:t>&lt;2 y 0,05 mm   -  entre 0,05 y 0,002 -   &lt;0,002mm</a:t>
            </a:r>
          </a:p>
        </p:txBody>
      </p:sp>
      <p:pic>
        <p:nvPicPr>
          <p:cNvPr id="4" name="6 Sonido grabado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28625" y="428625"/>
            <a:ext cx="8286750" cy="6072188"/>
          </a:xfrm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57188"/>
            <a:ext cx="8464550" cy="785812"/>
          </a:xfrm>
        </p:spPr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AR" sz="3200" dirty="0" smtClean="0">
                <a:solidFill>
                  <a:srgbClr val="99FF33"/>
                </a:solidFill>
                <a:effectLst/>
              </a:rPr>
              <a:t>Propiedades físicas vs textura</a:t>
            </a:r>
            <a:endParaRPr lang="es-ES" sz="3200" dirty="0" smtClean="0">
              <a:solidFill>
                <a:srgbClr val="99FF33"/>
              </a:solidFill>
              <a:effectLst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28625" y="1071563"/>
            <a:ext cx="8215313" cy="5357812"/>
          </a:xfrm>
        </p:spPr>
        <p:txBody>
          <a:bodyPr>
            <a:normAutofit fontScale="92500" lnSpcReduction="10000"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s-AR" sz="2200" dirty="0" smtClean="0"/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AR" sz="3000" b="1" dirty="0" smtClean="0">
                <a:solidFill>
                  <a:srgbClr val="99FF33"/>
                </a:solidFill>
              </a:rPr>
              <a:t>Arcillosos</a:t>
            </a:r>
          </a:p>
          <a:p>
            <a:pPr marL="531813" indent="-53181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AR" sz="3000" b="1" dirty="0" smtClean="0">
                <a:solidFill>
                  <a:srgbClr val="99FF33"/>
                </a:solidFill>
              </a:rPr>
              <a:t>      </a:t>
            </a:r>
            <a:r>
              <a:rPr lang="es-AR" sz="2200" dirty="0" smtClean="0"/>
              <a:t>suelos plásticos, “pesados”, difíciles de trabajar, adhesivos,  mala aireación, escasa permeabilidad</a:t>
            </a: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es-AR" sz="3000" dirty="0" smtClean="0">
              <a:solidFill>
                <a:srgbClr val="99FF33"/>
              </a:solidFill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AR" sz="3000" b="1" dirty="0" smtClean="0">
                <a:solidFill>
                  <a:srgbClr val="99FF33"/>
                </a:solidFill>
              </a:rPr>
              <a:t>Arenosos</a:t>
            </a:r>
            <a:r>
              <a:rPr lang="es-AR" sz="3000" dirty="0" smtClean="0">
                <a:solidFill>
                  <a:srgbClr val="99FF33"/>
                </a:solidFill>
              </a:rPr>
              <a:t> </a:t>
            </a:r>
          </a:p>
          <a:p>
            <a:pPr marL="531813" indent="-53181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AR" sz="3000" dirty="0" smtClean="0">
                <a:solidFill>
                  <a:srgbClr val="99FF33"/>
                </a:solidFill>
              </a:rPr>
              <a:t>      </a:t>
            </a:r>
            <a:r>
              <a:rPr lang="es-AR" sz="2200" dirty="0" smtClean="0"/>
              <a:t>sueltos,  fáciles de trabajar,  susceptibles a la erosión eólica, buena aireación, alta permeabilidad,  baja capacidad de retención hídrica</a:t>
            </a:r>
            <a:endParaRPr lang="es-AR" sz="3000" dirty="0" smtClean="0"/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s-AR" sz="3000" dirty="0" smtClean="0">
              <a:solidFill>
                <a:srgbClr val="99FF33"/>
              </a:solidFill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AR" sz="3000" b="1" dirty="0" smtClean="0">
                <a:solidFill>
                  <a:srgbClr val="99FF33"/>
                </a:solidFill>
              </a:rPr>
              <a:t>Limosos </a:t>
            </a:r>
          </a:p>
          <a:p>
            <a:pPr marL="531813" indent="-53181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AR" sz="3000" b="1" dirty="0" smtClean="0">
                <a:solidFill>
                  <a:srgbClr val="99FF33"/>
                </a:solidFill>
              </a:rPr>
              <a:t>      </a:t>
            </a:r>
            <a:r>
              <a:rPr lang="es-AR" sz="2200" dirty="0" smtClean="0"/>
              <a:t>suelos ligeros, poco cohesivos, muy susceptibles a la erosión, encostramiento,  planchado y a la compactación</a:t>
            </a: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s-AR" sz="3000" dirty="0" smtClean="0">
              <a:solidFill>
                <a:srgbClr val="99FF33"/>
              </a:solidFill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AR" sz="3000" b="1" dirty="0" smtClean="0">
                <a:solidFill>
                  <a:srgbClr val="99FF33"/>
                </a:solidFill>
              </a:rPr>
              <a:t>Francos</a:t>
            </a:r>
            <a:r>
              <a:rPr lang="es-AR" sz="3000" dirty="0" smtClean="0">
                <a:solidFill>
                  <a:srgbClr val="99FF33"/>
                </a:solidFill>
              </a:rPr>
              <a:t> </a:t>
            </a: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AR" sz="2200" dirty="0" smtClean="0">
                <a:solidFill>
                  <a:srgbClr val="99FF33"/>
                </a:solidFill>
              </a:rPr>
              <a:t>        </a:t>
            </a:r>
            <a:r>
              <a:rPr lang="es-AR" sz="2200" dirty="0" smtClean="0"/>
              <a:t>equilibrio entre todas las fracciones</a:t>
            </a:r>
            <a:endParaRPr lang="es-ES" sz="2200" dirty="0" smtClean="0"/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28662" y="249383"/>
            <a:ext cx="7300938" cy="1250792"/>
          </a:xfrm>
        </p:spPr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ES" sz="3200" dirty="0" smtClean="0">
                <a:solidFill>
                  <a:srgbClr val="99FF33"/>
                </a:solidFill>
                <a:effectLst/>
              </a:rPr>
              <a:t/>
            </a:r>
            <a:br>
              <a:rPr lang="es-ES" sz="3200" dirty="0" smtClean="0">
                <a:solidFill>
                  <a:srgbClr val="99FF33"/>
                </a:solidFill>
                <a:effectLst/>
              </a:rPr>
            </a:br>
            <a:r>
              <a:rPr lang="es-ES" sz="3600" dirty="0" smtClean="0">
                <a:solidFill>
                  <a:srgbClr val="99FF33"/>
                </a:solidFill>
                <a:effectLst/>
              </a:rPr>
              <a:t>Determinación de la textura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95288" y="1646238"/>
            <a:ext cx="7834312" cy="4525962"/>
          </a:xfrm>
        </p:spPr>
        <p:txBody>
          <a:bodyPr/>
          <a:lstStyle/>
          <a:p>
            <a:pPr eaLnBrk="1" hangingPunct="1"/>
            <a:endParaRPr lang="es-ES" altLang="es-ES" sz="2800" smtClean="0"/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v"/>
            </a:pPr>
            <a:r>
              <a:rPr lang="es-ES" altLang="es-ES" sz="2400" smtClean="0">
                <a:solidFill>
                  <a:srgbClr val="99FF33"/>
                </a:solidFill>
              </a:rPr>
              <a:t> </a:t>
            </a:r>
            <a:r>
              <a:rPr lang="es-ES" altLang="es-ES" sz="2800" smtClean="0">
                <a:solidFill>
                  <a:srgbClr val="99FF33"/>
                </a:solidFill>
              </a:rPr>
              <a:t>A campo</a:t>
            </a:r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v"/>
            </a:pPr>
            <a:endParaRPr lang="es-ES" altLang="es-ES" sz="2400" smtClean="0">
              <a:solidFill>
                <a:srgbClr val="99FF33"/>
              </a:solidFill>
            </a:endParaRPr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v"/>
            </a:pPr>
            <a:endParaRPr lang="es-ES" altLang="es-ES" sz="2400" smtClean="0">
              <a:solidFill>
                <a:srgbClr val="99FF33"/>
              </a:solidFill>
            </a:endParaRPr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v"/>
            </a:pPr>
            <a:r>
              <a:rPr lang="es-ES" altLang="es-ES" sz="2800" smtClean="0">
                <a:solidFill>
                  <a:srgbClr val="99FF33"/>
                </a:solidFill>
              </a:rPr>
              <a:t>En laboratorio</a:t>
            </a:r>
          </a:p>
          <a:p>
            <a:pPr eaLnBrk="1" hangingPunct="1">
              <a:buClr>
                <a:srgbClr val="99FF33"/>
              </a:buClr>
              <a:buFont typeface="Wingdings 2" panose="05020102010507070707" pitchFamily="18" charset="2"/>
              <a:buNone/>
            </a:pPr>
            <a:r>
              <a:rPr lang="es-ES" altLang="es-ES" sz="2800" smtClean="0">
                <a:solidFill>
                  <a:srgbClr val="99FF33"/>
                </a:solidFill>
              </a:rPr>
              <a:t>           </a:t>
            </a:r>
            <a:r>
              <a:rPr lang="es-ES" altLang="es-ES" sz="2800" smtClean="0"/>
              <a:t>Bouyoucos</a:t>
            </a:r>
          </a:p>
          <a:p>
            <a:pPr eaLnBrk="1" hangingPunct="1">
              <a:buClr>
                <a:srgbClr val="99FF33"/>
              </a:buClr>
              <a:buFont typeface="Wingdings 2" panose="05020102010507070707" pitchFamily="18" charset="2"/>
              <a:buNone/>
            </a:pPr>
            <a:r>
              <a:rPr lang="es-ES" altLang="es-ES" sz="2800" smtClean="0"/>
              <a:t>           Pipeta</a:t>
            </a:r>
          </a:p>
          <a:p>
            <a:pPr eaLnBrk="1" hangingPunct="1">
              <a:buClr>
                <a:srgbClr val="99FF33"/>
              </a:buClr>
              <a:buFont typeface="Wingdings 2" panose="05020102010507070707" pitchFamily="18" charset="2"/>
              <a:buNone/>
            </a:pPr>
            <a:r>
              <a:rPr lang="es-ES" altLang="es-ES" sz="2800" smtClean="0"/>
              <a:t>      	Otros</a:t>
            </a:r>
          </a:p>
        </p:txBody>
      </p:sp>
      <p:pic>
        <p:nvPicPr>
          <p:cNvPr id="21508" name="Picture 5" descr="Resultado de imagen para textura metodo de la pipe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773238"/>
            <a:ext cx="2592388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 descr="Imagen relaciona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149725"/>
            <a:ext cx="256857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8"/>
          <p:cNvSpPr>
            <a:spLocks noChangeArrowheads="1"/>
          </p:cNvSpPr>
          <p:nvPr/>
        </p:nvSpPr>
        <p:spPr bwMode="auto">
          <a:xfrm>
            <a:off x="5795963" y="6021388"/>
            <a:ext cx="2447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s-ES" sz="2800" b="1" dirty="0">
                <a:solidFill>
                  <a:schemeClr val="bg1"/>
                </a:solidFill>
                <a:latin typeface="Arial" charset="0"/>
              </a:rPr>
              <a:t>        </a:t>
            </a:r>
            <a:r>
              <a:rPr lang="es-ES" dirty="0">
                <a:latin typeface="+mn-lt"/>
              </a:rPr>
              <a:t>Pipeta</a:t>
            </a:r>
          </a:p>
        </p:txBody>
      </p:sp>
      <p:sp>
        <p:nvSpPr>
          <p:cNvPr id="21511" name="6 CuadroTexto"/>
          <p:cNvSpPr txBox="1">
            <a:spLocks noChangeArrowheads="1"/>
          </p:cNvSpPr>
          <p:nvPr/>
        </p:nvSpPr>
        <p:spPr bwMode="auto">
          <a:xfrm>
            <a:off x="6372225" y="3716338"/>
            <a:ext cx="1322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92100" indent="-2921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72A376"/>
              </a:buClr>
              <a:buSzPct val="70000"/>
            </a:pPr>
            <a:r>
              <a:rPr lang="es-ES" altLang="es-ES">
                <a:latin typeface="Rockwell" panose="02060603020205020403" pitchFamily="18" charset="0"/>
              </a:rPr>
              <a:t>Bouyoucos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357166"/>
            <a:ext cx="8229600" cy="1000132"/>
          </a:xfrm>
        </p:spPr>
        <p:txBody>
          <a:bodyPr>
            <a:normAutofit fontScale="90000"/>
          </a:bodyPr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ES" sz="3600" b="1" dirty="0" smtClean="0">
                <a:solidFill>
                  <a:srgbClr val="99FF33"/>
                </a:solidFill>
                <a:effectLst/>
              </a:rPr>
              <a:t>DENSIDAD</a:t>
            </a:r>
            <a:r>
              <a:rPr lang="es-ES" sz="3200" b="1" dirty="0" smtClean="0">
                <a:solidFill>
                  <a:srgbClr val="99FF33"/>
                </a:solidFill>
                <a:effectLst/>
              </a:rPr>
              <a:t/>
            </a:r>
            <a:br>
              <a:rPr lang="es-ES" sz="3200" b="1" dirty="0" smtClean="0">
                <a:solidFill>
                  <a:srgbClr val="99FF33"/>
                </a:solidFill>
                <a:effectLst/>
              </a:rPr>
            </a:br>
            <a:r>
              <a:rPr lang="es-ES" sz="3600" b="1" dirty="0" smtClean="0">
                <a:solidFill>
                  <a:srgbClr val="99FF33"/>
                </a:solidFill>
                <a:effectLst/>
              </a:rPr>
              <a:t>aparente (Dap)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714500"/>
            <a:ext cx="8429625" cy="1714500"/>
          </a:xfrm>
        </p:spPr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273050" algn="l"/>
              </a:tabLst>
              <a:defRPr/>
            </a:pPr>
            <a:r>
              <a:rPr lang="es-AR" sz="2900" dirty="0" smtClean="0"/>
              <a:t>   </a:t>
            </a:r>
            <a:r>
              <a:rPr lang="es-AR" sz="2900" dirty="0" smtClean="0">
                <a:solidFill>
                  <a:srgbClr val="99FF33"/>
                </a:solidFill>
              </a:rPr>
              <a:t>Densidad: </a:t>
            </a:r>
            <a:r>
              <a:rPr lang="es-AR" sz="2900" dirty="0" smtClean="0"/>
              <a:t>masa por unidad de volumen</a:t>
            </a:r>
          </a:p>
          <a:p>
            <a:pPr indent="-1905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AR" sz="2900" dirty="0" smtClean="0">
                <a:solidFill>
                  <a:srgbClr val="99FF33"/>
                </a:solidFill>
              </a:rPr>
              <a:t>Aparente: </a:t>
            </a:r>
            <a:r>
              <a:rPr lang="es-AR" sz="2900" dirty="0" smtClean="0"/>
              <a:t>incluye el volumen de la fase sólida y porosa</a:t>
            </a:r>
          </a:p>
          <a:p>
            <a:pPr indent="-1905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s-AR" sz="2900" dirty="0" smtClean="0"/>
          </a:p>
          <a:p>
            <a:pPr indent="-1905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s-AR" sz="2900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s-ES" sz="2800" dirty="0" smtClean="0">
              <a:solidFill>
                <a:schemeClr val="bg1"/>
              </a:solidFill>
            </a:endParaRPr>
          </a:p>
        </p:txBody>
      </p:sp>
      <p:sp>
        <p:nvSpPr>
          <p:cNvPr id="22532" name="5 Rectángulo"/>
          <p:cNvSpPr>
            <a:spLocks noChangeArrowheads="1"/>
          </p:cNvSpPr>
          <p:nvPr/>
        </p:nvSpPr>
        <p:spPr bwMode="auto">
          <a:xfrm>
            <a:off x="688975" y="3143250"/>
            <a:ext cx="7812088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AR" sz="2900">
                <a:solidFill>
                  <a:srgbClr val="99FF33"/>
                </a:solidFill>
                <a:latin typeface="Rockwell" panose="02060603020205020403" pitchFamily="18" charset="0"/>
              </a:rPr>
              <a:t>Dap = masa suelo seco/volumen total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714375" y="4143375"/>
            <a:ext cx="8072438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s-ES" altLang="es-ES" sz="2400" dirty="0">
                <a:latin typeface="+mn-lt"/>
              </a:rPr>
              <a:t>Varía según la textura, contenido de materia orgánica y manejo del suelo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s-ES" altLang="es-ES" sz="2400" dirty="0">
                <a:latin typeface="+mn-lt"/>
              </a:rPr>
              <a:t>Buen índice de compactación para un mismo suelo</a:t>
            </a:r>
          </a:p>
          <a:p>
            <a:pPr eaLnBrk="1" hangingPunct="1">
              <a:defRPr/>
            </a:pPr>
            <a:endParaRPr lang="es-AR" dirty="0">
              <a:latin typeface="Arial" charset="0"/>
            </a:endParaRP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8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5" descr="http://www.tecnica-mente.com.ar/imagenes/Densidad%20aparen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937" r="14291" b="10709"/>
          <a:stretch>
            <a:fillRect/>
          </a:stretch>
        </p:blipFill>
        <p:spPr bwMode="auto">
          <a:xfrm>
            <a:off x="857250" y="3429000"/>
            <a:ext cx="2971800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4" descr="DA cil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79763" y="785813"/>
            <a:ext cx="278447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6" descr="image03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63" y="785813"/>
            <a:ext cx="2551112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 descr="C:\Users\Hidraulica\Desktop\FISICA\CilindroKopeck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473"/>
          <a:stretch>
            <a:fillRect/>
          </a:stretch>
        </p:blipFill>
        <p:spPr bwMode="auto">
          <a:xfrm>
            <a:off x="4572000" y="3429000"/>
            <a:ext cx="4306888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3625" y="785813"/>
            <a:ext cx="2500313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b Sonido grabado">
            <a:hlinkClick r:id="" action="ppaction://media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8000" y="890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53218"/>
            <a:ext cx="8229600" cy="1032642"/>
          </a:xfrm>
        </p:spPr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ES" sz="3200" b="1" dirty="0" smtClean="0">
                <a:solidFill>
                  <a:srgbClr val="99FF33"/>
                </a:solidFill>
                <a:effectLst/>
                <a:latin typeface="+mn-lt"/>
              </a:rPr>
              <a:t>DENSIDAD real o de partícula (</a:t>
            </a:r>
            <a:r>
              <a:rPr lang="es-ES" sz="3200" b="1" dirty="0" err="1" smtClean="0">
                <a:solidFill>
                  <a:srgbClr val="99FF33"/>
                </a:solidFill>
                <a:effectLst/>
                <a:latin typeface="+mn-lt"/>
              </a:rPr>
              <a:t>Dr</a:t>
            </a:r>
            <a:r>
              <a:rPr lang="es-ES" sz="3200" b="1" dirty="0" smtClean="0">
                <a:solidFill>
                  <a:srgbClr val="99FF33"/>
                </a:solidFill>
                <a:effectLst/>
                <a:latin typeface="+mn-lt"/>
              </a:rPr>
              <a:t>)</a:t>
            </a:r>
          </a:p>
        </p:txBody>
      </p:sp>
      <p:pic>
        <p:nvPicPr>
          <p:cNvPr id="25603" name="Picture 6" descr="PIC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8063" y="3214688"/>
            <a:ext cx="14478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ext Box 7"/>
          <p:cNvSpPr txBox="1">
            <a:spLocks noChangeArrowheads="1"/>
          </p:cNvSpPr>
          <p:nvPr/>
        </p:nvSpPr>
        <p:spPr bwMode="auto">
          <a:xfrm>
            <a:off x="249238" y="2571750"/>
            <a:ext cx="8645525" cy="4572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altLang="es-ES" sz="2400" dirty="0" err="1">
                <a:solidFill>
                  <a:srgbClr val="99FF33"/>
                </a:solidFill>
                <a:latin typeface="+mn-lt"/>
              </a:rPr>
              <a:t>Dr</a:t>
            </a:r>
            <a:r>
              <a:rPr lang="es-ES" altLang="es-ES" sz="2400" dirty="0">
                <a:solidFill>
                  <a:srgbClr val="99FF33"/>
                </a:solidFill>
                <a:latin typeface="+mn-lt"/>
              </a:rPr>
              <a:t> = Masa suelo seco / Volumen del sólido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6911975" y="5357813"/>
            <a:ext cx="2232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000" dirty="0">
                <a:solidFill>
                  <a:srgbClr val="99FF33"/>
                </a:solidFill>
                <a:latin typeface="+mn-lt"/>
              </a:rPr>
              <a:t>  PICNÓMETRO</a:t>
            </a:r>
          </a:p>
        </p:txBody>
      </p:sp>
      <p:pic>
        <p:nvPicPr>
          <p:cNvPr id="25606" name="Picture 2" descr="Resultado de imagen para picnometria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625" y="3214688"/>
            <a:ext cx="6746875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6 CuadroTexto"/>
          <p:cNvSpPr txBox="1">
            <a:spLocks noChangeArrowheads="1"/>
          </p:cNvSpPr>
          <p:nvPr/>
        </p:nvSpPr>
        <p:spPr bwMode="auto">
          <a:xfrm>
            <a:off x="500063" y="1071563"/>
            <a:ext cx="8215312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AR" altLang="es-AR" sz="2900">
                <a:solidFill>
                  <a:srgbClr val="99FF33"/>
                </a:solidFill>
                <a:latin typeface="Rockwell" panose="02060603020205020403" pitchFamily="18" charset="0"/>
              </a:rPr>
              <a:t> </a:t>
            </a:r>
          </a:p>
          <a:p>
            <a:pPr eaLnBrk="1" hangingPunct="1"/>
            <a:r>
              <a:rPr lang="es-AR" altLang="es-AR" sz="2900">
                <a:solidFill>
                  <a:srgbClr val="99FF33"/>
                </a:solidFill>
                <a:latin typeface="Rockwell" panose="02060603020205020403" pitchFamily="18" charset="0"/>
              </a:rPr>
              <a:t>Real:</a:t>
            </a:r>
            <a:r>
              <a:rPr lang="es-AR" altLang="es-AR" sz="2900" b="1">
                <a:solidFill>
                  <a:srgbClr val="99FF33"/>
                </a:solidFill>
                <a:latin typeface="Rockwell" panose="02060603020205020403" pitchFamily="18" charset="0"/>
              </a:rPr>
              <a:t> </a:t>
            </a:r>
            <a:r>
              <a:rPr lang="es-AR" altLang="es-AR" sz="2900">
                <a:solidFill>
                  <a:srgbClr val="FFFFFF"/>
                </a:solidFill>
                <a:latin typeface="Rockwell" panose="02060603020205020403" pitchFamily="18" charset="0"/>
              </a:rPr>
              <a:t>incluye sólo el volumen de la fase sólida (partículas)</a:t>
            </a:r>
            <a:endParaRPr lang="es-AR" altLang="es-AR" sz="2900"/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ES" sz="3200" b="1" dirty="0" smtClean="0">
                <a:solidFill>
                  <a:srgbClr val="99FF33"/>
                </a:solidFill>
                <a:effectLst/>
              </a:rPr>
              <a:t>DENSIDAD</a:t>
            </a:r>
            <a:br>
              <a:rPr lang="es-ES" sz="3200" b="1" dirty="0" smtClean="0">
                <a:solidFill>
                  <a:srgbClr val="99FF33"/>
                </a:solidFill>
                <a:effectLst/>
              </a:rPr>
            </a:br>
            <a:r>
              <a:rPr lang="es-ES" sz="3200" b="1" dirty="0" smtClean="0">
                <a:solidFill>
                  <a:srgbClr val="99FF33"/>
                </a:solidFill>
                <a:effectLst/>
              </a:rPr>
              <a:t> máxima </a:t>
            </a:r>
            <a:r>
              <a:rPr lang="es-ES" sz="3200" b="1" dirty="0" err="1" smtClean="0">
                <a:solidFill>
                  <a:srgbClr val="99FF33"/>
                </a:solidFill>
                <a:effectLst/>
              </a:rPr>
              <a:t>Proctor</a:t>
            </a:r>
            <a:r>
              <a:rPr lang="es-ES" sz="3200" b="1" dirty="0" smtClean="0">
                <a:solidFill>
                  <a:srgbClr val="99FF33"/>
                </a:solidFill>
                <a:effectLst/>
              </a:rPr>
              <a:t> (DMP)</a:t>
            </a:r>
          </a:p>
        </p:txBody>
      </p:sp>
      <p:sp>
        <p:nvSpPr>
          <p:cNvPr id="7" name="6 Marcador de contenido"/>
          <p:cNvSpPr>
            <a:spLocks noGrp="1"/>
          </p:cNvSpPr>
          <p:nvPr>
            <p:ph idx="1"/>
          </p:nvPr>
        </p:nvSpPr>
        <p:spPr>
          <a:xfrm>
            <a:off x="571500" y="1428750"/>
            <a:ext cx="8429625" cy="2214563"/>
          </a:xfrm>
        </p:spPr>
        <p:txBody>
          <a:bodyPr/>
          <a:lstStyle/>
          <a:p>
            <a:pPr marL="0" indent="0">
              <a:spcBef>
                <a:spcPct val="50000"/>
              </a:spcBef>
              <a:buFont typeface="Wingdings 2" panose="05020102010507070707" pitchFamily="18" charset="2"/>
              <a:buNone/>
              <a:defRPr/>
            </a:pPr>
            <a:r>
              <a:rPr lang="es-ES" altLang="es-ES" sz="2800" dirty="0" smtClean="0"/>
              <a:t>Permite obtener la densidad máxima y su correspondiente humedad crítica.  </a:t>
            </a:r>
            <a:r>
              <a:rPr lang="es-AR" sz="2800" dirty="0" smtClean="0"/>
              <a:t>Depende de: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AR" sz="2800" dirty="0" smtClean="0"/>
              <a:t>materia orgánica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AR" sz="2800" dirty="0" smtClean="0"/>
              <a:t>textura/mineralogía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AR" sz="2800" dirty="0" smtClean="0"/>
              <a:t>contenido hídrico</a:t>
            </a:r>
            <a:endParaRPr lang="es-AR" sz="2800" dirty="0"/>
          </a:p>
        </p:txBody>
      </p:sp>
      <p:sp>
        <p:nvSpPr>
          <p:cNvPr id="8" name="7 Rectángulo"/>
          <p:cNvSpPr/>
          <p:nvPr/>
        </p:nvSpPr>
        <p:spPr>
          <a:xfrm>
            <a:off x="2179638" y="3929063"/>
            <a:ext cx="47847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altLang="es-ES" sz="3200" b="1" dirty="0">
                <a:solidFill>
                  <a:srgbClr val="99FF33"/>
                </a:solidFill>
                <a:latin typeface="Rockwell"/>
                <a:ea typeface="+mj-ea"/>
                <a:cs typeface="+mj-cs"/>
              </a:rPr>
              <a:t>Compactación relativa</a:t>
            </a:r>
            <a:endParaRPr lang="es-AR" dirty="0">
              <a:latin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42938" y="4500563"/>
            <a:ext cx="8286750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ES" altLang="es-ES" sz="2800" dirty="0">
                <a:latin typeface="+mn-lt"/>
              </a:rPr>
              <a:t>Cociente entre la densidad aparente (Dap) tomada a campo en una situación dada y la densidad máxima </a:t>
            </a:r>
            <a:r>
              <a:rPr lang="es-ES" altLang="es-ES" sz="2800" dirty="0" err="1">
                <a:latin typeface="+mn-lt"/>
              </a:rPr>
              <a:t>Proctor</a:t>
            </a:r>
            <a:r>
              <a:rPr lang="es-ES" altLang="es-ES" sz="2800" dirty="0">
                <a:latin typeface="+mn-lt"/>
              </a:rPr>
              <a:t>  (DMP)</a:t>
            </a:r>
            <a:endParaRPr lang="es-ES" altLang="es-ES" sz="2800" dirty="0">
              <a:solidFill>
                <a:srgbClr val="99FF33"/>
              </a:solidFill>
              <a:latin typeface="+mn-lt"/>
            </a:endParaRPr>
          </a:p>
          <a:p>
            <a:pPr indent="-19050" eaLnBrk="1" hangingPunct="1">
              <a:buFont typeface="Wingdings 2" pitchFamily="18" charset="2"/>
              <a:buNone/>
              <a:defRPr/>
            </a:pPr>
            <a:r>
              <a:rPr lang="es-ES" altLang="es-ES" sz="2800" dirty="0">
                <a:solidFill>
                  <a:srgbClr val="99FF33"/>
                </a:solidFill>
                <a:latin typeface="+mn-lt"/>
              </a:rPr>
              <a:t>CR (%) = (Dap/ DMP)* 100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ro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4750" y="1428750"/>
            <a:ext cx="510063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857250" y="5929313"/>
            <a:ext cx="7572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800" dirty="0">
                <a:latin typeface="+mn-lt"/>
              </a:rPr>
              <a:t>EQUIPO PROCTOR STANDAR</a:t>
            </a:r>
          </a:p>
        </p:txBody>
      </p:sp>
      <p:pic>
        <p:nvPicPr>
          <p:cNvPr id="27652" name="Picture 4" descr="procto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88" y="1435100"/>
            <a:ext cx="3214687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0063" y="5429250"/>
            <a:ext cx="29845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altLang="es-ES" sz="2400" dirty="0">
                <a:latin typeface="+mn-lt"/>
              </a:rPr>
              <a:t>Taboada et al., 1998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7509" y="484166"/>
            <a:ext cx="8229600" cy="642943"/>
          </a:xfrm>
        </p:spPr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AR" sz="2800" dirty="0" smtClean="0">
                <a:solidFill>
                  <a:srgbClr val="99FF33"/>
                </a:solidFill>
                <a:effectLst/>
                <a:latin typeface="+mn-lt"/>
              </a:rPr>
              <a:t>Curvas </a:t>
            </a:r>
            <a:r>
              <a:rPr lang="es-AR" sz="2800" dirty="0" err="1" smtClean="0">
                <a:solidFill>
                  <a:srgbClr val="99FF33"/>
                </a:solidFill>
                <a:effectLst/>
                <a:latin typeface="+mn-lt"/>
              </a:rPr>
              <a:t>Proctor</a:t>
            </a:r>
            <a:endParaRPr lang="es-ES" sz="2800" dirty="0" smtClean="0">
              <a:solidFill>
                <a:srgbClr val="99FF33"/>
              </a:solidFill>
              <a:effectLst/>
              <a:latin typeface="+mn-lt"/>
            </a:endParaRP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500063" y="5876925"/>
            <a:ext cx="8001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altLang="es-ES" sz="2400" dirty="0">
                <a:latin typeface="+mn-lt"/>
              </a:rPr>
              <a:t>La pendiente da curva indica la susceptibilidad a la compactación</a:t>
            </a:r>
          </a:p>
        </p:txBody>
      </p:sp>
      <p:pic>
        <p:nvPicPr>
          <p:cNvPr id="2867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4475" y="1133475"/>
            <a:ext cx="6115050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 descr="Resultado de imagen para curvas proctor suelo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258" b="9517"/>
          <a:stretch>
            <a:fillRect/>
          </a:stretch>
        </p:blipFill>
        <p:spPr bwMode="auto">
          <a:xfrm>
            <a:off x="642938" y="428625"/>
            <a:ext cx="4714875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8" descr="n7a05f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666"/>
          <a:stretch>
            <a:fillRect/>
          </a:stretch>
        </p:blipFill>
        <p:spPr bwMode="auto">
          <a:xfrm>
            <a:off x="4714875" y="3143250"/>
            <a:ext cx="4017963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4714875" y="6000750"/>
            <a:ext cx="39639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400" dirty="0">
                <a:latin typeface="+mn-lt"/>
              </a:rPr>
              <a:t>Textura limo arenosa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5643563" y="1214438"/>
            <a:ext cx="27368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400" dirty="0">
                <a:latin typeface="+mn-lt"/>
              </a:rPr>
              <a:t>Textura franco limosa</a:t>
            </a:r>
          </a:p>
        </p:txBody>
      </p:sp>
      <p:pic>
        <p:nvPicPr>
          <p:cNvPr id="29702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11"/>
          <a:stretch>
            <a:fillRect/>
          </a:stretch>
        </p:blipFill>
        <p:spPr bwMode="auto">
          <a:xfrm>
            <a:off x="500063" y="3143250"/>
            <a:ext cx="3857625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476250" y="6000750"/>
            <a:ext cx="3881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400" dirty="0">
                <a:latin typeface="+mn-lt"/>
              </a:rPr>
              <a:t>Textura franco arcilloso</a:t>
            </a:r>
          </a:p>
        </p:txBody>
      </p:sp>
      <p:sp>
        <p:nvSpPr>
          <p:cNvPr id="29704" name="Line 9"/>
          <p:cNvSpPr>
            <a:spLocks noChangeShapeType="1"/>
          </p:cNvSpPr>
          <p:nvPr/>
        </p:nvSpPr>
        <p:spPr bwMode="auto">
          <a:xfrm flipV="1">
            <a:off x="1258888" y="836613"/>
            <a:ext cx="2089150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AR"/>
          </a:p>
        </p:txBody>
      </p:sp>
      <p:sp>
        <p:nvSpPr>
          <p:cNvPr id="29705" name="Line 10"/>
          <p:cNvSpPr>
            <a:spLocks noChangeShapeType="1"/>
          </p:cNvSpPr>
          <p:nvPr/>
        </p:nvSpPr>
        <p:spPr bwMode="auto">
          <a:xfrm flipH="1">
            <a:off x="3348038" y="836613"/>
            <a:ext cx="0" cy="1655762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AR"/>
          </a:p>
        </p:txBody>
      </p:sp>
      <p:sp>
        <p:nvSpPr>
          <p:cNvPr id="29706" name="Oval 11"/>
          <p:cNvSpPr>
            <a:spLocks noChangeArrowheads="1"/>
          </p:cNvSpPr>
          <p:nvPr/>
        </p:nvSpPr>
        <p:spPr bwMode="auto">
          <a:xfrm>
            <a:off x="5148263" y="3573463"/>
            <a:ext cx="503237" cy="287337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29707" name="Oval 12"/>
          <p:cNvSpPr>
            <a:spLocks noChangeArrowheads="1"/>
          </p:cNvSpPr>
          <p:nvPr/>
        </p:nvSpPr>
        <p:spPr bwMode="auto">
          <a:xfrm>
            <a:off x="6804025" y="4941888"/>
            <a:ext cx="503238" cy="287337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29708" name="Oval 13"/>
          <p:cNvSpPr>
            <a:spLocks noChangeArrowheads="1"/>
          </p:cNvSpPr>
          <p:nvPr/>
        </p:nvSpPr>
        <p:spPr bwMode="auto">
          <a:xfrm>
            <a:off x="3059113" y="5805488"/>
            <a:ext cx="503237" cy="287337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29709" name="Oval 14"/>
          <p:cNvSpPr>
            <a:spLocks noChangeArrowheads="1"/>
          </p:cNvSpPr>
          <p:nvPr/>
        </p:nvSpPr>
        <p:spPr bwMode="auto">
          <a:xfrm>
            <a:off x="684213" y="5300663"/>
            <a:ext cx="503237" cy="287337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29710" name="Rectangle 15"/>
          <p:cNvSpPr>
            <a:spLocks noChangeArrowheads="1"/>
          </p:cNvSpPr>
          <p:nvPr/>
        </p:nvSpPr>
        <p:spPr bwMode="auto">
          <a:xfrm>
            <a:off x="684213" y="5157788"/>
            <a:ext cx="215900" cy="1428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29711" name="Rectangle 16"/>
          <p:cNvSpPr>
            <a:spLocks noChangeArrowheads="1"/>
          </p:cNvSpPr>
          <p:nvPr/>
        </p:nvSpPr>
        <p:spPr bwMode="auto">
          <a:xfrm>
            <a:off x="2843213" y="5876925"/>
            <a:ext cx="287337" cy="1444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29712" name="Oval 17"/>
          <p:cNvSpPr>
            <a:spLocks noChangeArrowheads="1"/>
          </p:cNvSpPr>
          <p:nvPr/>
        </p:nvSpPr>
        <p:spPr bwMode="auto">
          <a:xfrm>
            <a:off x="3132138" y="2420938"/>
            <a:ext cx="503237" cy="287337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29713" name="Oval 18"/>
          <p:cNvSpPr>
            <a:spLocks noChangeArrowheads="1"/>
          </p:cNvSpPr>
          <p:nvPr/>
        </p:nvSpPr>
        <p:spPr bwMode="auto">
          <a:xfrm>
            <a:off x="827088" y="765175"/>
            <a:ext cx="503237" cy="287338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970"/>
          <a:stretch>
            <a:fillRect/>
          </a:stretch>
        </p:blipFill>
        <p:spPr bwMode="auto">
          <a:xfrm>
            <a:off x="2214563" y="1428750"/>
            <a:ext cx="4233862" cy="526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6"/>
          <p:cNvSpPr txBox="1">
            <a:spLocks noChangeArrowheads="1"/>
          </p:cNvSpPr>
          <p:nvPr/>
        </p:nvSpPr>
        <p:spPr bwMode="auto">
          <a:xfrm>
            <a:off x="6429375" y="6000750"/>
            <a:ext cx="2266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000" dirty="0">
                <a:latin typeface="+mn-lt"/>
              </a:rPr>
              <a:t>Aragón et al., 2000</a:t>
            </a:r>
          </a:p>
        </p:txBody>
      </p:sp>
      <p:sp>
        <p:nvSpPr>
          <p:cNvPr id="25604" name="Text Box 7"/>
          <p:cNvSpPr txBox="1">
            <a:spLocks noChangeArrowheads="1"/>
          </p:cNvSpPr>
          <p:nvPr/>
        </p:nvSpPr>
        <p:spPr bwMode="auto">
          <a:xfrm>
            <a:off x="571500" y="428625"/>
            <a:ext cx="8001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400" dirty="0">
                <a:solidFill>
                  <a:srgbClr val="99FF33"/>
                </a:solidFill>
                <a:latin typeface="+mn-lt"/>
              </a:rPr>
              <a:t>Relación de la DMP con el contenido de humedad y materia orgánica orgánico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AR" sz="3200" b="1" dirty="0" smtClean="0">
                <a:solidFill>
                  <a:srgbClr val="99FF33"/>
                </a:solidFill>
                <a:effectLst/>
              </a:rPr>
              <a:t>POROSIDAD</a:t>
            </a:r>
            <a:endParaRPr lang="es-ES" sz="3200" b="1" dirty="0" smtClean="0">
              <a:solidFill>
                <a:srgbClr val="99FF33"/>
              </a:solidFill>
              <a:effectLst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46238"/>
            <a:ext cx="8229600" cy="39973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s-AR" altLang="es-ES" sz="2800" b="1" smtClean="0"/>
              <a:t>Es el volumen de poros en relación al volumen total de suelo</a:t>
            </a:r>
            <a:r>
              <a:rPr lang="es-AR" altLang="es-ES" sz="2800" smtClean="0"/>
              <a:t> 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23850" y="5516563"/>
            <a:ext cx="81359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_tradnl" altLang="es-ES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611188" y="3284538"/>
            <a:ext cx="828198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AR" altLang="es-ES" sz="2800" b="1">
              <a:solidFill>
                <a:srgbClr val="CC99FF"/>
              </a:solidFill>
            </a:endParaRPr>
          </a:p>
          <a:p>
            <a:pPr eaLnBrk="1" hangingPunct="1"/>
            <a:endParaRPr lang="es-ES" altLang="es-ES" sz="2800" b="1">
              <a:solidFill>
                <a:srgbClr val="CC99FF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ES" altLang="es-ES" sz="2800"/>
          </a:p>
        </p:txBody>
      </p:sp>
      <p:graphicFrame>
        <p:nvGraphicFramePr>
          <p:cNvPr id="32809" name="Group 41"/>
          <p:cNvGraphicFramePr>
            <a:graphicFrameLocks noGrp="1"/>
          </p:cNvGraphicFramePr>
          <p:nvPr/>
        </p:nvGraphicFramePr>
        <p:xfrm>
          <a:off x="647700" y="2786063"/>
          <a:ext cx="7848600" cy="2880040"/>
        </p:xfrm>
        <a:graphic>
          <a:graphicData uri="http://schemas.openxmlformats.org/drawingml/2006/table">
            <a:tbl>
              <a:tblPr/>
              <a:tblGrid>
                <a:gridCol w="1962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21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621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621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80898"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TIPO</a:t>
                      </a:r>
                      <a:endParaRPr kumimoji="0" lang="es-ES" altLang="es-E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TAMAÑO (</a:t>
                      </a:r>
                      <a:r>
                        <a:rPr kumimoji="0" lang="es-ES" alt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</a:t>
                      </a:r>
                      <a:r>
                        <a:rPr kumimoji="0" lang="es-ES" alt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m)</a:t>
                      </a:r>
                      <a:endParaRPr kumimoji="0" lang="es-ES" altLang="es-E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TENSIÓN (atm)</a:t>
                      </a:r>
                      <a:endParaRPr kumimoji="0" lang="es-ES" altLang="es-E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FUNCIÓN</a:t>
                      </a:r>
                      <a:endParaRPr kumimoji="0" lang="es-ES" altLang="es-E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3277"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Macroporos</a:t>
                      </a:r>
                      <a:endParaRPr kumimoji="0" lang="es-ES" alt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&gt; 60</a:t>
                      </a:r>
                      <a:endParaRPr kumimoji="0" lang="es-ES" alt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0.05</a:t>
                      </a:r>
                      <a:endParaRPr kumimoji="0" lang="es-ES" alt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Aireación; Infiltración; Conductividad Saturada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0422"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Mesoporos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60 – 10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0.05 -- 0.33</a:t>
                      </a:r>
                      <a:endParaRPr kumimoji="0" lang="es-ES" alt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Conducción lenta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0422"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Microporos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 – 0,2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0.33 – 15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Almacenaje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24707"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Microporos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&lt; 0,2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&gt; 15</a:t>
                      </a:r>
                      <a:endParaRPr kumimoji="0" lang="es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8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1pPr>
                      <a:lvl2pPr marL="742950" indent="-285750">
                        <a:spcBef>
                          <a:spcPts val="400"/>
                        </a:spcBef>
                        <a:buClr>
                          <a:schemeClr val="accent2"/>
                        </a:buClr>
                        <a:buSzPct val="90000"/>
                        <a:defRPr sz="22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2pPr>
                      <a:lvl3pPr marL="11430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21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3pPr>
                      <a:lvl4pPr marL="16002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4pPr>
                      <a:lvl5pPr marL="2057400" indent="-228600">
                        <a:spcBef>
                          <a:spcPts val="400"/>
                        </a:spcBef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5pPr>
                      <a:lvl6pPr marL="25146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6pPr>
                      <a:lvl7pPr marL="29718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7pPr>
                      <a:lvl8pPr marL="34290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8pPr>
                      <a:lvl9pPr marL="3886200" indent="-22860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A8CDD7"/>
                        </a:buClr>
                        <a:buSzPct val="100000"/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Rockwell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FF33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Agua no disponible</a:t>
                      </a:r>
                      <a:endParaRPr kumimoji="0" lang="es-ES" alt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FF3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00" marR="38100" marT="38068" marB="3806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1782" name="8 Rectángulo"/>
          <p:cNvSpPr>
            <a:spLocks noChangeArrowheads="1"/>
          </p:cNvSpPr>
          <p:nvPr/>
        </p:nvSpPr>
        <p:spPr bwMode="auto">
          <a:xfrm>
            <a:off x="606425" y="5715000"/>
            <a:ext cx="7931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AR" altLang="es-ES" b="1">
                <a:latin typeface="Rockwell" panose="02060603020205020403" pitchFamily="18" charset="0"/>
                <a:cs typeface="Times New Roman" panose="02020603050405020304" pitchFamily="18" charset="0"/>
              </a:rPr>
              <a:t>Funciones del sistema poroso en relación al tamaño y estado de energía del agua (Thomasson, 1978)</a:t>
            </a:r>
            <a:endParaRPr lang="es-ES" altLang="es-ES" b="1">
              <a:latin typeface="Rockwell" panose="02060603020205020403" pitchFamily="18" charset="0"/>
            </a:endParaRP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2 Rectángulo"/>
          <p:cNvSpPr>
            <a:spLocks noChangeArrowheads="1"/>
          </p:cNvSpPr>
          <p:nvPr/>
        </p:nvSpPr>
        <p:spPr bwMode="auto">
          <a:xfrm>
            <a:off x="468313" y="1428750"/>
            <a:ext cx="8351837" cy="298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AR" altLang="es-ES" sz="2400" b="1" dirty="0">
                <a:solidFill>
                  <a:srgbClr val="99FF33"/>
                </a:solidFill>
                <a:latin typeface="Rockwell" pitchFamily="18" charset="0"/>
              </a:rPr>
              <a:t>POROSIDAD (%) </a:t>
            </a:r>
          </a:p>
          <a:p>
            <a:pPr algn="ctr" eaLnBrk="1" hangingPunct="1">
              <a:defRPr/>
            </a:pPr>
            <a:endParaRPr lang="es-AR" altLang="es-ES" b="1" dirty="0">
              <a:solidFill>
                <a:srgbClr val="99FF33"/>
              </a:solidFill>
              <a:latin typeface="Rockwell" pitchFamily="18" charset="0"/>
            </a:endParaRPr>
          </a:p>
          <a:p>
            <a:pPr marL="177800" indent="-177800" eaLnBrk="1" hangingPunct="1">
              <a:buClr>
                <a:srgbClr val="99FF33"/>
              </a:buClr>
              <a:buFont typeface="Arial" charset="0"/>
              <a:buChar char="•"/>
              <a:defRPr/>
            </a:pPr>
            <a:r>
              <a:rPr lang="es-AR" altLang="es-ES" sz="2000" b="1" dirty="0">
                <a:latin typeface="Rockwell" pitchFamily="18" charset="0"/>
              </a:rPr>
              <a:t>Por definición de densidad aparente (Dap) y  densidad real (</a:t>
            </a:r>
            <a:r>
              <a:rPr lang="es-AR" altLang="es-ES" sz="2000" b="1" dirty="0" err="1">
                <a:latin typeface="Rockwell" pitchFamily="18" charset="0"/>
              </a:rPr>
              <a:t>Dr</a:t>
            </a:r>
            <a:r>
              <a:rPr lang="es-AR" altLang="es-ES" sz="2000" b="1" dirty="0">
                <a:latin typeface="Rockwell" pitchFamily="18" charset="0"/>
              </a:rPr>
              <a:t>)                  </a:t>
            </a:r>
            <a:r>
              <a:rPr lang="es-AR" altLang="es-ES" sz="2000" b="1" dirty="0">
                <a:solidFill>
                  <a:srgbClr val="99FF33"/>
                </a:solidFill>
                <a:latin typeface="Rockwell" pitchFamily="18" charset="0"/>
              </a:rPr>
              <a:t>P (%)  = 1 – </a:t>
            </a:r>
            <a:r>
              <a:rPr lang="es-AR" altLang="es-ES" sz="2000" b="1" u="sng" dirty="0">
                <a:solidFill>
                  <a:srgbClr val="99FF33"/>
                </a:solidFill>
                <a:latin typeface="Rockwell" pitchFamily="18" charset="0"/>
              </a:rPr>
              <a:t>Dap</a:t>
            </a:r>
          </a:p>
          <a:p>
            <a:pPr eaLnBrk="1" hangingPunct="1">
              <a:defRPr/>
            </a:pPr>
            <a:r>
              <a:rPr lang="es-AR" altLang="es-ES" sz="2000" b="1" dirty="0">
                <a:solidFill>
                  <a:srgbClr val="99FF33"/>
                </a:solidFill>
                <a:latin typeface="Rockwell" pitchFamily="18" charset="0"/>
              </a:rPr>
              <a:t>                          </a:t>
            </a:r>
            <a:r>
              <a:rPr lang="es-AR" altLang="es-ES" sz="2000" b="1" dirty="0" err="1">
                <a:solidFill>
                  <a:srgbClr val="99FF33"/>
                </a:solidFill>
                <a:latin typeface="Rockwell" pitchFamily="18" charset="0"/>
              </a:rPr>
              <a:t>Dr</a:t>
            </a:r>
            <a:r>
              <a:rPr lang="es-AR" altLang="es-ES" sz="2000" b="1" dirty="0">
                <a:solidFill>
                  <a:srgbClr val="99FF33"/>
                </a:solidFill>
                <a:latin typeface="Rockwell" pitchFamily="18" charset="0"/>
              </a:rPr>
              <a:t>                                     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s-AR" altLang="es-ES" sz="2000" b="1" dirty="0">
                <a:solidFill>
                  <a:srgbClr val="99FF33"/>
                </a:solidFill>
                <a:latin typeface="Rockwell" pitchFamily="18" charset="0"/>
              </a:rPr>
              <a:t> </a:t>
            </a:r>
            <a:r>
              <a:rPr lang="es-AR" altLang="es-ES" sz="2000" b="1" dirty="0">
                <a:latin typeface="Rockwell" pitchFamily="18" charset="0"/>
              </a:rPr>
              <a:t>Asumiendo que </a:t>
            </a:r>
            <a:r>
              <a:rPr lang="es-AR" altLang="es-ES" sz="2000" b="1" dirty="0" err="1">
                <a:latin typeface="Rockwell" pitchFamily="18" charset="0"/>
              </a:rPr>
              <a:t>Dr</a:t>
            </a:r>
            <a:r>
              <a:rPr lang="es-AR" altLang="es-ES" sz="2000" b="1" dirty="0">
                <a:latin typeface="Rockwell" pitchFamily="18" charset="0"/>
              </a:rPr>
              <a:t> = 2,65 = </a:t>
            </a:r>
            <a:r>
              <a:rPr lang="es-AR" altLang="es-ES" sz="2000" b="1" dirty="0" err="1">
                <a:latin typeface="Rockwell" pitchFamily="18" charset="0"/>
              </a:rPr>
              <a:t>Ws</a:t>
            </a:r>
            <a:r>
              <a:rPr lang="es-AR" altLang="es-ES" sz="2000" b="1" dirty="0">
                <a:latin typeface="Rockwell" pitchFamily="18" charset="0"/>
              </a:rPr>
              <a:t>/Vs        </a:t>
            </a:r>
            <a:r>
              <a:rPr lang="es-AR" altLang="es-ES" sz="2000" b="1" dirty="0" err="1">
                <a:latin typeface="Rockwell" pitchFamily="18" charset="0"/>
              </a:rPr>
              <a:t>Vs</a:t>
            </a:r>
            <a:r>
              <a:rPr lang="es-AR" altLang="es-ES" sz="2000" b="1" dirty="0">
                <a:latin typeface="Rockwell" pitchFamily="18" charset="0"/>
              </a:rPr>
              <a:t> =  </a:t>
            </a:r>
            <a:r>
              <a:rPr lang="es-AR" altLang="es-ES" sz="2000" b="1" dirty="0" err="1">
                <a:latin typeface="Rockwell" pitchFamily="18" charset="0"/>
              </a:rPr>
              <a:t>Ws</a:t>
            </a:r>
            <a:r>
              <a:rPr lang="es-AR" altLang="es-ES" sz="2000" b="1" dirty="0">
                <a:latin typeface="Rockwell" pitchFamily="18" charset="0"/>
              </a:rPr>
              <a:t>/2,65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ES" sz="2000" b="1" dirty="0">
                <a:solidFill>
                  <a:srgbClr val="99FF33"/>
                </a:solidFill>
                <a:latin typeface="Rockwell" pitchFamily="18" charset="0"/>
              </a:rPr>
              <a:t>   P (%)  =  </a:t>
            </a:r>
            <a:r>
              <a:rPr lang="es-AR" altLang="es-ES" sz="2000" b="1" u="sng" dirty="0" err="1">
                <a:solidFill>
                  <a:srgbClr val="99FF33"/>
                </a:solidFill>
                <a:latin typeface="Rockwell" pitchFamily="18" charset="0"/>
              </a:rPr>
              <a:t>Vp</a:t>
            </a:r>
            <a:r>
              <a:rPr lang="es-AR" altLang="es-ES" sz="2000" b="1" dirty="0">
                <a:solidFill>
                  <a:srgbClr val="99FF33"/>
                </a:solidFill>
                <a:latin typeface="Rockwell" pitchFamily="18" charset="0"/>
              </a:rPr>
              <a:t>   = </a:t>
            </a:r>
            <a:r>
              <a:rPr lang="es-AR" altLang="es-ES" sz="2000" b="1" u="sng" dirty="0">
                <a:solidFill>
                  <a:srgbClr val="99FF33"/>
                </a:solidFill>
                <a:latin typeface="Rockwell" pitchFamily="18" charset="0"/>
              </a:rPr>
              <a:t>V  - Vs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ES" sz="2000" b="1" dirty="0">
                <a:solidFill>
                  <a:srgbClr val="99FF33"/>
                </a:solidFill>
                <a:latin typeface="Rockwell" pitchFamily="18" charset="0"/>
              </a:rPr>
              <a:t>                     V             </a:t>
            </a:r>
            <a:r>
              <a:rPr lang="es-AR" altLang="es-ES" sz="2000" b="1" dirty="0" err="1">
                <a:solidFill>
                  <a:srgbClr val="99FF33"/>
                </a:solidFill>
                <a:latin typeface="Rockwell" pitchFamily="18" charset="0"/>
              </a:rPr>
              <a:t>V</a:t>
            </a:r>
            <a:endParaRPr lang="es-AR" altLang="es-ES" sz="2000" b="1" dirty="0">
              <a:solidFill>
                <a:srgbClr val="99FF33"/>
              </a:solidFill>
              <a:latin typeface="Rockwell" pitchFamily="18" charset="0"/>
            </a:endParaRPr>
          </a:p>
          <a:p>
            <a:pPr algn="ctr" eaLnBrk="1" hangingPunct="1">
              <a:defRPr/>
            </a:pPr>
            <a:endParaRPr lang="es-AR" altLang="es-ES" sz="2000" b="1" dirty="0">
              <a:solidFill>
                <a:srgbClr val="99FF33"/>
              </a:solidFill>
              <a:latin typeface="Rockwell" pitchFamily="18" charset="0"/>
            </a:endParaRPr>
          </a:p>
        </p:txBody>
      </p:sp>
      <p:sp>
        <p:nvSpPr>
          <p:cNvPr id="32771" name="3 Rectángulo"/>
          <p:cNvSpPr>
            <a:spLocks noChangeArrowheads="1"/>
          </p:cNvSpPr>
          <p:nvPr/>
        </p:nvSpPr>
        <p:spPr bwMode="auto">
          <a:xfrm>
            <a:off x="500063" y="4429125"/>
            <a:ext cx="8320087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AR" altLang="es-ES" sz="2400" b="1" dirty="0">
                <a:solidFill>
                  <a:srgbClr val="99FF33"/>
                </a:solidFill>
                <a:latin typeface="Rockwell" panose="02060603020205020403" pitchFamily="18" charset="0"/>
              </a:rPr>
              <a:t>ÍNDICE DE POROSIDAD TOTAL = INDICE DE VACIO</a:t>
            </a:r>
          </a:p>
          <a:p>
            <a:pPr algn="ctr" eaLnBrk="1" hangingPunct="1"/>
            <a:endParaRPr lang="es-AR" altLang="es-ES" sz="2000" b="1" dirty="0">
              <a:solidFill>
                <a:srgbClr val="99FF33"/>
              </a:solidFill>
              <a:latin typeface="Rockwell" panose="02060603020205020403" pitchFamily="18" charset="0"/>
            </a:endParaRPr>
          </a:p>
          <a:p>
            <a:pPr eaLnBrk="1" hangingPunct="1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es-AR" altLang="es-ES" sz="2000" b="1" dirty="0">
                <a:latin typeface="Rockwell" panose="02060603020205020403" pitchFamily="18" charset="0"/>
              </a:rPr>
              <a:t> Se define volumétricamente como =   </a:t>
            </a:r>
            <a:r>
              <a:rPr lang="es-AR" altLang="es-ES" sz="2000" b="1" u="sng" dirty="0" err="1">
                <a:solidFill>
                  <a:srgbClr val="99FF33"/>
                </a:solidFill>
                <a:latin typeface="Rockwell" panose="02060603020205020403" pitchFamily="18" charset="0"/>
              </a:rPr>
              <a:t>Vp</a:t>
            </a:r>
            <a:endParaRPr lang="es-AR" altLang="es-ES" sz="2000" b="1" dirty="0">
              <a:solidFill>
                <a:srgbClr val="99FF33"/>
              </a:solidFill>
              <a:latin typeface="Rockwell" panose="02060603020205020403" pitchFamily="18" charset="0"/>
            </a:endParaRPr>
          </a:p>
          <a:p>
            <a:pPr algn="ctr" eaLnBrk="1" hangingPunct="1"/>
            <a:r>
              <a:rPr lang="es-AR" altLang="es-ES" sz="2000" b="1" dirty="0">
                <a:solidFill>
                  <a:srgbClr val="99FF33"/>
                </a:solidFill>
                <a:latin typeface="Rockwell" panose="02060603020205020403" pitchFamily="18" charset="0"/>
              </a:rPr>
              <a:t>                              Vs</a:t>
            </a:r>
            <a:endParaRPr lang="es-AR" altLang="es-ES" sz="2000" b="1" dirty="0">
              <a:latin typeface="Rockwell" panose="02060603020205020403" pitchFamily="18" charset="0"/>
            </a:endParaRPr>
          </a:p>
          <a:p>
            <a:pPr eaLnBrk="1" hangingPunct="1">
              <a:buClr>
                <a:srgbClr val="99FF33"/>
              </a:buClr>
              <a:buFont typeface="Arial" panose="020B0604020202020204" pitchFamily="34" charset="0"/>
              <a:buChar char="•"/>
            </a:pPr>
            <a:r>
              <a:rPr lang="es-AR" altLang="es-ES" sz="2000" b="1" dirty="0">
                <a:latin typeface="Rockwell" panose="02060603020205020403" pitchFamily="18" charset="0"/>
              </a:rPr>
              <a:t> Por densidad aparente (</a:t>
            </a:r>
            <a:r>
              <a:rPr lang="es-AR" altLang="es-ES" sz="2000" b="1" dirty="0" err="1">
                <a:latin typeface="Rockwell" panose="02060603020205020403" pitchFamily="18" charset="0"/>
              </a:rPr>
              <a:t>Dap</a:t>
            </a:r>
            <a:r>
              <a:rPr lang="es-AR" altLang="es-ES" sz="2000" b="1" dirty="0">
                <a:latin typeface="Rockwell" panose="02060603020205020403" pitchFamily="18" charset="0"/>
              </a:rPr>
              <a:t>) y densidad real (</a:t>
            </a:r>
            <a:r>
              <a:rPr lang="es-AR" altLang="es-ES" sz="2000" b="1" dirty="0" err="1">
                <a:latin typeface="Rockwell" panose="02060603020205020403" pitchFamily="18" charset="0"/>
              </a:rPr>
              <a:t>Dr</a:t>
            </a:r>
            <a:r>
              <a:rPr lang="es-AR" altLang="es-ES" sz="2000" b="1" dirty="0">
                <a:latin typeface="Rockwell" panose="02060603020205020403" pitchFamily="18" charset="0"/>
              </a:rPr>
              <a:t>) = </a:t>
            </a:r>
            <a:r>
              <a:rPr lang="es-AR" altLang="es-ES" sz="2000" b="1" u="sng" dirty="0" err="1">
                <a:solidFill>
                  <a:srgbClr val="99FF33"/>
                </a:solidFill>
                <a:latin typeface="Rockwell" panose="02060603020205020403" pitchFamily="18" charset="0"/>
              </a:rPr>
              <a:t>Dr</a:t>
            </a:r>
            <a:r>
              <a:rPr lang="es-AR" altLang="es-ES" sz="2000" b="1" u="sng" dirty="0">
                <a:solidFill>
                  <a:srgbClr val="99FF33"/>
                </a:solidFill>
                <a:latin typeface="Rockwell" panose="02060603020205020403" pitchFamily="18" charset="0"/>
              </a:rPr>
              <a:t> -1</a:t>
            </a:r>
          </a:p>
          <a:p>
            <a:pPr algn="ctr" eaLnBrk="1" hangingPunct="1"/>
            <a:r>
              <a:rPr lang="es-AR" altLang="es-ES" sz="2000" b="1" dirty="0">
                <a:solidFill>
                  <a:srgbClr val="99FF33"/>
                </a:solidFill>
                <a:latin typeface="Rockwell" panose="02060603020205020403" pitchFamily="18" charset="0"/>
              </a:rPr>
              <a:t>                                                                                         </a:t>
            </a:r>
            <a:r>
              <a:rPr lang="es-AR" altLang="es-ES" sz="2000" b="1" dirty="0" err="1">
                <a:solidFill>
                  <a:srgbClr val="99FF33"/>
                </a:solidFill>
                <a:latin typeface="Rockwell" panose="02060603020205020403" pitchFamily="18" charset="0"/>
              </a:rPr>
              <a:t>Dap</a:t>
            </a:r>
            <a:r>
              <a:rPr lang="es-AR" altLang="es-ES" sz="2000" b="1" dirty="0">
                <a:solidFill>
                  <a:srgbClr val="99FF33"/>
                </a:solidFill>
                <a:latin typeface="Rockwell" panose="02060603020205020403" pitchFamily="18" charset="0"/>
              </a:rPr>
              <a:t> </a:t>
            </a:r>
          </a:p>
          <a:p>
            <a:pPr algn="ctr" eaLnBrk="1" hangingPunct="1"/>
            <a:r>
              <a:rPr lang="es-AR" altLang="es-ES" sz="2000" b="1" dirty="0">
                <a:solidFill>
                  <a:srgbClr val="99FF33"/>
                </a:solidFill>
                <a:latin typeface="Rockwell" panose="02060603020205020403" pitchFamily="18" charset="0"/>
              </a:rPr>
              <a:t>                                                  </a:t>
            </a:r>
          </a:p>
          <a:p>
            <a:pPr algn="ctr" eaLnBrk="1" hangingPunct="1"/>
            <a:endParaRPr lang="es-ES" altLang="es-ES" sz="2000" b="1" dirty="0">
              <a:solidFill>
                <a:srgbClr val="99FF33"/>
              </a:solidFill>
              <a:latin typeface="Rockwell" panose="02060603020205020403" pitchFamily="18" charset="0"/>
            </a:endParaRPr>
          </a:p>
        </p:txBody>
      </p:sp>
      <p:sp>
        <p:nvSpPr>
          <p:cNvPr id="32772" name="4 Rectángulo"/>
          <p:cNvSpPr>
            <a:spLocks noChangeArrowheads="1"/>
          </p:cNvSpPr>
          <p:nvPr/>
        </p:nvSpPr>
        <p:spPr bwMode="auto">
          <a:xfrm>
            <a:off x="3059113" y="2276475"/>
            <a:ext cx="247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AR" altLang="es-ES" sz="2000" b="1">
                <a:solidFill>
                  <a:srgbClr val="99FF33"/>
                </a:solidFill>
                <a:latin typeface="Rockwell" panose="02060603020205020403" pitchFamily="18" charset="0"/>
              </a:rPr>
              <a:t> </a:t>
            </a:r>
            <a:endParaRPr lang="es-AR" altLang="es-ES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143250" y="642938"/>
            <a:ext cx="2857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99FF33"/>
                </a:solidFill>
                <a:latin typeface="Rockwell" panose="02060603020205020403" pitchFamily="18" charset="0"/>
              </a:rPr>
              <a:t>CÁLCULOS</a:t>
            </a:r>
          </a:p>
        </p:txBody>
      </p:sp>
      <p:pic>
        <p:nvPicPr>
          <p:cNvPr id="7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4" name="Object 2"/>
          <p:cNvGraphicFramePr>
            <a:graphicFrameLocks noGrp="1" noChangeAspect="1"/>
          </p:cNvGraphicFramePr>
          <p:nvPr>
            <p:ph idx="4294967295"/>
          </p:nvPr>
        </p:nvGraphicFramePr>
        <p:xfrm>
          <a:off x="285750" y="1357313"/>
          <a:ext cx="5329238" cy="5048250"/>
        </p:xfrm>
        <a:graphic>
          <a:graphicData uri="http://schemas.openxmlformats.org/presentationml/2006/ole">
            <p:oleObj spid="_x0000_s33813" name="Fotografía de Photo Editor" r:id="rId4" imgW="2352381" imgH="2228571" progId="">
              <p:embed/>
            </p:oleObj>
          </a:graphicData>
        </a:graphic>
      </p:graphicFrame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57188" y="714375"/>
            <a:ext cx="85010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/>
              <a:t>       </a:t>
            </a:r>
            <a:r>
              <a:rPr lang="es-ES" altLang="es-ES" b="1">
                <a:solidFill>
                  <a:srgbClr val="99FF33"/>
                </a:solidFill>
              </a:rPr>
              <a:t>SÓLIDOS                            POROS                                    SUELO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5715000" y="1857375"/>
            <a:ext cx="31067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000" dirty="0">
                <a:latin typeface="+mn-lt"/>
              </a:rPr>
              <a:t> SATURADO</a:t>
            </a: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5643563" y="2924175"/>
            <a:ext cx="3286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000" dirty="0">
                <a:latin typeface="+mn-lt"/>
              </a:rPr>
              <a:t>CAPACIDAD DE CAMPO</a:t>
            </a: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643563" y="4214813"/>
            <a:ext cx="3214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ts val="0"/>
              </a:spcBef>
              <a:defRPr/>
            </a:pPr>
            <a:r>
              <a:rPr lang="es-ES" sz="2000" dirty="0">
                <a:latin typeface="+mn-lt"/>
              </a:rPr>
              <a:t>PUNTO</a:t>
            </a:r>
          </a:p>
          <a:p>
            <a:pPr algn="ctr" eaLnBrk="1" hangingPunct="1">
              <a:spcBef>
                <a:spcPts val="0"/>
              </a:spcBef>
              <a:defRPr/>
            </a:pPr>
            <a:r>
              <a:rPr lang="es-ES" sz="2000" dirty="0">
                <a:latin typeface="+mn-lt"/>
              </a:rPr>
              <a:t>MARCHITEZ</a:t>
            </a: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5715000" y="5516563"/>
            <a:ext cx="3143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000" dirty="0">
                <a:latin typeface="+mn-lt"/>
              </a:rPr>
              <a:t> CON AGUA HIGROSCÓPICA</a:t>
            </a:r>
          </a:p>
        </p:txBody>
      </p:sp>
      <p:sp>
        <p:nvSpPr>
          <p:cNvPr id="33800" name="Text Box 11"/>
          <p:cNvSpPr txBox="1">
            <a:spLocks noChangeArrowheads="1"/>
          </p:cNvSpPr>
          <p:nvPr/>
        </p:nvSpPr>
        <p:spPr bwMode="auto">
          <a:xfrm>
            <a:off x="2700338" y="1844675"/>
            <a:ext cx="1150937" cy="366713"/>
          </a:xfrm>
          <a:prstGeom prst="rect">
            <a:avLst/>
          </a:prstGeom>
          <a:solidFill>
            <a:srgbClr val="99663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b="1">
                <a:solidFill>
                  <a:schemeClr val="bg1"/>
                </a:solidFill>
              </a:rPr>
              <a:t>100 g</a:t>
            </a:r>
          </a:p>
        </p:txBody>
      </p:sp>
      <p:sp>
        <p:nvSpPr>
          <p:cNvPr id="33801" name="Text Box 12"/>
          <p:cNvSpPr txBox="1">
            <a:spLocks noChangeArrowheads="1"/>
          </p:cNvSpPr>
          <p:nvPr/>
        </p:nvSpPr>
        <p:spPr bwMode="auto">
          <a:xfrm>
            <a:off x="2700338" y="3141663"/>
            <a:ext cx="1150937" cy="366712"/>
          </a:xfrm>
          <a:prstGeom prst="rect">
            <a:avLst/>
          </a:prstGeom>
          <a:solidFill>
            <a:srgbClr val="99663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b="1">
                <a:solidFill>
                  <a:schemeClr val="bg1"/>
                </a:solidFill>
              </a:rPr>
              <a:t>100 g</a:t>
            </a:r>
          </a:p>
        </p:txBody>
      </p:sp>
      <p:sp>
        <p:nvSpPr>
          <p:cNvPr id="33802" name="Text Box 13"/>
          <p:cNvSpPr txBox="1">
            <a:spLocks noChangeArrowheads="1"/>
          </p:cNvSpPr>
          <p:nvPr/>
        </p:nvSpPr>
        <p:spPr bwMode="auto">
          <a:xfrm>
            <a:off x="2771775" y="4365625"/>
            <a:ext cx="1150938" cy="366713"/>
          </a:xfrm>
          <a:prstGeom prst="rect">
            <a:avLst/>
          </a:prstGeom>
          <a:solidFill>
            <a:srgbClr val="99663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b="1">
                <a:solidFill>
                  <a:schemeClr val="bg1"/>
                </a:solidFill>
              </a:rPr>
              <a:t>100 g</a:t>
            </a:r>
          </a:p>
        </p:txBody>
      </p:sp>
      <p:sp>
        <p:nvSpPr>
          <p:cNvPr id="33803" name="Text Box 14"/>
          <p:cNvSpPr txBox="1">
            <a:spLocks noChangeArrowheads="1"/>
          </p:cNvSpPr>
          <p:nvPr/>
        </p:nvSpPr>
        <p:spPr bwMode="auto">
          <a:xfrm>
            <a:off x="2627313" y="5661025"/>
            <a:ext cx="1150937" cy="366713"/>
          </a:xfrm>
          <a:prstGeom prst="rect">
            <a:avLst/>
          </a:prstGeom>
          <a:solidFill>
            <a:srgbClr val="99663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b="1">
                <a:solidFill>
                  <a:schemeClr val="bg1"/>
                </a:solidFill>
              </a:rPr>
              <a:t>100 g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547813" y="476250"/>
            <a:ext cx="604837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AR" sz="3200" b="1" dirty="0">
                <a:solidFill>
                  <a:srgbClr val="99FF33"/>
                </a:solidFill>
                <a:latin typeface="+mj-lt"/>
              </a:rPr>
              <a:t>RETENCIÓN HÍDRICA</a:t>
            </a:r>
          </a:p>
        </p:txBody>
      </p:sp>
      <p:pic>
        <p:nvPicPr>
          <p:cNvPr id="34819" name="Picture 2" descr="Resultado de imagen para olla de richards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7575" y="1714500"/>
            <a:ext cx="730885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571625" y="6072188"/>
            <a:ext cx="61690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AR" sz="2800" dirty="0">
                <a:solidFill>
                  <a:srgbClr val="99FF33"/>
                </a:solidFill>
                <a:latin typeface="+mn-lt"/>
              </a:rPr>
              <a:t>Olla de </a:t>
            </a:r>
            <a:r>
              <a:rPr lang="es-AR" sz="2800" dirty="0" err="1">
                <a:solidFill>
                  <a:srgbClr val="99FF33"/>
                </a:solidFill>
                <a:latin typeface="+mn-lt"/>
              </a:rPr>
              <a:t>Richards</a:t>
            </a:r>
            <a:endParaRPr lang="es-AR" sz="2800" dirty="0">
              <a:solidFill>
                <a:srgbClr val="99FF33"/>
              </a:solidFill>
              <a:latin typeface="+mn-lt"/>
            </a:endParaRPr>
          </a:p>
        </p:txBody>
      </p:sp>
      <p:pic>
        <p:nvPicPr>
          <p:cNvPr id="5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9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571625"/>
            <a:ext cx="6480175" cy="506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428625" y="333375"/>
            <a:ext cx="8429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s-ES" altLang="es-ES" sz="2000" dirty="0">
                <a:latin typeface="+mn-lt"/>
              </a:rPr>
              <a:t>Relación general entre el agua disponible para la planta (ADP), la capacidad de campo, el punto de marchitez permanente, el agua no disponible y la clase de textura del suelo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03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422400" y="476250"/>
            <a:ext cx="6299200" cy="5154613"/>
          </a:xfrm>
        </p:spPr>
      </p:pic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2951163" y="5732463"/>
            <a:ext cx="3240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2400">
                <a:latin typeface="Rockwell" panose="02060603020205020403" pitchFamily="18" charset="0"/>
              </a:rPr>
              <a:t>Quiroga et al. 2007</a:t>
            </a:r>
          </a:p>
        </p:txBody>
      </p:sp>
      <p:pic>
        <p:nvPicPr>
          <p:cNvPr id="2" name="23 Sonido grabado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54000"/>
            <a:ext cx="8229600" cy="817546"/>
          </a:xfrm>
        </p:spPr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ES" sz="3200" b="1" dirty="0" smtClean="0">
                <a:solidFill>
                  <a:srgbClr val="99FF33"/>
                </a:solidFill>
              </a:rPr>
              <a:t>ESTABILIDAD ESTRUCTURAL (DMP)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46238"/>
            <a:ext cx="8229600" cy="854075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es-ES" altLang="es-ES" sz="2800" smtClean="0">
                <a:solidFill>
                  <a:srgbClr val="99FF33"/>
                </a:solidFill>
              </a:rPr>
              <a:t>  </a:t>
            </a:r>
            <a:r>
              <a:rPr lang="es-ES" altLang="es-ES" sz="2800" smtClean="0"/>
              <a:t>Es la resistencia de los agregados del suelo a la acción disgregante de agentes externos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s-AR" altLang="es-ES" smtClean="0"/>
          </a:p>
        </p:txBody>
      </p:sp>
      <p:pic>
        <p:nvPicPr>
          <p:cNvPr id="38916" name="3 Imagen" descr="1580_erosion_06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63" y="3786188"/>
            <a:ext cx="2557462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4 Imagen" descr="thumbs_050_suelo-con-erosion-eolica-big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3250" y="3786188"/>
            <a:ext cx="25701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716338"/>
            <a:ext cx="2970212" cy="21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42988" y="549275"/>
            <a:ext cx="727392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AR" sz="2400" dirty="0">
                <a:solidFill>
                  <a:srgbClr val="99FF33"/>
                </a:solidFill>
                <a:latin typeface="+mn-lt"/>
              </a:rPr>
              <a:t>Métodos para medir la estabilidad estructural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55650" y="2459038"/>
            <a:ext cx="7632700" cy="2000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s-AR" sz="2800" dirty="0">
                <a:latin typeface="+mn-lt"/>
              </a:rPr>
              <a:t>Le Bissonnais</a:t>
            </a:r>
          </a:p>
          <a:p>
            <a:pPr eaLnBrk="1" hangingPunct="1">
              <a:buFont typeface="Arial" pitchFamily="34" charset="0"/>
              <a:buChar char="•"/>
              <a:defRPr/>
            </a:pPr>
            <a:endParaRPr lang="es-AR" sz="2400" dirty="0">
              <a:latin typeface="+mn-lt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nl-NL" sz="2400" dirty="0">
                <a:latin typeface="+mn-lt"/>
              </a:rPr>
              <a:t>De Leenheer y De Boodt   </a:t>
            </a:r>
          </a:p>
          <a:p>
            <a:pPr eaLnBrk="1" hangingPunct="1">
              <a:buFont typeface="Arial" pitchFamily="34" charset="0"/>
              <a:buChar char="•"/>
              <a:defRPr/>
            </a:pPr>
            <a:endParaRPr lang="es-AR" sz="2400" dirty="0">
              <a:latin typeface="+mn-lt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s-AR" sz="2400" dirty="0" err="1">
                <a:latin typeface="+mn-lt"/>
              </a:rPr>
              <a:t>Henin</a:t>
            </a:r>
            <a:endParaRPr lang="es-AR" sz="2400" dirty="0">
              <a:latin typeface="+mn-lt"/>
            </a:endParaRPr>
          </a:p>
        </p:txBody>
      </p:sp>
      <p:pic>
        <p:nvPicPr>
          <p:cNvPr id="5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2 Marcador de contenido"/>
          <p:cNvSpPr>
            <a:spLocks noGrp="1"/>
          </p:cNvSpPr>
          <p:nvPr>
            <p:ph idx="1"/>
          </p:nvPr>
        </p:nvSpPr>
        <p:spPr>
          <a:xfrm>
            <a:off x="428625" y="214313"/>
            <a:ext cx="8301038" cy="62865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s-ES" altLang="es-ES" sz="2800" smtClean="0">
                <a:solidFill>
                  <a:srgbClr val="99FF33"/>
                </a:solidFill>
              </a:rPr>
              <a:t>Le Bissonnais (DMP):  3 Pretratamientos</a:t>
            </a:r>
          </a:p>
          <a:p>
            <a:pPr eaLnBrk="1" hangingPunct="1">
              <a:buFontTx/>
              <a:buNone/>
            </a:pPr>
            <a:endParaRPr lang="es-AR" altLang="es-ES" sz="2800" smtClean="0"/>
          </a:p>
        </p:txBody>
      </p:sp>
      <p:sp>
        <p:nvSpPr>
          <p:cNvPr id="27651" name="3 CuadroTexto"/>
          <p:cNvSpPr txBox="1">
            <a:spLocks noChangeArrowheads="1"/>
          </p:cNvSpPr>
          <p:nvPr/>
        </p:nvSpPr>
        <p:spPr bwMode="auto">
          <a:xfrm>
            <a:off x="357188" y="3357563"/>
            <a:ext cx="3071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ES" dirty="0">
                <a:solidFill>
                  <a:srgbClr val="99FF33"/>
                </a:solidFill>
                <a:latin typeface="+mn-lt"/>
              </a:rPr>
              <a:t>  P1. Humectación  rápida</a:t>
            </a:r>
          </a:p>
        </p:txBody>
      </p:sp>
      <p:sp>
        <p:nvSpPr>
          <p:cNvPr id="27652" name="5 CuadroTexto"/>
          <p:cNvSpPr txBox="1">
            <a:spLocks noChangeArrowheads="1"/>
          </p:cNvSpPr>
          <p:nvPr/>
        </p:nvSpPr>
        <p:spPr bwMode="auto">
          <a:xfrm>
            <a:off x="3357563" y="3357563"/>
            <a:ext cx="257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dirty="0">
                <a:solidFill>
                  <a:srgbClr val="99FF33"/>
                </a:solidFill>
                <a:latin typeface="+mn-lt"/>
              </a:rPr>
              <a:t>P2. Trabajo mecánico</a:t>
            </a:r>
          </a:p>
        </p:txBody>
      </p:sp>
      <p:sp>
        <p:nvSpPr>
          <p:cNvPr id="27653" name="4 CuadroTexto"/>
          <p:cNvSpPr txBox="1">
            <a:spLocks noChangeArrowheads="1"/>
          </p:cNvSpPr>
          <p:nvPr/>
        </p:nvSpPr>
        <p:spPr bwMode="auto">
          <a:xfrm>
            <a:off x="6000750" y="3143250"/>
            <a:ext cx="314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dirty="0">
                <a:solidFill>
                  <a:srgbClr val="99FF33"/>
                </a:solidFill>
                <a:latin typeface="+mn-lt"/>
              </a:rPr>
              <a:t>P3. Humectación lenta por capilaridad</a:t>
            </a:r>
          </a:p>
        </p:txBody>
      </p:sp>
      <p:pic>
        <p:nvPicPr>
          <p:cNvPr id="40966" name="3 Marcador de contenido" descr="DSC08146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1813" y="785813"/>
            <a:ext cx="300037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4 Imagen" descr="2demayo 14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3786188"/>
            <a:ext cx="29845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3 Imagen" descr="2demayo 167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2188" y="3786188"/>
            <a:ext cx="28575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9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 idx="4294967295"/>
          </p:nvPr>
        </p:nvSpPr>
        <p:spPr>
          <a:xfrm>
            <a:off x="434975" y="428604"/>
            <a:ext cx="8274050" cy="714380"/>
          </a:xfrm>
        </p:spPr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AR" sz="2800" dirty="0" smtClean="0">
                <a:solidFill>
                  <a:srgbClr val="99FF33"/>
                </a:solidFill>
              </a:rPr>
              <a:t>Resultados</a:t>
            </a:r>
          </a:p>
        </p:txBody>
      </p:sp>
      <p:sp>
        <p:nvSpPr>
          <p:cNvPr id="41987" name="2 Marcador de contenido"/>
          <p:cNvSpPr>
            <a:spLocks noGrp="1"/>
          </p:cNvSpPr>
          <p:nvPr>
            <p:ph idx="4294967295"/>
          </p:nvPr>
        </p:nvSpPr>
        <p:spPr>
          <a:xfrm>
            <a:off x="214313" y="1500188"/>
            <a:ext cx="8929687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es-ES" altLang="es-ES" sz="2400" smtClean="0"/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es-ES" altLang="es-ES" sz="2400" smtClean="0"/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es-ES" altLang="es-ES" sz="2400" smtClean="0"/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s-ES" altLang="es-ES" sz="2400" smtClean="0"/>
              <a:t>Se obtiene el diámetro medio ponderado (DMP) para cada pretratamiento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 2" panose="05020102010507070707" pitchFamily="18" charset="2"/>
              <a:buNone/>
            </a:pPr>
            <a:endParaRPr lang="es-ES" altLang="es-ES" sz="2400" smtClean="0">
              <a:solidFill>
                <a:srgbClr val="99FF33"/>
              </a:solidFill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 2" panose="05020102010507070707" pitchFamily="18" charset="2"/>
              <a:buNone/>
            </a:pPr>
            <a:endParaRPr lang="es-ES" altLang="es-ES" sz="2400" smtClean="0">
              <a:solidFill>
                <a:srgbClr val="99FF33"/>
              </a:solidFill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 2" panose="05020102010507070707" pitchFamily="18" charset="2"/>
              <a:buNone/>
            </a:pPr>
            <a:endParaRPr lang="es-ES" altLang="es-ES" sz="2400" smtClean="0">
              <a:solidFill>
                <a:srgbClr val="99FF33"/>
              </a:solidFill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s-ES" altLang="es-ES" sz="2400" smtClean="0"/>
              <a:t>El resultado final es la media aritmética de los DMP de los  pretratamiento en mm.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es-ES" altLang="es-ES" sz="2400" smtClean="0">
              <a:solidFill>
                <a:srgbClr val="99FF33"/>
              </a:solidFill>
            </a:endParaRP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428625" y="2071688"/>
            <a:ext cx="8289925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MX" sz="2400" b="1" dirty="0">
                <a:solidFill>
                  <a:srgbClr val="E2DD16"/>
                </a:solidFill>
                <a:latin typeface="Arial" charset="0"/>
                <a:cs typeface="Arial" charset="0"/>
              </a:rPr>
              <a:t> </a:t>
            </a:r>
            <a:r>
              <a:rPr lang="es-MX" sz="2400" dirty="0">
                <a:latin typeface="+mn-lt"/>
                <a:cs typeface="Arial" charset="0"/>
              </a:rPr>
              <a:t>Expresa el grado de DUREZA del suelo</a:t>
            </a:r>
          </a:p>
          <a:p>
            <a:pPr algn="just" eaLnBrk="1" hangingPunct="1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MX" sz="2400" dirty="0">
                <a:latin typeface="+mn-lt"/>
                <a:cs typeface="Times New Roman" pitchFamily="18" charset="0"/>
              </a:rPr>
              <a:t> Depende directamente de su contenido de HUMEDAD</a:t>
            </a:r>
          </a:p>
          <a:p>
            <a:pPr algn="just" eaLnBrk="1" hangingPunct="1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MX" sz="2400" dirty="0">
                <a:latin typeface="+mn-lt"/>
                <a:cs typeface="Times New Roman" pitchFamily="18" charset="0"/>
              </a:rPr>
              <a:t>Se expresa en unidades de presión (</a:t>
            </a:r>
            <a:r>
              <a:rPr lang="es-MX" sz="2400" dirty="0" err="1">
                <a:latin typeface="+mn-lt"/>
                <a:cs typeface="Times New Roman" pitchFamily="18" charset="0"/>
              </a:rPr>
              <a:t>kPa</a:t>
            </a:r>
            <a:r>
              <a:rPr lang="es-MX" sz="2400" dirty="0">
                <a:latin typeface="+mn-lt"/>
                <a:cs typeface="Times New Roman" pitchFamily="18" charset="0"/>
              </a:rPr>
              <a:t>; kg/cm</a:t>
            </a:r>
            <a:r>
              <a:rPr lang="es-MX" sz="2400" baseline="30000" dirty="0">
                <a:latin typeface="+mn-lt"/>
                <a:cs typeface="Times New Roman" pitchFamily="18" charset="0"/>
              </a:rPr>
              <a:t>2</a:t>
            </a:r>
            <a:r>
              <a:rPr lang="es-MX" sz="2400" dirty="0">
                <a:latin typeface="+mn-lt"/>
                <a:cs typeface="Times New Roman" pitchFamily="18" charset="0"/>
              </a:rPr>
              <a:t>) </a:t>
            </a:r>
          </a:p>
          <a:p>
            <a:pPr algn="just" eaLnBrk="1" hangingPunct="1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s-MX" sz="2400" dirty="0">
                <a:latin typeface="+mn-lt"/>
                <a:cs typeface="Times New Roman" pitchFamily="18" charset="0"/>
              </a:rPr>
              <a:t> Los aparatos para determinar la RP son:</a:t>
            </a:r>
          </a:p>
          <a:p>
            <a:pPr algn="just" eaLnBrk="1" hangingPunct="1">
              <a:spcBef>
                <a:spcPct val="50000"/>
              </a:spcBef>
              <a:buClr>
                <a:schemeClr val="tx1"/>
              </a:buClr>
              <a:defRPr/>
            </a:pPr>
            <a:r>
              <a:rPr lang="es-MX" sz="2400" dirty="0">
                <a:latin typeface="+mn-lt"/>
                <a:cs typeface="Times New Roman" pitchFamily="18" charset="0"/>
              </a:rPr>
              <a:t>	 - </a:t>
            </a:r>
            <a:r>
              <a:rPr lang="es-MX" sz="2400" u="sng" dirty="0" err="1">
                <a:latin typeface="+mn-lt"/>
                <a:cs typeface="Times New Roman" pitchFamily="18" charset="0"/>
              </a:rPr>
              <a:t>penetrómetros</a:t>
            </a:r>
            <a:r>
              <a:rPr lang="es-MX" sz="2400" dirty="0">
                <a:latin typeface="+mn-lt"/>
                <a:cs typeface="Times New Roman" pitchFamily="18" charset="0"/>
              </a:rPr>
              <a:t> (de impacto y analógicos)	</a:t>
            </a:r>
          </a:p>
          <a:p>
            <a:pPr algn="just" eaLnBrk="1" hangingPunct="1">
              <a:spcBef>
                <a:spcPct val="50000"/>
              </a:spcBef>
              <a:buClr>
                <a:schemeClr val="tx1"/>
              </a:buClr>
              <a:defRPr/>
            </a:pPr>
            <a:r>
              <a:rPr lang="es-MX" sz="2400" dirty="0">
                <a:latin typeface="+mn-lt"/>
                <a:cs typeface="Times New Roman" pitchFamily="18" charset="0"/>
              </a:rPr>
              <a:t>	 - </a:t>
            </a:r>
            <a:r>
              <a:rPr lang="es-MX" sz="2400" u="sng" dirty="0" err="1">
                <a:latin typeface="+mn-lt"/>
                <a:cs typeface="Times New Roman" pitchFamily="18" charset="0"/>
              </a:rPr>
              <a:t>penetrógrafos</a:t>
            </a:r>
            <a:endParaRPr lang="es-ES" sz="2400" dirty="0">
              <a:latin typeface="+mn-lt"/>
              <a:cs typeface="Times New Roman" pitchFamily="18" charset="0"/>
            </a:endParaRPr>
          </a:p>
        </p:txBody>
      </p:sp>
      <p:sp>
        <p:nvSpPr>
          <p:cNvPr id="43011" name="Text Box 4"/>
          <p:cNvSpPr txBox="1">
            <a:spLocks noChangeArrowheads="1"/>
          </p:cNvSpPr>
          <p:nvPr/>
        </p:nvSpPr>
        <p:spPr bwMode="auto">
          <a:xfrm>
            <a:off x="571500" y="428625"/>
            <a:ext cx="8286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3200" b="1">
                <a:solidFill>
                  <a:srgbClr val="99FF33"/>
                </a:solidFill>
                <a:latin typeface="Rockwell" panose="02060603020205020403" pitchFamily="18" charset="0"/>
              </a:rPr>
              <a:t>RESISTENCIA A LA PENETRACIÓN (RP)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74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2707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27622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767013"/>
            <a:ext cx="5559425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31825" y="3662363"/>
            <a:ext cx="2089150" cy="2724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  <a:buClr>
                <a:schemeClr val="tx1"/>
              </a:buClr>
              <a:buFontTx/>
              <a:buChar char="•"/>
              <a:defRPr/>
            </a:pPr>
            <a:r>
              <a:rPr lang="es-MX" dirty="0">
                <a:latin typeface="+mj-lt"/>
                <a:cs typeface="Arial" pitchFamily="34" charset="0"/>
              </a:rPr>
              <a:t>Normalizado por ASAE de punta cónica de 30º.</a:t>
            </a:r>
          </a:p>
          <a:p>
            <a:pPr algn="just" eaLnBrk="1" hangingPunct="1">
              <a:spcBef>
                <a:spcPct val="50000"/>
              </a:spcBef>
              <a:buClr>
                <a:schemeClr val="tx1"/>
              </a:buClr>
              <a:buFontTx/>
              <a:buChar char="•"/>
              <a:defRPr/>
            </a:pPr>
            <a:r>
              <a:rPr lang="es-MX" dirty="0">
                <a:latin typeface="+mj-lt"/>
                <a:cs typeface="Arial" pitchFamily="34" charset="0"/>
              </a:rPr>
              <a:t> Utiliza dos tipos de puntas cónicas diámetro de la base del cono: 20.27 mm y 12.83 mm</a:t>
            </a:r>
            <a:r>
              <a:rPr lang="es-ES" dirty="0">
                <a:latin typeface="+mj-lt"/>
              </a:rPr>
              <a:t> </a:t>
            </a:r>
          </a:p>
        </p:txBody>
      </p:sp>
      <p:sp>
        <p:nvSpPr>
          <p:cNvPr id="41990" name="4 CuadroTexto"/>
          <p:cNvSpPr txBox="1">
            <a:spLocks noChangeArrowheads="1"/>
          </p:cNvSpPr>
          <p:nvPr/>
        </p:nvSpPr>
        <p:spPr bwMode="auto">
          <a:xfrm>
            <a:off x="4264025" y="314325"/>
            <a:ext cx="4195763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Clr>
                <a:srgbClr val="99FF33"/>
              </a:buClr>
              <a:buFontTx/>
              <a:buChar char="•"/>
              <a:defRPr/>
            </a:pPr>
            <a:r>
              <a:rPr lang="es-MX" altLang="es-ES" b="1" dirty="0">
                <a:latin typeface="+mn-lt"/>
                <a:cs typeface="Arial" charset="0"/>
              </a:rPr>
              <a:t>cuantificador (escala numérica, indicador digital, registrador, etc.)</a:t>
            </a:r>
            <a:endParaRPr lang="es-ES" altLang="es-ES" b="1" dirty="0">
              <a:latin typeface="+mn-lt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>
                <a:srgbClr val="99FF33"/>
              </a:buClr>
              <a:buFontTx/>
              <a:buChar char="•"/>
              <a:defRPr/>
            </a:pPr>
            <a:r>
              <a:rPr lang="es-MX" altLang="es-ES" b="1" dirty="0">
                <a:latin typeface="+mn-lt"/>
                <a:cs typeface="Arial" charset="0"/>
              </a:rPr>
              <a:t>captador de esfuerzos (mecánico, electrónico o hidráulico)</a:t>
            </a:r>
          </a:p>
          <a:p>
            <a:pPr eaLnBrk="1" hangingPunct="1">
              <a:spcBef>
                <a:spcPct val="50000"/>
              </a:spcBef>
              <a:buClr>
                <a:srgbClr val="99FF33"/>
              </a:buClr>
              <a:buFontTx/>
              <a:buChar char="•"/>
              <a:defRPr/>
            </a:pPr>
            <a:r>
              <a:rPr lang="es-MX" altLang="es-ES" b="1" dirty="0">
                <a:latin typeface="+mn-lt"/>
                <a:cs typeface="Arial" charset="0"/>
              </a:rPr>
              <a:t>varilla soporte</a:t>
            </a:r>
            <a:endParaRPr lang="es-ES" altLang="es-ES" b="1" dirty="0">
              <a:latin typeface="+mn-lt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>
                <a:srgbClr val="99FF33"/>
              </a:buClr>
              <a:buFontTx/>
              <a:buChar char="•"/>
              <a:defRPr/>
            </a:pPr>
            <a:r>
              <a:rPr lang="es-MX" altLang="es-ES" b="1" dirty="0">
                <a:latin typeface="+mn-lt"/>
                <a:cs typeface="Arial" charset="0"/>
              </a:rPr>
              <a:t> elemento de penetración</a:t>
            </a:r>
            <a:endParaRPr lang="es-ES" altLang="es-ES" b="1" dirty="0">
              <a:latin typeface="+mn-lt"/>
              <a:cs typeface="Times New Roman" pitchFamily="18" charset="0"/>
            </a:endParaRPr>
          </a:p>
        </p:txBody>
      </p:sp>
      <p:cxnSp>
        <p:nvCxnSpPr>
          <p:cNvPr id="7" name="6 Conector recto de flecha"/>
          <p:cNvCxnSpPr/>
          <p:nvPr/>
        </p:nvCxnSpPr>
        <p:spPr>
          <a:xfrm rot="10800000">
            <a:off x="2428875" y="1357313"/>
            <a:ext cx="1643063" cy="1587"/>
          </a:xfrm>
          <a:prstGeom prst="straightConnector1">
            <a:avLst/>
          </a:prstGeom>
          <a:ln>
            <a:solidFill>
              <a:srgbClr val="99FF33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 rot="10800000">
            <a:off x="2428875" y="1928813"/>
            <a:ext cx="1571625" cy="1587"/>
          </a:xfrm>
          <a:prstGeom prst="straightConnector1">
            <a:avLst/>
          </a:prstGeom>
          <a:ln>
            <a:solidFill>
              <a:srgbClr val="99FF33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 rot="10800000">
            <a:off x="2484438" y="620713"/>
            <a:ext cx="1516062" cy="22225"/>
          </a:xfrm>
          <a:prstGeom prst="straightConnector1">
            <a:avLst/>
          </a:prstGeom>
          <a:ln>
            <a:solidFill>
              <a:srgbClr val="99FF33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16 Conector recto de flecha"/>
          <p:cNvCxnSpPr/>
          <p:nvPr/>
        </p:nvCxnSpPr>
        <p:spPr>
          <a:xfrm>
            <a:off x="5580063" y="2482850"/>
            <a:ext cx="265112" cy="585788"/>
          </a:xfrm>
          <a:prstGeom prst="straightConnector1">
            <a:avLst/>
          </a:prstGeom>
          <a:ln>
            <a:solidFill>
              <a:srgbClr val="99FF33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penet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616"/>
          <a:stretch>
            <a:fillRect/>
          </a:stretch>
        </p:blipFill>
        <p:spPr bwMode="auto">
          <a:xfrm>
            <a:off x="655638" y="1412875"/>
            <a:ext cx="35560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576" t="24042" r="51849" b="16667"/>
          <a:stretch>
            <a:fillRect/>
          </a:stretch>
        </p:blipFill>
        <p:spPr bwMode="auto">
          <a:xfrm>
            <a:off x="4572000" y="1524000"/>
            <a:ext cx="3524250" cy="507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611188" y="404813"/>
            <a:ext cx="7772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s-ES" sz="2400" b="1">
                <a:solidFill>
                  <a:srgbClr val="99FF33"/>
                </a:solidFill>
                <a:latin typeface="Rockwell" panose="02060603020205020403" pitchFamily="18" charset="0"/>
              </a:rPr>
              <a:t>Determinación a campo</a:t>
            </a:r>
            <a:endParaRPr lang="es-ES" altLang="es-ES" sz="2400" b="1">
              <a:solidFill>
                <a:srgbClr val="99FF33"/>
              </a:solidFill>
              <a:latin typeface="Rockwell" panose="02060603020205020403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auto0"/>
          <p:cNvPicPr>
            <a:picLocks noChangeAspect="1" noChangeArrowheads="1"/>
          </p:cNvPicPr>
          <p:nvPr/>
        </p:nvPicPr>
        <p:blipFill>
          <a:blip r:embed="rId3" cstate="print">
            <a:lum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9300" y="407988"/>
            <a:ext cx="7645400" cy="604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225" y="642938"/>
            <a:ext cx="7575550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071563" y="5572125"/>
            <a:ext cx="70008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AR" dirty="0">
                <a:latin typeface="+mn-lt"/>
              </a:rPr>
              <a:t>Resistencia a la penetración en tratamientos sin pasadas (TCY0) y con 5 pasadas de tractor (TCY5)</a:t>
            </a: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217488" y="285750"/>
            <a:ext cx="8675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2400" b="1">
                <a:solidFill>
                  <a:srgbClr val="99FF33"/>
                </a:solidFill>
                <a:latin typeface="Rockwell" panose="02060603020205020403" pitchFamily="18" charset="0"/>
              </a:rPr>
              <a:t>Propiedades hidráulicas de un suelo compactado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2268538" y="836613"/>
            <a:ext cx="5040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2400">
                <a:latin typeface="Rockwell" panose="02060603020205020403" pitchFamily="18" charset="0"/>
              </a:rPr>
              <a:t>Modificación del espacio poroso</a:t>
            </a:r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auto">
          <a:xfrm>
            <a:off x="4357688" y="1268413"/>
            <a:ext cx="214312" cy="865187"/>
          </a:xfrm>
          <a:prstGeom prst="downArrow">
            <a:avLst>
              <a:gd name="adj1" fmla="val 50000"/>
              <a:gd name="adj2" fmla="val 42838"/>
            </a:avLst>
          </a:prstGeom>
          <a:solidFill>
            <a:srgbClr val="99FF33"/>
          </a:solidFill>
          <a:ln w="9525">
            <a:solidFill>
              <a:srgbClr val="99FF33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AR" altLang="es-ES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619250" y="2060575"/>
            <a:ext cx="69135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2400">
                <a:latin typeface="Rockwell" panose="02060603020205020403" pitchFamily="18" charset="0"/>
              </a:rPr>
              <a:t>Distribución, continuidad y tamaño de poros</a:t>
            </a: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auto">
          <a:xfrm>
            <a:off x="4357688" y="2565400"/>
            <a:ext cx="214312" cy="865188"/>
          </a:xfrm>
          <a:prstGeom prst="downArrow">
            <a:avLst>
              <a:gd name="adj1" fmla="val 50000"/>
              <a:gd name="adj2" fmla="val 42838"/>
            </a:avLst>
          </a:prstGeom>
          <a:solidFill>
            <a:srgbClr val="99FF33"/>
          </a:solidFill>
          <a:ln w="9525">
            <a:solidFill>
              <a:srgbClr val="99FF33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AR" altLang="es-ES"/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971550" y="3429000"/>
            <a:ext cx="7921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2400">
                <a:latin typeface="Rockwell" panose="02060603020205020403" pitchFamily="18" charset="0"/>
              </a:rPr>
              <a:t>Capacidad de almacenamiento de agua en el suelo</a:t>
            </a:r>
          </a:p>
        </p:txBody>
      </p:sp>
      <p:sp>
        <p:nvSpPr>
          <p:cNvPr id="48136" name="AutoShape 8"/>
          <p:cNvSpPr>
            <a:spLocks noChangeArrowheads="1"/>
          </p:cNvSpPr>
          <p:nvPr/>
        </p:nvSpPr>
        <p:spPr bwMode="auto">
          <a:xfrm>
            <a:off x="4357688" y="4005263"/>
            <a:ext cx="214312" cy="865187"/>
          </a:xfrm>
          <a:prstGeom prst="downArrow">
            <a:avLst>
              <a:gd name="adj1" fmla="val 50000"/>
              <a:gd name="adj2" fmla="val 42838"/>
            </a:avLst>
          </a:prstGeom>
          <a:solidFill>
            <a:srgbClr val="99FF33"/>
          </a:solidFill>
          <a:ln w="9525">
            <a:solidFill>
              <a:srgbClr val="99FF33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AR" altLang="es-ES"/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2411413" y="4868863"/>
            <a:ext cx="3959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2400">
                <a:latin typeface="Rockwell" panose="02060603020205020403" pitchFamily="18" charset="0"/>
              </a:rPr>
              <a:t>Conductividad hidráulica</a:t>
            </a:r>
          </a:p>
        </p:txBody>
      </p:sp>
      <p:sp>
        <p:nvSpPr>
          <p:cNvPr id="48138" name="AutoShape 10"/>
          <p:cNvSpPr>
            <a:spLocks noChangeArrowheads="1"/>
          </p:cNvSpPr>
          <p:nvPr/>
        </p:nvSpPr>
        <p:spPr bwMode="auto">
          <a:xfrm>
            <a:off x="4357688" y="5373688"/>
            <a:ext cx="214312" cy="865187"/>
          </a:xfrm>
          <a:prstGeom prst="downArrow">
            <a:avLst>
              <a:gd name="adj1" fmla="val 50000"/>
              <a:gd name="adj2" fmla="val 42838"/>
            </a:avLst>
          </a:prstGeom>
          <a:solidFill>
            <a:srgbClr val="99FF33"/>
          </a:solidFill>
          <a:ln w="9525">
            <a:solidFill>
              <a:srgbClr val="99FF33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AR" altLang="es-ES"/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1908175" y="6165850"/>
            <a:ext cx="5616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2400">
                <a:latin typeface="Rockwell" panose="02060603020205020403" pitchFamily="18" charset="0"/>
              </a:rPr>
              <a:t>Reducción de la aireación y drenaje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Título"/>
          <p:cNvSpPr>
            <a:spLocks noGrp="1"/>
          </p:cNvSpPr>
          <p:nvPr>
            <p:ph type="title" idx="4294967295"/>
          </p:nvPr>
        </p:nvSpPr>
        <p:spPr bwMode="auto">
          <a:extLst/>
        </p:spPr>
        <p:txBody>
          <a:bodyPr vert="horz" wrap="square" lIns="91440" tIns="45720" bIns="45720" numCol="1" anchor="ctr" anchorCtr="0" compatLnSpc="1">
            <a:prstTxWarp prst="textNoShape">
              <a:avLst/>
            </a:prstTxWarp>
          </a:bodyPr>
          <a:lstStyle/>
          <a:p>
            <a:pPr indent="0" algn="ctr" eaLnBrk="1" hangingPunct="1">
              <a:defRPr/>
            </a:pPr>
            <a:r>
              <a:rPr lang="es-AR" altLang="es-ES" sz="2800" b="1" dirty="0" smtClean="0">
                <a:solidFill>
                  <a:srgbClr val="99FF33"/>
                </a:solidFill>
                <a:effectLst/>
              </a:rPr>
              <a:t>ESTRUCTURA LAMINAR</a:t>
            </a:r>
          </a:p>
        </p:txBody>
      </p:sp>
      <p:cxnSp>
        <p:nvCxnSpPr>
          <p:cNvPr id="6" name="5 Conector recto de flecha"/>
          <p:cNvCxnSpPr/>
          <p:nvPr/>
        </p:nvCxnSpPr>
        <p:spPr>
          <a:xfrm flipH="1">
            <a:off x="1116013" y="2636838"/>
            <a:ext cx="1008062" cy="2873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156" name="6 CuadroTexto"/>
          <p:cNvSpPr txBox="1">
            <a:spLocks noChangeArrowheads="1"/>
          </p:cNvSpPr>
          <p:nvPr/>
        </p:nvSpPr>
        <p:spPr bwMode="auto">
          <a:xfrm>
            <a:off x="214313" y="3000375"/>
            <a:ext cx="1571625" cy="641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AR" altLang="es-ES">
                <a:latin typeface="Rockwell" panose="02060603020205020403" pitchFamily="18" charset="0"/>
              </a:rPr>
              <a:t>Observación morfológica</a:t>
            </a:r>
          </a:p>
        </p:txBody>
      </p:sp>
      <p:pic>
        <p:nvPicPr>
          <p:cNvPr id="49157" name="1 Imagen" descr="estructura lamina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52" t="16924"/>
          <a:stretch>
            <a:fillRect/>
          </a:stretch>
        </p:blipFill>
        <p:spPr bwMode="auto">
          <a:xfrm>
            <a:off x="2195513" y="1665288"/>
            <a:ext cx="51181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lang="es-MX" altLang="es-ES" sz="2400" smtClean="0"/>
              <a:t>Representa el movimiento del agua en forma vertical y descendente en los horizontes superficiales del suelo</a:t>
            </a:r>
            <a:endParaRPr lang="es-ES" altLang="es-ES" sz="2400" b="1" u="sng" smtClean="0"/>
          </a:p>
          <a:p>
            <a:pPr eaLnBrk="1" hangingPunct="1">
              <a:buFontTx/>
              <a:buNone/>
            </a:pPr>
            <a:endParaRPr lang="es-AR" altLang="es-ES" sz="2000" smtClean="0">
              <a:solidFill>
                <a:srgbClr val="99FF33"/>
              </a:solidFill>
            </a:endParaRPr>
          </a:p>
        </p:txBody>
      </p:sp>
      <p:pic>
        <p:nvPicPr>
          <p:cNvPr id="5017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625" y="2522538"/>
            <a:ext cx="3429000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2427288"/>
            <a:ext cx="3214688" cy="374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Text Box 6"/>
          <p:cNvSpPr txBox="1">
            <a:spLocks noChangeArrowheads="1"/>
          </p:cNvSpPr>
          <p:nvPr/>
        </p:nvSpPr>
        <p:spPr bwMode="auto">
          <a:xfrm>
            <a:off x="2268538" y="404813"/>
            <a:ext cx="46085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2800" b="1">
                <a:solidFill>
                  <a:srgbClr val="99FF33"/>
                </a:solidFill>
                <a:latin typeface="Rockwell" panose="02060603020205020403" pitchFamily="18" charset="0"/>
              </a:rPr>
              <a:t>INFILTRACIÓN</a:t>
            </a: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3 Marcador de contenido"/>
          <p:cNvSpPr>
            <a:spLocks noGrp="1"/>
          </p:cNvSpPr>
          <p:nvPr>
            <p:ph sz="half" idx="2"/>
          </p:nvPr>
        </p:nvSpPr>
        <p:spPr>
          <a:xfrm>
            <a:off x="285750" y="785813"/>
            <a:ext cx="8401050" cy="5340350"/>
          </a:xfrm>
        </p:spPr>
        <p:txBody>
          <a:bodyPr/>
          <a:lstStyle/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r>
              <a:rPr lang="es-AR" altLang="es-ES" sz="2400" b="1" smtClean="0"/>
              <a:t>Diferentes tensiones    </a:t>
            </a:r>
            <a:r>
              <a:rPr lang="es-AR" altLang="es-ES" sz="2400" smtClean="0"/>
              <a:t>      </a:t>
            </a:r>
            <a:r>
              <a:rPr lang="es-AR" altLang="es-ES" sz="2400" b="1" smtClean="0"/>
              <a:t>diferentes tamaños de poros</a:t>
            </a:r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endParaRPr lang="es-AR" altLang="es-ES" sz="2400" b="1" smtClean="0"/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r>
              <a:rPr lang="es-AR" altLang="es-ES" sz="2400" b="1" smtClean="0">
                <a:solidFill>
                  <a:srgbClr val="99FF33"/>
                </a:solidFill>
              </a:rPr>
              <a:t>Sortividad (S): </a:t>
            </a:r>
            <a:r>
              <a:rPr lang="es-AR" altLang="es-ES" sz="2400" smtClean="0"/>
              <a:t>es una medida de la habilidad que tiene un suelo de absorber agua durante el proceso de humedecimiento. </a:t>
            </a:r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endParaRPr lang="es-AR" altLang="es-ES" sz="2400" smtClean="0"/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endParaRPr lang="es-AR" altLang="es-ES" sz="2400" smtClean="0"/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r>
              <a:rPr lang="es-AR" altLang="es-ES" sz="2400" smtClean="0">
                <a:solidFill>
                  <a:srgbClr val="FFFFFF"/>
                </a:solidFill>
              </a:rPr>
              <a:t>La </a:t>
            </a:r>
            <a:r>
              <a:rPr lang="es-AR" altLang="es-ES" sz="2400" b="1" smtClean="0">
                <a:solidFill>
                  <a:srgbClr val="99FF33"/>
                </a:solidFill>
              </a:rPr>
              <a:t>tasa de infiltración </a:t>
            </a:r>
            <a:r>
              <a:rPr lang="es-AR" altLang="es-ES" sz="2400" smtClean="0">
                <a:solidFill>
                  <a:srgbClr val="FFFFFF"/>
                </a:solidFill>
              </a:rPr>
              <a:t>(q) indica cuán rápido entra el agua en el suelo. Máximo al inicio, el contenido de humedad aumenta y el valor de q disminuye hasta llegar a un valor constante en el tiempo </a:t>
            </a:r>
            <a:r>
              <a:rPr lang="es-AR" altLang="es-ES" sz="2400" smtClean="0">
                <a:solidFill>
                  <a:srgbClr val="99FF33"/>
                </a:solidFill>
              </a:rPr>
              <a:t>(</a:t>
            </a:r>
            <a:r>
              <a:rPr lang="es-AR" altLang="es-ES" sz="2400" b="1" smtClean="0">
                <a:solidFill>
                  <a:srgbClr val="99FF33"/>
                </a:solidFill>
              </a:rPr>
              <a:t>tasa de infiltración básica)</a:t>
            </a:r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endParaRPr lang="es-AR" altLang="es-ES" sz="2400" smtClean="0"/>
          </a:p>
        </p:txBody>
      </p:sp>
      <p:cxnSp>
        <p:nvCxnSpPr>
          <p:cNvPr id="51203" name="5 Conector recto de flecha"/>
          <p:cNvCxnSpPr>
            <a:cxnSpLocks noChangeShapeType="1"/>
          </p:cNvCxnSpPr>
          <p:nvPr/>
        </p:nvCxnSpPr>
        <p:spPr bwMode="auto">
          <a:xfrm>
            <a:off x="3857625" y="1071563"/>
            <a:ext cx="500063" cy="1587"/>
          </a:xfrm>
          <a:prstGeom prst="straightConnector1">
            <a:avLst/>
          </a:prstGeom>
          <a:noFill/>
          <a:ln w="38100" algn="ctr">
            <a:solidFill>
              <a:srgbClr val="99FF33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ompFFSuelImg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872" b="11519"/>
          <a:stretch>
            <a:fillRect/>
          </a:stretch>
        </p:blipFill>
        <p:spPr bwMode="auto">
          <a:xfrm>
            <a:off x="357188" y="455613"/>
            <a:ext cx="6357937" cy="297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 descr="CompFFSuelImg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054"/>
          <a:stretch>
            <a:fillRect/>
          </a:stretch>
        </p:blipFill>
        <p:spPr bwMode="auto">
          <a:xfrm>
            <a:off x="2571750" y="3571875"/>
            <a:ext cx="6253163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8" name="6 Rectángulo"/>
          <p:cNvSpPr>
            <a:spLocks noChangeArrowheads="1"/>
          </p:cNvSpPr>
          <p:nvPr/>
        </p:nvSpPr>
        <p:spPr bwMode="auto">
          <a:xfrm>
            <a:off x="6929438" y="1357313"/>
            <a:ext cx="1643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2000" b="1">
                <a:solidFill>
                  <a:srgbClr val="99FF33"/>
                </a:solidFill>
                <a:latin typeface="Rockwell" panose="02060603020205020403" pitchFamily="18" charset="0"/>
              </a:rPr>
              <a:t>Sortividad</a:t>
            </a:r>
          </a:p>
        </p:txBody>
      </p:sp>
      <p:sp>
        <p:nvSpPr>
          <p:cNvPr id="52229" name="4 CuadroTexto"/>
          <p:cNvSpPr txBox="1">
            <a:spLocks noChangeArrowheads="1"/>
          </p:cNvSpPr>
          <p:nvPr/>
        </p:nvSpPr>
        <p:spPr bwMode="auto">
          <a:xfrm>
            <a:off x="571500" y="4714875"/>
            <a:ext cx="1816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000" b="1">
                <a:solidFill>
                  <a:srgbClr val="99FF33"/>
                </a:solidFill>
                <a:latin typeface="Rockwell" panose="02060603020205020403" pitchFamily="18" charset="0"/>
              </a:rPr>
              <a:t>         Flujo </a:t>
            </a:r>
          </a:p>
          <a:p>
            <a:pPr eaLnBrk="1" hangingPunct="1"/>
            <a:r>
              <a:rPr lang="es-ES" altLang="es-ES" sz="2000" b="1">
                <a:solidFill>
                  <a:srgbClr val="99FF33"/>
                </a:solidFill>
                <a:latin typeface="Rockwell" panose="02060603020205020403" pitchFamily="18" charset="0"/>
              </a:rPr>
              <a:t>estacionario</a:t>
            </a: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3 Marcador de contenido"/>
          <p:cNvSpPr>
            <a:spLocks noGrp="1"/>
          </p:cNvSpPr>
          <p:nvPr>
            <p:ph sz="half" idx="2"/>
          </p:nvPr>
        </p:nvSpPr>
        <p:spPr>
          <a:xfrm>
            <a:off x="468313" y="285750"/>
            <a:ext cx="8218487" cy="5840413"/>
          </a:xfrm>
        </p:spPr>
        <p:txBody>
          <a:bodyPr/>
          <a:lstStyle/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endParaRPr lang="es-AR" altLang="es-ES" sz="2400" smtClean="0">
              <a:solidFill>
                <a:srgbClr val="FFFFFF"/>
              </a:solidFill>
            </a:endParaRPr>
          </a:p>
          <a:p>
            <a:pPr eaLnBrk="1" hangingPunct="1">
              <a:buClr>
                <a:srgbClr val="99FF33"/>
              </a:buClr>
              <a:buFont typeface="Wingdings" panose="05000000000000000000" pitchFamily="2" charset="2"/>
              <a:buChar char="§"/>
            </a:pPr>
            <a:endParaRPr lang="es-AR" altLang="es-ES" sz="2400" b="1" smtClean="0">
              <a:solidFill>
                <a:srgbClr val="FFFFFF"/>
              </a:solidFill>
            </a:endParaRPr>
          </a:p>
          <a:p>
            <a:endParaRPr lang="es-AR" altLang="es-AR" smtClean="0"/>
          </a:p>
        </p:txBody>
      </p:sp>
      <p:pic>
        <p:nvPicPr>
          <p:cNvPr id="53251" name="Picture 6" descr="Resultado de imagen para infiltración básic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9713" y="1677988"/>
            <a:ext cx="6124575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357166"/>
            <a:ext cx="8229600" cy="1143000"/>
          </a:xfrm>
          <a:extLst/>
        </p:spPr>
        <p:txBody>
          <a:bodyPr vert="horz" wrap="square" lIns="91440" tIns="45720" bIns="45720" numCol="1" anchorCtr="0" compatLnSpc="1">
            <a:prstTxWarp prst="textNoShape">
              <a:avLst/>
            </a:prstTxWarp>
          </a:bodyPr>
          <a:lstStyle/>
          <a:p>
            <a:pPr indent="0" algn="ctr" eaLnBrk="1" hangingPunct="1">
              <a:defRPr/>
            </a:pPr>
            <a:r>
              <a:rPr lang="es-ES" altLang="es-ES" sz="2800" dirty="0" smtClean="0">
                <a:solidFill>
                  <a:srgbClr val="99FF33"/>
                </a:solidFill>
                <a:effectLst/>
              </a:rPr>
              <a:t>Prácticas de manejo para incrementar  y/o mantener la velocidad de infiltración</a:t>
            </a:r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43063"/>
            <a:ext cx="8229600" cy="4727575"/>
          </a:xfrm>
          <a:extLst/>
        </p:spPr>
        <p:txBody>
          <a:bodyPr/>
          <a:lstStyle/>
          <a:p>
            <a:pPr eaLnBrk="1" hangingPunct="1">
              <a:buClr>
                <a:srgbClr val="99FF33"/>
              </a:buClr>
              <a:buFont typeface="Wingdings 2" panose="05020102010507070707" pitchFamily="18" charset="2"/>
              <a:buNone/>
              <a:defRPr/>
            </a:pPr>
            <a:r>
              <a:rPr lang="es-ES" altLang="es-ES" sz="2800" dirty="0" smtClean="0"/>
              <a:t>Se basan en tres principios fundamentales:</a:t>
            </a:r>
          </a:p>
          <a:p>
            <a:pPr eaLnBrk="1" hangingPunct="1">
              <a:buClr>
                <a:srgbClr val="99FF33"/>
              </a:buClr>
              <a:buFont typeface="Wingdings" pitchFamily="2" charset="2"/>
              <a:buChar char="§"/>
              <a:defRPr/>
            </a:pPr>
            <a:endParaRPr lang="es-ES" altLang="es-ES" sz="2800" dirty="0" smtClean="0"/>
          </a:p>
          <a:p>
            <a:pPr eaLnBrk="1" hangingPunct="1">
              <a:buClr>
                <a:srgbClr val="99FF33"/>
              </a:buClr>
              <a:buFont typeface="Wingdings" pitchFamily="2" charset="2"/>
              <a:buChar char="§"/>
              <a:defRPr/>
            </a:pPr>
            <a:r>
              <a:rPr lang="es-ES" altLang="es-ES" sz="2800" dirty="0" smtClean="0"/>
              <a:t>protección mecánica de la superficie del suelo</a:t>
            </a:r>
          </a:p>
          <a:p>
            <a:pPr eaLnBrk="1" hangingPunct="1">
              <a:buClr>
                <a:srgbClr val="99FF33"/>
              </a:buClr>
              <a:buFont typeface="Wingdings" pitchFamily="2" charset="2"/>
              <a:buChar char="§"/>
              <a:defRPr/>
            </a:pPr>
            <a:endParaRPr lang="es-ES" altLang="es-ES" sz="2800" dirty="0" smtClean="0"/>
          </a:p>
          <a:p>
            <a:pPr eaLnBrk="1" hangingPunct="1">
              <a:buClr>
                <a:srgbClr val="99FF33"/>
              </a:buClr>
              <a:buFont typeface="Wingdings" pitchFamily="2" charset="2"/>
              <a:buChar char="§"/>
              <a:defRPr/>
            </a:pPr>
            <a:r>
              <a:rPr lang="es-ES" altLang="es-ES" sz="2800" dirty="0" smtClean="0"/>
              <a:t>incremento de la estabilidad de agregados</a:t>
            </a:r>
          </a:p>
          <a:p>
            <a:pPr marL="0" indent="0" eaLnBrk="1" hangingPunct="1">
              <a:buClr>
                <a:srgbClr val="99FF33"/>
              </a:buClr>
              <a:buFont typeface="Wingdings 2" panose="05020102010507070707" pitchFamily="18" charset="2"/>
              <a:buNone/>
              <a:defRPr/>
            </a:pPr>
            <a:r>
              <a:rPr lang="es-ES" altLang="es-ES" sz="2800" dirty="0" smtClean="0"/>
              <a:t>   superficiales y sub-superficiales</a:t>
            </a:r>
          </a:p>
          <a:p>
            <a:pPr marL="0" indent="0" eaLnBrk="1" hangingPunct="1">
              <a:buClr>
                <a:srgbClr val="99FF33"/>
              </a:buClr>
              <a:buFont typeface="Wingdings 2" panose="05020102010507070707" pitchFamily="18" charset="2"/>
              <a:buNone/>
              <a:defRPr/>
            </a:pPr>
            <a:r>
              <a:rPr lang="es-ES" altLang="es-ES" sz="2800" dirty="0" smtClean="0"/>
              <a:t> </a:t>
            </a:r>
          </a:p>
          <a:p>
            <a:pPr eaLnBrk="1" hangingPunct="1">
              <a:buClr>
                <a:srgbClr val="99FF33"/>
              </a:buClr>
              <a:buFont typeface="Wingdings" pitchFamily="2" charset="2"/>
              <a:buChar char="§"/>
              <a:defRPr/>
            </a:pPr>
            <a:r>
              <a:rPr lang="es-ES" altLang="es-ES" sz="2800" dirty="0" smtClean="0"/>
              <a:t>disminución de la compactación</a:t>
            </a: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CuadroTexto"/>
          <p:cNvSpPr txBox="1">
            <a:spLocks noChangeArrowheads="1"/>
          </p:cNvSpPr>
          <p:nvPr/>
        </p:nvSpPr>
        <p:spPr bwMode="auto">
          <a:xfrm>
            <a:off x="323850" y="333375"/>
            <a:ext cx="83518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AR" sz="3200" dirty="0">
                <a:solidFill>
                  <a:srgbClr val="99FF33"/>
                </a:solidFill>
                <a:latin typeface="+mj-lt"/>
              </a:rPr>
              <a:t>En que etapa evaluar las propiedades  físicas ?</a:t>
            </a:r>
          </a:p>
        </p:txBody>
      </p:sp>
      <p:sp>
        <p:nvSpPr>
          <p:cNvPr id="53251" name="2 CuadroTexto"/>
          <p:cNvSpPr txBox="1">
            <a:spLocks noChangeArrowheads="1"/>
          </p:cNvSpPr>
          <p:nvPr/>
        </p:nvSpPr>
        <p:spPr bwMode="auto">
          <a:xfrm>
            <a:off x="250825" y="1125538"/>
            <a:ext cx="8642350" cy="701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endParaRPr lang="es-AR" dirty="0">
              <a:latin typeface="+mn-lt"/>
            </a:endParaRP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s-AR" dirty="0">
                <a:latin typeface="+mn-lt"/>
              </a:rPr>
              <a:t>Antes de plantación: Guías, estacas, barbados  o </a:t>
            </a:r>
            <a:r>
              <a:rPr lang="es-AR" dirty="0" err="1">
                <a:latin typeface="+mn-lt"/>
              </a:rPr>
              <a:t>plantines</a:t>
            </a:r>
            <a:r>
              <a:rPr lang="es-AR" dirty="0">
                <a:latin typeface="+mn-lt"/>
              </a:rPr>
              <a:t> (campo) </a:t>
            </a:r>
            <a:r>
              <a:rPr lang="es-AR" dirty="0">
                <a:solidFill>
                  <a:srgbClr val="FFFF00"/>
                </a:solidFill>
                <a:latin typeface="+mn-lt"/>
              </a:rPr>
              <a:t>(humedad y limitaciones en el enraizamiento)</a:t>
            </a:r>
            <a:r>
              <a:rPr lang="es-AR" dirty="0">
                <a:latin typeface="+mn-lt"/>
              </a:rPr>
              <a:t>                     </a:t>
            </a:r>
            <a:endParaRPr lang="es-AR" dirty="0">
              <a:solidFill>
                <a:srgbClr val="FFFF00"/>
              </a:solidFill>
              <a:latin typeface="+mn-lt"/>
            </a:endParaRP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s-AR" dirty="0">
                <a:latin typeface="+mn-lt"/>
              </a:rPr>
              <a:t>Podas y </a:t>
            </a:r>
            <a:r>
              <a:rPr lang="es-AR" dirty="0" err="1">
                <a:latin typeface="+mn-lt"/>
              </a:rPr>
              <a:t>raleos</a:t>
            </a:r>
            <a:endParaRPr lang="es-AR" dirty="0">
              <a:latin typeface="+mn-lt"/>
            </a:endParaRP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s-AR" dirty="0">
                <a:latin typeface="+mn-lt"/>
              </a:rPr>
              <a:t>Mantenimiento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s-AR" dirty="0">
                <a:solidFill>
                  <a:srgbClr val="FFFF00"/>
                </a:solidFill>
                <a:latin typeface="+mn-lt"/>
              </a:rPr>
              <a:t>Posterior a la cosecha </a:t>
            </a:r>
          </a:p>
          <a:p>
            <a:pPr algn="just" eaLnBrk="1" hangingPunct="1">
              <a:defRPr/>
            </a:pPr>
            <a:r>
              <a:rPr lang="es-AR" dirty="0">
                <a:solidFill>
                  <a:srgbClr val="FFFF00"/>
                </a:solidFill>
                <a:latin typeface="+mn-lt"/>
              </a:rPr>
              <a:t>                   </a:t>
            </a:r>
            <a:r>
              <a:rPr lang="es-AR" dirty="0">
                <a:latin typeface="+mn-lt"/>
              </a:rPr>
              <a:t>Apeo</a:t>
            </a:r>
          </a:p>
          <a:p>
            <a:pPr algn="just" eaLnBrk="1" hangingPunct="1">
              <a:defRPr/>
            </a:pPr>
            <a:r>
              <a:rPr lang="es-AR" dirty="0">
                <a:latin typeface="+mn-lt"/>
              </a:rPr>
              <a:t>                   Preparado de rollos</a:t>
            </a:r>
          </a:p>
          <a:p>
            <a:pPr algn="just" eaLnBrk="1" hangingPunct="1">
              <a:defRPr/>
            </a:pPr>
            <a:r>
              <a:rPr lang="es-AR" dirty="0">
                <a:latin typeface="+mn-lt"/>
              </a:rPr>
              <a:t>                   Traslado para cargas en camiones</a:t>
            </a:r>
          </a:p>
          <a:p>
            <a:pPr algn="just" eaLnBrk="1" hangingPunct="1">
              <a:defRPr/>
            </a:pPr>
            <a:r>
              <a:rPr lang="es-AR" dirty="0">
                <a:latin typeface="+mn-lt"/>
              </a:rPr>
              <a:t>                   Carga en camiones</a:t>
            </a:r>
          </a:p>
          <a:p>
            <a:pPr algn="just" eaLnBrk="1" hangingPunct="1">
              <a:defRPr/>
            </a:pPr>
            <a:r>
              <a:rPr lang="es-AR" u="sng" dirty="0">
                <a:latin typeface="+mn-lt"/>
              </a:rPr>
              <a:t>Replantación </a:t>
            </a:r>
            <a:r>
              <a:rPr lang="es-AR" dirty="0">
                <a:latin typeface="+mn-lt"/>
              </a:rPr>
              <a:t>: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s-AR" dirty="0">
                <a:latin typeface="+mn-lt"/>
              </a:rPr>
              <a:t>Posterior a la cosecha se laborea  entre medio de las líneas de plantación </a:t>
            </a:r>
            <a:r>
              <a:rPr lang="es-AR" dirty="0">
                <a:solidFill>
                  <a:srgbClr val="FFFF00"/>
                </a:solidFill>
                <a:latin typeface="+mn-lt"/>
              </a:rPr>
              <a:t>(ver posible recuperación)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s-AR" dirty="0">
                <a:latin typeface="+mn-lt"/>
              </a:rPr>
              <a:t>Los tocones pueden ser reducidos mediante rastra de disco.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s-AR" dirty="0">
                <a:latin typeface="+mn-lt"/>
              </a:rPr>
              <a:t>Se realiza la plantación entre líneas de la plantación anterior ya laboreadas </a:t>
            </a:r>
            <a:r>
              <a:rPr lang="es-AR" dirty="0">
                <a:solidFill>
                  <a:srgbClr val="FFFF00"/>
                </a:solidFill>
                <a:latin typeface="+mn-lt"/>
              </a:rPr>
              <a:t>(ver posible recuperación en el tiempo, incluyendo evaluación de almacenaje de agua)</a:t>
            </a:r>
            <a:r>
              <a:rPr lang="es-AR" dirty="0">
                <a:latin typeface="+mn-lt"/>
              </a:rPr>
              <a:t> (para acortar los 3 meses se cortan ramas y se realiza un laboreo de remoción)</a:t>
            </a:r>
          </a:p>
          <a:p>
            <a:pPr algn="just" eaLnBrk="1" hangingPunct="1">
              <a:defRPr/>
            </a:pPr>
            <a:r>
              <a:rPr lang="es-AR" u="sng" dirty="0">
                <a:latin typeface="+mn-lt"/>
              </a:rPr>
              <a:t>Rebrote:</a:t>
            </a:r>
            <a:r>
              <a:rPr lang="es-AR" dirty="0">
                <a:latin typeface="+mn-lt"/>
              </a:rPr>
              <a:t> evaluación de </a:t>
            </a:r>
            <a:r>
              <a:rPr lang="es-AR" dirty="0">
                <a:solidFill>
                  <a:srgbClr val="FFFF00"/>
                </a:solidFill>
                <a:latin typeface="+mn-lt"/>
              </a:rPr>
              <a:t>condiciones hídricas</a:t>
            </a:r>
            <a:r>
              <a:rPr lang="es-AR" dirty="0">
                <a:latin typeface="+mn-lt"/>
              </a:rPr>
              <a:t> del suelo posterior al pasaje de maquinaria </a:t>
            </a:r>
          </a:p>
          <a:p>
            <a:pPr eaLnBrk="1" hangingPunct="1">
              <a:defRPr/>
            </a:pPr>
            <a:endParaRPr lang="es-AR" dirty="0">
              <a:latin typeface="Arial" charset="0"/>
            </a:endParaRPr>
          </a:p>
          <a:p>
            <a:pPr eaLnBrk="1" hangingPunct="1">
              <a:defRPr/>
            </a:pPr>
            <a:endParaRPr lang="es-AR" dirty="0">
              <a:latin typeface="Arial" charset="0"/>
            </a:endParaRPr>
          </a:p>
          <a:p>
            <a:pPr eaLnBrk="1" hangingPunct="1">
              <a:defRPr/>
            </a:pPr>
            <a:r>
              <a:rPr lang="es-AR" dirty="0">
                <a:latin typeface="Arial" charset="0"/>
              </a:rPr>
              <a:t> </a:t>
            </a:r>
          </a:p>
          <a:p>
            <a:pPr eaLnBrk="1" hangingPunct="1">
              <a:defRPr/>
            </a:pPr>
            <a:r>
              <a:rPr lang="es-AR" dirty="0">
                <a:latin typeface="Arial" charset="0"/>
              </a:rPr>
              <a:t>                             </a:t>
            </a:r>
          </a:p>
          <a:p>
            <a:pPr eaLnBrk="1" hangingPunct="1">
              <a:defRPr/>
            </a:pPr>
            <a:r>
              <a:rPr lang="es-AR" dirty="0">
                <a:latin typeface="Arial" charset="0"/>
              </a:rPr>
              <a:t>                     </a:t>
            </a:r>
          </a:p>
        </p:txBody>
      </p:sp>
      <p:sp>
        <p:nvSpPr>
          <p:cNvPr id="7" name="6 Cerrar llave"/>
          <p:cNvSpPr/>
          <p:nvPr/>
        </p:nvSpPr>
        <p:spPr>
          <a:xfrm>
            <a:off x="2195513" y="2060575"/>
            <a:ext cx="73025" cy="5048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 dirty="0">
              <a:solidFill>
                <a:srgbClr val="99FF33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339975" y="2060575"/>
            <a:ext cx="22320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AR" dirty="0">
                <a:solidFill>
                  <a:srgbClr val="99FF33"/>
                </a:solidFill>
                <a:latin typeface="+mn-lt"/>
              </a:rPr>
              <a:t>Periódicamente</a:t>
            </a: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8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350838"/>
            <a:ext cx="4184650" cy="307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429000"/>
            <a:ext cx="4457700" cy="323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420938"/>
            <a:ext cx="354012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3944" y="-345281"/>
            <a:ext cx="3863975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CuadroTexto"/>
          <p:cNvSpPr txBox="1">
            <a:spLocks noChangeArrowheads="1"/>
          </p:cNvSpPr>
          <p:nvPr/>
        </p:nvSpPr>
        <p:spPr bwMode="auto">
          <a:xfrm>
            <a:off x="323850" y="1700213"/>
            <a:ext cx="8496300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s-AR" sz="2400" dirty="0">
                <a:latin typeface="+mn-lt"/>
              </a:rPr>
              <a:t> Cuantificar efectos de :</a:t>
            </a:r>
          </a:p>
          <a:p>
            <a:pPr algn="just" eaLnBrk="1" hangingPunct="1">
              <a:defRPr/>
            </a:pPr>
            <a:r>
              <a:rPr lang="es-AR" sz="2400" dirty="0">
                <a:latin typeface="+mn-lt"/>
              </a:rPr>
              <a:t>- prácticas de descompactación (subsolado) y remoción del suelo</a:t>
            </a:r>
          </a:p>
          <a:p>
            <a:pPr algn="just" eaLnBrk="1" hangingPunct="1">
              <a:defRPr/>
            </a:pPr>
            <a:r>
              <a:rPr lang="es-AR" sz="2400" dirty="0">
                <a:latin typeface="+mn-lt"/>
              </a:rPr>
              <a:t>-peso de la maquinaria y condiciones de tránsito durante la cosecha (impacto y recuperación)</a:t>
            </a:r>
          </a:p>
          <a:p>
            <a:pPr algn="just" eaLnBrk="1" hangingPunct="1">
              <a:defRPr/>
            </a:pPr>
            <a:r>
              <a:rPr lang="es-AR" sz="2400" dirty="0">
                <a:latin typeface="+mn-lt"/>
              </a:rPr>
              <a:t>-ventajas de sistemas </a:t>
            </a:r>
            <a:r>
              <a:rPr lang="es-AR" sz="2400" dirty="0" err="1">
                <a:latin typeface="+mn-lt"/>
              </a:rPr>
              <a:t>silvopastoriles</a:t>
            </a:r>
            <a:endParaRPr lang="es-AR" sz="2400" dirty="0">
              <a:latin typeface="+mn-lt"/>
            </a:endParaRPr>
          </a:p>
          <a:p>
            <a:pPr algn="just" eaLnBrk="1" hangingPunct="1">
              <a:defRPr/>
            </a:pPr>
            <a:r>
              <a:rPr lang="es-AR" sz="2400" dirty="0">
                <a:latin typeface="+mn-lt"/>
              </a:rPr>
              <a:t>-cambios bosques implantados vs. bosques nativos</a:t>
            </a:r>
          </a:p>
          <a:p>
            <a:pPr algn="just" eaLnBrk="1" hangingPunct="1">
              <a:defRPr/>
            </a:pPr>
            <a:r>
              <a:rPr lang="es-AR" sz="2400" dirty="0">
                <a:latin typeface="+mn-lt"/>
              </a:rPr>
              <a:t>-diferentes manejos</a:t>
            </a:r>
          </a:p>
          <a:p>
            <a:pPr algn="just" eaLnBrk="1" hangingPunct="1">
              <a:defRPr/>
            </a:pPr>
            <a:r>
              <a:rPr lang="es-AR" sz="2400" dirty="0">
                <a:latin typeface="+mn-lt"/>
              </a:rPr>
              <a:t>-de la plantación según las condiciones edáficas</a:t>
            </a:r>
          </a:p>
          <a:p>
            <a:pPr eaLnBrk="1" hangingPunct="1">
              <a:defRPr/>
            </a:pPr>
            <a:endParaRPr lang="es-AR" dirty="0">
              <a:latin typeface="+mn-lt"/>
            </a:endParaRPr>
          </a:p>
          <a:p>
            <a:pPr eaLnBrk="1" hangingPunct="1">
              <a:defRPr/>
            </a:pPr>
            <a:endParaRPr lang="es-AR" dirty="0">
              <a:latin typeface="+mn-lt"/>
            </a:endParaRPr>
          </a:p>
          <a:p>
            <a:pPr eaLnBrk="1" hangingPunct="1">
              <a:defRPr/>
            </a:pPr>
            <a:endParaRPr lang="es-AR" dirty="0">
              <a:latin typeface="Arial" charset="0"/>
            </a:endParaRPr>
          </a:p>
          <a:p>
            <a:pPr eaLnBrk="1" hangingPunct="1">
              <a:defRPr/>
            </a:pPr>
            <a:endParaRPr lang="es-AR" dirty="0">
              <a:latin typeface="Arial" charset="0"/>
            </a:endParaRPr>
          </a:p>
          <a:p>
            <a:pPr eaLnBrk="1" hangingPunct="1">
              <a:defRPr/>
            </a:pPr>
            <a:endParaRPr lang="es-AR" dirty="0">
              <a:latin typeface="Arial" charset="0"/>
            </a:endParaRPr>
          </a:p>
          <a:p>
            <a:pPr eaLnBrk="1" hangingPunct="1">
              <a:defRPr/>
            </a:pPr>
            <a:endParaRPr lang="es-AR" dirty="0">
              <a:latin typeface="Arial" charset="0"/>
            </a:endParaRPr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870744"/>
          </a:xfrm>
        </p:spPr>
        <p:txBody>
          <a:bodyPr/>
          <a:lstStyle/>
          <a:p>
            <a:pPr algn="ctr">
              <a:defRPr/>
            </a:pPr>
            <a:r>
              <a:rPr lang="es-AR" sz="3200" dirty="0" smtClean="0">
                <a:solidFill>
                  <a:srgbClr val="99FF33"/>
                </a:solidFill>
              </a:rPr>
              <a:t>Propiedades físicas, ¿para qué evaluarlas?</a:t>
            </a:r>
            <a:endParaRPr lang="es-AR" sz="3200" dirty="0">
              <a:solidFill>
                <a:srgbClr val="99FF33"/>
              </a:solidFill>
            </a:endParaRP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30787" y="1399070"/>
            <a:ext cx="9174787" cy="799307"/>
          </a:xfrm>
        </p:spPr>
        <p:txBody>
          <a:bodyPr>
            <a:noAutofit/>
          </a:bodyPr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rgbClr val="99FF33"/>
                </a:solidFill>
                <a:effectLst/>
              </a:rPr>
              <a:t>COMPARACIÓN SISTEMA MECANIZADO VS SEMIMECANIZADO</a:t>
            </a:r>
          </a:p>
        </p:txBody>
      </p:sp>
      <p:pic>
        <p:nvPicPr>
          <p:cNvPr id="5939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6513" y="2800350"/>
            <a:ext cx="6532562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Text Box 5"/>
          <p:cNvSpPr txBox="1">
            <a:spLocks noChangeArrowheads="1"/>
          </p:cNvSpPr>
          <p:nvPr/>
        </p:nvSpPr>
        <p:spPr bwMode="auto">
          <a:xfrm>
            <a:off x="1331913" y="4581525"/>
            <a:ext cx="64087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altLang="es-ES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Patricia </a:t>
            </a:r>
            <a:r>
              <a:rPr lang="es-ES" altLang="es-ES" dirty="0" err="1">
                <a:solidFill>
                  <a:schemeClr val="tx1">
                    <a:lumMod val="95000"/>
                  </a:schemeClr>
                </a:solidFill>
                <a:latin typeface="+mn-lt"/>
              </a:rPr>
              <a:t>Llanga</a:t>
            </a:r>
            <a:r>
              <a:rPr lang="es-ES" altLang="es-ES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 Ochoa, 2011</a:t>
            </a: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5"/>
          <p:cNvSpPr txBox="1">
            <a:spLocks noChangeArrowheads="1"/>
          </p:cNvSpPr>
          <p:nvPr/>
        </p:nvSpPr>
        <p:spPr bwMode="auto">
          <a:xfrm>
            <a:off x="2879725" y="2867025"/>
            <a:ext cx="338455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AR" altLang="es-ES" sz="4000" b="1">
                <a:solidFill>
                  <a:srgbClr val="99FF33"/>
                </a:solidFill>
                <a:latin typeface="Comic Sans MS" panose="030F0702030302020204" pitchFamily="66" charset="0"/>
              </a:rPr>
              <a:t>¡</a:t>
            </a:r>
            <a:r>
              <a:rPr lang="es-AR" altLang="es-ES" sz="4000" b="1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s-AR" altLang="es-ES" sz="4000" b="1">
                <a:solidFill>
                  <a:srgbClr val="99FF33"/>
                </a:solidFill>
                <a:latin typeface="Comic Sans MS" panose="030F0702030302020204" pitchFamily="66" charset="0"/>
              </a:rPr>
              <a:t>GRACIAS !</a:t>
            </a:r>
          </a:p>
          <a:p>
            <a:pPr eaLnBrk="1" hangingPunct="1">
              <a:spcBef>
                <a:spcPct val="50000"/>
              </a:spcBef>
            </a:pPr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ción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ción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ció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4715</TotalTime>
  <Words>1260</Words>
  <Application>Microsoft Office PowerPoint</Application>
  <PresentationFormat>Presentación en pantalla (4:3)</PresentationFormat>
  <Paragraphs>258</Paragraphs>
  <Slides>46</Slides>
  <Notes>3</Notes>
  <HiddenSlides>0</HiddenSlides>
  <MMClips>40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Fundición</vt:lpstr>
      <vt:lpstr>Fotografía de Photo Editor</vt:lpstr>
      <vt:lpstr>Diapositiva 1</vt:lpstr>
      <vt:lpstr>Diapositiva 2</vt:lpstr>
      <vt:lpstr>CONDICIONES PARA EL DESARROLLO VEGETAL</vt:lpstr>
      <vt:lpstr>Diapositiva 4</vt:lpstr>
      <vt:lpstr>Diapositiva 5</vt:lpstr>
      <vt:lpstr>DIAGNÓSTICO DEL FUNCIONAMIENTO  FÍSICO DEL SUELO</vt:lpstr>
      <vt:lpstr>TEXTURA  Proporción porcentual de las partículas de arena, limo y arcilla.</vt:lpstr>
      <vt:lpstr>Diapositiva 8</vt:lpstr>
      <vt:lpstr>Propiedades físicas vs textura</vt:lpstr>
      <vt:lpstr> Determinación de la textura</vt:lpstr>
      <vt:lpstr>DENSIDAD aparente (Dap) </vt:lpstr>
      <vt:lpstr>Diapositiva 12</vt:lpstr>
      <vt:lpstr>DENSIDAD real o de partícula (Dr)</vt:lpstr>
      <vt:lpstr>DENSIDAD  máxima Proctor (DMP)</vt:lpstr>
      <vt:lpstr>Diapositiva 15</vt:lpstr>
      <vt:lpstr>Curvas Proctor</vt:lpstr>
      <vt:lpstr>Diapositiva 17</vt:lpstr>
      <vt:lpstr>Diapositiva 18</vt:lpstr>
      <vt:lpstr>POROSIDAD</vt:lpstr>
      <vt:lpstr>Diapositiva 20</vt:lpstr>
      <vt:lpstr>Diapositiva 21</vt:lpstr>
      <vt:lpstr>Diapositiva 22</vt:lpstr>
      <vt:lpstr>Diapositiva 23</vt:lpstr>
      <vt:lpstr>Diapositiva 24</vt:lpstr>
      <vt:lpstr>ESTABILIDAD ESTRUCTURAL (DMP)</vt:lpstr>
      <vt:lpstr>Diapositiva 26</vt:lpstr>
      <vt:lpstr>Diapositiva 27</vt:lpstr>
      <vt:lpstr>Resultados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ESTRUCTURA LAMINAR</vt:lpstr>
      <vt:lpstr>Diapositiva 36</vt:lpstr>
      <vt:lpstr>Diapositiva 37</vt:lpstr>
      <vt:lpstr>Diapositiva 38</vt:lpstr>
      <vt:lpstr>Diapositiva 39</vt:lpstr>
      <vt:lpstr>Prácticas de manejo para incrementar  y/o mantener la velocidad de infiltración</vt:lpstr>
      <vt:lpstr>Diapositiva 41</vt:lpstr>
      <vt:lpstr>Diapositiva 42</vt:lpstr>
      <vt:lpstr>Diapositiva 43</vt:lpstr>
      <vt:lpstr>Propiedades físicas, ¿para qué evaluarlas?</vt:lpstr>
      <vt:lpstr>COMPARACIÓN SISTEMA MECANIZADO VS SEMIMECANIZADO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BOTTO</dc:creator>
  <cp:lastModifiedBy>Usuario</cp:lastModifiedBy>
  <cp:revision>315</cp:revision>
  <dcterms:created xsi:type="dcterms:W3CDTF">2009-06-12T12:29:33Z</dcterms:created>
  <dcterms:modified xsi:type="dcterms:W3CDTF">2020-06-02T18:30:15Z</dcterms:modified>
</cp:coreProperties>
</file>