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86" r:id="rId2"/>
    <p:sldId id="256" r:id="rId3"/>
    <p:sldId id="287" r:id="rId4"/>
    <p:sldId id="257" r:id="rId5"/>
    <p:sldId id="276" r:id="rId6"/>
    <p:sldId id="259" r:id="rId7"/>
    <p:sldId id="260" r:id="rId8"/>
    <p:sldId id="285" r:id="rId9"/>
    <p:sldId id="261" r:id="rId10"/>
    <p:sldId id="263" r:id="rId11"/>
    <p:sldId id="262" r:id="rId12"/>
    <p:sldId id="288" r:id="rId13"/>
    <p:sldId id="264" r:id="rId14"/>
    <p:sldId id="265" r:id="rId15"/>
    <p:sldId id="266" r:id="rId16"/>
    <p:sldId id="289" r:id="rId17"/>
    <p:sldId id="290" r:id="rId18"/>
    <p:sldId id="291" r:id="rId19"/>
    <p:sldId id="295" r:id="rId20"/>
    <p:sldId id="293" r:id="rId21"/>
    <p:sldId id="294" r:id="rId22"/>
  </p:sldIdLst>
  <p:sldSz cx="9144000" cy="6858000" type="screen4x3"/>
  <p:notesSz cx="9144000" cy="6858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1" autoAdjust="0"/>
    <p:restoredTop sz="94723" autoAdjust="0"/>
  </p:normalViewPr>
  <p:slideViewPr>
    <p:cSldViewPr>
      <p:cViewPr>
        <p:scale>
          <a:sx n="60" d="100"/>
          <a:sy n="60" d="100"/>
        </p:scale>
        <p:origin x="-762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DD5F9492-102D-4612-AD62-9AB7FBAE6988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E0F8C46-E3C2-4FFA-AB3D-3DC346C3180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="" xmlns:p14="http://schemas.microsoft.com/office/powerpoint/2010/main" val="13831590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689FF-D338-4B4B-954F-0167ACBF03A9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E4B9D-9C1E-4270-BE39-062B17A500F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C2C3D-8636-4871-8E65-54096F8DEB3C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15AE8-EBF7-4212-87A6-9F8E61E0D86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9B33E-7B38-4BFA-97E5-EA81692F377A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CDDE4-2403-4FDF-9C47-12708EFFAE9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9F4D6-C0B5-4F78-B01A-840E79D17A8F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FA0B5-38CD-42F8-AF67-FBBCCC4D8D7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DDF6A-651E-431E-8B35-3D73E1ADCE6C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96ACE-2E9D-4C5B-86FB-568BC9A8773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45D99-9C79-4678-A4E2-99E19C196F5A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77316-AAA9-42BE-B3A1-42E4E51E092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B042C-44D4-4301-9F20-2783878A2C04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567D8-1A06-4CCA-8CE0-73E87F121BF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AAC2-B6A9-4319-90A6-75AE51C8A1FF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A8509-42CD-4700-8DE8-194CA5DEFED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548AC-C0A4-48FF-B73A-BE69D008E232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37278-AC88-400C-BE72-884AA00F069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A977F-D14E-4804-851D-D0D73035C1F1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B5BD1-08D9-467D-ACA9-7D290BA8C57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884BE-5661-44AD-8A24-EF501E0446FD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EBFC7C-4D85-40CD-B910-E86453C1469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AD7AF7-8FDC-445A-9273-171F3BB1E34D}" type="datetimeFigureOut">
              <a:rPr lang="es-AR"/>
              <a:pPr>
                <a:defRPr/>
              </a:pPr>
              <a:t>09/04/2018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4890F3-5C7B-4B0A-AFB6-DBA843E21BB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2143116"/>
            <a:ext cx="7772400" cy="3929090"/>
          </a:xfrm>
        </p:spPr>
        <p:txBody>
          <a:bodyPr/>
          <a:lstStyle/>
          <a:p>
            <a:r>
              <a:rPr lang="es-AR" b="1" dirty="0" smtClean="0">
                <a:solidFill>
                  <a:schemeClr val="bg1"/>
                </a:solidFill>
              </a:rPr>
              <a:t>Erosión hídrica II</a:t>
            </a:r>
            <a:br>
              <a:rPr lang="es-AR" b="1" dirty="0" smtClean="0">
                <a:solidFill>
                  <a:schemeClr val="bg1"/>
                </a:solidFill>
              </a:rPr>
            </a:br>
            <a:r>
              <a:rPr lang="es-AR" b="1" dirty="0" smtClean="0">
                <a:solidFill>
                  <a:schemeClr val="bg1"/>
                </a:solidFill>
              </a:rPr>
              <a:t>Diseño de estructuras. Dimensionamiento de desagües vegetados y canal de guarda.</a:t>
            </a:r>
            <a:br>
              <a:rPr lang="es-AR" b="1" dirty="0" smtClean="0">
                <a:solidFill>
                  <a:schemeClr val="bg1"/>
                </a:solidFill>
              </a:rPr>
            </a:br>
            <a:r>
              <a:rPr lang="es-AR" b="1" dirty="0" smtClean="0">
                <a:solidFill>
                  <a:schemeClr val="bg1"/>
                </a:solidFill>
              </a:rPr>
              <a:t/>
            </a:r>
            <a:br>
              <a:rPr lang="es-AR" b="1" dirty="0" smtClean="0">
                <a:solidFill>
                  <a:schemeClr val="bg1"/>
                </a:solidFill>
              </a:rPr>
            </a:br>
            <a:r>
              <a:rPr lang="es-AR" b="1" dirty="0" smtClean="0">
                <a:solidFill>
                  <a:schemeClr val="bg1"/>
                </a:solidFill>
              </a:rPr>
              <a:t>10 de abril de 2018</a:t>
            </a:r>
            <a:br>
              <a:rPr lang="es-AR" b="1" dirty="0" smtClean="0">
                <a:solidFill>
                  <a:schemeClr val="bg1"/>
                </a:solidFill>
              </a:rPr>
            </a:br>
            <a:r>
              <a:rPr lang="es-AR" b="1" dirty="0" smtClean="0">
                <a:solidFill>
                  <a:schemeClr val="bg1"/>
                </a:solidFill>
              </a:rPr>
              <a:t> </a:t>
            </a:r>
            <a:endParaRPr lang="es-A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5 CuadroTexto"/>
          <p:cNvSpPr txBox="1">
            <a:spLocks noChangeArrowheads="1"/>
          </p:cNvSpPr>
          <p:nvPr/>
        </p:nvSpPr>
        <p:spPr bwMode="auto">
          <a:xfrm>
            <a:off x="285750" y="142875"/>
            <a:ext cx="864393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3200" b="1" dirty="0">
                <a:solidFill>
                  <a:schemeClr val="bg1"/>
                </a:solidFill>
                <a:latin typeface="+mj-lt"/>
              </a:rPr>
              <a:t>Problema </a:t>
            </a:r>
            <a:r>
              <a:rPr lang="es-AR" sz="3200" b="1" dirty="0" smtClean="0">
                <a:solidFill>
                  <a:schemeClr val="bg1"/>
                </a:solidFill>
                <a:latin typeface="+mj-lt"/>
              </a:rPr>
              <a:t>1: </a:t>
            </a:r>
            <a:r>
              <a:rPr lang="es-AR" sz="3200" b="1" dirty="0">
                <a:solidFill>
                  <a:schemeClr val="bg1"/>
                </a:solidFill>
                <a:latin typeface="+mj-lt"/>
              </a:rPr>
              <a:t>C</a:t>
            </a:r>
            <a:r>
              <a:rPr lang="es-AR" sz="3200" b="1" dirty="0" smtClean="0">
                <a:solidFill>
                  <a:schemeClr val="bg1"/>
                </a:solidFill>
                <a:latin typeface="+mj-lt"/>
              </a:rPr>
              <a:t>álculo </a:t>
            </a:r>
            <a:r>
              <a:rPr lang="es-AR" sz="3200" b="1" dirty="0">
                <a:solidFill>
                  <a:schemeClr val="bg1"/>
                </a:solidFill>
                <a:latin typeface="+mj-lt"/>
              </a:rPr>
              <a:t>de Caudal o Pico de escurrimiento</a:t>
            </a:r>
          </a:p>
        </p:txBody>
      </p:sp>
      <p:sp>
        <p:nvSpPr>
          <p:cNvPr id="10243" name="6 CuadroTexto"/>
          <p:cNvSpPr txBox="1">
            <a:spLocks noChangeArrowheads="1"/>
          </p:cNvSpPr>
          <p:nvPr/>
        </p:nvSpPr>
        <p:spPr bwMode="auto">
          <a:xfrm>
            <a:off x="1071563" y="2000250"/>
            <a:ext cx="58578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3200" dirty="0">
                <a:solidFill>
                  <a:schemeClr val="bg1"/>
                </a:solidFill>
                <a:latin typeface="+mj-lt"/>
              </a:rPr>
              <a:t>Q (m</a:t>
            </a:r>
            <a:r>
              <a:rPr lang="es-AR" sz="3200" baseline="30000" dirty="0">
                <a:solidFill>
                  <a:schemeClr val="bg1"/>
                </a:solidFill>
                <a:latin typeface="+mj-lt"/>
              </a:rPr>
              <a:t>3</a:t>
            </a:r>
            <a:r>
              <a:rPr lang="es-AR" sz="3200" dirty="0">
                <a:solidFill>
                  <a:schemeClr val="bg1"/>
                </a:solidFill>
                <a:latin typeface="+mj-lt"/>
              </a:rPr>
              <a:t>/s) =   </a:t>
            </a:r>
            <a:r>
              <a:rPr lang="es-AR" sz="3200" dirty="0" smtClean="0">
                <a:solidFill>
                  <a:schemeClr val="bg1"/>
                </a:solidFill>
                <a:latin typeface="+mj-lt"/>
              </a:rPr>
              <a:t>---------</a:t>
            </a:r>
            <a:endParaRPr lang="es-AR" sz="3200" dirty="0">
              <a:solidFill>
                <a:schemeClr val="bg1"/>
              </a:solidFill>
              <a:latin typeface="+mj-lt"/>
            </a:endParaRPr>
          </a:p>
          <a:p>
            <a:r>
              <a:rPr lang="es-AR" sz="3200" dirty="0">
                <a:solidFill>
                  <a:schemeClr val="bg1"/>
                </a:solidFill>
                <a:latin typeface="+mj-lt"/>
              </a:rPr>
              <a:t>                      </a:t>
            </a:r>
            <a:r>
              <a:rPr lang="es-AR" sz="3200" dirty="0" smtClean="0">
                <a:solidFill>
                  <a:schemeClr val="bg1"/>
                </a:solidFill>
                <a:latin typeface="+mj-lt"/>
              </a:rPr>
              <a:t> 360</a:t>
            </a:r>
            <a:endParaRPr lang="es-AR" sz="3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244" name="7 Rectángulo"/>
          <p:cNvSpPr>
            <a:spLocks noChangeArrowheads="1"/>
          </p:cNvSpPr>
          <p:nvPr/>
        </p:nvSpPr>
        <p:spPr bwMode="auto">
          <a:xfrm>
            <a:off x="3214678" y="1785926"/>
            <a:ext cx="8531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2800" b="1">
                <a:solidFill>
                  <a:schemeClr val="bg1"/>
                </a:solidFill>
                <a:latin typeface="+mj-lt"/>
              </a:rPr>
              <a:t>C I A</a:t>
            </a:r>
          </a:p>
        </p:txBody>
      </p:sp>
      <p:sp>
        <p:nvSpPr>
          <p:cNvPr id="10245" name="8 CuadroTexto"/>
          <p:cNvSpPr txBox="1">
            <a:spLocks noChangeArrowheads="1"/>
          </p:cNvSpPr>
          <p:nvPr/>
        </p:nvSpPr>
        <p:spPr bwMode="auto">
          <a:xfrm>
            <a:off x="142844" y="3143250"/>
            <a:ext cx="900112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400" u="sng" dirty="0">
                <a:solidFill>
                  <a:schemeClr val="bg1"/>
                </a:solidFill>
                <a:latin typeface="+mj-lt"/>
              </a:rPr>
              <a:t>DATOS</a:t>
            </a:r>
          </a:p>
          <a:p>
            <a:r>
              <a:rPr lang="es-AR" sz="2400" dirty="0">
                <a:solidFill>
                  <a:schemeClr val="bg1"/>
                </a:solidFill>
                <a:latin typeface="+mj-lt"/>
              </a:rPr>
              <a:t>A (superficie cuenca)= 200ha</a:t>
            </a:r>
          </a:p>
          <a:p>
            <a:pPr lvl="1">
              <a:buFont typeface="Arial" charset="0"/>
              <a:buChar char="•"/>
            </a:pPr>
            <a:r>
              <a:rPr lang="es-AR" sz="2400" dirty="0">
                <a:solidFill>
                  <a:schemeClr val="bg1"/>
                </a:solidFill>
                <a:latin typeface="+mj-lt"/>
              </a:rPr>
              <a:t> 50 ha</a:t>
            </a:r>
            <a:r>
              <a:rPr lang="es-AR" sz="2400" dirty="0" smtClean="0">
                <a:solidFill>
                  <a:schemeClr val="bg1"/>
                </a:solidFill>
                <a:latin typeface="+mj-lt"/>
              </a:rPr>
              <a:t>: Cubierta por bosque sobre suelo de textura franco-arenosa y relieve ondulado</a:t>
            </a:r>
            <a:endParaRPr lang="es-AR" sz="2400" dirty="0">
              <a:solidFill>
                <a:schemeClr val="bg1"/>
              </a:solidFill>
              <a:latin typeface="+mj-lt"/>
            </a:endParaRPr>
          </a:p>
          <a:p>
            <a:pPr lvl="1">
              <a:buFont typeface="Arial" charset="0"/>
              <a:buChar char="•"/>
            </a:pPr>
            <a:r>
              <a:rPr lang="es-AR" sz="2400" dirty="0">
                <a:solidFill>
                  <a:schemeClr val="bg1"/>
                </a:solidFill>
                <a:latin typeface="+mj-lt"/>
              </a:rPr>
              <a:t> 150 </a:t>
            </a:r>
            <a:r>
              <a:rPr lang="es-AR" sz="2400" dirty="0" smtClean="0">
                <a:solidFill>
                  <a:schemeClr val="bg1"/>
                </a:solidFill>
                <a:latin typeface="+mj-lt"/>
              </a:rPr>
              <a:t>ha: con relieve plano y suelo de igual textura, de las cuales la mitad de la superficie está implantada con pasturas y el resto con cultivos</a:t>
            </a:r>
            <a:endParaRPr lang="es-AR" sz="2400" dirty="0">
              <a:solidFill>
                <a:schemeClr val="bg1"/>
              </a:solidFill>
              <a:latin typeface="+mj-lt"/>
            </a:endParaRPr>
          </a:p>
          <a:p>
            <a:r>
              <a:rPr lang="es-AR" sz="2400" dirty="0">
                <a:solidFill>
                  <a:schemeClr val="bg1"/>
                </a:solidFill>
                <a:latin typeface="+mj-lt"/>
              </a:rPr>
              <a:t> L (longitud) = 1.830 m</a:t>
            </a:r>
          </a:p>
          <a:p>
            <a:r>
              <a:rPr lang="es-AR" sz="2400" dirty="0">
                <a:solidFill>
                  <a:schemeClr val="bg1"/>
                </a:solidFill>
                <a:latin typeface="+mj-lt"/>
              </a:rPr>
              <a:t>S (pendiente) = 2%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4500562" y="1785926"/>
            <a:ext cx="4357688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latin typeface="+mj-lt"/>
              </a:rPr>
              <a:t>C: coeficiente de escurrimiento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latin typeface="+mj-lt"/>
              </a:rPr>
              <a:t>I: intensidad de lluvia </a:t>
            </a:r>
            <a:r>
              <a:rPr lang="es-AR" sz="2400" b="1" dirty="0">
                <a:solidFill>
                  <a:srgbClr val="FF0000"/>
                </a:solidFill>
                <a:latin typeface="+mj-lt"/>
              </a:rPr>
              <a:t>(mm/h)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latin typeface="+mj-lt"/>
              </a:rPr>
              <a:t>A: área de la cuenca </a:t>
            </a:r>
            <a:r>
              <a:rPr lang="es-AR" sz="2400" b="1" dirty="0">
                <a:solidFill>
                  <a:srgbClr val="FF0000"/>
                </a:solidFill>
                <a:latin typeface="+mj-lt"/>
              </a:rPr>
              <a:t>(ha)</a:t>
            </a:r>
          </a:p>
        </p:txBody>
      </p:sp>
      <p:sp>
        <p:nvSpPr>
          <p:cNvPr id="10247" name="10 CuadroTexto"/>
          <p:cNvSpPr txBox="1">
            <a:spLocks noChangeArrowheads="1"/>
          </p:cNvSpPr>
          <p:nvPr/>
        </p:nvSpPr>
        <p:spPr bwMode="auto">
          <a:xfrm>
            <a:off x="360363" y="1285875"/>
            <a:ext cx="55070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800" b="1">
                <a:solidFill>
                  <a:schemeClr val="bg1"/>
                </a:solidFill>
                <a:latin typeface="+mj-lt"/>
              </a:rPr>
              <a:t>FÓRMULA DE RAMSER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214290"/>
            <a:ext cx="8715404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Para la estimación del coeficiente C, </a:t>
            </a:r>
            <a:r>
              <a:rPr kumimoji="0" lang="es-AR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Arial" pitchFamily="34" charset="0"/>
              </a:rPr>
              <a:t>existen varias tablas de diferentes autores, la tabla 1 es un ejemplo de ellas.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A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AR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  <a:ea typeface="Times New Roman" pitchFamily="18" charset="0"/>
                <a:cs typeface="Calibri" pitchFamily="34" charset="0"/>
              </a:rPr>
              <a:t>Tabla 1. Coeficientes de escurrimiento según Schwab et al. ( 1990)</a:t>
            </a:r>
            <a:endParaRPr kumimoji="0" lang="es-A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n-lt"/>
              <a:cs typeface="Arial" pitchFamily="34" charset="0"/>
            </a:endParaRPr>
          </a:p>
        </p:txBody>
      </p:sp>
      <p:graphicFrame>
        <p:nvGraphicFramePr>
          <p:cNvPr id="3" name="2 Tabla"/>
          <p:cNvGraphicFramePr>
            <a:graphicFrameLocks noGrp="1"/>
          </p:cNvGraphicFramePr>
          <p:nvPr/>
        </p:nvGraphicFramePr>
        <p:xfrm>
          <a:off x="428596" y="1500174"/>
          <a:ext cx="8429684" cy="4261401"/>
        </p:xfrm>
        <a:graphic>
          <a:graphicData uri="http://schemas.openxmlformats.org/drawingml/2006/table">
            <a:tbl>
              <a:tblPr/>
              <a:tblGrid>
                <a:gridCol w="1500198"/>
                <a:gridCol w="2214578"/>
                <a:gridCol w="1571636"/>
                <a:gridCol w="1857388"/>
                <a:gridCol w="1285884"/>
              </a:tblGrid>
              <a:tr h="28575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Condiciones de Relieve</a:t>
                      </a:r>
                      <a:endParaRPr lang="es-AR" sz="14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y Vegetación</a:t>
                      </a:r>
                      <a:endParaRPr lang="es-AR" sz="14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Textura</a:t>
                      </a:r>
                      <a:endParaRPr lang="es-AR" sz="14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795130">
                <a:tc gridSpan="2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i="1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Franco-Arenoso</a:t>
                      </a:r>
                      <a:endParaRPr lang="es-AR" sz="1400" dirty="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Franco-Limoso y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Franco-Arcilloso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b="1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Arcilloso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BOSQUE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MONTE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Plano (0-5 %)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0,10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0,40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Ondulado (5-10%)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0,25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0,35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0,50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Colinado (10-30 %)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0,50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0,60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PASTURA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Plano (0-5 %)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0,10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0,40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Ondulado (5-10%)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0,16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0,36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0,55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Colinado (10-30 %)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0,22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0,42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0,60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i="1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CULTIVADO</a:t>
                      </a:r>
                      <a:endParaRPr lang="es-AR" sz="1400">
                        <a:solidFill>
                          <a:schemeClr val="bg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Plano (0-5 %)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0,30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0,50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0,60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Ondulado (5-10%)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0,40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0,60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0,70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 v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Colinado (10-30 %)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0,52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0,72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AR" sz="1400" dirty="0">
                          <a:solidFill>
                            <a:schemeClr val="bg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0,82</a:t>
                      </a:r>
                    </a:p>
                  </a:txBody>
                  <a:tcPr marL="31428" marR="31428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3 Elipse"/>
          <p:cNvSpPr/>
          <p:nvPr/>
        </p:nvSpPr>
        <p:spPr>
          <a:xfrm>
            <a:off x="4572000" y="2857496"/>
            <a:ext cx="714380" cy="50006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Elipse"/>
          <p:cNvSpPr/>
          <p:nvPr/>
        </p:nvSpPr>
        <p:spPr>
          <a:xfrm>
            <a:off x="4572000" y="3571876"/>
            <a:ext cx="714380" cy="50006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Elipse"/>
          <p:cNvSpPr/>
          <p:nvPr/>
        </p:nvSpPr>
        <p:spPr>
          <a:xfrm>
            <a:off x="4572000" y="4643446"/>
            <a:ext cx="714380" cy="500066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A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A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AR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5929330"/>
            <a:ext cx="1524000" cy="809625"/>
          </a:xfrm>
          <a:prstGeom prst="rect">
            <a:avLst/>
          </a:prstGeom>
          <a:noFill/>
        </p:spPr>
      </p:pic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A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643174" y="6143644"/>
            <a:ext cx="5915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  <a:latin typeface="+mn-lt"/>
              </a:rPr>
              <a:t>C= (0.25 *50  +  0.10  * 75   +   0.3  * 75 ) / 200 = 0.2125</a:t>
            </a:r>
            <a:endParaRPr lang="es-AR" sz="20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107950" y="-26988"/>
            <a:ext cx="8821768" cy="1143001"/>
          </a:xfrm>
        </p:spPr>
        <p:txBody>
          <a:bodyPr/>
          <a:lstStyle/>
          <a:p>
            <a:pPr algn="l" eaLnBrk="1" hangingPunct="1"/>
            <a:r>
              <a:rPr lang="es-AR" sz="3000" dirty="0" smtClean="0">
                <a:solidFill>
                  <a:schemeClr val="bg1"/>
                </a:solidFill>
              </a:rPr>
              <a:t>Para calcular la  </a:t>
            </a:r>
            <a:r>
              <a:rPr lang="es-AR" sz="3000" dirty="0" smtClean="0">
                <a:solidFill>
                  <a:schemeClr val="bg1"/>
                </a:solidFill>
              </a:rPr>
              <a:t>I varía </a:t>
            </a:r>
            <a:r>
              <a:rPr lang="es-AR" sz="3000" dirty="0" smtClean="0">
                <a:solidFill>
                  <a:schemeClr val="bg1"/>
                </a:solidFill>
              </a:rPr>
              <a:t>necesito calcular antes el Tiempo </a:t>
            </a:r>
            <a:r>
              <a:rPr lang="es-AR" sz="3000" dirty="0" smtClean="0">
                <a:solidFill>
                  <a:schemeClr val="bg1"/>
                </a:solidFill>
              </a:rPr>
              <a:t>de concentración (T</a:t>
            </a:r>
            <a:r>
              <a:rPr lang="es-AR" sz="3000" baseline="-25000" dirty="0" smtClean="0">
                <a:solidFill>
                  <a:schemeClr val="bg1"/>
                </a:solidFill>
              </a:rPr>
              <a:t>c</a:t>
            </a:r>
            <a:r>
              <a:rPr lang="es-AR" sz="3000" dirty="0" smtClean="0">
                <a:solidFill>
                  <a:schemeClr val="bg1"/>
                </a:solidFill>
              </a:rPr>
              <a:t>):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971550"/>
          </a:xfrm>
          <a:solidFill>
            <a:schemeClr val="accent5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dirty="0" smtClean="0">
                <a:latin typeface="+mj-lt"/>
              </a:rPr>
              <a:t>Tc = 0,02 x L </a:t>
            </a:r>
            <a:r>
              <a:rPr lang="es-AR" baseline="30000" dirty="0" smtClean="0">
                <a:latin typeface="+mj-lt"/>
              </a:rPr>
              <a:t>0,77 </a:t>
            </a:r>
            <a:r>
              <a:rPr lang="es-AR" dirty="0" smtClean="0">
                <a:latin typeface="+mj-lt"/>
              </a:rPr>
              <a:t>x S </a:t>
            </a:r>
            <a:r>
              <a:rPr lang="es-AR" baseline="30000" dirty="0" smtClean="0">
                <a:latin typeface="+mj-lt"/>
              </a:rPr>
              <a:t>-0,386     </a:t>
            </a:r>
            <a:r>
              <a:rPr lang="es-AR" dirty="0" smtClean="0">
                <a:latin typeface="+mj-lt"/>
              </a:rPr>
              <a:t>Fórmula de </a:t>
            </a:r>
            <a:r>
              <a:rPr lang="es-AR" dirty="0" err="1" smtClean="0">
                <a:latin typeface="+mj-lt"/>
              </a:rPr>
              <a:t>Kirpich</a:t>
            </a:r>
            <a:endParaRPr lang="es-AR" baseline="30000" dirty="0">
              <a:latin typeface="+mj-lt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500" y="3571896"/>
            <a:ext cx="7572375" cy="10779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AR" sz="2400" b="1" dirty="0">
                <a:latin typeface="+mj-lt"/>
              </a:rPr>
              <a:t>Tc = 0,02 x 1.830 </a:t>
            </a:r>
            <a:r>
              <a:rPr lang="es-AR" sz="2400" b="1" baseline="30000" dirty="0">
                <a:latin typeface="+mj-lt"/>
              </a:rPr>
              <a:t>0,77</a:t>
            </a:r>
            <a:r>
              <a:rPr lang="es-AR" sz="2400" b="1" dirty="0">
                <a:latin typeface="+mj-lt"/>
              </a:rPr>
              <a:t> x 0,02</a:t>
            </a:r>
            <a:r>
              <a:rPr lang="es-AR" sz="2400" b="1" baseline="30000" dirty="0">
                <a:latin typeface="+mj-lt"/>
              </a:rPr>
              <a:t>-0,386</a:t>
            </a:r>
          </a:p>
          <a:p>
            <a:pPr>
              <a:defRPr/>
            </a:pPr>
            <a:r>
              <a:rPr lang="es-AR" sz="2400" b="1" baseline="30000" dirty="0">
                <a:latin typeface="+mj-lt"/>
              </a:rPr>
              <a:t>        </a:t>
            </a:r>
          </a:p>
          <a:p>
            <a:pPr>
              <a:defRPr/>
            </a:pPr>
            <a:r>
              <a:rPr lang="es-AR" sz="2400" b="1" dirty="0">
                <a:latin typeface="+mj-lt"/>
              </a:rPr>
              <a:t>    = 29 min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42938" y="5229246"/>
            <a:ext cx="76438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400" b="1" dirty="0">
                <a:solidFill>
                  <a:schemeClr val="bg1"/>
                </a:solidFill>
                <a:latin typeface="+mj-lt"/>
              </a:rPr>
              <a:t>Ahora conocido Tc voy a la Tabla de Tandil (Intensidad vs duración) y para 10 años de recurrencia busco </a:t>
            </a:r>
            <a:r>
              <a:rPr lang="es-AR" sz="2400" b="1" dirty="0" smtClean="0">
                <a:solidFill>
                  <a:schemeClr val="bg1"/>
                </a:solidFill>
                <a:latin typeface="+mj-lt"/>
              </a:rPr>
              <a:t>I</a:t>
            </a:r>
            <a:endParaRPr lang="es-AR" sz="2400" b="1" dirty="0">
              <a:solidFill>
                <a:srgbClr val="FFFF00"/>
              </a:solidFill>
              <a:latin typeface="+mj-lt"/>
            </a:endParaRPr>
          </a:p>
        </p:txBody>
      </p:sp>
      <p:cxnSp>
        <p:nvCxnSpPr>
          <p:cNvPr id="7" name="6 Conector recto de flecha"/>
          <p:cNvCxnSpPr/>
          <p:nvPr/>
        </p:nvCxnSpPr>
        <p:spPr>
          <a:xfrm>
            <a:off x="4071938" y="6164284"/>
            <a:ext cx="1357312" cy="15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1714480" y="2428868"/>
            <a:ext cx="36687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+mj-lt"/>
              </a:rPr>
              <a:t>TC= Tiempo de concentración</a:t>
            </a:r>
          </a:p>
          <a:p>
            <a:r>
              <a:rPr lang="es-AR" dirty="0" smtClean="0">
                <a:solidFill>
                  <a:schemeClr val="bg1"/>
                </a:solidFill>
                <a:latin typeface="+mj-lt"/>
              </a:rPr>
              <a:t>L= Longitud máxima de la cuenca (m)</a:t>
            </a:r>
          </a:p>
          <a:p>
            <a:r>
              <a:rPr lang="es-AR" dirty="0" smtClean="0">
                <a:solidFill>
                  <a:schemeClr val="bg1"/>
                </a:solidFill>
                <a:latin typeface="+mj-lt"/>
              </a:rPr>
              <a:t>S= Gradiente promedio (m/m)</a:t>
            </a:r>
            <a:endParaRPr lang="es-AR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42852"/>
            <a:ext cx="8229600" cy="1143000"/>
          </a:xfrm>
        </p:spPr>
        <p:txBody>
          <a:bodyPr/>
          <a:lstStyle/>
          <a:p>
            <a:pPr algn="l" eaLnBrk="1" hangingPunct="1"/>
            <a:r>
              <a:rPr lang="es-ES" altLang="es-ES" sz="2800" b="1" dirty="0" smtClean="0">
                <a:solidFill>
                  <a:schemeClr val="bg1"/>
                </a:solidFill>
                <a:latin typeface="+mn-lt"/>
              </a:rPr>
              <a:t>Tc = 0,02 L</a:t>
            </a:r>
            <a:r>
              <a:rPr lang="es-ES" altLang="es-ES" sz="2800" b="1" baseline="30000" dirty="0" smtClean="0">
                <a:solidFill>
                  <a:schemeClr val="bg1"/>
                </a:solidFill>
                <a:latin typeface="+mn-lt"/>
              </a:rPr>
              <a:t>0,77</a:t>
            </a:r>
            <a:r>
              <a:rPr lang="es-ES" altLang="es-ES" sz="2800" b="1" dirty="0" smtClean="0">
                <a:solidFill>
                  <a:schemeClr val="bg1"/>
                </a:solidFill>
                <a:latin typeface="+mn-lt"/>
              </a:rPr>
              <a:t>x S</a:t>
            </a:r>
            <a:r>
              <a:rPr lang="es-ES" altLang="es-ES" sz="2800" b="1" baseline="30000" dirty="0" smtClean="0">
                <a:solidFill>
                  <a:schemeClr val="bg1"/>
                </a:solidFill>
                <a:latin typeface="+mn-lt"/>
              </a:rPr>
              <a:t>-0,386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" y="1196975"/>
            <a:ext cx="9001124" cy="5661026"/>
            <a:chOff x="0" y="754"/>
            <a:chExt cx="5670" cy="3566"/>
          </a:xfrm>
        </p:grpSpPr>
        <p:sp>
          <p:nvSpPr>
            <p:cNvPr id="15367" name="Text Box 5"/>
            <p:cNvSpPr txBox="1">
              <a:spLocks noChangeArrowheads="1"/>
            </p:cNvSpPr>
            <p:nvPr/>
          </p:nvSpPr>
          <p:spPr bwMode="auto">
            <a:xfrm>
              <a:off x="4140" y="4089"/>
              <a:ext cx="14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altLang="es-ES" b="1" dirty="0">
                  <a:solidFill>
                    <a:schemeClr val="bg1"/>
                  </a:solidFill>
                  <a:latin typeface="+mn-lt"/>
                </a:rPr>
                <a:t>Recurrencia (años)</a:t>
              </a:r>
            </a:p>
          </p:txBody>
        </p:sp>
        <p:grpSp>
          <p:nvGrpSpPr>
            <p:cNvPr id="15368" name="Group 11"/>
            <p:cNvGrpSpPr>
              <a:grpSpLocks/>
            </p:cNvGrpSpPr>
            <p:nvPr/>
          </p:nvGrpSpPr>
          <p:grpSpPr bwMode="auto">
            <a:xfrm>
              <a:off x="0" y="754"/>
              <a:ext cx="5670" cy="3208"/>
              <a:chOff x="0" y="754"/>
              <a:chExt cx="5670" cy="3208"/>
            </a:xfrm>
          </p:grpSpPr>
          <p:pic>
            <p:nvPicPr>
              <p:cNvPr id="15369" name="Picture 3" descr="Intensidad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48" y="754"/>
                <a:ext cx="4166" cy="320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370" name="Text Box 4"/>
              <p:cNvSpPr txBox="1">
                <a:spLocks noChangeArrowheads="1"/>
              </p:cNvSpPr>
              <p:nvPr/>
            </p:nvSpPr>
            <p:spPr bwMode="auto">
              <a:xfrm>
                <a:off x="4967" y="2296"/>
                <a:ext cx="703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" altLang="es-ES" b="1">
                    <a:solidFill>
                      <a:schemeClr val="bg1"/>
                    </a:solidFill>
                    <a:latin typeface="+mn-lt"/>
                  </a:rPr>
                  <a:t>D= Tc</a:t>
                </a:r>
              </a:p>
            </p:txBody>
          </p:sp>
          <p:sp>
            <p:nvSpPr>
              <p:cNvPr id="15371" name="Text Box 6"/>
              <p:cNvSpPr txBox="1">
                <a:spLocks noChangeArrowheads="1"/>
              </p:cNvSpPr>
              <p:nvPr/>
            </p:nvSpPr>
            <p:spPr bwMode="auto">
              <a:xfrm>
                <a:off x="0" y="1350"/>
                <a:ext cx="726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" altLang="es-ES" b="1" dirty="0">
                    <a:solidFill>
                      <a:schemeClr val="bg1"/>
                    </a:solidFill>
                    <a:latin typeface="+mn-lt"/>
                  </a:rPr>
                  <a:t>I (mm/H)</a:t>
                </a:r>
              </a:p>
            </p:txBody>
          </p:sp>
        </p:grpSp>
      </p:grpSp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6156325" y="358775"/>
            <a:ext cx="2987675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  <a:latin typeface="+mn-lt"/>
              </a:rPr>
              <a:t>L = longitud máx. cuenca</a:t>
            </a:r>
          </a:p>
          <a:p>
            <a:pPr>
              <a:spcBef>
                <a:spcPct val="50000"/>
              </a:spcBef>
            </a:pPr>
            <a:r>
              <a:rPr lang="es-ES" altLang="es-ES" b="1">
                <a:solidFill>
                  <a:schemeClr val="bg1"/>
                </a:solidFill>
                <a:latin typeface="+mn-lt"/>
              </a:rPr>
              <a:t>S = pendiente m/m</a:t>
            </a:r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 flipH="1" flipV="1">
            <a:off x="6182043" y="5143512"/>
            <a:ext cx="45719" cy="10223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AR">
              <a:latin typeface="+mn-lt"/>
            </a:endParaRPr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 flipH="1">
            <a:off x="1500165" y="5143513"/>
            <a:ext cx="4533903" cy="7143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AR">
              <a:latin typeface="+mn-lt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715008" y="6072206"/>
            <a:ext cx="10715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AR" dirty="0" smtClean="0">
                <a:latin typeface="+mn-lt"/>
              </a:rPr>
              <a:t>10 años</a:t>
            </a:r>
            <a:endParaRPr lang="es-AR" dirty="0">
              <a:latin typeface="+mn-lt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858148" y="4143380"/>
            <a:ext cx="10715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AR" dirty="0" smtClean="0">
                <a:latin typeface="+mn-lt"/>
              </a:rPr>
              <a:t>30 min</a:t>
            </a:r>
            <a:endParaRPr lang="es-AR" dirty="0">
              <a:latin typeface="+mn-lt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0" y="5143512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+mn-lt"/>
              </a:rPr>
              <a:t>55 mm/h</a:t>
            </a:r>
            <a:endParaRPr lang="es-AR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85" grpId="0" animBg="1"/>
      <p:bldP spid="5018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s-AR" sz="3600" b="1" dirty="0" smtClean="0">
                <a:solidFill>
                  <a:schemeClr val="bg1"/>
                </a:solidFill>
                <a:latin typeface="Comic Sans MS" pitchFamily="66" charset="0"/>
              </a:rPr>
              <a:t>Ahora calculo el pico de escurrimiento (Q)</a:t>
            </a:r>
            <a:endParaRPr lang="es-AR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71800"/>
          </a:xfrm>
          <a:solidFill>
            <a:schemeClr val="accent5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smtClean="0"/>
              <a:t>         	</a:t>
            </a:r>
            <a:r>
              <a:rPr lang="es-AR" sz="2800" b="1" dirty="0"/>
              <a:t> </a:t>
            </a:r>
            <a:r>
              <a:rPr lang="es-AR" sz="2800" b="1" dirty="0" smtClean="0"/>
              <a:t>       </a:t>
            </a:r>
            <a:r>
              <a:rPr lang="es-AR" sz="2800" b="1" dirty="0" smtClean="0"/>
              <a:t>  0,2125  x  </a:t>
            </a:r>
            <a:r>
              <a:rPr lang="es-AR" sz="2800" b="1" dirty="0" smtClean="0"/>
              <a:t>55 mm/h </a:t>
            </a:r>
            <a:r>
              <a:rPr lang="es-AR" sz="2800" b="1" dirty="0" smtClean="0"/>
              <a:t> x 200 ha  </a:t>
            </a:r>
            <a:r>
              <a:rPr lang="es-AR" sz="2800" b="1" dirty="0" smtClean="0"/>
              <a:t>		</a:t>
            </a:r>
            <a:endParaRPr lang="es-AR" sz="2800" b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smtClean="0"/>
              <a:t>		Q =   ---------------------------------------                                           			360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AR" sz="2800" b="1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smtClean="0"/>
              <a:t>Q = </a:t>
            </a:r>
            <a:r>
              <a:rPr lang="es-AR" sz="2800" b="1" dirty="0" smtClean="0"/>
              <a:t>6.49 </a:t>
            </a:r>
            <a:r>
              <a:rPr lang="es-AR" sz="2800" b="1" dirty="0" smtClean="0"/>
              <a:t>m</a:t>
            </a:r>
            <a:r>
              <a:rPr lang="es-AR" sz="2800" b="1" baseline="30000" dirty="0" smtClean="0"/>
              <a:t>3</a:t>
            </a:r>
            <a:r>
              <a:rPr lang="es-AR" sz="2800" b="1" dirty="0" smtClean="0"/>
              <a:t>/s</a:t>
            </a:r>
            <a:endParaRPr lang="es-A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Problema 2: </a:t>
            </a:r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Dimensionamiento de </a:t>
            </a:r>
            <a:r>
              <a:rPr lang="es-AR" sz="3200" b="1" dirty="0" smtClean="0">
                <a:solidFill>
                  <a:schemeClr val="bg1"/>
                </a:solidFill>
                <a:latin typeface="+mn-lt"/>
              </a:rPr>
              <a:t>un desagüe vegetado transitable</a:t>
            </a:r>
            <a:endParaRPr lang="es-AR" sz="3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2543175"/>
          </a:xfrm>
          <a:solidFill>
            <a:schemeClr val="accent5">
              <a:lumMod val="40000"/>
              <a:lumOff val="60000"/>
            </a:schemeClr>
          </a:solidFill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u="sng" dirty="0" smtClean="0"/>
              <a:t>Datos: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smtClean="0"/>
              <a:t>Pico de escurrimiento o caudal crítico = 4,2 m</a:t>
            </a:r>
            <a:r>
              <a:rPr lang="es-AR" sz="2800" b="1" baseline="30000" dirty="0" smtClean="0"/>
              <a:t>3</a:t>
            </a:r>
            <a:r>
              <a:rPr lang="es-AR" sz="2800" b="1" dirty="0" smtClean="0"/>
              <a:t>/s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smtClean="0"/>
              <a:t>S en el eje del desagüe: 3%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err="1" smtClean="0"/>
              <a:t>Argiudol</a:t>
            </a:r>
            <a:r>
              <a:rPr lang="es-AR" sz="2800" b="1" dirty="0" smtClean="0"/>
              <a:t> típico (Horizonte A: 0,4 m</a:t>
            </a:r>
            <a:r>
              <a:rPr lang="es-AR" sz="2800" b="1" dirty="0" smtClean="0"/>
              <a:t>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800" b="1" dirty="0" smtClean="0"/>
              <a:t>Cobertura vigorosa y de rápido establecimiento</a:t>
            </a:r>
            <a:endParaRPr lang="es-AR" sz="2800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0" y="4500563"/>
            <a:ext cx="9144000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bg1"/>
                </a:solidFill>
                <a:latin typeface="+mn-lt"/>
              </a:rPr>
              <a:t>FÓRMULA DE CONTINUIDAD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2800" b="1" dirty="0"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bg1"/>
                </a:solidFill>
                <a:latin typeface="+mn-lt"/>
              </a:rPr>
              <a:t>Q (CAUDAL MÁXIMO, m</a:t>
            </a:r>
            <a:r>
              <a:rPr lang="es-AR" sz="2800" b="1" baseline="30000" dirty="0">
                <a:solidFill>
                  <a:schemeClr val="bg1"/>
                </a:solidFill>
                <a:latin typeface="+mn-lt"/>
              </a:rPr>
              <a:t>3/</a:t>
            </a:r>
            <a:r>
              <a:rPr lang="es-AR" sz="2800" b="1" dirty="0">
                <a:solidFill>
                  <a:schemeClr val="bg1"/>
                </a:solidFill>
                <a:latin typeface="+mn-lt"/>
              </a:rPr>
              <a:t>s)= </a:t>
            </a:r>
            <a:r>
              <a:rPr lang="es-AR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</a:t>
            </a:r>
            <a:r>
              <a:rPr lang="es-AR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s-AR" sz="2800" b="1" dirty="0">
                <a:solidFill>
                  <a:schemeClr val="bg1"/>
                </a:solidFill>
                <a:latin typeface="+mn-lt"/>
              </a:rPr>
              <a:t>(área transversal, m</a:t>
            </a:r>
            <a:r>
              <a:rPr lang="es-AR" sz="2800" b="1" baseline="30000" dirty="0">
                <a:solidFill>
                  <a:schemeClr val="bg1"/>
                </a:solidFill>
                <a:latin typeface="+mn-lt"/>
              </a:rPr>
              <a:t>2</a:t>
            </a:r>
            <a:r>
              <a:rPr lang="es-AR" sz="2800" b="1" dirty="0">
                <a:solidFill>
                  <a:schemeClr val="bg1"/>
                </a:solidFill>
                <a:latin typeface="+mn-lt"/>
              </a:rPr>
              <a:t>) x </a:t>
            </a:r>
            <a:r>
              <a:rPr lang="es-AR" sz="2800" b="1" dirty="0">
                <a:solidFill>
                  <a:srgbClr val="FFC000"/>
                </a:solidFill>
                <a:latin typeface="+mn-lt"/>
              </a:rPr>
              <a:t>V</a:t>
            </a:r>
            <a:r>
              <a:rPr lang="es-AR" sz="2800" b="1" dirty="0">
                <a:solidFill>
                  <a:schemeClr val="bg1"/>
                </a:solidFill>
                <a:latin typeface="+mn-lt"/>
              </a:rPr>
              <a:t> (flujo (m/s)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5900" y="333375"/>
            <a:ext cx="6011863" cy="615950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Desagües vegetados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268413"/>
            <a:ext cx="8064500" cy="16557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ES" smtClean="0"/>
              <a:t>   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4095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4076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ES" altLang="es-ES"/>
          </a:p>
        </p:txBody>
      </p:sp>
      <p:pic>
        <p:nvPicPr>
          <p:cNvPr id="21510" name="Picture 8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grayscl/>
          </a:blip>
          <a:srcRect l="38271" t="17630" r="31010" b="26926"/>
          <a:stretch>
            <a:fillRect/>
          </a:stretch>
        </p:blipFill>
        <p:spPr bwMode="auto">
          <a:xfrm>
            <a:off x="755650" y="1193800"/>
            <a:ext cx="33845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9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4356100" y="1016000"/>
            <a:ext cx="3960813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0"/>
          <p:cNvPicPr>
            <a:picLocks noChangeAspect="1" noChangeArrowheads="1"/>
          </p:cNvPicPr>
          <p:nvPr/>
        </p:nvPicPr>
        <p:blipFill>
          <a:blip r:embed="rId4">
            <a:lum contrast="6000"/>
          </a:blip>
          <a:srcRect/>
          <a:stretch>
            <a:fillRect/>
          </a:stretch>
        </p:blipFill>
        <p:spPr bwMode="auto">
          <a:xfrm>
            <a:off x="4859338" y="3860800"/>
            <a:ext cx="37719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4"/>
          <p:cNvPicPr>
            <a:picLocks noChangeAspect="1" noChangeArrowheads="1"/>
          </p:cNvPicPr>
          <p:nvPr/>
        </p:nvPicPr>
        <p:blipFill>
          <a:blip r:embed="rId5">
            <a:lum bright="6000"/>
          </a:blip>
          <a:srcRect t="6647" r="6564" b="13879"/>
          <a:stretch>
            <a:fillRect/>
          </a:stretch>
        </p:blipFill>
        <p:spPr bwMode="auto">
          <a:xfrm>
            <a:off x="900113" y="4581525"/>
            <a:ext cx="37433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 rot="1146727">
            <a:off x="1966863" y="2485586"/>
            <a:ext cx="400110" cy="1684633"/>
          </a:xfrm>
          <a:prstGeom prst="rect">
            <a:avLst/>
          </a:prstGeom>
          <a:solidFill>
            <a:schemeClr val="bg1"/>
          </a:solidFill>
        </p:spPr>
        <p:txBody>
          <a:bodyPr vert="vert270">
            <a:spAutoFit/>
          </a:bodyPr>
          <a:lstStyle/>
          <a:p>
            <a:pPr>
              <a:defRPr/>
            </a:pPr>
            <a:r>
              <a:rPr lang="es-ES" sz="1400" dirty="0">
                <a:latin typeface="+mj-lt"/>
              </a:rPr>
              <a:t>Desagüe      vegetado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7888" y="504825"/>
            <a:ext cx="8015287" cy="3500438"/>
          </a:xfrm>
          <a:solidFill>
            <a:schemeClr val="accent5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s-AR" sz="3600" dirty="0" smtClean="0">
                <a:latin typeface="Comic Sans MS" panose="030F0702030302020204" pitchFamily="66" charset="0"/>
              </a:rPr>
              <a:t>Flujos máximos (V)</a:t>
            </a:r>
            <a:br>
              <a:rPr lang="es-AR" sz="3600" dirty="0" smtClean="0">
                <a:latin typeface="Comic Sans MS" panose="030F0702030302020204" pitchFamily="66" charset="0"/>
              </a:rPr>
            </a:br>
            <a:r>
              <a:rPr lang="es-AR" sz="3600" dirty="0" smtClean="0">
                <a:latin typeface="Comic Sans MS" panose="030F0702030302020204" pitchFamily="66" charset="0"/>
              </a:rPr>
              <a:t/>
            </a:r>
            <a:br>
              <a:rPr lang="es-AR" sz="3600" dirty="0" smtClean="0">
                <a:latin typeface="Comic Sans MS" panose="030F0702030302020204" pitchFamily="66" charset="0"/>
              </a:rPr>
            </a:br>
            <a:r>
              <a:rPr lang="es-AR" sz="3600" dirty="0" smtClean="0">
                <a:latin typeface="Comic Sans MS" panose="030F0702030302020204" pitchFamily="66" charset="0"/>
              </a:rPr>
              <a:t>- Pampa Serrana  1,5 m/s</a:t>
            </a:r>
            <a:br>
              <a:rPr lang="es-AR" sz="3600" dirty="0" smtClean="0">
                <a:latin typeface="Comic Sans MS" panose="030F0702030302020204" pitchFamily="66" charset="0"/>
              </a:rPr>
            </a:br>
            <a:r>
              <a:rPr lang="es-AR" sz="3600" dirty="0" smtClean="0">
                <a:latin typeface="Comic Sans MS" panose="030F0702030302020204" pitchFamily="66" charset="0"/>
              </a:rPr>
              <a:t>- </a:t>
            </a:r>
            <a:r>
              <a:rPr lang="es-AR" sz="3600" smtClean="0">
                <a:latin typeface="Comic Sans MS" panose="030F0702030302020204" pitchFamily="66" charset="0"/>
              </a:rPr>
              <a:t>Pampa Ondulada  </a:t>
            </a:r>
            <a:r>
              <a:rPr lang="es-AR" sz="3600" dirty="0" smtClean="0">
                <a:latin typeface="Comic Sans MS" panose="030F0702030302020204" pitchFamily="66" charset="0"/>
              </a:rPr>
              <a:t>1,2 m/s</a:t>
            </a:r>
            <a:endParaRPr lang="es-AR" sz="3600" dirty="0">
              <a:latin typeface="Comic Sans MS" panose="030F0702030302020204" pitchFamily="66" charset="0"/>
            </a:endParaRPr>
          </a:p>
        </p:txBody>
      </p:sp>
      <p:cxnSp>
        <p:nvCxnSpPr>
          <p:cNvPr id="5" name="4 Conector recto"/>
          <p:cNvCxnSpPr/>
          <p:nvPr/>
        </p:nvCxnSpPr>
        <p:spPr>
          <a:xfrm rot="5400000">
            <a:off x="6108700" y="2678113"/>
            <a:ext cx="1357313" cy="15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4" name="5 CuadroTexto"/>
          <p:cNvSpPr txBox="1">
            <a:spLocks noChangeArrowheads="1"/>
          </p:cNvSpPr>
          <p:nvPr/>
        </p:nvSpPr>
        <p:spPr bwMode="auto">
          <a:xfrm>
            <a:off x="7286625" y="2428875"/>
            <a:ext cx="12144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800" b="1">
                <a:latin typeface="Comic Sans MS" pitchFamily="66" charset="0"/>
              </a:rPr>
              <a:t>+/- 5%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942975" y="4706938"/>
            <a:ext cx="54292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800" b="1">
                <a:solidFill>
                  <a:schemeClr val="bg1"/>
                </a:solidFill>
                <a:latin typeface="Comic Sans MS" pitchFamily="66" charset="0"/>
              </a:rPr>
              <a:t>Para Tandil:</a:t>
            </a:r>
          </a:p>
          <a:p>
            <a:r>
              <a:rPr lang="es-AR" sz="2800" b="1">
                <a:solidFill>
                  <a:schemeClr val="bg1"/>
                </a:solidFill>
                <a:latin typeface="Comic Sans MS" pitchFamily="66" charset="0"/>
              </a:rPr>
              <a:t>V = 1,43 – 1,57 m/s</a:t>
            </a:r>
          </a:p>
        </p:txBody>
      </p:sp>
      <p:sp>
        <p:nvSpPr>
          <p:cNvPr id="8" name="7 Elipse"/>
          <p:cNvSpPr/>
          <p:nvPr/>
        </p:nvSpPr>
        <p:spPr>
          <a:xfrm>
            <a:off x="4500563" y="2214554"/>
            <a:ext cx="2214562" cy="6429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7675" y="571500"/>
            <a:ext cx="834072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00063" y="3357563"/>
            <a:ext cx="8286750" cy="28575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6786578" y="3429000"/>
            <a:ext cx="1500198" cy="57150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7858148" y="4786322"/>
            <a:ext cx="785818" cy="571504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313" y="500063"/>
            <a:ext cx="8443912" cy="2071687"/>
          </a:xfrm>
          <a:solidFill>
            <a:schemeClr val="accent5">
              <a:lumMod val="40000"/>
              <a:lumOff val="60000"/>
            </a:schemeClr>
          </a:solidFill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s-AR" sz="3200" dirty="0" smtClean="0">
                <a:latin typeface="Comic Sans MS" panose="030F0702030302020204" pitchFamily="66" charset="0"/>
              </a:rPr>
              <a:t>         </a:t>
            </a:r>
            <a:br>
              <a:rPr lang="es-AR" sz="3200" dirty="0" smtClean="0">
                <a:latin typeface="Comic Sans MS" panose="030F0702030302020204" pitchFamily="66" charset="0"/>
              </a:rPr>
            </a:br>
            <a:r>
              <a:rPr lang="es-AR" sz="3200" dirty="0">
                <a:latin typeface="Comic Sans MS" panose="030F0702030302020204" pitchFamily="66" charset="0"/>
              </a:rPr>
              <a:t> </a:t>
            </a:r>
            <a:r>
              <a:rPr lang="es-AR" sz="3200" dirty="0" smtClean="0">
                <a:latin typeface="Comic Sans MS" panose="030F0702030302020204" pitchFamily="66" charset="0"/>
              </a:rPr>
              <a:t>        RH</a:t>
            </a:r>
            <a:r>
              <a:rPr lang="es-AR" sz="3200" baseline="30000" dirty="0" smtClean="0">
                <a:latin typeface="Comic Sans MS" panose="030F0702030302020204" pitchFamily="66" charset="0"/>
              </a:rPr>
              <a:t>2/3</a:t>
            </a:r>
            <a:r>
              <a:rPr lang="es-AR" sz="3200" dirty="0" smtClean="0">
                <a:latin typeface="Comic Sans MS" panose="030F0702030302020204" pitchFamily="66" charset="0"/>
              </a:rPr>
              <a:t> x S </a:t>
            </a:r>
            <a:r>
              <a:rPr lang="es-AR" sz="3200" baseline="30000" dirty="0" smtClean="0">
                <a:latin typeface="Comic Sans MS" panose="030F0702030302020204" pitchFamily="66" charset="0"/>
              </a:rPr>
              <a:t>1/2</a:t>
            </a:r>
            <a:br>
              <a:rPr lang="es-AR" sz="3200" baseline="30000" dirty="0" smtClean="0">
                <a:latin typeface="Comic Sans MS" panose="030F0702030302020204" pitchFamily="66" charset="0"/>
              </a:rPr>
            </a:br>
            <a:r>
              <a:rPr lang="es-AR" sz="3200" dirty="0" smtClean="0">
                <a:latin typeface="Comic Sans MS" panose="030F0702030302020204" pitchFamily="66" charset="0"/>
              </a:rPr>
              <a:t> V = ---------------  (Fórmula de </a:t>
            </a:r>
            <a:r>
              <a:rPr lang="es-AR" sz="3200" dirty="0" err="1" smtClean="0">
                <a:latin typeface="Comic Sans MS" panose="030F0702030302020204" pitchFamily="66" charset="0"/>
              </a:rPr>
              <a:t>Manning</a:t>
            </a:r>
            <a:r>
              <a:rPr lang="es-AR" sz="3200" dirty="0" smtClean="0">
                <a:latin typeface="Comic Sans MS" panose="030F0702030302020204" pitchFamily="66" charset="0"/>
              </a:rPr>
              <a:t>)</a:t>
            </a:r>
            <a:br>
              <a:rPr lang="es-AR" sz="3200" dirty="0" smtClean="0">
                <a:latin typeface="Comic Sans MS" panose="030F0702030302020204" pitchFamily="66" charset="0"/>
              </a:rPr>
            </a:br>
            <a:r>
              <a:rPr lang="es-AR" sz="3200" dirty="0">
                <a:latin typeface="Comic Sans MS" panose="030F0702030302020204" pitchFamily="66" charset="0"/>
              </a:rPr>
              <a:t> </a:t>
            </a:r>
            <a:r>
              <a:rPr lang="es-AR" sz="3200" dirty="0" smtClean="0">
                <a:latin typeface="Comic Sans MS" panose="030F0702030302020204" pitchFamily="66" charset="0"/>
              </a:rPr>
              <a:t>                n </a:t>
            </a:r>
            <a:br>
              <a:rPr lang="es-AR" sz="3200" dirty="0" smtClean="0">
                <a:latin typeface="Comic Sans MS" panose="030F0702030302020204" pitchFamily="66" charset="0"/>
              </a:rPr>
            </a:br>
            <a:endParaRPr lang="es-AR" sz="3200" dirty="0">
              <a:latin typeface="Comic Sans MS" panose="030F0702030302020204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14313" y="2714625"/>
            <a:ext cx="5143500" cy="13843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latin typeface="Comic Sans MS" pitchFamily="66" charset="0"/>
              </a:rPr>
              <a:t>RH : radio hidráulico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latin typeface="Comic Sans MS" pitchFamily="66" charset="0"/>
              </a:rPr>
              <a:t>S: pendiente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latin typeface="Comic Sans MS" pitchFamily="66" charset="0"/>
              </a:rPr>
              <a:t>n: coeficiente de rugosidad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14313" y="4214813"/>
            <a:ext cx="7786687" cy="12001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solidFill>
                  <a:srgbClr val="FF0000"/>
                </a:solidFill>
                <a:latin typeface="Comic Sans MS" pitchFamily="66" charset="0"/>
              </a:rPr>
              <a:t>RH = 2/3 d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latin typeface="Comic Sans MS" pitchFamily="66" charset="0"/>
              </a:rPr>
              <a:t>= 2/3 x </a:t>
            </a:r>
            <a:r>
              <a:rPr lang="es-AR" sz="2400" b="1" dirty="0">
                <a:solidFill>
                  <a:srgbClr val="00B050"/>
                </a:solidFill>
                <a:latin typeface="Comic Sans MS" pitchFamily="66" charset="0"/>
              </a:rPr>
              <a:t>0,35</a:t>
            </a:r>
            <a:r>
              <a:rPr lang="es-AR" sz="2400" b="1" dirty="0">
                <a:latin typeface="Comic Sans MS" pitchFamily="66" charset="0"/>
              </a:rPr>
              <a:t> </a:t>
            </a:r>
            <a:r>
              <a:rPr lang="es-AR" sz="2400" b="1" dirty="0">
                <a:solidFill>
                  <a:srgbClr val="00B050"/>
                </a:solidFill>
                <a:latin typeface="Comic Sans MS" pitchFamily="66" charset="0"/>
              </a:rPr>
              <a:t>(lo proponemos &lt; horizonte A)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dirty="0">
                <a:latin typeface="Comic Sans MS" pitchFamily="66" charset="0"/>
              </a:rPr>
              <a:t>= 0,23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1438" y="5500688"/>
            <a:ext cx="9072562" cy="12001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AR" sz="2400" b="1" dirty="0">
                <a:latin typeface="Comic Sans MS" pitchFamily="66" charset="0"/>
              </a:rPr>
              <a:t>       0,23</a:t>
            </a:r>
            <a:r>
              <a:rPr lang="es-AR" sz="2400" b="1" baseline="30000" dirty="0">
                <a:latin typeface="Comic Sans MS" pitchFamily="66" charset="0"/>
              </a:rPr>
              <a:t>2/3</a:t>
            </a:r>
            <a:r>
              <a:rPr lang="es-AR" sz="2400" b="1" dirty="0">
                <a:latin typeface="Comic Sans MS" pitchFamily="66" charset="0"/>
              </a:rPr>
              <a:t> x 0,03 </a:t>
            </a:r>
            <a:r>
              <a:rPr lang="es-AR" sz="2400" b="1" baseline="30000" dirty="0">
                <a:latin typeface="Comic Sans MS" pitchFamily="66" charset="0"/>
              </a:rPr>
              <a:t>½</a:t>
            </a:r>
          </a:p>
          <a:p>
            <a:pPr>
              <a:defRPr/>
            </a:pPr>
            <a:r>
              <a:rPr lang="es-AR" sz="2400" b="1" dirty="0">
                <a:latin typeface="Comic Sans MS" pitchFamily="66" charset="0"/>
              </a:rPr>
              <a:t>V = ----------------- = 1,46 m/s (+/- 5% = 1,50 m/s)</a:t>
            </a:r>
          </a:p>
          <a:p>
            <a:pPr>
              <a:defRPr/>
            </a:pPr>
            <a:r>
              <a:rPr lang="es-AR" sz="2400" b="1" dirty="0">
                <a:latin typeface="Comic Sans MS" pitchFamily="66" charset="0"/>
              </a:rPr>
              <a:t>              0,045 </a:t>
            </a:r>
            <a:endParaRPr lang="es-AR" b="1" dirty="0">
              <a:latin typeface="Comic Sans MS" pitchFamily="66" charset="0"/>
            </a:endParaRPr>
          </a:p>
        </p:txBody>
      </p:sp>
      <p:sp>
        <p:nvSpPr>
          <p:cNvPr id="7" name="6 Elipse"/>
          <p:cNvSpPr/>
          <p:nvPr/>
        </p:nvSpPr>
        <p:spPr>
          <a:xfrm>
            <a:off x="7500938" y="5786438"/>
            <a:ext cx="1643062" cy="5715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4000496" y="3000372"/>
            <a:ext cx="71438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Rectángulo"/>
          <p:cNvSpPr/>
          <p:nvPr/>
        </p:nvSpPr>
        <p:spPr>
          <a:xfrm>
            <a:off x="5857884" y="2857496"/>
            <a:ext cx="15856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b="1" dirty="0" smtClean="0">
                <a:solidFill>
                  <a:srgbClr val="FF0000"/>
                </a:solidFill>
                <a:latin typeface="Comic Sans MS" pitchFamily="66" charset="0"/>
              </a:rPr>
              <a:t>RH = 2/3 d </a:t>
            </a:r>
            <a:endParaRPr lang="es-AR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5007759" y="1493043"/>
            <a:ext cx="700086" cy="1571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2000216" y="1071562"/>
            <a:ext cx="500066" cy="2500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286116" y="1071546"/>
            <a:ext cx="250033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  <a:latin typeface="+mn-lt"/>
              </a:rPr>
              <a:t>RH = A /PM</a:t>
            </a:r>
            <a:endParaRPr lang="es-AR" sz="2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571604" y="3214686"/>
            <a:ext cx="857256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+mn-lt"/>
              </a:rPr>
              <a:t>&lt; V</a:t>
            </a:r>
            <a:endParaRPr lang="es-AR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00628" y="3214686"/>
            <a:ext cx="928694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+mn-lt"/>
              </a:rPr>
              <a:t>&gt; V</a:t>
            </a:r>
            <a:endParaRPr lang="es-AR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928662" y="571480"/>
            <a:ext cx="5571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b="1" dirty="0" smtClean="0">
                <a:solidFill>
                  <a:schemeClr val="bg1"/>
                </a:solidFill>
                <a:latin typeface="+mj-lt"/>
              </a:rPr>
              <a:t>Que hago si la velocidad no es la correcta?</a:t>
            </a:r>
            <a:endParaRPr lang="es-AR" sz="2400" b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AR" b="1" dirty="0" smtClean="0">
                <a:solidFill>
                  <a:schemeClr val="bg1"/>
                </a:solidFill>
                <a:latin typeface="+mn-lt"/>
              </a:rPr>
              <a:t>Q = A x V</a:t>
            </a:r>
            <a:br>
              <a:rPr lang="es-AR" b="1" dirty="0" smtClean="0">
                <a:solidFill>
                  <a:schemeClr val="bg1"/>
                </a:solidFill>
                <a:latin typeface="+mn-lt"/>
              </a:rPr>
            </a:br>
            <a:r>
              <a:rPr lang="es-AR" b="1" dirty="0" smtClean="0">
                <a:solidFill>
                  <a:schemeClr val="bg1"/>
                </a:solidFill>
                <a:latin typeface="+mn-lt"/>
              </a:rPr>
              <a:t>A = Q/V (</a:t>
            </a:r>
            <a:r>
              <a:rPr lang="es-AR" b="1" dirty="0" err="1" smtClean="0">
                <a:solidFill>
                  <a:schemeClr val="bg1"/>
                </a:solidFill>
                <a:latin typeface="+mn-lt"/>
              </a:rPr>
              <a:t>Ec.</a:t>
            </a:r>
            <a:r>
              <a:rPr lang="es-AR" b="1" dirty="0" smtClean="0">
                <a:solidFill>
                  <a:schemeClr val="bg1"/>
                </a:solidFill>
                <a:latin typeface="+mn-lt"/>
              </a:rPr>
              <a:t> Continuidad)</a:t>
            </a:r>
            <a:endParaRPr lang="es-AR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750" y="2000250"/>
            <a:ext cx="6215063" cy="614363"/>
          </a:xfrm>
          <a:solidFill>
            <a:schemeClr val="accent5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b="1" dirty="0" smtClean="0"/>
              <a:t>A = 4,2 m</a:t>
            </a:r>
            <a:r>
              <a:rPr lang="es-AR" b="1" baseline="30000" dirty="0" smtClean="0"/>
              <a:t>3</a:t>
            </a:r>
            <a:r>
              <a:rPr lang="es-AR" b="1" dirty="0" smtClean="0"/>
              <a:t>/s ∕ 1,46 m/s = 2,88 m</a:t>
            </a:r>
            <a:r>
              <a:rPr lang="es-AR" b="1" baseline="30000" dirty="0" smtClean="0"/>
              <a:t>2</a:t>
            </a:r>
            <a:endParaRPr lang="es-AR" b="1" baseline="30000" dirty="0"/>
          </a:p>
        </p:txBody>
      </p:sp>
      <p:sp>
        <p:nvSpPr>
          <p:cNvPr id="4" name="3 CuadroTexto"/>
          <p:cNvSpPr txBox="1"/>
          <p:nvPr/>
        </p:nvSpPr>
        <p:spPr>
          <a:xfrm>
            <a:off x="1500166" y="4214818"/>
            <a:ext cx="6357937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 smtClean="0">
                <a:latin typeface="+mn-lt"/>
              </a:rPr>
              <a:t>t </a:t>
            </a:r>
            <a:r>
              <a:rPr lang="es-AR" sz="2800" b="1" dirty="0">
                <a:latin typeface="+mn-lt"/>
              </a:rPr>
              <a:t>= 3/2 (A/d)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latin typeface="+mn-lt"/>
              </a:rPr>
              <a:t>   = 3/2 (2,88/0,35) = 12,34 m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987675" y="5905521"/>
            <a:ext cx="4084638" cy="5238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>
                <a:latin typeface="+mn-lt"/>
              </a:rPr>
              <a:t>Horizonte A  (40 cm)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H="1" flipV="1">
            <a:off x="4938713" y="5057796"/>
            <a:ext cx="928687" cy="7143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3" name="7 CuadroTexto"/>
          <p:cNvSpPr txBox="1">
            <a:spLocks noChangeArrowheads="1"/>
          </p:cNvSpPr>
          <p:nvPr/>
        </p:nvSpPr>
        <p:spPr bwMode="auto">
          <a:xfrm>
            <a:off x="2214563" y="1500188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000" b="1" dirty="0">
                <a:solidFill>
                  <a:schemeClr val="bg1"/>
                </a:solidFill>
                <a:latin typeface="+mn-lt"/>
              </a:rPr>
              <a:t>dato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rot="5400000">
            <a:off x="2535238" y="1963738"/>
            <a:ext cx="357187" cy="1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5" name="11 CuadroTexto"/>
          <p:cNvSpPr txBox="1">
            <a:spLocks noChangeArrowheads="1"/>
          </p:cNvSpPr>
          <p:nvPr/>
        </p:nvSpPr>
        <p:spPr bwMode="auto">
          <a:xfrm>
            <a:off x="3857625" y="1500188"/>
            <a:ext cx="1357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000" b="1" dirty="0">
                <a:solidFill>
                  <a:schemeClr val="bg1"/>
                </a:solidFill>
                <a:latin typeface="+mn-lt"/>
              </a:rPr>
              <a:t>calculada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rot="5400000">
            <a:off x="4107656" y="1893094"/>
            <a:ext cx="35718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428596" y="3000372"/>
            <a:ext cx="83817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b="1" dirty="0" smtClean="0">
                <a:solidFill>
                  <a:schemeClr val="bg1"/>
                </a:solidFill>
                <a:latin typeface="+mn-lt"/>
              </a:rPr>
              <a:t>Conocida el área que me conduce el caudal deseado, tengo que dimensionar;</a:t>
            </a:r>
            <a:endParaRPr lang="es-AR" sz="2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928794" y="3357562"/>
            <a:ext cx="18277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 smtClean="0">
                <a:solidFill>
                  <a:srgbClr val="FF0000"/>
                </a:solidFill>
                <a:latin typeface="+mj-lt"/>
              </a:rPr>
              <a:t>A = 2/3 t d </a:t>
            </a:r>
            <a:endParaRPr lang="es-AR" sz="28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  <p:bldP spid="24583" grpId="0"/>
      <p:bldP spid="24585" grpId="0"/>
      <p:bldP spid="14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>
          <a:xfrm>
            <a:off x="500063" y="692150"/>
            <a:ext cx="8229600" cy="1143000"/>
          </a:xfrm>
        </p:spPr>
        <p:txBody>
          <a:bodyPr/>
          <a:lstStyle/>
          <a:p>
            <a:pPr eaLnBrk="1" hangingPunct="1"/>
            <a:r>
              <a:rPr lang="es-AR" sz="2800" b="1" smtClean="0">
                <a:solidFill>
                  <a:schemeClr val="bg1"/>
                </a:solidFill>
                <a:latin typeface="Comic Sans MS" pitchFamily="66" charset="0"/>
              </a:rPr>
              <a:t>t = 12,34 m</a:t>
            </a:r>
          </a:p>
        </p:txBody>
      </p:sp>
      <p:sp>
        <p:nvSpPr>
          <p:cNvPr id="4" name="3 Arco"/>
          <p:cNvSpPr/>
          <p:nvPr/>
        </p:nvSpPr>
        <p:spPr>
          <a:xfrm rot="7900752">
            <a:off x="2513806" y="-1078706"/>
            <a:ext cx="3929063" cy="4286250"/>
          </a:xfrm>
          <a:prstGeom prst="arc">
            <a:avLst>
              <a:gd name="adj1" fmla="val 15241099"/>
              <a:gd name="adj2" fmla="val 1037433"/>
            </a:avLst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cxnSp>
        <p:nvCxnSpPr>
          <p:cNvPr id="6" name="5 Conector recto"/>
          <p:cNvCxnSpPr/>
          <p:nvPr/>
        </p:nvCxnSpPr>
        <p:spPr>
          <a:xfrm flipV="1">
            <a:off x="2771775" y="1916113"/>
            <a:ext cx="364331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 rot="5400000">
            <a:off x="4148138" y="2482850"/>
            <a:ext cx="1135062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 Título"/>
          <p:cNvSpPr txBox="1">
            <a:spLocks/>
          </p:cNvSpPr>
          <p:nvPr/>
        </p:nvSpPr>
        <p:spPr>
          <a:xfrm>
            <a:off x="4140200" y="1773238"/>
            <a:ext cx="2728913" cy="128587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AR" sz="28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 = 0,35 m</a:t>
            </a:r>
          </a:p>
        </p:txBody>
      </p:sp>
      <p:sp>
        <p:nvSpPr>
          <p:cNvPr id="25607" name="12 CuadroTexto"/>
          <p:cNvSpPr txBox="1">
            <a:spLocks noChangeArrowheads="1"/>
          </p:cNvSpPr>
          <p:nvPr/>
        </p:nvSpPr>
        <p:spPr bwMode="auto">
          <a:xfrm>
            <a:off x="642938" y="3844925"/>
            <a:ext cx="32146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800" b="1">
                <a:solidFill>
                  <a:schemeClr val="bg1"/>
                </a:solidFill>
                <a:latin typeface="Comic Sans MS" pitchFamily="66" charset="0"/>
              </a:rPr>
              <a:t>V = 1,46 m/s</a:t>
            </a:r>
          </a:p>
          <a:p>
            <a:r>
              <a:rPr lang="es-AR" sz="2800" b="1">
                <a:solidFill>
                  <a:schemeClr val="bg1"/>
                </a:solidFill>
                <a:latin typeface="Comic Sans MS" pitchFamily="66" charset="0"/>
              </a:rPr>
              <a:t>Q = 4,2 m</a:t>
            </a:r>
            <a:r>
              <a:rPr lang="es-AR" sz="2800" b="1" baseline="30000">
                <a:solidFill>
                  <a:schemeClr val="bg1"/>
                </a:solidFill>
                <a:latin typeface="Comic Sans MS" pitchFamily="66" charset="0"/>
              </a:rPr>
              <a:t>3</a:t>
            </a:r>
            <a:r>
              <a:rPr lang="es-AR" sz="2800" b="1">
                <a:solidFill>
                  <a:schemeClr val="bg1"/>
                </a:solidFill>
                <a:latin typeface="Comic Sans MS" pitchFamily="66" charset="0"/>
              </a:rPr>
              <a:t>/s</a:t>
            </a:r>
          </a:p>
          <a:p>
            <a:r>
              <a:rPr lang="es-AR" sz="2800" b="1">
                <a:solidFill>
                  <a:schemeClr val="bg1"/>
                </a:solidFill>
                <a:latin typeface="Comic Sans MS" pitchFamily="66" charset="0"/>
              </a:rPr>
              <a:t>A =  2,88 m</a:t>
            </a:r>
            <a:r>
              <a:rPr lang="es-AR" sz="2800" b="1" baseline="30000">
                <a:solidFill>
                  <a:schemeClr val="bg1"/>
                </a:solidFill>
                <a:latin typeface="Comic Sans MS" pitchFamily="66" charset="0"/>
              </a:rPr>
              <a:t>2</a:t>
            </a:r>
          </a:p>
        </p:txBody>
      </p:sp>
      <p:cxnSp>
        <p:nvCxnSpPr>
          <p:cNvPr id="5" name="4 Conector recto de flecha"/>
          <p:cNvCxnSpPr/>
          <p:nvPr/>
        </p:nvCxnSpPr>
        <p:spPr>
          <a:xfrm flipH="1" flipV="1">
            <a:off x="5673725" y="2836863"/>
            <a:ext cx="576263" cy="10080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9" name="8 CuadroTexto"/>
          <p:cNvSpPr txBox="1">
            <a:spLocks noChangeArrowheads="1"/>
          </p:cNvSpPr>
          <p:nvPr/>
        </p:nvSpPr>
        <p:spPr bwMode="auto">
          <a:xfrm>
            <a:off x="3643313" y="3786188"/>
            <a:ext cx="550068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0000"/>
                </a:solidFill>
                <a:latin typeface="Comic Sans MS" pitchFamily="66" charset="0"/>
              </a:rPr>
              <a:t>talud = 0,5 t/d</a:t>
            </a:r>
          </a:p>
          <a:p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talud =  0,5 x 12,34m/0,35m</a:t>
            </a:r>
          </a:p>
          <a:p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talud = 17,63</a:t>
            </a:r>
          </a:p>
          <a:p>
            <a:endParaRPr lang="es-ES" sz="2800" b="1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para que sea transitable debe ser mayor  7:1</a:t>
            </a:r>
          </a:p>
        </p:txBody>
      </p:sp>
      <p:cxnSp>
        <p:nvCxnSpPr>
          <p:cNvPr id="11" name="10 Conector recto"/>
          <p:cNvCxnSpPr/>
          <p:nvPr/>
        </p:nvCxnSpPr>
        <p:spPr>
          <a:xfrm>
            <a:off x="2786050" y="1785926"/>
            <a:ext cx="3571888" cy="1599"/>
          </a:xfrm>
          <a:prstGeom prst="line">
            <a:avLst/>
          </a:prstGeom>
          <a:ln w="571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 rot="5400000">
            <a:off x="4076700" y="2566988"/>
            <a:ext cx="1285875" cy="9525"/>
          </a:xfrm>
          <a:prstGeom prst="line">
            <a:avLst/>
          </a:prstGeom>
          <a:ln w="5715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rot="5400000">
            <a:off x="4076701" y="2566977"/>
            <a:ext cx="1285875" cy="952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>
            <a:off x="4714876" y="1928802"/>
            <a:ext cx="1714512" cy="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2 CuadroTexto"/>
          <p:cNvSpPr txBox="1">
            <a:spLocks noChangeArrowheads="1"/>
          </p:cNvSpPr>
          <p:nvPr/>
        </p:nvSpPr>
        <p:spPr bwMode="auto">
          <a:xfrm>
            <a:off x="857224" y="285728"/>
            <a:ext cx="79296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AR" sz="2800" b="1" dirty="0" smtClean="0">
                <a:solidFill>
                  <a:schemeClr val="bg1"/>
                </a:solidFill>
                <a:latin typeface="+mn-lt"/>
              </a:rPr>
              <a:t>Problema </a:t>
            </a:r>
            <a:r>
              <a:rPr lang="es-AR" sz="2800" b="1" dirty="0" smtClean="0">
                <a:solidFill>
                  <a:schemeClr val="bg1"/>
                </a:solidFill>
                <a:latin typeface="+mn-lt"/>
              </a:rPr>
              <a:t>3 </a:t>
            </a:r>
            <a:r>
              <a:rPr lang="es-AR" sz="2800" dirty="0" smtClean="0">
                <a:solidFill>
                  <a:schemeClr val="bg1"/>
                </a:solidFill>
                <a:latin typeface="+mn-lt"/>
              </a:rPr>
              <a:t>Dimensionamiento </a:t>
            </a:r>
            <a:r>
              <a:rPr lang="es-AR" sz="2800" dirty="0" smtClean="0">
                <a:solidFill>
                  <a:schemeClr val="bg1"/>
                </a:solidFill>
                <a:latin typeface="+mn-lt"/>
              </a:rPr>
              <a:t>de Canal de Guarda</a:t>
            </a:r>
            <a:endParaRPr lang="es-AR" sz="28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1071546"/>
            <a:ext cx="82868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Diseñe un Canal de Guarda o Desvío </a:t>
            </a:r>
            <a:r>
              <a:rPr lang="es-AR" sz="2400" b="1" dirty="0" smtClean="0">
                <a:solidFill>
                  <a:srgbClr val="FF0000"/>
                </a:solidFill>
                <a:latin typeface="+mn-lt"/>
              </a:rPr>
              <a:t>de sección triangular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a los fines de proteger un lote a forestar con un frente </a:t>
            </a:r>
            <a:r>
              <a:rPr lang="es-AR" sz="2400" b="1" dirty="0" smtClean="0">
                <a:solidFill>
                  <a:srgbClr val="FF0000"/>
                </a:solidFill>
                <a:latin typeface="+mn-lt"/>
              </a:rPr>
              <a:t>de 700 m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respecto al área de aporte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y</a:t>
            </a:r>
          </a:p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un ingreso de Caudal Máximo de escurrimiento </a:t>
            </a:r>
            <a:r>
              <a:rPr lang="es-AR" sz="2400" b="1" dirty="0" smtClean="0">
                <a:solidFill>
                  <a:srgbClr val="FF0000"/>
                </a:solidFill>
                <a:latin typeface="+mn-lt"/>
              </a:rPr>
              <a:t>(Q) de 3 m</a:t>
            </a:r>
            <a:r>
              <a:rPr lang="es-AR" sz="2400" b="1" baseline="30000" dirty="0" smtClean="0">
                <a:solidFill>
                  <a:srgbClr val="FF0000"/>
                </a:solidFill>
                <a:latin typeface="+mn-lt"/>
              </a:rPr>
              <a:t>3</a:t>
            </a:r>
            <a:r>
              <a:rPr lang="es-AR" sz="2400" b="1" dirty="0" smtClean="0">
                <a:solidFill>
                  <a:srgbClr val="FF0000"/>
                </a:solidFill>
                <a:latin typeface="+mn-lt"/>
              </a:rPr>
              <a:t>/s. </a:t>
            </a:r>
            <a:endParaRPr lang="es-AR" sz="2400" b="1" dirty="0" smtClean="0">
              <a:solidFill>
                <a:srgbClr val="FF0000"/>
              </a:solidFill>
              <a:latin typeface="+mn-lt"/>
            </a:endParaRPr>
          </a:p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Considere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una Velocidad Máxima No </a:t>
            </a:r>
            <a:r>
              <a:rPr lang="es-AR" sz="2400" b="1" dirty="0" smtClean="0">
                <a:solidFill>
                  <a:srgbClr val="FF0000"/>
                </a:solidFill>
                <a:latin typeface="+mn-lt"/>
              </a:rPr>
              <a:t>Erosiva (VMNE) igual a 1 m/s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 y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un</a:t>
            </a:r>
          </a:p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Coeficiente de Seguridad </a:t>
            </a:r>
            <a:r>
              <a:rPr lang="es-AR" sz="2400" b="1" dirty="0" smtClean="0">
                <a:solidFill>
                  <a:srgbClr val="FF0000"/>
                </a:solidFill>
                <a:latin typeface="+mn-lt"/>
              </a:rPr>
              <a:t>del 30%.</a:t>
            </a:r>
            <a:endParaRPr lang="es-AR" sz="2400" b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1466850"/>
            <a:ext cx="61912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Elipse"/>
          <p:cNvSpPr/>
          <p:nvPr/>
        </p:nvSpPr>
        <p:spPr>
          <a:xfrm>
            <a:off x="5072066" y="2643182"/>
            <a:ext cx="2214578" cy="10001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57158" y="214290"/>
            <a:ext cx="332546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AR" sz="2400" b="1" dirty="0" smtClean="0">
                <a:solidFill>
                  <a:schemeClr val="bg1"/>
                </a:solidFill>
                <a:latin typeface="+mj-lt"/>
              </a:rPr>
              <a:t>Calcular:</a:t>
            </a:r>
          </a:p>
          <a:p>
            <a:pPr lvl="0"/>
            <a:r>
              <a:rPr lang="es-AR" sz="2400" dirty="0" smtClean="0">
                <a:solidFill>
                  <a:schemeClr val="bg1"/>
                </a:solidFill>
                <a:latin typeface="+mj-lt"/>
              </a:rPr>
              <a:t>Ancho </a:t>
            </a:r>
            <a:r>
              <a:rPr lang="es-AR" sz="2400" dirty="0" smtClean="0">
                <a:solidFill>
                  <a:schemeClr val="bg1"/>
                </a:solidFill>
                <a:latin typeface="+mj-lt"/>
              </a:rPr>
              <a:t>del canal (t)</a:t>
            </a:r>
          </a:p>
          <a:p>
            <a:pPr lvl="0"/>
            <a:r>
              <a:rPr lang="es-AR" sz="2400" dirty="0" smtClean="0">
                <a:solidFill>
                  <a:schemeClr val="bg1"/>
                </a:solidFill>
                <a:latin typeface="+mj-lt"/>
              </a:rPr>
              <a:t>Profundidad del canal (d)</a:t>
            </a:r>
          </a:p>
          <a:p>
            <a:pPr lvl="0"/>
            <a:r>
              <a:rPr lang="es-AR" sz="2400" dirty="0" smtClean="0">
                <a:solidFill>
                  <a:schemeClr val="bg1"/>
                </a:solidFill>
                <a:latin typeface="+mj-lt"/>
              </a:rPr>
              <a:t>Gradiente del canal (s)</a:t>
            </a:r>
          </a:p>
          <a:p>
            <a:pPr lvl="0"/>
            <a:r>
              <a:rPr lang="es-AR" sz="2400" dirty="0" smtClean="0">
                <a:solidFill>
                  <a:schemeClr val="bg1"/>
                </a:solidFill>
                <a:latin typeface="+mj-lt"/>
              </a:rPr>
              <a:t>Ancho de caras y taludes</a:t>
            </a:r>
          </a:p>
          <a:p>
            <a:endParaRPr lang="es-AR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4 Triángulo rectángulo"/>
          <p:cNvSpPr/>
          <p:nvPr/>
        </p:nvSpPr>
        <p:spPr>
          <a:xfrm rot="18788333">
            <a:off x="2036491" y="229755"/>
            <a:ext cx="5285331" cy="532691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 dirty="0"/>
          </a:p>
        </p:txBody>
      </p:sp>
      <p:sp>
        <p:nvSpPr>
          <p:cNvPr id="6" name="5 CuadroTexto"/>
          <p:cNvSpPr txBox="1"/>
          <p:nvPr/>
        </p:nvSpPr>
        <p:spPr>
          <a:xfrm>
            <a:off x="4357686" y="2214554"/>
            <a:ext cx="269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</a:rPr>
              <a:t>t</a:t>
            </a:r>
            <a:endParaRPr lang="es-AR" sz="2400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214810" y="378619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d</a:t>
            </a:r>
            <a:endParaRPr lang="es-AR" dirty="0"/>
          </a:p>
        </p:txBody>
      </p:sp>
      <p:sp>
        <p:nvSpPr>
          <p:cNvPr id="8" name="7 CuadroTexto"/>
          <p:cNvSpPr txBox="1"/>
          <p:nvPr/>
        </p:nvSpPr>
        <p:spPr>
          <a:xfrm rot="18923089">
            <a:off x="5964032" y="4502148"/>
            <a:ext cx="2146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Ancho de las caras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00034" y="642918"/>
            <a:ext cx="8357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1- Calculo el área necesaria para transportar el caudal más el 30% </a:t>
            </a:r>
            <a:endParaRPr lang="es-AR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428728" y="1643050"/>
            <a:ext cx="6650731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Q= A * V         A= Q / V       A= 3 m3/s </a:t>
            </a:r>
            <a:r>
              <a:rPr lang="es-AR" sz="2800" dirty="0" smtClean="0">
                <a:solidFill>
                  <a:schemeClr val="bg1"/>
                </a:solidFill>
                <a:latin typeface="+mn-lt"/>
              </a:rPr>
              <a:t> / 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1 m/s = 3 m2</a:t>
            </a:r>
          </a:p>
          <a:p>
            <a:endParaRPr lang="es-AR" sz="2400" dirty="0" smtClean="0">
              <a:solidFill>
                <a:schemeClr val="bg1"/>
              </a:solidFill>
              <a:latin typeface="+mn-lt"/>
            </a:endParaRPr>
          </a:p>
          <a:p>
            <a:endParaRPr lang="es-AR" sz="2400" dirty="0" smtClean="0">
              <a:solidFill>
                <a:schemeClr val="bg1"/>
              </a:solidFill>
              <a:latin typeface="+mn-lt"/>
            </a:endParaRPr>
          </a:p>
          <a:p>
            <a:pPr algn="ctr"/>
            <a:r>
              <a:rPr lang="es-AR" sz="2400" dirty="0" smtClean="0">
                <a:solidFill>
                  <a:schemeClr val="bg1"/>
                </a:solidFill>
                <a:latin typeface="+mn-lt"/>
              </a:rPr>
              <a:t>A = 3m2* 1.3= 3.9 m2 </a:t>
            </a:r>
            <a:endParaRPr lang="es-AR" sz="2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71472" y="4000504"/>
            <a:ext cx="8286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 2- Asumo un ancho del canal t y calculo d, a partir de la sección triangular</a:t>
            </a:r>
          </a:p>
          <a:p>
            <a:endParaRPr lang="es-AR" sz="2400" dirty="0" smtClean="0">
              <a:solidFill>
                <a:schemeClr val="bg1"/>
              </a:solidFill>
              <a:latin typeface="+mn-lt"/>
            </a:endParaRPr>
          </a:p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t</a:t>
            </a:r>
            <a:r>
              <a:rPr lang="es-AR" sz="2400" dirty="0" smtClean="0">
                <a:solidFill>
                  <a:schemeClr val="bg1"/>
                </a:solidFill>
                <a:latin typeface="+mn-lt"/>
              </a:rPr>
              <a:t>=  10 m                 d= A * 2  / t             d= 3.9 m2 * 2 / 10 = 0.78 m</a:t>
            </a:r>
            <a:endParaRPr lang="es-AR" sz="24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riángulo isósceles"/>
          <p:cNvSpPr/>
          <p:nvPr/>
        </p:nvSpPr>
        <p:spPr>
          <a:xfrm rot="10800000">
            <a:off x="395288" y="2760315"/>
            <a:ext cx="7272337" cy="1044575"/>
          </a:xfrm>
          <a:prstGeom prst="triangle">
            <a:avLst>
              <a:gd name="adj" fmla="val 48952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atin typeface="Comic Sans MS" panose="030F0702030302020204" pitchFamily="66" charset="0"/>
            </a:endParaRPr>
          </a:p>
        </p:txBody>
      </p:sp>
      <p:sp>
        <p:nvSpPr>
          <p:cNvPr id="3" name="4 CuadroTexto"/>
          <p:cNvSpPr txBox="1">
            <a:spLocks noChangeArrowheads="1"/>
          </p:cNvSpPr>
          <p:nvPr/>
        </p:nvSpPr>
        <p:spPr bwMode="auto">
          <a:xfrm>
            <a:off x="3571875" y="2085628"/>
            <a:ext cx="2232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Comic Sans MS" pitchFamily="66" charset="0"/>
              </a:rPr>
              <a:t>10 </a:t>
            </a:r>
            <a:r>
              <a:rPr lang="es-ES" sz="2800" dirty="0">
                <a:solidFill>
                  <a:schemeClr val="bg1"/>
                </a:solidFill>
                <a:latin typeface="Comic Sans MS" pitchFamily="66" charset="0"/>
              </a:rPr>
              <a:t>m</a:t>
            </a:r>
          </a:p>
        </p:txBody>
      </p:sp>
      <p:cxnSp>
        <p:nvCxnSpPr>
          <p:cNvPr id="4" name="3 Conector recto de flecha"/>
          <p:cNvCxnSpPr>
            <a:stCxn id="2" idx="3"/>
            <a:endCxn id="2" idx="0"/>
          </p:cNvCxnSpPr>
          <p:nvPr/>
        </p:nvCxnSpPr>
        <p:spPr>
          <a:xfrm>
            <a:off x="4108450" y="2760315"/>
            <a:ext cx="0" cy="1044575"/>
          </a:xfrm>
          <a:prstGeom prst="straightConnector1">
            <a:avLst/>
          </a:prstGeom>
          <a:ln w="38100">
            <a:solidFill>
              <a:schemeClr val="bg1"/>
            </a:solidFill>
            <a:prstDash val="lg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7 CuadroTexto"/>
          <p:cNvSpPr txBox="1">
            <a:spLocks noChangeArrowheads="1"/>
          </p:cNvSpPr>
          <p:nvPr/>
        </p:nvSpPr>
        <p:spPr bwMode="auto">
          <a:xfrm>
            <a:off x="2951163" y="2865090"/>
            <a:ext cx="1620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Comic Sans MS" pitchFamily="66" charset="0"/>
              </a:rPr>
              <a:t>0,78 </a:t>
            </a:r>
            <a:r>
              <a:rPr lang="es-ES" sz="2400" dirty="0">
                <a:solidFill>
                  <a:schemeClr val="bg1"/>
                </a:solidFill>
                <a:latin typeface="Comic Sans MS" pitchFamily="66" charset="0"/>
              </a:rPr>
              <a:t>m</a:t>
            </a:r>
          </a:p>
        </p:txBody>
      </p:sp>
      <p:sp>
        <p:nvSpPr>
          <p:cNvPr id="6" name="8 CuadroTexto"/>
          <p:cNvSpPr txBox="1">
            <a:spLocks noChangeArrowheads="1"/>
          </p:cNvSpPr>
          <p:nvPr/>
        </p:nvSpPr>
        <p:spPr bwMode="auto">
          <a:xfrm>
            <a:off x="5795963" y="3225453"/>
            <a:ext cx="16208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latin typeface="Comic Sans MS" pitchFamily="66" charset="0"/>
              </a:rPr>
              <a:t>x = ?</a:t>
            </a:r>
          </a:p>
        </p:txBody>
      </p:sp>
      <p:cxnSp>
        <p:nvCxnSpPr>
          <p:cNvPr id="8" name="7 Conector recto"/>
          <p:cNvCxnSpPr/>
          <p:nvPr/>
        </p:nvCxnSpPr>
        <p:spPr>
          <a:xfrm>
            <a:off x="285750" y="2371378"/>
            <a:ext cx="314325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4500562" y="2357430"/>
            <a:ext cx="3000376" cy="155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13 CuadroTexto"/>
          <p:cNvSpPr txBox="1">
            <a:spLocks noChangeArrowheads="1"/>
          </p:cNvSpPr>
          <p:nvPr/>
        </p:nvSpPr>
        <p:spPr bwMode="auto">
          <a:xfrm>
            <a:off x="5572125" y="1728440"/>
            <a:ext cx="1143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</a:rPr>
              <a:t>5 </a:t>
            </a:r>
            <a:r>
              <a:rPr lang="es-AR" sz="2800" dirty="0">
                <a:solidFill>
                  <a:schemeClr val="bg1"/>
                </a:solidFill>
              </a:rPr>
              <a:t>m</a:t>
            </a:r>
          </a:p>
        </p:txBody>
      </p:sp>
      <p:cxnSp>
        <p:nvCxnSpPr>
          <p:cNvPr id="11" name="10 Conector recto"/>
          <p:cNvCxnSpPr/>
          <p:nvPr/>
        </p:nvCxnSpPr>
        <p:spPr>
          <a:xfrm>
            <a:off x="4214813" y="2014190"/>
            <a:ext cx="1143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>
            <a:stCxn id="10" idx="3"/>
          </p:cNvCxnSpPr>
          <p:nvPr/>
        </p:nvCxnSpPr>
        <p:spPr>
          <a:xfrm>
            <a:off x="6715125" y="1990378"/>
            <a:ext cx="857250" cy="25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428596" y="571480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</a:rPr>
              <a:t>3- Calcular el Rh, conociendo t y d, calculo las caras (PM) 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5072066" y="3786190"/>
            <a:ext cx="3651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x=√ 5</a:t>
            </a:r>
            <a:r>
              <a:rPr lang="es-AR" baseline="30000" dirty="0" smtClean="0">
                <a:solidFill>
                  <a:schemeClr val="bg1"/>
                </a:solidFill>
              </a:rPr>
              <a:t>2  </a:t>
            </a:r>
            <a:r>
              <a:rPr lang="es-AR" dirty="0" smtClean="0">
                <a:solidFill>
                  <a:schemeClr val="bg1"/>
                </a:solidFill>
              </a:rPr>
              <a:t> + 0.78 </a:t>
            </a:r>
            <a:r>
              <a:rPr lang="es-AR" baseline="30000" dirty="0" smtClean="0">
                <a:solidFill>
                  <a:schemeClr val="bg1"/>
                </a:solidFill>
              </a:rPr>
              <a:t>2</a:t>
            </a:r>
            <a:r>
              <a:rPr lang="es-AR" dirty="0" smtClean="0">
                <a:solidFill>
                  <a:schemeClr val="bg1"/>
                </a:solidFill>
              </a:rPr>
              <a:t> = 5.06 m              </a:t>
            </a:r>
          </a:p>
          <a:p>
            <a:endParaRPr lang="es-AR" dirty="0" smtClean="0">
              <a:solidFill>
                <a:schemeClr val="bg1"/>
              </a:solidFill>
            </a:endParaRPr>
          </a:p>
          <a:p>
            <a:r>
              <a:rPr lang="es-AR" dirty="0" smtClean="0">
                <a:solidFill>
                  <a:schemeClr val="bg1"/>
                </a:solidFill>
              </a:rPr>
              <a:t> PM= 5.06 m * 2= 10.12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928662" y="1071546"/>
            <a:ext cx="1880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rgbClr val="FF0000"/>
                </a:solidFill>
                <a:latin typeface="+mn-lt"/>
              </a:rPr>
              <a:t>Rh= A / PM</a:t>
            </a:r>
            <a:endParaRPr lang="es-AR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000232" y="5429264"/>
            <a:ext cx="4623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dirty="0" smtClean="0">
                <a:solidFill>
                  <a:srgbClr val="FF0000"/>
                </a:solidFill>
                <a:latin typeface="+mn-lt"/>
              </a:rPr>
              <a:t>Rh= 3.9 m</a:t>
            </a:r>
            <a:r>
              <a:rPr lang="es-AR" sz="2800" baseline="30000" dirty="0" smtClean="0">
                <a:solidFill>
                  <a:srgbClr val="FF0000"/>
                </a:solidFill>
                <a:latin typeface="+mn-lt"/>
              </a:rPr>
              <a:t>2</a:t>
            </a:r>
            <a:r>
              <a:rPr lang="es-AR" sz="2800" dirty="0" smtClean="0">
                <a:solidFill>
                  <a:srgbClr val="FF0000"/>
                </a:solidFill>
                <a:latin typeface="+mn-lt"/>
              </a:rPr>
              <a:t> / 10.12 m = 0.38 m</a:t>
            </a:r>
            <a:endParaRPr lang="es-AR" sz="2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00034" y="3929066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Por Pitágoras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500034" y="571480"/>
            <a:ext cx="6058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4- Calculo la pendiente a partir de la fórmula de </a:t>
            </a:r>
            <a:r>
              <a:rPr lang="es-AR" dirty="0" err="1" smtClean="0">
                <a:solidFill>
                  <a:schemeClr val="bg1"/>
                </a:solidFill>
              </a:rPr>
              <a:t>Manning</a:t>
            </a:r>
            <a:r>
              <a:rPr lang="es-AR" dirty="0" smtClean="0">
                <a:solidFill>
                  <a:schemeClr val="bg1"/>
                </a:solidFill>
              </a:rPr>
              <a:t> 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357298"/>
            <a:ext cx="219075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357298"/>
            <a:ext cx="19335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6 Conector recto de flecha"/>
          <p:cNvCxnSpPr/>
          <p:nvPr/>
        </p:nvCxnSpPr>
        <p:spPr>
          <a:xfrm>
            <a:off x="3428992" y="1785926"/>
            <a:ext cx="135732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3000372"/>
            <a:ext cx="356235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5357818" y="3286124"/>
            <a:ext cx="180850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b="1" dirty="0" smtClean="0">
                <a:solidFill>
                  <a:srgbClr val="FF0000"/>
                </a:solidFill>
                <a:latin typeface="+mj-lt"/>
              </a:rPr>
              <a:t>S= 0.00224</a:t>
            </a:r>
          </a:p>
          <a:p>
            <a:endParaRPr lang="es-AR" sz="2800" b="1" dirty="0" smtClean="0">
              <a:solidFill>
                <a:srgbClr val="FF0000"/>
              </a:solidFill>
              <a:latin typeface="+mj-lt"/>
            </a:endParaRPr>
          </a:p>
          <a:p>
            <a:r>
              <a:rPr lang="es-AR" sz="2800" b="1" dirty="0" smtClean="0">
                <a:solidFill>
                  <a:srgbClr val="FF0000"/>
                </a:solidFill>
                <a:latin typeface="+mj-lt"/>
              </a:rPr>
              <a:t>2.24 </a:t>
            </a:r>
            <a:r>
              <a:rPr lang="es-AR" sz="2800" b="1" baseline="30000" dirty="0" smtClean="0">
                <a:solidFill>
                  <a:srgbClr val="FF0000"/>
                </a:solidFill>
                <a:latin typeface="+mj-lt"/>
              </a:rPr>
              <a:t>0</a:t>
            </a:r>
            <a:r>
              <a:rPr lang="es-AR" sz="2800" b="1" dirty="0" smtClean="0">
                <a:solidFill>
                  <a:srgbClr val="FF0000"/>
                </a:solidFill>
                <a:latin typeface="+mj-lt"/>
              </a:rPr>
              <a:t>/</a:t>
            </a:r>
            <a:r>
              <a:rPr lang="es-AR" sz="2800" b="1" baseline="-25000" dirty="0" smtClean="0">
                <a:solidFill>
                  <a:srgbClr val="FF0000"/>
                </a:solidFill>
                <a:latin typeface="+mj-lt"/>
              </a:rPr>
              <a:t>00</a:t>
            </a:r>
            <a:endParaRPr lang="es-AR" sz="2800" b="1" baseline="-250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785786" y="714356"/>
            <a:ext cx="1077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200" dirty="0" smtClean="0">
                <a:solidFill>
                  <a:schemeClr val="bg1"/>
                </a:solidFill>
                <a:latin typeface="+mj-lt"/>
              </a:rPr>
              <a:t>Talud</a:t>
            </a:r>
            <a:endParaRPr lang="es-AR" sz="3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Triángulo isósceles"/>
          <p:cNvSpPr/>
          <p:nvPr/>
        </p:nvSpPr>
        <p:spPr>
          <a:xfrm rot="10800000">
            <a:off x="395288" y="2760315"/>
            <a:ext cx="7272337" cy="1044575"/>
          </a:xfrm>
          <a:prstGeom prst="triangle">
            <a:avLst>
              <a:gd name="adj" fmla="val 48952"/>
            </a:avLst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latin typeface="Comic Sans MS" panose="030F0702030302020204" pitchFamily="66" charset="0"/>
            </a:endParaRPr>
          </a:p>
        </p:txBody>
      </p:sp>
      <p:cxnSp>
        <p:nvCxnSpPr>
          <p:cNvPr id="4" name="3 Conector recto de flecha"/>
          <p:cNvCxnSpPr/>
          <p:nvPr/>
        </p:nvCxnSpPr>
        <p:spPr>
          <a:xfrm>
            <a:off x="4108450" y="2760315"/>
            <a:ext cx="0" cy="1044575"/>
          </a:xfrm>
          <a:prstGeom prst="straightConnector1">
            <a:avLst/>
          </a:prstGeom>
          <a:ln w="38100">
            <a:solidFill>
              <a:schemeClr val="bg1"/>
            </a:solidFill>
            <a:prstDash val="lgDash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7 CuadroTexto"/>
          <p:cNvSpPr txBox="1">
            <a:spLocks noChangeArrowheads="1"/>
          </p:cNvSpPr>
          <p:nvPr/>
        </p:nvSpPr>
        <p:spPr bwMode="auto">
          <a:xfrm>
            <a:off x="2951163" y="2865090"/>
            <a:ext cx="1620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Comic Sans MS" pitchFamily="66" charset="0"/>
              </a:rPr>
              <a:t>0,78 </a:t>
            </a:r>
            <a:r>
              <a:rPr lang="es-ES" sz="2400" dirty="0">
                <a:solidFill>
                  <a:schemeClr val="bg1"/>
                </a:solidFill>
                <a:latin typeface="Comic Sans MS" pitchFamily="66" charset="0"/>
              </a:rPr>
              <a:t>m</a:t>
            </a:r>
          </a:p>
        </p:txBody>
      </p:sp>
      <p:sp>
        <p:nvSpPr>
          <p:cNvPr id="6" name="8 CuadroTexto"/>
          <p:cNvSpPr txBox="1">
            <a:spLocks noChangeArrowheads="1"/>
          </p:cNvSpPr>
          <p:nvPr/>
        </p:nvSpPr>
        <p:spPr bwMode="auto">
          <a:xfrm>
            <a:off x="5795963" y="3225453"/>
            <a:ext cx="25622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</a:rPr>
              <a:t>cara</a:t>
            </a:r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sz="2400" b="1" dirty="0">
                <a:solidFill>
                  <a:schemeClr val="bg1"/>
                </a:solidFill>
                <a:latin typeface="Comic Sans MS" pitchFamily="66" charset="0"/>
              </a:rPr>
              <a:t>= </a:t>
            </a:r>
            <a:r>
              <a:rPr lang="es-ES" sz="2400" b="1" dirty="0" smtClean="0">
                <a:solidFill>
                  <a:schemeClr val="bg1"/>
                </a:solidFill>
                <a:latin typeface="Comic Sans MS" pitchFamily="66" charset="0"/>
              </a:rPr>
              <a:t>5,06</a:t>
            </a:r>
            <a:endParaRPr lang="es-ES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42976" y="4857760"/>
            <a:ext cx="41585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+mn-lt"/>
              </a:rPr>
              <a:t>Talud= 5,06 m / 0,78 m= 6,48     </a:t>
            </a:r>
          </a:p>
          <a:p>
            <a:endParaRPr lang="es-AR" sz="24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1349</TotalTime>
  <Words>918</Words>
  <Application>Microsoft Office PowerPoint</Application>
  <PresentationFormat>Presentación en pantalla (4:3)</PresentationFormat>
  <Paragraphs>181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Erosión hídrica II Diseño de estructuras. Dimensionamiento de desagües vegetados y canal de guarda.  10 de abril de 2018  </vt:lpstr>
      <vt:lpstr>Diapositiva 2</vt:lpstr>
      <vt:lpstr>Diapositiva 3</vt:lpstr>
      <vt:lpstr>Para calcular la  I varía necesito calcular antes el Tiempo de concentración (Tc):</vt:lpstr>
      <vt:lpstr>Tc = 0,02 L0,77x S-0,386</vt:lpstr>
      <vt:lpstr>Ahora calculo el pico de escurrimiento (Q)</vt:lpstr>
      <vt:lpstr>Problema 2: Dimensionamiento de un desagüe vegetado transitable</vt:lpstr>
      <vt:lpstr>Desagües vegetados</vt:lpstr>
      <vt:lpstr>Flujos máximos (V)  - Pampa Serrana  1,5 m/s - Pampa Ondulada  1,2 m/s</vt:lpstr>
      <vt:lpstr>Diapositiva 10</vt:lpstr>
      <vt:lpstr>                   RH2/3 x S 1/2  V = ---------------  (Fórmula de Manning)                  n  </vt:lpstr>
      <vt:lpstr>Diapositiva 12</vt:lpstr>
      <vt:lpstr>Q = A x V A = Q/V (Ec. Continuidad)</vt:lpstr>
      <vt:lpstr>t = 12,34 m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Mi-PC</dc:creator>
  <cp:lastModifiedBy>Miriam</cp:lastModifiedBy>
  <cp:revision>162</cp:revision>
  <dcterms:created xsi:type="dcterms:W3CDTF">2014-04-15T12:58:46Z</dcterms:created>
  <dcterms:modified xsi:type="dcterms:W3CDTF">2018-04-10T00:22:20Z</dcterms:modified>
</cp:coreProperties>
</file>