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Lst>
  <p:sldSz cx="9144000" cy="6858000" type="screen4x3"/>
  <p:notesSz cx="7559675" cy="10691813"/>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2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0"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2"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5"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6"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 name="PlaceHolder 1"/>
          <p:cNvSpPr>
            <a:spLocks noGrp="1"/>
          </p:cNvSpPr>
          <p:nvPr>
            <p:ph type="subTitle"/>
          </p:nvPr>
        </p:nvSpPr>
        <p:spPr>
          <a:xfrm>
            <a:off x="457200" y="273600"/>
            <a:ext cx="8229240" cy="530784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9"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0"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1"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23"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4"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5"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27"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8"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29"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31"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32"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34"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3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36"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37"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8"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39"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40"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41"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42"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43"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44"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0"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61"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63"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65"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66"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8" name="PlaceHolder 1"/>
          <p:cNvSpPr>
            <a:spLocks noGrp="1"/>
          </p:cNvSpPr>
          <p:nvPr>
            <p:ph type="subTitle"/>
          </p:nvPr>
        </p:nvSpPr>
        <p:spPr>
          <a:xfrm>
            <a:off x="457200" y="273600"/>
            <a:ext cx="8229240" cy="530784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70"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71"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72"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74"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75"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76"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7"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78"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79"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80"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82"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83"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85"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8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87"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88"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9"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90"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91"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92"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93"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94"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95"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11"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12" name="PlaceHolder 2"/>
          <p:cNvSpPr>
            <a:spLocks noGrp="1"/>
          </p:cNvSpPr>
          <p:nvPr>
            <p:ph type="subTitle"/>
          </p:nvPr>
        </p:nvSpPr>
        <p:spPr>
          <a:xfrm>
            <a:off x="457200" y="1604520"/>
            <a:ext cx="8229240" cy="397728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14" name="PlaceHolder 2"/>
          <p:cNvSpPr>
            <a:spLocks noGrp="1"/>
          </p:cNvSpPr>
          <p:nvPr>
            <p:ph type="body"/>
          </p:nvPr>
        </p:nvSpPr>
        <p:spPr>
          <a:xfrm>
            <a:off x="457200" y="1604520"/>
            <a:ext cx="822924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16"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17"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18"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19" name="PlaceHolder 1"/>
          <p:cNvSpPr>
            <a:spLocks noGrp="1"/>
          </p:cNvSpPr>
          <p:nvPr>
            <p:ph type="subTitle"/>
          </p:nvPr>
        </p:nvSpPr>
        <p:spPr>
          <a:xfrm>
            <a:off x="457200" y="273600"/>
            <a:ext cx="8229240" cy="5307840"/>
          </a:xfrm>
          <a:prstGeom prst="rect">
            <a:avLst/>
          </a:prstGeom>
        </p:spPr>
        <p:txBody>
          <a:bodyPr lIns="0" tIns="0" rIns="0" bIns="0" anchor="ctr">
            <a:spAutoFit/>
          </a:bodyPr>
          <a:lstStyle/>
          <a:p>
            <a:pPr algn="ctr"/>
            <a:endParaRPr lang="es-AR" sz="3200" b="0" strike="noStrike" spc="-1">
              <a:latin typeface="Aria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20"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21"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22" name="PlaceHolder 3"/>
          <p:cNvSpPr>
            <a:spLocks noGrp="1"/>
          </p:cNvSpPr>
          <p:nvPr>
            <p:ph type="body"/>
          </p:nvPr>
        </p:nvSpPr>
        <p:spPr>
          <a:xfrm>
            <a:off x="467424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23"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25" name="PlaceHolder 2"/>
          <p:cNvSpPr>
            <a:spLocks noGrp="1"/>
          </p:cNvSpPr>
          <p:nvPr>
            <p:ph type="body"/>
          </p:nvPr>
        </p:nvSpPr>
        <p:spPr>
          <a:xfrm>
            <a:off x="457200" y="1604520"/>
            <a:ext cx="4015800" cy="397728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26"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27" name="PlaceHolder 4"/>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29"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0"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1" name="PlaceHolder 4"/>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32"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33" name="PlaceHolder 2"/>
          <p:cNvSpPr>
            <a:spLocks noGrp="1"/>
          </p:cNvSpPr>
          <p:nvPr>
            <p:ph type="body"/>
          </p:nvPr>
        </p:nvSpPr>
        <p:spPr>
          <a:xfrm>
            <a:off x="457200" y="160452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4" name="PlaceHolder 3"/>
          <p:cNvSpPr>
            <a:spLocks noGrp="1"/>
          </p:cNvSpPr>
          <p:nvPr>
            <p:ph type="body"/>
          </p:nvPr>
        </p:nvSpPr>
        <p:spPr>
          <a:xfrm>
            <a:off x="457200" y="3682080"/>
            <a:ext cx="822924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35"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36" name="PlaceHolder 2"/>
          <p:cNvSpPr>
            <a:spLocks noGrp="1"/>
          </p:cNvSpPr>
          <p:nvPr>
            <p:ph type="body"/>
          </p:nvPr>
        </p:nvSpPr>
        <p:spPr>
          <a:xfrm>
            <a:off x="45720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7" name="PlaceHolder 3"/>
          <p:cNvSpPr>
            <a:spLocks noGrp="1"/>
          </p:cNvSpPr>
          <p:nvPr>
            <p:ph type="body"/>
          </p:nvPr>
        </p:nvSpPr>
        <p:spPr>
          <a:xfrm>
            <a:off x="4674240" y="160452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8" name="PlaceHolder 4"/>
          <p:cNvSpPr>
            <a:spLocks noGrp="1"/>
          </p:cNvSpPr>
          <p:nvPr>
            <p:ph type="body"/>
          </p:nvPr>
        </p:nvSpPr>
        <p:spPr>
          <a:xfrm>
            <a:off x="45720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39" name="PlaceHolder 5"/>
          <p:cNvSpPr>
            <a:spLocks noGrp="1"/>
          </p:cNvSpPr>
          <p:nvPr>
            <p:ph type="body"/>
          </p:nvPr>
        </p:nvSpPr>
        <p:spPr>
          <a:xfrm>
            <a:off x="4674240" y="3682080"/>
            <a:ext cx="40158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457200" y="273600"/>
            <a:ext cx="8229240" cy="1144800"/>
          </a:xfrm>
          <a:prstGeom prst="rect">
            <a:avLst/>
          </a:prstGeom>
        </p:spPr>
        <p:txBody>
          <a:bodyPr lIns="0" tIns="0" rIns="0" bIns="0" anchor="ctr">
            <a:spAutoFit/>
          </a:bodyPr>
          <a:lstStyle/>
          <a:p>
            <a:endParaRPr lang="es-AR" sz="4400" b="0" strike="noStrike" spc="-1">
              <a:solidFill>
                <a:srgbClr val="000000"/>
              </a:solidFill>
              <a:latin typeface="Arial"/>
            </a:endParaRPr>
          </a:p>
        </p:txBody>
      </p:sp>
      <p:sp>
        <p:nvSpPr>
          <p:cNvPr id="141" name="PlaceHolder 2"/>
          <p:cNvSpPr>
            <a:spLocks noGrp="1"/>
          </p:cNvSpPr>
          <p:nvPr>
            <p:ph type="body"/>
          </p:nvPr>
        </p:nvSpPr>
        <p:spPr>
          <a:xfrm>
            <a:off x="45720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42" name="PlaceHolder 3"/>
          <p:cNvSpPr>
            <a:spLocks noGrp="1"/>
          </p:cNvSpPr>
          <p:nvPr>
            <p:ph type="body"/>
          </p:nvPr>
        </p:nvSpPr>
        <p:spPr>
          <a:xfrm>
            <a:off x="323964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43" name="PlaceHolder 4"/>
          <p:cNvSpPr>
            <a:spLocks noGrp="1"/>
          </p:cNvSpPr>
          <p:nvPr>
            <p:ph type="body"/>
          </p:nvPr>
        </p:nvSpPr>
        <p:spPr>
          <a:xfrm>
            <a:off x="6022080" y="160452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44" name="PlaceHolder 5"/>
          <p:cNvSpPr>
            <a:spLocks noGrp="1"/>
          </p:cNvSpPr>
          <p:nvPr>
            <p:ph type="body"/>
          </p:nvPr>
        </p:nvSpPr>
        <p:spPr>
          <a:xfrm>
            <a:off x="45720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45" name="PlaceHolder 6"/>
          <p:cNvSpPr>
            <a:spLocks noGrp="1"/>
          </p:cNvSpPr>
          <p:nvPr>
            <p:ph type="body"/>
          </p:nvPr>
        </p:nvSpPr>
        <p:spPr>
          <a:xfrm>
            <a:off x="323964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
        <p:nvSpPr>
          <p:cNvPr id="146" name="PlaceHolder 7"/>
          <p:cNvSpPr>
            <a:spLocks noGrp="1"/>
          </p:cNvSpPr>
          <p:nvPr>
            <p:ph type="body"/>
          </p:nvPr>
        </p:nvSpPr>
        <p:spPr>
          <a:xfrm>
            <a:off x="6022080" y="3682080"/>
            <a:ext cx="2649600" cy="1896840"/>
          </a:xfrm>
          <a:prstGeom prst="rect">
            <a:avLst/>
          </a:prstGeom>
        </p:spPr>
        <p:txBody>
          <a:bodyPr lIns="0" tIns="0" rIns="0" bIns="0">
            <a:normAutofit/>
          </a:bodyPr>
          <a:lstStyle/>
          <a:p>
            <a:endParaRPr lang="es-AR" sz="3200" b="0" strike="noStrike" spc="-1">
              <a:solidFill>
                <a:srgbClr val="000000"/>
              </a:solidFill>
              <a:latin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CustomShape 1"/>
          <p:cNvSpPr/>
          <p:nvPr/>
        </p:nvSpPr>
        <p:spPr>
          <a:xfrm>
            <a:off x="6480" y="14400"/>
            <a:ext cx="9131040" cy="6837120"/>
          </a:xfrm>
          <a:prstGeom prst="rtTriangle">
            <a:avLst/>
          </a:prstGeom>
          <a:gradFill rotWithShape="0">
            <a:gsLst>
              <a:gs pos="0">
                <a:schemeClr val="tx2">
                  <a:alpha val="10000"/>
                </a:schemeClr>
              </a:gs>
              <a:gs pos="70000">
                <a:schemeClr val="tx2">
                  <a:alpha val="8000"/>
                </a:schemeClr>
              </a:gs>
              <a:gs pos="100000">
                <a:schemeClr val="tx2">
                  <a:alpha val="1000"/>
                </a:schemeClr>
              </a:gs>
            </a:gsLst>
            <a:lin ang="7998000"/>
          </a:gradFill>
          <a:ln>
            <a:noFill/>
          </a:ln>
          <a:effectLst>
            <a:outerShdw blurRad="63500" dist="25445" dir="14693110" algn="t" rotWithShape="0">
              <a:srgbClr val="000000">
                <a:alpha val="50000"/>
              </a:srgbClr>
            </a:outerShdw>
          </a:effectLst>
        </p:spPr>
        <p:style>
          <a:lnRef idx="3">
            <a:schemeClr val="lt1"/>
          </a:lnRef>
          <a:fillRef idx="1">
            <a:schemeClr val="accent1"/>
          </a:fillRef>
          <a:effectRef idx="1">
            <a:schemeClr val="accent1"/>
          </a:effectRef>
          <a:fontRef idx="minor"/>
        </p:style>
      </p:sp>
      <p:sp>
        <p:nvSpPr>
          <p:cNvPr id="10" name="Line 2"/>
          <p:cNvSpPr/>
          <p:nvPr/>
        </p:nvSpPr>
        <p:spPr>
          <a:xfrm>
            <a:off x="0" y="6120"/>
            <a:ext cx="9137520" cy="6845400"/>
          </a:xfrm>
          <a:prstGeom prst="line">
            <a:avLst/>
          </a:prstGeom>
          <a:ln w="5040">
            <a:solidFill>
              <a:schemeClr val="bg2">
                <a:tint val="55000"/>
                <a:satMod val="200000"/>
                <a:alpha val="35000"/>
              </a:schemeClr>
            </a:solidFill>
            <a:round/>
          </a:ln>
        </p:spPr>
        <p:style>
          <a:lnRef idx="2">
            <a:schemeClr val="accent1"/>
          </a:lnRef>
          <a:fillRef idx="0">
            <a:schemeClr val="accent1"/>
          </a:fillRef>
          <a:effectRef idx="1">
            <a:schemeClr val="accent1"/>
          </a:effectRef>
          <a:fontRef idx="minor"/>
        </p:style>
      </p:sp>
      <p:sp>
        <p:nvSpPr>
          <p:cNvPr id="2" name="Line 3"/>
          <p:cNvSpPr/>
          <p:nvPr/>
        </p:nvSpPr>
        <p:spPr>
          <a:xfrm flipH="1">
            <a:off x="6468840" y="4948200"/>
            <a:ext cx="2673360" cy="1900080"/>
          </a:xfrm>
          <a:prstGeom prst="line">
            <a:avLst/>
          </a:prstGeom>
          <a:ln w="6120">
            <a:solidFill>
              <a:schemeClr val="bg2">
                <a:tint val="50000"/>
                <a:satMod val="200000"/>
                <a:alpha val="45000"/>
              </a:schemeClr>
            </a:solidFill>
            <a:round/>
          </a:ln>
        </p:spPr>
        <p:style>
          <a:lnRef idx="2">
            <a:schemeClr val="accent1"/>
          </a:lnRef>
          <a:fillRef idx="0">
            <a:schemeClr val="accent1"/>
          </a:fillRef>
          <a:effectRef idx="1">
            <a:schemeClr val="accent1"/>
          </a:effectRef>
          <a:fontRef idx="minor"/>
        </p:style>
      </p:sp>
      <p:sp>
        <p:nvSpPr>
          <p:cNvPr id="3" name="CustomShape 4"/>
          <p:cNvSpPr/>
          <p:nvPr/>
        </p:nvSpPr>
        <p:spPr>
          <a:xfrm rot="16200000">
            <a:off x="7553160" y="5254920"/>
            <a:ext cx="1893600" cy="1293480"/>
          </a:xfrm>
          <a:prstGeom prst="triangle">
            <a:avLst>
              <a:gd name="adj" fmla="val 51323"/>
            </a:avLst>
          </a:prstGeom>
          <a:gradFill rotWithShape="0">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0098000"/>
          </a:gradFill>
          <a:ln>
            <a:noFill/>
          </a:ln>
          <a:effectLst>
            <a:outerShdw blurRad="63500" dist="25445" dir="14693110" algn="t" rotWithShape="0">
              <a:srgbClr val="000000">
                <a:alpha val="50000"/>
              </a:srgbClr>
            </a:outerShdw>
          </a:effectLst>
        </p:spPr>
        <p:style>
          <a:lnRef idx="3">
            <a:schemeClr val="lt1"/>
          </a:lnRef>
          <a:fillRef idx="1">
            <a:schemeClr val="accent1"/>
          </a:fillRef>
          <a:effectRef idx="1">
            <a:schemeClr val="accent1"/>
          </a:effectRef>
          <a:fontRef idx="minor"/>
        </p:style>
      </p:sp>
      <p:sp>
        <p:nvSpPr>
          <p:cNvPr id="4" name="PlaceHolder 5"/>
          <p:cNvSpPr>
            <a:spLocks noGrp="1"/>
          </p:cNvSpPr>
          <p:nvPr>
            <p:ph type="title"/>
          </p:nvPr>
        </p:nvSpPr>
        <p:spPr>
          <a:xfrm>
            <a:off x="540720" y="776160"/>
            <a:ext cx="8062560" cy="1469520"/>
          </a:xfrm>
          <a:prstGeom prst="rect">
            <a:avLst/>
          </a:prstGeom>
        </p:spPr>
        <p:txBody>
          <a:bodyPr lIns="90000" tIns="45000" rIns="90000" bIns="45000" anchor="b">
            <a:noAutofit/>
          </a:bodyPr>
          <a:lstStyle/>
          <a:p>
            <a:pPr marL="484200" algn="r">
              <a:lnSpc>
                <a:spcPct val="100000"/>
              </a:lnSpc>
            </a:pPr>
            <a:r>
              <a:rPr lang="es-AR" sz="4400" b="0" strike="noStrike" spc="-1">
                <a:solidFill>
                  <a:srgbClr val="B03F6C"/>
                </a:solidFill>
                <a:latin typeface="Comic Sans MS"/>
              </a:rPr>
              <a:t>Haga clic para modificar el estilo de título del patrón</a:t>
            </a:r>
            <a:endParaRPr lang="es-AR" sz="4400" b="0" strike="noStrike" spc="-1">
              <a:solidFill>
                <a:srgbClr val="FFFFFF"/>
              </a:solidFill>
              <a:latin typeface="Arial"/>
            </a:endParaRPr>
          </a:p>
        </p:txBody>
      </p:sp>
      <p:sp>
        <p:nvSpPr>
          <p:cNvPr id="5" name="PlaceHolder 6"/>
          <p:cNvSpPr>
            <a:spLocks noGrp="1"/>
          </p:cNvSpPr>
          <p:nvPr>
            <p:ph type="dt"/>
          </p:nvPr>
        </p:nvSpPr>
        <p:spPr>
          <a:xfrm>
            <a:off x="1371600" y="6012000"/>
            <a:ext cx="5790960" cy="364680"/>
          </a:xfrm>
          <a:prstGeom prst="rect">
            <a:avLst/>
          </a:prstGeom>
        </p:spPr>
        <p:txBody>
          <a:bodyPr lIns="90000" tIns="0" rIns="90000" bIns="0">
            <a:noAutofit/>
          </a:bodyPr>
          <a:lstStyle/>
          <a:p>
            <a:pPr algn="r">
              <a:lnSpc>
                <a:spcPct val="100000"/>
              </a:lnSpc>
            </a:pPr>
            <a:fld id="{169B34E5-1772-4BAA-9BF0-F943C2E6A8AB}" type="datetime">
              <a:rPr lang="es-AR" sz="1000" b="0" strike="noStrike" spc="-1">
                <a:solidFill>
                  <a:srgbClr val="FFFFFF"/>
                </a:solidFill>
                <a:latin typeface="Comic Sans MS"/>
              </a:rPr>
              <a:t>24/06/2019</a:t>
            </a:fld>
            <a:endParaRPr lang="es-AR" sz="1000" b="0" strike="noStrike" spc="-1">
              <a:latin typeface="Times New Roman"/>
            </a:endParaRPr>
          </a:p>
        </p:txBody>
      </p:sp>
      <p:sp>
        <p:nvSpPr>
          <p:cNvPr id="6" name="PlaceHolder 7"/>
          <p:cNvSpPr>
            <a:spLocks noGrp="1"/>
          </p:cNvSpPr>
          <p:nvPr>
            <p:ph type="ftr"/>
          </p:nvPr>
        </p:nvSpPr>
        <p:spPr>
          <a:xfrm>
            <a:off x="1371600" y="5649840"/>
            <a:ext cx="5790960" cy="364680"/>
          </a:xfrm>
          <a:prstGeom prst="rect">
            <a:avLst/>
          </a:prstGeom>
        </p:spPr>
        <p:txBody>
          <a:bodyPr lIns="90000" tIns="0" rIns="90000" bIns="0" anchor="b">
            <a:noAutofit/>
          </a:bodyPr>
          <a:lstStyle/>
          <a:p>
            <a:endParaRPr lang="es-AR" sz="2400" b="0" strike="noStrike" spc="-1">
              <a:latin typeface="Times New Roman"/>
            </a:endParaRPr>
          </a:p>
        </p:txBody>
      </p:sp>
      <p:sp>
        <p:nvSpPr>
          <p:cNvPr id="7" name="PlaceHolder 8"/>
          <p:cNvSpPr>
            <a:spLocks noGrp="1"/>
          </p:cNvSpPr>
          <p:nvPr>
            <p:ph type="sldNum"/>
          </p:nvPr>
        </p:nvSpPr>
        <p:spPr>
          <a:xfrm>
            <a:off x="8391600" y="5753160"/>
            <a:ext cx="502920" cy="364680"/>
          </a:xfrm>
          <a:prstGeom prst="rect">
            <a:avLst/>
          </a:prstGeom>
        </p:spPr>
        <p:txBody>
          <a:bodyPr lIns="90000" tIns="45000" rIns="90000" bIns="45000" anchor="ctr">
            <a:noAutofit/>
          </a:bodyPr>
          <a:lstStyle/>
          <a:p>
            <a:pPr algn="ctr">
              <a:lnSpc>
                <a:spcPct val="100000"/>
              </a:lnSpc>
            </a:pPr>
            <a:fld id="{CEE23D2A-B41C-4339-89CD-A24F1D9E4E15}" type="slidenum">
              <a:rPr lang="es-AR" sz="1300" b="0" strike="noStrike" spc="-1">
                <a:solidFill>
                  <a:srgbClr val="FFFFFF"/>
                </a:solidFill>
                <a:latin typeface="Comic Sans MS"/>
              </a:rPr>
              <a:t>‹Nº›</a:t>
            </a:fld>
            <a:endParaRPr lang="es-AR" sz="1300" b="0" strike="noStrike" spc="-1">
              <a:latin typeface="Times New Roman"/>
            </a:endParaRPr>
          </a:p>
        </p:txBody>
      </p:sp>
      <p:sp>
        <p:nvSpPr>
          <p:cNvPr id="8" name="PlaceHolder 9"/>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s-AR" sz="3000" b="0" strike="noStrike" spc="-1">
                <a:solidFill>
                  <a:srgbClr val="FFFFFF"/>
                </a:solidFill>
                <a:latin typeface="Comic Sans MS"/>
              </a:rPr>
              <a:t>Pulse para editar el formato de esquema del texto</a:t>
            </a:r>
          </a:p>
          <a:p>
            <a:pPr marL="864000" lvl="1" indent="-324000">
              <a:spcBef>
                <a:spcPts val="1134"/>
              </a:spcBef>
              <a:buClr>
                <a:srgbClr val="000000"/>
              </a:buClr>
              <a:buSzPct val="75000"/>
              <a:buFont typeface="Symbol" charset="2"/>
              <a:buChar char=""/>
            </a:pPr>
            <a:r>
              <a:rPr lang="es-AR" sz="2400" b="0" strike="noStrike" spc="-1">
                <a:solidFill>
                  <a:srgbClr val="FFFFFF"/>
                </a:solidFill>
                <a:latin typeface="Comic Sans MS"/>
              </a:rPr>
              <a:t>Segundo nivel del esquema</a:t>
            </a:r>
          </a:p>
          <a:p>
            <a:pPr marL="1296000" lvl="2" indent="-288000">
              <a:spcBef>
                <a:spcPts val="850"/>
              </a:spcBef>
              <a:buClr>
                <a:srgbClr val="000000"/>
              </a:buClr>
              <a:buSzPct val="45000"/>
              <a:buFont typeface="Wingdings" charset="2"/>
              <a:buChar char=""/>
            </a:pPr>
            <a:r>
              <a:rPr lang="es-AR" sz="2000" b="0" strike="noStrike" spc="-1">
                <a:solidFill>
                  <a:srgbClr val="FFFFFF"/>
                </a:solidFill>
                <a:latin typeface="Comic Sans MS"/>
              </a:rPr>
              <a:t>Tercer nivel del esquema</a:t>
            </a:r>
          </a:p>
          <a:p>
            <a:pPr marL="1728000" lvl="3" indent="-216000">
              <a:spcBef>
                <a:spcPts val="567"/>
              </a:spcBef>
              <a:buClr>
                <a:srgbClr val="000000"/>
              </a:buClr>
              <a:buSzPct val="75000"/>
              <a:buFont typeface="Symbol" charset="2"/>
              <a:buChar char=""/>
            </a:pPr>
            <a:r>
              <a:rPr lang="es-AR" sz="1900" b="0" strike="noStrike" spc="-1">
                <a:solidFill>
                  <a:srgbClr val="FFFFFF"/>
                </a:solidFill>
                <a:latin typeface="Comic Sans MS"/>
              </a:rPr>
              <a:t>Cuarto nivel del esquema</a:t>
            </a:r>
          </a:p>
          <a:p>
            <a:pPr marL="2160000" lvl="4" indent="-216000">
              <a:spcBef>
                <a:spcPts val="283"/>
              </a:spcBef>
              <a:buClr>
                <a:srgbClr val="000000"/>
              </a:buClr>
              <a:buSzPct val="45000"/>
              <a:buFont typeface="Wingdings" charset="2"/>
              <a:buChar char=""/>
            </a:pPr>
            <a:r>
              <a:rPr lang="es-AR" sz="2000" b="0" strike="noStrike" spc="-1">
                <a:solidFill>
                  <a:srgbClr val="FFFFFF"/>
                </a:solidFill>
                <a:latin typeface="Comic Sans MS"/>
              </a:rPr>
              <a:t>Quinto nivel del esquema</a:t>
            </a:r>
          </a:p>
          <a:p>
            <a:pPr marL="2592000" lvl="5" indent="-216000">
              <a:spcBef>
                <a:spcPts val="283"/>
              </a:spcBef>
              <a:buClr>
                <a:srgbClr val="000000"/>
              </a:buClr>
              <a:buSzPct val="45000"/>
              <a:buFont typeface="Wingdings" charset="2"/>
              <a:buChar char=""/>
            </a:pPr>
            <a:r>
              <a:rPr lang="es-AR" sz="2000" b="0" strike="noStrike" spc="-1">
                <a:solidFill>
                  <a:srgbClr val="FFFFFF"/>
                </a:solidFill>
                <a:latin typeface="Comic Sans MS"/>
              </a:rPr>
              <a:t>Sexto nivel del esquema</a:t>
            </a:r>
          </a:p>
          <a:p>
            <a:pPr marL="3024000" lvl="6" indent="-216000">
              <a:spcBef>
                <a:spcPts val="283"/>
              </a:spcBef>
              <a:buClr>
                <a:srgbClr val="000000"/>
              </a:buClr>
              <a:buSzPct val="45000"/>
              <a:buFont typeface="Wingdings" charset="2"/>
              <a:buChar char=""/>
            </a:pPr>
            <a:r>
              <a:rPr lang="es-AR" sz="2000" b="0" strike="noStrike" spc="-1">
                <a:solidFill>
                  <a:srgbClr val="FFFFFF"/>
                </a:solidFill>
                <a:latin typeface="Comic Sans MS"/>
              </a:rPr>
              <a:t>Séptimo nivel del esquema</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5" name="Group 1"/>
          <p:cNvGrpSpPr/>
          <p:nvPr/>
        </p:nvGrpSpPr>
        <p:grpSpPr>
          <a:xfrm>
            <a:off x="0" y="0"/>
            <a:ext cx="9143640" cy="545760"/>
            <a:chOff x="0" y="0"/>
            <a:chExt cx="9143640" cy="545760"/>
          </a:xfrm>
        </p:grpSpPr>
        <p:sp>
          <p:nvSpPr>
            <p:cNvPr id="46" name="CustomShape 2"/>
            <p:cNvSpPr/>
            <p:nvPr/>
          </p:nvSpPr>
          <p:spPr>
            <a:xfrm>
              <a:off x="0" y="0"/>
              <a:ext cx="285480" cy="533160"/>
            </a:xfrm>
            <a:prstGeom prst="rect">
              <a:avLst/>
            </a:prstGeom>
            <a:gradFill rotWithShape="0">
              <a:gsLst>
                <a:gs pos="0">
                  <a:schemeClr val="folHlink"/>
                </a:gs>
                <a:gs pos="100000">
                  <a:schemeClr val="bg1"/>
                </a:gs>
              </a:gsLst>
              <a:lin ang="0"/>
            </a:gradFill>
            <a:ln w="9360">
              <a:noFill/>
            </a:ln>
          </p:spPr>
          <p:style>
            <a:lnRef idx="0">
              <a:scrgbClr r="0" g="0" b="0"/>
            </a:lnRef>
            <a:fillRef idx="0">
              <a:scrgbClr r="0" g="0" b="0"/>
            </a:fillRef>
            <a:effectRef idx="0">
              <a:scrgbClr r="0" g="0" b="0"/>
            </a:effectRef>
            <a:fontRef idx="minor"/>
          </p:style>
        </p:sp>
        <p:sp>
          <p:nvSpPr>
            <p:cNvPr id="47" name="CustomShape 3"/>
            <p:cNvSpPr/>
            <p:nvPr/>
          </p:nvSpPr>
          <p:spPr>
            <a:xfrm>
              <a:off x="412920" y="135000"/>
              <a:ext cx="8730720" cy="274320"/>
            </a:xfrm>
            <a:prstGeom prst="rect">
              <a:avLst/>
            </a:prstGeom>
            <a:gradFill rotWithShape="0">
              <a:gsLst>
                <a:gs pos="0">
                  <a:schemeClr val="bg2"/>
                </a:gs>
                <a:gs pos="100000">
                  <a:schemeClr val="bg1"/>
                </a:gs>
              </a:gsLst>
              <a:lin ang="0"/>
            </a:gradFill>
            <a:ln w="9360">
              <a:noFill/>
            </a:ln>
          </p:spPr>
          <p:style>
            <a:lnRef idx="0">
              <a:scrgbClr r="0" g="0" b="0"/>
            </a:lnRef>
            <a:fillRef idx="0">
              <a:scrgbClr r="0" g="0" b="0"/>
            </a:fillRef>
            <a:effectRef idx="0">
              <a:scrgbClr r="0" g="0" b="0"/>
            </a:effectRef>
            <a:fontRef idx="minor"/>
          </p:style>
        </p:sp>
        <p:sp>
          <p:nvSpPr>
            <p:cNvPr id="48" name="CustomShape 4"/>
            <p:cNvSpPr/>
            <p:nvPr/>
          </p:nvSpPr>
          <p:spPr>
            <a:xfrm>
              <a:off x="409680" y="135000"/>
              <a:ext cx="137880" cy="14076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49" name="CustomShape 5"/>
            <p:cNvSpPr/>
            <p:nvPr/>
          </p:nvSpPr>
          <p:spPr>
            <a:xfrm>
              <a:off x="547560" y="0"/>
              <a:ext cx="139320" cy="13788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50" name="CustomShape 6"/>
            <p:cNvSpPr/>
            <p:nvPr/>
          </p:nvSpPr>
          <p:spPr>
            <a:xfrm>
              <a:off x="547560" y="135000"/>
              <a:ext cx="139320" cy="140760"/>
            </a:xfrm>
            <a:prstGeom prst="rect">
              <a:avLst/>
            </a:prstGeom>
            <a:solidFill>
              <a:schemeClr val="accent2"/>
            </a:solidFill>
            <a:ln w="9360">
              <a:noFill/>
            </a:ln>
          </p:spPr>
          <p:style>
            <a:lnRef idx="0">
              <a:scrgbClr r="0" g="0" b="0"/>
            </a:lnRef>
            <a:fillRef idx="0">
              <a:scrgbClr r="0" g="0" b="0"/>
            </a:fillRef>
            <a:effectRef idx="0">
              <a:scrgbClr r="0" g="0" b="0"/>
            </a:effectRef>
            <a:fontRef idx="minor"/>
          </p:style>
        </p:sp>
        <p:sp>
          <p:nvSpPr>
            <p:cNvPr id="51" name="CustomShape 7"/>
            <p:cNvSpPr/>
            <p:nvPr/>
          </p:nvSpPr>
          <p:spPr>
            <a:xfrm>
              <a:off x="274680" y="274680"/>
              <a:ext cx="136080" cy="13788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52" name="CustomShape 8"/>
            <p:cNvSpPr/>
            <p:nvPr/>
          </p:nvSpPr>
          <p:spPr>
            <a:xfrm>
              <a:off x="131760" y="136440"/>
              <a:ext cx="140760" cy="137880"/>
            </a:xfrm>
            <a:prstGeom prst="rect">
              <a:avLst/>
            </a:prstGeom>
            <a:solidFill>
              <a:schemeClr val="bg2"/>
            </a:solidFill>
            <a:ln w="9360">
              <a:noFill/>
            </a:ln>
          </p:spPr>
          <p:style>
            <a:lnRef idx="0">
              <a:scrgbClr r="0" g="0" b="0"/>
            </a:lnRef>
            <a:fillRef idx="0">
              <a:scrgbClr r="0" g="0" b="0"/>
            </a:fillRef>
            <a:effectRef idx="0">
              <a:scrgbClr r="0" g="0" b="0"/>
            </a:effectRef>
            <a:fontRef idx="minor"/>
          </p:style>
        </p:sp>
        <p:sp>
          <p:nvSpPr>
            <p:cNvPr id="53" name="CustomShape 9"/>
            <p:cNvSpPr/>
            <p:nvPr/>
          </p:nvSpPr>
          <p:spPr>
            <a:xfrm>
              <a:off x="409680" y="271440"/>
              <a:ext cx="137880" cy="137880"/>
            </a:xfrm>
            <a:prstGeom prst="rect">
              <a:avLst/>
            </a:prstGeom>
            <a:solidFill>
              <a:schemeClr val="accent2"/>
            </a:solidFill>
            <a:ln w="9360">
              <a:noFill/>
            </a:ln>
          </p:spPr>
          <p:style>
            <a:lnRef idx="0">
              <a:scrgbClr r="0" g="0" b="0"/>
            </a:lnRef>
            <a:fillRef idx="0">
              <a:scrgbClr r="0" g="0" b="0"/>
            </a:fillRef>
            <a:effectRef idx="0">
              <a:scrgbClr r="0" g="0" b="0"/>
            </a:effectRef>
            <a:fontRef idx="minor"/>
          </p:style>
        </p:sp>
        <p:sp>
          <p:nvSpPr>
            <p:cNvPr id="54" name="CustomShape 10"/>
            <p:cNvSpPr/>
            <p:nvPr/>
          </p:nvSpPr>
          <p:spPr>
            <a:xfrm>
              <a:off x="274680" y="409680"/>
              <a:ext cx="136080" cy="136080"/>
            </a:xfrm>
            <a:prstGeom prst="rect">
              <a:avLst/>
            </a:prstGeom>
            <a:solidFill>
              <a:schemeClr val="accent2"/>
            </a:solidFill>
            <a:ln w="9360">
              <a:noFill/>
            </a:ln>
          </p:spPr>
          <p:style>
            <a:lnRef idx="0">
              <a:scrgbClr r="0" g="0" b="0"/>
            </a:lnRef>
            <a:fillRef idx="0">
              <a:scrgbClr r="0" g="0" b="0"/>
            </a:fillRef>
            <a:effectRef idx="0">
              <a:scrgbClr r="0" g="0" b="0"/>
            </a:effectRef>
            <a:fontRef idx="minor"/>
          </p:style>
        </p:sp>
      </p:grpSp>
      <p:sp>
        <p:nvSpPr>
          <p:cNvPr id="55" name="PlaceHolder 11"/>
          <p:cNvSpPr>
            <a:spLocks noGrp="1"/>
          </p:cNvSpPr>
          <p:nvPr>
            <p:ph type="ftr"/>
          </p:nvPr>
        </p:nvSpPr>
        <p:spPr>
          <a:xfrm>
            <a:off x="3124080" y="6248520"/>
            <a:ext cx="2895120" cy="456840"/>
          </a:xfrm>
          <a:prstGeom prst="rect">
            <a:avLst/>
          </a:prstGeom>
        </p:spPr>
        <p:txBody>
          <a:bodyPr anchor="b">
            <a:noAutofit/>
          </a:bodyPr>
          <a:lstStyle/>
          <a:p>
            <a:endParaRPr lang="es-AR" sz="2400" b="0" strike="noStrike" spc="-1">
              <a:latin typeface="Times New Roman"/>
            </a:endParaRPr>
          </a:p>
        </p:txBody>
      </p:sp>
      <p:sp>
        <p:nvSpPr>
          <p:cNvPr id="56" name="PlaceHolder 12"/>
          <p:cNvSpPr>
            <a:spLocks noGrp="1"/>
          </p:cNvSpPr>
          <p:nvPr>
            <p:ph type="sldNum"/>
          </p:nvPr>
        </p:nvSpPr>
        <p:spPr>
          <a:xfrm>
            <a:off x="6553080" y="6248520"/>
            <a:ext cx="2133360" cy="456840"/>
          </a:xfrm>
          <a:prstGeom prst="rect">
            <a:avLst/>
          </a:prstGeom>
        </p:spPr>
        <p:txBody>
          <a:bodyPr anchor="b">
            <a:noAutofit/>
          </a:bodyPr>
          <a:lstStyle/>
          <a:p>
            <a:pPr algn="r">
              <a:lnSpc>
                <a:spcPct val="100000"/>
              </a:lnSpc>
            </a:pPr>
            <a:fld id="{1B56C0FA-88E5-41C3-820E-A5B7CE4D2614}" type="slidenum">
              <a:rPr lang="es-AR" sz="1200" b="0" strike="noStrike" spc="-1">
                <a:solidFill>
                  <a:srgbClr val="000000"/>
                </a:solidFill>
                <a:latin typeface="Arial Black"/>
              </a:rPr>
              <a:t>‹Nº›</a:t>
            </a:fld>
            <a:endParaRPr lang="es-AR" sz="1200" b="0" strike="noStrike" spc="-1">
              <a:latin typeface="Times New Roman"/>
            </a:endParaRPr>
          </a:p>
        </p:txBody>
      </p:sp>
      <p:sp>
        <p:nvSpPr>
          <p:cNvPr id="57" name="PlaceHolder 13"/>
          <p:cNvSpPr>
            <a:spLocks noGrp="1"/>
          </p:cNvSpPr>
          <p:nvPr>
            <p:ph type="dt"/>
          </p:nvPr>
        </p:nvSpPr>
        <p:spPr>
          <a:xfrm>
            <a:off x="457200" y="6245280"/>
            <a:ext cx="2133360" cy="475920"/>
          </a:xfrm>
          <a:prstGeom prst="rect">
            <a:avLst/>
          </a:prstGeom>
        </p:spPr>
        <p:txBody>
          <a:bodyPr anchor="b">
            <a:noAutofit/>
          </a:bodyPr>
          <a:lstStyle/>
          <a:p>
            <a:pPr>
              <a:lnSpc>
                <a:spcPct val="100000"/>
              </a:lnSpc>
            </a:pPr>
            <a:fld id="{1D86FF50-D00D-44E8-BBBB-E6E1BE10E72B}" type="datetime">
              <a:rPr lang="es-AR" sz="1200" b="0" strike="noStrike" spc="-1">
                <a:solidFill>
                  <a:srgbClr val="000000"/>
                </a:solidFill>
                <a:latin typeface="Arial"/>
              </a:rPr>
              <a:t>24/06/2019</a:t>
            </a:fld>
            <a:endParaRPr lang="es-AR" sz="1200" b="0" strike="noStrike" spc="-1">
              <a:latin typeface="Times New Roman"/>
            </a:endParaRPr>
          </a:p>
        </p:txBody>
      </p:sp>
      <p:sp>
        <p:nvSpPr>
          <p:cNvPr id="58" name="PlaceHolder 14"/>
          <p:cNvSpPr>
            <a:spLocks noGrp="1"/>
          </p:cNvSpPr>
          <p:nvPr>
            <p:ph type="title"/>
          </p:nvPr>
        </p:nvSpPr>
        <p:spPr>
          <a:xfrm>
            <a:off x="457200" y="273600"/>
            <a:ext cx="8229240" cy="1144800"/>
          </a:xfrm>
          <a:prstGeom prst="rect">
            <a:avLst/>
          </a:prstGeom>
        </p:spPr>
        <p:txBody>
          <a:bodyPr lIns="0" tIns="0" rIns="0" bIns="0" anchor="ctr">
            <a:noAutofit/>
          </a:bodyPr>
          <a:lstStyle/>
          <a:p>
            <a:r>
              <a:rPr lang="es-AR" sz="4400" b="0" strike="noStrike" spc="-1">
                <a:solidFill>
                  <a:srgbClr val="000000"/>
                </a:solidFill>
                <a:latin typeface="Arial"/>
              </a:rPr>
              <a:t>Pulse para editar el formato del texto de título</a:t>
            </a:r>
          </a:p>
        </p:txBody>
      </p:sp>
      <p:sp>
        <p:nvSpPr>
          <p:cNvPr id="59" name="PlaceHolder 15"/>
          <p:cNvSpPr>
            <a:spLocks noGrp="1"/>
          </p:cNvSpPr>
          <p:nvPr>
            <p:ph type="body"/>
          </p:nvPr>
        </p:nvSpPr>
        <p:spPr>
          <a:xfrm>
            <a:off x="457200" y="1604520"/>
            <a:ext cx="8229240" cy="3977280"/>
          </a:xfrm>
          <a:prstGeom prst="rect">
            <a:avLst/>
          </a:prstGeom>
        </p:spPr>
        <p:txBody>
          <a:bodyPr lIns="0" tIns="0" rIns="0" bIns="0">
            <a:normAutofit/>
          </a:bodyPr>
          <a:lstStyle/>
          <a:p>
            <a:pPr marL="432000" indent="-324000">
              <a:spcBef>
                <a:spcPts val="1417"/>
              </a:spcBef>
              <a:buClr>
                <a:srgbClr val="000000"/>
              </a:buClr>
              <a:buSzPct val="45000"/>
              <a:buFont typeface="Wingdings" charset="2"/>
              <a:buChar char=""/>
            </a:pPr>
            <a:r>
              <a:rPr lang="es-AR" sz="3200" b="0" strike="noStrike" spc="-1">
                <a:solidFill>
                  <a:srgbClr val="000000"/>
                </a:solidFill>
                <a:latin typeface="Arial"/>
              </a:rPr>
              <a:t>Pulse para editar el formato de esquema del texto</a:t>
            </a:r>
          </a:p>
          <a:p>
            <a:pPr marL="864000" lvl="1" indent="-324000">
              <a:spcBef>
                <a:spcPts val="1134"/>
              </a:spcBef>
              <a:buClr>
                <a:srgbClr val="000000"/>
              </a:buClr>
              <a:buSzPct val="75000"/>
              <a:buFont typeface="Symbol" charset="2"/>
              <a:buChar char=""/>
            </a:pPr>
            <a:r>
              <a:rPr lang="es-AR" sz="2400" b="0" strike="noStrike" spc="-1">
                <a:solidFill>
                  <a:srgbClr val="000000"/>
                </a:solidFill>
                <a:latin typeface="Arial"/>
              </a:rPr>
              <a:t>Segundo nivel del esquema</a:t>
            </a:r>
          </a:p>
          <a:p>
            <a:pPr marL="1296000" lvl="2" indent="-288000">
              <a:spcBef>
                <a:spcPts val="850"/>
              </a:spcBef>
              <a:buClr>
                <a:srgbClr val="000000"/>
              </a:buClr>
              <a:buSzPct val="45000"/>
              <a:buFont typeface="Wingdings" charset="2"/>
              <a:buChar char=""/>
            </a:pPr>
            <a:r>
              <a:rPr lang="es-AR" sz="2000" b="0" strike="noStrike" spc="-1">
                <a:solidFill>
                  <a:srgbClr val="000000"/>
                </a:solidFill>
                <a:latin typeface="Arial"/>
              </a:rPr>
              <a:t>Tercer nivel del esquema</a:t>
            </a:r>
          </a:p>
          <a:p>
            <a:pPr marL="1728000" lvl="3" indent="-216000">
              <a:spcBef>
                <a:spcPts val="567"/>
              </a:spcBef>
              <a:buClr>
                <a:srgbClr val="000000"/>
              </a:buClr>
              <a:buSzPct val="75000"/>
              <a:buFont typeface="Symbol" charset="2"/>
              <a:buChar char=""/>
            </a:pPr>
            <a:r>
              <a:rPr lang="es-AR" sz="2000" b="0" strike="noStrike" spc="-1">
                <a:solidFill>
                  <a:srgbClr val="000000"/>
                </a:solidFill>
                <a:latin typeface="Arial"/>
              </a:rPr>
              <a:t>Cuarto nivel del esquema</a:t>
            </a:r>
          </a:p>
          <a:p>
            <a:pPr marL="2160000" lvl="4" indent="-216000">
              <a:spcBef>
                <a:spcPts val="283"/>
              </a:spcBef>
              <a:buClr>
                <a:srgbClr val="000000"/>
              </a:buClr>
              <a:buSzPct val="45000"/>
              <a:buFont typeface="Wingdings" charset="2"/>
              <a:buChar char=""/>
            </a:pPr>
            <a:r>
              <a:rPr lang="es-AR" sz="2000" b="0" strike="noStrike" spc="-1">
                <a:solidFill>
                  <a:srgbClr val="000000"/>
                </a:solidFill>
                <a:latin typeface="Arial"/>
              </a:rPr>
              <a:t>Quinto nivel del esquema</a:t>
            </a:r>
          </a:p>
          <a:p>
            <a:pPr marL="2592000" lvl="5" indent="-216000">
              <a:spcBef>
                <a:spcPts val="283"/>
              </a:spcBef>
              <a:buClr>
                <a:srgbClr val="000000"/>
              </a:buClr>
              <a:buSzPct val="45000"/>
              <a:buFont typeface="Wingdings" charset="2"/>
              <a:buChar char=""/>
            </a:pPr>
            <a:r>
              <a:rPr lang="es-AR" sz="2000" b="0" strike="noStrike" spc="-1">
                <a:solidFill>
                  <a:srgbClr val="000000"/>
                </a:solidFill>
                <a:latin typeface="Arial"/>
              </a:rPr>
              <a:t>Sexto nivel del esquema</a:t>
            </a:r>
          </a:p>
          <a:p>
            <a:pPr marL="3024000" lvl="6" indent="-216000">
              <a:spcBef>
                <a:spcPts val="283"/>
              </a:spcBef>
              <a:buClr>
                <a:srgbClr val="000000"/>
              </a:buClr>
              <a:buSzPct val="45000"/>
              <a:buFont typeface="Wingdings" charset="2"/>
              <a:buChar char=""/>
            </a:pPr>
            <a:r>
              <a:rPr lang="es-AR" sz="2000" b="0" strike="noStrike" spc="-1">
                <a:solidFill>
                  <a:srgbClr val="000000"/>
                </a:solidFill>
                <a:latin typeface="Arial"/>
              </a:rPr>
              <a:t>Séptimo nivel del esquema</a:t>
            </a: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96" name="Group 1"/>
          <p:cNvGrpSpPr/>
          <p:nvPr/>
        </p:nvGrpSpPr>
        <p:grpSpPr>
          <a:xfrm>
            <a:off x="0" y="0"/>
            <a:ext cx="9143640" cy="545760"/>
            <a:chOff x="0" y="0"/>
            <a:chExt cx="9143640" cy="545760"/>
          </a:xfrm>
        </p:grpSpPr>
        <p:sp>
          <p:nvSpPr>
            <p:cNvPr id="97" name="CustomShape 2"/>
            <p:cNvSpPr/>
            <p:nvPr/>
          </p:nvSpPr>
          <p:spPr>
            <a:xfrm>
              <a:off x="0" y="0"/>
              <a:ext cx="285480" cy="533160"/>
            </a:xfrm>
            <a:prstGeom prst="rect">
              <a:avLst/>
            </a:prstGeom>
            <a:gradFill rotWithShape="0">
              <a:gsLst>
                <a:gs pos="0">
                  <a:schemeClr val="folHlink"/>
                </a:gs>
                <a:gs pos="100000">
                  <a:schemeClr val="bg1"/>
                </a:gs>
              </a:gsLst>
              <a:lin ang="0"/>
            </a:gradFill>
            <a:ln w="9360">
              <a:noFill/>
            </a:ln>
          </p:spPr>
          <p:style>
            <a:lnRef idx="0">
              <a:scrgbClr r="0" g="0" b="0"/>
            </a:lnRef>
            <a:fillRef idx="0">
              <a:scrgbClr r="0" g="0" b="0"/>
            </a:fillRef>
            <a:effectRef idx="0">
              <a:scrgbClr r="0" g="0" b="0"/>
            </a:effectRef>
            <a:fontRef idx="minor"/>
          </p:style>
        </p:sp>
        <p:sp>
          <p:nvSpPr>
            <p:cNvPr id="98" name="CustomShape 3"/>
            <p:cNvSpPr/>
            <p:nvPr/>
          </p:nvSpPr>
          <p:spPr>
            <a:xfrm>
              <a:off x="412920" y="135000"/>
              <a:ext cx="8730720" cy="274320"/>
            </a:xfrm>
            <a:prstGeom prst="rect">
              <a:avLst/>
            </a:prstGeom>
            <a:gradFill rotWithShape="0">
              <a:gsLst>
                <a:gs pos="0">
                  <a:schemeClr val="bg2"/>
                </a:gs>
                <a:gs pos="100000">
                  <a:schemeClr val="bg1"/>
                </a:gs>
              </a:gsLst>
              <a:lin ang="0"/>
            </a:gradFill>
            <a:ln w="9360">
              <a:noFill/>
            </a:ln>
          </p:spPr>
          <p:style>
            <a:lnRef idx="0">
              <a:scrgbClr r="0" g="0" b="0"/>
            </a:lnRef>
            <a:fillRef idx="0">
              <a:scrgbClr r="0" g="0" b="0"/>
            </a:fillRef>
            <a:effectRef idx="0">
              <a:scrgbClr r="0" g="0" b="0"/>
            </a:effectRef>
            <a:fontRef idx="minor"/>
          </p:style>
        </p:sp>
        <p:sp>
          <p:nvSpPr>
            <p:cNvPr id="99" name="CustomShape 4"/>
            <p:cNvSpPr/>
            <p:nvPr/>
          </p:nvSpPr>
          <p:spPr>
            <a:xfrm>
              <a:off x="409680" y="135000"/>
              <a:ext cx="137880" cy="14076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100" name="CustomShape 5"/>
            <p:cNvSpPr/>
            <p:nvPr/>
          </p:nvSpPr>
          <p:spPr>
            <a:xfrm>
              <a:off x="547560" y="0"/>
              <a:ext cx="139320" cy="13788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101" name="CustomShape 6"/>
            <p:cNvSpPr/>
            <p:nvPr/>
          </p:nvSpPr>
          <p:spPr>
            <a:xfrm>
              <a:off x="547560" y="135000"/>
              <a:ext cx="139320" cy="140760"/>
            </a:xfrm>
            <a:prstGeom prst="rect">
              <a:avLst/>
            </a:prstGeom>
            <a:solidFill>
              <a:schemeClr val="accent2"/>
            </a:solidFill>
            <a:ln w="9360">
              <a:noFill/>
            </a:ln>
          </p:spPr>
          <p:style>
            <a:lnRef idx="0">
              <a:scrgbClr r="0" g="0" b="0"/>
            </a:lnRef>
            <a:fillRef idx="0">
              <a:scrgbClr r="0" g="0" b="0"/>
            </a:fillRef>
            <a:effectRef idx="0">
              <a:scrgbClr r="0" g="0" b="0"/>
            </a:effectRef>
            <a:fontRef idx="minor"/>
          </p:style>
        </p:sp>
        <p:sp>
          <p:nvSpPr>
            <p:cNvPr id="102" name="CustomShape 7"/>
            <p:cNvSpPr/>
            <p:nvPr/>
          </p:nvSpPr>
          <p:spPr>
            <a:xfrm>
              <a:off x="274680" y="274680"/>
              <a:ext cx="136080" cy="137880"/>
            </a:xfrm>
            <a:prstGeom prst="rect">
              <a:avLst/>
            </a:prstGeom>
            <a:solidFill>
              <a:schemeClr val="folHlink"/>
            </a:solidFill>
            <a:ln w="9360">
              <a:noFill/>
            </a:ln>
          </p:spPr>
          <p:style>
            <a:lnRef idx="0">
              <a:scrgbClr r="0" g="0" b="0"/>
            </a:lnRef>
            <a:fillRef idx="0">
              <a:scrgbClr r="0" g="0" b="0"/>
            </a:fillRef>
            <a:effectRef idx="0">
              <a:scrgbClr r="0" g="0" b="0"/>
            </a:effectRef>
            <a:fontRef idx="minor"/>
          </p:style>
        </p:sp>
        <p:sp>
          <p:nvSpPr>
            <p:cNvPr id="103" name="CustomShape 8"/>
            <p:cNvSpPr/>
            <p:nvPr/>
          </p:nvSpPr>
          <p:spPr>
            <a:xfrm>
              <a:off x="131760" y="136440"/>
              <a:ext cx="140760" cy="137880"/>
            </a:xfrm>
            <a:prstGeom prst="rect">
              <a:avLst/>
            </a:prstGeom>
            <a:solidFill>
              <a:schemeClr val="bg2"/>
            </a:solidFill>
            <a:ln w="9360">
              <a:noFill/>
            </a:ln>
          </p:spPr>
          <p:style>
            <a:lnRef idx="0">
              <a:scrgbClr r="0" g="0" b="0"/>
            </a:lnRef>
            <a:fillRef idx="0">
              <a:scrgbClr r="0" g="0" b="0"/>
            </a:fillRef>
            <a:effectRef idx="0">
              <a:scrgbClr r="0" g="0" b="0"/>
            </a:effectRef>
            <a:fontRef idx="minor"/>
          </p:style>
        </p:sp>
        <p:sp>
          <p:nvSpPr>
            <p:cNvPr id="104" name="CustomShape 9"/>
            <p:cNvSpPr/>
            <p:nvPr/>
          </p:nvSpPr>
          <p:spPr>
            <a:xfrm>
              <a:off x="409680" y="271440"/>
              <a:ext cx="137880" cy="137880"/>
            </a:xfrm>
            <a:prstGeom prst="rect">
              <a:avLst/>
            </a:prstGeom>
            <a:solidFill>
              <a:schemeClr val="accent2"/>
            </a:solidFill>
            <a:ln w="9360">
              <a:noFill/>
            </a:ln>
          </p:spPr>
          <p:style>
            <a:lnRef idx="0">
              <a:scrgbClr r="0" g="0" b="0"/>
            </a:lnRef>
            <a:fillRef idx="0">
              <a:scrgbClr r="0" g="0" b="0"/>
            </a:fillRef>
            <a:effectRef idx="0">
              <a:scrgbClr r="0" g="0" b="0"/>
            </a:effectRef>
            <a:fontRef idx="minor"/>
          </p:style>
        </p:sp>
        <p:sp>
          <p:nvSpPr>
            <p:cNvPr id="105" name="CustomShape 10"/>
            <p:cNvSpPr/>
            <p:nvPr/>
          </p:nvSpPr>
          <p:spPr>
            <a:xfrm>
              <a:off x="274680" y="409680"/>
              <a:ext cx="136080" cy="136080"/>
            </a:xfrm>
            <a:prstGeom prst="rect">
              <a:avLst/>
            </a:prstGeom>
            <a:solidFill>
              <a:schemeClr val="accent2"/>
            </a:solidFill>
            <a:ln w="9360">
              <a:noFill/>
            </a:ln>
          </p:spPr>
          <p:style>
            <a:lnRef idx="0">
              <a:scrgbClr r="0" g="0" b="0"/>
            </a:lnRef>
            <a:fillRef idx="0">
              <a:scrgbClr r="0" g="0" b="0"/>
            </a:fillRef>
            <a:effectRef idx="0">
              <a:scrgbClr r="0" g="0" b="0"/>
            </a:effectRef>
            <a:fontRef idx="minor"/>
          </p:style>
        </p:sp>
      </p:grpSp>
      <p:sp>
        <p:nvSpPr>
          <p:cNvPr id="106" name="PlaceHolder 11"/>
          <p:cNvSpPr>
            <a:spLocks noGrp="1"/>
          </p:cNvSpPr>
          <p:nvPr>
            <p:ph type="title"/>
          </p:nvPr>
        </p:nvSpPr>
        <p:spPr>
          <a:xfrm>
            <a:off x="457200" y="457200"/>
            <a:ext cx="8229240" cy="1371240"/>
          </a:xfrm>
          <a:prstGeom prst="rect">
            <a:avLst/>
          </a:prstGeom>
        </p:spPr>
        <p:txBody>
          <a:bodyPr anchor="ctr">
            <a:noAutofit/>
          </a:bodyPr>
          <a:lstStyle/>
          <a:p>
            <a:pPr>
              <a:lnSpc>
                <a:spcPct val="100000"/>
              </a:lnSpc>
            </a:pPr>
            <a:r>
              <a:rPr lang="es-AR" sz="4400" b="0" strike="noStrike" spc="-1">
                <a:solidFill>
                  <a:srgbClr val="000000"/>
                </a:solidFill>
                <a:latin typeface="Arial"/>
              </a:rPr>
              <a:t>Haga clic para modificar el estilo de título del patrón</a:t>
            </a:r>
          </a:p>
        </p:txBody>
      </p:sp>
      <p:sp>
        <p:nvSpPr>
          <p:cNvPr id="107" name="PlaceHolder 12"/>
          <p:cNvSpPr>
            <a:spLocks noGrp="1"/>
          </p:cNvSpPr>
          <p:nvPr>
            <p:ph type="body"/>
          </p:nvPr>
        </p:nvSpPr>
        <p:spPr>
          <a:xfrm>
            <a:off x="457200" y="1981080"/>
            <a:ext cx="8229240" cy="3885840"/>
          </a:xfrm>
          <a:prstGeom prst="rect">
            <a:avLst/>
          </a:prstGeom>
        </p:spPr>
        <p:txBody>
          <a:bodyPr>
            <a:noAutofit/>
          </a:bodyPr>
          <a:lstStyle/>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Arial"/>
              </a:rPr>
              <a:t>Haga clic para modificar el estilo de texto del patrón</a:t>
            </a:r>
          </a:p>
          <a:p>
            <a:pPr marL="743040" lvl="1" indent="-285480">
              <a:lnSpc>
                <a:spcPct val="100000"/>
              </a:lnSpc>
              <a:spcBef>
                <a:spcPts val="561"/>
              </a:spcBef>
              <a:buClr>
                <a:srgbClr val="9999CC"/>
              </a:buClr>
              <a:buSzPct val="80000"/>
              <a:buFont typeface="Wingdings" charset="2"/>
              <a:buChar char=""/>
            </a:pPr>
            <a:r>
              <a:rPr lang="es-AR" sz="2800" b="0" strike="noStrike" spc="-1">
                <a:solidFill>
                  <a:srgbClr val="000000"/>
                </a:solidFill>
                <a:latin typeface="Arial"/>
              </a:rPr>
              <a:t>Segundo nivel</a:t>
            </a:r>
          </a:p>
          <a:p>
            <a:pPr marL="1143000" lvl="2" indent="-228240">
              <a:lnSpc>
                <a:spcPct val="100000"/>
              </a:lnSpc>
              <a:spcBef>
                <a:spcPts val="479"/>
              </a:spcBef>
              <a:buClr>
                <a:srgbClr val="00007D"/>
              </a:buClr>
              <a:buSzPct val="65000"/>
              <a:buFont typeface="Wingdings" charset="2"/>
              <a:buChar char=""/>
            </a:pPr>
            <a:r>
              <a:rPr lang="es-AR" sz="2400" b="0" strike="noStrike" spc="-1">
                <a:solidFill>
                  <a:srgbClr val="000000"/>
                </a:solidFill>
                <a:latin typeface="Arial"/>
              </a:rPr>
              <a:t>Tercer nivel</a:t>
            </a:r>
          </a:p>
          <a:p>
            <a:pPr marL="1600200" lvl="3" indent="-228240">
              <a:lnSpc>
                <a:spcPct val="100000"/>
              </a:lnSpc>
              <a:spcBef>
                <a:spcPts val="400"/>
              </a:spcBef>
              <a:buClr>
                <a:srgbClr val="9999CC"/>
              </a:buClr>
              <a:buSzPct val="70000"/>
              <a:buFont typeface="Wingdings" charset="2"/>
              <a:buChar char=""/>
            </a:pPr>
            <a:r>
              <a:rPr lang="es-AR" sz="2000" b="0" strike="noStrike" spc="-1">
                <a:solidFill>
                  <a:srgbClr val="000000"/>
                </a:solidFill>
                <a:latin typeface="Arial"/>
              </a:rPr>
              <a:t>Cuarto nivel</a:t>
            </a:r>
          </a:p>
          <a:p>
            <a:pPr marL="2057400" lvl="4" indent="-228240">
              <a:lnSpc>
                <a:spcPct val="100000"/>
              </a:lnSpc>
              <a:spcBef>
                <a:spcPts val="400"/>
              </a:spcBef>
              <a:buClr>
                <a:srgbClr val="00007D"/>
              </a:buClr>
              <a:buFont typeface="Wingdings" charset="2"/>
              <a:buChar char=""/>
            </a:pPr>
            <a:r>
              <a:rPr lang="es-AR" sz="2000" b="0" strike="noStrike" spc="-1">
                <a:solidFill>
                  <a:srgbClr val="000000"/>
                </a:solidFill>
                <a:latin typeface="Arial"/>
              </a:rPr>
              <a:t>Quinto nivel</a:t>
            </a:r>
          </a:p>
        </p:txBody>
      </p:sp>
      <p:sp>
        <p:nvSpPr>
          <p:cNvPr id="108" name="PlaceHolder 13"/>
          <p:cNvSpPr>
            <a:spLocks noGrp="1"/>
          </p:cNvSpPr>
          <p:nvPr>
            <p:ph type="ftr"/>
          </p:nvPr>
        </p:nvSpPr>
        <p:spPr>
          <a:xfrm>
            <a:off x="3124080" y="6248520"/>
            <a:ext cx="2895120" cy="456840"/>
          </a:xfrm>
          <a:prstGeom prst="rect">
            <a:avLst/>
          </a:prstGeom>
        </p:spPr>
        <p:txBody>
          <a:bodyPr anchor="b">
            <a:noAutofit/>
          </a:bodyPr>
          <a:lstStyle/>
          <a:p>
            <a:endParaRPr lang="es-AR" sz="2400" b="0" strike="noStrike" spc="-1">
              <a:latin typeface="Times New Roman"/>
            </a:endParaRPr>
          </a:p>
        </p:txBody>
      </p:sp>
      <p:sp>
        <p:nvSpPr>
          <p:cNvPr id="109" name="PlaceHolder 14"/>
          <p:cNvSpPr>
            <a:spLocks noGrp="1"/>
          </p:cNvSpPr>
          <p:nvPr>
            <p:ph type="sldNum"/>
          </p:nvPr>
        </p:nvSpPr>
        <p:spPr>
          <a:xfrm>
            <a:off x="6553080" y="6248520"/>
            <a:ext cx="2133360" cy="456840"/>
          </a:xfrm>
          <a:prstGeom prst="rect">
            <a:avLst/>
          </a:prstGeom>
        </p:spPr>
        <p:txBody>
          <a:bodyPr anchor="b">
            <a:noAutofit/>
          </a:bodyPr>
          <a:lstStyle/>
          <a:p>
            <a:pPr algn="r">
              <a:lnSpc>
                <a:spcPct val="100000"/>
              </a:lnSpc>
            </a:pPr>
            <a:fld id="{CED66144-42B9-46E5-AD95-1F737E26E09B}" type="slidenum">
              <a:rPr lang="es-AR" sz="1200" b="0" strike="noStrike" spc="-1">
                <a:solidFill>
                  <a:srgbClr val="000000"/>
                </a:solidFill>
                <a:latin typeface="Arial Black"/>
              </a:rPr>
              <a:t>‹Nº›</a:t>
            </a:fld>
            <a:endParaRPr lang="es-AR" sz="1200" b="0" strike="noStrike" spc="-1">
              <a:latin typeface="Times New Roman"/>
            </a:endParaRPr>
          </a:p>
        </p:txBody>
      </p:sp>
      <p:sp>
        <p:nvSpPr>
          <p:cNvPr id="110" name="PlaceHolder 15"/>
          <p:cNvSpPr>
            <a:spLocks noGrp="1"/>
          </p:cNvSpPr>
          <p:nvPr>
            <p:ph type="dt"/>
          </p:nvPr>
        </p:nvSpPr>
        <p:spPr>
          <a:xfrm>
            <a:off x="457200" y="6245280"/>
            <a:ext cx="2133360" cy="475920"/>
          </a:xfrm>
          <a:prstGeom prst="rect">
            <a:avLst/>
          </a:prstGeom>
        </p:spPr>
        <p:txBody>
          <a:bodyPr anchor="b">
            <a:noAutofit/>
          </a:bodyPr>
          <a:lstStyle/>
          <a:p>
            <a:pPr>
              <a:lnSpc>
                <a:spcPct val="100000"/>
              </a:lnSpc>
            </a:pPr>
            <a:fld id="{570A33A8-9811-497C-A361-8BDCACB893EB}" type="datetime">
              <a:rPr lang="es-AR" sz="1200" b="0" strike="noStrike" spc="-1">
                <a:solidFill>
                  <a:srgbClr val="000000"/>
                </a:solidFill>
                <a:latin typeface="Arial"/>
              </a:rPr>
              <a:t>24/06/2019</a:t>
            </a:fld>
            <a:endParaRPr lang="es-AR"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13.xml"/><Relationship Id="rId4" Type="http://schemas.openxmlformats.org/officeDocument/2006/relationships/image" Target="../media/image34.jpeg"/></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13.xml"/><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png"/><Relationship Id="rId1" Type="http://schemas.openxmlformats.org/officeDocument/2006/relationships/slideLayout" Target="../slideLayouts/slideLayout13.xml"/><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image" Target="../media/image5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57.wmf"/><Relationship Id="rId2" Type="http://schemas.openxmlformats.org/officeDocument/2006/relationships/image" Target="../media/image56.png"/><Relationship Id="rId1" Type="http://schemas.openxmlformats.org/officeDocument/2006/relationships/slideLayout" Target="../slideLayouts/slideLayout13.xml"/><Relationship Id="rId5" Type="http://schemas.openxmlformats.org/officeDocument/2006/relationships/image" Target="../media/image59.png"/><Relationship Id="rId4" Type="http://schemas.openxmlformats.org/officeDocument/2006/relationships/image" Target="../media/image58.wmf"/></Relationships>
</file>

<file path=ppt/slides/_rels/slide4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3.xml"/><Relationship Id="rId4" Type="http://schemas.openxmlformats.org/officeDocument/2006/relationships/image" Target="../media/image62.jpeg"/></Relationships>
</file>

<file path=ppt/slides/_rels/slide45.xml.rels><?xml version="1.0" encoding="UTF-8" standalone="yes"?>
<Relationships xmlns="http://schemas.openxmlformats.org/package/2006/relationships"><Relationship Id="rId3" Type="http://schemas.openxmlformats.org/officeDocument/2006/relationships/image" Target="../media/image64.wmf"/><Relationship Id="rId2" Type="http://schemas.openxmlformats.org/officeDocument/2006/relationships/image" Target="../media/image63.wmf"/><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slideLayout" Target="../slideLayouts/slideLayout13.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54.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 name="Picture 2"/>
          <p:cNvPicPr/>
          <p:nvPr/>
        </p:nvPicPr>
        <p:blipFill>
          <a:blip r:embed="rId2"/>
          <a:stretch/>
        </p:blipFill>
        <p:spPr>
          <a:xfrm>
            <a:off x="0" y="0"/>
            <a:ext cx="9311760" cy="6857640"/>
          </a:xfrm>
          <a:prstGeom prst="rect">
            <a:avLst/>
          </a:prstGeom>
          <a:ln w="9360">
            <a:noFill/>
          </a:ln>
        </p:spPr>
      </p:pic>
      <p:sp>
        <p:nvSpPr>
          <p:cNvPr id="148" name="TextShape 1"/>
          <p:cNvSpPr txBox="1"/>
          <p:nvPr/>
        </p:nvSpPr>
        <p:spPr>
          <a:xfrm>
            <a:off x="0" y="3143160"/>
            <a:ext cx="8633880" cy="1752120"/>
          </a:xfrm>
          <a:prstGeom prst="rect">
            <a:avLst/>
          </a:prstGeom>
          <a:noFill/>
          <a:ln w="9360">
            <a:noFill/>
          </a:ln>
        </p:spPr>
        <p:txBody>
          <a:bodyPr>
            <a:normAutofit/>
          </a:bodyPr>
          <a:lstStyle/>
          <a:p>
            <a:pPr algn="r">
              <a:lnSpc>
                <a:spcPct val="100000"/>
              </a:lnSpc>
            </a:pPr>
            <a:r>
              <a:rPr lang="es-AR" sz="3000" b="1" strike="noStrike" spc="-1">
                <a:solidFill>
                  <a:srgbClr val="FFFFFF"/>
                </a:solidFill>
                <a:latin typeface="Comic Sans MS"/>
              </a:rPr>
              <a:t>MANEJO Y CONSERVACIÓN DE SUELOS </a:t>
            </a:r>
            <a:r>
              <a:rPr lang="es-AR" sz="3000" b="1" strike="noStrike" spc="-1" smtClean="0">
                <a:solidFill>
                  <a:srgbClr val="FFFFFF"/>
                </a:solidFill>
                <a:latin typeface="Comic Sans MS"/>
              </a:rPr>
              <a:t>2019</a:t>
            </a:r>
            <a:endParaRPr lang="es-AR" sz="3000" b="0" strike="noStrike" spc="-1">
              <a:latin typeface="Arial"/>
            </a:endParaRPr>
          </a:p>
        </p:txBody>
      </p:sp>
      <p:pic>
        <p:nvPicPr>
          <p:cNvPr id="149" name="3 Imagen"/>
          <p:cNvPicPr/>
          <p:nvPr/>
        </p:nvPicPr>
        <p:blipFill>
          <a:blip r:embed="rId3"/>
          <a:stretch/>
        </p:blipFill>
        <p:spPr>
          <a:xfrm>
            <a:off x="214200" y="5857920"/>
            <a:ext cx="3850920" cy="740880"/>
          </a:xfrm>
          <a:prstGeom prst="rect">
            <a:avLst/>
          </a:prstGeom>
          <a:ln>
            <a:noFill/>
          </a:ln>
          <a:effectLst>
            <a:outerShdw blurRad="292100" dist="139498" dir="2700000" algn="tl" rotWithShape="0">
              <a:srgbClr val="333333">
                <a:alpha val="65000"/>
              </a:srgbClr>
            </a:outerShdw>
          </a:effectLst>
        </p:spPr>
      </p:pic>
      <p:pic>
        <p:nvPicPr>
          <p:cNvPr id="150" name="Picture 4"/>
          <p:cNvPicPr/>
          <p:nvPr/>
        </p:nvPicPr>
        <p:blipFill>
          <a:blip r:embed="rId4"/>
          <a:stretch/>
        </p:blipFill>
        <p:spPr>
          <a:xfrm>
            <a:off x="8072280" y="5572080"/>
            <a:ext cx="941040" cy="1052280"/>
          </a:xfrm>
          <a:prstGeom prst="rect">
            <a:avLst/>
          </a:prstGeom>
          <a:ln w="7632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 name="1 Título"/>
          <p:cNvPicPr/>
          <p:nvPr/>
        </p:nvPicPr>
        <p:blipFill>
          <a:blip r:embed="rId2"/>
          <a:stretch/>
        </p:blipFill>
        <p:spPr>
          <a:xfrm>
            <a:off x="281160" y="853920"/>
            <a:ext cx="8238600" cy="1152000"/>
          </a:xfrm>
          <a:prstGeom prst="rect">
            <a:avLst/>
          </a:prstGeom>
          <a:ln w="9360">
            <a:noFill/>
          </a:ln>
        </p:spPr>
      </p:pic>
      <p:sp>
        <p:nvSpPr>
          <p:cNvPr id="152" name="TextShape 1"/>
          <p:cNvSpPr txBox="1"/>
          <p:nvPr/>
        </p:nvSpPr>
        <p:spPr>
          <a:xfrm>
            <a:off x="500040" y="2357280"/>
            <a:ext cx="8229240" cy="2685600"/>
          </a:xfrm>
          <a:prstGeom prst="rect">
            <a:avLst/>
          </a:prstGeom>
          <a:noFill/>
          <a:ln w="9360">
            <a:noFill/>
          </a:ln>
        </p:spPr>
        <p:txBody>
          <a:bodyPr>
            <a:normAutofit fontScale="91000"/>
          </a:bodyPr>
          <a:lstStyle/>
          <a:p>
            <a:pPr marL="343080" indent="-342720">
              <a:lnSpc>
                <a:spcPct val="90000"/>
              </a:lnSpc>
              <a:spcBef>
                <a:spcPts val="641"/>
              </a:spcBef>
            </a:pPr>
            <a:r>
              <a:rPr lang="es-AR" sz="3200" b="0" strike="noStrike" spc="-1">
                <a:solidFill>
                  <a:srgbClr val="000000"/>
                </a:solidFill>
                <a:latin typeface="Comic Sans MS"/>
              </a:rPr>
              <a:t>Son todos aquellos residuos de origen animal y vegetal, no producidos in situ a expensas del suelo, con altos contenidos de carbono orgánico que pueden emplearse para mejorar las características físicas y aportar nutrientes como efecto secundario </a:t>
            </a:r>
            <a:endParaRPr lang="es-AR" sz="3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 name="TextShape 1"/>
          <p:cNvSpPr txBox="1"/>
          <p:nvPr/>
        </p:nvSpPr>
        <p:spPr>
          <a:xfrm>
            <a:off x="428760" y="1285920"/>
            <a:ext cx="8357760" cy="5428800"/>
          </a:xfrm>
          <a:prstGeom prst="rect">
            <a:avLst/>
          </a:prstGeom>
          <a:noFill/>
          <a:ln w="9360">
            <a:noFill/>
          </a:ln>
        </p:spPr>
        <p:txBody>
          <a:bodyPr>
            <a:noAutofit/>
          </a:bodyPr>
          <a:lstStyle/>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Ser </a:t>
            </a:r>
            <a:r>
              <a:rPr lang="es-AR" sz="2000" b="1" strike="noStrike" spc="-1">
                <a:solidFill>
                  <a:srgbClr val="FF0000"/>
                </a:solidFill>
                <a:latin typeface="Comic Sans MS"/>
              </a:rPr>
              <a:t>degradables </a:t>
            </a:r>
            <a:r>
              <a:rPr lang="es-AR" sz="2000" b="1" strike="noStrike" spc="-1">
                <a:solidFill>
                  <a:srgbClr val="000000"/>
                </a:solidFill>
                <a:latin typeface="Comic Sans MS"/>
              </a:rPr>
              <a:t>por los organismos del suelo</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Existir en la naturaleza o ser producidos por las actividades humanas en </a:t>
            </a:r>
            <a:r>
              <a:rPr lang="es-AR" sz="2000" b="1" strike="noStrike" spc="-1">
                <a:solidFill>
                  <a:srgbClr val="FF0000"/>
                </a:solidFill>
                <a:latin typeface="Comic Sans MS"/>
              </a:rPr>
              <a:t>cantidades </a:t>
            </a:r>
            <a:r>
              <a:rPr lang="es-AR" sz="2000" b="1" strike="noStrike" spc="-1">
                <a:solidFill>
                  <a:srgbClr val="000000"/>
                </a:solidFill>
                <a:latin typeface="Comic Sans MS"/>
              </a:rPr>
              <a:t>que garanticen la satisfacción de la demanda</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No producir </a:t>
            </a:r>
            <a:r>
              <a:rPr lang="es-AR" sz="2000" b="1" strike="noStrike" spc="-1">
                <a:solidFill>
                  <a:srgbClr val="FF0000"/>
                </a:solidFill>
                <a:latin typeface="Comic Sans MS"/>
              </a:rPr>
              <a:t>alteraciones indeseables </a:t>
            </a:r>
            <a:r>
              <a:rPr lang="es-AR" sz="2000" b="1" strike="noStrike" spc="-1">
                <a:solidFill>
                  <a:srgbClr val="000000"/>
                </a:solidFill>
                <a:latin typeface="Comic Sans MS"/>
              </a:rPr>
              <a:t>en las propiedades edáficas</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No contaminar el ambiente con </a:t>
            </a:r>
            <a:r>
              <a:rPr lang="es-AR" sz="2000" b="1" strike="noStrike" spc="-1">
                <a:solidFill>
                  <a:srgbClr val="FF0000"/>
                </a:solidFill>
                <a:latin typeface="Comic Sans MS"/>
              </a:rPr>
              <a:t>agentes patógenos o elementos tóxicos</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No contener semillas de </a:t>
            </a:r>
            <a:r>
              <a:rPr lang="es-AR" sz="2000" b="1" strike="noStrike" spc="-1">
                <a:solidFill>
                  <a:srgbClr val="FF0000"/>
                </a:solidFill>
                <a:latin typeface="Comic Sans MS"/>
              </a:rPr>
              <a:t>malezas ni plagas </a:t>
            </a:r>
            <a:r>
              <a:rPr lang="es-AR" sz="2000" b="1" strike="noStrike" spc="-1">
                <a:solidFill>
                  <a:srgbClr val="000000"/>
                </a:solidFill>
                <a:latin typeface="Comic Sans MS"/>
              </a:rPr>
              <a:t>que produzcan enfermedades en los cultivos</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No atraer moscas u otros organismos que desmejoren la </a:t>
            </a:r>
            <a:r>
              <a:rPr lang="es-AR" sz="2000" b="1" strike="noStrike" spc="-1">
                <a:solidFill>
                  <a:srgbClr val="FF0000"/>
                </a:solidFill>
                <a:latin typeface="Comic Sans MS"/>
              </a:rPr>
              <a:t>calidad del ambiente</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Resultar </a:t>
            </a:r>
            <a:r>
              <a:rPr lang="es-AR" sz="2000" b="1" strike="noStrike" spc="-1">
                <a:solidFill>
                  <a:srgbClr val="FF0000"/>
                </a:solidFill>
                <a:latin typeface="Comic Sans MS"/>
              </a:rPr>
              <a:t>económicamente accesibles</a:t>
            </a:r>
            <a:endParaRPr lang="es-AR" sz="2000" b="0" strike="noStrike" spc="-1">
              <a:solidFill>
                <a:srgbClr val="000000"/>
              </a:solidFill>
              <a:latin typeface="Arial"/>
            </a:endParaRPr>
          </a:p>
          <a:p>
            <a:pPr marL="343080" indent="-342720">
              <a:lnSpc>
                <a:spcPct val="80000"/>
              </a:lnSpc>
              <a:spcBef>
                <a:spcPts val="1800"/>
              </a:spcBef>
              <a:buClr>
                <a:srgbClr val="00007D"/>
              </a:buClr>
              <a:buSzPct val="75000"/>
              <a:buFont typeface="Wingdings" charset="2"/>
              <a:buChar char=""/>
            </a:pPr>
            <a:r>
              <a:rPr lang="es-AR" sz="2000" b="1" strike="noStrike" spc="-1">
                <a:solidFill>
                  <a:srgbClr val="000000"/>
                </a:solidFill>
                <a:latin typeface="Comic Sans MS"/>
              </a:rPr>
              <a:t>Ser de </a:t>
            </a:r>
            <a:r>
              <a:rPr lang="es-AR" sz="2000" b="1" strike="noStrike" spc="-1">
                <a:solidFill>
                  <a:srgbClr val="FF0000"/>
                </a:solidFill>
                <a:latin typeface="Comic Sans MS"/>
              </a:rPr>
              <a:t>fácil extracción, transporte, manipuleo e incorporación </a:t>
            </a:r>
            <a:r>
              <a:rPr lang="es-AR" sz="2000" b="1" strike="noStrike" spc="-1">
                <a:solidFill>
                  <a:srgbClr val="000000"/>
                </a:solidFill>
                <a:latin typeface="Comic Sans MS"/>
              </a:rPr>
              <a:t>al suelo</a:t>
            </a:r>
            <a:endParaRPr lang="es-AR" sz="2000" b="0" strike="noStrike" spc="-1">
              <a:solidFill>
                <a:srgbClr val="000000"/>
              </a:solidFill>
              <a:latin typeface="Arial"/>
            </a:endParaRPr>
          </a:p>
          <a:p>
            <a:pPr>
              <a:lnSpc>
                <a:spcPct val="80000"/>
              </a:lnSpc>
              <a:spcBef>
                <a:spcPts val="1800"/>
              </a:spcBef>
            </a:pPr>
            <a:endParaRPr lang="es-AR" sz="2000" b="0" strike="noStrike" spc="-1">
              <a:solidFill>
                <a:srgbClr val="000000"/>
              </a:solidFill>
              <a:latin typeface="Arial"/>
            </a:endParaRPr>
          </a:p>
        </p:txBody>
      </p:sp>
      <p:sp>
        <p:nvSpPr>
          <p:cNvPr id="154" name="CustomShape 2"/>
          <p:cNvSpPr/>
          <p:nvPr/>
        </p:nvSpPr>
        <p:spPr>
          <a:xfrm>
            <a:off x="214200" y="642960"/>
            <a:ext cx="8929440" cy="516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800" b="1" strike="noStrike" spc="-1">
                <a:solidFill>
                  <a:srgbClr val="595959"/>
                </a:solidFill>
                <a:latin typeface="Comic Sans MS"/>
              </a:rPr>
              <a:t>CONDICIONES NECESARIAS PARA SU EMPLEO</a:t>
            </a:r>
            <a:endParaRPr lang="es-AR"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 name="1 Título"/>
          <p:cNvPicPr/>
          <p:nvPr/>
        </p:nvPicPr>
        <p:blipFill>
          <a:blip r:embed="rId2"/>
          <a:stretch/>
        </p:blipFill>
        <p:spPr>
          <a:xfrm>
            <a:off x="2916360" y="333360"/>
            <a:ext cx="5398560" cy="718920"/>
          </a:xfrm>
          <a:prstGeom prst="rect">
            <a:avLst/>
          </a:prstGeom>
          <a:ln w="9360">
            <a:noFill/>
          </a:ln>
        </p:spPr>
      </p:pic>
      <p:sp>
        <p:nvSpPr>
          <p:cNvPr id="156" name="TextShape 1"/>
          <p:cNvSpPr txBox="1"/>
          <p:nvPr/>
        </p:nvSpPr>
        <p:spPr>
          <a:xfrm>
            <a:off x="611280" y="836640"/>
            <a:ext cx="8229240" cy="5785920"/>
          </a:xfrm>
          <a:prstGeom prst="rect">
            <a:avLst/>
          </a:prstGeom>
          <a:noFill/>
          <a:ln w="9360">
            <a:noFill/>
          </a:ln>
        </p:spPr>
        <p:txBody>
          <a:bodyPr>
            <a:noAutofit/>
          </a:bodyPr>
          <a:lstStyle/>
          <a:p>
            <a:pPr marL="343080" indent="-342720">
              <a:lnSpc>
                <a:spcPct val="100000"/>
              </a:lnSpc>
              <a:spcBef>
                <a:spcPts val="340"/>
              </a:spcBef>
              <a:buClr>
                <a:srgbClr val="00007D"/>
              </a:buClr>
              <a:buSzPct val="75000"/>
              <a:buFont typeface="Wingdings" charset="2"/>
              <a:buChar char=""/>
            </a:pPr>
            <a:r>
              <a:rPr lang="es-AR" sz="1700" b="1" strike="noStrike" spc="-1">
                <a:solidFill>
                  <a:srgbClr val="000000"/>
                </a:solidFill>
                <a:latin typeface="Comic Sans MS"/>
              </a:rPr>
              <a:t>Residuos de </a:t>
            </a:r>
            <a:r>
              <a:rPr lang="es-AR" sz="1700" b="1" strike="noStrike" spc="-1">
                <a:solidFill>
                  <a:srgbClr val="0000FF"/>
                </a:solidFill>
                <a:latin typeface="Comic Sans MS"/>
              </a:rPr>
              <a:t>origen animal</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Estiércoles (vacuno, porcino, ovino, equino, de aves de granja, conejos)</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Guano de aves marinas</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Orina (vacuna, porcina, equina, caprina)</a:t>
            </a:r>
            <a:endParaRPr lang="es-AR" sz="1700" b="0" strike="noStrike" spc="-1">
              <a:solidFill>
                <a:srgbClr val="000000"/>
              </a:solidFill>
              <a:latin typeface="Arial"/>
            </a:endParaRPr>
          </a:p>
          <a:p>
            <a:pPr marL="343080" indent="-342720">
              <a:lnSpc>
                <a:spcPct val="100000"/>
              </a:lnSpc>
              <a:spcBef>
                <a:spcPts val="340"/>
              </a:spcBef>
              <a:buClr>
                <a:srgbClr val="00007D"/>
              </a:buClr>
              <a:buSzPct val="75000"/>
              <a:buFont typeface="Wingdings" charset="2"/>
              <a:buChar char=""/>
            </a:pPr>
            <a:r>
              <a:rPr lang="es-AR" sz="1700" b="1" strike="noStrike" spc="-1">
                <a:solidFill>
                  <a:srgbClr val="000000"/>
                </a:solidFill>
                <a:latin typeface="Comic Sans MS"/>
              </a:rPr>
              <a:t>Residuos de </a:t>
            </a:r>
            <a:r>
              <a:rPr lang="es-AR" sz="1700" b="1" strike="noStrike" spc="-1">
                <a:solidFill>
                  <a:srgbClr val="0000FF"/>
                </a:solidFill>
                <a:latin typeface="Comic Sans MS"/>
              </a:rPr>
              <a:t>origen humano</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Cloacales (aguas negras, lodos cloacales)</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Basuras domiciliarias urbanas</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Lodos de alcantarillas</a:t>
            </a:r>
            <a:endParaRPr lang="es-AR" sz="1700" b="0" strike="noStrike" spc="-1">
              <a:solidFill>
                <a:srgbClr val="000000"/>
              </a:solidFill>
              <a:latin typeface="Arial"/>
            </a:endParaRPr>
          </a:p>
          <a:p>
            <a:pPr marL="343080" indent="-342720">
              <a:lnSpc>
                <a:spcPct val="100000"/>
              </a:lnSpc>
              <a:spcBef>
                <a:spcPts val="340"/>
              </a:spcBef>
              <a:buClr>
                <a:srgbClr val="00007D"/>
              </a:buClr>
              <a:buSzPct val="75000"/>
              <a:buFont typeface="Wingdings" charset="2"/>
              <a:buChar char=""/>
            </a:pPr>
            <a:r>
              <a:rPr lang="es-AR" sz="1700" b="1" strike="noStrike" spc="-1">
                <a:solidFill>
                  <a:srgbClr val="000000"/>
                </a:solidFill>
                <a:latin typeface="Comic Sans MS"/>
              </a:rPr>
              <a:t>Residuos y subproductos </a:t>
            </a:r>
            <a:r>
              <a:rPr lang="es-AR" sz="1700" b="1" strike="noStrike" spc="-1">
                <a:solidFill>
                  <a:srgbClr val="0000FF"/>
                </a:solidFill>
                <a:latin typeface="Comic Sans MS"/>
              </a:rPr>
              <a:t>industriales</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De agroindustrias: cáscaras (arroz, cereales, girasol, etc.), orujos y otros derivados de la elaboración del vino, tortas oleaginosas de la industria del aceite, etc.</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De industrias pecuarias: sangre seca, cuernos, pezuñas, huesos (industria frigorífica), harina de pescado</a:t>
            </a:r>
            <a:endParaRPr lang="es-AR" sz="1700" b="0" strike="noStrike" spc="-1">
              <a:solidFill>
                <a:srgbClr val="000000"/>
              </a:solidFill>
              <a:latin typeface="Arial"/>
            </a:endParaRPr>
          </a:p>
          <a:p>
            <a:pPr marL="743040" lvl="1" indent="-285480">
              <a:lnSpc>
                <a:spcPct val="100000"/>
              </a:lnSpc>
              <a:spcBef>
                <a:spcPts val="340"/>
              </a:spcBef>
              <a:buClr>
                <a:srgbClr val="9999CC"/>
              </a:buClr>
              <a:buSzPct val="80000"/>
              <a:buFont typeface="Wingdings" charset="2"/>
              <a:buChar char=""/>
            </a:pPr>
            <a:r>
              <a:rPr lang="es-AR" sz="1700" b="1" strike="noStrike" spc="-1">
                <a:solidFill>
                  <a:srgbClr val="000000"/>
                </a:solidFill>
                <a:latin typeface="Comic Sans MS"/>
              </a:rPr>
              <a:t>De industrias forestales: aserrín, corteza de plantas leñosas</a:t>
            </a:r>
            <a:endParaRPr lang="es-AR" sz="1700" b="0" strike="noStrike" spc="-1">
              <a:solidFill>
                <a:srgbClr val="000000"/>
              </a:solidFill>
              <a:latin typeface="Arial"/>
            </a:endParaRPr>
          </a:p>
          <a:p>
            <a:pPr marL="343080" indent="-342720">
              <a:lnSpc>
                <a:spcPct val="100000"/>
              </a:lnSpc>
              <a:spcBef>
                <a:spcPts val="340"/>
              </a:spcBef>
              <a:buClr>
                <a:srgbClr val="00007D"/>
              </a:buClr>
              <a:buSzPct val="75000"/>
              <a:buFont typeface="Wingdings" charset="2"/>
              <a:buChar char=""/>
            </a:pPr>
            <a:r>
              <a:rPr lang="es-AR" sz="1700" b="1" strike="noStrike" spc="-1">
                <a:solidFill>
                  <a:srgbClr val="000000"/>
                </a:solidFill>
                <a:latin typeface="Comic Sans MS"/>
              </a:rPr>
              <a:t>Residuos </a:t>
            </a:r>
            <a:r>
              <a:rPr lang="es-AR" sz="1700" b="1" strike="noStrike" spc="-1">
                <a:solidFill>
                  <a:srgbClr val="0000FF"/>
                </a:solidFill>
                <a:latin typeface="Comic Sans MS"/>
              </a:rPr>
              <a:t>vegetales</a:t>
            </a:r>
            <a:r>
              <a:rPr lang="es-AR" sz="1700" b="1" strike="noStrike" spc="-1">
                <a:solidFill>
                  <a:srgbClr val="000000"/>
                </a:solidFill>
                <a:latin typeface="Comic Sans MS"/>
              </a:rPr>
              <a:t>: paja, hojarasca, mantillo de bosque</a:t>
            </a:r>
            <a:endParaRPr lang="es-AR" sz="1700" b="0" strike="noStrike" spc="-1">
              <a:solidFill>
                <a:srgbClr val="000000"/>
              </a:solidFill>
              <a:latin typeface="Arial"/>
            </a:endParaRPr>
          </a:p>
          <a:p>
            <a:pPr marL="343080" indent="-342720">
              <a:lnSpc>
                <a:spcPct val="100000"/>
              </a:lnSpc>
              <a:spcBef>
                <a:spcPts val="340"/>
              </a:spcBef>
              <a:buClr>
                <a:srgbClr val="00007D"/>
              </a:buClr>
              <a:buSzPct val="75000"/>
              <a:buFont typeface="Wingdings" charset="2"/>
              <a:buChar char=""/>
            </a:pPr>
            <a:r>
              <a:rPr lang="es-AR" sz="1700" b="1" strike="noStrike" spc="-1">
                <a:solidFill>
                  <a:srgbClr val="0000FF"/>
                </a:solidFill>
                <a:latin typeface="Comic Sans MS"/>
              </a:rPr>
              <a:t>Sedimentos</a:t>
            </a:r>
            <a:r>
              <a:rPr lang="es-AR" sz="1700" b="1" strike="noStrike" spc="-1">
                <a:solidFill>
                  <a:srgbClr val="000000"/>
                </a:solidFill>
                <a:latin typeface="Comic Sans MS"/>
              </a:rPr>
              <a:t>: fluviales (resaca de río), de fondo de lagos y estanques</a:t>
            </a:r>
            <a:endParaRPr lang="es-AR" sz="1700" b="0" strike="noStrike" spc="-1">
              <a:solidFill>
                <a:srgbClr val="000000"/>
              </a:solidFill>
              <a:latin typeface="Arial"/>
            </a:endParaRPr>
          </a:p>
          <a:p>
            <a:pPr marL="343080" indent="-342720">
              <a:lnSpc>
                <a:spcPct val="100000"/>
              </a:lnSpc>
              <a:spcBef>
                <a:spcPts val="340"/>
              </a:spcBef>
              <a:buClr>
                <a:srgbClr val="00007D"/>
              </a:buClr>
              <a:buSzPct val="75000"/>
              <a:buFont typeface="Wingdings" charset="2"/>
              <a:buChar char=""/>
            </a:pPr>
            <a:r>
              <a:rPr lang="es-AR" sz="1700" b="1" strike="noStrike" spc="-1">
                <a:solidFill>
                  <a:srgbClr val="000000"/>
                </a:solidFill>
                <a:latin typeface="Comic Sans MS"/>
              </a:rPr>
              <a:t>Materiales naturales provenientes de la </a:t>
            </a:r>
            <a:r>
              <a:rPr lang="es-AR" sz="1700" b="1" strike="noStrike" spc="-1">
                <a:solidFill>
                  <a:srgbClr val="0000FF"/>
                </a:solidFill>
                <a:latin typeface="Comic Sans MS"/>
              </a:rPr>
              <a:t>descomposición de vegetales</a:t>
            </a:r>
            <a:r>
              <a:rPr lang="es-AR" sz="1700" b="1" strike="noStrike" spc="-1">
                <a:solidFill>
                  <a:srgbClr val="000000"/>
                </a:solidFill>
                <a:latin typeface="Comic Sans MS"/>
              </a:rPr>
              <a:t>: turbas, lignito.</a:t>
            </a:r>
            <a:endParaRPr lang="es-AR" sz="1700" b="0" strike="noStrike" spc="-1">
              <a:solidFill>
                <a:srgbClr val="000000"/>
              </a:solidFill>
              <a:latin typeface="Arial"/>
            </a:endParaRPr>
          </a:p>
          <a:p>
            <a:pPr marL="343080" indent="-342720">
              <a:lnSpc>
                <a:spcPct val="100000"/>
              </a:lnSpc>
              <a:spcBef>
                <a:spcPts val="340"/>
              </a:spcBef>
            </a:pPr>
            <a:r>
              <a:rPr lang="es-AR" sz="1700" b="1" strike="noStrike" spc="-1">
                <a:solidFill>
                  <a:srgbClr val="000000"/>
                </a:solidFill>
                <a:latin typeface="Comic Sans MS"/>
              </a:rPr>
              <a:t> </a:t>
            </a:r>
            <a:endParaRPr lang="es-AR" sz="1700" b="0" strike="noStrike" spc="-1">
              <a:solidFill>
                <a:srgbClr val="000000"/>
              </a:solidFill>
              <a:latin typeface="Arial"/>
            </a:endParaRPr>
          </a:p>
          <a:p>
            <a:pPr>
              <a:lnSpc>
                <a:spcPct val="100000"/>
              </a:lnSpc>
              <a:spcBef>
                <a:spcPts val="340"/>
              </a:spcBef>
            </a:pPr>
            <a:endParaRPr lang="es-AR" sz="17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 name="CustomShape 1"/>
          <p:cNvSpPr/>
          <p:nvPr/>
        </p:nvSpPr>
        <p:spPr>
          <a:xfrm>
            <a:off x="214200" y="1785960"/>
            <a:ext cx="8714880" cy="30765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s-AR" sz="2800" b="1" u="sng" strike="noStrike" spc="-1">
                <a:solidFill>
                  <a:srgbClr val="000000"/>
                </a:solidFill>
                <a:uFillTx/>
                <a:latin typeface="Comic Sans MS"/>
              </a:rPr>
              <a:t>PROGRAMA INTA</a:t>
            </a:r>
            <a:endParaRPr lang="es-AR" sz="2800" b="0" strike="noStrike" spc="-1">
              <a:latin typeface="Arial"/>
            </a:endParaRPr>
          </a:p>
          <a:p>
            <a:pPr algn="ctr">
              <a:lnSpc>
                <a:spcPct val="100000"/>
              </a:lnSpc>
            </a:pPr>
            <a:endParaRPr lang="es-AR" sz="2800" b="0" strike="noStrike" spc="-1">
              <a:latin typeface="Arial"/>
            </a:endParaRPr>
          </a:p>
          <a:p>
            <a:pPr algn="ctr">
              <a:lnSpc>
                <a:spcPct val="100000"/>
              </a:lnSpc>
            </a:pPr>
            <a:r>
              <a:rPr lang="es-AR" sz="2800" b="1" strike="noStrike" spc="-1">
                <a:solidFill>
                  <a:srgbClr val="000000"/>
                </a:solidFill>
                <a:latin typeface="Comic Sans MS"/>
              </a:rPr>
              <a:t> “TECNOLOGÍAS Y ESTRATEGIAS DE GESTIÓN DE RESIDUOS Y EFLUENTES DE SISTEMAS AGROPECUARIOS Y AGROINDUSTRIALES”</a:t>
            </a:r>
            <a:endParaRPr lang="es-AR" sz="2800" b="0" strike="noStrike" spc="-1">
              <a:latin typeface="Arial"/>
            </a:endParaRPr>
          </a:p>
          <a:p>
            <a:pPr algn="ctr">
              <a:lnSpc>
                <a:spcPct val="100000"/>
              </a:lnSpc>
            </a:pPr>
            <a:r>
              <a:rPr lang="es-AR" sz="2800" b="1" strike="noStrike" spc="-1">
                <a:solidFill>
                  <a:srgbClr val="000000"/>
                </a:solidFill>
                <a:latin typeface="Comic Sans MS"/>
              </a:rPr>
              <a:t>PNNAT 1128042</a:t>
            </a:r>
            <a:endParaRPr lang="es-AR" sz="2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 name="1 Título"/>
          <p:cNvPicPr/>
          <p:nvPr/>
        </p:nvPicPr>
        <p:blipFill>
          <a:blip r:embed="rId2"/>
          <a:stretch/>
        </p:blipFill>
        <p:spPr>
          <a:xfrm>
            <a:off x="450720" y="262080"/>
            <a:ext cx="8241840" cy="1407600"/>
          </a:xfrm>
          <a:prstGeom prst="rect">
            <a:avLst/>
          </a:prstGeom>
          <a:ln w="9360">
            <a:noFill/>
          </a:ln>
        </p:spPr>
      </p:pic>
      <p:sp>
        <p:nvSpPr>
          <p:cNvPr id="159" name="TextShape 1"/>
          <p:cNvSpPr txBox="1"/>
          <p:nvPr/>
        </p:nvSpPr>
        <p:spPr>
          <a:xfrm>
            <a:off x="457200" y="1981080"/>
            <a:ext cx="8229240" cy="2225160"/>
          </a:xfrm>
          <a:prstGeom prst="rect">
            <a:avLst/>
          </a:prstGeom>
          <a:noFill/>
          <a:ln w="9360">
            <a:noFill/>
          </a:ln>
        </p:spPr>
        <p:txBody>
          <a:bodyPr>
            <a:noAutofit/>
          </a:bodyPr>
          <a:lstStyle/>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GANADERÍA VACUNA A CORRAL (feedlot)</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PURINES DE TAMBOS</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CRIADEROS DE POLLOS</a:t>
            </a:r>
            <a:endParaRPr lang="es-AR" sz="3200" b="0" strike="noStrike" spc="-1">
              <a:solidFill>
                <a:srgbClr val="000000"/>
              </a:solidFill>
              <a:latin typeface="Arial"/>
            </a:endParaRPr>
          </a:p>
        </p:txBody>
      </p:sp>
      <p:sp>
        <p:nvSpPr>
          <p:cNvPr id="160" name="CustomShape 2"/>
          <p:cNvSpPr/>
          <p:nvPr/>
        </p:nvSpPr>
        <p:spPr>
          <a:xfrm>
            <a:off x="928800" y="4429080"/>
            <a:ext cx="7286400" cy="91332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Comic Sans MS"/>
              </a:rPr>
              <a:t>30-80% MATERIA ORGÁNICA</a:t>
            </a:r>
            <a:endParaRPr lang="es-AR" sz="1800" b="0" strike="noStrike" spc="-1">
              <a:latin typeface="Arial"/>
            </a:endParaRPr>
          </a:p>
          <a:p>
            <a:pPr>
              <a:lnSpc>
                <a:spcPct val="100000"/>
              </a:lnSpc>
            </a:pPr>
            <a:r>
              <a:rPr lang="es-AR" sz="1800" b="0" strike="noStrike" spc="-1">
                <a:solidFill>
                  <a:srgbClr val="000000"/>
                </a:solidFill>
                <a:latin typeface="Comic Sans MS"/>
              </a:rPr>
              <a:t>CONTENIDO VARIABLE DE NUTRIENTES</a:t>
            </a:r>
            <a:endParaRPr lang="es-AR" sz="1800" b="0" strike="noStrike" spc="-1">
              <a:latin typeface="Arial"/>
            </a:endParaRPr>
          </a:p>
          <a:p>
            <a:pPr>
              <a:lnSpc>
                <a:spcPct val="100000"/>
              </a:lnSpc>
            </a:pPr>
            <a:r>
              <a:rPr lang="es-AR" sz="1800" b="0" strike="noStrike" spc="-1">
                <a:solidFill>
                  <a:srgbClr val="000000"/>
                </a:solidFill>
                <a:latin typeface="Comic Sans MS"/>
              </a:rPr>
              <a:t>ELEVADO CONTENIDO DE LIGNINA (VACUNO)</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60"/>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1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CustomShape 1"/>
          <p:cNvSpPr/>
          <p:nvPr/>
        </p:nvSpPr>
        <p:spPr>
          <a:xfrm>
            <a:off x="928080" y="774000"/>
            <a:ext cx="7286400" cy="228492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Comic Sans MS"/>
              </a:rPr>
              <a:t> MATERIA ORGÁNICA: 30 a 80 % ( Medio: 50 a 60 % )</a:t>
            </a:r>
            <a:endParaRPr lang="es-AR" sz="1800" b="0" strike="noStrike" spc="-1">
              <a:latin typeface="Arial"/>
            </a:endParaRPr>
          </a:p>
          <a:p>
            <a:pPr>
              <a:lnSpc>
                <a:spcPct val="100000"/>
              </a:lnSpc>
            </a:pPr>
            <a:r>
              <a:rPr lang="es-AR" sz="1800" b="0" strike="noStrike" spc="-1">
                <a:solidFill>
                  <a:srgbClr val="000000"/>
                </a:solidFill>
                <a:latin typeface="Comic Sans MS"/>
              </a:rPr>
              <a:t>CONTENIDO VARIABLE DE NUTRIENTES</a:t>
            </a:r>
            <a:endParaRPr lang="es-AR" sz="1800" b="0" strike="noStrike" spc="-1">
              <a:latin typeface="Arial"/>
            </a:endParaRPr>
          </a:p>
          <a:p>
            <a:pPr>
              <a:lnSpc>
                <a:spcPct val="100000"/>
              </a:lnSpc>
            </a:pPr>
            <a:r>
              <a:rPr lang="es-AR" sz="1800" b="0" strike="noStrike" spc="-1">
                <a:solidFill>
                  <a:srgbClr val="000000"/>
                </a:solidFill>
                <a:latin typeface="Comic Sans MS"/>
              </a:rPr>
              <a:t>Nt: 1,27 a 2,38%</a:t>
            </a:r>
            <a:endParaRPr lang="es-AR" sz="1800" b="0" strike="noStrike" spc="-1">
              <a:latin typeface="Arial"/>
            </a:endParaRPr>
          </a:p>
          <a:p>
            <a:pPr>
              <a:lnSpc>
                <a:spcPct val="100000"/>
              </a:lnSpc>
            </a:pPr>
            <a:r>
              <a:rPr lang="es-AR" sz="1800" b="0" strike="noStrike" spc="-1">
                <a:solidFill>
                  <a:srgbClr val="000000"/>
                </a:solidFill>
                <a:latin typeface="Comic Sans MS"/>
              </a:rPr>
              <a:t>P2O5: 0,81 a 3,86%</a:t>
            </a:r>
            <a:endParaRPr lang="es-AR" sz="1800" b="0" strike="noStrike" spc="-1">
              <a:latin typeface="Arial"/>
            </a:endParaRPr>
          </a:p>
          <a:p>
            <a:pPr>
              <a:lnSpc>
                <a:spcPct val="100000"/>
              </a:lnSpc>
            </a:pPr>
            <a:r>
              <a:rPr lang="es-AR" sz="1800" b="0" strike="noStrike" spc="-1">
                <a:solidFill>
                  <a:srgbClr val="000000"/>
                </a:solidFill>
                <a:latin typeface="Comic Sans MS"/>
              </a:rPr>
              <a:t>OK2: 0,66 a 1,39%</a:t>
            </a:r>
            <a:endParaRPr lang="es-AR" sz="1800" b="0" strike="noStrike" spc="-1">
              <a:latin typeface="Arial"/>
            </a:endParaRPr>
          </a:p>
          <a:p>
            <a:pPr>
              <a:lnSpc>
                <a:spcPct val="100000"/>
              </a:lnSpc>
            </a:pPr>
            <a:r>
              <a:rPr lang="es-AR" sz="1800" b="0" strike="noStrike" spc="-1">
                <a:solidFill>
                  <a:srgbClr val="000000"/>
                </a:solidFill>
                <a:latin typeface="Comic Sans MS"/>
              </a:rPr>
              <a:t>Oca: 2 a 3,6%</a:t>
            </a:r>
            <a:endParaRPr lang="es-AR" sz="1800" b="0" strike="noStrike" spc="-1">
              <a:latin typeface="Arial"/>
            </a:endParaRPr>
          </a:p>
          <a:p>
            <a:pPr>
              <a:lnSpc>
                <a:spcPct val="100000"/>
              </a:lnSpc>
            </a:pPr>
            <a:r>
              <a:rPr lang="es-AR" sz="1800" b="0" strike="noStrike" spc="-1">
                <a:solidFill>
                  <a:srgbClr val="000000"/>
                </a:solidFill>
                <a:latin typeface="Comic Sans MS"/>
              </a:rPr>
              <a:t>OMg: 0,5 a 0,7%</a:t>
            </a:r>
            <a:endParaRPr lang="es-AR" sz="1800" b="0" strike="noStrike" spc="-1">
              <a:latin typeface="Arial"/>
            </a:endParaRPr>
          </a:p>
          <a:p>
            <a:pPr>
              <a:lnSpc>
                <a:spcPct val="100000"/>
              </a:lnSpc>
            </a:pPr>
            <a:r>
              <a:rPr lang="es-AR" sz="1800" b="0" strike="noStrike" spc="-1">
                <a:solidFill>
                  <a:srgbClr val="000000"/>
                </a:solidFill>
                <a:latin typeface="Comic Sans MS"/>
              </a:rPr>
              <a:t>ELEVADO CONTENIDO DE LIGNINA (VACUNO)</a:t>
            </a:r>
            <a:endParaRPr lang="es-AR" sz="1800" b="0" strike="noStrike" spc="-1">
              <a:latin typeface="Arial"/>
            </a:endParaRPr>
          </a:p>
        </p:txBody>
      </p:sp>
      <p:sp>
        <p:nvSpPr>
          <p:cNvPr id="162" name="CustomShape 2"/>
          <p:cNvSpPr/>
          <p:nvPr/>
        </p:nvSpPr>
        <p:spPr>
          <a:xfrm>
            <a:off x="928080" y="3861000"/>
            <a:ext cx="7286400" cy="228492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Comic Sans MS"/>
              </a:rPr>
              <a:t> EFECTOS SOBRE EL SUELO:</a:t>
            </a:r>
            <a:endParaRPr lang="es-AR" sz="1800" b="0" strike="noStrike" spc="-1">
              <a:latin typeface="Arial"/>
            </a:endParaRPr>
          </a:p>
          <a:p>
            <a:pPr>
              <a:lnSpc>
                <a:spcPct val="100000"/>
              </a:lnSpc>
            </a:pPr>
            <a:r>
              <a:rPr lang="es-AR" sz="1800" b="0" strike="noStrike" spc="-1">
                <a:solidFill>
                  <a:srgbClr val="000000"/>
                </a:solidFill>
                <a:latin typeface="Comic Sans MS"/>
              </a:rPr>
              <a:t>Mejoran la M.O.</a:t>
            </a:r>
            <a:endParaRPr lang="es-AR" sz="1800" b="0" strike="noStrike" spc="-1">
              <a:latin typeface="Arial"/>
            </a:endParaRPr>
          </a:p>
          <a:p>
            <a:pPr>
              <a:lnSpc>
                <a:spcPct val="100000"/>
              </a:lnSpc>
            </a:pPr>
            <a:r>
              <a:rPr lang="es-AR" sz="1800" b="0" strike="noStrike" spc="-1">
                <a:solidFill>
                  <a:srgbClr val="000000"/>
                </a:solidFill>
                <a:latin typeface="Comic Sans MS"/>
              </a:rPr>
              <a:t>Disminuyen la Yap.</a:t>
            </a:r>
            <a:endParaRPr lang="es-AR" sz="1800" b="0" strike="noStrike" spc="-1">
              <a:latin typeface="Arial"/>
            </a:endParaRPr>
          </a:p>
          <a:p>
            <a:pPr>
              <a:lnSpc>
                <a:spcPct val="100000"/>
              </a:lnSpc>
            </a:pPr>
            <a:r>
              <a:rPr lang="es-AR" sz="1800" b="0" strike="noStrike" spc="-1">
                <a:solidFill>
                  <a:srgbClr val="000000"/>
                </a:solidFill>
                <a:latin typeface="Comic Sans MS"/>
              </a:rPr>
              <a:t>Aumentan la Porosidad Total y Estructural</a:t>
            </a:r>
            <a:endParaRPr lang="es-AR" sz="1800" b="0" strike="noStrike" spc="-1">
              <a:latin typeface="Arial"/>
            </a:endParaRPr>
          </a:p>
          <a:p>
            <a:pPr>
              <a:lnSpc>
                <a:spcPct val="100000"/>
              </a:lnSpc>
            </a:pPr>
            <a:r>
              <a:rPr lang="es-AR" sz="1800" b="0" strike="noStrike" spc="-1">
                <a:solidFill>
                  <a:srgbClr val="000000"/>
                </a:solidFill>
                <a:latin typeface="Comic Sans MS"/>
              </a:rPr>
              <a:t>Mejoran la Est. Estructural</a:t>
            </a:r>
            <a:endParaRPr lang="es-AR" sz="1800" b="0" strike="noStrike" spc="-1">
              <a:latin typeface="Arial"/>
            </a:endParaRPr>
          </a:p>
          <a:p>
            <a:pPr>
              <a:lnSpc>
                <a:spcPct val="100000"/>
              </a:lnSpc>
            </a:pPr>
            <a:r>
              <a:rPr lang="es-AR" sz="1800" b="0" strike="noStrike" spc="-1">
                <a:solidFill>
                  <a:srgbClr val="000000"/>
                </a:solidFill>
                <a:latin typeface="Comic Sans MS"/>
              </a:rPr>
              <a:t>Mejoran la capacidad de Almacenaje de Agua.</a:t>
            </a:r>
            <a:endParaRPr lang="es-AR" sz="1800" b="0" strike="noStrike" spc="-1">
              <a:latin typeface="Arial"/>
            </a:endParaRPr>
          </a:p>
          <a:p>
            <a:pPr>
              <a:lnSpc>
                <a:spcPct val="100000"/>
              </a:lnSpc>
            </a:pPr>
            <a:r>
              <a:rPr lang="es-AR" sz="1800" b="0" strike="noStrike" spc="-1">
                <a:solidFill>
                  <a:srgbClr val="000000"/>
                </a:solidFill>
                <a:latin typeface="Comic Sans MS"/>
              </a:rPr>
              <a:t>Aumento de Hongos, Actinomicetes y Lombrices.</a:t>
            </a:r>
            <a:endParaRPr lang="es-AR" sz="1800" b="0" strike="noStrike" spc="-1">
              <a:latin typeface="Arial"/>
            </a:endParaRPr>
          </a:p>
          <a:p>
            <a:pPr>
              <a:lnSpc>
                <a:spcPct val="100000"/>
              </a:lnSpc>
            </a:pPr>
            <a:r>
              <a:rPr lang="es-AR" sz="1800" b="0" strike="noStrike" spc="-1">
                <a:solidFill>
                  <a:srgbClr val="000000"/>
                </a:solidFill>
                <a:latin typeface="Comic Sans MS"/>
              </a:rPr>
              <a:t>Aumento de C.E y Ph ( Urea) . (Gallinas)</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61"/>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16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fill="hold" nodeType="clickEffect">
                                  <p:stCondLst>
                                    <p:cond delay="0"/>
                                  </p:stCondLst>
                                  <p:childTnLst>
                                    <p:set>
                                      <p:cBhvr>
                                        <p:cTn id="12" dur="1" fill="hold">
                                          <p:stCondLst>
                                            <p:cond delay="0"/>
                                          </p:stCondLst>
                                        </p:cTn>
                                        <p:tgtEl>
                                          <p:spTgt spid="162"/>
                                        </p:tgtEl>
                                        <p:attrNameLst>
                                          <p:attrName>style.visibility</p:attrName>
                                        </p:attrNameLst>
                                      </p:cBhvr>
                                      <p:to>
                                        <p:strVal val="visible"/>
                                      </p:to>
                                    </p:set>
                                  </p:childTnLst>
                                </p:cTn>
                              </p:par>
                              <p:par>
                                <p:cTn id="13" presetID="1" presetClass="entr" fill="hold" nodeType="withEffect">
                                  <p:stCondLst>
                                    <p:cond delay="0"/>
                                  </p:stCondLst>
                                  <p:childTnLst>
                                    <p:set>
                                      <p:cBhvr>
                                        <p:cTn id="14"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 name="1 Título"/>
          <p:cNvPicPr/>
          <p:nvPr/>
        </p:nvPicPr>
        <p:blipFill>
          <a:blip r:embed="rId2"/>
          <a:stretch/>
        </p:blipFill>
        <p:spPr>
          <a:xfrm>
            <a:off x="684360" y="404640"/>
            <a:ext cx="5398560" cy="1079280"/>
          </a:xfrm>
          <a:prstGeom prst="rect">
            <a:avLst/>
          </a:prstGeom>
          <a:ln w="9360">
            <a:noFill/>
          </a:ln>
        </p:spPr>
      </p:pic>
      <p:graphicFrame>
        <p:nvGraphicFramePr>
          <p:cNvPr id="164" name="Table 1"/>
          <p:cNvGraphicFramePr/>
          <p:nvPr/>
        </p:nvGraphicFramePr>
        <p:xfrm>
          <a:off x="271440" y="1844640"/>
          <a:ext cx="8586360" cy="3954240"/>
        </p:xfrm>
        <a:graphic>
          <a:graphicData uri="http://schemas.openxmlformats.org/drawingml/2006/table">
            <a:tbl>
              <a:tblPr/>
              <a:tblGrid>
                <a:gridCol w="2096640"/>
                <a:gridCol w="1572480"/>
                <a:gridCol w="1482480"/>
                <a:gridCol w="1717200"/>
                <a:gridCol w="1717560"/>
              </a:tblGrid>
              <a:tr h="1128960">
                <a:tc>
                  <a:txBody>
                    <a:bodyPr/>
                    <a:lstStyle/>
                    <a:p>
                      <a:pPr algn="just">
                        <a:lnSpc>
                          <a:spcPct val="115000"/>
                        </a:lnSpc>
                      </a:pPr>
                      <a:r>
                        <a:rPr lang="es-AR" sz="2600" b="1" strike="noStrike" spc="-1">
                          <a:solidFill>
                            <a:srgbClr val="000000"/>
                          </a:solidFill>
                          <a:latin typeface="Arial"/>
                        </a:rPr>
                        <a:t>Estercolado</a:t>
                      </a:r>
                      <a:endParaRPr lang="es-AR" sz="2600" b="0" strike="noStrike" spc="-1">
                        <a:latin typeface="Arial"/>
                      </a:endParaRPr>
                    </a:p>
                    <a:p>
                      <a:pPr algn="just">
                        <a:lnSpc>
                          <a:spcPct val="115000"/>
                        </a:lnSpc>
                      </a:pPr>
                      <a:r>
                        <a:rPr lang="es-AR" sz="2600" b="1" strike="noStrike" spc="-1">
                          <a:solidFill>
                            <a:srgbClr val="000000"/>
                          </a:solidFill>
                          <a:latin typeface="Arial"/>
                        </a:rPr>
                        <a:t>(t/ha año)</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gridSpan="3">
                  <a:txBody>
                    <a:bodyPr/>
                    <a:lstStyle/>
                    <a:p>
                      <a:pPr algn="ctr">
                        <a:lnSpc>
                          <a:spcPct val="115000"/>
                        </a:lnSpc>
                      </a:pPr>
                      <a:r>
                        <a:rPr lang="es-AR" sz="2600" b="1" strike="noStrike" spc="-1">
                          <a:solidFill>
                            <a:srgbClr val="000000"/>
                          </a:solidFill>
                          <a:latin typeface="Arial"/>
                        </a:rPr>
                        <a:t>Profundidad de muestreo (cm)</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hMerge="1">
                  <a:txBody>
                    <a:bodyPr/>
                    <a:lstStyle/>
                    <a:p>
                      <a:endParaRPr lang="es-AR"/>
                    </a:p>
                  </a:txBody>
                  <a:tcPr marL="90000" marR="90000">
                    <a:solidFill>
                      <a:srgbClr val="729FCF"/>
                    </a:solidFill>
                  </a:tcPr>
                </a:tc>
                <a:tc hMerge="1">
                  <a:txBody>
                    <a:bodyPr/>
                    <a:lstStyle/>
                    <a:p>
                      <a:endParaRPr lang="es-AR"/>
                    </a:p>
                  </a:txBody>
                  <a:tcPr marL="90000" marR="90000">
                    <a:solidFill>
                      <a:srgbClr val="729FCF"/>
                    </a:solidFill>
                  </a:tcPr>
                </a:tc>
              </a:tr>
              <a:tr h="564840">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0-25</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25-40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60-80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64840">
                <a:tc>
                  <a:txBody>
                    <a:bodyPr/>
                    <a:lstStyle/>
                    <a:p>
                      <a:pPr algn="just">
                        <a:lnSpc>
                          <a:spcPct val="115000"/>
                        </a:lnSpc>
                      </a:pPr>
                      <a:r>
                        <a:rPr lang="es-AR" sz="2600" b="1" strike="noStrike" spc="-1">
                          <a:solidFill>
                            <a:srgbClr val="000000"/>
                          </a:solidFill>
                          <a:latin typeface="Arial"/>
                        </a:rPr>
                        <a:t>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just">
                        <a:lnSpc>
                          <a:spcPct val="115000"/>
                        </a:lnSpc>
                      </a:pPr>
                      <a:r>
                        <a:rPr lang="es-AR" sz="2600" b="1" strike="noStrike" spc="-1">
                          <a:solidFill>
                            <a:srgbClr val="000000"/>
                          </a:solidFill>
                          <a:latin typeface="Arial"/>
                        </a:rPr>
                        <a:t>MO (%)</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1,1</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1,31</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1,60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64840">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just">
                        <a:lnSpc>
                          <a:spcPct val="115000"/>
                        </a:lnSpc>
                      </a:pPr>
                      <a:r>
                        <a:rPr lang="es-AR" sz="2600" b="1" strike="noStrike" spc="-1">
                          <a:solidFill>
                            <a:srgbClr val="000000"/>
                          </a:solidFill>
                          <a:latin typeface="Arial"/>
                        </a:rPr>
                        <a:t>(AH/AF)</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1,43</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1,73</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64840">
                <a:tc>
                  <a:txBody>
                    <a:bodyPr/>
                    <a:lstStyle/>
                    <a:p>
                      <a:pPr algn="just">
                        <a:lnSpc>
                          <a:spcPct val="115000"/>
                        </a:lnSpc>
                      </a:pPr>
                      <a:r>
                        <a:rPr lang="es-AR" sz="2600" b="1" strike="noStrike" spc="-1">
                          <a:solidFill>
                            <a:srgbClr val="000000"/>
                          </a:solidFill>
                          <a:latin typeface="Arial"/>
                        </a:rPr>
                        <a:t>80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just">
                        <a:lnSpc>
                          <a:spcPct val="115000"/>
                        </a:lnSpc>
                      </a:pPr>
                      <a:r>
                        <a:rPr lang="es-AR" sz="2600" b="1" strike="noStrike" spc="-1">
                          <a:solidFill>
                            <a:srgbClr val="000000"/>
                          </a:solidFill>
                          <a:latin typeface="Arial"/>
                        </a:rPr>
                        <a:t>MO (%)</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4,0</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3,6</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2,9</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65920">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just">
                        <a:lnSpc>
                          <a:spcPct val="115000"/>
                        </a:lnSpc>
                      </a:pPr>
                      <a:r>
                        <a:rPr lang="es-AR" sz="2600" b="1" strike="noStrike" spc="-1">
                          <a:solidFill>
                            <a:srgbClr val="000000"/>
                          </a:solidFill>
                          <a:latin typeface="Arial"/>
                        </a:rPr>
                        <a:t>(AH/AF)</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4,6</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4,1</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Arial"/>
                        </a:rPr>
                        <a:t>3,1</a:t>
                      </a:r>
                      <a:endParaRPr lang="es-AR" sz="26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
        <p:nvSpPr>
          <p:cNvPr id="165" name="CustomShape 2"/>
          <p:cNvSpPr/>
          <p:nvPr/>
        </p:nvSpPr>
        <p:spPr>
          <a:xfrm>
            <a:off x="0" y="6211800"/>
            <a:ext cx="3285720" cy="6390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1" strike="noStrike" spc="-1">
                <a:solidFill>
                  <a:srgbClr val="000000"/>
                </a:solidFill>
                <a:latin typeface="Comic Sans MS"/>
              </a:rPr>
              <a:t>AH: ác. Húmico</a:t>
            </a:r>
            <a:endParaRPr lang="es-AR" sz="1800" b="0" strike="noStrike" spc="-1">
              <a:latin typeface="Arial"/>
            </a:endParaRPr>
          </a:p>
          <a:p>
            <a:pPr>
              <a:lnSpc>
                <a:spcPct val="100000"/>
              </a:lnSpc>
            </a:pPr>
            <a:r>
              <a:rPr lang="es-AR" sz="1800" b="1" strike="noStrike" spc="-1">
                <a:solidFill>
                  <a:srgbClr val="000000"/>
                </a:solidFill>
                <a:latin typeface="Comic Sans MS"/>
              </a:rPr>
              <a:t>AF: ác. Fúlvico</a:t>
            </a:r>
            <a:endParaRPr lang="es-AR" sz="1800" b="0" strike="noStrike" spc="-1">
              <a:latin typeface="Arial"/>
            </a:endParaRPr>
          </a:p>
        </p:txBody>
      </p:sp>
      <p:sp>
        <p:nvSpPr>
          <p:cNvPr id="166" name="CustomShape 3"/>
          <p:cNvSpPr/>
          <p:nvPr/>
        </p:nvSpPr>
        <p:spPr>
          <a:xfrm>
            <a:off x="5500800" y="6429240"/>
            <a:ext cx="3642840" cy="3646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	Lukyanchikova, 1980</a:t>
            </a:r>
            <a:endParaRPr lang="es-AR" sz="1800" b="0" strike="noStrike" spc="-1">
              <a:latin typeface="Arial"/>
            </a:endParaRPr>
          </a:p>
        </p:txBody>
      </p:sp>
      <p:sp>
        <p:nvSpPr>
          <p:cNvPr id="167" name="CustomShape 4"/>
          <p:cNvSpPr/>
          <p:nvPr/>
        </p:nvSpPr>
        <p:spPr>
          <a:xfrm>
            <a:off x="285840" y="4714920"/>
            <a:ext cx="8500680" cy="1071360"/>
          </a:xfrm>
          <a:prstGeom prst="rect">
            <a:avLst/>
          </a:prstGeom>
          <a:noFill/>
          <a:ln w="57240">
            <a:solidFill>
              <a:srgbClr val="FF0000"/>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 name="1 Título"/>
          <p:cNvPicPr/>
          <p:nvPr/>
        </p:nvPicPr>
        <p:blipFill>
          <a:blip r:embed="rId2"/>
          <a:stretch/>
        </p:blipFill>
        <p:spPr>
          <a:xfrm>
            <a:off x="468360" y="620640"/>
            <a:ext cx="8021160" cy="1166400"/>
          </a:xfrm>
          <a:prstGeom prst="rect">
            <a:avLst/>
          </a:prstGeom>
          <a:ln w="9360">
            <a:noFill/>
          </a:ln>
        </p:spPr>
      </p:pic>
      <p:graphicFrame>
        <p:nvGraphicFramePr>
          <p:cNvPr id="169" name="Table 1"/>
          <p:cNvGraphicFramePr/>
          <p:nvPr/>
        </p:nvGraphicFramePr>
        <p:xfrm>
          <a:off x="500040" y="2643120"/>
          <a:ext cx="8214840" cy="360000"/>
        </p:xfrm>
        <a:graphic>
          <a:graphicData uri="http://schemas.openxmlformats.org/drawingml/2006/table">
            <a:tbl>
              <a:tblPr/>
              <a:tblGrid>
                <a:gridCol w="4143240"/>
                <a:gridCol w="1428480"/>
                <a:gridCol w="1285560"/>
                <a:gridCol w="1357200"/>
              </a:tblGrid>
              <a:tr h="0">
                <a:tc>
                  <a:txBody>
                    <a:bodyPr/>
                    <a:lstStyle/>
                    <a:p>
                      <a:pPr algn="just">
                        <a:lnSpc>
                          <a:spcPct val="115000"/>
                        </a:lnSpc>
                      </a:pPr>
                      <a:r>
                        <a:rPr lang="es-AR" sz="1700" b="1" strike="noStrike" spc="-1">
                          <a:solidFill>
                            <a:srgbClr val="000000"/>
                          </a:solidFill>
                          <a:latin typeface="Arial"/>
                        </a:rPr>
                        <a:t>Propiedad edáfica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gridSpan="3">
                  <a:txBody>
                    <a:bodyPr/>
                    <a:lstStyle/>
                    <a:p>
                      <a:pPr algn="ctr">
                        <a:lnSpc>
                          <a:spcPct val="115000"/>
                        </a:lnSpc>
                      </a:pPr>
                      <a:r>
                        <a:rPr lang="es-AR" sz="1700" b="1" strike="noStrike" spc="-1">
                          <a:solidFill>
                            <a:srgbClr val="000000"/>
                          </a:solidFill>
                          <a:latin typeface="Arial"/>
                        </a:rPr>
                        <a:t>Dosis de estiércol (t/ha)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hMerge="1">
                  <a:txBody>
                    <a:bodyPr/>
                    <a:lstStyle/>
                    <a:p>
                      <a:endParaRPr lang="es-AR"/>
                    </a:p>
                  </a:txBody>
                  <a:tcPr marL="90000" marR="90000">
                    <a:solidFill>
                      <a:srgbClr val="729FCF"/>
                    </a:solidFill>
                  </a:tcPr>
                </a:tc>
                <a:tc hMerge="1">
                  <a:txBody>
                    <a:bodyPr/>
                    <a:lstStyle/>
                    <a:p>
                      <a:endParaRPr lang="es-AR"/>
                    </a:p>
                  </a:txBody>
                  <a:tcPr marL="90000" marR="90000">
                    <a:solidFill>
                      <a:srgbClr val="729FCF"/>
                    </a:solidFill>
                  </a:tcPr>
                </a:tc>
              </a:tr>
              <a:tr h="0">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0</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67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134</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Contenido de humedad a saturación (%)</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32,7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36,7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41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Capacidad de campo (%)</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28,0</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29,2</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30,3</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Pto. Marchitez permanente (%)</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18,2</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18,7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19,5</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Agregados estables al agua (%)</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13,5</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15,7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20,9</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Cond. Hidráulica (cm/h)</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1,0</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endParaRPr lang="es-A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2,0</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CE (mmhos/cm)</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0,01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1,21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2,61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Materia orgánica (%)</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1,41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2,59</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2,79</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1700" b="1" strike="noStrike" spc="-1">
                          <a:solidFill>
                            <a:srgbClr val="000000"/>
                          </a:solidFill>
                          <a:latin typeface="Arial"/>
                        </a:rPr>
                        <a:t>Densidad aparente (g/cm3)</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1,37</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1,28</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Arial"/>
                        </a:rPr>
                        <a:t>1,20</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
        <p:nvSpPr>
          <p:cNvPr id="170" name="CustomShape 2"/>
          <p:cNvSpPr/>
          <p:nvPr/>
        </p:nvSpPr>
        <p:spPr>
          <a:xfrm>
            <a:off x="7286760" y="2928960"/>
            <a:ext cx="1428480" cy="3214440"/>
          </a:xfrm>
          <a:prstGeom prst="ellipse">
            <a:avLst/>
          </a:prstGeom>
          <a:noFill/>
          <a:ln w="38160">
            <a:solidFill>
              <a:srgbClr val="FF0000"/>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 name="CustomShape 1"/>
          <p:cNvSpPr/>
          <p:nvPr/>
        </p:nvSpPr>
        <p:spPr>
          <a:xfrm>
            <a:off x="5857920" y="6143760"/>
            <a:ext cx="3071520" cy="5169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800" b="1" strike="noStrike" spc="-1">
                <a:solidFill>
                  <a:srgbClr val="000000"/>
                </a:solidFill>
                <a:latin typeface="Comic Sans MS"/>
              </a:rPr>
              <a:t>GALLINAZA</a:t>
            </a:r>
            <a:endParaRPr lang="es-AR" sz="2800" b="0" strike="noStrike" spc="-1">
              <a:latin typeface="Arial"/>
            </a:endParaRPr>
          </a:p>
        </p:txBody>
      </p:sp>
      <p:sp>
        <p:nvSpPr>
          <p:cNvPr id="172" name="CustomShape 2"/>
          <p:cNvSpPr/>
          <p:nvPr/>
        </p:nvSpPr>
        <p:spPr>
          <a:xfrm>
            <a:off x="7358040" y="6572160"/>
            <a:ext cx="17856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Cabrera, 2015</a:t>
            </a:r>
            <a:endParaRPr lang="es-AR" sz="1800" b="0" strike="noStrike" spc="-1">
              <a:latin typeface="Arial"/>
            </a:endParaRPr>
          </a:p>
        </p:txBody>
      </p:sp>
      <p:pic>
        <p:nvPicPr>
          <p:cNvPr id="173" name="Picture 2"/>
          <p:cNvPicPr/>
          <p:nvPr/>
        </p:nvPicPr>
        <p:blipFill>
          <a:blip r:embed="rId2"/>
          <a:stretch/>
        </p:blipFill>
        <p:spPr>
          <a:xfrm>
            <a:off x="5286240" y="714240"/>
            <a:ext cx="3352320" cy="4476240"/>
          </a:xfrm>
          <a:prstGeom prst="rect">
            <a:avLst/>
          </a:prstGeom>
          <a:ln w="9360">
            <a:noFill/>
          </a:ln>
        </p:spPr>
      </p:pic>
      <p:pic>
        <p:nvPicPr>
          <p:cNvPr id="174" name="Picture 3"/>
          <p:cNvPicPr/>
          <p:nvPr/>
        </p:nvPicPr>
        <p:blipFill>
          <a:blip r:embed="rId3"/>
          <a:stretch/>
        </p:blipFill>
        <p:spPr>
          <a:xfrm>
            <a:off x="857160" y="500040"/>
            <a:ext cx="3314520" cy="2457000"/>
          </a:xfrm>
          <a:prstGeom prst="rect">
            <a:avLst/>
          </a:prstGeom>
          <a:ln w="9360">
            <a:noFill/>
          </a:ln>
        </p:spPr>
      </p:pic>
      <p:pic>
        <p:nvPicPr>
          <p:cNvPr id="175" name="Picture 4"/>
          <p:cNvPicPr/>
          <p:nvPr/>
        </p:nvPicPr>
        <p:blipFill>
          <a:blip r:embed="rId4"/>
          <a:stretch/>
        </p:blipFill>
        <p:spPr>
          <a:xfrm>
            <a:off x="357120" y="3571920"/>
            <a:ext cx="4766040" cy="26618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CustomShape 1"/>
          <p:cNvSpPr/>
          <p:nvPr/>
        </p:nvSpPr>
        <p:spPr>
          <a:xfrm>
            <a:off x="7358040" y="6572160"/>
            <a:ext cx="17856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Cabrera, 2015</a:t>
            </a:r>
            <a:endParaRPr lang="es-AR" sz="1800" b="0" strike="noStrike" spc="-1">
              <a:latin typeface="Arial"/>
            </a:endParaRPr>
          </a:p>
        </p:txBody>
      </p:sp>
      <p:pic>
        <p:nvPicPr>
          <p:cNvPr id="177" name="Picture 2"/>
          <p:cNvPicPr/>
          <p:nvPr/>
        </p:nvPicPr>
        <p:blipFill>
          <a:blip r:embed="rId2"/>
          <a:stretch/>
        </p:blipFill>
        <p:spPr>
          <a:xfrm>
            <a:off x="747720" y="671400"/>
            <a:ext cx="7648200" cy="551448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 name="Picture 2"/>
          <p:cNvPicPr/>
          <p:nvPr/>
        </p:nvPicPr>
        <p:blipFill>
          <a:blip r:embed="rId2"/>
          <a:stretch/>
        </p:blipFill>
        <p:spPr>
          <a:xfrm>
            <a:off x="776160" y="662040"/>
            <a:ext cx="7590960" cy="553356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 name="CustomShape 1"/>
          <p:cNvSpPr/>
          <p:nvPr/>
        </p:nvSpPr>
        <p:spPr>
          <a:xfrm>
            <a:off x="776880" y="908640"/>
            <a:ext cx="7776360" cy="5111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0000"/>
              </a:lnSpc>
            </a:pPr>
            <a:r>
              <a:rPr lang="es-AR" sz="2400" b="0" strike="noStrike" spc="-1">
                <a:solidFill>
                  <a:srgbClr val="000000"/>
                </a:solidFill>
                <a:latin typeface="Arial"/>
              </a:rPr>
              <a:t>Sistemas comunes de tratamiento</a:t>
            </a:r>
            <a:endParaRPr lang="es-AR" sz="2400" b="0" strike="noStrike" spc="-1">
              <a:latin typeface="Arial"/>
            </a:endParaRPr>
          </a:p>
          <a:p>
            <a:pPr algn="just">
              <a:lnSpc>
                <a:spcPct val="100000"/>
              </a:lnSpc>
            </a:pPr>
            <a:r>
              <a:rPr lang="es-AR" sz="1400" b="0" strike="noStrike" spc="-1">
                <a:solidFill>
                  <a:srgbClr val="000000"/>
                </a:solidFill>
                <a:latin typeface="Arial"/>
              </a:rPr>
              <a:t>Pueden existir situaciones donde el uso agronómico de GG y CP frescos no sea posible. En estos casos podría recurrirse a alguna de las siguientes alternativas de tratamiento en las cuales siempre queda un producto final que puede utilizarse como enmienda orgánica.</a:t>
            </a:r>
            <a:endParaRPr lang="es-AR" sz="1400" b="0" strike="noStrike" spc="-1">
              <a:latin typeface="Arial"/>
            </a:endParaRPr>
          </a:p>
          <a:p>
            <a:pPr algn="just">
              <a:lnSpc>
                <a:spcPct val="100000"/>
              </a:lnSpc>
            </a:pPr>
            <a:r>
              <a:rPr lang="es-AR" sz="2400" b="0" strike="noStrike" spc="-1">
                <a:solidFill>
                  <a:srgbClr val="000000"/>
                </a:solidFill>
                <a:latin typeface="Arial"/>
              </a:rPr>
              <a:t>a) Compostaje</a:t>
            </a:r>
            <a:endParaRPr lang="es-AR" sz="2400" b="0" strike="noStrike" spc="-1">
              <a:latin typeface="Arial"/>
            </a:endParaRPr>
          </a:p>
          <a:p>
            <a:pPr algn="just">
              <a:lnSpc>
                <a:spcPct val="100000"/>
              </a:lnSpc>
            </a:pPr>
            <a:r>
              <a:rPr lang="es-AR" sz="1600" b="0" strike="noStrike" spc="-1">
                <a:solidFill>
                  <a:srgbClr val="000000"/>
                </a:solidFill>
                <a:latin typeface="Arial"/>
              </a:rPr>
              <a:t>Es una técnica probada, muy difundida y sencilla en cuanto a la teoría detrás del proceso, lo que la convierte en una herramienta de fácil adopción para los productores. </a:t>
            </a:r>
            <a:endParaRPr lang="es-AR" sz="1600" b="0" strike="noStrike" spc="-1">
              <a:latin typeface="Arial"/>
            </a:endParaRPr>
          </a:p>
          <a:p>
            <a:pPr algn="just">
              <a:lnSpc>
                <a:spcPct val="100000"/>
              </a:lnSpc>
            </a:pPr>
            <a:r>
              <a:rPr lang="es-AR" sz="1600" b="0" strike="noStrike" spc="-1">
                <a:solidFill>
                  <a:srgbClr val="000000"/>
                </a:solidFill>
                <a:latin typeface="Arial"/>
              </a:rPr>
              <a:t>Las principales ventajas del compostaje son la reducción en volumen del orden del 25-30%exclusivamente en el caso de CP, disminución de humedad de hasta un 50% para el caso de guano, la estabilización química del material, la disminución progresiva de las rmoscas, la posibilidad de eliminar semillas de malezas y algunos patógenos si las temperaturas internas de la pila necesarias son alcanzadas y mantenidas por algunos días.</a:t>
            </a:r>
            <a:endParaRPr lang="es-AR" sz="1600" b="0" strike="noStrike" spc="-1">
              <a:latin typeface="Arial"/>
            </a:endParaRPr>
          </a:p>
          <a:p>
            <a:pPr algn="just">
              <a:lnSpc>
                <a:spcPct val="100000"/>
              </a:lnSpc>
            </a:pPr>
            <a:r>
              <a:rPr lang="es-AR" sz="1600" b="0" strike="noStrike" spc="-1">
                <a:solidFill>
                  <a:srgbClr val="000000"/>
                </a:solidFill>
                <a:latin typeface="Arial"/>
              </a:rPr>
              <a:t>Entre las desventajas contamos que la liberación de amoníaco que, en los primeros estadios,puede ser importante generando olores significativos y disminuyendo el valor fertilizante de la excreta, se libera dióxido de carbono a la atmósfera que reduce el contenido de materia orgánica del compost (Griffiths, 2011). Es un proceso largo que requiere atención, mano de obra y maquinaria e implementos específicos (tractor, pala mecánica, etc).</a:t>
            </a:r>
            <a:endParaRPr lang="es-AR" sz="16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CustomShape 1"/>
          <p:cNvSpPr/>
          <p:nvPr/>
        </p:nvSpPr>
        <p:spPr>
          <a:xfrm>
            <a:off x="683640" y="487080"/>
            <a:ext cx="7344360" cy="532476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strike="noStrike" spc="-1">
                <a:solidFill>
                  <a:srgbClr val="000000"/>
                </a:solidFill>
                <a:latin typeface="Arial"/>
              </a:rPr>
              <a:t>B) pellet</a:t>
            </a:r>
            <a:endParaRPr lang="es-AR" sz="2400" b="0" strike="noStrike" spc="-1">
              <a:latin typeface="Arial"/>
            </a:endParaRPr>
          </a:p>
          <a:p>
            <a:pPr>
              <a:lnSpc>
                <a:spcPct val="100000"/>
              </a:lnSpc>
            </a:pPr>
            <a:r>
              <a:rPr lang="es-AR" sz="1600" b="0" strike="noStrike" spc="-1">
                <a:solidFill>
                  <a:srgbClr val="000000"/>
                </a:solidFill>
                <a:latin typeface="Arial"/>
              </a:rPr>
              <a:t>El pelleteado  de GG y CP consiste en su tratamiento por compresión, moldeado y temperatura. La principal ventaja de esta tecnología reside en la disminución del volumen y facilidad de manipuleo.</a:t>
            </a:r>
            <a:endParaRPr lang="es-AR" sz="1600" b="0" strike="noStrike" spc="-1">
              <a:latin typeface="Arial"/>
            </a:endParaRPr>
          </a:p>
          <a:p>
            <a:pPr>
              <a:lnSpc>
                <a:spcPct val="100000"/>
              </a:lnSpc>
            </a:pPr>
            <a:r>
              <a:rPr lang="es-AR" sz="2400" b="0" strike="noStrike" spc="-1">
                <a:solidFill>
                  <a:srgbClr val="000000"/>
                </a:solidFill>
                <a:latin typeface="Arial"/>
              </a:rPr>
              <a:t>C) Incineración</a:t>
            </a:r>
            <a:endParaRPr lang="es-AR" sz="2400" b="0" strike="noStrike" spc="-1">
              <a:latin typeface="Arial"/>
            </a:endParaRPr>
          </a:p>
          <a:p>
            <a:pPr>
              <a:lnSpc>
                <a:spcPct val="100000"/>
              </a:lnSpc>
            </a:pPr>
            <a:r>
              <a:rPr lang="es-AR" sz="1600" b="0" strike="noStrike" spc="-1">
                <a:solidFill>
                  <a:srgbClr val="000000"/>
                </a:solidFill>
                <a:latin typeface="Arial"/>
              </a:rPr>
              <a:t>El proceso se basa en la incineración por calor a temperaturas de 1.000 a 1.200 ºC, donde el calor generado puede recuperarse para transformarlo en energía. El residuo que queda como ceniza se utiliza como fertilizante aunque debe mencionarse que su contenido es mayoritariamente Carbono.</a:t>
            </a:r>
            <a:endParaRPr lang="es-AR" sz="1600" b="0" strike="noStrike" spc="-1">
              <a:latin typeface="Arial"/>
            </a:endParaRPr>
          </a:p>
          <a:p>
            <a:pPr>
              <a:lnSpc>
                <a:spcPct val="100000"/>
              </a:lnSpc>
            </a:pPr>
            <a:r>
              <a:rPr lang="es-AR" sz="2400" b="0" strike="noStrike" spc="-1">
                <a:solidFill>
                  <a:srgbClr val="000000"/>
                </a:solidFill>
                <a:latin typeface="Arial"/>
              </a:rPr>
              <a:t>D) Generación de Biogás</a:t>
            </a:r>
            <a:endParaRPr lang="es-AR" sz="2400" b="0" strike="noStrike" spc="-1">
              <a:latin typeface="Arial"/>
            </a:endParaRPr>
          </a:p>
          <a:p>
            <a:pPr>
              <a:lnSpc>
                <a:spcPct val="100000"/>
              </a:lnSpc>
            </a:pPr>
            <a:r>
              <a:rPr lang="es-AR" sz="1600" b="0" strike="noStrike" spc="-1">
                <a:solidFill>
                  <a:srgbClr val="000000"/>
                </a:solidFill>
                <a:latin typeface="Arial"/>
              </a:rPr>
              <a:t>Es otra alternativa para empresas de escala dado que la inversión inicial es elevada y la operatoria diaria requiere personal capacitado. El principal producto es el biogás que puede utilizarse como fuente de energía calórica o convertirse en electricidad. Un valor agregado de esta tecnología es el excelente control de olores.. Algunas limitaciones de esta tecnología son la necesidad de disponer de tierras agrícolas para disponer del digestato (porción líquida remanente del proceso), la conversión del nitrógeno orgánico en amoniacal que aumenta las pérdidas potenciales de nitrógeno durante la aplicación a campo y la disponibilidad de una red de energía para poder vender excedentes energéticos.</a:t>
            </a:r>
            <a:endParaRPr lang="es-AR" sz="16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CustomShape 1"/>
          <p:cNvSpPr/>
          <p:nvPr/>
        </p:nvSpPr>
        <p:spPr>
          <a:xfrm>
            <a:off x="1857240" y="500040"/>
            <a:ext cx="6286320" cy="5778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3200" b="1" strike="noStrike" spc="-1">
                <a:solidFill>
                  <a:srgbClr val="000000"/>
                </a:solidFill>
                <a:latin typeface="Comic Sans MS"/>
              </a:rPr>
              <a:t>EFLUENTES DE TAMBO</a:t>
            </a:r>
            <a:endParaRPr lang="es-AR" sz="3200" b="0" strike="noStrike" spc="-1">
              <a:latin typeface="Arial"/>
            </a:endParaRPr>
          </a:p>
        </p:txBody>
      </p:sp>
      <p:sp>
        <p:nvSpPr>
          <p:cNvPr id="182" name="CustomShape 2"/>
          <p:cNvSpPr/>
          <p:nvPr/>
        </p:nvSpPr>
        <p:spPr>
          <a:xfrm>
            <a:off x="7358040" y="6572160"/>
            <a:ext cx="17856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Cabrera, 2015</a:t>
            </a:r>
            <a:endParaRPr lang="es-AR" sz="1800" b="0" strike="noStrike" spc="-1">
              <a:latin typeface="Arial"/>
            </a:endParaRPr>
          </a:p>
        </p:txBody>
      </p:sp>
      <p:pic>
        <p:nvPicPr>
          <p:cNvPr id="183" name="Picture 2"/>
          <p:cNvPicPr/>
          <p:nvPr/>
        </p:nvPicPr>
        <p:blipFill>
          <a:blip r:embed="rId2"/>
          <a:stretch/>
        </p:blipFill>
        <p:spPr>
          <a:xfrm>
            <a:off x="285840" y="1214280"/>
            <a:ext cx="4219200" cy="2733480"/>
          </a:xfrm>
          <a:prstGeom prst="rect">
            <a:avLst/>
          </a:prstGeom>
          <a:ln w="9360">
            <a:noFill/>
          </a:ln>
        </p:spPr>
      </p:pic>
      <p:pic>
        <p:nvPicPr>
          <p:cNvPr id="184" name="Picture 3"/>
          <p:cNvPicPr/>
          <p:nvPr/>
        </p:nvPicPr>
        <p:blipFill>
          <a:blip r:embed="rId3"/>
          <a:stretch/>
        </p:blipFill>
        <p:spPr>
          <a:xfrm>
            <a:off x="3747960" y="3643200"/>
            <a:ext cx="5152680" cy="280476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 name="Picture 2"/>
          <p:cNvPicPr/>
          <p:nvPr/>
        </p:nvPicPr>
        <p:blipFill>
          <a:blip r:embed="rId2"/>
          <a:stretch/>
        </p:blipFill>
        <p:spPr>
          <a:xfrm>
            <a:off x="785880" y="757080"/>
            <a:ext cx="7571880" cy="534312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 name="Picture 2"/>
          <p:cNvPicPr/>
          <p:nvPr/>
        </p:nvPicPr>
        <p:blipFill>
          <a:blip r:embed="rId2"/>
          <a:stretch/>
        </p:blipFill>
        <p:spPr>
          <a:xfrm>
            <a:off x="1000080" y="1000080"/>
            <a:ext cx="3838320" cy="2914200"/>
          </a:xfrm>
          <a:prstGeom prst="rect">
            <a:avLst/>
          </a:prstGeom>
          <a:ln w="9360">
            <a:noFill/>
          </a:ln>
        </p:spPr>
      </p:pic>
      <p:sp>
        <p:nvSpPr>
          <p:cNvPr id="187" name="CustomShape 1"/>
          <p:cNvSpPr/>
          <p:nvPr/>
        </p:nvSpPr>
        <p:spPr>
          <a:xfrm>
            <a:off x="5143680" y="1143000"/>
            <a:ext cx="307152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s-AR" sz="1800" b="1" strike="noStrike" spc="-1">
                <a:solidFill>
                  <a:srgbClr val="000000"/>
                </a:solidFill>
                <a:latin typeface="Arial"/>
              </a:rPr>
              <a:t>DESPARRAMADORA DE CAMA DE POLLO</a:t>
            </a:r>
            <a:endParaRPr lang="es-AR" sz="1800" b="0" strike="noStrike" spc="-1">
              <a:latin typeface="Arial"/>
            </a:endParaRPr>
          </a:p>
        </p:txBody>
      </p:sp>
      <p:pic>
        <p:nvPicPr>
          <p:cNvPr id="188" name="Picture 3"/>
          <p:cNvPicPr/>
          <p:nvPr/>
        </p:nvPicPr>
        <p:blipFill>
          <a:blip r:embed="rId3"/>
          <a:stretch/>
        </p:blipFill>
        <p:spPr>
          <a:xfrm>
            <a:off x="4310280" y="3500280"/>
            <a:ext cx="4476240" cy="2937960"/>
          </a:xfrm>
          <a:prstGeom prst="rect">
            <a:avLst/>
          </a:prstGeom>
          <a:ln w="9360">
            <a:noFill/>
          </a:ln>
        </p:spPr>
      </p:pic>
      <p:sp>
        <p:nvSpPr>
          <p:cNvPr id="189" name="CustomShape 2"/>
          <p:cNvSpPr/>
          <p:nvPr/>
        </p:nvSpPr>
        <p:spPr>
          <a:xfrm>
            <a:off x="714240" y="4786200"/>
            <a:ext cx="3071520" cy="63900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s-AR" sz="1800" b="1" strike="noStrike" spc="-1">
                <a:solidFill>
                  <a:srgbClr val="000000"/>
                </a:solidFill>
                <a:latin typeface="Arial"/>
              </a:rPr>
              <a:t>APLICADORA DE PURINES</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CustomShape 1"/>
          <p:cNvSpPr/>
          <p:nvPr/>
        </p:nvSpPr>
        <p:spPr>
          <a:xfrm>
            <a:off x="7358040" y="6572160"/>
            <a:ext cx="178560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Cabrera, 2015</a:t>
            </a:r>
            <a:endParaRPr lang="es-AR" sz="1800" b="0" strike="noStrike" spc="-1">
              <a:latin typeface="Arial"/>
            </a:endParaRPr>
          </a:p>
        </p:txBody>
      </p:sp>
      <p:pic>
        <p:nvPicPr>
          <p:cNvPr id="191" name="Picture 2"/>
          <p:cNvPicPr/>
          <p:nvPr/>
        </p:nvPicPr>
        <p:blipFill>
          <a:blip r:embed="rId2"/>
          <a:stretch/>
        </p:blipFill>
        <p:spPr>
          <a:xfrm>
            <a:off x="833400" y="700200"/>
            <a:ext cx="7476840" cy="545760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2" name="1 Título"/>
          <p:cNvPicPr/>
          <p:nvPr/>
        </p:nvPicPr>
        <p:blipFill>
          <a:blip r:embed="rId2"/>
          <a:stretch/>
        </p:blipFill>
        <p:spPr>
          <a:xfrm>
            <a:off x="755640" y="981000"/>
            <a:ext cx="5398560" cy="1079280"/>
          </a:xfrm>
          <a:prstGeom prst="rect">
            <a:avLst/>
          </a:prstGeom>
          <a:ln w="9360">
            <a:noFill/>
          </a:ln>
        </p:spPr>
      </p:pic>
      <p:graphicFrame>
        <p:nvGraphicFramePr>
          <p:cNvPr id="193" name="Table 1"/>
          <p:cNvGraphicFramePr/>
          <p:nvPr/>
        </p:nvGraphicFramePr>
        <p:xfrm>
          <a:off x="71280" y="2786040"/>
          <a:ext cx="8929440" cy="360000"/>
        </p:xfrm>
        <a:graphic>
          <a:graphicData uri="http://schemas.openxmlformats.org/drawingml/2006/table">
            <a:tbl>
              <a:tblPr/>
              <a:tblGrid>
                <a:gridCol w="2231640"/>
                <a:gridCol w="2231640"/>
                <a:gridCol w="2231640"/>
                <a:gridCol w="2233800"/>
              </a:tblGrid>
              <a:tr h="0">
                <a:tc>
                  <a:txBody>
                    <a:bodyPr/>
                    <a:lstStyle/>
                    <a:p>
                      <a:pPr algn="ctr">
                        <a:lnSpc>
                          <a:spcPct val="115000"/>
                        </a:lnSpc>
                      </a:pPr>
                      <a:r>
                        <a:rPr lang="es-AR" sz="2400" b="1" strike="noStrike" spc="-1">
                          <a:solidFill>
                            <a:srgbClr val="000000"/>
                          </a:solidFill>
                          <a:latin typeface="Comic Sans MS"/>
                        </a:rPr>
                        <a:t>Gallinaza</a:t>
                      </a:r>
                      <a:endParaRPr lang="es-AR" sz="2400" b="0" strike="noStrike" spc="-1">
                        <a:latin typeface="Arial"/>
                      </a:endParaRPr>
                    </a:p>
                    <a:p>
                      <a:pPr algn="ctr">
                        <a:lnSpc>
                          <a:spcPct val="115000"/>
                        </a:lnSpc>
                      </a:pPr>
                      <a:r>
                        <a:rPr lang="es-AR" sz="2400" b="1" strike="noStrike" spc="-1">
                          <a:solidFill>
                            <a:srgbClr val="000000"/>
                          </a:solidFill>
                          <a:latin typeface="Comic Sans MS"/>
                        </a:rPr>
                        <a:t>(t/ha)</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1" strike="noStrike" spc="-1">
                          <a:solidFill>
                            <a:srgbClr val="000000"/>
                          </a:solidFill>
                          <a:latin typeface="Comic Sans MS"/>
                        </a:rPr>
                        <a:t>Hongos</a:t>
                      </a:r>
                      <a:endParaRPr lang="es-AR" sz="2400" b="0" strike="noStrike" spc="-1">
                        <a:latin typeface="Arial"/>
                      </a:endParaRPr>
                    </a:p>
                    <a:p>
                      <a:pPr algn="ctr">
                        <a:lnSpc>
                          <a:spcPct val="115000"/>
                        </a:lnSpc>
                      </a:pPr>
                      <a:r>
                        <a:rPr lang="es-AR" sz="2400" b="1" strike="noStrike" spc="-1">
                          <a:solidFill>
                            <a:srgbClr val="000000"/>
                          </a:solidFill>
                          <a:latin typeface="Comic Sans MS"/>
                        </a:rPr>
                        <a:t>(10</a:t>
                      </a:r>
                      <a:r>
                        <a:rPr lang="es-AR" sz="2400" b="1" strike="noStrike" spc="-1" baseline="30000">
                          <a:solidFill>
                            <a:srgbClr val="000000"/>
                          </a:solidFill>
                          <a:latin typeface="Comic Sans MS"/>
                        </a:rPr>
                        <a:t>5</a:t>
                      </a:r>
                      <a:r>
                        <a:rPr lang="es-AR" sz="2400" b="1" strike="noStrike" spc="-1">
                          <a:solidFill>
                            <a:srgbClr val="000000"/>
                          </a:solidFill>
                          <a:latin typeface="Comic Sans MS"/>
                        </a:rPr>
                        <a:t>/g)</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1" strike="noStrike" spc="-1">
                          <a:solidFill>
                            <a:srgbClr val="000000"/>
                          </a:solidFill>
                          <a:latin typeface="Comic Sans MS"/>
                        </a:rPr>
                        <a:t>Actinomicetes (10</a:t>
                      </a:r>
                      <a:r>
                        <a:rPr lang="es-AR" sz="2400" b="1" strike="noStrike" spc="-1" baseline="30000">
                          <a:solidFill>
                            <a:srgbClr val="000000"/>
                          </a:solidFill>
                          <a:latin typeface="Comic Sans MS"/>
                        </a:rPr>
                        <a:t>6</a:t>
                      </a:r>
                      <a:r>
                        <a:rPr lang="es-AR" sz="2400" b="1" strike="noStrike" spc="-1">
                          <a:solidFill>
                            <a:srgbClr val="000000"/>
                          </a:solidFill>
                          <a:latin typeface="Comic Sans MS"/>
                        </a:rPr>
                        <a:t>/g)</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1" strike="noStrike" spc="-1">
                          <a:solidFill>
                            <a:srgbClr val="000000"/>
                          </a:solidFill>
                          <a:latin typeface="Comic Sans MS"/>
                        </a:rPr>
                        <a:t>Bacterias</a:t>
                      </a:r>
                      <a:endParaRPr lang="es-AR" sz="2400" b="0" strike="noStrike" spc="-1">
                        <a:latin typeface="Arial"/>
                      </a:endParaRPr>
                    </a:p>
                    <a:p>
                      <a:pPr algn="ctr">
                        <a:lnSpc>
                          <a:spcPct val="115000"/>
                        </a:lnSpc>
                      </a:pPr>
                      <a:r>
                        <a:rPr lang="es-AR" sz="2400" b="1" strike="noStrike" spc="-1">
                          <a:solidFill>
                            <a:srgbClr val="000000"/>
                          </a:solidFill>
                          <a:latin typeface="Comic Sans MS"/>
                        </a:rPr>
                        <a:t> (10</a:t>
                      </a:r>
                      <a:r>
                        <a:rPr lang="es-AR" sz="2400" b="1" strike="noStrike" spc="-1" baseline="30000">
                          <a:solidFill>
                            <a:srgbClr val="000000"/>
                          </a:solidFill>
                          <a:latin typeface="Comic Sans MS"/>
                        </a:rPr>
                        <a:t>7</a:t>
                      </a:r>
                      <a:r>
                        <a:rPr lang="es-AR" sz="2400" b="1" strike="noStrike" spc="-1">
                          <a:solidFill>
                            <a:srgbClr val="000000"/>
                          </a:solidFill>
                          <a:latin typeface="Comic Sans MS"/>
                        </a:rPr>
                        <a:t>/g)</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2400" b="0" strike="noStrike" spc="-1">
                          <a:solidFill>
                            <a:srgbClr val="000000"/>
                          </a:solidFill>
                          <a:latin typeface="Comic Sans MS"/>
                        </a:rPr>
                        <a:t>0</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2,4</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3,1</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2,2</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0">
                <a:tc>
                  <a:txBody>
                    <a:bodyPr/>
                    <a:lstStyle/>
                    <a:p>
                      <a:pPr algn="just">
                        <a:lnSpc>
                          <a:spcPct val="115000"/>
                        </a:lnSpc>
                      </a:pPr>
                      <a:r>
                        <a:rPr lang="es-AR" sz="2400" b="0" strike="noStrike" spc="-1">
                          <a:solidFill>
                            <a:srgbClr val="000000"/>
                          </a:solidFill>
                          <a:latin typeface="Comic Sans MS"/>
                        </a:rPr>
                        <a:t>20</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3,2</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4,6</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400" b="0" strike="noStrike" spc="-1">
                          <a:solidFill>
                            <a:srgbClr val="000000"/>
                          </a:solidFill>
                          <a:latin typeface="Comic Sans MS"/>
                        </a:rPr>
                        <a:t>3,8</a:t>
                      </a:r>
                      <a:endParaRPr lang="es-AR" sz="24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
        <p:nvSpPr>
          <p:cNvPr id="194" name="CustomShape 2"/>
          <p:cNvSpPr/>
          <p:nvPr/>
        </p:nvSpPr>
        <p:spPr>
          <a:xfrm>
            <a:off x="34920" y="4250520"/>
            <a:ext cx="8857800" cy="428400"/>
          </a:xfrm>
          <a:prstGeom prst="rect">
            <a:avLst/>
          </a:prstGeom>
          <a:noFill/>
          <a:ln w="57240">
            <a:solidFill>
              <a:srgbClr val="FF0000"/>
            </a:solidFill>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1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 name="1 Título"/>
          <p:cNvPicPr/>
          <p:nvPr/>
        </p:nvPicPr>
        <p:blipFill>
          <a:blip r:embed="rId2"/>
          <a:stretch/>
        </p:blipFill>
        <p:spPr>
          <a:xfrm>
            <a:off x="468360" y="836640"/>
            <a:ext cx="5398560" cy="1079280"/>
          </a:xfrm>
          <a:prstGeom prst="rect">
            <a:avLst/>
          </a:prstGeom>
          <a:ln w="9360">
            <a:noFill/>
          </a:ln>
        </p:spPr>
      </p:pic>
      <p:graphicFrame>
        <p:nvGraphicFramePr>
          <p:cNvPr id="196" name="Table 1"/>
          <p:cNvGraphicFramePr/>
          <p:nvPr/>
        </p:nvGraphicFramePr>
        <p:xfrm>
          <a:off x="214200" y="2071800"/>
          <a:ext cx="8714880" cy="1104480"/>
        </p:xfrm>
        <a:graphic>
          <a:graphicData uri="http://schemas.openxmlformats.org/drawingml/2006/table">
            <a:tbl>
              <a:tblPr/>
              <a:tblGrid>
                <a:gridCol w="2714400"/>
                <a:gridCol w="1191960"/>
                <a:gridCol w="1201680"/>
                <a:gridCol w="1203120"/>
                <a:gridCol w="1201680"/>
                <a:gridCol w="1202040"/>
              </a:tblGrid>
              <a:tr h="286560">
                <a:tc>
                  <a:txBody>
                    <a:bodyPr/>
                    <a:lstStyle/>
                    <a:p>
                      <a:pPr marL="19080">
                        <a:lnSpc>
                          <a:spcPct val="115000"/>
                        </a:lnSpc>
                        <a:spcAft>
                          <a:spcPts val="1001"/>
                        </a:spcAft>
                      </a:pPr>
                      <a:r>
                        <a:rPr lang="es-AR" sz="1700" b="1" strike="noStrike" spc="-1">
                          <a:solidFill>
                            <a:srgbClr val="000000"/>
                          </a:solidFill>
                          <a:latin typeface="Times New Roman"/>
                        </a:rPr>
                        <a:t>NUTRIENTE</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VACUNOS</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PORCINOS</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CAPRINOS</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CONEJOS</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GALLINAS</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286560">
                <a:tc>
                  <a:txBody>
                    <a:bodyPr/>
                    <a:lstStyle/>
                    <a:p>
                      <a:pPr marL="19080">
                        <a:lnSpc>
                          <a:spcPct val="115000"/>
                        </a:lnSpc>
                        <a:spcAft>
                          <a:spcPts val="1001"/>
                        </a:spcAft>
                      </a:pPr>
                      <a:r>
                        <a:rPr lang="es-AR" sz="1700" b="1" strike="noStrike" spc="-1">
                          <a:solidFill>
                            <a:srgbClr val="000000"/>
                          </a:solidFill>
                          <a:latin typeface="Times New Roman"/>
                        </a:rPr>
                        <a:t>Materia orgánica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48,9</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45,3</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52,8</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63,9</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54,1</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286560">
                <a:tc>
                  <a:txBody>
                    <a:bodyPr/>
                    <a:lstStyle/>
                    <a:p>
                      <a:pPr marL="19080">
                        <a:lnSpc>
                          <a:spcPct val="115000"/>
                        </a:lnSpc>
                        <a:spcAft>
                          <a:spcPts val="1001"/>
                        </a:spcAft>
                      </a:pPr>
                      <a:r>
                        <a:rPr lang="es-AR" sz="1700" b="1" strike="noStrike" spc="-1">
                          <a:solidFill>
                            <a:srgbClr val="000000"/>
                          </a:solidFill>
                          <a:latin typeface="Times New Roman"/>
                        </a:rPr>
                        <a:t>Nitrógeno total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1,27</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1,36</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1,55</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1,94</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2,38</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25440">
                <a:tc>
                  <a:txBody>
                    <a:bodyPr/>
                    <a:lstStyle/>
                    <a:p>
                      <a:pPr marL="19080">
                        <a:lnSpc>
                          <a:spcPct val="115000"/>
                        </a:lnSpc>
                        <a:spcAft>
                          <a:spcPts val="1001"/>
                        </a:spcAft>
                      </a:pPr>
                      <a:r>
                        <a:rPr lang="es-AR" sz="1700" b="1" strike="noStrike" spc="-1">
                          <a:solidFill>
                            <a:srgbClr val="000000"/>
                          </a:solidFill>
                          <a:latin typeface="Times New Roman"/>
                        </a:rPr>
                        <a:t>Fósforo asimilable (P</a:t>
                      </a:r>
                      <a:r>
                        <a:rPr lang="es-AR" sz="1700" b="1" strike="noStrike" spc="-1" baseline="-25000">
                          <a:solidFill>
                            <a:srgbClr val="000000"/>
                          </a:solidFill>
                          <a:latin typeface="Times New Roman"/>
                        </a:rPr>
                        <a:t>2</a:t>
                      </a:r>
                      <a:r>
                        <a:rPr lang="es-AR" sz="1700" b="1" strike="noStrike" spc="-1">
                          <a:solidFill>
                            <a:srgbClr val="000000"/>
                          </a:solidFill>
                          <a:latin typeface="Times New Roman"/>
                        </a:rPr>
                        <a:t>O</a:t>
                      </a:r>
                      <a:r>
                        <a:rPr lang="es-AR" sz="1700" b="1" strike="noStrike" spc="-1" baseline="-25000">
                          <a:solidFill>
                            <a:srgbClr val="000000"/>
                          </a:solidFill>
                          <a:latin typeface="Times New Roman"/>
                        </a:rPr>
                        <a:t>5</a:t>
                      </a:r>
                      <a:r>
                        <a:rPr lang="es-AR" sz="1700" b="1" strike="noStrike" spc="-1">
                          <a:solidFill>
                            <a:srgbClr val="000000"/>
                          </a:solidFill>
                          <a:latin typeface="Times New Roman"/>
                        </a:rPr>
                        <a:t>,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0,81</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1,98</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2,92</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1,82</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3,86</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25440">
                <a:tc>
                  <a:txBody>
                    <a:bodyPr/>
                    <a:lstStyle/>
                    <a:p>
                      <a:pPr marL="19080">
                        <a:lnSpc>
                          <a:spcPct val="115000"/>
                        </a:lnSpc>
                        <a:spcAft>
                          <a:spcPts val="1001"/>
                        </a:spcAft>
                      </a:pPr>
                      <a:r>
                        <a:rPr lang="es-AR" sz="1700" b="1" strike="noStrike" spc="-1">
                          <a:solidFill>
                            <a:srgbClr val="000000"/>
                          </a:solidFill>
                          <a:latin typeface="Times New Roman"/>
                        </a:rPr>
                        <a:t>Potasio (K</a:t>
                      </a:r>
                      <a:r>
                        <a:rPr lang="es-AR" sz="1700" b="1" strike="noStrike" spc="-1" baseline="-25000">
                          <a:solidFill>
                            <a:srgbClr val="000000"/>
                          </a:solidFill>
                          <a:latin typeface="Times New Roman"/>
                        </a:rPr>
                        <a:t>2</a:t>
                      </a:r>
                      <a:r>
                        <a:rPr lang="es-AR" sz="1700" b="1" strike="noStrike" spc="-1">
                          <a:solidFill>
                            <a:srgbClr val="000000"/>
                          </a:solidFill>
                          <a:latin typeface="Times New Roman"/>
                        </a:rPr>
                        <a:t>O,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0,84</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0,66</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0,74</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0,95</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1,39</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286560">
                <a:tc>
                  <a:txBody>
                    <a:bodyPr/>
                    <a:lstStyle/>
                    <a:p>
                      <a:pPr marL="19080">
                        <a:lnSpc>
                          <a:spcPct val="115000"/>
                        </a:lnSpc>
                        <a:spcAft>
                          <a:spcPts val="1001"/>
                        </a:spcAft>
                      </a:pPr>
                      <a:r>
                        <a:rPr lang="es-AR" sz="1700" b="1" strike="noStrike" spc="-1">
                          <a:solidFill>
                            <a:srgbClr val="000000"/>
                          </a:solidFill>
                          <a:latin typeface="Times New Roman"/>
                        </a:rPr>
                        <a:t>Calcio (CaO,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2,03</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2,72</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3,2</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2,36</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3,63</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286560">
                <a:tc>
                  <a:txBody>
                    <a:bodyPr/>
                    <a:lstStyle/>
                    <a:p>
                      <a:pPr marL="19080">
                        <a:lnSpc>
                          <a:spcPct val="115000"/>
                        </a:lnSpc>
                        <a:spcAft>
                          <a:spcPts val="1001"/>
                        </a:spcAft>
                      </a:pPr>
                      <a:r>
                        <a:rPr lang="es-AR" sz="1700" b="1" strike="noStrike" spc="-1">
                          <a:solidFill>
                            <a:srgbClr val="000000"/>
                          </a:solidFill>
                          <a:latin typeface="Times New Roman"/>
                        </a:rPr>
                        <a:t>Magnesio (MgO, %)</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0,51</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0,65</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0,57</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0,45</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1700" b="1" strike="noStrike" spc="-1">
                          <a:solidFill>
                            <a:srgbClr val="000000"/>
                          </a:solidFill>
                          <a:latin typeface="Times New Roman"/>
                        </a:rPr>
                        <a:t>0,77</a:t>
                      </a:r>
                      <a:endParaRPr lang="es-AR" sz="17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
        <p:nvSpPr>
          <p:cNvPr id="197" name="CustomShape 2"/>
          <p:cNvSpPr/>
          <p:nvPr/>
        </p:nvSpPr>
        <p:spPr>
          <a:xfrm>
            <a:off x="1143000" y="4572000"/>
            <a:ext cx="7143480" cy="1919160"/>
          </a:xfrm>
          <a:prstGeom prst="rect">
            <a:avLst/>
          </a:prstGeom>
          <a:solidFill>
            <a:schemeClr val="accent6">
              <a:lumMod val="40000"/>
              <a:lumOff val="60000"/>
            </a:schemeClr>
          </a:solid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216000" indent="-216000">
              <a:lnSpc>
                <a:spcPct val="100000"/>
              </a:lnSpc>
              <a:buClr>
                <a:srgbClr val="000000"/>
              </a:buClr>
              <a:buFont typeface="Wingdings" charset="2"/>
              <a:buChar char=""/>
            </a:pPr>
            <a:r>
              <a:rPr lang="es-AR" sz="2400" b="1" strike="noStrike" spc="-1">
                <a:solidFill>
                  <a:srgbClr val="000000"/>
                </a:solidFill>
                <a:latin typeface="Comic Sans MS"/>
              </a:rPr>
              <a:t>Vacuno 400 kg excreta 25 kg/día</a:t>
            </a:r>
            <a:endParaRPr lang="es-AR" sz="2400" b="0" strike="noStrike" spc="-1">
              <a:latin typeface="Arial"/>
            </a:endParaRPr>
          </a:p>
          <a:p>
            <a:pPr>
              <a:lnSpc>
                <a:spcPct val="100000"/>
              </a:lnSpc>
            </a:pPr>
            <a:endParaRPr lang="es-AR" sz="2400" b="0" strike="noStrike" spc="-1">
              <a:latin typeface="Arial"/>
            </a:endParaRPr>
          </a:p>
          <a:p>
            <a:pPr marL="216000" indent="-216000">
              <a:lnSpc>
                <a:spcPct val="100000"/>
              </a:lnSpc>
              <a:buClr>
                <a:srgbClr val="000000"/>
              </a:buClr>
              <a:buFont typeface="Wingdings" charset="2"/>
              <a:buChar char=""/>
            </a:pPr>
            <a:r>
              <a:rPr lang="es-AR" sz="2400" b="1" strike="noStrike" spc="-1">
                <a:solidFill>
                  <a:srgbClr val="000000"/>
                </a:solidFill>
                <a:latin typeface="Comic Sans MS"/>
              </a:rPr>
              <a:t>1.000 gallinas excretan 120 l/día (establecimiento automatizado tiene entre 30.000 -100.000 gallinas) </a:t>
            </a: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 name="1 Título"/>
          <p:cNvPicPr/>
          <p:nvPr/>
        </p:nvPicPr>
        <p:blipFill>
          <a:blip r:embed="rId2"/>
          <a:stretch/>
        </p:blipFill>
        <p:spPr>
          <a:xfrm>
            <a:off x="450720" y="262080"/>
            <a:ext cx="8241840" cy="1407600"/>
          </a:xfrm>
          <a:prstGeom prst="rect">
            <a:avLst/>
          </a:prstGeom>
          <a:ln w="9360">
            <a:noFill/>
          </a:ln>
        </p:spPr>
      </p:pic>
      <p:sp>
        <p:nvSpPr>
          <p:cNvPr id="199" name="TextShape 1"/>
          <p:cNvSpPr txBox="1"/>
          <p:nvPr/>
        </p:nvSpPr>
        <p:spPr>
          <a:xfrm>
            <a:off x="285840" y="1357200"/>
            <a:ext cx="8572320" cy="2785680"/>
          </a:xfrm>
          <a:prstGeom prst="rect">
            <a:avLst/>
          </a:prstGeom>
          <a:noFill/>
          <a:ln w="9360">
            <a:noFill/>
          </a:ln>
        </p:spPr>
        <p:txBody>
          <a:bodyPr>
            <a:noAutofit/>
          </a:bodyPr>
          <a:lstStyle/>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SALINIDAD</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MALEZAS</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PATÓGENOS</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CONTAMINACIÓN CON ANTIBIÓTICOS/HORMONAS</a:t>
            </a:r>
            <a:endParaRPr lang="es-AR" sz="3200" b="0" strike="noStrike" spc="-1">
              <a:solidFill>
                <a:srgbClr val="000000"/>
              </a:solidFill>
              <a:latin typeface="Arial"/>
            </a:endParaRPr>
          </a:p>
          <a:p>
            <a:pPr>
              <a:lnSpc>
                <a:spcPct val="100000"/>
              </a:lnSpc>
              <a:spcBef>
                <a:spcPts val="641"/>
              </a:spcBef>
            </a:pPr>
            <a:endParaRPr lang="es-AR" sz="3200" b="0" strike="noStrike" spc="-1">
              <a:solidFill>
                <a:srgbClr val="000000"/>
              </a:solidFill>
              <a:latin typeface="Arial"/>
            </a:endParaRPr>
          </a:p>
        </p:txBody>
      </p:sp>
      <p:graphicFrame>
        <p:nvGraphicFramePr>
          <p:cNvPr id="200" name="Table 2"/>
          <p:cNvGraphicFramePr/>
          <p:nvPr/>
        </p:nvGraphicFramePr>
        <p:xfrm>
          <a:off x="0" y="4286160"/>
          <a:ext cx="8929440" cy="1499760"/>
        </p:xfrm>
        <a:graphic>
          <a:graphicData uri="http://schemas.openxmlformats.org/drawingml/2006/table">
            <a:tbl>
              <a:tblPr/>
              <a:tblGrid>
                <a:gridCol w="2214360"/>
                <a:gridCol w="1500120"/>
                <a:gridCol w="1643040"/>
                <a:gridCol w="1299960"/>
                <a:gridCol w="1136520"/>
                <a:gridCol w="1135440"/>
              </a:tblGrid>
              <a:tr h="500040">
                <a:tc>
                  <a:txBody>
                    <a:bodyPr/>
                    <a:lstStyle/>
                    <a:p>
                      <a:pPr algn="ctr">
                        <a:lnSpc>
                          <a:spcPct val="115000"/>
                        </a:lnSpc>
                      </a:pPr>
                      <a:r>
                        <a:rPr lang="es-AR" sz="2000" b="1" strike="noStrike" spc="-1">
                          <a:solidFill>
                            <a:srgbClr val="000000"/>
                          </a:solidFill>
                          <a:latin typeface="Comic Sans MS"/>
                        </a:rPr>
                        <a:t>Propiedad</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000" b="1" strike="noStrike" spc="-1">
                          <a:solidFill>
                            <a:srgbClr val="000000"/>
                          </a:solidFill>
                          <a:latin typeface="Comic Sans MS"/>
                        </a:rPr>
                        <a:t>Vacunos</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000" b="1" strike="noStrike" spc="-1">
                          <a:solidFill>
                            <a:srgbClr val="000000"/>
                          </a:solidFill>
                          <a:latin typeface="Comic Sans MS"/>
                        </a:rPr>
                        <a:t>Porcinos</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000" b="1" strike="noStrike" spc="-1">
                          <a:solidFill>
                            <a:srgbClr val="000000"/>
                          </a:solidFill>
                          <a:latin typeface="Comic Sans MS"/>
                        </a:rPr>
                        <a:t>Caprinos</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000" b="1" strike="noStrike" spc="-1">
                          <a:solidFill>
                            <a:srgbClr val="000000"/>
                          </a:solidFill>
                          <a:latin typeface="Comic Sans MS"/>
                        </a:rPr>
                        <a:t>Conejos</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000" b="1" strike="noStrike" spc="-1">
                          <a:solidFill>
                            <a:srgbClr val="000000"/>
                          </a:solidFill>
                          <a:latin typeface="Comic Sans MS"/>
                        </a:rPr>
                        <a:t>Gallinas</a:t>
                      </a:r>
                      <a:endParaRPr lang="es-AR" sz="20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00040">
                <a:tc>
                  <a:txBody>
                    <a:bodyPr/>
                    <a:lstStyle/>
                    <a:p>
                      <a:pPr>
                        <a:lnSpc>
                          <a:spcPct val="115000"/>
                        </a:lnSpc>
                      </a:pPr>
                      <a:r>
                        <a:rPr lang="es-AR" sz="2600" b="1" strike="noStrike" spc="-1">
                          <a:solidFill>
                            <a:srgbClr val="000000"/>
                          </a:solidFill>
                          <a:latin typeface="Comic Sans MS"/>
                        </a:rPr>
                        <a:t> pH</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7,6</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7,3</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8,2</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7,5</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7,5</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500040">
                <a:tc>
                  <a:txBody>
                    <a:bodyPr/>
                    <a:lstStyle/>
                    <a:p>
                      <a:pPr>
                        <a:lnSpc>
                          <a:spcPct val="115000"/>
                        </a:lnSpc>
                      </a:pPr>
                      <a:r>
                        <a:rPr lang="es-AR" sz="2600" b="1" strike="noStrike" spc="-1">
                          <a:solidFill>
                            <a:srgbClr val="000000"/>
                          </a:solidFill>
                          <a:latin typeface="Comic Sans MS"/>
                        </a:rPr>
                        <a:t> CE</a:t>
                      </a:r>
                      <a:endParaRPr lang="es-AR" sz="2600" b="0" strike="noStrike" spc="-1">
                        <a:latin typeface="Arial"/>
                      </a:endParaRPr>
                    </a:p>
                    <a:p>
                      <a:pPr>
                        <a:lnSpc>
                          <a:spcPct val="115000"/>
                        </a:lnSpc>
                      </a:pPr>
                      <a:r>
                        <a:rPr lang="es-AR" sz="2600" b="1" strike="noStrike" spc="-1">
                          <a:solidFill>
                            <a:srgbClr val="000000"/>
                          </a:solidFill>
                          <a:latin typeface="Comic Sans MS"/>
                        </a:rPr>
                        <a:t> (mmhos/cm)</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6,3</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9,4</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12</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8,9</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c>
                  <a:txBody>
                    <a:bodyPr/>
                    <a:lstStyle/>
                    <a:p>
                      <a:pPr algn="ctr">
                        <a:lnSpc>
                          <a:spcPct val="115000"/>
                        </a:lnSpc>
                      </a:pPr>
                      <a:r>
                        <a:rPr lang="es-AR" sz="2600" b="1" strike="noStrike" spc="-1">
                          <a:solidFill>
                            <a:srgbClr val="000000"/>
                          </a:solidFill>
                          <a:latin typeface="Comic Sans MS"/>
                        </a:rPr>
                        <a:t>14,2</a:t>
                      </a:r>
                      <a:endParaRPr lang="es-AR" sz="2600" b="0" strike="noStrike" spc="-1">
                        <a:latin typeface="Arial"/>
                      </a:endParaRPr>
                    </a:p>
                  </a:txBody>
                  <a:tcPr marL="9360" marR="936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Picture 2"/>
          <p:cNvPicPr/>
          <p:nvPr/>
        </p:nvPicPr>
        <p:blipFill>
          <a:blip r:embed="rId2"/>
          <a:stretch/>
        </p:blipFill>
        <p:spPr>
          <a:xfrm>
            <a:off x="4357800" y="409320"/>
            <a:ext cx="4785840" cy="3448080"/>
          </a:xfrm>
          <a:prstGeom prst="rect">
            <a:avLst/>
          </a:prstGeom>
          <a:ln w="9360">
            <a:noFill/>
          </a:ln>
        </p:spPr>
      </p:pic>
      <p:pic>
        <p:nvPicPr>
          <p:cNvPr id="202" name="Picture 3"/>
          <p:cNvPicPr/>
          <p:nvPr/>
        </p:nvPicPr>
        <p:blipFill>
          <a:blip r:embed="rId3"/>
          <a:stretch/>
        </p:blipFill>
        <p:spPr>
          <a:xfrm>
            <a:off x="0" y="3079800"/>
            <a:ext cx="4785840" cy="357876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CustomShape 1"/>
          <p:cNvSpPr/>
          <p:nvPr/>
        </p:nvSpPr>
        <p:spPr>
          <a:xfrm>
            <a:off x="1187640" y="751320"/>
            <a:ext cx="7200360" cy="48452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strike="noStrike" spc="-1">
                <a:solidFill>
                  <a:srgbClr val="000000"/>
                </a:solidFill>
                <a:latin typeface="Comic Sans MS"/>
              </a:rPr>
              <a:t>La cama de pollo contiene hormonas e ionóforos.</a:t>
            </a:r>
            <a:endParaRPr lang="es-AR" sz="2400" b="0" strike="noStrike" spc="-1">
              <a:latin typeface="Arial"/>
            </a:endParaRPr>
          </a:p>
          <a:p>
            <a:pPr>
              <a:lnSpc>
                <a:spcPct val="100000"/>
              </a:lnSpc>
            </a:pPr>
            <a:r>
              <a:rPr lang="es-AR" sz="1800" b="0" strike="noStrike" spc="-1">
                <a:solidFill>
                  <a:srgbClr val="000000"/>
                </a:solidFill>
                <a:latin typeface="Comic Sans MS"/>
              </a:rPr>
              <a:t>•</a:t>
            </a:r>
            <a:endParaRPr lang="es-AR" sz="1800" b="0" strike="noStrike" spc="-1">
              <a:latin typeface="Arial"/>
            </a:endParaRPr>
          </a:p>
          <a:p>
            <a:pPr algn="just">
              <a:lnSpc>
                <a:spcPct val="100000"/>
              </a:lnSpc>
            </a:pPr>
            <a:r>
              <a:rPr lang="es-AR" sz="1800" b="0" strike="noStrike" spc="-1">
                <a:solidFill>
                  <a:srgbClr val="000000"/>
                </a:solidFill>
                <a:latin typeface="Comic Sans MS"/>
              </a:rPr>
              <a:t>La aplicación de cama de pollo en superficie contamina el escurrimiento superficial.</a:t>
            </a:r>
            <a:endParaRPr lang="es-AR" sz="1800" b="0" strike="noStrike" spc="-1">
              <a:latin typeface="Arial"/>
            </a:endParaRPr>
          </a:p>
          <a:p>
            <a:pPr>
              <a:lnSpc>
                <a:spcPct val="100000"/>
              </a:lnSpc>
            </a:pPr>
            <a:r>
              <a:rPr lang="es-AR" sz="1800" b="0" strike="noStrike" spc="-1">
                <a:solidFill>
                  <a:srgbClr val="000000"/>
                </a:solidFill>
                <a:latin typeface="Comic Sans MS"/>
              </a:rPr>
              <a:t>• </a:t>
            </a:r>
            <a:endParaRPr lang="es-AR" sz="1800" b="0" strike="noStrike" spc="-1">
              <a:latin typeface="Arial"/>
            </a:endParaRPr>
          </a:p>
          <a:p>
            <a:pPr>
              <a:lnSpc>
                <a:spcPct val="100000"/>
              </a:lnSpc>
            </a:pPr>
            <a:r>
              <a:rPr lang="es-AR" sz="1800" b="0" strike="noStrike" spc="-1">
                <a:solidFill>
                  <a:srgbClr val="000000"/>
                </a:solidFill>
                <a:latin typeface="Comic Sans MS"/>
              </a:rPr>
              <a:t>La contaminación de aguas superficiales puede afectar a animales y a humanos.</a:t>
            </a:r>
            <a:endParaRPr lang="es-AR" sz="1800" b="0" strike="noStrike" spc="-1">
              <a:latin typeface="Arial"/>
            </a:endParaRPr>
          </a:p>
          <a:p>
            <a:pPr>
              <a:lnSpc>
                <a:spcPct val="100000"/>
              </a:lnSpc>
            </a:pPr>
            <a:r>
              <a:rPr lang="es-AR" sz="1800" b="0" strike="noStrike" spc="-1">
                <a:solidFill>
                  <a:srgbClr val="000000"/>
                </a:solidFill>
                <a:latin typeface="Comic Sans MS"/>
              </a:rPr>
              <a:t>• </a:t>
            </a:r>
            <a:endParaRPr lang="es-AR" sz="1800" b="0" strike="noStrike" spc="-1">
              <a:latin typeface="Arial"/>
            </a:endParaRPr>
          </a:p>
          <a:p>
            <a:pPr>
              <a:lnSpc>
                <a:spcPct val="100000"/>
              </a:lnSpc>
            </a:pPr>
            <a:r>
              <a:rPr lang="es-AR" sz="1800" b="0" strike="noStrike" spc="-1">
                <a:solidFill>
                  <a:srgbClr val="000000"/>
                </a:solidFill>
                <a:latin typeface="Comic Sans MS"/>
              </a:rPr>
              <a:t>Almacenamiento en pilas por 4 semanas puede reducir hormonas y salinomycin.</a:t>
            </a:r>
            <a:endParaRPr lang="es-AR" sz="1800" b="0" strike="noStrike" spc="-1">
              <a:latin typeface="Arial"/>
            </a:endParaRPr>
          </a:p>
          <a:p>
            <a:pPr>
              <a:lnSpc>
                <a:spcPct val="100000"/>
              </a:lnSpc>
            </a:pPr>
            <a:r>
              <a:rPr lang="es-AR" sz="1800" b="0" strike="noStrike" spc="-1">
                <a:solidFill>
                  <a:srgbClr val="000000"/>
                </a:solidFill>
                <a:latin typeface="Comic Sans MS"/>
              </a:rPr>
              <a:t>•</a:t>
            </a:r>
            <a:endParaRPr lang="es-AR" sz="1800" b="0" strike="noStrike" spc="-1">
              <a:latin typeface="Arial"/>
            </a:endParaRPr>
          </a:p>
          <a:p>
            <a:pPr>
              <a:lnSpc>
                <a:spcPct val="100000"/>
              </a:lnSpc>
            </a:pPr>
            <a:r>
              <a:rPr lang="es-AR" sz="1800" b="0" strike="noStrike" spc="-1">
                <a:solidFill>
                  <a:srgbClr val="000000"/>
                </a:solidFill>
                <a:latin typeface="Comic Sans MS"/>
              </a:rPr>
              <a:t> El tratamiento de cama de pollo con alum ( sulfato de aluminio) reduce la concentración de hormonas e ionóforos en escurrimiento superficial.</a:t>
            </a:r>
            <a:endParaRPr lang="es-AR" sz="1800" b="0" strike="noStrike" spc="-1">
              <a:latin typeface="Arial"/>
            </a:endParaRPr>
          </a:p>
          <a:p>
            <a:pPr>
              <a:lnSpc>
                <a:spcPct val="100000"/>
              </a:lnSpc>
            </a:pPr>
            <a:r>
              <a:rPr lang="es-AR" sz="1800" b="0" strike="noStrike" spc="-1">
                <a:solidFill>
                  <a:srgbClr val="000000"/>
                </a:solidFill>
                <a:latin typeface="Comic Sans MS"/>
              </a:rPr>
              <a:t>•</a:t>
            </a:r>
            <a:endParaRPr lang="es-AR" sz="1800" b="0" strike="noStrike" spc="-1">
              <a:latin typeface="Arial"/>
            </a:endParaRPr>
          </a:p>
          <a:p>
            <a:pPr algn="just">
              <a:lnSpc>
                <a:spcPct val="100000"/>
              </a:lnSpc>
            </a:pPr>
            <a:r>
              <a:rPr lang="es-AR" sz="1800" b="0" strike="noStrike" spc="-1">
                <a:solidFill>
                  <a:srgbClr val="000000"/>
                </a:solidFill>
                <a:latin typeface="Comic Sans MS"/>
              </a:rPr>
              <a:t> La aereación de pasturas reduce la contaminación del escurrimiento superficial con hormonas.</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 name="Picture 2"/>
          <p:cNvPicPr/>
          <p:nvPr/>
        </p:nvPicPr>
        <p:blipFill>
          <a:blip r:embed="rId2"/>
          <a:stretch/>
        </p:blipFill>
        <p:spPr>
          <a:xfrm>
            <a:off x="4428720" y="3357720"/>
            <a:ext cx="4438800" cy="3324600"/>
          </a:xfrm>
          <a:prstGeom prst="rect">
            <a:avLst/>
          </a:prstGeom>
          <a:ln w="9360">
            <a:noFill/>
          </a:ln>
        </p:spPr>
      </p:pic>
      <p:pic>
        <p:nvPicPr>
          <p:cNvPr id="205" name="Picture 3"/>
          <p:cNvPicPr/>
          <p:nvPr/>
        </p:nvPicPr>
        <p:blipFill>
          <a:blip r:embed="rId3"/>
          <a:stretch/>
        </p:blipFill>
        <p:spPr>
          <a:xfrm>
            <a:off x="142920" y="428760"/>
            <a:ext cx="4433400" cy="32306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 name="Picture 2"/>
          <p:cNvPicPr/>
          <p:nvPr/>
        </p:nvPicPr>
        <p:blipFill>
          <a:blip r:embed="rId2"/>
          <a:stretch/>
        </p:blipFill>
        <p:spPr>
          <a:xfrm>
            <a:off x="0" y="642960"/>
            <a:ext cx="4264920" cy="2999880"/>
          </a:xfrm>
          <a:prstGeom prst="rect">
            <a:avLst/>
          </a:prstGeom>
          <a:ln w="9360">
            <a:noFill/>
          </a:ln>
        </p:spPr>
      </p:pic>
      <p:pic>
        <p:nvPicPr>
          <p:cNvPr id="207" name="Picture 3"/>
          <p:cNvPicPr/>
          <p:nvPr/>
        </p:nvPicPr>
        <p:blipFill>
          <a:blip r:embed="rId3"/>
          <a:stretch/>
        </p:blipFill>
        <p:spPr>
          <a:xfrm>
            <a:off x="3643200" y="2952000"/>
            <a:ext cx="5500440" cy="39056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CustomShape 1"/>
          <p:cNvSpPr/>
          <p:nvPr/>
        </p:nvSpPr>
        <p:spPr>
          <a:xfrm>
            <a:off x="6072120" y="642960"/>
            <a:ext cx="307152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ALUM: sulfato de aluminio</a:t>
            </a:r>
            <a:endParaRPr lang="es-AR" sz="1800" b="0" strike="noStrike" spc="-1">
              <a:latin typeface="Arial"/>
            </a:endParaRPr>
          </a:p>
        </p:txBody>
      </p:sp>
      <p:sp>
        <p:nvSpPr>
          <p:cNvPr id="209" name="CustomShape 2"/>
          <p:cNvSpPr/>
          <p:nvPr/>
        </p:nvSpPr>
        <p:spPr>
          <a:xfrm>
            <a:off x="5929200" y="2357280"/>
            <a:ext cx="2928600" cy="913320"/>
          </a:xfrm>
          <a:prstGeom prst="rect">
            <a:avLst/>
          </a:prstGeom>
          <a:solidFill>
            <a:schemeClr val="tx1">
              <a:lumMod val="75000"/>
              <a:lumOff val="25000"/>
            </a:schemeClr>
          </a:solid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216000" indent="-216000">
              <a:lnSpc>
                <a:spcPct val="100000"/>
              </a:lnSpc>
              <a:buClr>
                <a:srgbClr val="FFFFFF"/>
              </a:buClr>
              <a:buFont typeface="Arial"/>
              <a:buChar char="•"/>
            </a:pPr>
            <a:r>
              <a:rPr lang="es-AR" sz="1800" b="1" strike="noStrike" spc="-1">
                <a:solidFill>
                  <a:srgbClr val="FFFFFF"/>
                </a:solidFill>
                <a:latin typeface="Arial"/>
              </a:rPr>
              <a:t>Hormonas</a:t>
            </a:r>
            <a:endParaRPr lang="es-AR" sz="1800" b="0" strike="noStrike" spc="-1">
              <a:latin typeface="Arial"/>
            </a:endParaRPr>
          </a:p>
          <a:p>
            <a:pPr marL="216000" indent="-216000">
              <a:lnSpc>
                <a:spcPct val="100000"/>
              </a:lnSpc>
              <a:buClr>
                <a:srgbClr val="FFFFFF"/>
              </a:buClr>
              <a:buFont typeface="Arial"/>
              <a:buChar char="•"/>
            </a:pPr>
            <a:r>
              <a:rPr lang="es-AR" sz="1800" b="1" strike="noStrike" spc="-1">
                <a:solidFill>
                  <a:srgbClr val="FFFFFF"/>
                </a:solidFill>
                <a:latin typeface="Arial"/>
              </a:rPr>
              <a:t>Antibioticos</a:t>
            </a:r>
            <a:endParaRPr lang="es-AR" sz="1800" b="0" strike="noStrike" spc="-1">
              <a:latin typeface="Arial"/>
            </a:endParaRPr>
          </a:p>
          <a:p>
            <a:pPr marL="216000" indent="-216000">
              <a:lnSpc>
                <a:spcPct val="100000"/>
              </a:lnSpc>
              <a:buClr>
                <a:srgbClr val="FFFFFF"/>
              </a:buClr>
              <a:buFont typeface="Arial"/>
              <a:buChar char="•"/>
            </a:pPr>
            <a:r>
              <a:rPr lang="es-AR" sz="1800" b="1" strike="noStrike" spc="-1">
                <a:solidFill>
                  <a:srgbClr val="FFFFFF"/>
                </a:solidFill>
                <a:latin typeface="Arial"/>
              </a:rPr>
              <a:t>Volatilización NH3</a:t>
            </a:r>
            <a:endParaRPr lang="es-AR" sz="1800" b="0" strike="noStrike" spc="-1">
              <a:latin typeface="Arial"/>
            </a:endParaRPr>
          </a:p>
        </p:txBody>
      </p:sp>
      <p:sp>
        <p:nvSpPr>
          <p:cNvPr id="210" name="CustomShape 3"/>
          <p:cNvSpPr/>
          <p:nvPr/>
        </p:nvSpPr>
        <p:spPr>
          <a:xfrm rot="5400000">
            <a:off x="6322320" y="1607400"/>
            <a:ext cx="1071360" cy="1080"/>
          </a:xfrm>
          <a:custGeom>
            <a:avLst/>
            <a:gdLst/>
            <a:ahLst/>
            <a:cxnLst/>
            <a:rect l="l" t="t" r="r" b="b"/>
            <a:pathLst>
              <a:path w="21600" h="21600">
                <a:moveTo>
                  <a:pt x="0" y="0"/>
                </a:moveTo>
                <a:lnTo>
                  <a:pt x="21600" y="21600"/>
                </a:lnTo>
              </a:path>
            </a:pathLst>
          </a:custGeom>
          <a:noFill/>
          <a:ln w="76320">
            <a:solidFill>
              <a:srgbClr val="9292FB"/>
            </a:solidFill>
            <a:round/>
            <a:tailEnd type="triangle" w="med" len="med"/>
          </a:ln>
        </p:spPr>
        <p:style>
          <a:lnRef idx="1">
            <a:schemeClr val="accent1"/>
          </a:lnRef>
          <a:fillRef idx="0">
            <a:schemeClr val="accent1"/>
          </a:fillRef>
          <a:effectRef idx="0">
            <a:schemeClr val="accent1"/>
          </a:effectRef>
          <a:fontRef idx="minor"/>
        </p:style>
      </p:sp>
      <p:sp>
        <p:nvSpPr>
          <p:cNvPr id="211" name="CustomShape 4"/>
          <p:cNvSpPr/>
          <p:nvPr/>
        </p:nvSpPr>
        <p:spPr>
          <a:xfrm>
            <a:off x="7072200" y="1285920"/>
            <a:ext cx="171432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disminuye</a:t>
            </a:r>
            <a:endParaRPr lang="es-AR" sz="1800" b="0" strike="noStrike" spc="-1">
              <a:latin typeface="Arial"/>
            </a:endParaRPr>
          </a:p>
        </p:txBody>
      </p:sp>
      <p:pic>
        <p:nvPicPr>
          <p:cNvPr id="212" name="Picture 2"/>
          <p:cNvPicPr/>
          <p:nvPr/>
        </p:nvPicPr>
        <p:blipFill>
          <a:blip r:embed="rId2"/>
          <a:stretch/>
        </p:blipFill>
        <p:spPr>
          <a:xfrm>
            <a:off x="0" y="1208160"/>
            <a:ext cx="5928840" cy="44636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3" name="1 Título"/>
          <p:cNvPicPr/>
          <p:nvPr/>
        </p:nvPicPr>
        <p:blipFill>
          <a:blip r:embed="rId2"/>
          <a:stretch/>
        </p:blipFill>
        <p:spPr>
          <a:xfrm>
            <a:off x="324000" y="620640"/>
            <a:ext cx="5398560" cy="1079280"/>
          </a:xfrm>
          <a:prstGeom prst="rect">
            <a:avLst/>
          </a:prstGeom>
          <a:ln w="9360">
            <a:noFill/>
          </a:ln>
        </p:spPr>
      </p:pic>
      <p:pic>
        <p:nvPicPr>
          <p:cNvPr id="214" name="3 Imagen"/>
          <p:cNvPicPr/>
          <p:nvPr/>
        </p:nvPicPr>
        <p:blipFill>
          <a:blip r:embed="rId3"/>
          <a:stretch/>
        </p:blipFill>
        <p:spPr>
          <a:xfrm>
            <a:off x="1116000" y="1916280"/>
            <a:ext cx="7164000" cy="451620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 name="1 Título"/>
          <p:cNvPicPr/>
          <p:nvPr/>
        </p:nvPicPr>
        <p:blipFill>
          <a:blip r:embed="rId2"/>
          <a:stretch/>
        </p:blipFill>
        <p:spPr>
          <a:xfrm>
            <a:off x="450720" y="262080"/>
            <a:ext cx="8241840" cy="1407600"/>
          </a:xfrm>
          <a:prstGeom prst="rect">
            <a:avLst/>
          </a:prstGeom>
          <a:ln w="9360">
            <a:noFill/>
          </a:ln>
        </p:spPr>
      </p:pic>
      <p:pic>
        <p:nvPicPr>
          <p:cNvPr id="216" name="3 Imagen"/>
          <p:cNvPicPr/>
          <p:nvPr/>
        </p:nvPicPr>
        <p:blipFill>
          <a:blip r:embed="rId3"/>
          <a:stretch/>
        </p:blipFill>
        <p:spPr>
          <a:xfrm>
            <a:off x="500040" y="1857240"/>
            <a:ext cx="3857400" cy="3071520"/>
          </a:xfrm>
          <a:prstGeom prst="rect">
            <a:avLst/>
          </a:prstGeom>
          <a:ln w="9360">
            <a:noFill/>
          </a:ln>
        </p:spPr>
      </p:pic>
      <p:pic>
        <p:nvPicPr>
          <p:cNvPr id="217" name="4 Imagen"/>
          <p:cNvPicPr/>
          <p:nvPr/>
        </p:nvPicPr>
        <p:blipFill>
          <a:blip r:embed="rId4"/>
          <a:stretch/>
        </p:blipFill>
        <p:spPr>
          <a:xfrm>
            <a:off x="4929120" y="3000240"/>
            <a:ext cx="3857400" cy="28760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8" name="1 Título"/>
          <p:cNvPicPr/>
          <p:nvPr/>
        </p:nvPicPr>
        <p:blipFill>
          <a:blip r:embed="rId2"/>
          <a:stretch/>
        </p:blipFill>
        <p:spPr>
          <a:xfrm>
            <a:off x="450720" y="262080"/>
            <a:ext cx="8241840" cy="1407600"/>
          </a:xfrm>
          <a:prstGeom prst="rect">
            <a:avLst/>
          </a:prstGeom>
          <a:ln w="9360">
            <a:noFill/>
          </a:ln>
        </p:spPr>
      </p:pic>
      <p:sp>
        <p:nvSpPr>
          <p:cNvPr id="219" name="TextShape 1"/>
          <p:cNvSpPr txBox="1"/>
          <p:nvPr/>
        </p:nvSpPr>
        <p:spPr>
          <a:xfrm>
            <a:off x="457200" y="1981080"/>
            <a:ext cx="8229240" cy="2528640"/>
          </a:xfrm>
          <a:prstGeom prst="rect">
            <a:avLst/>
          </a:prstGeom>
          <a:noFill/>
          <a:ln w="9360">
            <a:noFill/>
          </a:ln>
        </p:spPr>
        <p:txBody>
          <a:bodyPr>
            <a:noAutofit/>
          </a:bodyPr>
          <a:lstStyle/>
          <a:p>
            <a:pPr marL="343080" indent="-342720">
              <a:lnSpc>
                <a:spcPct val="100000"/>
              </a:lnSpc>
              <a:spcBef>
                <a:spcPts val="561"/>
              </a:spcBef>
              <a:buClr>
                <a:srgbClr val="00007D"/>
              </a:buClr>
              <a:buSzPct val="75000"/>
              <a:buFont typeface="Wingdings" charset="2"/>
              <a:buChar char=""/>
            </a:pPr>
            <a:r>
              <a:rPr lang="es-AR" sz="2800" b="0" strike="noStrike" spc="-1">
                <a:solidFill>
                  <a:srgbClr val="000000"/>
                </a:solidFill>
                <a:latin typeface="Comic Sans MS"/>
              </a:rPr>
              <a:t>GENERALMENTE NO SE DETERMINA POR NUTRIENTES O MATERIA ORGÁNICA</a:t>
            </a:r>
            <a:endParaRPr lang="es-AR" sz="2800" b="0" strike="noStrike" spc="-1">
              <a:solidFill>
                <a:srgbClr val="000000"/>
              </a:solidFill>
              <a:latin typeface="Arial"/>
            </a:endParaRPr>
          </a:p>
          <a:p>
            <a:pPr>
              <a:lnSpc>
                <a:spcPct val="100000"/>
              </a:lnSpc>
              <a:spcBef>
                <a:spcPts val="561"/>
              </a:spcBef>
            </a:pPr>
            <a:endParaRPr lang="es-AR" sz="2800" b="0" strike="noStrike" spc="-1">
              <a:solidFill>
                <a:srgbClr val="000000"/>
              </a:solidFill>
              <a:latin typeface="Arial"/>
            </a:endParaRPr>
          </a:p>
          <a:p>
            <a:pPr marL="343080" indent="-342720">
              <a:lnSpc>
                <a:spcPct val="100000"/>
              </a:lnSpc>
              <a:spcBef>
                <a:spcPts val="561"/>
              </a:spcBef>
              <a:buClr>
                <a:srgbClr val="00007D"/>
              </a:buClr>
              <a:buSzPct val="75000"/>
              <a:buFont typeface="Wingdings" charset="2"/>
              <a:buChar char=""/>
            </a:pPr>
            <a:r>
              <a:rPr lang="es-AR" sz="2800" b="0" strike="noStrike" spc="-1">
                <a:solidFill>
                  <a:srgbClr val="000000"/>
                </a:solidFill>
                <a:latin typeface="Comic Sans MS"/>
              </a:rPr>
              <a:t>GENERALMENTE ES FUNCIÓN DEL MATERIAL DISPONIBLE O POSIBILIDADES DE APLICACIÓN</a:t>
            </a:r>
            <a:endParaRPr lang="es-AR" sz="28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 name="Picture 2"/>
          <p:cNvPicPr/>
          <p:nvPr/>
        </p:nvPicPr>
        <p:blipFill>
          <a:blip r:embed="rId2"/>
          <a:stretch/>
        </p:blipFill>
        <p:spPr>
          <a:xfrm>
            <a:off x="1438200" y="476640"/>
            <a:ext cx="6496560" cy="6120360"/>
          </a:xfrm>
          <a:prstGeom prst="rect">
            <a:avLst/>
          </a:prstGeom>
          <a:ln>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 name="1 Título"/>
          <p:cNvPicPr/>
          <p:nvPr/>
        </p:nvPicPr>
        <p:blipFill>
          <a:blip r:embed="rId2"/>
          <a:stretch/>
        </p:blipFill>
        <p:spPr>
          <a:xfrm>
            <a:off x="450720" y="262080"/>
            <a:ext cx="8241840" cy="1407600"/>
          </a:xfrm>
          <a:prstGeom prst="rect">
            <a:avLst/>
          </a:prstGeom>
          <a:ln w="9360">
            <a:noFill/>
          </a:ln>
        </p:spPr>
      </p:pic>
      <p:sp>
        <p:nvSpPr>
          <p:cNvPr id="222" name="TextShape 1"/>
          <p:cNvSpPr txBox="1"/>
          <p:nvPr/>
        </p:nvSpPr>
        <p:spPr>
          <a:xfrm>
            <a:off x="357120" y="1214280"/>
            <a:ext cx="8229240" cy="2042640"/>
          </a:xfrm>
          <a:prstGeom prst="rect">
            <a:avLst/>
          </a:prstGeom>
          <a:noFill/>
          <a:ln w="9360">
            <a:noFill/>
          </a:ln>
        </p:spPr>
        <p:txBody>
          <a:bodyPr>
            <a:noAutofit/>
          </a:bodyPr>
          <a:lstStyle/>
          <a:p>
            <a:pPr marL="343080" indent="-342720">
              <a:lnSpc>
                <a:spcPct val="100000"/>
              </a:lnSpc>
              <a:spcBef>
                <a:spcPts val="641"/>
              </a:spcBef>
            </a:pPr>
            <a:r>
              <a:rPr lang="es-AR" sz="3200" b="0" strike="noStrike" spc="-1">
                <a:solidFill>
                  <a:srgbClr val="000000"/>
                </a:solidFill>
                <a:latin typeface="Comic Sans MS"/>
              </a:rPr>
              <a:t>Abono orgánico líquido de origen animal (estiércol, guanos) o vegetal (restos de cosechas, etc.) que se obtiene del proceso de descomposición anaeróbica</a:t>
            </a:r>
            <a:endParaRPr lang="es-AR" sz="3200" b="0" strike="noStrike" spc="-1">
              <a:solidFill>
                <a:srgbClr val="000000"/>
              </a:solidFill>
              <a:latin typeface="Arial"/>
            </a:endParaRPr>
          </a:p>
        </p:txBody>
      </p:sp>
      <p:pic>
        <p:nvPicPr>
          <p:cNvPr id="223" name="Picture 2"/>
          <p:cNvPicPr/>
          <p:nvPr/>
        </p:nvPicPr>
        <p:blipFill>
          <a:blip r:embed="rId3"/>
          <a:stretch/>
        </p:blipFill>
        <p:spPr>
          <a:xfrm>
            <a:off x="4357800" y="3265560"/>
            <a:ext cx="4785840" cy="3592080"/>
          </a:xfrm>
          <a:prstGeom prst="rect">
            <a:avLst/>
          </a:prstGeom>
          <a:ln w="9360">
            <a:noFill/>
          </a:ln>
        </p:spPr>
      </p:pic>
      <p:pic>
        <p:nvPicPr>
          <p:cNvPr id="224" name="Picture 4"/>
          <p:cNvPicPr/>
          <p:nvPr/>
        </p:nvPicPr>
        <p:blipFill>
          <a:blip r:embed="rId4"/>
          <a:stretch/>
        </p:blipFill>
        <p:spPr>
          <a:xfrm>
            <a:off x="1571760" y="3286080"/>
            <a:ext cx="1577520" cy="335232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CustomShape 1"/>
          <p:cNvSpPr/>
          <p:nvPr/>
        </p:nvSpPr>
        <p:spPr>
          <a:xfrm>
            <a:off x="214200" y="714240"/>
            <a:ext cx="8714880" cy="56059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1199"/>
              </a:spcBef>
            </a:pPr>
            <a:r>
              <a:rPr lang="es-AR" sz="2400" b="1" strike="noStrike" spc="-1">
                <a:solidFill>
                  <a:srgbClr val="000000"/>
                </a:solidFill>
                <a:latin typeface="Comic Sans MS"/>
              </a:rPr>
              <a:t>Paso 1.- Instalación del tanque de fermentación  en un lugar cubierto y ventilado.</a:t>
            </a:r>
            <a:endParaRPr lang="es-AR" sz="2400" b="0" strike="noStrike" spc="-1">
              <a:latin typeface="Arial"/>
            </a:endParaRPr>
          </a:p>
          <a:p>
            <a:pPr>
              <a:lnSpc>
                <a:spcPct val="100000"/>
              </a:lnSpc>
              <a:spcBef>
                <a:spcPts val="1199"/>
              </a:spcBef>
            </a:pPr>
            <a:r>
              <a:rPr lang="es-AR" sz="2400" b="1" strike="noStrike" spc="-1">
                <a:solidFill>
                  <a:srgbClr val="000000"/>
                </a:solidFill>
                <a:latin typeface="Comic Sans MS"/>
              </a:rPr>
              <a:t>Paso 2.- Recolección del estiércol y traslado hasta el lugar de elaboración, cuidando que esté limpio y fresco.</a:t>
            </a:r>
            <a:endParaRPr lang="es-AR" sz="2400" b="0" strike="noStrike" spc="-1">
              <a:latin typeface="Arial"/>
            </a:endParaRPr>
          </a:p>
          <a:p>
            <a:pPr>
              <a:lnSpc>
                <a:spcPct val="100000"/>
              </a:lnSpc>
              <a:spcBef>
                <a:spcPts val="1199"/>
              </a:spcBef>
            </a:pPr>
            <a:r>
              <a:rPr lang="es-AR" sz="2400" b="1" strike="noStrike" spc="-1">
                <a:solidFill>
                  <a:srgbClr val="000000"/>
                </a:solidFill>
                <a:latin typeface="Comic Sans MS"/>
              </a:rPr>
              <a:t>Paso 3.- Agregado de materiales: agregar los residuos (estiércol, pajas y otros residuos) y el agua</a:t>
            </a:r>
            <a:endParaRPr lang="es-AR" sz="2400" b="0" strike="noStrike" spc="-1">
              <a:latin typeface="Arial"/>
            </a:endParaRPr>
          </a:p>
          <a:p>
            <a:pPr>
              <a:lnSpc>
                <a:spcPct val="100000"/>
              </a:lnSpc>
              <a:spcBef>
                <a:spcPts val="1199"/>
              </a:spcBef>
            </a:pPr>
            <a:r>
              <a:rPr lang="es-AR" sz="2400" b="1" strike="noStrike" spc="-1">
                <a:solidFill>
                  <a:srgbClr val="000000"/>
                </a:solidFill>
                <a:latin typeface="Comic Sans MS"/>
              </a:rPr>
              <a:t>Paso 4.- Sellado: fijar de forma segura la manguera en el centro de la tapa y luego colocarla en el tanque y asegurar que esté totalmente sellada. Luego introducir el otro extremo de la manguera en una botella de agua</a:t>
            </a:r>
            <a:endParaRPr lang="es-AR" sz="2400" b="0" strike="noStrike" spc="-1">
              <a:latin typeface="Arial"/>
            </a:endParaRPr>
          </a:p>
          <a:p>
            <a:pPr>
              <a:lnSpc>
                <a:spcPct val="100000"/>
              </a:lnSpc>
              <a:spcBef>
                <a:spcPts val="1199"/>
              </a:spcBef>
            </a:pPr>
            <a:r>
              <a:rPr lang="es-AR" sz="2400" b="1" strike="noStrike" spc="-1">
                <a:solidFill>
                  <a:srgbClr val="000000"/>
                </a:solidFill>
                <a:latin typeface="Comic Sans MS"/>
              </a:rPr>
              <a:t>Paso 5.- Maduración: 35 a 45 días.</a:t>
            </a:r>
            <a:endParaRPr lang="es-AR" sz="2400" b="0" strike="noStrike" spc="-1">
              <a:latin typeface="Arial"/>
            </a:endParaRPr>
          </a:p>
          <a:p>
            <a:pPr>
              <a:lnSpc>
                <a:spcPct val="100000"/>
              </a:lnSpc>
              <a:spcBef>
                <a:spcPts val="1199"/>
              </a:spcBef>
            </a:pPr>
            <a:r>
              <a:rPr lang="es-AR" sz="2400" b="1" strike="noStrike" spc="-1">
                <a:solidFill>
                  <a:srgbClr val="000000"/>
                </a:solidFill>
                <a:latin typeface="Comic Sans MS"/>
              </a:rPr>
              <a:t>Paso 6.- Cernido: filtrar los sólidos y rebajar para utilizar</a:t>
            </a: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 name="Picture 2"/>
          <p:cNvPicPr/>
          <p:nvPr/>
        </p:nvPicPr>
        <p:blipFill>
          <a:blip r:embed="rId2"/>
          <a:stretch/>
        </p:blipFill>
        <p:spPr>
          <a:xfrm>
            <a:off x="285840" y="785880"/>
            <a:ext cx="4714560" cy="2122200"/>
          </a:xfrm>
          <a:prstGeom prst="rect">
            <a:avLst/>
          </a:prstGeom>
          <a:ln w="9360">
            <a:noFill/>
          </a:ln>
        </p:spPr>
      </p:pic>
      <p:pic>
        <p:nvPicPr>
          <p:cNvPr id="227" name="Picture 4"/>
          <p:cNvPicPr/>
          <p:nvPr/>
        </p:nvPicPr>
        <p:blipFill>
          <a:blip r:embed="rId3"/>
          <a:stretch/>
        </p:blipFill>
        <p:spPr>
          <a:xfrm>
            <a:off x="5572080" y="642960"/>
            <a:ext cx="2633400" cy="3516120"/>
          </a:xfrm>
          <a:prstGeom prst="rect">
            <a:avLst/>
          </a:prstGeom>
          <a:ln w="9360">
            <a:noFill/>
          </a:ln>
        </p:spPr>
      </p:pic>
      <p:pic>
        <p:nvPicPr>
          <p:cNvPr id="228" name="Picture 6"/>
          <p:cNvPicPr/>
          <p:nvPr/>
        </p:nvPicPr>
        <p:blipFill>
          <a:blip r:embed="rId4"/>
          <a:stretch/>
        </p:blipFill>
        <p:spPr>
          <a:xfrm>
            <a:off x="1143000" y="3429000"/>
            <a:ext cx="3909600" cy="2928600"/>
          </a:xfrm>
          <a:prstGeom prst="rect">
            <a:avLst/>
          </a:prstGeom>
          <a:ln w="9360">
            <a:noFill/>
          </a:ln>
        </p:spPr>
      </p:pic>
      <p:sp>
        <p:nvSpPr>
          <p:cNvPr id="229" name="CustomShape 1"/>
          <p:cNvSpPr/>
          <p:nvPr/>
        </p:nvSpPr>
        <p:spPr>
          <a:xfrm>
            <a:off x="0" y="6143760"/>
            <a:ext cx="9143640" cy="6390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1800" b="0" strike="noStrike" spc="-1">
                <a:solidFill>
                  <a:srgbClr val="000000"/>
                </a:solidFill>
                <a:latin typeface="Arial"/>
              </a:rPr>
              <a:t>http://sistemabiobolsa.com/wp-content/uploads/2013/08/Sistema-Biobolsa-Manual-del-BIOL-web.pdf</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0" name="1 Título"/>
          <p:cNvPicPr/>
          <p:nvPr/>
        </p:nvPicPr>
        <p:blipFill>
          <a:blip r:embed="rId2"/>
          <a:stretch/>
        </p:blipFill>
        <p:spPr>
          <a:xfrm>
            <a:off x="-6480" y="231840"/>
            <a:ext cx="9156240" cy="1603080"/>
          </a:xfrm>
          <a:prstGeom prst="rect">
            <a:avLst/>
          </a:prstGeom>
          <a:ln w="9360">
            <a:noFill/>
          </a:ln>
        </p:spPr>
      </p:pic>
      <p:pic>
        <p:nvPicPr>
          <p:cNvPr id="231" name="3 Imagen"/>
          <p:cNvPicPr/>
          <p:nvPr/>
        </p:nvPicPr>
        <p:blipFill>
          <a:blip r:embed="rId3"/>
          <a:stretch/>
        </p:blipFill>
        <p:spPr>
          <a:xfrm>
            <a:off x="1357200" y="1857240"/>
            <a:ext cx="6743520" cy="4704840"/>
          </a:xfrm>
          <a:prstGeom prst="rect">
            <a:avLst/>
          </a:prstGeom>
          <a:ln w="9360">
            <a:noFill/>
          </a:ln>
        </p:spPr>
      </p:pic>
      <p:sp>
        <p:nvSpPr>
          <p:cNvPr id="232" name="CustomShape 1"/>
          <p:cNvSpPr/>
          <p:nvPr/>
        </p:nvSpPr>
        <p:spPr>
          <a:xfrm>
            <a:off x="1547640" y="4076640"/>
            <a:ext cx="6479640" cy="2231640"/>
          </a:xfrm>
          <a:prstGeom prst="rect">
            <a:avLst/>
          </a:prstGeom>
          <a:noFill/>
          <a:ln w="38160">
            <a:solidFill>
              <a:srgbClr val="FF0000"/>
            </a:solidFill>
            <a:miter/>
          </a:ln>
        </p:spPr>
        <p:style>
          <a:lnRef idx="0">
            <a:scrgbClr r="0" g="0" b="0"/>
          </a:lnRef>
          <a:fillRef idx="0">
            <a:scrgbClr r="0" g="0" b="0"/>
          </a:fillRef>
          <a:effectRef idx="0">
            <a:scrgbClr r="0" g="0" b="0"/>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32"/>
                                        </p:tgtEl>
                                        <p:attrNameLst>
                                          <p:attrName>style.visibility</p:attrName>
                                        </p:attrNameLst>
                                      </p:cBhvr>
                                      <p:to>
                                        <p:strVal val="visible"/>
                                      </p:to>
                                    </p:set>
                                    <p:animEffect transition="in" filter="box(in)">
                                      <p:cBhvr additive="repl">
                                        <p:cTn id="7" dur="500"/>
                                        <p:tgtEl>
                                          <p:spTgt spid="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3" name="1 Título"/>
          <p:cNvPicPr/>
          <p:nvPr/>
        </p:nvPicPr>
        <p:blipFill>
          <a:blip r:embed="rId2"/>
          <a:stretch/>
        </p:blipFill>
        <p:spPr>
          <a:xfrm>
            <a:off x="450720" y="262080"/>
            <a:ext cx="8241840" cy="1407600"/>
          </a:xfrm>
          <a:prstGeom prst="rect">
            <a:avLst/>
          </a:prstGeom>
          <a:ln w="9360">
            <a:noFill/>
          </a:ln>
        </p:spPr>
      </p:pic>
      <p:sp>
        <p:nvSpPr>
          <p:cNvPr id="234" name="TextShape 1"/>
          <p:cNvSpPr txBox="1"/>
          <p:nvPr/>
        </p:nvSpPr>
        <p:spPr>
          <a:xfrm>
            <a:off x="500040" y="1571760"/>
            <a:ext cx="8229240" cy="2117520"/>
          </a:xfrm>
          <a:prstGeom prst="rect">
            <a:avLst/>
          </a:prstGeom>
          <a:noFill/>
          <a:ln w="9360">
            <a:noFill/>
          </a:ln>
        </p:spPr>
        <p:txBody>
          <a:bodyPr>
            <a:noAutofit/>
          </a:bodyPr>
          <a:lstStyle/>
          <a:p>
            <a:pPr marL="343080" indent="-342720">
              <a:lnSpc>
                <a:spcPct val="100000"/>
              </a:lnSpc>
              <a:spcBef>
                <a:spcPts val="641"/>
              </a:spcBef>
            </a:pPr>
            <a:r>
              <a:rPr lang="es-AR" sz="3200" b="0" strike="noStrike" spc="-1">
                <a:solidFill>
                  <a:srgbClr val="000000"/>
                </a:solidFill>
                <a:latin typeface="Comic Sans MS"/>
              </a:rPr>
              <a:t>Proceso bio-oxidativo donde el sustrato orgánico produce CO</a:t>
            </a:r>
            <a:r>
              <a:rPr lang="es-AR" sz="3200" b="0" strike="noStrike" spc="-1" baseline="-25000">
                <a:solidFill>
                  <a:srgbClr val="000000"/>
                </a:solidFill>
                <a:latin typeface="Comic Sans MS"/>
              </a:rPr>
              <a:t>2</a:t>
            </a:r>
            <a:r>
              <a:rPr lang="es-AR" sz="3200" b="0" strike="noStrike" spc="-1">
                <a:solidFill>
                  <a:srgbClr val="000000"/>
                </a:solidFill>
                <a:latin typeface="Comic Sans MS"/>
              </a:rPr>
              <a:t>, agua, minerales y materia orgánica estabilizada denominada compost </a:t>
            </a:r>
            <a:endParaRPr lang="es-AR" sz="3200" b="0" strike="noStrike" spc="-1">
              <a:solidFill>
                <a:srgbClr val="000000"/>
              </a:solidFill>
              <a:latin typeface="Arial"/>
            </a:endParaRPr>
          </a:p>
        </p:txBody>
      </p:sp>
      <p:pic>
        <p:nvPicPr>
          <p:cNvPr id="235" name="3 Imagen"/>
          <p:cNvPicPr/>
          <p:nvPr/>
        </p:nvPicPr>
        <p:blipFill>
          <a:blip r:embed="rId3"/>
          <a:stretch/>
        </p:blipFill>
        <p:spPr>
          <a:xfrm>
            <a:off x="1214280" y="3929040"/>
            <a:ext cx="6754320" cy="250776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6" name="1 Título"/>
          <p:cNvPicPr/>
          <p:nvPr/>
        </p:nvPicPr>
        <p:blipFill>
          <a:blip r:embed="rId2"/>
          <a:stretch/>
        </p:blipFill>
        <p:spPr>
          <a:xfrm>
            <a:off x="706320" y="-6480"/>
            <a:ext cx="8241840" cy="1414080"/>
          </a:xfrm>
          <a:prstGeom prst="rect">
            <a:avLst/>
          </a:prstGeom>
          <a:ln w="9360">
            <a:noFill/>
          </a:ln>
        </p:spPr>
      </p:pic>
      <p:pic>
        <p:nvPicPr>
          <p:cNvPr id="237" name="3 Imagen"/>
          <p:cNvPicPr/>
          <p:nvPr/>
        </p:nvPicPr>
        <p:blipFill>
          <a:blip r:embed="rId3"/>
          <a:stretch/>
        </p:blipFill>
        <p:spPr>
          <a:xfrm>
            <a:off x="1571760" y="1214280"/>
            <a:ext cx="6395760" cy="3161880"/>
          </a:xfrm>
          <a:prstGeom prst="rect">
            <a:avLst/>
          </a:prstGeom>
          <a:ln w="9360">
            <a:noFill/>
          </a:ln>
        </p:spPr>
      </p:pic>
      <p:sp>
        <p:nvSpPr>
          <p:cNvPr id="238" name="CustomShape 1"/>
          <p:cNvSpPr/>
          <p:nvPr/>
        </p:nvSpPr>
        <p:spPr>
          <a:xfrm>
            <a:off x="2440800" y="3003480"/>
            <a:ext cx="1407960" cy="57744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gn="just">
              <a:lnSpc>
                <a:spcPct val="100000"/>
              </a:lnSpc>
            </a:pPr>
            <a:r>
              <a:rPr lang="es-AR" sz="1600" b="0" i="1" strike="noStrike" spc="-1">
                <a:solidFill>
                  <a:srgbClr val="000000"/>
                </a:solidFill>
                <a:latin typeface="Calibri"/>
              </a:rPr>
              <a:t>Mesófila</a:t>
            </a:r>
            <a:endParaRPr lang="es-AR" sz="1600" b="0" strike="noStrike" spc="-1">
              <a:latin typeface="Arial"/>
            </a:endParaRPr>
          </a:p>
          <a:p>
            <a:pPr algn="just">
              <a:lnSpc>
                <a:spcPct val="100000"/>
              </a:lnSpc>
            </a:pPr>
            <a:r>
              <a:rPr lang="es-AR" sz="1600" b="0" strike="noStrike" spc="-1">
                <a:solidFill>
                  <a:srgbClr val="000000"/>
                </a:solidFill>
                <a:latin typeface="Calibri"/>
              </a:rPr>
              <a:t> (A) (15 a 45°C)</a:t>
            </a:r>
            <a:endParaRPr lang="es-AR" sz="1600" b="0" strike="noStrike" spc="-1">
              <a:latin typeface="Arial"/>
            </a:endParaRPr>
          </a:p>
        </p:txBody>
      </p:sp>
      <p:sp>
        <p:nvSpPr>
          <p:cNvPr id="239" name="CustomShape 2"/>
          <p:cNvSpPr/>
          <p:nvPr/>
        </p:nvSpPr>
        <p:spPr>
          <a:xfrm>
            <a:off x="5500800" y="1785960"/>
            <a:ext cx="4571640" cy="6390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gn="just">
              <a:lnSpc>
                <a:spcPct val="100000"/>
              </a:lnSpc>
            </a:pPr>
            <a:r>
              <a:rPr lang="es-AR" sz="1800" b="0" i="1" strike="noStrike" spc="-1">
                <a:solidFill>
                  <a:srgbClr val="000000"/>
                </a:solidFill>
                <a:latin typeface="Calibri"/>
              </a:rPr>
              <a:t>Maduración</a:t>
            </a:r>
            <a:endParaRPr lang="es-AR" sz="1800" b="0" strike="noStrike" spc="-1">
              <a:latin typeface="Arial"/>
            </a:endParaRPr>
          </a:p>
          <a:p>
            <a:pPr algn="just">
              <a:lnSpc>
                <a:spcPct val="100000"/>
              </a:lnSpc>
            </a:pPr>
            <a:r>
              <a:rPr lang="es-AR" sz="1800" b="0" strike="noStrike" spc="-1">
                <a:solidFill>
                  <a:srgbClr val="000000"/>
                </a:solidFill>
                <a:latin typeface="Calibri"/>
              </a:rPr>
              <a:t> (C) a temperatura ambiente. </a:t>
            </a:r>
            <a:endParaRPr lang="es-AR" sz="1800" b="0" strike="noStrike" spc="-1">
              <a:latin typeface="Arial"/>
            </a:endParaRPr>
          </a:p>
        </p:txBody>
      </p:sp>
      <p:sp>
        <p:nvSpPr>
          <p:cNvPr id="240" name="CustomShape 3"/>
          <p:cNvSpPr/>
          <p:nvPr/>
        </p:nvSpPr>
        <p:spPr>
          <a:xfrm>
            <a:off x="3511800" y="2071800"/>
            <a:ext cx="1508400" cy="63900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gn="just">
              <a:lnSpc>
                <a:spcPct val="100000"/>
              </a:lnSpc>
            </a:pPr>
            <a:r>
              <a:rPr lang="es-AR" sz="1800" b="0" i="1" strike="noStrike" spc="-1">
                <a:solidFill>
                  <a:srgbClr val="000000"/>
                </a:solidFill>
                <a:latin typeface="Calibri"/>
              </a:rPr>
              <a:t>Termófila</a:t>
            </a:r>
            <a:endParaRPr lang="es-AR" sz="1800" b="0" strike="noStrike" spc="-1">
              <a:latin typeface="Arial"/>
            </a:endParaRPr>
          </a:p>
          <a:p>
            <a:pPr algn="just">
              <a:lnSpc>
                <a:spcPct val="100000"/>
              </a:lnSpc>
            </a:pPr>
            <a:r>
              <a:rPr lang="es-AR" sz="1800" b="0" strike="noStrike" spc="-1">
                <a:solidFill>
                  <a:srgbClr val="000000"/>
                </a:solidFill>
                <a:latin typeface="Calibri"/>
              </a:rPr>
              <a:t>(B) (45 a 70°C)</a:t>
            </a:r>
            <a:endParaRPr lang="es-AR" sz="1800" b="0" strike="noStrike" spc="-1">
              <a:latin typeface="Arial"/>
            </a:endParaRPr>
          </a:p>
        </p:txBody>
      </p:sp>
      <p:sp>
        <p:nvSpPr>
          <p:cNvPr id="241" name="CustomShape 4"/>
          <p:cNvSpPr/>
          <p:nvPr/>
        </p:nvSpPr>
        <p:spPr>
          <a:xfrm>
            <a:off x="214200" y="4724280"/>
            <a:ext cx="6714720" cy="201096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nchor="ctr">
            <a:spAutoFit/>
          </a:bodyPr>
          <a:lstStyle/>
          <a:p>
            <a:pPr algn="just">
              <a:lnSpc>
                <a:spcPct val="100000"/>
              </a:lnSpc>
            </a:pPr>
            <a:r>
              <a:rPr lang="es-AR" sz="1800" b="0" strike="noStrike" spc="-1">
                <a:solidFill>
                  <a:srgbClr val="000000"/>
                </a:solidFill>
                <a:latin typeface="Comic Sans MS"/>
              </a:rPr>
              <a:t>CONTIENE:</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Humus (25-75%)</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productos intermedios de la humificación</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algunos compuestos no degradados más resistentes</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micro y mesofauna viva y muerta</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restos minerales que contenían los residuos utilizados</a:t>
            </a:r>
            <a:endParaRPr lang="es-AR" sz="1800" b="0" strike="noStrike" spc="-1">
              <a:latin typeface="Arial"/>
            </a:endParaRPr>
          </a:p>
          <a:p>
            <a:pPr marL="216000" indent="-216000" algn="just">
              <a:lnSpc>
                <a:spcPct val="100000"/>
              </a:lnSpc>
              <a:buClr>
                <a:srgbClr val="000000"/>
              </a:buClr>
              <a:buFont typeface="Symbol" charset="2"/>
              <a:buChar char=""/>
            </a:pPr>
            <a:r>
              <a:rPr lang="es-AR" sz="1800" b="0" strike="noStrike" spc="-1">
                <a:solidFill>
                  <a:srgbClr val="000000"/>
                </a:solidFill>
                <a:latin typeface="Comic Sans MS"/>
              </a:rPr>
              <a:t>agua</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CustomShape 1"/>
          <p:cNvSpPr/>
          <p:nvPr/>
        </p:nvSpPr>
        <p:spPr>
          <a:xfrm>
            <a:off x="1187640" y="1556640"/>
            <a:ext cx="7200360" cy="40543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000" b="0" strike="noStrike" spc="-1">
                <a:solidFill>
                  <a:srgbClr val="000000"/>
                </a:solidFill>
                <a:latin typeface="Comic Sans MS"/>
              </a:rPr>
              <a:t>MESOFILA:</a:t>
            </a:r>
            <a:endParaRPr lang="es-AR" sz="2000" b="0" strike="noStrike" spc="-1">
              <a:latin typeface="Arial"/>
            </a:endParaRPr>
          </a:p>
          <a:p>
            <a:pPr>
              <a:lnSpc>
                <a:spcPct val="100000"/>
              </a:lnSpc>
            </a:pPr>
            <a:r>
              <a:rPr lang="es-AR" sz="2000" b="0" strike="noStrike" spc="-1">
                <a:solidFill>
                  <a:srgbClr val="000000"/>
                </a:solidFill>
                <a:latin typeface="Comic Sans MS"/>
              </a:rPr>
              <a:t>2 a 4 días. 15 a 45 °. El pH disminuye por liberación de ác. Orgánicos ( se descomponen hidratos de carbono solubles y proteínas asimilables ).</a:t>
            </a:r>
            <a:endParaRPr lang="es-AR" sz="2000" b="0" strike="noStrike" spc="-1">
              <a:latin typeface="Arial"/>
            </a:endParaRPr>
          </a:p>
          <a:p>
            <a:pPr>
              <a:lnSpc>
                <a:spcPct val="100000"/>
              </a:lnSpc>
            </a:pPr>
            <a:r>
              <a:rPr lang="es-AR" sz="2000" b="0" strike="noStrike" spc="-1">
                <a:solidFill>
                  <a:srgbClr val="000000"/>
                </a:solidFill>
                <a:latin typeface="Comic Sans MS"/>
              </a:rPr>
              <a:t>TERMÓFILA:</a:t>
            </a:r>
            <a:endParaRPr lang="es-AR" sz="2000" b="0" strike="noStrike" spc="-1">
              <a:latin typeface="Arial"/>
            </a:endParaRPr>
          </a:p>
          <a:p>
            <a:pPr>
              <a:lnSpc>
                <a:spcPct val="100000"/>
              </a:lnSpc>
            </a:pPr>
            <a:r>
              <a:rPr lang="es-AR" sz="2000" b="0" strike="noStrike" spc="-1">
                <a:solidFill>
                  <a:srgbClr val="000000"/>
                </a:solidFill>
                <a:latin typeface="Comic Sans MS"/>
              </a:rPr>
              <a:t>1 semana a 1 a 2 meses . 45 a 70°. Pasteurización. El pH aumenta por producción de NH4+ por degradación de aminoácidos y proteínas. Generación de sust. Simples</a:t>
            </a:r>
            <a:endParaRPr lang="es-AR" sz="2000" b="0" strike="noStrike" spc="-1">
              <a:latin typeface="Arial"/>
            </a:endParaRPr>
          </a:p>
          <a:p>
            <a:pPr>
              <a:lnSpc>
                <a:spcPct val="100000"/>
              </a:lnSpc>
            </a:pPr>
            <a:r>
              <a:rPr lang="es-AR" sz="2000" b="0" strike="noStrike" spc="-1">
                <a:solidFill>
                  <a:srgbClr val="000000"/>
                </a:solidFill>
                <a:latin typeface="Comic Sans MS"/>
              </a:rPr>
              <a:t>Luego baja la temperatura por falta de material.</a:t>
            </a:r>
            <a:endParaRPr lang="es-AR" sz="2000" b="0" strike="noStrike" spc="-1">
              <a:latin typeface="Arial"/>
            </a:endParaRPr>
          </a:p>
          <a:p>
            <a:pPr>
              <a:lnSpc>
                <a:spcPct val="100000"/>
              </a:lnSpc>
            </a:pPr>
            <a:r>
              <a:rPr lang="es-AR" sz="2000" b="0" strike="noStrike" spc="-1">
                <a:solidFill>
                  <a:srgbClr val="000000"/>
                </a:solidFill>
                <a:latin typeface="Comic Sans MS"/>
              </a:rPr>
              <a:t>MADURACIÓN:</a:t>
            </a:r>
            <a:endParaRPr lang="es-AR" sz="2000" b="0" strike="noStrike" spc="-1">
              <a:latin typeface="Arial"/>
            </a:endParaRPr>
          </a:p>
          <a:p>
            <a:pPr>
              <a:lnSpc>
                <a:spcPct val="100000"/>
              </a:lnSpc>
            </a:pPr>
            <a:r>
              <a:rPr lang="es-AR" sz="2000" b="0" strike="noStrike" spc="-1">
                <a:solidFill>
                  <a:srgbClr val="000000"/>
                </a:solidFill>
                <a:latin typeface="Comic Sans MS"/>
              </a:rPr>
              <a:t>3 meses aprox. pH baja a 7 a 7,5. T°C ambiente. Actuan hongos y bacterias. Meso y microfauna. Se generan los coloides húmico</a:t>
            </a:r>
            <a:r>
              <a:rPr lang="es-AR" sz="1800" b="0" strike="noStrike" spc="-1">
                <a:solidFill>
                  <a:srgbClr val="000000"/>
                </a:solidFill>
                <a:latin typeface="Comic Sans MS"/>
              </a:rPr>
              <a:t>s</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3" name="1 Título"/>
          <p:cNvPicPr/>
          <p:nvPr/>
        </p:nvPicPr>
        <p:blipFill>
          <a:blip r:embed="rId2"/>
          <a:stretch/>
        </p:blipFill>
        <p:spPr>
          <a:xfrm>
            <a:off x="468360" y="549360"/>
            <a:ext cx="8241840" cy="1079280"/>
          </a:xfrm>
          <a:prstGeom prst="rect">
            <a:avLst/>
          </a:prstGeom>
          <a:ln w="9360">
            <a:noFill/>
          </a:ln>
        </p:spPr>
      </p:pic>
      <p:sp>
        <p:nvSpPr>
          <p:cNvPr id="244" name="TextShape 1"/>
          <p:cNvSpPr txBox="1"/>
          <p:nvPr/>
        </p:nvSpPr>
        <p:spPr>
          <a:xfrm>
            <a:off x="457200" y="1981080"/>
            <a:ext cx="8229240" cy="3885840"/>
          </a:xfrm>
          <a:prstGeom prst="rect">
            <a:avLst/>
          </a:prstGeom>
          <a:noFill/>
          <a:ln w="9360">
            <a:noFill/>
          </a:ln>
        </p:spPr>
        <p:txBody>
          <a:bodyPr>
            <a:normAutofit fontScale="93000" lnSpcReduction="10000"/>
          </a:bodyPr>
          <a:lstStyle/>
          <a:p>
            <a:pPr marL="343080" indent="-342720">
              <a:lnSpc>
                <a:spcPct val="90000"/>
              </a:lnSpc>
              <a:spcBef>
                <a:spcPts val="561"/>
              </a:spcBef>
              <a:buClr>
                <a:srgbClr val="00007D"/>
              </a:buClr>
              <a:buSzPct val="75000"/>
              <a:buFont typeface="Wingdings" charset="2"/>
              <a:buChar char=""/>
            </a:pPr>
            <a:r>
              <a:rPr lang="es-AR" sz="2800" b="0" u="sng" strike="noStrike" spc="-1">
                <a:solidFill>
                  <a:srgbClr val="000000"/>
                </a:solidFill>
                <a:uFillTx/>
                <a:latin typeface="Comic Sans MS"/>
              </a:rPr>
              <a:t> 1.- Residuos animales</a:t>
            </a:r>
            <a:r>
              <a:rPr lang="es-AR" sz="2800" b="0" strike="noStrike" spc="-1">
                <a:solidFill>
                  <a:srgbClr val="000000"/>
                </a:solidFill>
                <a:latin typeface="Comic Sans MS"/>
              </a:rPr>
              <a:t>: estiércol bovino, caballar, caprino, porcino, aviar y de conejos </a:t>
            </a:r>
            <a:endParaRPr lang="es-AR" sz="2800" b="0" strike="noStrike" spc="-1">
              <a:solidFill>
                <a:srgbClr val="000000"/>
              </a:solidFill>
              <a:latin typeface="Arial"/>
            </a:endParaRPr>
          </a:p>
          <a:p>
            <a:pPr marL="343080" indent="-342720">
              <a:lnSpc>
                <a:spcPct val="90000"/>
              </a:lnSpc>
              <a:spcBef>
                <a:spcPts val="561"/>
              </a:spcBef>
              <a:buClr>
                <a:srgbClr val="00007D"/>
              </a:buClr>
              <a:buSzPct val="75000"/>
              <a:buFont typeface="Wingdings" charset="2"/>
              <a:buChar char=""/>
            </a:pPr>
            <a:r>
              <a:rPr lang="es-AR" sz="2800" b="0" u="sng" strike="noStrike" spc="-1">
                <a:solidFill>
                  <a:srgbClr val="000000"/>
                </a:solidFill>
                <a:uFillTx/>
                <a:latin typeface="Comic Sans MS"/>
              </a:rPr>
              <a:t> 2.- Residuos vegetales</a:t>
            </a:r>
            <a:r>
              <a:rPr lang="es-AR" sz="2800" b="0" strike="noStrike" spc="-1">
                <a:solidFill>
                  <a:srgbClr val="000000"/>
                </a:solidFill>
                <a:latin typeface="Comic Sans MS"/>
              </a:rPr>
              <a:t>: restos de cosechas, de podas en fruticultura, de actividades forestales, tubérculos, hortalizas, frutas. </a:t>
            </a:r>
            <a:endParaRPr lang="es-AR" sz="2800" b="0" strike="noStrike" spc="-1">
              <a:solidFill>
                <a:srgbClr val="000000"/>
              </a:solidFill>
              <a:latin typeface="Arial"/>
            </a:endParaRPr>
          </a:p>
          <a:p>
            <a:pPr marL="343080" indent="-342720">
              <a:lnSpc>
                <a:spcPct val="90000"/>
              </a:lnSpc>
              <a:spcBef>
                <a:spcPts val="561"/>
              </a:spcBef>
              <a:buClr>
                <a:srgbClr val="00007D"/>
              </a:buClr>
              <a:buSzPct val="75000"/>
              <a:buFont typeface="Wingdings" charset="2"/>
              <a:buChar char=""/>
            </a:pPr>
            <a:r>
              <a:rPr lang="es-AR" sz="2800" b="0" strike="noStrike" spc="-1">
                <a:solidFill>
                  <a:srgbClr val="000000"/>
                </a:solidFill>
                <a:latin typeface="Comic Sans MS"/>
              </a:rPr>
              <a:t> </a:t>
            </a:r>
            <a:r>
              <a:rPr lang="es-AR" sz="2800" b="0" u="sng" strike="noStrike" spc="-1">
                <a:solidFill>
                  <a:srgbClr val="000000"/>
                </a:solidFill>
                <a:uFillTx/>
                <a:latin typeface="Comic Sans MS"/>
              </a:rPr>
              <a:t>3.- Residuos industriales</a:t>
            </a:r>
            <a:r>
              <a:rPr lang="es-AR" sz="2800" b="0" strike="noStrike" spc="-1">
                <a:solidFill>
                  <a:srgbClr val="000000"/>
                </a:solidFill>
                <a:latin typeface="Comic Sans MS"/>
              </a:rPr>
              <a:t>: restos de semillas o de frutos una vez extraído el elemento esencial, restos de carpintería, resto de maderas procesados </a:t>
            </a:r>
            <a:endParaRPr lang="es-AR" sz="2800" b="0" strike="noStrike" spc="-1">
              <a:solidFill>
                <a:srgbClr val="000000"/>
              </a:solidFill>
              <a:latin typeface="Arial"/>
            </a:endParaRPr>
          </a:p>
          <a:p>
            <a:pPr marL="343080" indent="-342720">
              <a:lnSpc>
                <a:spcPct val="90000"/>
              </a:lnSpc>
              <a:spcBef>
                <a:spcPts val="561"/>
              </a:spcBef>
              <a:buClr>
                <a:srgbClr val="00007D"/>
              </a:buClr>
              <a:buSzPct val="75000"/>
              <a:buFont typeface="Wingdings" charset="2"/>
              <a:buChar char=""/>
            </a:pPr>
            <a:r>
              <a:rPr lang="es-AR" sz="2800" b="0" strike="noStrike" spc="-1">
                <a:solidFill>
                  <a:srgbClr val="000000"/>
                </a:solidFill>
                <a:latin typeface="Comic Sans MS"/>
              </a:rPr>
              <a:t> </a:t>
            </a:r>
            <a:r>
              <a:rPr lang="es-AR" sz="2800" b="0" u="sng" strike="noStrike" spc="-1">
                <a:solidFill>
                  <a:srgbClr val="000000"/>
                </a:solidFill>
                <a:uFillTx/>
                <a:latin typeface="Comic Sans MS"/>
              </a:rPr>
              <a:t>4.- Residuos domiciliarios</a:t>
            </a:r>
            <a:r>
              <a:rPr lang="es-AR" sz="2800" b="0" strike="noStrike" spc="-1">
                <a:solidFill>
                  <a:srgbClr val="000000"/>
                </a:solidFill>
                <a:latin typeface="Comic Sans MS"/>
              </a:rPr>
              <a:t>: sólidos orgánicos generados en los hogares. </a:t>
            </a:r>
            <a:endParaRPr lang="es-AR" sz="2800" b="0" strike="noStrike" spc="-1">
              <a:solidFill>
                <a:srgbClr val="000000"/>
              </a:solidFill>
              <a:latin typeface="Arial"/>
            </a:endParaRPr>
          </a:p>
          <a:p>
            <a:pPr>
              <a:lnSpc>
                <a:spcPct val="90000"/>
              </a:lnSpc>
              <a:spcBef>
                <a:spcPts val="561"/>
              </a:spcBef>
            </a:pPr>
            <a:endParaRPr lang="es-AR" sz="28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 name="1 Título"/>
          <p:cNvPicPr/>
          <p:nvPr/>
        </p:nvPicPr>
        <p:blipFill>
          <a:blip r:embed="rId2"/>
          <a:stretch/>
        </p:blipFill>
        <p:spPr>
          <a:xfrm>
            <a:off x="493560" y="-6480"/>
            <a:ext cx="8241840" cy="1414080"/>
          </a:xfrm>
          <a:prstGeom prst="rect">
            <a:avLst/>
          </a:prstGeom>
          <a:ln w="9360">
            <a:noFill/>
          </a:ln>
        </p:spPr>
      </p:pic>
      <p:sp>
        <p:nvSpPr>
          <p:cNvPr id="246" name="TextShape 1"/>
          <p:cNvSpPr txBox="1"/>
          <p:nvPr/>
        </p:nvSpPr>
        <p:spPr>
          <a:xfrm>
            <a:off x="414360" y="1071720"/>
            <a:ext cx="8372160" cy="5571720"/>
          </a:xfrm>
          <a:prstGeom prst="rect">
            <a:avLst/>
          </a:prstGeom>
          <a:noFill/>
          <a:ln w="9360">
            <a:noFill/>
          </a:ln>
        </p:spPr>
        <p:txBody>
          <a:bodyPr>
            <a:noAutofit/>
          </a:bodyPr>
          <a:lstStyle/>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Relación C/N</a:t>
            </a:r>
            <a:r>
              <a:rPr lang="es-AR" sz="2000" b="0" strike="noStrike" spc="-1">
                <a:solidFill>
                  <a:srgbClr val="000000"/>
                </a:solidFill>
                <a:latin typeface="Comic Sans MS"/>
              </a:rPr>
              <a:t>: 25-35 . Si es muy elevada disminuye la actividad biológica, si es muy baja no afecta al proceso de compostaje, perdiendose el exceso de nitrógeno en forma de amoniaco </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Humedad</a:t>
            </a:r>
            <a:r>
              <a:rPr lang="es-AR" sz="2000" b="0" strike="noStrike" spc="-1">
                <a:solidFill>
                  <a:srgbClr val="000000"/>
                </a:solidFill>
                <a:latin typeface="Comic Sans MS"/>
              </a:rPr>
              <a:t>: 40% - 60%</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0" strike="noStrike" spc="-1">
                <a:solidFill>
                  <a:srgbClr val="000000"/>
                </a:solidFill>
                <a:latin typeface="Comic Sans MS"/>
              </a:rPr>
              <a:t>pH: evoluciona con el proceso para estabilizarse cerca de la neutralidad.</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Tamaño de las partículas</a:t>
            </a:r>
            <a:r>
              <a:rPr lang="es-AR" sz="2000" b="0" strike="noStrike" spc="-1">
                <a:solidFill>
                  <a:srgbClr val="000000"/>
                </a:solidFill>
                <a:latin typeface="Comic Sans MS"/>
              </a:rPr>
              <a:t>: 1 y 3 cm  ( pequeño pero mantener porosidad ).</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Tóxicos</a:t>
            </a:r>
            <a:r>
              <a:rPr lang="es-AR" sz="2000" b="0" strike="noStrike" spc="-1">
                <a:solidFill>
                  <a:srgbClr val="000000"/>
                </a:solidFill>
                <a:latin typeface="Comic Sans MS"/>
              </a:rPr>
              <a:t> o inhibidores: inhiben o impiden los procesos biológicos. Por ejemplo Ni, Pb y Fe, Al, Cr, Cu, Zn, etc.</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Masa crítica</a:t>
            </a:r>
            <a:r>
              <a:rPr lang="es-AR" sz="2000" b="0" strike="noStrike" spc="-1">
                <a:solidFill>
                  <a:srgbClr val="000000"/>
                </a:solidFill>
                <a:latin typeface="Comic Sans MS"/>
              </a:rPr>
              <a:t>: se trata de la mínima cantidad necesaria para alcanzar las condiciones del proceso. La misma está relacionada, además de las características propias del material, con la forma y tamaño de la pila </a:t>
            </a:r>
            <a:endParaRPr lang="es-AR" sz="2000" b="0" strike="noStrike" spc="-1">
              <a:solidFill>
                <a:srgbClr val="000000"/>
              </a:solidFill>
              <a:latin typeface="Arial"/>
            </a:endParaRPr>
          </a:p>
          <a:p>
            <a:pPr marL="343080" indent="-342720">
              <a:lnSpc>
                <a:spcPct val="100000"/>
              </a:lnSpc>
              <a:spcBef>
                <a:spcPts val="400"/>
              </a:spcBef>
              <a:buClr>
                <a:srgbClr val="00007D"/>
              </a:buClr>
              <a:buSzPct val="75000"/>
              <a:buFont typeface="Wingdings" charset="2"/>
              <a:buChar char=""/>
            </a:pPr>
            <a:r>
              <a:rPr lang="es-AR" sz="2000" b="1" strike="noStrike" spc="-1">
                <a:solidFill>
                  <a:srgbClr val="000000"/>
                </a:solidFill>
                <a:latin typeface="Comic Sans MS"/>
              </a:rPr>
              <a:t>Forma y tamaño de la pila</a:t>
            </a:r>
            <a:r>
              <a:rPr lang="es-AR" sz="2000" b="0" strike="noStrike" spc="-1">
                <a:solidFill>
                  <a:srgbClr val="000000"/>
                </a:solidFill>
                <a:latin typeface="Comic Sans MS"/>
              </a:rPr>
              <a:t>: alturas entre 1,5 y 2 m, ancho mayor a 2 m y largos variables, mayores a 2 m. </a:t>
            </a:r>
            <a:endParaRPr lang="es-AR" sz="2000" b="0" strike="noStrike" spc="-1">
              <a:solidFill>
                <a:srgbClr val="000000"/>
              </a:solidFill>
              <a:latin typeface="Arial"/>
            </a:endParaRPr>
          </a:p>
          <a:p>
            <a:pPr>
              <a:lnSpc>
                <a:spcPct val="100000"/>
              </a:lnSpc>
              <a:spcBef>
                <a:spcPts val="400"/>
              </a:spcBef>
            </a:pPr>
            <a:endParaRPr lang="es-AR" sz="20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7" name="1 Título"/>
          <p:cNvPicPr/>
          <p:nvPr/>
        </p:nvPicPr>
        <p:blipFill>
          <a:blip r:embed="rId2"/>
          <a:stretch/>
        </p:blipFill>
        <p:spPr>
          <a:xfrm>
            <a:off x="395280" y="404640"/>
            <a:ext cx="7197480" cy="718920"/>
          </a:xfrm>
          <a:prstGeom prst="rect">
            <a:avLst/>
          </a:prstGeom>
          <a:ln w="9360">
            <a:noFill/>
          </a:ln>
        </p:spPr>
      </p:pic>
      <p:graphicFrame>
        <p:nvGraphicFramePr>
          <p:cNvPr id="248" name="Table 1"/>
          <p:cNvGraphicFramePr/>
          <p:nvPr/>
        </p:nvGraphicFramePr>
        <p:xfrm>
          <a:off x="1547640" y="1217520"/>
          <a:ext cx="6095520" cy="5640120"/>
        </p:xfrm>
        <a:graphic>
          <a:graphicData uri="http://schemas.openxmlformats.org/drawingml/2006/table">
            <a:tbl>
              <a:tblPr/>
              <a:tblGrid>
                <a:gridCol w="3047760"/>
                <a:gridCol w="3047760"/>
              </a:tblGrid>
              <a:tr h="345600">
                <a:tc>
                  <a:txBody>
                    <a:bodyPr/>
                    <a:lstStyle/>
                    <a:p>
                      <a:pPr algn="ctr">
                        <a:lnSpc>
                          <a:spcPct val="115000"/>
                        </a:lnSpc>
                      </a:pPr>
                      <a:r>
                        <a:rPr lang="es-AR" sz="1700" b="1" strike="noStrike" spc="-1">
                          <a:solidFill>
                            <a:srgbClr val="FFFFFF"/>
                          </a:solidFill>
                          <a:latin typeface="Comic Sans MS"/>
                        </a:rPr>
                        <a:t>Material</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4D4D4D"/>
                    </a:solidFill>
                  </a:tcPr>
                </a:tc>
                <a:tc>
                  <a:txBody>
                    <a:bodyPr/>
                    <a:lstStyle/>
                    <a:p>
                      <a:pPr algn="ctr">
                        <a:lnSpc>
                          <a:spcPct val="115000"/>
                        </a:lnSpc>
                      </a:pPr>
                      <a:r>
                        <a:rPr lang="es-AR" sz="1700" b="1" strike="noStrike" spc="-1">
                          <a:solidFill>
                            <a:srgbClr val="FFFFFF"/>
                          </a:solidFill>
                          <a:latin typeface="Comic Sans MS"/>
                        </a:rPr>
                        <a:t>C/N</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4D4D4D"/>
                    </a:solidFill>
                  </a:tcPr>
                </a:tc>
              </a:tr>
              <a:tr h="345600">
                <a:tc>
                  <a:txBody>
                    <a:bodyPr/>
                    <a:lstStyle/>
                    <a:p>
                      <a:pPr>
                        <a:lnSpc>
                          <a:spcPct val="115000"/>
                        </a:lnSpc>
                      </a:pPr>
                      <a:r>
                        <a:rPr lang="es-AR" sz="1700" b="1" strike="noStrike" spc="-1">
                          <a:solidFill>
                            <a:srgbClr val="000000"/>
                          </a:solidFill>
                          <a:latin typeface="Comic Sans MS"/>
                        </a:rPr>
                        <a:t>Orina de animales</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0,8-1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Papel</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170/1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Pasto fresco</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Hojas</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40-80/1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Deshechos de frutas</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35/1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Caña de maíz</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60/1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Paja de trigo/avena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80/1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Alfalfa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13/1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Leguminosas en gral.</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25/1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Cáscara de papas</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25/1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Aserrín</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200-750/1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Lodos digeridos</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16/1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Estiércol ovino</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13-20/1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690840">
                <a:tc>
                  <a:txBody>
                    <a:bodyPr/>
                    <a:lstStyle/>
                    <a:p>
                      <a:pPr>
                        <a:lnSpc>
                          <a:spcPct val="115000"/>
                        </a:lnSpc>
                      </a:pPr>
                      <a:r>
                        <a:rPr lang="es-AR" sz="1700" b="1" strike="noStrike" spc="-1">
                          <a:solidFill>
                            <a:srgbClr val="000000"/>
                          </a:solidFill>
                          <a:latin typeface="Comic Sans MS"/>
                        </a:rPr>
                        <a:t>Estiércol bovino descompuesto</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20/1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Estiércol bovino</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11-30/1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Estiércol gallina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12-15/1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r h="345600">
                <a:tc>
                  <a:txBody>
                    <a:bodyPr/>
                    <a:lstStyle/>
                    <a:p>
                      <a:pPr>
                        <a:lnSpc>
                          <a:spcPct val="115000"/>
                        </a:lnSpc>
                      </a:pPr>
                      <a:r>
                        <a:rPr lang="es-AR" sz="1700" b="1" strike="noStrike" spc="-1">
                          <a:solidFill>
                            <a:srgbClr val="000000"/>
                          </a:solidFill>
                          <a:latin typeface="Comic Sans MS"/>
                        </a:rPr>
                        <a:t>Basura domiciliaria</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noFill/>
                  </a:tcPr>
                </a:tc>
                <a:tc>
                  <a:txBody>
                    <a:bodyPr/>
                    <a:lstStyle/>
                    <a:p>
                      <a:pPr algn="ctr">
                        <a:lnSpc>
                          <a:spcPct val="115000"/>
                        </a:lnSpc>
                      </a:pPr>
                      <a:r>
                        <a:rPr lang="es-AR" sz="1700" b="1" strike="noStrike" spc="-1">
                          <a:solidFill>
                            <a:srgbClr val="000000"/>
                          </a:solidFill>
                          <a:latin typeface="Comic Sans MS"/>
                        </a:rPr>
                        <a:t>14-16/1</a:t>
                      </a:r>
                      <a:endParaRPr lang="es-AR" sz="1700" b="0" strike="noStrike" spc="-1">
                        <a:latin typeface="Arial"/>
                      </a:endParaRPr>
                    </a:p>
                  </a:txBody>
                  <a:tcPr marL="68400" marR="68400">
                    <a:lnL w="12240">
                      <a:solidFill>
                        <a:srgbClr val="000000"/>
                      </a:solidFill>
                    </a:lnL>
                    <a:lnR w="12240">
                      <a:solidFill>
                        <a:srgbClr val="000000"/>
                      </a:solidFill>
                    </a:lnR>
                    <a:lnT w="12240">
                      <a:solidFill>
                        <a:srgbClr val="000000"/>
                      </a:solidFill>
                    </a:lnT>
                    <a:lnB w="12240">
                      <a:solidFill>
                        <a:srgbClr val="000000"/>
                      </a:solidFill>
                    </a:lnB>
                    <a:solidFill>
                      <a:srgbClr val="969696"/>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 name="3 Imagen"/>
          <p:cNvPicPr/>
          <p:nvPr/>
        </p:nvPicPr>
        <p:blipFill>
          <a:blip r:embed="rId2"/>
          <a:stretch/>
        </p:blipFill>
        <p:spPr>
          <a:xfrm>
            <a:off x="500040" y="1857240"/>
            <a:ext cx="3928680" cy="2785680"/>
          </a:xfrm>
          <a:prstGeom prst="rect">
            <a:avLst/>
          </a:prstGeom>
          <a:ln w="9360">
            <a:noFill/>
          </a:ln>
        </p:spPr>
      </p:pic>
      <p:pic>
        <p:nvPicPr>
          <p:cNvPr id="250" name="4 Imagen"/>
          <p:cNvPicPr/>
          <p:nvPr/>
        </p:nvPicPr>
        <p:blipFill>
          <a:blip r:embed="rId3"/>
          <a:stretch/>
        </p:blipFill>
        <p:spPr>
          <a:xfrm>
            <a:off x="4929120" y="3643200"/>
            <a:ext cx="3776400" cy="2727000"/>
          </a:xfrm>
          <a:prstGeom prst="rect">
            <a:avLst/>
          </a:prstGeom>
          <a:ln w="9360">
            <a:noFill/>
          </a:ln>
        </p:spPr>
      </p:pic>
      <p:sp>
        <p:nvSpPr>
          <p:cNvPr id="251" name="CustomShape 1"/>
          <p:cNvSpPr/>
          <p:nvPr/>
        </p:nvSpPr>
        <p:spPr>
          <a:xfrm>
            <a:off x="539640" y="765000"/>
            <a:ext cx="4463640" cy="7002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spcBef>
                <a:spcPts val="1001"/>
              </a:spcBef>
            </a:pPr>
            <a:r>
              <a:rPr lang="es-AR" sz="2000" b="1" strike="noStrike" spc="-1">
                <a:solidFill>
                  <a:srgbClr val="000000"/>
                </a:solidFill>
                <a:latin typeface="Comic Sans MS"/>
              </a:rPr>
              <a:t>PILAS DE COMPOSTAJE CON MEDIA SOMBRA</a:t>
            </a:r>
            <a:endParaRPr lang="es-AR" sz="2000" b="0" strike="noStrike" spc="-1">
              <a:latin typeface="Arial"/>
            </a:endParaRPr>
          </a:p>
        </p:txBody>
      </p:sp>
      <p:sp>
        <p:nvSpPr>
          <p:cNvPr id="252" name="CustomShape 2"/>
          <p:cNvSpPr/>
          <p:nvPr/>
        </p:nvSpPr>
        <p:spPr>
          <a:xfrm>
            <a:off x="5148360" y="1628640"/>
            <a:ext cx="3239640" cy="10051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spcBef>
                <a:spcPts val="1001"/>
              </a:spcBef>
            </a:pPr>
            <a:r>
              <a:rPr lang="es-AR" sz="2000" b="1" strike="noStrike" spc="-1">
                <a:solidFill>
                  <a:srgbClr val="000000"/>
                </a:solidFill>
                <a:latin typeface="Comic Sans MS"/>
              </a:rPr>
              <a:t>VOLTEADO MECÁNICO DE PILAS DE COMPOSTAJE</a:t>
            </a:r>
            <a:endParaRPr lang="es-AR" sz="2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3" name="3 Imagen"/>
          <p:cNvPicPr/>
          <p:nvPr/>
        </p:nvPicPr>
        <p:blipFill>
          <a:blip r:embed="rId2"/>
          <a:stretch/>
        </p:blipFill>
        <p:spPr>
          <a:xfrm>
            <a:off x="928800" y="2214720"/>
            <a:ext cx="2928600" cy="3142800"/>
          </a:xfrm>
          <a:prstGeom prst="rect">
            <a:avLst/>
          </a:prstGeom>
          <a:ln w="9360">
            <a:noFill/>
          </a:ln>
        </p:spPr>
      </p:pic>
      <p:pic>
        <p:nvPicPr>
          <p:cNvPr id="254" name="4 Imagen"/>
          <p:cNvPicPr/>
          <p:nvPr/>
        </p:nvPicPr>
        <p:blipFill>
          <a:blip r:embed="rId3"/>
          <a:stretch/>
        </p:blipFill>
        <p:spPr>
          <a:xfrm>
            <a:off x="4786200" y="3571920"/>
            <a:ext cx="3578040" cy="2495160"/>
          </a:xfrm>
          <a:prstGeom prst="rect">
            <a:avLst/>
          </a:prstGeom>
          <a:ln w="9360">
            <a:noFill/>
          </a:ln>
        </p:spPr>
      </p:pic>
      <p:sp>
        <p:nvSpPr>
          <p:cNvPr id="255" name="CustomShape 1"/>
          <p:cNvSpPr/>
          <p:nvPr/>
        </p:nvSpPr>
        <p:spPr>
          <a:xfrm>
            <a:off x="1332000" y="765000"/>
            <a:ext cx="4032000" cy="4561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1199"/>
              </a:spcBef>
            </a:pPr>
            <a:r>
              <a:rPr lang="es-AR" sz="2400" b="1" strike="noStrike" spc="-1">
                <a:solidFill>
                  <a:srgbClr val="000000"/>
                </a:solidFill>
                <a:latin typeface="Comic Sans MS"/>
              </a:rPr>
              <a:t>AEREADO FORZADO</a:t>
            </a: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 name="3 Imagen"/>
          <p:cNvPicPr/>
          <p:nvPr/>
        </p:nvPicPr>
        <p:blipFill>
          <a:blip r:embed="rId2"/>
          <a:stretch/>
        </p:blipFill>
        <p:spPr>
          <a:xfrm>
            <a:off x="468360" y="1700280"/>
            <a:ext cx="4285800" cy="2571480"/>
          </a:xfrm>
          <a:prstGeom prst="rect">
            <a:avLst/>
          </a:prstGeom>
          <a:ln w="9360">
            <a:noFill/>
          </a:ln>
        </p:spPr>
      </p:pic>
      <p:pic>
        <p:nvPicPr>
          <p:cNvPr id="257" name="4 Imagen"/>
          <p:cNvPicPr/>
          <p:nvPr/>
        </p:nvPicPr>
        <p:blipFill>
          <a:blip r:embed="rId3"/>
          <a:stretch/>
        </p:blipFill>
        <p:spPr>
          <a:xfrm>
            <a:off x="4500720" y="4286160"/>
            <a:ext cx="4252680" cy="2252160"/>
          </a:xfrm>
          <a:prstGeom prst="rect">
            <a:avLst/>
          </a:prstGeom>
          <a:ln w="9360">
            <a:noFill/>
          </a:ln>
        </p:spPr>
      </p:pic>
      <p:pic>
        <p:nvPicPr>
          <p:cNvPr id="258" name="5 Imagen"/>
          <p:cNvPicPr/>
          <p:nvPr/>
        </p:nvPicPr>
        <p:blipFill>
          <a:blip r:embed="rId4"/>
          <a:stretch/>
        </p:blipFill>
        <p:spPr>
          <a:xfrm>
            <a:off x="5786280" y="1000080"/>
            <a:ext cx="2395080" cy="2714400"/>
          </a:xfrm>
          <a:prstGeom prst="rect">
            <a:avLst/>
          </a:prstGeom>
          <a:ln w="9360">
            <a:noFill/>
          </a:ln>
        </p:spPr>
      </p:pic>
      <p:sp>
        <p:nvSpPr>
          <p:cNvPr id="259" name="CustomShape 1"/>
          <p:cNvSpPr/>
          <p:nvPr/>
        </p:nvSpPr>
        <p:spPr>
          <a:xfrm>
            <a:off x="611280" y="620640"/>
            <a:ext cx="4465440" cy="8218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1199"/>
              </a:spcBef>
            </a:pPr>
            <a:r>
              <a:rPr lang="es-AR" sz="2400" b="1" strike="noStrike" spc="-1">
                <a:solidFill>
                  <a:srgbClr val="000000"/>
                </a:solidFill>
                <a:latin typeface="Comic Sans MS"/>
              </a:rPr>
              <a:t>COMPOSTADO EN REACTORES</a:t>
            </a:r>
            <a:endParaRPr lang="es-AR" sz="2400" b="0" strike="noStrike" spc="-1">
              <a:latin typeface="Arial"/>
            </a:endParaRPr>
          </a:p>
        </p:txBody>
      </p:sp>
      <p:pic>
        <p:nvPicPr>
          <p:cNvPr id="260" name="Picture 10"/>
          <p:cNvPicPr/>
          <p:nvPr/>
        </p:nvPicPr>
        <p:blipFill>
          <a:blip r:embed="rId5"/>
          <a:stretch/>
        </p:blipFill>
        <p:spPr>
          <a:xfrm>
            <a:off x="684360" y="4797360"/>
            <a:ext cx="2333160" cy="1657080"/>
          </a:xfrm>
          <a:prstGeom prst="rect">
            <a:avLst/>
          </a:prstGeom>
          <a:ln>
            <a:noFill/>
          </a:ln>
        </p:spPr>
      </p:pic>
      <p:sp>
        <p:nvSpPr>
          <p:cNvPr id="261" name="CustomShape 2"/>
          <p:cNvSpPr/>
          <p:nvPr/>
        </p:nvSpPr>
        <p:spPr>
          <a:xfrm>
            <a:off x="684360" y="4292640"/>
            <a:ext cx="3311280" cy="3646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601"/>
              </a:spcBef>
            </a:pPr>
            <a:r>
              <a:rPr lang="es-AR" sz="1800" b="0" strike="noStrike" spc="-1">
                <a:solidFill>
                  <a:srgbClr val="000000"/>
                </a:solidFill>
                <a:latin typeface="Comic Sans MS"/>
              </a:rPr>
              <a:t>Horizontal estático</a:t>
            </a:r>
            <a:endParaRPr lang="es-AR" sz="1800" b="0" strike="noStrike" spc="-1">
              <a:latin typeface="Arial"/>
            </a:endParaRPr>
          </a:p>
        </p:txBody>
      </p:sp>
      <p:sp>
        <p:nvSpPr>
          <p:cNvPr id="262" name="CustomShape 3"/>
          <p:cNvSpPr/>
          <p:nvPr/>
        </p:nvSpPr>
        <p:spPr>
          <a:xfrm>
            <a:off x="395280" y="6491160"/>
            <a:ext cx="3311280" cy="36468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601"/>
              </a:spcBef>
            </a:pPr>
            <a:r>
              <a:rPr lang="es-AR" sz="1800" b="0" strike="noStrike" spc="-1">
                <a:solidFill>
                  <a:srgbClr val="000000"/>
                </a:solidFill>
                <a:latin typeface="Comic Sans MS"/>
              </a:rPr>
              <a:t>Horizontal rotativo</a:t>
            </a:r>
            <a:endParaRPr lang="es-AR" sz="1800" b="0" strike="noStrike" spc="-1">
              <a:latin typeface="Arial"/>
            </a:endParaRPr>
          </a:p>
        </p:txBody>
      </p:sp>
      <p:sp>
        <p:nvSpPr>
          <p:cNvPr id="263" name="CustomShape 4"/>
          <p:cNvSpPr/>
          <p:nvPr/>
        </p:nvSpPr>
        <p:spPr>
          <a:xfrm>
            <a:off x="5509800" y="3861360"/>
            <a:ext cx="2805480" cy="36504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nchor="ctr">
            <a:spAutoFit/>
          </a:bodyPr>
          <a:lstStyle/>
          <a:p>
            <a:pPr>
              <a:lnSpc>
                <a:spcPct val="100000"/>
              </a:lnSpc>
            </a:pPr>
            <a:r>
              <a:rPr lang="es-AR" sz="1800" b="0" strike="noStrike" spc="-1">
                <a:solidFill>
                  <a:srgbClr val="000000"/>
                </a:solidFill>
                <a:latin typeface="Comic Sans MS"/>
              </a:rPr>
              <a:t>Embolsadora de compost</a:t>
            </a:r>
            <a:endParaRPr lang="es-AR" sz="1800" b="0" strike="noStrike" spc="-1">
              <a:latin typeface="Arial"/>
            </a:endParaRPr>
          </a:p>
        </p:txBody>
      </p:sp>
      <p:sp>
        <p:nvSpPr>
          <p:cNvPr id="264" name="CustomShape 5"/>
          <p:cNvSpPr/>
          <p:nvPr/>
        </p:nvSpPr>
        <p:spPr>
          <a:xfrm>
            <a:off x="4884480" y="6491160"/>
            <a:ext cx="4259520" cy="36468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es-AR" sz="1800" b="0" strike="noStrike" spc="-1">
                <a:solidFill>
                  <a:srgbClr val="000000"/>
                </a:solidFill>
                <a:latin typeface="Comic Sans MS"/>
              </a:rPr>
              <a:t>Horizontal con volteadora sobre rieles</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5" name="Picture 2"/>
          <p:cNvPicPr/>
          <p:nvPr/>
        </p:nvPicPr>
        <p:blipFill>
          <a:blip r:embed="rId2"/>
          <a:stretch/>
        </p:blipFill>
        <p:spPr>
          <a:xfrm>
            <a:off x="571320" y="714240"/>
            <a:ext cx="4000320" cy="2999880"/>
          </a:xfrm>
          <a:prstGeom prst="rect">
            <a:avLst/>
          </a:prstGeom>
          <a:ln>
            <a:noFill/>
          </a:ln>
        </p:spPr>
      </p:pic>
      <p:pic>
        <p:nvPicPr>
          <p:cNvPr id="266" name="Picture 4"/>
          <p:cNvPicPr/>
          <p:nvPr/>
        </p:nvPicPr>
        <p:blipFill>
          <a:blip r:embed="rId3"/>
          <a:stretch/>
        </p:blipFill>
        <p:spPr>
          <a:xfrm>
            <a:off x="5143680" y="928800"/>
            <a:ext cx="3722400" cy="2785680"/>
          </a:xfrm>
          <a:prstGeom prst="rect">
            <a:avLst/>
          </a:prstGeom>
          <a:ln>
            <a:noFill/>
          </a:ln>
        </p:spPr>
      </p:pic>
      <p:pic>
        <p:nvPicPr>
          <p:cNvPr id="267" name="Picture 6"/>
          <p:cNvPicPr/>
          <p:nvPr/>
        </p:nvPicPr>
        <p:blipFill>
          <a:blip r:embed="rId4"/>
          <a:stretch/>
        </p:blipFill>
        <p:spPr>
          <a:xfrm>
            <a:off x="3143160" y="3786120"/>
            <a:ext cx="3800160" cy="2851560"/>
          </a:xfrm>
          <a:prstGeom prst="rect">
            <a:avLst/>
          </a:prstGeom>
          <a:ln>
            <a:noFill/>
          </a:ln>
        </p:spPr>
      </p:pic>
      <p:sp>
        <p:nvSpPr>
          <p:cNvPr id="268" name="CustomShape 1"/>
          <p:cNvSpPr/>
          <p:nvPr/>
        </p:nvSpPr>
        <p:spPr>
          <a:xfrm>
            <a:off x="0" y="4000680"/>
            <a:ext cx="421452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marL="216000" indent="-216000">
              <a:lnSpc>
                <a:spcPct val="100000"/>
              </a:lnSpc>
              <a:buClr>
                <a:srgbClr val="000000"/>
              </a:buClr>
              <a:buFont typeface="Arial"/>
              <a:buChar char="•"/>
            </a:pPr>
            <a:r>
              <a:rPr lang="es-AR" sz="1800" b="1" strike="noStrike" spc="-1">
                <a:solidFill>
                  <a:srgbClr val="000000"/>
                </a:solidFill>
                <a:latin typeface="Comic Sans MS"/>
              </a:rPr>
              <a:t>Centro Regional Bs As Sur (EEA Hilario Ascasubi)</a:t>
            </a:r>
            <a:endParaRPr lang="es-AR" sz="1800" b="0" strike="noStrike" spc="-1">
              <a:latin typeface="Arial"/>
            </a:endParaRPr>
          </a:p>
          <a:p>
            <a:pPr>
              <a:lnSpc>
                <a:spcPct val="100000"/>
              </a:lnSpc>
            </a:pPr>
            <a:r>
              <a:rPr lang="es-AR" sz="1800" b="1" strike="noStrike" spc="-1">
                <a:solidFill>
                  <a:srgbClr val="000000"/>
                </a:solidFill>
                <a:latin typeface="Comic Sans MS"/>
              </a:rPr>
              <a:t>- IPAF Pampeano/INTA</a:t>
            </a:r>
            <a:endParaRPr lang="es-AR" sz="1800" b="0" strike="noStrike" spc="-1">
              <a:latin typeface="Arial"/>
            </a:endParaRPr>
          </a:p>
          <a:p>
            <a:pPr marL="216000" indent="-216000">
              <a:lnSpc>
                <a:spcPct val="100000"/>
              </a:lnSpc>
              <a:buClr>
                <a:srgbClr val="000000"/>
              </a:buClr>
              <a:buFont typeface="Arial"/>
              <a:buChar char="•"/>
            </a:pPr>
            <a:r>
              <a:rPr lang="es-AR" sz="1800" b="1" strike="noStrike" spc="-1">
                <a:solidFill>
                  <a:srgbClr val="000000"/>
                </a:solidFill>
                <a:latin typeface="Comic Sans MS"/>
              </a:rPr>
              <a:t>El Pato Maquinarias (Pedro Luro)</a:t>
            </a:r>
            <a:endParaRPr lang="es-AR" sz="1800" b="0" strike="noStrike" spc="-1">
              <a:latin typeface="Arial"/>
            </a:endParaRPr>
          </a:p>
        </p:txBody>
      </p:sp>
      <p:sp>
        <p:nvSpPr>
          <p:cNvPr id="269" name="CustomShape 2"/>
          <p:cNvSpPr/>
          <p:nvPr/>
        </p:nvSpPr>
        <p:spPr>
          <a:xfrm>
            <a:off x="4572000" y="0"/>
            <a:ext cx="4285800" cy="8218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s-AR" sz="2400" b="1" strike="noStrike" spc="-1">
                <a:solidFill>
                  <a:srgbClr val="000000"/>
                </a:solidFill>
                <a:latin typeface="Comic Sans MS"/>
              </a:rPr>
              <a:t>VOLTEADORA Y REGADORA DE COMPOST</a:t>
            </a: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TextShape 1"/>
          <p:cNvSpPr txBox="1"/>
          <p:nvPr/>
        </p:nvSpPr>
        <p:spPr>
          <a:xfrm>
            <a:off x="457200" y="457200"/>
            <a:ext cx="8229240" cy="1371240"/>
          </a:xfrm>
          <a:prstGeom prst="rect">
            <a:avLst/>
          </a:prstGeom>
          <a:noFill/>
          <a:ln w="9360">
            <a:noFill/>
          </a:ln>
        </p:spPr>
        <p:txBody>
          <a:bodyPr anchor="ctr">
            <a:noAutofit/>
          </a:bodyPr>
          <a:lstStyle/>
          <a:p>
            <a:pPr>
              <a:lnSpc>
                <a:spcPct val="100000"/>
              </a:lnSpc>
            </a:pPr>
            <a:r>
              <a:rPr lang="es-AR" sz="3200" b="1" strike="noStrike" spc="-1">
                <a:solidFill>
                  <a:srgbClr val="000000"/>
                </a:solidFill>
                <a:latin typeface="Arial"/>
              </a:rPr>
              <a:t>APLICADORAS DE COMPOST</a:t>
            </a:r>
            <a:endParaRPr lang="es-AR" sz="3200" b="0" strike="noStrike" spc="-1">
              <a:solidFill>
                <a:srgbClr val="000000"/>
              </a:solidFill>
              <a:latin typeface="Arial"/>
            </a:endParaRPr>
          </a:p>
        </p:txBody>
      </p:sp>
      <p:pic>
        <p:nvPicPr>
          <p:cNvPr id="271" name="Imagen 51"/>
          <p:cNvPicPr/>
          <p:nvPr/>
        </p:nvPicPr>
        <p:blipFill>
          <a:blip r:embed="rId2"/>
          <a:stretch/>
        </p:blipFill>
        <p:spPr>
          <a:xfrm>
            <a:off x="144360" y="1655640"/>
            <a:ext cx="4211280" cy="2997000"/>
          </a:xfrm>
          <a:prstGeom prst="rect">
            <a:avLst/>
          </a:prstGeom>
          <a:ln w="9360">
            <a:solidFill>
              <a:schemeClr val="tx1"/>
            </a:solidFill>
            <a:miter/>
          </a:ln>
        </p:spPr>
      </p:pic>
      <p:pic>
        <p:nvPicPr>
          <p:cNvPr id="272" name="Imagen 52"/>
          <p:cNvPicPr/>
          <p:nvPr/>
        </p:nvPicPr>
        <p:blipFill>
          <a:blip r:embed="rId3"/>
          <a:stretch/>
        </p:blipFill>
        <p:spPr>
          <a:xfrm>
            <a:off x="4788000" y="2060640"/>
            <a:ext cx="3889080" cy="2646000"/>
          </a:xfrm>
          <a:prstGeom prst="rect">
            <a:avLst/>
          </a:prstGeom>
          <a:ln w="9360">
            <a:solidFill>
              <a:schemeClr val="tx1"/>
            </a:solidFill>
            <a:miter/>
          </a:ln>
        </p:spPr>
      </p:pic>
      <p:sp>
        <p:nvSpPr>
          <p:cNvPr id="273" name="CustomShape 2"/>
          <p:cNvSpPr/>
          <p:nvPr/>
        </p:nvSpPr>
        <p:spPr>
          <a:xfrm>
            <a:off x="684360" y="4941720"/>
            <a:ext cx="8135640" cy="14166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ÉPOCA DE APLICACIÓN IDEAL: PRIMAVERA, OTOÑO</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DOSIS: pocas toneladas hasta cerca de 100 t/ha </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FRECUENCIA: anual hasta cada 2 a 3 años</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CUANDO: 1 a 2 meses antes de la siembra o el transplante </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4" name="1 Título"/>
          <p:cNvPicPr/>
          <p:nvPr/>
        </p:nvPicPr>
        <p:blipFill>
          <a:blip r:embed="rId2"/>
          <a:stretch/>
        </p:blipFill>
        <p:spPr>
          <a:xfrm>
            <a:off x="450720" y="262080"/>
            <a:ext cx="8241840" cy="1407600"/>
          </a:xfrm>
          <a:prstGeom prst="rect">
            <a:avLst/>
          </a:prstGeom>
          <a:ln w="9360">
            <a:noFill/>
          </a:ln>
        </p:spPr>
      </p:pic>
      <p:sp>
        <p:nvSpPr>
          <p:cNvPr id="275" name="TextShape 1"/>
          <p:cNvSpPr txBox="1"/>
          <p:nvPr/>
        </p:nvSpPr>
        <p:spPr>
          <a:xfrm>
            <a:off x="457200" y="1981080"/>
            <a:ext cx="8229240" cy="1739520"/>
          </a:xfrm>
          <a:prstGeom prst="rect">
            <a:avLst/>
          </a:prstGeom>
          <a:noFill/>
          <a:ln w="9360">
            <a:noFill/>
          </a:ln>
        </p:spPr>
        <p:txBody>
          <a:bodyPr>
            <a:noAutofit/>
          </a:bodyPr>
          <a:lstStyle/>
          <a:p>
            <a:pPr marL="343080" indent="-342720">
              <a:lnSpc>
                <a:spcPct val="100000"/>
              </a:lnSpc>
              <a:spcBef>
                <a:spcPts val="641"/>
              </a:spcBef>
            </a:pPr>
            <a:r>
              <a:rPr lang="es-AR" sz="3200" b="0" strike="noStrike" spc="-1">
                <a:solidFill>
                  <a:srgbClr val="000000"/>
                </a:solidFill>
                <a:latin typeface="Comic Sans MS"/>
              </a:rPr>
              <a:t>Procedimiento especial basado en la actividad descomponedora de la materia orgánica por medio de especies de lombrices</a:t>
            </a:r>
            <a:endParaRPr lang="es-AR" sz="3200" b="0" strike="noStrike" spc="-1">
              <a:solidFill>
                <a:srgbClr val="000000"/>
              </a:solidFill>
              <a:latin typeface="Arial"/>
            </a:endParaRPr>
          </a:p>
        </p:txBody>
      </p:sp>
      <p:pic>
        <p:nvPicPr>
          <p:cNvPr id="276" name="3 Imagen"/>
          <p:cNvPicPr/>
          <p:nvPr/>
        </p:nvPicPr>
        <p:blipFill>
          <a:blip r:embed="rId3"/>
          <a:stretch/>
        </p:blipFill>
        <p:spPr>
          <a:xfrm>
            <a:off x="714240" y="4786200"/>
            <a:ext cx="3104640" cy="1552320"/>
          </a:xfrm>
          <a:prstGeom prst="rect">
            <a:avLst/>
          </a:prstGeom>
          <a:ln w="9360">
            <a:noFill/>
          </a:ln>
        </p:spPr>
      </p:pic>
      <p:sp>
        <p:nvSpPr>
          <p:cNvPr id="277" name="CustomShape 2"/>
          <p:cNvSpPr/>
          <p:nvPr/>
        </p:nvSpPr>
        <p:spPr>
          <a:xfrm>
            <a:off x="325080" y="4149720"/>
            <a:ext cx="3907080" cy="82188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nSpc>
                <a:spcPct val="100000"/>
              </a:lnSpc>
            </a:pPr>
            <a:r>
              <a:rPr lang="es-AR" sz="2400" b="0" strike="noStrike" spc="-1">
                <a:solidFill>
                  <a:srgbClr val="000000"/>
                </a:solidFill>
                <a:latin typeface="Comic Sans MS"/>
              </a:rPr>
              <a:t>Eisenia foetida</a:t>
            </a:r>
            <a:endParaRPr lang="es-AR" sz="2400" b="0" strike="noStrike" spc="-1">
              <a:latin typeface="Arial"/>
            </a:endParaRPr>
          </a:p>
          <a:p>
            <a:pPr>
              <a:lnSpc>
                <a:spcPct val="100000"/>
              </a:lnSpc>
            </a:pPr>
            <a:r>
              <a:rPr lang="es-AR" sz="2400" b="0" strike="noStrike" spc="-1">
                <a:solidFill>
                  <a:srgbClr val="000000"/>
                </a:solidFill>
                <a:latin typeface="Comic Sans MS"/>
              </a:rPr>
              <a:t>“lombriz roja californiana”</a:t>
            </a:r>
            <a:endParaRPr lang="es-AR" sz="2400" b="0" strike="noStrike" spc="-1">
              <a:latin typeface="Arial"/>
            </a:endParaRPr>
          </a:p>
        </p:txBody>
      </p:sp>
      <p:sp>
        <p:nvSpPr>
          <p:cNvPr id="278" name="CustomShape 3"/>
          <p:cNvSpPr/>
          <p:nvPr/>
        </p:nvSpPr>
        <p:spPr>
          <a:xfrm>
            <a:off x="4214880" y="5006880"/>
            <a:ext cx="4500360" cy="118692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nchor="ctr">
            <a:spAutoFit/>
          </a:bodyPr>
          <a:lstStyle/>
          <a:p>
            <a:pPr>
              <a:lnSpc>
                <a:spcPct val="100000"/>
              </a:lnSpc>
            </a:pPr>
            <a:r>
              <a:rPr lang="es-AR" sz="2400" b="0" strike="noStrike" spc="-1">
                <a:solidFill>
                  <a:srgbClr val="000000"/>
                </a:solidFill>
                <a:latin typeface="Comic Sans MS"/>
              </a:rPr>
              <a:t>- cocones (embriones), </a:t>
            </a:r>
            <a:endParaRPr lang="es-AR" sz="2400" b="0" strike="noStrike" spc="-1">
              <a:latin typeface="Arial"/>
            </a:endParaRPr>
          </a:p>
          <a:p>
            <a:pPr>
              <a:lnSpc>
                <a:spcPct val="100000"/>
              </a:lnSpc>
            </a:pPr>
            <a:r>
              <a:rPr lang="es-AR" sz="2400" b="0" strike="noStrike" spc="-1">
                <a:solidFill>
                  <a:srgbClr val="000000"/>
                </a:solidFill>
                <a:latin typeface="Comic Sans MS"/>
              </a:rPr>
              <a:t>- juveniles (sin clitelo), </a:t>
            </a:r>
            <a:endParaRPr lang="es-AR" sz="2400" b="0" strike="noStrike" spc="-1">
              <a:latin typeface="Arial"/>
            </a:endParaRPr>
          </a:p>
          <a:p>
            <a:pPr>
              <a:lnSpc>
                <a:spcPct val="100000"/>
              </a:lnSpc>
            </a:pPr>
            <a:r>
              <a:rPr lang="es-AR" sz="2400" b="0" strike="noStrike" spc="-1">
                <a:solidFill>
                  <a:srgbClr val="000000"/>
                </a:solidFill>
                <a:latin typeface="Comic Sans MS"/>
              </a:rPr>
              <a:t>- adultos (con clitelo). </a:t>
            </a:r>
            <a:endParaRPr lang="es-AR" sz="2400" b="0" strike="noStrike" spc="-1">
              <a:latin typeface="Arial"/>
            </a:endParaRPr>
          </a:p>
        </p:txBody>
      </p:sp>
      <p:sp>
        <p:nvSpPr>
          <p:cNvPr id="279" name="CustomShape 4"/>
          <p:cNvSpPr/>
          <p:nvPr/>
        </p:nvSpPr>
        <p:spPr>
          <a:xfrm>
            <a:off x="971640" y="2492280"/>
            <a:ext cx="7273440" cy="2894040"/>
          </a:xfrm>
          <a:prstGeom prst="rect">
            <a:avLst/>
          </a:prstGeom>
          <a:solidFill>
            <a:srgbClr val="969696"/>
          </a:solidFill>
          <a:ln w="9360">
            <a:solidFill>
              <a:schemeClr val="tx1"/>
            </a:solidFill>
            <a:miter/>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1199"/>
              </a:spcBef>
            </a:pPr>
            <a:endParaRPr lang="es-AR" sz="1800" b="0" strike="noStrike" spc="-1">
              <a:latin typeface="Arial"/>
            </a:endParaRPr>
          </a:p>
          <a:p>
            <a:pPr>
              <a:lnSpc>
                <a:spcPct val="100000"/>
              </a:lnSpc>
              <a:spcBef>
                <a:spcPts val="1199"/>
              </a:spcBef>
            </a:pPr>
            <a:r>
              <a:rPr lang="es-AR" sz="2400" b="1" strike="noStrike" spc="-1">
                <a:solidFill>
                  <a:srgbClr val="000000"/>
                </a:solidFill>
                <a:latin typeface="Comic Sans MS"/>
              </a:rPr>
              <a:t>OTRAS ESPECIES</a:t>
            </a:r>
            <a:endParaRPr lang="es-AR" sz="2400" b="0" strike="noStrike" spc="-1">
              <a:latin typeface="Arial"/>
            </a:endParaRPr>
          </a:p>
          <a:p>
            <a:pPr marL="216000" indent="-216000">
              <a:lnSpc>
                <a:spcPct val="100000"/>
              </a:lnSpc>
              <a:spcBef>
                <a:spcPts val="1199"/>
              </a:spcBef>
              <a:buClr>
                <a:srgbClr val="000000"/>
              </a:buClr>
              <a:buFont typeface="Symbol" charset="2"/>
              <a:buChar char=""/>
            </a:pPr>
            <a:r>
              <a:rPr lang="es-AR" sz="2400" b="1" strike="noStrike" spc="-1">
                <a:solidFill>
                  <a:srgbClr val="000000"/>
                </a:solidFill>
                <a:latin typeface="Comic Sans MS"/>
              </a:rPr>
              <a:t>Lumbricus rubellus o "lombriz de los residuos orgánicos" o "roja" </a:t>
            </a:r>
            <a:endParaRPr lang="es-AR" sz="2400" b="0" strike="noStrike" spc="-1">
              <a:latin typeface="Arial"/>
            </a:endParaRPr>
          </a:p>
          <a:p>
            <a:pPr marL="216000" indent="-216000">
              <a:lnSpc>
                <a:spcPct val="100000"/>
              </a:lnSpc>
              <a:spcBef>
                <a:spcPts val="1199"/>
              </a:spcBef>
              <a:buClr>
                <a:srgbClr val="000000"/>
              </a:buClr>
              <a:buFont typeface="Symbol" charset="2"/>
              <a:buChar char=""/>
            </a:pPr>
            <a:r>
              <a:rPr lang="es-AR" sz="2400" b="1" strike="noStrike" spc="-1">
                <a:solidFill>
                  <a:srgbClr val="000000"/>
                </a:solidFill>
                <a:latin typeface="Comic Sans MS"/>
              </a:rPr>
              <a:t>Eudrillus eugeniae "gigante africana” </a:t>
            </a:r>
            <a:endParaRPr lang="es-AR" sz="2400" b="0" strike="noStrike" spc="-1">
              <a:latin typeface="Arial"/>
            </a:endParaRPr>
          </a:p>
          <a:p>
            <a:pPr>
              <a:lnSpc>
                <a:spcPct val="100000"/>
              </a:lnSpc>
              <a:spcBef>
                <a:spcPts val="1199"/>
              </a:spcBef>
            </a:pP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77"/>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27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fill="hold" nodeType="clickEffect">
                                  <p:stCondLst>
                                    <p:cond delay="0"/>
                                  </p:stCondLst>
                                  <p:childTnLst>
                                    <p:set>
                                      <p:cBhvr>
                                        <p:cTn id="12" dur="1" fill="hold">
                                          <p:stCondLst>
                                            <p:cond delay="0"/>
                                          </p:stCondLst>
                                        </p:cTn>
                                        <p:tgtEl>
                                          <p:spTgt spid="27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279"/>
                                        </p:tgtEl>
                                        <p:attrNameLst>
                                          <p:attrName>style.visibility</p:attrName>
                                        </p:attrNameLst>
                                      </p:cBhvr>
                                      <p:to>
                                        <p:strVal val="visible"/>
                                      </p:to>
                                    </p:set>
                                    <p:animEffect transition="in" filter="box(in)">
                                      <p:cBhvr additive="repl">
                                        <p:cTn id="17" dur="500"/>
                                        <p:tgtEl>
                                          <p:spTgt spid="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0" name="Imagen 9"/>
          <p:cNvPicPr/>
          <p:nvPr/>
        </p:nvPicPr>
        <p:blipFill>
          <a:blip r:embed="rId2"/>
          <a:stretch/>
        </p:blipFill>
        <p:spPr>
          <a:xfrm>
            <a:off x="684360" y="620640"/>
            <a:ext cx="7694280" cy="3966840"/>
          </a:xfrm>
          <a:prstGeom prst="rect">
            <a:avLst/>
          </a:prstGeom>
          <a:ln w="9360">
            <a:noFill/>
          </a:ln>
        </p:spPr>
      </p:pic>
      <p:sp>
        <p:nvSpPr>
          <p:cNvPr id="281" name="CustomShape 1"/>
          <p:cNvSpPr/>
          <p:nvPr/>
        </p:nvSpPr>
        <p:spPr>
          <a:xfrm>
            <a:off x="250920" y="4724280"/>
            <a:ext cx="8784720" cy="169092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spcBef>
                <a:spcPts val="601"/>
              </a:spcBef>
            </a:pPr>
            <a:r>
              <a:rPr lang="es-AR" sz="1800" b="0" strike="noStrike" spc="-1">
                <a:solidFill>
                  <a:srgbClr val="000000"/>
                </a:solidFill>
                <a:latin typeface="Comic Sans MS"/>
              </a:rPr>
              <a:t>SIEMBRA:</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sustrato con pH 6,8-7,2</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Mantener humedad 60-80% (regla del puño (8-10 gotas), agua no salina (&lt;1 dS m-1), sin peligrosidad sódica (&lt;3 RAS) y libre de patógenos </a:t>
            </a:r>
            <a:endParaRPr lang="es-AR" sz="1800" b="0" strike="noStrike" spc="-1">
              <a:latin typeface="Arial"/>
            </a:endParaRPr>
          </a:p>
          <a:p>
            <a:pPr marL="216000" indent="-216000">
              <a:lnSpc>
                <a:spcPct val="100000"/>
              </a:lnSpc>
              <a:spcBef>
                <a:spcPts val="601"/>
              </a:spcBef>
              <a:buClr>
                <a:srgbClr val="000000"/>
              </a:buClr>
              <a:buFont typeface="Symbol" charset="2"/>
              <a:buChar char=""/>
            </a:pPr>
            <a:r>
              <a:rPr lang="es-AR" sz="1800" b="0" strike="noStrike" spc="-1">
                <a:solidFill>
                  <a:srgbClr val="000000"/>
                </a:solidFill>
                <a:latin typeface="Comic Sans MS"/>
              </a:rPr>
              <a:t>Media sombra</a:t>
            </a:r>
            <a:endParaRPr lang="es-AR"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81"/>
                                        </p:tgtEl>
                                        <p:attrNameLst>
                                          <p:attrName>style.visibility</p:attrName>
                                        </p:attrNameLst>
                                      </p:cBhvr>
                                      <p:to>
                                        <p:strVal val="visible"/>
                                      </p:to>
                                    </p:set>
                                    <p:animEffect transition="in" filter="box(in)">
                                      <p:cBhvr additive="repl">
                                        <p:cTn id="7" dur="500"/>
                                        <p:tgtEl>
                                          <p:spTgt spid="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2" name="1 Título"/>
          <p:cNvPicPr/>
          <p:nvPr/>
        </p:nvPicPr>
        <p:blipFill>
          <a:blip r:embed="rId2"/>
          <a:stretch/>
        </p:blipFill>
        <p:spPr>
          <a:xfrm>
            <a:off x="420840" y="1494000"/>
            <a:ext cx="8241840" cy="1414080"/>
          </a:xfrm>
          <a:prstGeom prst="rect">
            <a:avLst/>
          </a:prstGeom>
          <a:ln w="9360">
            <a:noFill/>
          </a:ln>
        </p:spPr>
      </p:pic>
      <p:pic>
        <p:nvPicPr>
          <p:cNvPr id="283" name="3 Imagen"/>
          <p:cNvPicPr/>
          <p:nvPr/>
        </p:nvPicPr>
        <p:blipFill>
          <a:blip r:embed="rId3"/>
          <a:stretch/>
        </p:blipFill>
        <p:spPr>
          <a:xfrm>
            <a:off x="2143080" y="3286080"/>
            <a:ext cx="4592160" cy="3180960"/>
          </a:xfrm>
          <a:prstGeom prst="rect">
            <a:avLst/>
          </a:prstGeom>
          <a:ln w="9360">
            <a:noFill/>
          </a:ln>
        </p:spPr>
      </p:pic>
      <p:sp>
        <p:nvSpPr>
          <p:cNvPr id="284" name="CustomShape 1"/>
          <p:cNvSpPr/>
          <p:nvPr/>
        </p:nvSpPr>
        <p:spPr>
          <a:xfrm>
            <a:off x="395280" y="620640"/>
            <a:ext cx="6286320" cy="4561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strike="noStrike" spc="-1">
                <a:solidFill>
                  <a:srgbClr val="000000"/>
                </a:solidFill>
                <a:latin typeface="Comic Sans MS"/>
              </a:rPr>
              <a:t>SE SIEMBRAN 1.000 LOMBRICES/2 m</a:t>
            </a:r>
            <a:r>
              <a:rPr lang="es-AR" sz="2400" b="0" strike="noStrike" spc="-1" baseline="30000">
                <a:solidFill>
                  <a:srgbClr val="000000"/>
                </a:solidFill>
                <a:latin typeface="Comic Sans MS"/>
              </a:rPr>
              <a:t>2</a:t>
            </a:r>
            <a:endParaRPr lang="es-AR" sz="2400" b="0" strike="noStrike" spc="-1">
              <a:latin typeface="Arial"/>
            </a:endParaRPr>
          </a:p>
        </p:txBody>
      </p:sp>
      <p:sp>
        <p:nvSpPr>
          <p:cNvPr id="285" name="CustomShape 2"/>
          <p:cNvSpPr/>
          <p:nvPr/>
        </p:nvSpPr>
        <p:spPr>
          <a:xfrm>
            <a:off x="2484360" y="1341360"/>
            <a:ext cx="6286320" cy="4561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strike="noStrike" spc="-1">
                <a:solidFill>
                  <a:srgbClr val="000000"/>
                </a:solidFill>
                <a:latin typeface="Comic Sans MS"/>
              </a:rPr>
              <a:t>150.000 LOMBRICES/ m</a:t>
            </a:r>
            <a:r>
              <a:rPr lang="es-AR" sz="2400" b="0" strike="noStrike" spc="-1" baseline="30000">
                <a:solidFill>
                  <a:srgbClr val="000000"/>
                </a:solidFill>
                <a:latin typeface="Comic Sans MS"/>
              </a:rPr>
              <a:t>3</a:t>
            </a:r>
            <a:endParaRPr lang="es-AR" sz="2400" b="0" strike="noStrike" spc="-1">
              <a:latin typeface="Arial"/>
            </a:endParaRPr>
          </a:p>
        </p:txBody>
      </p:sp>
      <p:sp>
        <p:nvSpPr>
          <p:cNvPr id="286" name="CustomShape 3"/>
          <p:cNvSpPr/>
          <p:nvPr/>
        </p:nvSpPr>
        <p:spPr>
          <a:xfrm>
            <a:off x="3851280" y="1052640"/>
            <a:ext cx="356760" cy="285480"/>
          </a:xfrm>
          <a:custGeom>
            <a:avLst/>
            <a:gdLst/>
            <a:ahLst/>
            <a:cxnLst/>
            <a:rect l="l" t="t" r="r" b="b"/>
            <a:pathLst>
              <a:path w="21600" h="21600">
                <a:moveTo>
                  <a:pt x="0" y="0"/>
                </a:moveTo>
                <a:lnTo>
                  <a:pt x="21600" y="21600"/>
                </a:lnTo>
              </a:path>
            </a:pathLst>
          </a:custGeom>
          <a:noFill/>
          <a:ln w="57240">
            <a:solidFill>
              <a:schemeClr val="tx1"/>
            </a:solidFill>
            <a:round/>
            <a:tailEnd type="triangle" w="med" len="med"/>
          </a:ln>
        </p:spPr>
        <p:style>
          <a:lnRef idx="1">
            <a:schemeClr val="accent1"/>
          </a:lnRef>
          <a:fillRef idx="0">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86"/>
                                        </p:tgtEl>
                                        <p:attrNameLst>
                                          <p:attrName>style.visibility</p:attrName>
                                        </p:attrNameLst>
                                      </p:cBhvr>
                                      <p:to>
                                        <p:strVal val="visible"/>
                                      </p:to>
                                    </p:set>
                                  </p:childTnLst>
                                </p:cTn>
                              </p:par>
                              <p:par>
                                <p:cTn id="7" presetID="1" presetClass="entr" fill="hold" nodeType="withEffect">
                                  <p:stCondLst>
                                    <p:cond delay="0"/>
                                  </p:stCondLst>
                                  <p:childTnLst>
                                    <p:set>
                                      <p:cBhvr>
                                        <p:cTn id="8" dur="1" fill="hold">
                                          <p:stCondLst>
                                            <p:cond delay="0"/>
                                          </p:stCondLst>
                                        </p:cTn>
                                        <p:tgtEl>
                                          <p:spTgt spid="28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fill="hold" nodeType="clickEffect">
                                  <p:stCondLst>
                                    <p:cond delay="0"/>
                                  </p:stCondLst>
                                  <p:childTnLst>
                                    <p:set>
                                      <p:cBhvr>
                                        <p:cTn id="12" dur="1" fill="hold">
                                          <p:stCondLst>
                                            <p:cond delay="0"/>
                                          </p:stCondLst>
                                        </p:cTn>
                                        <p:tgtEl>
                                          <p:spTgt spid="282"/>
                                        </p:tgtEl>
                                        <p:attrNameLst>
                                          <p:attrName>style.visibility</p:attrName>
                                        </p:attrNameLst>
                                      </p:cBhvr>
                                      <p:to>
                                        <p:strVal val="visible"/>
                                      </p:to>
                                    </p:set>
                                  </p:childTnLst>
                                </p:cTn>
                              </p:par>
                              <p:par>
                                <p:cTn id="13" presetID="1" presetClass="entr" fill="hold" nodeType="withEffect">
                                  <p:stCondLst>
                                    <p:cond delay="0"/>
                                  </p:stCondLst>
                                  <p:childTnLst>
                                    <p:set>
                                      <p:cBhvr>
                                        <p:cTn id="14" dur="1" fill="hold">
                                          <p:stCondLst>
                                            <p:cond delay="0"/>
                                          </p:stCondLst>
                                        </p:cTn>
                                        <p:tgtEl>
                                          <p:spTgt spid="2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571680" y="2714760"/>
            <a:ext cx="8229240" cy="1617480"/>
          </a:xfrm>
          <a:prstGeom prst="rect">
            <a:avLst/>
          </a:prstGeom>
          <a:noFill/>
          <a:ln w="9360">
            <a:noFill/>
          </a:ln>
        </p:spPr>
        <p:txBody>
          <a:bodyPr>
            <a:noAutofit/>
          </a:bodyPr>
          <a:lstStyle/>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BARROS CLOACALES</a:t>
            </a:r>
            <a:endParaRPr lang="es-AR" sz="3200" b="0" strike="noStrike" spc="-1">
              <a:solidFill>
                <a:srgbClr val="000000"/>
              </a:solidFill>
              <a:latin typeface="Arial"/>
            </a:endParaRPr>
          </a:p>
          <a:p>
            <a:pPr>
              <a:lnSpc>
                <a:spcPct val="100000"/>
              </a:lnSpc>
              <a:spcBef>
                <a:spcPts val="360"/>
              </a:spcBef>
            </a:pPr>
            <a:r>
              <a:rPr lang="es-AR" sz="1800" b="0" strike="noStrike" spc="-1">
                <a:solidFill>
                  <a:srgbClr val="000000"/>
                </a:solidFill>
                <a:latin typeface="Comic Sans MS"/>
              </a:rPr>
              <a:t>Tratamiento: - separación de sólidos – floculo biológico en tanque de aireación ( barro cloacal ) - digestión anaeróbica + calor en cámaras de concentración ( barro cloacal digerido ).</a:t>
            </a:r>
            <a:endParaRPr lang="es-AR" sz="1800" b="0" strike="noStrike" spc="-1">
              <a:solidFill>
                <a:srgbClr val="000000"/>
              </a:solidFill>
              <a:latin typeface="Arial"/>
            </a:endParaRPr>
          </a:p>
          <a:p>
            <a:pPr>
              <a:lnSpc>
                <a:spcPct val="100000"/>
              </a:lnSpc>
              <a:spcBef>
                <a:spcPts val="360"/>
              </a:spcBef>
            </a:pPr>
            <a:r>
              <a:rPr lang="es-AR" sz="1800" b="0" strike="noStrike" spc="-1">
                <a:solidFill>
                  <a:srgbClr val="000000"/>
                </a:solidFill>
                <a:latin typeface="Comic Sans MS"/>
              </a:rPr>
              <a:t>Destino: suelos ( compostado ); relleno; incineración ( energía)</a:t>
            </a:r>
            <a:endParaRPr lang="es-AR" sz="18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RESIDUOS DOMICILIARIOS</a:t>
            </a:r>
            <a:endParaRPr lang="es-AR" sz="3200" b="0" strike="noStrike" spc="-1">
              <a:solidFill>
                <a:srgbClr val="000000"/>
              </a:solidFill>
              <a:latin typeface="Arial"/>
            </a:endParaRPr>
          </a:p>
          <a:p>
            <a:pPr>
              <a:lnSpc>
                <a:spcPct val="100000"/>
              </a:lnSpc>
              <a:spcBef>
                <a:spcPts val="360"/>
              </a:spcBef>
            </a:pPr>
            <a:r>
              <a:rPr lang="es-AR" sz="1800" b="0" strike="noStrike" spc="-1">
                <a:solidFill>
                  <a:srgbClr val="000000"/>
                </a:solidFill>
                <a:latin typeface="Comic Sans MS"/>
              </a:rPr>
              <a:t>Disposición: - Basurales a cielo abierto o quema ( dioxinas )- rellenos sanitarios ( CEAMSE)- Procesamiento en Plantas: separación de elmentos de valor-compostado-chispeado</a:t>
            </a:r>
            <a:endParaRPr lang="es-AR" sz="1800" b="0" strike="noStrike" spc="-1">
              <a:solidFill>
                <a:srgbClr val="000000"/>
              </a:solidFill>
              <a:latin typeface="Arial"/>
            </a:endParaRPr>
          </a:p>
        </p:txBody>
      </p:sp>
      <p:pic>
        <p:nvPicPr>
          <p:cNvPr id="288" name="1 Título"/>
          <p:cNvPicPr/>
          <p:nvPr/>
        </p:nvPicPr>
        <p:blipFill>
          <a:blip r:embed="rId2"/>
          <a:stretch/>
        </p:blipFill>
        <p:spPr>
          <a:xfrm>
            <a:off x="493560" y="566640"/>
            <a:ext cx="8241840" cy="140760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9" name="3 Imagen"/>
          <p:cNvPicPr/>
          <p:nvPr/>
        </p:nvPicPr>
        <p:blipFill>
          <a:blip r:embed="rId2"/>
          <a:stretch/>
        </p:blipFill>
        <p:spPr>
          <a:xfrm>
            <a:off x="1643040" y="2214720"/>
            <a:ext cx="6035400" cy="4320720"/>
          </a:xfrm>
          <a:prstGeom prst="rect">
            <a:avLst/>
          </a:prstGeom>
          <a:ln w="9360">
            <a:noFill/>
          </a:ln>
        </p:spPr>
      </p:pic>
      <p:sp>
        <p:nvSpPr>
          <p:cNvPr id="290" name="CustomShape 1"/>
          <p:cNvSpPr/>
          <p:nvPr/>
        </p:nvSpPr>
        <p:spPr>
          <a:xfrm>
            <a:off x="357120" y="577440"/>
            <a:ext cx="8214840" cy="118800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nchor="ctr">
            <a:spAutoFit/>
          </a:bodyPr>
          <a:lstStyle/>
          <a:p>
            <a:pPr algn="ctr">
              <a:lnSpc>
                <a:spcPct val="100000"/>
              </a:lnSpc>
            </a:pPr>
            <a:r>
              <a:rPr lang="es-AR" sz="2400" b="0" strike="noStrike" spc="-1">
                <a:solidFill>
                  <a:srgbClr val="000000"/>
                </a:solidFill>
                <a:latin typeface="Arial"/>
                <a:ea typeface="Calibri"/>
              </a:rPr>
              <a:t>Caracterización físico química del barro cloacal de la ciudad de Mar del Plata en muestras compuestas de 24 h (1999-2001).</a:t>
            </a:r>
            <a:endParaRPr lang="es-AR" sz="2400" b="0" strike="noStrike" spc="-1">
              <a:latin typeface="Arial"/>
            </a:endParaRPr>
          </a:p>
        </p:txBody>
      </p:sp>
      <p:sp>
        <p:nvSpPr>
          <p:cNvPr id="291" name="CustomShape 2"/>
          <p:cNvSpPr/>
          <p:nvPr/>
        </p:nvSpPr>
        <p:spPr>
          <a:xfrm>
            <a:off x="1714680" y="3500280"/>
            <a:ext cx="1642680" cy="285480"/>
          </a:xfrm>
          <a:prstGeom prst="ellipse">
            <a:avLst/>
          </a:prstGeom>
          <a:noFill/>
          <a:ln>
            <a:round/>
          </a:ln>
        </p:spPr>
        <p:style>
          <a:lnRef idx="2">
            <a:schemeClr val="accent1">
              <a:shade val="50000"/>
            </a:schemeClr>
          </a:lnRef>
          <a:fillRef idx="1">
            <a:schemeClr val="accent1"/>
          </a:fillRef>
          <a:effectRef idx="0">
            <a:schemeClr val="accent1"/>
          </a:effectRef>
          <a:fontRef idx="minor"/>
        </p:style>
      </p:sp>
      <p:sp>
        <p:nvSpPr>
          <p:cNvPr id="292" name="CustomShape 3"/>
          <p:cNvSpPr/>
          <p:nvPr/>
        </p:nvSpPr>
        <p:spPr>
          <a:xfrm>
            <a:off x="1500120" y="3786120"/>
            <a:ext cx="1642680" cy="285480"/>
          </a:xfrm>
          <a:prstGeom prst="ellipse">
            <a:avLst/>
          </a:prstGeom>
          <a:noFill/>
          <a:ln>
            <a:round/>
          </a:ln>
        </p:spPr>
        <p:style>
          <a:lnRef idx="2">
            <a:schemeClr val="accent1">
              <a:shade val="50000"/>
            </a:schemeClr>
          </a:lnRef>
          <a:fillRef idx="1">
            <a:schemeClr val="accent1"/>
          </a:fillRef>
          <a:effectRef idx="0">
            <a:schemeClr val="accent1"/>
          </a:effectRef>
          <a:fontRef idx="minor"/>
        </p:style>
      </p:sp>
      <p:sp>
        <p:nvSpPr>
          <p:cNvPr id="293" name="CustomShape 4"/>
          <p:cNvSpPr/>
          <p:nvPr/>
        </p:nvSpPr>
        <p:spPr>
          <a:xfrm>
            <a:off x="1500120" y="4000680"/>
            <a:ext cx="1642680" cy="285480"/>
          </a:xfrm>
          <a:prstGeom prst="ellipse">
            <a:avLst/>
          </a:prstGeom>
          <a:noFill/>
          <a:ln>
            <a:round/>
          </a:ln>
        </p:spPr>
        <p:style>
          <a:lnRef idx="2">
            <a:schemeClr val="accent1">
              <a:shade val="50000"/>
            </a:schemeClr>
          </a:lnRef>
          <a:fillRef idx="1">
            <a:schemeClr val="accent1"/>
          </a:fillRef>
          <a:effectRef idx="0">
            <a:schemeClr val="accent1"/>
          </a:effectRef>
          <a:fontRef idx="minor"/>
        </p:style>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9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9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4" name="1 Título"/>
          <p:cNvPicPr/>
          <p:nvPr/>
        </p:nvPicPr>
        <p:blipFill>
          <a:blip r:embed="rId2"/>
          <a:stretch/>
        </p:blipFill>
        <p:spPr>
          <a:xfrm>
            <a:off x="684360" y="404640"/>
            <a:ext cx="5398560" cy="1079280"/>
          </a:xfrm>
          <a:prstGeom prst="rect">
            <a:avLst/>
          </a:prstGeom>
          <a:ln w="9360">
            <a:noFill/>
          </a:ln>
        </p:spPr>
      </p:pic>
      <p:sp>
        <p:nvSpPr>
          <p:cNvPr id="295" name="CustomShape 1"/>
          <p:cNvSpPr/>
          <p:nvPr/>
        </p:nvSpPr>
        <p:spPr>
          <a:xfrm>
            <a:off x="179280" y="1773360"/>
            <a:ext cx="8714880" cy="264996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u="sng" strike="noStrike" spc="-1">
                <a:solidFill>
                  <a:srgbClr val="000000"/>
                </a:solidFill>
                <a:uFillTx/>
                <a:latin typeface="Comic Sans MS"/>
              </a:rPr>
              <a:t>MUNICIPOS CON PLANTAS DE TRATAMIENTO:</a:t>
            </a:r>
            <a:endParaRPr lang="es-AR" sz="2400" b="0" strike="noStrike" spc="-1">
              <a:latin typeface="Arial"/>
            </a:endParaRPr>
          </a:p>
          <a:p>
            <a:pPr>
              <a:lnSpc>
                <a:spcPct val="100000"/>
              </a:lnSpc>
            </a:pPr>
            <a:endParaRPr lang="es-AR" sz="2400" b="0" strike="noStrike" spc="-1">
              <a:latin typeface="Arial"/>
            </a:endParaRPr>
          </a:p>
          <a:p>
            <a:pPr marL="216000" indent="-216000">
              <a:lnSpc>
                <a:spcPct val="100000"/>
              </a:lnSpc>
              <a:buClr>
                <a:srgbClr val="000000"/>
              </a:buClr>
              <a:buFont typeface="Arial"/>
              <a:buChar char="•"/>
            </a:pPr>
            <a:r>
              <a:rPr lang="es-AR" sz="2400" b="0" strike="noStrike" spc="-1">
                <a:solidFill>
                  <a:srgbClr val="000000"/>
                </a:solidFill>
                <a:latin typeface="Comic Sans MS"/>
              </a:rPr>
              <a:t>BUENOS AIRES: Villa Domínico (CEAMSE),Tapalqué, Trenque Lauquen, Laprida, Marcos Paz, Cañuelas, Salto, Berazategui y Florencio Varela, Mar del Plata. </a:t>
            </a:r>
            <a:endParaRPr lang="es-AR" sz="2400" b="0" strike="noStrike" spc="-1">
              <a:latin typeface="Arial"/>
            </a:endParaRPr>
          </a:p>
          <a:p>
            <a:pPr marL="216000" indent="-216000">
              <a:lnSpc>
                <a:spcPct val="100000"/>
              </a:lnSpc>
              <a:buClr>
                <a:srgbClr val="000000"/>
              </a:buClr>
              <a:buFont typeface="Arial"/>
              <a:buChar char="•"/>
            </a:pPr>
            <a:r>
              <a:rPr lang="es-AR" sz="2400" b="0" strike="noStrike" spc="-1">
                <a:solidFill>
                  <a:srgbClr val="000000"/>
                </a:solidFill>
                <a:latin typeface="Comic Sans MS"/>
              </a:rPr>
              <a:t>ENTRE RÍOS: Gualeyguachu, Paraná, Villaguay</a:t>
            </a:r>
            <a:endParaRPr lang="es-AR" sz="2400" b="0" strike="noStrike" spc="-1">
              <a:latin typeface="Arial"/>
            </a:endParaRPr>
          </a:p>
          <a:p>
            <a:pPr marL="216000" indent="-216000">
              <a:lnSpc>
                <a:spcPct val="100000"/>
              </a:lnSpc>
              <a:buClr>
                <a:srgbClr val="000000"/>
              </a:buClr>
              <a:buFont typeface="Arial"/>
              <a:buChar char="•"/>
            </a:pPr>
            <a:r>
              <a:rPr lang="es-AR" sz="2400" b="0" strike="noStrike" spc="-1">
                <a:solidFill>
                  <a:srgbClr val="000000"/>
                </a:solidFill>
                <a:latin typeface="Comic Sans MS"/>
              </a:rPr>
              <a:t>SANTA FE: Rosario</a:t>
            </a:r>
            <a:endParaRPr lang="es-AR" sz="2400" b="0" strike="noStrike" spc="-1">
              <a:latin typeface="Arial"/>
            </a:endParaRPr>
          </a:p>
        </p:txBody>
      </p:sp>
      <p:sp>
        <p:nvSpPr>
          <p:cNvPr id="296" name="CustomShape 2"/>
          <p:cNvSpPr/>
          <p:nvPr/>
        </p:nvSpPr>
        <p:spPr>
          <a:xfrm>
            <a:off x="1357200" y="4714920"/>
            <a:ext cx="6428880" cy="1553400"/>
          </a:xfrm>
          <a:prstGeom prst="rect">
            <a:avLst/>
          </a:prstGeom>
          <a:noFill/>
          <a:ln w="9360">
            <a:solidFill>
              <a:srgbClr val="0000FF"/>
            </a:solidFill>
            <a:miter/>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2400" b="0" strike="noStrike" spc="-1">
                <a:solidFill>
                  <a:srgbClr val="000000"/>
                </a:solidFill>
                <a:latin typeface="Comic Sans MS"/>
              </a:rPr>
              <a:t>PROGRAMA CIRSU Secretaria de Ambiente y Desarrollo Sustentable (2005) Estrategia Nacional de Gestión Integral de los Residuos Sólidos Urbanos</a:t>
            </a:r>
            <a:endParaRPr lang="es-AR" sz="24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 name="TextShape 1"/>
          <p:cNvSpPr txBox="1"/>
          <p:nvPr/>
        </p:nvSpPr>
        <p:spPr>
          <a:xfrm>
            <a:off x="500040" y="2428920"/>
            <a:ext cx="8229240" cy="2617560"/>
          </a:xfrm>
          <a:prstGeom prst="rect">
            <a:avLst/>
          </a:prstGeom>
          <a:solidFill>
            <a:srgbClr val="969696"/>
          </a:solidFill>
          <a:ln w="9360">
            <a:noFill/>
          </a:ln>
        </p:spPr>
        <p:txBody>
          <a:bodyPr>
            <a:noAutofit/>
          </a:bodyPr>
          <a:lstStyle/>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Separación domiciliaria (bolsas de colores)</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Clasificación de los residuos y recupero en planta</a:t>
            </a:r>
            <a:endParaRPr lang="es-AR" sz="3200" b="0" strike="noStrike" spc="-1">
              <a:solidFill>
                <a:srgbClr val="000000"/>
              </a:solidFill>
              <a:latin typeface="Arial"/>
            </a:endParaRPr>
          </a:p>
          <a:p>
            <a:pPr marL="343080" indent="-342720">
              <a:lnSpc>
                <a:spcPct val="100000"/>
              </a:lnSpc>
              <a:spcBef>
                <a:spcPts val="641"/>
              </a:spcBef>
              <a:buClr>
                <a:srgbClr val="00007D"/>
              </a:buClr>
              <a:buSzPct val="75000"/>
              <a:buFont typeface="Wingdings" charset="2"/>
              <a:buChar char=""/>
            </a:pPr>
            <a:r>
              <a:rPr lang="es-AR" sz="3200" b="0" strike="noStrike" spc="-1">
                <a:solidFill>
                  <a:srgbClr val="000000"/>
                </a:solidFill>
                <a:latin typeface="Comic Sans MS"/>
              </a:rPr>
              <a:t>Breve proceso biológico (pasterización)</a:t>
            </a:r>
            <a:endParaRPr lang="es-AR" sz="3200" b="0" strike="noStrike" spc="-1">
              <a:solidFill>
                <a:srgbClr val="000000"/>
              </a:solidFill>
              <a:latin typeface="Arial"/>
            </a:endParaRPr>
          </a:p>
          <a:p>
            <a:pPr>
              <a:lnSpc>
                <a:spcPct val="100000"/>
              </a:lnSpc>
              <a:spcBef>
                <a:spcPts val="641"/>
              </a:spcBef>
            </a:pPr>
            <a:endParaRPr lang="es-AR" sz="3200" b="0" strike="noStrike" spc="-1">
              <a:solidFill>
                <a:srgbClr val="000000"/>
              </a:solidFill>
              <a:latin typeface="Arial"/>
            </a:endParaRPr>
          </a:p>
          <a:p>
            <a:pPr>
              <a:lnSpc>
                <a:spcPct val="100000"/>
              </a:lnSpc>
              <a:spcBef>
                <a:spcPts val="641"/>
              </a:spcBef>
            </a:pPr>
            <a:endParaRPr lang="es-AR" sz="3200" b="0" strike="noStrike" spc="-1">
              <a:solidFill>
                <a:srgbClr val="000000"/>
              </a:solidFill>
              <a:latin typeface="Arial"/>
            </a:endParaRPr>
          </a:p>
        </p:txBody>
      </p:sp>
      <p:sp>
        <p:nvSpPr>
          <p:cNvPr id="298" name="CustomShape 2"/>
          <p:cNvSpPr/>
          <p:nvPr/>
        </p:nvSpPr>
        <p:spPr>
          <a:xfrm>
            <a:off x="1071720" y="857160"/>
            <a:ext cx="6857640" cy="1309320"/>
          </a:xfrm>
          <a:prstGeom prst="rect">
            <a:avLst/>
          </a:prstGeom>
          <a:no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nSpc>
                <a:spcPct val="100000"/>
              </a:lnSpc>
            </a:pPr>
            <a:r>
              <a:rPr lang="es-AR" sz="4000" b="0" strike="noStrike" spc="-1">
                <a:solidFill>
                  <a:srgbClr val="4D4D4D"/>
                </a:solidFill>
                <a:latin typeface="Comic Sans MS"/>
              </a:rPr>
              <a:t>NIVELES DE TRATAMIENTO</a:t>
            </a:r>
            <a:endParaRPr lang="es-AR" sz="4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 name="1 Título"/>
          <p:cNvPicPr/>
          <p:nvPr/>
        </p:nvPicPr>
        <p:blipFill>
          <a:blip r:embed="rId2"/>
          <a:stretch/>
        </p:blipFill>
        <p:spPr>
          <a:xfrm>
            <a:off x="468360" y="333360"/>
            <a:ext cx="7197480" cy="1258560"/>
          </a:xfrm>
          <a:prstGeom prst="rect">
            <a:avLst/>
          </a:prstGeom>
          <a:ln w="9360">
            <a:noFill/>
          </a:ln>
        </p:spPr>
      </p:pic>
      <p:pic>
        <p:nvPicPr>
          <p:cNvPr id="300" name="3 Imagen"/>
          <p:cNvPicPr/>
          <p:nvPr/>
        </p:nvPicPr>
        <p:blipFill>
          <a:blip r:embed="rId3"/>
          <a:stretch/>
        </p:blipFill>
        <p:spPr>
          <a:xfrm>
            <a:off x="857160" y="2071800"/>
            <a:ext cx="3071520" cy="2142720"/>
          </a:xfrm>
          <a:prstGeom prst="rect">
            <a:avLst/>
          </a:prstGeom>
          <a:ln w="9360">
            <a:noFill/>
          </a:ln>
        </p:spPr>
      </p:pic>
      <p:pic>
        <p:nvPicPr>
          <p:cNvPr id="301" name="4 Imagen"/>
          <p:cNvPicPr/>
          <p:nvPr/>
        </p:nvPicPr>
        <p:blipFill>
          <a:blip r:embed="rId4"/>
          <a:stretch/>
        </p:blipFill>
        <p:spPr>
          <a:xfrm>
            <a:off x="4572000" y="2071800"/>
            <a:ext cx="3769920" cy="2071440"/>
          </a:xfrm>
          <a:prstGeom prst="rect">
            <a:avLst/>
          </a:prstGeom>
          <a:ln w="9360">
            <a:noFill/>
          </a:ln>
        </p:spPr>
      </p:pic>
      <p:pic>
        <p:nvPicPr>
          <p:cNvPr id="302" name="5 Imagen"/>
          <p:cNvPicPr/>
          <p:nvPr/>
        </p:nvPicPr>
        <p:blipFill>
          <a:blip r:embed="rId5"/>
          <a:stretch/>
        </p:blipFill>
        <p:spPr>
          <a:xfrm>
            <a:off x="857160" y="4429080"/>
            <a:ext cx="3285720" cy="2142720"/>
          </a:xfrm>
          <a:prstGeom prst="rect">
            <a:avLst/>
          </a:prstGeom>
          <a:ln w="9360">
            <a:noFill/>
          </a:ln>
        </p:spPr>
      </p:pic>
      <p:pic>
        <p:nvPicPr>
          <p:cNvPr id="303" name="6 Imagen"/>
          <p:cNvPicPr/>
          <p:nvPr/>
        </p:nvPicPr>
        <p:blipFill>
          <a:blip r:embed="rId6"/>
          <a:stretch/>
        </p:blipFill>
        <p:spPr>
          <a:xfrm>
            <a:off x="4857840" y="4357800"/>
            <a:ext cx="3314520" cy="2285640"/>
          </a:xfrm>
          <a:prstGeom prst="rect">
            <a:avLst/>
          </a:prstGeom>
          <a:ln w="9360">
            <a:noFill/>
          </a:ln>
        </p:spPr>
      </p:pic>
      <p:sp>
        <p:nvSpPr>
          <p:cNvPr id="304" name="CustomShape 1"/>
          <p:cNvSpPr/>
          <p:nvPr/>
        </p:nvSpPr>
        <p:spPr>
          <a:xfrm>
            <a:off x="285840" y="3714840"/>
            <a:ext cx="8500680" cy="191880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spAutoFit/>
          </a:bodyPr>
          <a:lstStyle/>
          <a:p>
            <a:pPr algn="ctr">
              <a:lnSpc>
                <a:spcPct val="100000"/>
              </a:lnSpc>
            </a:pPr>
            <a:r>
              <a:rPr lang="es-AR" sz="4800" b="0" strike="noStrike" spc="-1">
                <a:solidFill>
                  <a:srgbClr val="000000"/>
                </a:solidFill>
                <a:latin typeface="Comic Sans MS"/>
              </a:rPr>
              <a:t>1.000 t/día </a:t>
            </a:r>
            <a:endParaRPr lang="es-AR" sz="4800" b="0" strike="noStrike" spc="-1">
              <a:latin typeface="Arial"/>
            </a:endParaRPr>
          </a:p>
          <a:p>
            <a:pPr marL="216000" indent="-216000">
              <a:lnSpc>
                <a:spcPct val="100000"/>
              </a:lnSpc>
              <a:buClr>
                <a:srgbClr val="000000"/>
              </a:buClr>
              <a:buFont typeface="Arial"/>
              <a:buChar char="•"/>
            </a:pPr>
            <a:r>
              <a:rPr lang="es-AR" sz="3600" b="0" strike="noStrike" spc="-1">
                <a:solidFill>
                  <a:srgbClr val="000000"/>
                </a:solidFill>
                <a:latin typeface="Comic Sans MS"/>
              </a:rPr>
              <a:t>Silos a 70 ° C durante 21 días</a:t>
            </a:r>
            <a:endParaRPr lang="es-AR" sz="3600" b="0" strike="noStrike" spc="-1">
              <a:latin typeface="Arial"/>
            </a:endParaRPr>
          </a:p>
          <a:p>
            <a:pPr marL="216000" indent="-216000">
              <a:lnSpc>
                <a:spcPct val="100000"/>
              </a:lnSpc>
              <a:buClr>
                <a:srgbClr val="000000"/>
              </a:buClr>
              <a:buFont typeface="Arial"/>
              <a:buChar char="•"/>
            </a:pPr>
            <a:r>
              <a:rPr lang="es-AR" sz="3600" b="0" strike="noStrike" spc="-1">
                <a:solidFill>
                  <a:srgbClr val="000000"/>
                </a:solidFill>
                <a:latin typeface="Comic Sans MS"/>
              </a:rPr>
              <a:t>Relleno sanitario </a:t>
            </a:r>
            <a:endParaRPr lang="es-AR" sz="36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3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5" name="1 Título"/>
          <p:cNvPicPr/>
          <p:nvPr/>
        </p:nvPicPr>
        <p:blipFill>
          <a:blip r:embed="rId2"/>
          <a:stretch/>
        </p:blipFill>
        <p:spPr>
          <a:xfrm>
            <a:off x="450720" y="262080"/>
            <a:ext cx="8241840" cy="1407600"/>
          </a:xfrm>
          <a:prstGeom prst="rect">
            <a:avLst/>
          </a:prstGeom>
          <a:ln w="9360">
            <a:noFill/>
          </a:ln>
        </p:spPr>
      </p:pic>
      <p:sp>
        <p:nvSpPr>
          <p:cNvPr id="306" name="CustomShape 1"/>
          <p:cNvSpPr/>
          <p:nvPr/>
        </p:nvSpPr>
        <p:spPr>
          <a:xfrm>
            <a:off x="785880" y="1563840"/>
            <a:ext cx="7857720" cy="2894400"/>
          </a:xfrm>
          <a:prstGeom prst="rect">
            <a:avLst/>
          </a:prstGeom>
          <a:solidFill>
            <a:srgbClr val="969696"/>
          </a:solidFill>
          <a:ln w="9360">
            <a:noFill/>
          </a:ln>
        </p:spPr>
        <p:style>
          <a:lnRef idx="0">
            <a:scrgbClr r="0" g="0" b="0"/>
          </a:lnRef>
          <a:fillRef idx="0">
            <a:scrgbClr r="0" g="0" b="0"/>
          </a:fillRef>
          <a:effectRef idx="0">
            <a:scrgbClr r="0" g="0" b="0"/>
          </a:effectRef>
          <a:fontRef idx="minor"/>
        </p:style>
        <p:txBody>
          <a:bodyPr lIns="90000" tIns="45000" rIns="90000" bIns="45000" anchor="ctr">
            <a:spAutoFit/>
          </a:bodyPr>
          <a:lstStyle/>
          <a:p>
            <a:pPr marL="216000" indent="-216000" algn="just">
              <a:lnSpc>
                <a:spcPct val="100000"/>
              </a:lnSpc>
              <a:spcBef>
                <a:spcPts val="1199"/>
              </a:spcBef>
              <a:buClr>
                <a:srgbClr val="000000"/>
              </a:buClr>
              <a:buFont typeface="Symbol" charset="2"/>
              <a:buChar char=""/>
            </a:pPr>
            <a:r>
              <a:rPr lang="es-AR" sz="2400" b="0" strike="noStrike" spc="-1">
                <a:solidFill>
                  <a:srgbClr val="000000"/>
                </a:solidFill>
                <a:latin typeface="Comic Sans MS"/>
                <a:ea typeface="Calibri"/>
              </a:rPr>
              <a:t>Ley 25.916 Gestión Residuos domiciliarios (2004)</a:t>
            </a:r>
            <a:endParaRPr lang="es-AR" sz="2400" b="0" strike="noStrike" spc="-1">
              <a:latin typeface="Arial"/>
            </a:endParaRPr>
          </a:p>
          <a:p>
            <a:pPr marL="216000" indent="-216000" algn="just">
              <a:lnSpc>
                <a:spcPct val="100000"/>
              </a:lnSpc>
              <a:spcBef>
                <a:spcPts val="1199"/>
              </a:spcBef>
              <a:buClr>
                <a:srgbClr val="000000"/>
              </a:buClr>
              <a:buFont typeface="Symbol" charset="2"/>
              <a:buChar char=""/>
            </a:pPr>
            <a:r>
              <a:rPr lang="es-AR" sz="2400" b="0" strike="noStrike" spc="-1">
                <a:solidFill>
                  <a:srgbClr val="000000"/>
                </a:solidFill>
                <a:latin typeface="Comic Sans MS"/>
                <a:ea typeface="Calibri"/>
              </a:rPr>
              <a:t>Ley 25.675 de Política Ambiental Nacional (2002)</a:t>
            </a:r>
            <a:endParaRPr lang="es-AR" sz="2400" b="0" strike="noStrike" spc="-1">
              <a:latin typeface="Arial"/>
            </a:endParaRPr>
          </a:p>
          <a:p>
            <a:pPr marL="216000" indent="-216000" algn="just">
              <a:lnSpc>
                <a:spcPct val="100000"/>
              </a:lnSpc>
              <a:spcBef>
                <a:spcPts val="1199"/>
              </a:spcBef>
              <a:buClr>
                <a:srgbClr val="000000"/>
              </a:buClr>
              <a:buFont typeface="Symbol" charset="2"/>
              <a:buChar char=""/>
            </a:pPr>
            <a:r>
              <a:rPr lang="es-AR" sz="2400" b="0" strike="noStrike" spc="-1">
                <a:solidFill>
                  <a:srgbClr val="000000"/>
                </a:solidFill>
                <a:latin typeface="Comic Sans MS"/>
                <a:ea typeface="Calibri"/>
              </a:rPr>
              <a:t>Ley 25.612 Gestión Integral de Residuos Industriales y de Actividad de Servicios (2002)</a:t>
            </a:r>
            <a:endParaRPr lang="es-AR" sz="2400" b="0" strike="noStrike" spc="-1">
              <a:latin typeface="Arial"/>
            </a:endParaRPr>
          </a:p>
          <a:p>
            <a:pPr marL="216000" indent="-216000" algn="just">
              <a:lnSpc>
                <a:spcPct val="100000"/>
              </a:lnSpc>
              <a:spcBef>
                <a:spcPts val="1199"/>
              </a:spcBef>
              <a:buClr>
                <a:srgbClr val="000000"/>
              </a:buClr>
              <a:buFont typeface="Symbol" charset="2"/>
              <a:buChar char=""/>
            </a:pPr>
            <a:r>
              <a:rPr lang="es-AR" sz="2400" b="0" strike="noStrike" spc="-1">
                <a:solidFill>
                  <a:srgbClr val="000000"/>
                </a:solidFill>
                <a:latin typeface="Comic Sans MS"/>
                <a:ea typeface="Calibri"/>
              </a:rPr>
              <a:t>Ley 24.051 de Residuos Peligrosos (1992)</a:t>
            </a:r>
            <a:endParaRPr lang="es-AR" sz="2400" b="0" strike="noStrike" spc="-1">
              <a:latin typeface="Arial"/>
            </a:endParaRPr>
          </a:p>
          <a:p>
            <a:pPr marL="216000" indent="-216000" algn="just">
              <a:lnSpc>
                <a:spcPct val="100000"/>
              </a:lnSpc>
              <a:spcBef>
                <a:spcPts val="1199"/>
              </a:spcBef>
              <a:buClr>
                <a:srgbClr val="000000"/>
              </a:buClr>
              <a:buFont typeface="Symbol" charset="2"/>
              <a:buChar char=""/>
            </a:pPr>
            <a:r>
              <a:rPr lang="es-AR" sz="2400" b="0" strike="noStrike" spc="-1">
                <a:solidFill>
                  <a:srgbClr val="000000"/>
                </a:solidFill>
                <a:latin typeface="Comic Sans MS"/>
                <a:ea typeface="Calibri"/>
              </a:rPr>
              <a:t>Constitución Nacional art. 41 (1994)</a:t>
            </a:r>
            <a:endParaRPr lang="es-AR" sz="2400" b="0" strike="noStrike" spc="-1">
              <a:latin typeface="Arial"/>
            </a:endParaRPr>
          </a:p>
        </p:txBody>
      </p:sp>
      <p:pic>
        <p:nvPicPr>
          <p:cNvPr id="307" name="4 CuadroTexto"/>
          <p:cNvPicPr/>
          <p:nvPr/>
        </p:nvPicPr>
        <p:blipFill>
          <a:blip r:embed="rId3"/>
          <a:stretch/>
        </p:blipFill>
        <p:spPr>
          <a:xfrm>
            <a:off x="971640" y="4869000"/>
            <a:ext cx="7197480" cy="14396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3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 name="1 Título"/>
          <p:cNvPicPr/>
          <p:nvPr/>
        </p:nvPicPr>
        <p:blipFill>
          <a:blip r:embed="rId2"/>
          <a:stretch/>
        </p:blipFill>
        <p:spPr>
          <a:xfrm>
            <a:off x="1187280" y="476280"/>
            <a:ext cx="6337080" cy="1079280"/>
          </a:xfrm>
          <a:prstGeom prst="rect">
            <a:avLst/>
          </a:prstGeom>
          <a:ln w="9360">
            <a:noFill/>
          </a:ln>
        </p:spPr>
      </p:pic>
      <p:sp>
        <p:nvSpPr>
          <p:cNvPr id="309" name="TextShape 1"/>
          <p:cNvSpPr txBox="1"/>
          <p:nvPr/>
        </p:nvSpPr>
        <p:spPr>
          <a:xfrm>
            <a:off x="539640" y="1844640"/>
            <a:ext cx="8335440" cy="4797000"/>
          </a:xfrm>
          <a:prstGeom prst="rect">
            <a:avLst/>
          </a:prstGeom>
          <a:solidFill>
            <a:srgbClr val="FFFFFF"/>
          </a:solidFill>
          <a:ln w="9360">
            <a:solidFill>
              <a:srgbClr val="000000"/>
            </a:solidFill>
            <a:miter/>
          </a:ln>
        </p:spPr>
        <p:txBody>
          <a:bodyPr>
            <a:noAutofit/>
          </a:bodyPr>
          <a:lstStyle/>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Bajo contenido de </a:t>
            </a:r>
            <a:r>
              <a:rPr lang="es-AR" sz="2200" b="0" strike="noStrike" spc="-1">
                <a:solidFill>
                  <a:srgbClr val="FF0000"/>
                </a:solidFill>
                <a:latin typeface="Comic Sans MS"/>
              </a:rPr>
              <a:t>nutrientes</a:t>
            </a:r>
            <a:r>
              <a:rPr lang="es-AR" sz="2200" b="0" strike="noStrike" spc="-1">
                <a:solidFill>
                  <a:srgbClr val="000000"/>
                </a:solidFill>
                <a:latin typeface="Comic Sans MS"/>
              </a:rPr>
              <a:t> y desbalanceado </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La disponibilidad de los nutrientes puede producirse en el </a:t>
            </a:r>
            <a:r>
              <a:rPr lang="es-AR" sz="2200" b="0" strike="noStrike" spc="-1">
                <a:solidFill>
                  <a:srgbClr val="FF0000"/>
                </a:solidFill>
                <a:latin typeface="Comic Sans MS"/>
              </a:rPr>
              <a:t>mediano-largo plazo</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Dificultad para su </a:t>
            </a:r>
            <a:r>
              <a:rPr lang="es-AR" sz="2200" b="0" strike="noStrike" spc="-1">
                <a:solidFill>
                  <a:srgbClr val="FF0000"/>
                </a:solidFill>
                <a:latin typeface="Comic Sans MS"/>
              </a:rPr>
              <a:t>aplicación</a:t>
            </a:r>
            <a:r>
              <a:rPr lang="es-AR" sz="2200" b="0" strike="noStrike" spc="-1">
                <a:solidFill>
                  <a:srgbClr val="000000"/>
                </a:solidFill>
                <a:latin typeface="Comic Sans MS"/>
              </a:rPr>
              <a:t> en el campo</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Son posibles vehículos de semillas de </a:t>
            </a:r>
            <a:r>
              <a:rPr lang="es-AR" sz="2200" b="0" strike="noStrike" spc="-1">
                <a:solidFill>
                  <a:srgbClr val="FF0000"/>
                </a:solidFill>
                <a:latin typeface="Comic Sans MS"/>
              </a:rPr>
              <a:t>malezas y patógenos</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Muchos de ellos están sometidos a </a:t>
            </a:r>
            <a:r>
              <a:rPr lang="es-AR" sz="2200" b="0" strike="noStrike" spc="-1">
                <a:solidFill>
                  <a:srgbClr val="FF0000"/>
                </a:solidFill>
                <a:latin typeface="Comic Sans MS"/>
              </a:rPr>
              <a:t>regulaciones ambientales</a:t>
            </a:r>
            <a:r>
              <a:rPr lang="es-AR" sz="2200" b="0" strike="noStrike" spc="-1">
                <a:solidFill>
                  <a:srgbClr val="000000"/>
                </a:solidFill>
                <a:latin typeface="Comic Sans MS"/>
              </a:rPr>
              <a:t> que dificultan o impiden su empleo</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Son importantes </a:t>
            </a:r>
            <a:r>
              <a:rPr lang="es-AR" sz="2200" b="0" strike="noStrike" spc="-1">
                <a:solidFill>
                  <a:srgbClr val="FF0000"/>
                </a:solidFill>
                <a:latin typeface="Comic Sans MS"/>
              </a:rPr>
              <a:t>emisores de NH</a:t>
            </a:r>
            <a:r>
              <a:rPr lang="es-AR" sz="2200" b="0" strike="noStrike" spc="-1" baseline="-25000">
                <a:solidFill>
                  <a:srgbClr val="FF0000"/>
                </a:solidFill>
                <a:latin typeface="Comic Sans MS"/>
              </a:rPr>
              <a:t>3</a:t>
            </a:r>
            <a:r>
              <a:rPr lang="es-AR" sz="2200" b="0" strike="noStrike" spc="-1">
                <a:solidFill>
                  <a:srgbClr val="FF0000"/>
                </a:solidFill>
                <a:latin typeface="Comic Sans MS"/>
              </a:rPr>
              <a:t>, N</a:t>
            </a:r>
            <a:r>
              <a:rPr lang="es-AR" sz="2200" b="0" strike="noStrike" spc="-1" baseline="-25000">
                <a:solidFill>
                  <a:srgbClr val="FF0000"/>
                </a:solidFill>
                <a:latin typeface="Comic Sans MS"/>
              </a:rPr>
              <a:t>2</a:t>
            </a:r>
            <a:r>
              <a:rPr lang="es-AR" sz="2200" b="0" strike="noStrike" spc="-1">
                <a:solidFill>
                  <a:srgbClr val="FF0000"/>
                </a:solidFill>
                <a:latin typeface="Comic Sans MS"/>
              </a:rPr>
              <a:t>O, CH</a:t>
            </a:r>
            <a:r>
              <a:rPr lang="es-AR" sz="2200" b="0" strike="noStrike" spc="-1" baseline="-25000">
                <a:solidFill>
                  <a:srgbClr val="FF0000"/>
                </a:solidFill>
                <a:latin typeface="Comic Sans MS"/>
              </a:rPr>
              <a:t>4</a:t>
            </a:r>
            <a:r>
              <a:rPr lang="es-AR" sz="2200" b="0" strike="noStrike" spc="-1">
                <a:solidFill>
                  <a:srgbClr val="FF0000"/>
                </a:solidFill>
                <a:latin typeface="Comic Sans MS"/>
              </a:rPr>
              <a:t>, SH</a:t>
            </a:r>
            <a:r>
              <a:rPr lang="es-AR" sz="2200" b="0" strike="noStrike" spc="-1" baseline="-25000">
                <a:solidFill>
                  <a:srgbClr val="FF0000"/>
                </a:solidFill>
                <a:latin typeface="Comic Sans MS"/>
              </a:rPr>
              <a:t>2</a:t>
            </a:r>
            <a:r>
              <a:rPr lang="es-AR" sz="2200" b="0" strike="noStrike" spc="-1">
                <a:solidFill>
                  <a:srgbClr val="000000"/>
                </a:solidFill>
                <a:latin typeface="Comic Sans MS"/>
              </a:rPr>
              <a:t>, pueden poseer cargas excesivas de </a:t>
            </a:r>
            <a:r>
              <a:rPr lang="es-AR" sz="2200" b="0" strike="noStrike" spc="-1">
                <a:solidFill>
                  <a:srgbClr val="FF0000"/>
                </a:solidFill>
                <a:latin typeface="Comic Sans MS"/>
              </a:rPr>
              <a:t>metales pesados</a:t>
            </a:r>
            <a:r>
              <a:rPr lang="es-AR" sz="2200" b="0" strike="noStrike" spc="-1">
                <a:solidFill>
                  <a:srgbClr val="000000"/>
                </a:solidFill>
                <a:latin typeface="Comic Sans MS"/>
              </a:rPr>
              <a:t>, otras sustancias adversas para el ambiente y </a:t>
            </a:r>
            <a:r>
              <a:rPr lang="es-AR" sz="2200" b="0" strike="noStrike" spc="-1">
                <a:solidFill>
                  <a:srgbClr val="FF0000"/>
                </a:solidFill>
                <a:latin typeface="Comic Sans MS"/>
              </a:rPr>
              <a:t>olores desagradables</a:t>
            </a:r>
            <a:endParaRPr lang="es-AR" sz="2200" b="0" strike="noStrike" spc="-1">
              <a:solidFill>
                <a:srgbClr val="000000"/>
              </a:solidFill>
              <a:latin typeface="Arial"/>
            </a:endParaRPr>
          </a:p>
          <a:p>
            <a:pPr marL="343080" indent="-342720">
              <a:lnSpc>
                <a:spcPct val="80000"/>
              </a:lnSpc>
              <a:spcBef>
                <a:spcPts val="1100"/>
              </a:spcBef>
              <a:buClr>
                <a:srgbClr val="00007D"/>
              </a:buClr>
              <a:buSzPct val="75000"/>
              <a:buFont typeface="Wingdings" charset="2"/>
              <a:buChar char=""/>
            </a:pPr>
            <a:r>
              <a:rPr lang="es-AR" sz="2200" b="0" strike="noStrike" spc="-1">
                <a:solidFill>
                  <a:srgbClr val="000000"/>
                </a:solidFill>
                <a:latin typeface="Comic Sans MS"/>
              </a:rPr>
              <a:t>Pueden producir </a:t>
            </a:r>
            <a:r>
              <a:rPr lang="es-AR" sz="2200" b="0" strike="noStrike" spc="-1">
                <a:solidFill>
                  <a:srgbClr val="FF0000"/>
                </a:solidFill>
                <a:latin typeface="Comic Sans MS"/>
              </a:rPr>
              <a:t>contaminaciones de napas</a:t>
            </a:r>
            <a:r>
              <a:rPr lang="es-AR" sz="2200" b="0" strike="noStrike" spc="-1">
                <a:solidFill>
                  <a:srgbClr val="000000"/>
                </a:solidFill>
                <a:latin typeface="Comic Sans MS"/>
              </a:rPr>
              <a:t> con metales pesados o eutrofizarlas a partir de la lixiviación de N, P y otros elementos.</a:t>
            </a:r>
            <a:endParaRPr lang="es-AR" sz="2200" b="0" strike="noStrike" spc="-1">
              <a:solidFill>
                <a:srgbClr val="000000"/>
              </a:solidFill>
              <a:latin typeface="Arial"/>
            </a:endParaRPr>
          </a:p>
          <a:p>
            <a:pPr>
              <a:lnSpc>
                <a:spcPct val="80000"/>
              </a:lnSpc>
              <a:spcBef>
                <a:spcPts val="1100"/>
              </a:spcBef>
            </a:pPr>
            <a:endParaRPr lang="es-AR" sz="2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 name="CustomShape 1"/>
          <p:cNvSpPr/>
          <p:nvPr/>
        </p:nvSpPr>
        <p:spPr>
          <a:xfrm>
            <a:off x="473400" y="692280"/>
            <a:ext cx="7711200" cy="1918800"/>
          </a:xfrm>
          <a:prstGeom prst="rect">
            <a:avLst/>
          </a:prstGeom>
          <a:noFill/>
          <a:ln w="9360">
            <a:noFill/>
          </a:ln>
        </p:spPr>
        <p:style>
          <a:lnRef idx="0">
            <a:scrgbClr r="0" g="0" b="0"/>
          </a:lnRef>
          <a:fillRef idx="0">
            <a:scrgbClr r="0" g="0" b="0"/>
          </a:fillRef>
          <a:effectRef idx="0">
            <a:scrgbClr r="0" g="0" b="0"/>
          </a:effectRef>
          <a:fontRef idx="minor"/>
        </p:style>
        <p:txBody>
          <a:bodyPr wrap="none" lIns="90000" tIns="45000" rIns="90000" bIns="45000">
            <a:spAutoFit/>
          </a:bodyPr>
          <a:lstStyle/>
          <a:p>
            <a:pPr algn="ctr">
              <a:lnSpc>
                <a:spcPct val="100000"/>
              </a:lnSpc>
            </a:pPr>
            <a:r>
              <a:rPr lang="es-AR" sz="3600" b="1" strike="noStrike" spc="-1">
                <a:solidFill>
                  <a:srgbClr val="4D4D4D"/>
                </a:solidFill>
                <a:latin typeface="Comic Sans MS"/>
              </a:rPr>
              <a:t>      </a:t>
            </a:r>
            <a:r>
              <a:rPr lang="es-AR" sz="4000" b="1" strike="noStrike" spc="-1">
                <a:solidFill>
                  <a:srgbClr val="4D4D4D"/>
                </a:solidFill>
                <a:latin typeface="Comic Sans MS"/>
              </a:rPr>
              <a:t>¡¡¡¡¡¡¡¡¡¡¡¡ FIN !!!!!!!!!!!!!</a:t>
            </a:r>
            <a:r>
              <a:t/>
            </a:r>
            <a:br/>
            <a:r>
              <a:t/>
            </a:r>
            <a:br/>
            <a:r>
              <a:rPr lang="es-AR" sz="4000" b="1" strike="noStrike" spc="-1">
                <a:solidFill>
                  <a:srgbClr val="4D4D4D"/>
                </a:solidFill>
                <a:latin typeface="Comic Sans MS"/>
              </a:rPr>
              <a:t>GRACIAS POR LA ATENCIÓN</a:t>
            </a:r>
            <a:endParaRPr lang="es-AR" sz="4000" b="0" strike="noStrike" spc="-1">
              <a:latin typeface="Arial"/>
            </a:endParaRPr>
          </a:p>
        </p:txBody>
      </p:sp>
      <p:pic>
        <p:nvPicPr>
          <p:cNvPr id="311" name="Picture 2"/>
          <p:cNvPicPr/>
          <p:nvPr/>
        </p:nvPicPr>
        <p:blipFill>
          <a:blip r:embed="rId2"/>
          <a:stretch/>
        </p:blipFill>
        <p:spPr>
          <a:xfrm>
            <a:off x="2786040" y="2714760"/>
            <a:ext cx="3809520" cy="3723840"/>
          </a:xfrm>
          <a:prstGeom prst="rect">
            <a:avLst/>
          </a:prstGeom>
          <a:ln w="936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656</TotalTime>
  <Words>2480</Words>
  <Application>Microsoft Office PowerPoint</Application>
  <PresentationFormat>Presentación en pantalla (4:3)</PresentationFormat>
  <Paragraphs>379</Paragraphs>
  <Slides>56</Slides>
  <Notes>0</Notes>
  <HiddenSlides>0</HiddenSlides>
  <MMClips>0</MMClips>
  <ScaleCrop>false</ScaleCrop>
  <HeadingPairs>
    <vt:vector size="6" baseType="variant">
      <vt:variant>
        <vt:lpstr>Fuentes usadas</vt:lpstr>
      </vt:variant>
      <vt:variant>
        <vt:i4>8</vt:i4>
      </vt:variant>
      <vt:variant>
        <vt:lpstr>Tema</vt:lpstr>
      </vt:variant>
      <vt:variant>
        <vt:i4>3</vt:i4>
      </vt:variant>
      <vt:variant>
        <vt:lpstr>Títulos de diapositiva</vt:lpstr>
      </vt:variant>
      <vt:variant>
        <vt:i4>56</vt:i4>
      </vt:variant>
    </vt:vector>
  </HeadingPairs>
  <TitlesOfParts>
    <vt:vector size="67" baseType="lpstr">
      <vt:lpstr>Arial</vt:lpstr>
      <vt:lpstr>Arial Black</vt:lpstr>
      <vt:lpstr>Calibri</vt:lpstr>
      <vt:lpstr>Comic Sans MS</vt:lpstr>
      <vt:lpstr>DejaVu Sans</vt:lpstr>
      <vt:lpstr>Symbol</vt:lpstr>
      <vt:lpstr>Times New Roman</vt:lpstr>
      <vt:lpstr>Wingdings</vt:lpstr>
      <vt:lpstr>Office Theme</vt:lpstr>
      <vt:lpstr>Office Theme</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 XP Titan Ultimate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
  <dc:creator>Mi-PC</dc:creator>
  <dc:description/>
  <cp:lastModifiedBy>Daniel A. Ferro</cp:lastModifiedBy>
  <cp:revision>117</cp:revision>
  <dcterms:created xsi:type="dcterms:W3CDTF">2013-12-16T13:42:54Z</dcterms:created>
  <dcterms:modified xsi:type="dcterms:W3CDTF">2019-06-24T17:01:02Z</dcterms:modified>
  <dc:language>es-AR</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ompany">
    <vt:lpwstr>Windows XP Titan Ultimate Edition</vt:lpwstr>
  </property>
  <property fmtid="{D5CDD505-2E9C-101B-9397-08002B2CF9AE}" pid="4" name="HiddenSlides">
    <vt:i4>0</vt:i4>
  </property>
  <property fmtid="{D5CDD505-2E9C-101B-9397-08002B2CF9AE}" pid="5" name="HyperlinksChanged">
    <vt:bool>false</vt:bool>
  </property>
  <property fmtid="{D5CDD505-2E9C-101B-9397-08002B2CF9AE}" pid="6" name="LinksUpToDate">
    <vt:bool>false</vt:bool>
  </property>
  <property fmtid="{D5CDD505-2E9C-101B-9397-08002B2CF9AE}" pid="7" name="MMClips">
    <vt:i4>0</vt:i4>
  </property>
  <property fmtid="{D5CDD505-2E9C-101B-9397-08002B2CF9AE}" pid="8" name="Notes">
    <vt:i4>0</vt:i4>
  </property>
  <property fmtid="{D5CDD505-2E9C-101B-9397-08002B2CF9AE}" pid="9" name="PresentationFormat">
    <vt:lpwstr>Presentación en pantalla (4:3)</vt:lpwstr>
  </property>
  <property fmtid="{D5CDD505-2E9C-101B-9397-08002B2CF9AE}" pid="10" name="ScaleCrop">
    <vt:bool>false</vt:bool>
  </property>
  <property fmtid="{D5CDD505-2E9C-101B-9397-08002B2CF9AE}" pid="11" name="ShareDoc">
    <vt:bool>false</vt:bool>
  </property>
  <property fmtid="{D5CDD505-2E9C-101B-9397-08002B2CF9AE}" pid="12" name="Slides">
    <vt:i4>56</vt:i4>
  </property>
</Properties>
</file>