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89" r:id="rId2"/>
  </p:sldMasterIdLst>
  <p:sldIdLst>
    <p:sldId id="272" r:id="rId3"/>
    <p:sldId id="266" r:id="rId4"/>
    <p:sldId id="270" r:id="rId5"/>
    <p:sldId id="258" r:id="rId6"/>
    <p:sldId id="265" r:id="rId7"/>
    <p:sldId id="260" r:id="rId8"/>
    <p:sldId id="259" r:id="rId9"/>
    <p:sldId id="261" r:id="rId10"/>
    <p:sldId id="264" r:id="rId11"/>
    <p:sldId id="277" r:id="rId12"/>
    <p:sldId id="267" r:id="rId13"/>
    <p:sldId id="271" r:id="rId14"/>
    <p:sldId id="268" r:id="rId15"/>
    <p:sldId id="274" r:id="rId16"/>
    <p:sldId id="278" r:id="rId17"/>
    <p:sldId id="279" r:id="rId18"/>
    <p:sldId id="275" r:id="rId19"/>
    <p:sldId id="290" r:id="rId20"/>
    <p:sldId id="281" r:id="rId21"/>
    <p:sldId id="289" r:id="rId22"/>
    <p:sldId id="282" r:id="rId23"/>
    <p:sldId id="284" r:id="rId24"/>
    <p:sldId id="283" r:id="rId25"/>
    <p:sldId id="287" r:id="rId26"/>
    <p:sldId id="291" r:id="rId27"/>
    <p:sldId id="292" r:id="rId28"/>
    <p:sldId id="293" r:id="rId29"/>
    <p:sldId id="294" r:id="rId30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15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84" autoAdjust="0"/>
  </p:normalViewPr>
  <p:slideViewPr>
    <p:cSldViewPr>
      <p:cViewPr varScale="1">
        <p:scale>
          <a:sx n="67" d="100"/>
          <a:sy n="67" d="100"/>
        </p:scale>
        <p:origin x="14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66EE4-6EDC-42FA-92EF-227103220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5E2A225-3780-48DA-9F13-91CD712D0F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D68044-15B9-484D-8729-46D82F23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44333B-30F6-445D-BDF9-4390B28BF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699CF9-26B0-4E3D-B456-67B5235CD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8CFF6-F3F3-49A6-9BB2-3D8D62C574C1}" type="slidenum">
              <a:rPr lang="en-US" altLang="es-AR" smtClean="0"/>
              <a:pPr/>
              <a:t>‹Nº›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2238120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14B53B-DC9E-4D12-B15B-C80BAD38B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B60F875-33DE-4886-AD05-EDD706A7AD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AE7FA8-35A2-4429-926D-44B4AC4E5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00973C-638F-4608-B891-AD2A7ABB8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EB22AA-22E0-4B1F-9BE0-E0878A303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4E241-CDB3-4C6F-83AB-89F095E13E99}" type="slidenum">
              <a:rPr lang="en-US" altLang="es-AR" smtClean="0"/>
              <a:pPr/>
              <a:t>‹Nº›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903278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F196D89-51AD-44EE-A973-33E090BD6D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7B08EAD-34EE-4C9C-B56B-1F006F4692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CDFA7B-2F89-4637-8C0A-930EC517D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F50A15-FB80-4FA8-9342-31B1B5D3F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95CC53-0DBD-4EA9-B465-35B81D8E4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F617-5DE0-4A58-B44E-B818CD180888}" type="slidenum">
              <a:rPr lang="en-US" altLang="es-AR" smtClean="0"/>
              <a:pPr/>
              <a:t>‹Nº›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423913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AD9821-EE8A-44AF-AD79-E6ED62620D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855235-E202-4A18-94E6-7E568E468B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EF6882-CC79-4794-AF91-4B89DA09F9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F8CFF6-F3F3-49A6-9BB2-3D8D62C574C1}" type="slidenum">
              <a:rPr lang="en-US" altLang="es-AR"/>
              <a:pPr/>
              <a:t>‹Nº›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1085177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3E13AC-3461-417C-A391-363FA8D2CE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3ECC89-77A1-43B7-B3E4-4ECB045C0E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303C62-FBE4-4B35-BA91-C56CD45C36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D67498-04AC-43BE-B62F-E44DA3574A50}" type="slidenum">
              <a:rPr lang="en-US" altLang="es-AR"/>
              <a:pPr/>
              <a:t>‹Nº›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1361429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C6BDB7-9E86-406A-9FEF-94249ABB2E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94FC00-4556-4973-ADFD-D1EE823CFA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20126B-7763-478E-A8C8-56DC588C69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6B7752-0585-4B0A-B8B2-88994B105622}" type="slidenum">
              <a:rPr lang="en-US" altLang="es-AR"/>
              <a:pPr/>
              <a:t>‹Nº›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1115561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3BD276-3255-45D7-B556-294EF6A0C8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918C56-98E0-4E0B-A2C2-E61A8AC230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6AE87D-D157-4BB6-B411-0FB0F5DB62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405F38-8EC5-48E7-BA2C-10DF0BCB65D5}" type="slidenum">
              <a:rPr lang="en-US" altLang="es-AR"/>
              <a:pPr/>
              <a:t>‹Nº›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1948774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F6E8827-FCBD-4D9F-A2FC-5AC2BA32C6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43CF423-17DE-4724-A1E2-CCD4958D47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6A67204-8162-47F0-A54C-9A7A1D9EFB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EF20B7-DE78-4E47-9E7E-DFAB13379DCD}" type="slidenum">
              <a:rPr lang="en-US" altLang="es-AR"/>
              <a:pPr/>
              <a:t>‹Nº›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423430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48A28E9-B241-4184-AC24-BBB5B4FB36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AA9C933-92DE-463C-B24D-523D4731CB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70465C9-3319-4ABE-B511-5218A615C7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451781-62A2-4B8A-8314-BE45F454C200}" type="slidenum">
              <a:rPr lang="en-US" altLang="es-AR"/>
              <a:pPr/>
              <a:t>‹Nº›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1639355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F38420E-031A-4F89-801B-2A156639B0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A25882B-291A-46A5-A3B3-DA8AE28417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6636745-DC51-481E-B85D-29BEBD466D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9ADE79-8266-444E-8CC3-9D8F1F06ACC5}" type="slidenum">
              <a:rPr lang="en-US" altLang="es-AR"/>
              <a:pPr/>
              <a:t>‹Nº›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2781764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3F9970-C870-49F9-8FE6-DD6A0C9500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9DA67B-46D5-4BB3-AF01-3154AF92F2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A4ACBE-FBB4-4679-BDE4-734C1C3873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4CD9F-DFEE-407F-B00D-7503D97AE0B2}" type="slidenum">
              <a:rPr lang="en-US" altLang="es-AR"/>
              <a:pPr/>
              <a:t>‹Nº›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692836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C71549-059E-4119-A7BC-7B5F9A36E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3D4991-D28C-4F8C-BE67-93D4B644A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A448EE-4464-43DB-9F8D-FC38703E2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35768E-E40E-4E11-B88B-88CF83470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857769-2F7B-4AB0-8576-5C9D03688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67498-04AC-43BE-B62F-E44DA3574A50}" type="slidenum">
              <a:rPr lang="en-US" altLang="es-AR" smtClean="0"/>
              <a:pPr/>
              <a:t>‹Nº›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33635551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5EE50C-9459-47E0-8DD5-D3F8309888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7799C0-4734-41EB-8E55-AC1ACFFFA6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B0AA60-4D81-4BEA-92CA-1D4E554F33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2B35D7-BFDF-46A8-AB60-96C63817BB78}" type="slidenum">
              <a:rPr lang="en-US" altLang="es-AR"/>
              <a:pPr/>
              <a:t>‹Nº›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25694188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4D88C0-0F30-477F-A681-33BCB09673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9F8432-0933-495F-B6BA-A00C066CA8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359E713-43CF-434F-AE3A-24D0ABD3E3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54E241-CDB3-4C6F-83AB-89F095E13E99}" type="slidenum">
              <a:rPr lang="en-US" altLang="es-AR"/>
              <a:pPr/>
              <a:t>‹Nº›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4221026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1E81743-6CA1-40FC-A6C9-A2D25AA538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2527AD-6D28-4D89-9681-2F65CAB72E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FACD7B-9174-4CF6-8CF8-F86CD2994D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78F617-5DE0-4A58-B44E-B818CD180888}" type="slidenum">
              <a:rPr lang="en-US" altLang="es-AR"/>
              <a:pPr/>
              <a:t>‹Nº›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289517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A2D180-F4A8-4F0C-A6B1-1B20E28F5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06B3D7-7C28-4844-930B-24D361F20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9C3CBC-80FC-438B-BA92-D40D9AE66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259535-37AF-4AE2-970D-386F1D559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BC1A02-0B3C-4F99-BDAD-B1A2A1EB1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B7752-0585-4B0A-B8B2-88994B105622}" type="slidenum">
              <a:rPr lang="en-US" altLang="es-AR" smtClean="0"/>
              <a:pPr/>
              <a:t>‹Nº›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3396160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DDA6DB-1BDF-4FCA-8DD4-CB14F1291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E2ACCB-850E-4F40-81C5-5EE653016A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BAA1060-36DE-4A32-820C-4C3824F6D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7F966CE-932C-487A-9E71-1C042F9E7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BA35AE-475F-4C8A-A9FC-0AF668A04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24C8CA3-0E4E-4751-A13F-D0321CF76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05F38-8EC5-48E7-BA2C-10DF0BCB65D5}" type="slidenum">
              <a:rPr lang="en-US" altLang="es-AR" smtClean="0"/>
              <a:pPr/>
              <a:t>‹Nº›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182365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5B57F0-F98E-4BEC-918B-0590BBC7A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DFDAA6-2083-4A22-B391-62E7C8D18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E2445AB-5E8E-4B1B-9CE9-9F0D2D4128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89A2FC4-45B5-4F66-8568-3BF48275B5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55048B3-9270-47B0-ADC1-F70690619E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9FD57E2-A039-49F9-BF54-2651B41E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48C3B48-706D-44C3-B1D3-4E3E0DF4B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01E6D19-BF6A-4B96-BC1F-5AE8B5F48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20B7-DE78-4E47-9E7E-DFAB13379DCD}" type="slidenum">
              <a:rPr lang="en-US" altLang="es-AR" smtClean="0"/>
              <a:pPr/>
              <a:t>‹Nº›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1306205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7E0C04-9135-4734-B169-60917B8A6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D173C0A-7A5F-42F1-BC90-4BD89B4ED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6A469C-1F48-4850-84E7-4641328A4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917843F-E4CE-424F-AE93-2C89B9212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20B3-58CC-4441-92DE-71DC5DE2326D}" type="slidenum">
              <a:rPr lang="en-US" altLang="es-AR" smtClean="0"/>
              <a:pPr/>
              <a:t>‹Nº›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217488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02710D5-340A-4FFF-977C-49CE2813D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C8335A3-E80F-420F-8BC8-F8D7706A7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914C389-9484-4D52-A7DF-429C6CE75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ADE79-8266-444E-8CC3-9D8F1F06ACC5}" type="slidenum">
              <a:rPr lang="en-US" altLang="es-AR" smtClean="0"/>
              <a:pPr/>
              <a:t>‹Nº›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1133740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8B83A1-AC6A-49D1-9C65-3C226B2F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FF1837-AA38-442B-88B4-6B2F5FCF3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761706B-0836-4129-BF7E-61A1430754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D2E6D32-EE15-45F0-B21C-728164CB2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CBE6D0-A66C-4791-88DA-68F274422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ADB9F8-9386-4F8F-8C8E-67FCADDC4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4CD9F-DFEE-407F-B00D-7503D97AE0B2}" type="slidenum">
              <a:rPr lang="en-US" altLang="es-AR" smtClean="0"/>
              <a:pPr/>
              <a:t>‹Nº›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2563104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068E0A-77DD-4B78-8BE0-34E0F1039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9CFDA05-D20A-4188-B815-E4DD9E81CA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2FC6396-F319-4508-8833-6C86AFC64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6EEFD23-6786-4330-B4EB-9C550CF9E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295A85-59C9-4586-9A4D-058F952F6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DA26AD-F01E-4A25-82B4-6AF255954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B35D7-BFDF-46A8-AB60-96C63817BB78}" type="slidenum">
              <a:rPr lang="en-US" altLang="es-AR" smtClean="0"/>
              <a:pPr/>
              <a:t>‹Nº›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441911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DD1CEA2-926B-464F-B124-78DE5E4C7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64678E-5DF1-47F0-978C-9046148AC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071A02-ED1E-4187-8098-6EC8794056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B7171C-EBC1-4528-BDA3-B5FD8576B3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A4F96A-EEFC-4E4B-92AE-79B5275BF9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720B3-58CC-4441-92DE-71DC5DE2326D}" type="slidenum">
              <a:rPr lang="en-US" altLang="es-AR" smtClean="0"/>
              <a:pPr/>
              <a:t>‹Nº›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4038085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96B58F4-92D2-4AEE-8D73-3A2F6D8E84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AR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B544798-0DE4-48DA-AC0D-F14D26833E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AR"/>
              <a:t>Click to edit Master text styles</a:t>
            </a:r>
          </a:p>
          <a:p>
            <a:pPr lvl="1"/>
            <a:r>
              <a:rPr lang="en-US" altLang="es-AR"/>
              <a:t>Second level</a:t>
            </a:r>
          </a:p>
          <a:p>
            <a:pPr lvl="2"/>
            <a:r>
              <a:rPr lang="en-US" altLang="es-AR"/>
              <a:t>Third level</a:t>
            </a:r>
          </a:p>
          <a:p>
            <a:pPr lvl="3"/>
            <a:r>
              <a:rPr lang="en-US" altLang="es-AR"/>
              <a:t>Fourth level</a:t>
            </a:r>
          </a:p>
          <a:p>
            <a:pPr lvl="4"/>
            <a:r>
              <a:rPr lang="en-US" altLang="es-AR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94FC59F-B3A0-41E8-8AC0-0E5E7F69EAA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7E71ED6-2027-4FAF-8566-824B509AAD2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AE3BD3F-4909-411C-BC2B-F7562B556C0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F9720B3-58CC-4441-92DE-71DC5DE2326D}" type="slidenum">
              <a:rPr lang="en-US" altLang="es-AR"/>
              <a:pPr/>
              <a:t>‹Nº›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337602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9_h3TSIJzM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24D9E42A-5B46-4951-83E8-EB57EA34DAAE}"/>
              </a:ext>
            </a:extLst>
          </p:cNvPr>
          <p:cNvSpPr txBox="1"/>
          <p:nvPr/>
        </p:nvSpPr>
        <p:spPr>
          <a:xfrm>
            <a:off x="0" y="1124744"/>
            <a:ext cx="68407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Economía del carbono</a:t>
            </a:r>
          </a:p>
          <a:p>
            <a:pPr algn="ctr"/>
            <a:endParaRPr lang="es-MX" sz="36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MX" sz="36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TP N⁰ 6:</a:t>
            </a:r>
          </a:p>
          <a:p>
            <a:pPr algn="ctr"/>
            <a:endParaRPr lang="es-MX" sz="36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MX" sz="36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Reacción de Hill</a:t>
            </a:r>
          </a:p>
        </p:txBody>
      </p:sp>
    </p:spTree>
    <p:extLst>
      <p:ext uri="{BB962C8B-B14F-4D97-AF65-F5344CB8AC3E}">
        <p14:creationId xmlns:p14="http://schemas.microsoft.com/office/powerpoint/2010/main" val="182043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>
            <a:extLst>
              <a:ext uri="{FF2B5EF4-FFF2-40B4-BE49-F238E27FC236}">
                <a16:creationId xmlns:a16="http://schemas.microsoft.com/office/drawing/2014/main" id="{6467B26C-F012-436F-822B-65B03B09E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764704"/>
            <a:ext cx="7488832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altLang="es-AR" sz="2400" dirty="0">
                <a:latin typeface="Comic Sans MS" panose="030F0702030302020204" pitchFamily="66" charset="0"/>
              </a:rPr>
              <a:t>E</a:t>
            </a:r>
            <a:r>
              <a:rPr lang="es-AR" altLang="es-AR" sz="2400" dirty="0">
                <a:latin typeface="Comic Sans MS" panose="030F0702030302020204" pitchFamily="66" charset="0"/>
              </a:rPr>
              <a:t>n 1937, Robert Hill</a:t>
            </a:r>
            <a:r>
              <a:rPr lang="es-MX" altLang="es-AR" sz="2400" dirty="0">
                <a:latin typeface="Comic Sans MS" panose="030F0702030302020204" pitchFamily="66" charset="0"/>
              </a:rPr>
              <a:t> demostró que una suspensión de cloroplastos aislados puede producir O</a:t>
            </a:r>
            <a:r>
              <a:rPr lang="es-MX" altLang="es-AR" sz="2400" baseline="-25000" dirty="0">
                <a:latin typeface="Comic Sans MS" panose="030F0702030302020204" pitchFamily="66" charset="0"/>
              </a:rPr>
              <a:t>2</a:t>
            </a:r>
            <a:r>
              <a:rPr lang="es-MX" altLang="es-AR" sz="2400" dirty="0">
                <a:latin typeface="Comic Sans MS" panose="030F0702030302020204" pitchFamily="66" charset="0"/>
              </a:rPr>
              <a:t> en presencia de luz, si se suministra un compuesto oxidado capaz de aceptar los electrones procedentes de la fotólisis del agua. </a:t>
            </a:r>
          </a:p>
          <a:p>
            <a:pPr algn="ctr" eaLnBrk="1" hangingPunct="1">
              <a:spcBef>
                <a:spcPct val="50000"/>
              </a:spcBef>
            </a:pPr>
            <a:endParaRPr lang="es-MX" altLang="es-AR" sz="2400" dirty="0"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s-MX" altLang="es-AR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Estos </a:t>
            </a:r>
            <a:r>
              <a:rPr lang="es-MX" altLang="es-AR" sz="2400" u="sng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aceptores artificiales </a:t>
            </a:r>
            <a:r>
              <a:rPr lang="es-MX" altLang="es-AR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de electrones reemplazan al aceptor natural: el NADP.</a:t>
            </a:r>
          </a:p>
          <a:p>
            <a:pPr algn="ctr" eaLnBrk="1" hangingPunct="1">
              <a:spcBef>
                <a:spcPct val="50000"/>
              </a:spcBef>
            </a:pPr>
            <a:endParaRPr lang="es-MX" altLang="es-AR" sz="2400" dirty="0"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s-MX" altLang="es-AR" sz="2400" dirty="0">
                <a:latin typeface="Comic Sans MS" panose="030F0702030302020204" pitchFamily="66" charset="0"/>
              </a:rPr>
              <a:t>Hill demostró que el CO</a:t>
            </a:r>
            <a:r>
              <a:rPr lang="es-MX" altLang="es-AR" sz="2400" baseline="-25000" dirty="0">
                <a:latin typeface="Comic Sans MS" panose="030F0702030302020204" pitchFamily="66" charset="0"/>
              </a:rPr>
              <a:t>2</a:t>
            </a:r>
            <a:r>
              <a:rPr lang="es-MX" altLang="es-AR" sz="2400" dirty="0">
                <a:latin typeface="Comic Sans MS" panose="030F0702030302020204" pitchFamily="66" charset="0"/>
              </a:rPr>
              <a:t> no participa directamente en la fase lumínica.</a:t>
            </a:r>
          </a:p>
          <a:p>
            <a:pPr algn="ctr" eaLnBrk="1" hangingPunct="1">
              <a:spcBef>
                <a:spcPct val="50000"/>
              </a:spcBef>
            </a:pPr>
            <a:endParaRPr lang="es-ES" altLang="es-AR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615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52A00E8-6312-40A7-82FA-D78D8F939081}"/>
              </a:ext>
            </a:extLst>
          </p:cNvPr>
          <p:cNvSpPr txBox="1"/>
          <p:nvPr/>
        </p:nvSpPr>
        <p:spPr>
          <a:xfrm>
            <a:off x="2036825" y="577504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Reacción de Hill: Objetivo</a:t>
            </a:r>
            <a:endParaRPr lang="es-AR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4D9E42A-5B46-4951-83E8-EB57EA34DAAE}"/>
              </a:ext>
            </a:extLst>
          </p:cNvPr>
          <p:cNvSpPr txBox="1"/>
          <p:nvPr/>
        </p:nvSpPr>
        <p:spPr>
          <a:xfrm>
            <a:off x="953598" y="1390854"/>
            <a:ext cx="71287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latin typeface="Comic Sans MS" panose="030F0702030302020204" pitchFamily="66" charset="0"/>
              </a:rPr>
              <a:t>Demostrar que una suspensión de cloroplastos aislados e iluminados reduce a un </a:t>
            </a:r>
            <a:r>
              <a:rPr lang="es-MX" sz="2800" u="sng" dirty="0">
                <a:latin typeface="Comic Sans MS" panose="030F0702030302020204" pitchFamily="66" charset="0"/>
              </a:rPr>
              <a:t>aceptor artificial de electrones (DCPIP)</a:t>
            </a:r>
            <a:r>
              <a:rPr lang="es-MX" sz="2800" dirty="0">
                <a:latin typeface="Comic Sans MS" panose="030F0702030302020204" pitchFamily="66" charset="0"/>
              </a:rPr>
              <a:t>  y oxida al agua, liberando O</a:t>
            </a:r>
            <a:r>
              <a:rPr lang="es-MX" sz="2800" baseline="-25000" dirty="0">
                <a:latin typeface="Comic Sans MS" panose="030F0702030302020204" pitchFamily="66" charset="0"/>
              </a:rPr>
              <a:t>2</a:t>
            </a:r>
            <a:r>
              <a:rPr lang="es-MX" sz="2800" dirty="0">
                <a:latin typeface="Comic Sans MS" panose="030F0702030302020204" pitchFamily="66" charset="0"/>
              </a:rPr>
              <a:t>.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25963BC5-7844-4F21-A4E5-19BAFF0D47DC}"/>
              </a:ext>
            </a:extLst>
          </p:cNvPr>
          <p:cNvGrpSpPr/>
          <p:nvPr/>
        </p:nvGrpSpPr>
        <p:grpSpPr>
          <a:xfrm>
            <a:off x="755576" y="3651265"/>
            <a:ext cx="7632848" cy="1366411"/>
            <a:chOff x="683568" y="1772816"/>
            <a:chExt cx="7632848" cy="1366411"/>
          </a:xfrm>
        </p:grpSpPr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1BBEFC4E-E42F-41D9-88F4-33779D4E6C68}"/>
                </a:ext>
              </a:extLst>
            </p:cNvPr>
            <p:cNvSpPr txBox="1"/>
            <p:nvPr/>
          </p:nvSpPr>
          <p:spPr>
            <a:xfrm>
              <a:off x="683568" y="1916832"/>
              <a:ext cx="76328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400" b="1" dirty="0">
                  <a:solidFill>
                    <a:schemeClr val="accent2">
                      <a:lumMod val="75000"/>
                    </a:schemeClr>
                  </a:solidFill>
                  <a:latin typeface="Comic Sans MS" panose="030F0702030302020204" pitchFamily="66" charset="0"/>
                </a:rPr>
                <a:t>2 DCPIP + 2 H</a:t>
              </a:r>
              <a:r>
                <a:rPr lang="es-MX" sz="2400" b="1" baseline="-25000" dirty="0">
                  <a:solidFill>
                    <a:schemeClr val="accent2">
                      <a:lumMod val="75000"/>
                    </a:schemeClr>
                  </a:solidFill>
                  <a:latin typeface="Comic Sans MS" panose="030F0702030302020204" pitchFamily="66" charset="0"/>
                </a:rPr>
                <a:t>2</a:t>
              </a:r>
              <a:r>
                <a:rPr lang="es-MX" sz="2400" b="1" dirty="0">
                  <a:solidFill>
                    <a:schemeClr val="accent2">
                      <a:lumMod val="75000"/>
                    </a:schemeClr>
                  </a:solidFill>
                  <a:latin typeface="Comic Sans MS" panose="030F0702030302020204" pitchFamily="66" charset="0"/>
                </a:rPr>
                <a:t>O               2 DCPIPH</a:t>
              </a:r>
              <a:r>
                <a:rPr lang="es-MX" sz="2400" b="1" baseline="-25000" dirty="0">
                  <a:solidFill>
                    <a:schemeClr val="accent2">
                      <a:lumMod val="75000"/>
                    </a:schemeClr>
                  </a:solidFill>
                  <a:latin typeface="Comic Sans MS" panose="030F0702030302020204" pitchFamily="66" charset="0"/>
                </a:rPr>
                <a:t>2</a:t>
              </a:r>
              <a:r>
                <a:rPr lang="es-MX" sz="2400" b="1" dirty="0">
                  <a:solidFill>
                    <a:schemeClr val="accent2">
                      <a:lumMod val="75000"/>
                    </a:schemeClr>
                  </a:solidFill>
                  <a:latin typeface="Comic Sans MS" panose="030F0702030302020204" pitchFamily="66" charset="0"/>
                </a:rPr>
                <a:t> + O</a:t>
              </a:r>
              <a:r>
                <a:rPr lang="es-MX" sz="2400" b="1" baseline="-25000" dirty="0">
                  <a:solidFill>
                    <a:schemeClr val="accent2">
                      <a:lumMod val="75000"/>
                    </a:schemeClr>
                  </a:solidFill>
                  <a:latin typeface="Comic Sans MS" panose="030F0702030302020204" pitchFamily="66" charset="0"/>
                </a:rPr>
                <a:t>2</a:t>
              </a:r>
              <a:endParaRPr lang="es-AR" sz="2400" b="1" baseline="-250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5" name="Conector recto de flecha 4">
              <a:extLst>
                <a:ext uri="{FF2B5EF4-FFF2-40B4-BE49-F238E27FC236}">
                  <a16:creationId xmlns:a16="http://schemas.microsoft.com/office/drawing/2014/main" id="{84C8C1A1-0B37-447C-84B5-70A00ABE2BBD}"/>
                </a:ext>
              </a:extLst>
            </p:cNvPr>
            <p:cNvCxnSpPr/>
            <p:nvPr/>
          </p:nvCxnSpPr>
          <p:spPr>
            <a:xfrm>
              <a:off x="3432749" y="2142148"/>
              <a:ext cx="1800200" cy="0"/>
            </a:xfrm>
            <a:prstGeom prst="straightConnector1">
              <a:avLst/>
            </a:prstGeom>
            <a:ln w="3810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C0F8C81C-69A7-419E-ABE6-3E684F000EB8}"/>
                </a:ext>
              </a:extLst>
            </p:cNvPr>
            <p:cNvSpPr txBox="1"/>
            <p:nvPr/>
          </p:nvSpPr>
          <p:spPr>
            <a:xfrm>
              <a:off x="3635896" y="1772816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/>
                <a:t>Luz</a:t>
              </a:r>
              <a:endParaRPr lang="es-AR" b="1" dirty="0"/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63EC8816-1135-4EC7-8A15-9398D00C74E1}"/>
                </a:ext>
              </a:extLst>
            </p:cNvPr>
            <p:cNvSpPr txBox="1"/>
            <p:nvPr/>
          </p:nvSpPr>
          <p:spPr>
            <a:xfrm>
              <a:off x="3635896" y="2284070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/>
                <a:t>Cloroplastos</a:t>
              </a:r>
            </a:p>
          </p:txBody>
        </p:sp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F4D4CA06-C75A-4A00-8060-6DEDBF5754A0}"/>
                </a:ext>
              </a:extLst>
            </p:cNvPr>
            <p:cNvSpPr txBox="1"/>
            <p:nvPr/>
          </p:nvSpPr>
          <p:spPr>
            <a:xfrm>
              <a:off x="971600" y="2492896"/>
              <a:ext cx="1368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>
                  <a:solidFill>
                    <a:srgbClr val="0070C0"/>
                  </a:solidFill>
                </a:rPr>
                <a:t>AZUL (oxidado)</a:t>
              </a:r>
              <a:endParaRPr lang="es-AR" b="1" dirty="0">
                <a:solidFill>
                  <a:srgbClr val="0070C0"/>
                </a:solidFill>
              </a:endParaRP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ADB9D6C6-CE68-4D58-AF36-8B031CD7862C}"/>
                </a:ext>
              </a:extLst>
            </p:cNvPr>
            <p:cNvSpPr txBox="1"/>
            <p:nvPr/>
          </p:nvSpPr>
          <p:spPr>
            <a:xfrm>
              <a:off x="5472100" y="2367465"/>
              <a:ext cx="1368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/>
                <a:t>Incoloro</a:t>
              </a:r>
            </a:p>
            <a:p>
              <a:pPr algn="ctr"/>
              <a:r>
                <a:rPr lang="es-MX" b="1" dirty="0"/>
                <a:t>(reducido)</a:t>
              </a:r>
              <a:endParaRPr lang="es-AR" b="1" dirty="0"/>
            </a:p>
          </p:txBody>
        </p:sp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D85C8D2-D226-424C-8893-95DDC3D65CE0}"/>
              </a:ext>
            </a:extLst>
          </p:cNvPr>
          <p:cNvSpPr txBox="1"/>
          <p:nvPr/>
        </p:nvSpPr>
        <p:spPr>
          <a:xfrm>
            <a:off x="485546" y="5661248"/>
            <a:ext cx="6804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Comic Sans MS" panose="030F0702030302020204" pitchFamily="66" charset="0"/>
              </a:rPr>
              <a:t>DCPIP: 2,6-diclorofenol-indofenol.</a:t>
            </a:r>
            <a:endParaRPr lang="es-AR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559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52A00E8-6312-40A7-82FA-D78D8F939081}"/>
              </a:ext>
            </a:extLst>
          </p:cNvPr>
          <p:cNvSpPr txBox="1"/>
          <p:nvPr/>
        </p:nvSpPr>
        <p:spPr>
          <a:xfrm>
            <a:off x="-180528" y="307171"/>
            <a:ext cx="9217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Comic Sans MS" panose="030F0702030302020204" pitchFamily="66" charset="0"/>
              </a:rPr>
              <a:t>Materiales</a:t>
            </a:r>
            <a:endParaRPr lang="es-AR" sz="2400" b="1" dirty="0">
              <a:latin typeface="Comic Sans MS" panose="030F0702030302020204" pitchFamily="66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4B3A90A-9292-4D6C-A8E7-9956D8D2E609}"/>
              </a:ext>
            </a:extLst>
          </p:cNvPr>
          <p:cNvSpPr txBox="1"/>
          <p:nvPr/>
        </p:nvSpPr>
        <p:spPr>
          <a:xfrm>
            <a:off x="655492" y="794630"/>
            <a:ext cx="377249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Comic Sans MS" panose="030F0702030302020204" pitchFamily="66" charset="0"/>
              </a:rPr>
              <a:t>-Minipimer</a:t>
            </a:r>
          </a:p>
          <a:p>
            <a:r>
              <a:rPr lang="es-MX" sz="2000" dirty="0">
                <a:latin typeface="Comic Sans MS" panose="030F0702030302020204" pitchFamily="66" charset="0"/>
              </a:rPr>
              <a:t>-Lámpara</a:t>
            </a:r>
          </a:p>
          <a:p>
            <a:r>
              <a:rPr lang="es-MX" sz="2000" dirty="0">
                <a:latin typeface="Comic Sans MS" panose="030F0702030302020204" pitchFamily="66" charset="0"/>
              </a:rPr>
              <a:t>- Mechero Bunsen</a:t>
            </a:r>
          </a:p>
          <a:p>
            <a:pPr marL="342900" indent="-342900">
              <a:buFontTx/>
              <a:buChar char="-"/>
            </a:pPr>
            <a:r>
              <a:rPr lang="es-MX" sz="2000" dirty="0">
                <a:latin typeface="Comic Sans MS" panose="030F0702030302020204" pitchFamily="66" charset="0"/>
              </a:rPr>
              <a:t>Vasos de precipitado, probetas y embudo</a:t>
            </a:r>
          </a:p>
          <a:p>
            <a:pPr marL="342900" indent="-342900">
              <a:buFontTx/>
              <a:buChar char="-"/>
            </a:pPr>
            <a:r>
              <a:rPr lang="es-MX" sz="2000" dirty="0">
                <a:latin typeface="Comic Sans MS" panose="030F0702030302020204" pitchFamily="66" charset="0"/>
              </a:rPr>
              <a:t>Pipetas y pipetas Pasteur de diferentes tamaños</a:t>
            </a:r>
          </a:p>
          <a:p>
            <a:pPr marL="342900" indent="-342900">
              <a:buFontTx/>
              <a:buChar char="-"/>
            </a:pPr>
            <a:r>
              <a:rPr lang="es-MX" sz="2000" dirty="0">
                <a:latin typeface="Comic Sans MS" panose="030F0702030302020204" pitchFamily="66" charset="0"/>
              </a:rPr>
              <a:t>Papel de aluminio</a:t>
            </a:r>
          </a:p>
          <a:p>
            <a:pPr marL="342900" indent="-342900">
              <a:buFontTx/>
              <a:buChar char="-"/>
            </a:pPr>
            <a:r>
              <a:rPr lang="es-MX" sz="2000" dirty="0">
                <a:latin typeface="Comic Sans MS" panose="030F0702030302020204" pitchFamily="66" charset="0"/>
              </a:rPr>
              <a:t>Gradillas y tubos de ensayo</a:t>
            </a:r>
          </a:p>
          <a:p>
            <a:pPr marL="342900" indent="-342900">
              <a:buFontTx/>
              <a:buChar char="-"/>
            </a:pPr>
            <a:r>
              <a:rPr lang="es-MX" sz="2000" dirty="0">
                <a:latin typeface="Comic Sans MS" panose="030F0702030302020204" pitchFamily="66" charset="0"/>
              </a:rPr>
              <a:t>Rotulador </a:t>
            </a:r>
          </a:p>
          <a:p>
            <a:pPr marL="342900" indent="-342900">
              <a:buFontTx/>
              <a:buChar char="-"/>
            </a:pPr>
            <a:r>
              <a:rPr lang="es-MX" sz="2000" dirty="0">
                <a:latin typeface="Comic Sans MS" panose="030F0702030302020204" pitchFamily="66" charset="0"/>
              </a:rPr>
              <a:t>Malla de nylon para filtrar</a:t>
            </a:r>
          </a:p>
          <a:p>
            <a:pPr marL="342900" indent="-342900">
              <a:buFontTx/>
              <a:buChar char="-"/>
            </a:pPr>
            <a:r>
              <a:rPr lang="es-MX" sz="2000" dirty="0">
                <a:latin typeface="Comic Sans MS" panose="030F0702030302020204" pitchFamily="66" charset="0"/>
              </a:rPr>
              <a:t>Centrífuga refrigerada</a:t>
            </a:r>
          </a:p>
          <a:p>
            <a:pPr marL="342900" indent="-342900">
              <a:buFontTx/>
              <a:buChar char="-"/>
            </a:pPr>
            <a:r>
              <a:rPr lang="es-MX" sz="2000" dirty="0">
                <a:latin typeface="Comic Sans MS" panose="030F0702030302020204" pitchFamily="66" charset="0"/>
              </a:rPr>
              <a:t>Tubos de centrífuga</a:t>
            </a:r>
          </a:p>
          <a:p>
            <a:pPr marL="342900" indent="-342900">
              <a:buFontTx/>
              <a:buChar char="-"/>
            </a:pPr>
            <a:r>
              <a:rPr lang="es-MX" sz="2000" dirty="0">
                <a:latin typeface="Comic Sans MS" panose="030F0702030302020204" pitchFamily="66" charset="0"/>
              </a:rPr>
              <a:t>Solución de sacarosa 0,5 M</a:t>
            </a:r>
          </a:p>
          <a:p>
            <a:pPr marL="342900" indent="-342900">
              <a:buFontTx/>
              <a:buChar char="-"/>
            </a:pPr>
            <a:r>
              <a:rPr lang="es-MX" sz="2000" dirty="0">
                <a:latin typeface="Comic Sans MS" panose="030F0702030302020204" pitchFamily="66" charset="0"/>
              </a:rPr>
              <a:t>Solución de DCPIP 0,1%</a:t>
            </a:r>
          </a:p>
          <a:p>
            <a:pPr marL="342900" indent="-342900">
              <a:buFontTx/>
              <a:buChar char="-"/>
            </a:pPr>
            <a:r>
              <a:rPr lang="es-MX" sz="2000" dirty="0">
                <a:latin typeface="Comic Sans MS" panose="030F0702030302020204" pitchFamily="66" charset="0"/>
              </a:rPr>
              <a:t>Buffer de reacción pH 7</a:t>
            </a:r>
          </a:p>
          <a:p>
            <a:pPr marL="342900" indent="-342900">
              <a:buFontTx/>
              <a:buChar char="-"/>
            </a:pPr>
            <a:r>
              <a:rPr lang="es-MX" sz="2000" dirty="0">
                <a:latin typeface="Comic Sans MS" panose="030F0702030302020204" pitchFamily="66" charset="0"/>
              </a:rPr>
              <a:t>DCMU </a:t>
            </a:r>
          </a:p>
          <a:p>
            <a:pPr marL="342900" indent="-342900">
              <a:buFontTx/>
              <a:buChar char="-"/>
            </a:pPr>
            <a:r>
              <a:rPr lang="es-MX" sz="2000" dirty="0">
                <a:latin typeface="Comic Sans MS" panose="030F0702030302020204" pitchFamily="66" charset="0"/>
              </a:rPr>
              <a:t>Hojas de acelga o espinaca</a:t>
            </a:r>
          </a:p>
          <a:p>
            <a:pPr marL="342900" indent="-342900">
              <a:buFontTx/>
              <a:buChar char="-"/>
            </a:pPr>
            <a:endParaRPr lang="es-MX" sz="2000" dirty="0">
              <a:latin typeface="Comic Sans MS" panose="030F0702030302020204" pitchFamily="66" charset="0"/>
            </a:endParaRPr>
          </a:p>
          <a:p>
            <a:endParaRPr lang="es-AR" sz="2000" dirty="0">
              <a:latin typeface="Comic Sans MS" panose="030F0702030302020204" pitchFamily="66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DE7B5AC-BEAA-44EB-97E8-1AABB5972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700808"/>
            <a:ext cx="405765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132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52A00E8-6312-40A7-82FA-D78D8F939081}"/>
              </a:ext>
            </a:extLst>
          </p:cNvPr>
          <p:cNvSpPr txBox="1"/>
          <p:nvPr/>
        </p:nvSpPr>
        <p:spPr>
          <a:xfrm>
            <a:off x="323528" y="509578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Comic Sans MS" panose="030F0702030302020204" pitchFamily="66" charset="0"/>
              </a:rPr>
              <a:t>Obtención de la suspensión de cloroplastos: el procedimiento debe realizarse a 4°C. </a:t>
            </a:r>
            <a:endParaRPr lang="es-AR" sz="2400" b="1" dirty="0">
              <a:latin typeface="Comic Sans MS" panose="030F0702030302020204" pitchFamily="66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982FF8-C209-4207-BFEA-4F1B282F50FC}"/>
              </a:ext>
            </a:extLst>
          </p:cNvPr>
          <p:cNvSpPr txBox="1"/>
          <p:nvPr/>
        </p:nvSpPr>
        <p:spPr>
          <a:xfrm>
            <a:off x="611560" y="5157192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Comic Sans MS" panose="030F0702030302020204" pitchFamily="66" charset="0"/>
              </a:rPr>
              <a:t>1. Se homogeneizan 10 g de hojas de espinaca en 50 ml de solución de sacarosa 0,5M a 4 °C, con minipimer durante 20 segundos.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9631312-B907-44E9-823E-C1C138D9C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87" y="1484784"/>
            <a:ext cx="500062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028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>
            <a:extLst>
              <a:ext uri="{FF2B5EF4-FFF2-40B4-BE49-F238E27FC236}">
                <a16:creationId xmlns:a16="http://schemas.microsoft.com/office/drawing/2014/main" id="{80940960-EF6F-4ABD-B01C-9A0DBDDEAE62}"/>
              </a:ext>
            </a:extLst>
          </p:cNvPr>
          <p:cNvSpPr txBox="1"/>
          <p:nvPr/>
        </p:nvSpPr>
        <p:spPr>
          <a:xfrm>
            <a:off x="581160" y="4618746"/>
            <a:ext cx="7477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Comic Sans MS" panose="030F0702030302020204" pitchFamily="66" charset="0"/>
              </a:rPr>
              <a:t>2. El homogeneizado se </a:t>
            </a:r>
            <a:r>
              <a:rPr lang="es-MX" sz="2400" u="sng" dirty="0">
                <a:latin typeface="Comic Sans MS" panose="030F0702030302020204" pitchFamily="66" charset="0"/>
              </a:rPr>
              <a:t>filtra</a:t>
            </a:r>
            <a:r>
              <a:rPr lang="es-MX" sz="2400" dirty="0">
                <a:latin typeface="Comic Sans MS" panose="030F0702030302020204" pitchFamily="66" charset="0"/>
              </a:rPr>
              <a:t> (para eliminar los restos de mayor tamaño) con malla de nylon.</a:t>
            </a:r>
            <a:endParaRPr lang="es-AR" sz="2400" dirty="0">
              <a:latin typeface="Comic Sans MS" panose="030F0702030302020204" pitchFamily="66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F5EB5F9-1360-4C52-B44D-02D43022E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022" y="1664625"/>
            <a:ext cx="2857899" cy="261021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072160F-7344-4202-991F-CB2914419739}"/>
              </a:ext>
            </a:extLst>
          </p:cNvPr>
          <p:cNvSpPr txBox="1"/>
          <p:nvPr/>
        </p:nvSpPr>
        <p:spPr>
          <a:xfrm>
            <a:off x="323528" y="509578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Comic Sans MS" panose="030F0702030302020204" pitchFamily="66" charset="0"/>
              </a:rPr>
              <a:t>Obtención de la suspensión de cloroplastos: el procedimiento debe realizarse a 4°C. </a:t>
            </a:r>
            <a:endParaRPr lang="es-AR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569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>
            <a:extLst>
              <a:ext uri="{FF2B5EF4-FFF2-40B4-BE49-F238E27FC236}">
                <a16:creationId xmlns:a16="http://schemas.microsoft.com/office/drawing/2014/main" id="{80940960-EF6F-4ABD-B01C-9A0DBDDEAE62}"/>
              </a:ext>
            </a:extLst>
          </p:cNvPr>
          <p:cNvSpPr txBox="1"/>
          <p:nvPr/>
        </p:nvSpPr>
        <p:spPr>
          <a:xfrm>
            <a:off x="179512" y="2637074"/>
            <a:ext cx="74776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latin typeface="Comic Sans MS" panose="030F0702030302020204" pitchFamily="66" charset="0"/>
              </a:rPr>
              <a:t>3. El filtrado se transfiere a tubos de centrífuga. </a:t>
            </a:r>
          </a:p>
          <a:p>
            <a:pPr algn="ctr"/>
            <a:r>
              <a:rPr lang="es-MX" sz="2000" dirty="0">
                <a:latin typeface="Comic Sans MS" panose="030F0702030302020204" pitchFamily="66" charset="0"/>
              </a:rPr>
              <a:t>Se </a:t>
            </a:r>
            <a:r>
              <a:rPr lang="es-MX" sz="2000" u="sng" dirty="0">
                <a:latin typeface="Comic Sans MS" panose="030F0702030302020204" pitchFamily="66" charset="0"/>
              </a:rPr>
              <a:t>centrifuga</a:t>
            </a:r>
            <a:r>
              <a:rPr lang="es-MX" sz="2000" dirty="0">
                <a:latin typeface="Comic Sans MS" panose="030F0702030302020204" pitchFamily="66" charset="0"/>
              </a:rPr>
              <a:t> a baja velocidad (600 rpm, 5 minutos, a 4°C) para precipitar células y restos de mayor tamaño que los cloroplastos. Se descarta el </a:t>
            </a:r>
            <a:r>
              <a:rPr lang="es-MX" sz="2000" u="sng" dirty="0">
                <a:latin typeface="Comic Sans MS" panose="030F0702030302020204" pitchFamily="66" charset="0"/>
              </a:rPr>
              <a:t>pellet</a:t>
            </a:r>
            <a:r>
              <a:rPr lang="es-MX" sz="2000" dirty="0">
                <a:latin typeface="Comic Sans MS" panose="030F0702030302020204" pitchFamily="66" charset="0"/>
              </a:rPr>
              <a:t> y se transfiere el </a:t>
            </a:r>
            <a:r>
              <a:rPr lang="es-MX" sz="2000" u="sng" dirty="0">
                <a:latin typeface="Comic Sans MS" panose="030F0702030302020204" pitchFamily="66" charset="0"/>
              </a:rPr>
              <a:t>sobrenadante</a:t>
            </a:r>
            <a:r>
              <a:rPr lang="es-MX" sz="2000" dirty="0">
                <a:latin typeface="Comic Sans MS" panose="030F0702030302020204" pitchFamily="66" charset="0"/>
              </a:rPr>
              <a:t> a un nuevo tubo.</a:t>
            </a:r>
            <a:endParaRPr lang="es-AR" sz="2000" dirty="0">
              <a:latin typeface="Comic Sans MS" panose="030F0702030302020204" pitchFamily="66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C29F50AE-398A-465B-82FA-7314D1C94689}"/>
              </a:ext>
            </a:extLst>
          </p:cNvPr>
          <p:cNvGrpSpPr/>
          <p:nvPr/>
        </p:nvGrpSpPr>
        <p:grpSpPr>
          <a:xfrm>
            <a:off x="2483768" y="309048"/>
            <a:ext cx="5677422" cy="2169532"/>
            <a:chOff x="1979712" y="251356"/>
            <a:chExt cx="5677422" cy="2169532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92230A2E-65D0-41EA-94A0-8323C7DCD876}"/>
                </a:ext>
              </a:extLst>
            </p:cNvPr>
            <p:cNvSpPr/>
            <p:nvPr/>
          </p:nvSpPr>
          <p:spPr>
            <a:xfrm>
              <a:off x="2195736" y="1268760"/>
              <a:ext cx="2376264" cy="1152128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Flecha: pentágono 5">
              <a:extLst>
                <a:ext uri="{FF2B5EF4-FFF2-40B4-BE49-F238E27FC236}">
                  <a16:creationId xmlns:a16="http://schemas.microsoft.com/office/drawing/2014/main" id="{442BB153-AAD3-4ED8-95ED-5251A7186C75}"/>
                </a:ext>
              </a:extLst>
            </p:cNvPr>
            <p:cNvSpPr/>
            <p:nvPr/>
          </p:nvSpPr>
          <p:spPr>
            <a:xfrm rot="5400000">
              <a:off x="2303748" y="1448780"/>
              <a:ext cx="1512168" cy="288032"/>
            </a:xfrm>
            <a:prstGeom prst="homePlat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8" name="Flecha: pentágono 7">
              <a:extLst>
                <a:ext uri="{FF2B5EF4-FFF2-40B4-BE49-F238E27FC236}">
                  <a16:creationId xmlns:a16="http://schemas.microsoft.com/office/drawing/2014/main" id="{74366B77-12DE-40A0-B3F7-8F299FB75B25}"/>
                </a:ext>
              </a:extLst>
            </p:cNvPr>
            <p:cNvSpPr/>
            <p:nvPr/>
          </p:nvSpPr>
          <p:spPr>
            <a:xfrm rot="5400000">
              <a:off x="2843808" y="1433809"/>
              <a:ext cx="1512168" cy="288032"/>
            </a:xfrm>
            <a:prstGeom prst="homePlat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7BCDA9FD-9924-41CE-8291-B2435B670848}"/>
                </a:ext>
              </a:extLst>
            </p:cNvPr>
            <p:cNvSpPr txBox="1"/>
            <p:nvPr/>
          </p:nvSpPr>
          <p:spPr>
            <a:xfrm>
              <a:off x="1979712" y="251356"/>
              <a:ext cx="2808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dirty="0">
                  <a:latin typeface="Comic Sans MS" panose="030F0702030302020204" pitchFamily="66" charset="0"/>
                </a:rPr>
                <a:t>Tubos de centrífuga</a:t>
              </a:r>
              <a:endParaRPr lang="es-AR" dirty="0">
                <a:latin typeface="Comic Sans MS" panose="030F0702030302020204" pitchFamily="66" charset="0"/>
              </a:endParaRP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13863C13-CDFD-490D-94AF-BA648C5E3742}"/>
                </a:ext>
              </a:extLst>
            </p:cNvPr>
            <p:cNvSpPr txBox="1"/>
            <p:nvPr/>
          </p:nvSpPr>
          <p:spPr>
            <a:xfrm>
              <a:off x="4848822" y="1598399"/>
              <a:ext cx="2808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dirty="0">
                  <a:latin typeface="Comic Sans MS" panose="030F0702030302020204" pitchFamily="66" charset="0"/>
                </a:rPr>
                <a:t>Recipiente con hielo</a:t>
              </a:r>
              <a:endParaRPr lang="es-AR" dirty="0">
                <a:latin typeface="Comic Sans MS" panose="030F0702030302020204" pitchFamily="66" charset="0"/>
              </a:endParaRPr>
            </a:p>
          </p:txBody>
        </p:sp>
        <p:cxnSp>
          <p:nvCxnSpPr>
            <p:cNvPr id="17" name="Conector recto de flecha 16">
              <a:extLst>
                <a:ext uri="{FF2B5EF4-FFF2-40B4-BE49-F238E27FC236}">
                  <a16:creationId xmlns:a16="http://schemas.microsoft.com/office/drawing/2014/main" id="{C4874A2C-34BF-4E24-B0D8-7AB89CD178B0}"/>
                </a:ext>
              </a:extLst>
            </p:cNvPr>
            <p:cNvCxnSpPr/>
            <p:nvPr/>
          </p:nvCxnSpPr>
          <p:spPr>
            <a:xfrm flipH="1">
              <a:off x="3918323" y="1772816"/>
              <a:ext cx="115773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de flecha 18">
              <a:extLst>
                <a:ext uri="{FF2B5EF4-FFF2-40B4-BE49-F238E27FC236}">
                  <a16:creationId xmlns:a16="http://schemas.microsoft.com/office/drawing/2014/main" id="{3FF52704-644F-4027-8458-1B8290BA34BB}"/>
                </a:ext>
              </a:extLst>
            </p:cNvPr>
            <p:cNvCxnSpPr>
              <a:endCxn id="6" idx="1"/>
            </p:cNvCxnSpPr>
            <p:nvPr/>
          </p:nvCxnSpPr>
          <p:spPr>
            <a:xfrm>
              <a:off x="2915816" y="620688"/>
              <a:ext cx="144016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5BF837F4-D09C-4232-8BB2-CB44B74C787F}"/>
              </a:ext>
            </a:extLst>
          </p:cNvPr>
          <p:cNvGrpSpPr/>
          <p:nvPr/>
        </p:nvGrpSpPr>
        <p:grpSpPr>
          <a:xfrm>
            <a:off x="2956380" y="4350295"/>
            <a:ext cx="3231240" cy="2525715"/>
            <a:chOff x="2483768" y="4415888"/>
            <a:chExt cx="3231240" cy="2525715"/>
          </a:xfrm>
        </p:grpSpPr>
        <p:sp>
          <p:nvSpPr>
            <p:cNvPr id="11" name="Flecha: pentágono 10">
              <a:extLst>
                <a:ext uri="{FF2B5EF4-FFF2-40B4-BE49-F238E27FC236}">
                  <a16:creationId xmlns:a16="http://schemas.microsoft.com/office/drawing/2014/main" id="{7D8158C4-2D41-4662-BFE3-2782B698D21A}"/>
                </a:ext>
              </a:extLst>
            </p:cNvPr>
            <p:cNvSpPr/>
            <p:nvPr/>
          </p:nvSpPr>
          <p:spPr>
            <a:xfrm rot="5400000">
              <a:off x="1871700" y="5549701"/>
              <a:ext cx="1512168" cy="288032"/>
            </a:xfrm>
            <a:prstGeom prst="homePlat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2" name="Flecha: pentágono 11">
              <a:extLst>
                <a:ext uri="{FF2B5EF4-FFF2-40B4-BE49-F238E27FC236}">
                  <a16:creationId xmlns:a16="http://schemas.microsoft.com/office/drawing/2014/main" id="{EB9ECAB8-A0F8-494C-8C69-D84F82286661}"/>
                </a:ext>
              </a:extLst>
            </p:cNvPr>
            <p:cNvSpPr/>
            <p:nvPr/>
          </p:nvSpPr>
          <p:spPr>
            <a:xfrm rot="5400000">
              <a:off x="3018223" y="5549701"/>
              <a:ext cx="1512168" cy="288032"/>
            </a:xfrm>
            <a:prstGeom prst="homePlat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3" name="Franja diagonal 12">
              <a:extLst>
                <a:ext uri="{FF2B5EF4-FFF2-40B4-BE49-F238E27FC236}">
                  <a16:creationId xmlns:a16="http://schemas.microsoft.com/office/drawing/2014/main" id="{2504333C-124C-41FF-82C9-A064342BACB0}"/>
                </a:ext>
              </a:extLst>
            </p:cNvPr>
            <p:cNvSpPr/>
            <p:nvPr/>
          </p:nvSpPr>
          <p:spPr>
            <a:xfrm flipH="1" flipV="1">
              <a:off x="2627783" y="6165304"/>
              <a:ext cx="144017" cy="284497"/>
            </a:xfrm>
            <a:prstGeom prst="diagStrip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4AD6B56E-7979-4D7A-92A0-C33B484B4BE3}"/>
                </a:ext>
              </a:extLst>
            </p:cNvPr>
            <p:cNvSpPr txBox="1"/>
            <p:nvPr/>
          </p:nvSpPr>
          <p:spPr>
            <a:xfrm>
              <a:off x="2735796" y="6572271"/>
              <a:ext cx="29792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>
                  <a:latin typeface="Comic Sans MS" panose="030F0702030302020204" pitchFamily="66" charset="0"/>
                </a:rPr>
                <a:t>Pellet </a:t>
              </a:r>
              <a:endParaRPr lang="es-AR" dirty="0">
                <a:latin typeface="Comic Sans MS" panose="030F0702030302020204" pitchFamily="66" charset="0"/>
              </a:endParaRPr>
            </a:p>
          </p:txBody>
        </p:sp>
        <p:cxnSp>
          <p:nvCxnSpPr>
            <p:cNvPr id="22" name="Conector recto de flecha 21">
              <a:extLst>
                <a:ext uri="{FF2B5EF4-FFF2-40B4-BE49-F238E27FC236}">
                  <a16:creationId xmlns:a16="http://schemas.microsoft.com/office/drawing/2014/main" id="{90E50638-F9E5-4B14-8DFE-81721DE16752}"/>
                </a:ext>
              </a:extLst>
            </p:cNvPr>
            <p:cNvCxnSpPr>
              <a:endCxn id="13" idx="2"/>
            </p:cNvCxnSpPr>
            <p:nvPr/>
          </p:nvCxnSpPr>
          <p:spPr>
            <a:xfrm flipH="1" flipV="1">
              <a:off x="2735796" y="6378677"/>
              <a:ext cx="252028" cy="16442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lecha: curvada hacia abajo 22">
              <a:extLst>
                <a:ext uri="{FF2B5EF4-FFF2-40B4-BE49-F238E27FC236}">
                  <a16:creationId xmlns:a16="http://schemas.microsoft.com/office/drawing/2014/main" id="{9609A282-92BC-4BCB-8610-B4FF995E2368}"/>
                </a:ext>
              </a:extLst>
            </p:cNvPr>
            <p:cNvSpPr/>
            <p:nvPr/>
          </p:nvSpPr>
          <p:spPr>
            <a:xfrm>
              <a:off x="2627783" y="4632725"/>
              <a:ext cx="1002508" cy="211605"/>
            </a:xfrm>
            <a:prstGeom prst="curvedDownArrow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F7844C87-2106-48B5-A71E-8E2FB7B09C72}"/>
                </a:ext>
              </a:extLst>
            </p:cNvPr>
            <p:cNvSpPr txBox="1"/>
            <p:nvPr/>
          </p:nvSpPr>
          <p:spPr>
            <a:xfrm>
              <a:off x="3486274" y="4415888"/>
              <a:ext cx="17394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>
                  <a:latin typeface="Comic Sans MS" panose="030F0702030302020204" pitchFamily="66" charset="0"/>
                </a:rPr>
                <a:t>Sobrenadante</a:t>
              </a:r>
              <a:endParaRPr lang="es-AR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2268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>
            <a:extLst>
              <a:ext uri="{FF2B5EF4-FFF2-40B4-BE49-F238E27FC236}">
                <a16:creationId xmlns:a16="http://schemas.microsoft.com/office/drawing/2014/main" id="{80940960-EF6F-4ABD-B01C-9A0DBDDEAE62}"/>
              </a:ext>
            </a:extLst>
          </p:cNvPr>
          <p:cNvSpPr txBox="1"/>
          <p:nvPr/>
        </p:nvSpPr>
        <p:spPr>
          <a:xfrm>
            <a:off x="395536" y="585040"/>
            <a:ext cx="82089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Comic Sans MS" panose="030F0702030302020204" pitchFamily="66" charset="0"/>
              </a:rPr>
              <a:t>4. Se </a:t>
            </a:r>
            <a:r>
              <a:rPr lang="es-MX" sz="2400" u="sng" dirty="0">
                <a:latin typeface="Comic Sans MS" panose="030F0702030302020204" pitchFamily="66" charset="0"/>
              </a:rPr>
              <a:t>centrifuga</a:t>
            </a:r>
            <a:r>
              <a:rPr lang="es-MX" sz="2400" dirty="0">
                <a:latin typeface="Comic Sans MS" panose="030F0702030302020204" pitchFamily="66" charset="0"/>
              </a:rPr>
              <a:t> a 3000 rpm, 5 minutos, a 4 °C. En el </a:t>
            </a:r>
            <a:r>
              <a:rPr lang="es-MX" sz="2400" u="sng" dirty="0">
                <a:latin typeface="Comic Sans MS" panose="030F0702030302020204" pitchFamily="66" charset="0"/>
              </a:rPr>
              <a:t>pellet</a:t>
            </a:r>
            <a:r>
              <a:rPr lang="es-MX" sz="2400" dirty="0">
                <a:latin typeface="Comic Sans MS" panose="030F0702030302020204" pitchFamily="66" charset="0"/>
              </a:rPr>
              <a:t> queda una mezcla de cloroplastos intactos y tilacoides (liberados de cloroplastos rotos). </a:t>
            </a:r>
          </a:p>
          <a:p>
            <a:pPr algn="ctr"/>
            <a:endParaRPr lang="es-MX" sz="2400" dirty="0">
              <a:latin typeface="Comic Sans MS" panose="030F0702030302020204" pitchFamily="66" charset="0"/>
            </a:endParaRPr>
          </a:p>
          <a:p>
            <a:pPr algn="ctr"/>
            <a:r>
              <a:rPr lang="es-MX" sz="2400" dirty="0">
                <a:latin typeface="Comic Sans MS" panose="030F0702030302020204" pitchFamily="66" charset="0"/>
              </a:rPr>
              <a:t>5. Se descarta el sobrenadante y el pellet se </a:t>
            </a:r>
            <a:r>
              <a:rPr lang="es-MX" sz="2400" dirty="0" err="1">
                <a:latin typeface="Comic Sans MS" panose="030F0702030302020204" pitchFamily="66" charset="0"/>
              </a:rPr>
              <a:t>resuspende</a:t>
            </a:r>
            <a:r>
              <a:rPr lang="es-MX" sz="2400" dirty="0">
                <a:latin typeface="Comic Sans MS" panose="030F0702030302020204" pitchFamily="66" charset="0"/>
              </a:rPr>
              <a:t> en una solución buffer. Esta es la </a:t>
            </a:r>
            <a:r>
              <a:rPr lang="es-MX" sz="2400" u="sng" dirty="0">
                <a:latin typeface="Comic Sans MS" panose="030F0702030302020204" pitchFamily="66" charset="0"/>
              </a:rPr>
              <a:t>suspensión de cloroplastos </a:t>
            </a:r>
            <a:r>
              <a:rPr lang="es-MX" sz="2400" dirty="0">
                <a:latin typeface="Comic Sans MS" panose="030F0702030302020204" pitchFamily="66" charset="0"/>
              </a:rPr>
              <a:t>con la que vamos a trabajar.</a:t>
            </a:r>
            <a:endParaRPr lang="es-AR" sz="2400" dirty="0">
              <a:latin typeface="Comic Sans MS" panose="030F0702030302020204" pitchFamily="66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31102DAC-5DDB-43CA-8739-A2B9B026BC30}"/>
              </a:ext>
            </a:extLst>
          </p:cNvPr>
          <p:cNvGrpSpPr/>
          <p:nvPr/>
        </p:nvGrpSpPr>
        <p:grpSpPr>
          <a:xfrm>
            <a:off x="1588437" y="3885646"/>
            <a:ext cx="5823110" cy="2406212"/>
            <a:chOff x="293129" y="3857729"/>
            <a:chExt cx="5823110" cy="2406212"/>
          </a:xfrm>
        </p:grpSpPr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FBE8905D-B1B0-4D2F-8ACC-9DC8C0A7E670}"/>
                </a:ext>
              </a:extLst>
            </p:cNvPr>
            <p:cNvGrpSpPr/>
            <p:nvPr/>
          </p:nvGrpSpPr>
          <p:grpSpPr>
            <a:xfrm>
              <a:off x="2051720" y="4289139"/>
              <a:ext cx="4064519" cy="1974802"/>
              <a:chOff x="2483768" y="4937633"/>
              <a:chExt cx="4064519" cy="1974802"/>
            </a:xfrm>
          </p:grpSpPr>
          <p:sp>
            <p:nvSpPr>
              <p:cNvPr id="11" name="Flecha: pentágono 10">
                <a:extLst>
                  <a:ext uri="{FF2B5EF4-FFF2-40B4-BE49-F238E27FC236}">
                    <a16:creationId xmlns:a16="http://schemas.microsoft.com/office/drawing/2014/main" id="{7D8158C4-2D41-4662-BFE3-2782B698D21A}"/>
                  </a:ext>
                </a:extLst>
              </p:cNvPr>
              <p:cNvSpPr/>
              <p:nvPr/>
            </p:nvSpPr>
            <p:spPr>
              <a:xfrm rot="5400000">
                <a:off x="1871700" y="5549701"/>
                <a:ext cx="1512168" cy="288032"/>
              </a:xfrm>
              <a:prstGeom prst="homePlat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2" name="Flecha: pentágono 11">
                <a:extLst>
                  <a:ext uri="{FF2B5EF4-FFF2-40B4-BE49-F238E27FC236}">
                    <a16:creationId xmlns:a16="http://schemas.microsoft.com/office/drawing/2014/main" id="{EB9ECAB8-A0F8-494C-8C69-D84F82286661}"/>
                  </a:ext>
                </a:extLst>
              </p:cNvPr>
              <p:cNvSpPr/>
              <p:nvPr/>
            </p:nvSpPr>
            <p:spPr>
              <a:xfrm rot="5400000">
                <a:off x="3018223" y="5549701"/>
                <a:ext cx="1512168" cy="288032"/>
              </a:xfrm>
              <a:prstGeom prst="homePlat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3" name="Franja diagonal 12">
                <a:extLst>
                  <a:ext uri="{FF2B5EF4-FFF2-40B4-BE49-F238E27FC236}">
                    <a16:creationId xmlns:a16="http://schemas.microsoft.com/office/drawing/2014/main" id="{2504333C-124C-41FF-82C9-A064342BACB0}"/>
                  </a:ext>
                </a:extLst>
              </p:cNvPr>
              <p:cNvSpPr/>
              <p:nvPr/>
            </p:nvSpPr>
            <p:spPr>
              <a:xfrm flipH="1" flipV="1">
                <a:off x="2627783" y="6165304"/>
                <a:ext cx="144017" cy="284497"/>
              </a:xfrm>
              <a:prstGeom prst="diagStrip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4AD6B56E-7979-4D7A-92A0-C33B484B4BE3}"/>
                  </a:ext>
                </a:extLst>
              </p:cNvPr>
              <p:cNvSpPr txBox="1"/>
              <p:nvPr/>
            </p:nvSpPr>
            <p:spPr>
              <a:xfrm>
                <a:off x="2735796" y="6543103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>
                    <a:latin typeface="Comic Sans MS" panose="030F0702030302020204" pitchFamily="66" charset="0"/>
                  </a:rPr>
                  <a:t>Pellet</a:t>
                </a:r>
                <a:endParaRPr lang="es-AR" dirty="0">
                  <a:latin typeface="Comic Sans MS" panose="030F0702030302020204" pitchFamily="66" charset="0"/>
                </a:endParaRPr>
              </a:p>
            </p:txBody>
          </p:sp>
          <p:cxnSp>
            <p:nvCxnSpPr>
              <p:cNvPr id="22" name="Conector recto de flecha 21">
                <a:extLst>
                  <a:ext uri="{FF2B5EF4-FFF2-40B4-BE49-F238E27FC236}">
                    <a16:creationId xmlns:a16="http://schemas.microsoft.com/office/drawing/2014/main" id="{90E50638-F9E5-4B14-8DFE-81721DE16752}"/>
                  </a:ext>
                </a:extLst>
              </p:cNvPr>
              <p:cNvCxnSpPr>
                <a:endCxn id="13" idx="2"/>
              </p:cNvCxnSpPr>
              <p:nvPr/>
            </p:nvCxnSpPr>
            <p:spPr>
              <a:xfrm flipH="1" flipV="1">
                <a:off x="2735796" y="6378677"/>
                <a:ext cx="252028" cy="16442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F7844C87-2106-48B5-A71E-8E2FB7B09C72}"/>
                  </a:ext>
                </a:extLst>
              </p:cNvPr>
              <p:cNvSpPr txBox="1"/>
              <p:nvPr/>
            </p:nvSpPr>
            <p:spPr>
              <a:xfrm>
                <a:off x="4139952" y="4937633"/>
                <a:ext cx="240833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dirty="0">
                    <a:latin typeface="Comic Sans MS" panose="030F0702030302020204" pitchFamily="66" charset="0"/>
                  </a:rPr>
                  <a:t>Pellet </a:t>
                </a:r>
                <a:r>
                  <a:rPr lang="es-MX" dirty="0" err="1">
                    <a:latin typeface="Comic Sans MS" panose="030F0702030302020204" pitchFamily="66" charset="0"/>
                  </a:rPr>
                  <a:t>resuspendido</a:t>
                </a:r>
                <a:r>
                  <a:rPr lang="es-MX" dirty="0">
                    <a:latin typeface="Comic Sans MS" panose="030F0702030302020204" pitchFamily="66" charset="0"/>
                  </a:rPr>
                  <a:t>: </a:t>
                </a:r>
                <a:r>
                  <a:rPr lang="es-MX" u="sng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suspensión de cloroplastos </a:t>
                </a:r>
                <a:endParaRPr lang="es-AR" u="sng" dirty="0">
                  <a:solidFill>
                    <a:srgbClr val="0070C0"/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4" name="Flecha: pentágono 13">
              <a:extLst>
                <a:ext uri="{FF2B5EF4-FFF2-40B4-BE49-F238E27FC236}">
                  <a16:creationId xmlns:a16="http://schemas.microsoft.com/office/drawing/2014/main" id="{FFC0DDA8-07BC-46B0-B741-C27C80927AE4}"/>
                </a:ext>
              </a:extLst>
            </p:cNvPr>
            <p:cNvSpPr/>
            <p:nvPr/>
          </p:nvSpPr>
          <p:spPr>
            <a:xfrm rot="5400000">
              <a:off x="3020437" y="5346557"/>
              <a:ext cx="655202" cy="276475"/>
            </a:xfrm>
            <a:prstGeom prst="homePlat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4" name="Flecha: doblada 3">
              <a:extLst>
                <a:ext uri="{FF2B5EF4-FFF2-40B4-BE49-F238E27FC236}">
                  <a16:creationId xmlns:a16="http://schemas.microsoft.com/office/drawing/2014/main" id="{3941D86E-002E-4511-B928-1869010DDBAB}"/>
                </a:ext>
              </a:extLst>
            </p:cNvPr>
            <p:cNvSpPr/>
            <p:nvPr/>
          </p:nvSpPr>
          <p:spPr>
            <a:xfrm flipH="1">
              <a:off x="1691679" y="4150117"/>
              <a:ext cx="470414" cy="139022"/>
            </a:xfrm>
            <a:prstGeom prst="ben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915293A2-05DE-4381-B93F-AA63C679E478}"/>
                </a:ext>
              </a:extLst>
            </p:cNvPr>
            <p:cNvSpPr txBox="1"/>
            <p:nvPr/>
          </p:nvSpPr>
          <p:spPr>
            <a:xfrm>
              <a:off x="293129" y="3857729"/>
              <a:ext cx="17225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dirty="0">
                  <a:latin typeface="Comic Sans MS" panose="030F0702030302020204" pitchFamily="66" charset="0"/>
                </a:rPr>
                <a:t>Se descarta el sobrenadante</a:t>
              </a:r>
              <a:endParaRPr lang="es-AR" sz="16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465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>
            <a:extLst>
              <a:ext uri="{FF2B5EF4-FFF2-40B4-BE49-F238E27FC236}">
                <a16:creationId xmlns:a16="http://schemas.microsoft.com/office/drawing/2014/main" id="{3724F8C9-5D00-4537-9FDB-A7180654F70E}"/>
              </a:ext>
            </a:extLst>
          </p:cNvPr>
          <p:cNvSpPr txBox="1"/>
          <p:nvPr/>
        </p:nvSpPr>
        <p:spPr>
          <a:xfrm>
            <a:off x="1043608" y="478269"/>
            <a:ext cx="7056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Comic Sans MS" panose="030F0702030302020204" pitchFamily="66" charset="0"/>
              </a:rPr>
              <a:t>Para la reacción se preparan tubos de ensayo con los siguientes tratamientos:</a:t>
            </a:r>
            <a:endParaRPr lang="es-AR" sz="2400" dirty="0">
              <a:latin typeface="Comic Sans MS" panose="030F0702030302020204" pitchFamily="66" charset="0"/>
            </a:endParaRPr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7D50846E-D5D6-40AF-AC09-03B2F07459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213085"/>
              </p:ext>
            </p:extLst>
          </p:nvPr>
        </p:nvGraphicFramePr>
        <p:xfrm>
          <a:off x="683568" y="1484784"/>
          <a:ext cx="7579061" cy="243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707">
                  <a:extLst>
                    <a:ext uri="{9D8B030D-6E8A-4147-A177-3AD203B41FA5}">
                      <a16:colId xmlns:a16="http://schemas.microsoft.com/office/drawing/2014/main" val="762950491"/>
                    </a:ext>
                  </a:extLst>
                </a:gridCol>
                <a:gridCol w="1685445">
                  <a:extLst>
                    <a:ext uri="{9D8B030D-6E8A-4147-A177-3AD203B41FA5}">
                      <a16:colId xmlns:a16="http://schemas.microsoft.com/office/drawing/2014/main" val="4093734490"/>
                    </a:ext>
                  </a:extLst>
                </a:gridCol>
                <a:gridCol w="1064460">
                  <a:extLst>
                    <a:ext uri="{9D8B030D-6E8A-4147-A177-3AD203B41FA5}">
                      <a16:colId xmlns:a16="http://schemas.microsoft.com/office/drawing/2014/main" val="234547251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468998825"/>
                    </a:ext>
                  </a:extLst>
                </a:gridCol>
                <a:gridCol w="1340042">
                  <a:extLst>
                    <a:ext uri="{9D8B030D-6E8A-4147-A177-3AD203B41FA5}">
                      <a16:colId xmlns:a16="http://schemas.microsoft.com/office/drawing/2014/main" val="143942414"/>
                    </a:ext>
                  </a:extLst>
                </a:gridCol>
                <a:gridCol w="839971">
                  <a:extLst>
                    <a:ext uri="{9D8B030D-6E8A-4147-A177-3AD203B41FA5}">
                      <a16:colId xmlns:a16="http://schemas.microsoft.com/office/drawing/2014/main" val="368819781"/>
                    </a:ext>
                  </a:extLst>
                </a:gridCol>
                <a:gridCol w="916332">
                  <a:extLst>
                    <a:ext uri="{9D8B030D-6E8A-4147-A177-3AD203B41FA5}">
                      <a16:colId xmlns:a16="http://schemas.microsoft.com/office/drawing/2014/main" val="6449490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600" dirty="0"/>
                        <a:t>Tubo</a:t>
                      </a:r>
                      <a:endParaRPr lang="es-A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Suspensión de Cloroplastos</a:t>
                      </a:r>
                      <a:endParaRPr lang="es-A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Buffer de reacción</a:t>
                      </a:r>
                      <a:endParaRPr lang="es-A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Calor </a:t>
                      </a:r>
                      <a:r>
                        <a:rPr lang="es-MX" sz="1600" baseline="30000" dirty="0"/>
                        <a:t>1</a:t>
                      </a:r>
                      <a:endParaRPr lang="es-AR" sz="16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Oscuridad </a:t>
                      </a:r>
                      <a:r>
                        <a:rPr lang="es-MX" sz="1600" baseline="30000" dirty="0"/>
                        <a:t>2</a:t>
                      </a:r>
                      <a:endParaRPr lang="es-AR" sz="16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DCMU</a:t>
                      </a:r>
                      <a:endParaRPr lang="es-A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DCPIP</a:t>
                      </a:r>
                      <a:endParaRPr lang="es-A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841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1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2 ml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5 ml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Si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No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No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0,1 ml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471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2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2 ml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5 ml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No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Si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No 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0,1 ml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843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3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2 ml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5 ml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No 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No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No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0,1 ml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258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4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2 ml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5 ml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No 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No 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1mg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0,1 ml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394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5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2 ml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5 ml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No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No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No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No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667699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11029B57-776D-442C-84D9-8CFD6C84ED1D}"/>
              </a:ext>
            </a:extLst>
          </p:cNvPr>
          <p:cNvSpPr txBox="1"/>
          <p:nvPr/>
        </p:nvSpPr>
        <p:spPr>
          <a:xfrm>
            <a:off x="679518" y="4437112"/>
            <a:ext cx="7056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Comic Sans MS" panose="030F0702030302020204" pitchFamily="66" charset="0"/>
              </a:rPr>
              <a:t>1: Se colocan 2 ml de suspensión de cloroplastos en un tubo de ensayo y se calientan a ebullición en la llama del mechero. </a:t>
            </a:r>
          </a:p>
          <a:p>
            <a:pPr algn="ctr"/>
            <a:endParaRPr lang="es-MX" dirty="0">
              <a:latin typeface="Comic Sans MS" panose="030F0702030302020204" pitchFamily="66" charset="0"/>
            </a:endParaRPr>
          </a:p>
          <a:p>
            <a:pPr algn="ctr"/>
            <a:r>
              <a:rPr lang="es-MX" dirty="0">
                <a:latin typeface="Comic Sans MS" panose="030F0702030302020204" pitchFamily="66" charset="0"/>
              </a:rPr>
              <a:t>2: El tubo se cubre con papel de aluminio. </a:t>
            </a:r>
            <a:endParaRPr lang="es-A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353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>
            <a:extLst>
              <a:ext uri="{FF2B5EF4-FFF2-40B4-BE49-F238E27FC236}">
                <a16:creationId xmlns:a16="http://schemas.microsoft.com/office/drawing/2014/main" id="{3724F8C9-5D00-4537-9FDB-A7180654F70E}"/>
              </a:ext>
            </a:extLst>
          </p:cNvPr>
          <p:cNvSpPr txBox="1"/>
          <p:nvPr/>
        </p:nvSpPr>
        <p:spPr>
          <a:xfrm>
            <a:off x="643996" y="1377077"/>
            <a:ext cx="705678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Los tubos se colocan en una gradilla y se </a:t>
            </a:r>
            <a:r>
              <a:rPr lang="es-MX" sz="20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iluminan</a:t>
            </a:r>
            <a:r>
              <a:rPr lang="es-MX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durante 5 minutos, con una irradiancia igual o superior a 200 </a:t>
            </a:r>
            <a:r>
              <a:rPr lang="es-MX" sz="2000" dirty="0" err="1">
                <a:solidFill>
                  <a:prstClr val="black"/>
                </a:solidFill>
                <a:latin typeface="Symbol" panose="05050102010706020507" pitchFamily="18" charset="2"/>
              </a:rPr>
              <a:t>m</a:t>
            </a:r>
            <a:r>
              <a:rPr lang="es-MX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moles</a:t>
            </a:r>
            <a:r>
              <a:rPr lang="es-MX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m</a:t>
            </a:r>
            <a:r>
              <a:rPr lang="es-MX" sz="2000" baseline="30000" dirty="0">
                <a:solidFill>
                  <a:prstClr val="black"/>
                </a:solidFill>
                <a:latin typeface="Comic Sans MS" panose="030F0702030302020204" pitchFamily="66" charset="0"/>
              </a:rPr>
              <a:t>-2</a:t>
            </a:r>
            <a:r>
              <a:rPr lang="es-MX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s</a:t>
            </a:r>
            <a:r>
              <a:rPr lang="es-MX" sz="2000" baseline="30000" dirty="0">
                <a:solidFill>
                  <a:prstClr val="black"/>
                </a:solidFill>
                <a:latin typeface="Comic Sans MS" panose="030F0702030302020204" pitchFamily="66" charset="0"/>
              </a:rPr>
              <a:t>-1</a:t>
            </a:r>
            <a:r>
              <a:rPr lang="es-MX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0E52B265-93BD-4F90-8E82-9D592EF973D9}"/>
              </a:ext>
            </a:extLst>
          </p:cNvPr>
          <p:cNvGrpSpPr/>
          <p:nvPr/>
        </p:nvGrpSpPr>
        <p:grpSpPr>
          <a:xfrm>
            <a:off x="1547664" y="2996952"/>
            <a:ext cx="5616624" cy="1982191"/>
            <a:chOff x="755576" y="2924944"/>
            <a:chExt cx="5616624" cy="1982191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574735DA-27FA-42FB-BB9C-8599B35BEB64}"/>
                </a:ext>
              </a:extLst>
            </p:cNvPr>
            <p:cNvGrpSpPr/>
            <p:nvPr/>
          </p:nvGrpSpPr>
          <p:grpSpPr>
            <a:xfrm>
              <a:off x="1117823" y="3375694"/>
              <a:ext cx="288032" cy="1512168"/>
              <a:chOff x="2123728" y="4149080"/>
              <a:chExt cx="288032" cy="1512168"/>
            </a:xfrm>
          </p:grpSpPr>
          <p:sp>
            <p:nvSpPr>
              <p:cNvPr id="4" name="Flecha: pentágono 3">
                <a:extLst>
                  <a:ext uri="{FF2B5EF4-FFF2-40B4-BE49-F238E27FC236}">
                    <a16:creationId xmlns:a16="http://schemas.microsoft.com/office/drawing/2014/main" id="{34866CBE-F029-4D4E-B4FF-DDBC59E01BDE}"/>
                  </a:ext>
                </a:extLst>
              </p:cNvPr>
              <p:cNvSpPr/>
              <p:nvPr/>
            </p:nvSpPr>
            <p:spPr>
              <a:xfrm rot="5400000">
                <a:off x="1511660" y="4761148"/>
                <a:ext cx="1512168" cy="288032"/>
              </a:xfrm>
              <a:prstGeom prst="homePlat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5" name="Flecha: pentágono 4">
                <a:extLst>
                  <a:ext uri="{FF2B5EF4-FFF2-40B4-BE49-F238E27FC236}">
                    <a16:creationId xmlns:a16="http://schemas.microsoft.com/office/drawing/2014/main" id="{BE128D69-9503-4F5C-AD39-28CAF157CC64}"/>
                  </a:ext>
                </a:extLst>
              </p:cNvPr>
              <p:cNvSpPr/>
              <p:nvPr/>
            </p:nvSpPr>
            <p:spPr>
              <a:xfrm rot="5400000">
                <a:off x="1979712" y="5229200"/>
                <a:ext cx="576064" cy="288032"/>
              </a:xfrm>
              <a:prstGeom prst="homePlat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F26C7F37-A617-4BD0-9742-A62C8C95E622}"/>
                </a:ext>
              </a:extLst>
            </p:cNvPr>
            <p:cNvGrpSpPr/>
            <p:nvPr/>
          </p:nvGrpSpPr>
          <p:grpSpPr>
            <a:xfrm>
              <a:off x="3236284" y="3375694"/>
              <a:ext cx="288032" cy="1512168"/>
              <a:chOff x="2123728" y="4149080"/>
              <a:chExt cx="288032" cy="1512168"/>
            </a:xfrm>
          </p:grpSpPr>
          <p:sp>
            <p:nvSpPr>
              <p:cNvPr id="7" name="Flecha: pentágono 6">
                <a:extLst>
                  <a:ext uri="{FF2B5EF4-FFF2-40B4-BE49-F238E27FC236}">
                    <a16:creationId xmlns:a16="http://schemas.microsoft.com/office/drawing/2014/main" id="{FA77A128-F33C-4B69-8612-19A67DD38F17}"/>
                  </a:ext>
                </a:extLst>
              </p:cNvPr>
              <p:cNvSpPr/>
              <p:nvPr/>
            </p:nvSpPr>
            <p:spPr>
              <a:xfrm rot="5400000">
                <a:off x="1511660" y="4761148"/>
                <a:ext cx="1512168" cy="288032"/>
              </a:xfrm>
              <a:prstGeom prst="homePlat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8" name="Flecha: pentágono 7">
                <a:extLst>
                  <a:ext uri="{FF2B5EF4-FFF2-40B4-BE49-F238E27FC236}">
                    <a16:creationId xmlns:a16="http://schemas.microsoft.com/office/drawing/2014/main" id="{996CF3F9-F4FA-4F36-AB1E-DCBE6AA533A1}"/>
                  </a:ext>
                </a:extLst>
              </p:cNvPr>
              <p:cNvSpPr/>
              <p:nvPr/>
            </p:nvSpPr>
            <p:spPr>
              <a:xfrm rot="5400000">
                <a:off x="1979712" y="5229200"/>
                <a:ext cx="576064" cy="288032"/>
              </a:xfrm>
              <a:prstGeom prst="homePlat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193769D5-5CCE-4598-B728-58F2635D5B1E}"/>
                </a:ext>
              </a:extLst>
            </p:cNvPr>
            <p:cNvGrpSpPr/>
            <p:nvPr/>
          </p:nvGrpSpPr>
          <p:grpSpPr>
            <a:xfrm>
              <a:off x="4323759" y="3375694"/>
              <a:ext cx="288032" cy="1512168"/>
              <a:chOff x="2123728" y="4149080"/>
              <a:chExt cx="288032" cy="1512168"/>
            </a:xfrm>
          </p:grpSpPr>
          <p:sp>
            <p:nvSpPr>
              <p:cNvPr id="10" name="Flecha: pentágono 9">
                <a:extLst>
                  <a:ext uri="{FF2B5EF4-FFF2-40B4-BE49-F238E27FC236}">
                    <a16:creationId xmlns:a16="http://schemas.microsoft.com/office/drawing/2014/main" id="{939BBC7F-7809-4009-9FC1-37F07FD60FCD}"/>
                  </a:ext>
                </a:extLst>
              </p:cNvPr>
              <p:cNvSpPr/>
              <p:nvPr/>
            </p:nvSpPr>
            <p:spPr>
              <a:xfrm rot="5400000">
                <a:off x="1511660" y="4761148"/>
                <a:ext cx="1512168" cy="288032"/>
              </a:xfrm>
              <a:prstGeom prst="homePlat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1" name="Flecha: pentágono 10">
                <a:extLst>
                  <a:ext uri="{FF2B5EF4-FFF2-40B4-BE49-F238E27FC236}">
                    <a16:creationId xmlns:a16="http://schemas.microsoft.com/office/drawing/2014/main" id="{8E65D694-1321-407C-B578-A86CB23D1E33}"/>
                  </a:ext>
                </a:extLst>
              </p:cNvPr>
              <p:cNvSpPr/>
              <p:nvPr/>
            </p:nvSpPr>
            <p:spPr>
              <a:xfrm rot="5400000">
                <a:off x="1979712" y="5229200"/>
                <a:ext cx="576064" cy="288032"/>
              </a:xfrm>
              <a:prstGeom prst="homePlat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452BC725-F9BF-4CF6-996B-366B1E81A672}"/>
                </a:ext>
              </a:extLst>
            </p:cNvPr>
            <p:cNvGrpSpPr/>
            <p:nvPr/>
          </p:nvGrpSpPr>
          <p:grpSpPr>
            <a:xfrm>
              <a:off x="2205298" y="3394967"/>
              <a:ext cx="288032" cy="1512168"/>
              <a:chOff x="2123728" y="4149080"/>
              <a:chExt cx="288032" cy="1512168"/>
            </a:xfrm>
          </p:grpSpPr>
          <p:sp>
            <p:nvSpPr>
              <p:cNvPr id="13" name="Flecha: pentágono 12">
                <a:extLst>
                  <a:ext uri="{FF2B5EF4-FFF2-40B4-BE49-F238E27FC236}">
                    <a16:creationId xmlns:a16="http://schemas.microsoft.com/office/drawing/2014/main" id="{3F8E43CF-3537-4F49-ADED-F91342590223}"/>
                  </a:ext>
                </a:extLst>
              </p:cNvPr>
              <p:cNvSpPr/>
              <p:nvPr/>
            </p:nvSpPr>
            <p:spPr>
              <a:xfrm rot="5400000">
                <a:off x="1511660" y="4761148"/>
                <a:ext cx="1512168" cy="288032"/>
              </a:xfrm>
              <a:prstGeom prst="homePlat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4" name="Flecha: pentágono 13">
                <a:extLst>
                  <a:ext uri="{FF2B5EF4-FFF2-40B4-BE49-F238E27FC236}">
                    <a16:creationId xmlns:a16="http://schemas.microsoft.com/office/drawing/2014/main" id="{59264AA8-951F-4E3A-91BF-FF7472B40409}"/>
                  </a:ext>
                </a:extLst>
              </p:cNvPr>
              <p:cNvSpPr/>
              <p:nvPr/>
            </p:nvSpPr>
            <p:spPr>
              <a:xfrm rot="5400000">
                <a:off x="1979712" y="5229200"/>
                <a:ext cx="576064" cy="288032"/>
              </a:xfrm>
              <a:prstGeom prst="homePlat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36FF3456-8A3D-4790-9856-B4F313D3DEBB}"/>
                </a:ext>
              </a:extLst>
            </p:cNvPr>
            <p:cNvGrpSpPr/>
            <p:nvPr/>
          </p:nvGrpSpPr>
          <p:grpSpPr>
            <a:xfrm>
              <a:off x="5442274" y="3375694"/>
              <a:ext cx="288032" cy="1512168"/>
              <a:chOff x="2123728" y="4149080"/>
              <a:chExt cx="288032" cy="1512168"/>
            </a:xfrm>
          </p:grpSpPr>
          <p:sp>
            <p:nvSpPr>
              <p:cNvPr id="16" name="Flecha: pentágono 15">
                <a:extLst>
                  <a:ext uri="{FF2B5EF4-FFF2-40B4-BE49-F238E27FC236}">
                    <a16:creationId xmlns:a16="http://schemas.microsoft.com/office/drawing/2014/main" id="{5A8556A6-F364-4D91-88FB-16692D1F79D3}"/>
                  </a:ext>
                </a:extLst>
              </p:cNvPr>
              <p:cNvSpPr/>
              <p:nvPr/>
            </p:nvSpPr>
            <p:spPr>
              <a:xfrm rot="5400000">
                <a:off x="1511660" y="4761148"/>
                <a:ext cx="1512168" cy="288032"/>
              </a:xfrm>
              <a:prstGeom prst="homePlat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7" name="Flecha: pentágono 16">
                <a:extLst>
                  <a:ext uri="{FF2B5EF4-FFF2-40B4-BE49-F238E27FC236}">
                    <a16:creationId xmlns:a16="http://schemas.microsoft.com/office/drawing/2014/main" id="{662E636D-2952-41FD-8C5F-8DF8EB161A5A}"/>
                  </a:ext>
                </a:extLst>
              </p:cNvPr>
              <p:cNvSpPr/>
              <p:nvPr/>
            </p:nvSpPr>
            <p:spPr>
              <a:xfrm rot="5400000">
                <a:off x="1979712" y="5229200"/>
                <a:ext cx="576064" cy="288032"/>
              </a:xfrm>
              <a:prstGeom prst="homePlat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589A30A0-B0F6-41A9-B1FC-9AA3F30413EE}"/>
                </a:ext>
              </a:extLst>
            </p:cNvPr>
            <p:cNvSpPr txBox="1"/>
            <p:nvPr/>
          </p:nvSpPr>
          <p:spPr>
            <a:xfrm>
              <a:off x="1117823" y="292494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/>
                <a:t>1</a:t>
              </a:r>
              <a:endParaRPr lang="es-AR" dirty="0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1C79A8E7-4040-4C42-9A11-16DD0F3CA292}"/>
                </a:ext>
              </a:extLst>
            </p:cNvPr>
            <p:cNvSpPr txBox="1"/>
            <p:nvPr/>
          </p:nvSpPr>
          <p:spPr>
            <a:xfrm>
              <a:off x="3236284" y="300636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/>
                <a:t>3</a:t>
              </a:r>
              <a:endParaRPr lang="es-AR" dirty="0"/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036C32A4-4C5D-4947-AAFA-F0BF136BE034}"/>
                </a:ext>
              </a:extLst>
            </p:cNvPr>
            <p:cNvSpPr txBox="1"/>
            <p:nvPr/>
          </p:nvSpPr>
          <p:spPr>
            <a:xfrm>
              <a:off x="2205298" y="294959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/>
                <a:t>2</a:t>
              </a:r>
              <a:endParaRPr lang="es-AR" dirty="0"/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56D4CDF2-8F84-483A-809B-F46306618677}"/>
                </a:ext>
              </a:extLst>
            </p:cNvPr>
            <p:cNvSpPr txBox="1"/>
            <p:nvPr/>
          </p:nvSpPr>
          <p:spPr>
            <a:xfrm>
              <a:off x="4337130" y="302494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/>
                <a:t>4</a:t>
              </a:r>
              <a:endParaRPr lang="es-AR" dirty="0"/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BC18FB5F-7E19-4E54-B342-34C8EB8B870A}"/>
                </a:ext>
              </a:extLst>
            </p:cNvPr>
            <p:cNvSpPr txBox="1"/>
            <p:nvPr/>
          </p:nvSpPr>
          <p:spPr>
            <a:xfrm>
              <a:off x="5409622" y="302494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/>
                <a:t>5</a:t>
              </a:r>
              <a:endParaRPr lang="es-AR" dirty="0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2B542006-FE12-4113-8716-9D36641BA3E7}"/>
                </a:ext>
              </a:extLst>
            </p:cNvPr>
            <p:cNvSpPr/>
            <p:nvPr/>
          </p:nvSpPr>
          <p:spPr>
            <a:xfrm>
              <a:off x="755576" y="3789040"/>
              <a:ext cx="5616624" cy="109882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1267971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>
            <a:extLst>
              <a:ext uri="{FF2B5EF4-FFF2-40B4-BE49-F238E27FC236}">
                <a16:creationId xmlns:a16="http://schemas.microsoft.com/office/drawing/2014/main" id="{3724F8C9-5D00-4537-9FDB-A7180654F70E}"/>
              </a:ext>
            </a:extLst>
          </p:cNvPr>
          <p:cNvSpPr txBox="1"/>
          <p:nvPr/>
        </p:nvSpPr>
        <p:spPr>
          <a:xfrm>
            <a:off x="755576" y="634158"/>
            <a:ext cx="705678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#Cuando se agrega DCPIP, el tubo es de color azul.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#Si se ilumina el tubo y la reacción ocurre, el DCPIP se </a:t>
            </a:r>
            <a:r>
              <a:rPr lang="es-MX" sz="20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reduce</a:t>
            </a:r>
            <a:r>
              <a:rPr lang="es-MX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y se vuelve </a:t>
            </a:r>
            <a:r>
              <a:rPr lang="es-MX" sz="20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incoloro</a:t>
            </a:r>
            <a:r>
              <a:rPr lang="es-MX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, y el color azul desaparece.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#Este cambio de color se observa a simple vista y permite visualizar la reacción.</a:t>
            </a:r>
            <a:endParaRPr lang="es-MX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34E55455-BD0B-4107-A37E-A8DC64D99266}"/>
              </a:ext>
            </a:extLst>
          </p:cNvPr>
          <p:cNvGrpSpPr/>
          <p:nvPr/>
        </p:nvGrpSpPr>
        <p:grpSpPr>
          <a:xfrm>
            <a:off x="3041830" y="3736659"/>
            <a:ext cx="3060340" cy="2487183"/>
            <a:chOff x="2753798" y="3874727"/>
            <a:chExt cx="3060340" cy="2487183"/>
          </a:xfrm>
        </p:grpSpPr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241DBFAC-5D8A-4166-92C8-EE192FEC9FE1}"/>
                </a:ext>
              </a:extLst>
            </p:cNvPr>
            <p:cNvGrpSpPr/>
            <p:nvPr/>
          </p:nvGrpSpPr>
          <p:grpSpPr>
            <a:xfrm>
              <a:off x="3131840" y="4100631"/>
              <a:ext cx="288032" cy="1512168"/>
              <a:chOff x="2123728" y="4149080"/>
              <a:chExt cx="288032" cy="1512168"/>
            </a:xfrm>
          </p:grpSpPr>
          <p:sp>
            <p:nvSpPr>
              <p:cNvPr id="3" name="Flecha: pentágono 2">
                <a:extLst>
                  <a:ext uri="{FF2B5EF4-FFF2-40B4-BE49-F238E27FC236}">
                    <a16:creationId xmlns:a16="http://schemas.microsoft.com/office/drawing/2014/main" id="{E07EE2A5-422E-42D5-8EFF-F1E7C33F90F0}"/>
                  </a:ext>
                </a:extLst>
              </p:cNvPr>
              <p:cNvSpPr/>
              <p:nvPr/>
            </p:nvSpPr>
            <p:spPr>
              <a:xfrm rot="5400000">
                <a:off x="1511660" y="4761148"/>
                <a:ext cx="1512168" cy="288032"/>
              </a:xfrm>
              <a:prstGeom prst="homePlat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4" name="Flecha: pentágono 3">
                <a:extLst>
                  <a:ext uri="{FF2B5EF4-FFF2-40B4-BE49-F238E27FC236}">
                    <a16:creationId xmlns:a16="http://schemas.microsoft.com/office/drawing/2014/main" id="{B6B697D9-E2A6-4FBC-903A-D4713FF31685}"/>
                  </a:ext>
                </a:extLst>
              </p:cNvPr>
              <p:cNvSpPr/>
              <p:nvPr/>
            </p:nvSpPr>
            <p:spPr>
              <a:xfrm rot="5400000">
                <a:off x="1979712" y="5229200"/>
                <a:ext cx="576064" cy="288032"/>
              </a:xfrm>
              <a:prstGeom prst="homePlat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FEFB9E6C-9283-4569-BDB3-9C4B83FC674F}"/>
                </a:ext>
              </a:extLst>
            </p:cNvPr>
            <p:cNvGrpSpPr/>
            <p:nvPr/>
          </p:nvGrpSpPr>
          <p:grpSpPr>
            <a:xfrm>
              <a:off x="5148064" y="4100631"/>
              <a:ext cx="288032" cy="1512168"/>
              <a:chOff x="2123728" y="4149080"/>
              <a:chExt cx="288032" cy="1512168"/>
            </a:xfrm>
          </p:grpSpPr>
          <p:sp>
            <p:nvSpPr>
              <p:cNvPr id="7" name="Flecha: pentágono 6">
                <a:extLst>
                  <a:ext uri="{FF2B5EF4-FFF2-40B4-BE49-F238E27FC236}">
                    <a16:creationId xmlns:a16="http://schemas.microsoft.com/office/drawing/2014/main" id="{D85EC02E-F76B-470D-8171-54542196C79A}"/>
                  </a:ext>
                </a:extLst>
              </p:cNvPr>
              <p:cNvSpPr/>
              <p:nvPr/>
            </p:nvSpPr>
            <p:spPr>
              <a:xfrm rot="5400000">
                <a:off x="1511660" y="4761148"/>
                <a:ext cx="1512168" cy="288032"/>
              </a:xfrm>
              <a:prstGeom prst="homePlat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8" name="Flecha: pentágono 7">
                <a:extLst>
                  <a:ext uri="{FF2B5EF4-FFF2-40B4-BE49-F238E27FC236}">
                    <a16:creationId xmlns:a16="http://schemas.microsoft.com/office/drawing/2014/main" id="{03AF946C-22BC-436B-9AF9-7F0E74B1007D}"/>
                  </a:ext>
                </a:extLst>
              </p:cNvPr>
              <p:cNvSpPr/>
              <p:nvPr/>
            </p:nvSpPr>
            <p:spPr>
              <a:xfrm rot="5400000">
                <a:off x="1979712" y="5229200"/>
                <a:ext cx="576064" cy="288032"/>
              </a:xfrm>
              <a:prstGeom prst="homePlat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sp>
          <p:nvSpPr>
            <p:cNvPr id="5" name="Flecha: a la derecha 4">
              <a:extLst>
                <a:ext uri="{FF2B5EF4-FFF2-40B4-BE49-F238E27FC236}">
                  <a16:creationId xmlns:a16="http://schemas.microsoft.com/office/drawing/2014/main" id="{891957AA-BEA1-42B2-9E7D-72A5C6611971}"/>
                </a:ext>
              </a:extLst>
            </p:cNvPr>
            <p:cNvSpPr/>
            <p:nvPr/>
          </p:nvSpPr>
          <p:spPr>
            <a:xfrm>
              <a:off x="3635896" y="4856715"/>
              <a:ext cx="1224136" cy="180020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Sol 8">
              <a:extLst>
                <a:ext uri="{FF2B5EF4-FFF2-40B4-BE49-F238E27FC236}">
                  <a16:creationId xmlns:a16="http://schemas.microsoft.com/office/drawing/2014/main" id="{C5F08C31-2F94-4BCA-94E2-3817BACC9928}"/>
                </a:ext>
              </a:extLst>
            </p:cNvPr>
            <p:cNvSpPr/>
            <p:nvPr/>
          </p:nvSpPr>
          <p:spPr>
            <a:xfrm>
              <a:off x="3995936" y="3874727"/>
              <a:ext cx="504056" cy="504056"/>
            </a:xfrm>
            <a:prstGeom prst="su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19E179C7-8B79-455C-A56C-15E8AC60B12A}"/>
                </a:ext>
              </a:extLst>
            </p:cNvPr>
            <p:cNvSpPr txBox="1"/>
            <p:nvPr/>
          </p:nvSpPr>
          <p:spPr>
            <a:xfrm>
              <a:off x="3923928" y="4448472"/>
              <a:ext cx="7200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dirty="0">
                  <a:latin typeface="Comic Sans MS" panose="030F0702030302020204" pitchFamily="66" charset="0"/>
                </a:rPr>
                <a:t>LUZ</a:t>
              </a:r>
              <a:endParaRPr lang="es-AR" sz="1600" dirty="0">
                <a:latin typeface="Comic Sans MS" panose="030F0702030302020204" pitchFamily="66" charset="0"/>
              </a:endParaRP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5E6E7F17-45CE-4231-B830-A5DB3F721C6A}"/>
                </a:ext>
              </a:extLst>
            </p:cNvPr>
            <p:cNvSpPr txBox="1"/>
            <p:nvPr/>
          </p:nvSpPr>
          <p:spPr>
            <a:xfrm>
              <a:off x="2753798" y="5752459"/>
              <a:ext cx="10441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dirty="0">
                  <a:latin typeface="Comic Sans MS" panose="030F0702030302020204" pitchFamily="66" charset="0"/>
                </a:rPr>
                <a:t>DCPIP</a:t>
              </a:r>
            </a:p>
            <a:p>
              <a:r>
                <a:rPr lang="es-MX" sz="1600" dirty="0">
                  <a:latin typeface="Comic Sans MS" panose="030F0702030302020204" pitchFamily="66" charset="0"/>
                </a:rPr>
                <a:t>oxidado</a:t>
              </a:r>
              <a:endParaRPr lang="es-AR" sz="1600" dirty="0">
                <a:latin typeface="Comic Sans MS" panose="030F0702030302020204" pitchFamily="66" charset="0"/>
              </a:endParaRP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6FA65CA0-6CBC-4A1E-8CAA-536DF290C792}"/>
                </a:ext>
              </a:extLst>
            </p:cNvPr>
            <p:cNvSpPr txBox="1"/>
            <p:nvPr/>
          </p:nvSpPr>
          <p:spPr>
            <a:xfrm>
              <a:off x="4770022" y="5777135"/>
              <a:ext cx="10441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dirty="0">
                  <a:latin typeface="Comic Sans MS" panose="030F0702030302020204" pitchFamily="66" charset="0"/>
                </a:rPr>
                <a:t>DCPIP</a:t>
              </a:r>
            </a:p>
            <a:p>
              <a:r>
                <a:rPr lang="es-MX" sz="1600" dirty="0">
                  <a:latin typeface="Comic Sans MS" panose="030F0702030302020204" pitchFamily="66" charset="0"/>
                </a:rPr>
                <a:t>reducido</a:t>
              </a:r>
              <a:endParaRPr lang="es-AR" sz="16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0388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52A00E8-6312-40A7-82FA-D78D8F939081}"/>
              </a:ext>
            </a:extLst>
          </p:cNvPr>
          <p:cNvSpPr txBox="1"/>
          <p:nvPr/>
        </p:nvSpPr>
        <p:spPr>
          <a:xfrm>
            <a:off x="1907704" y="620688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Comic Sans MS" panose="030F0702030302020204" pitchFamily="66" charset="0"/>
              </a:rPr>
              <a:t>Ecuación general de la fotosíntesis</a:t>
            </a:r>
            <a:endParaRPr lang="es-AR" sz="2400" dirty="0">
              <a:latin typeface="Comic Sans MS" panose="030F0702030302020204" pitchFamily="66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BBEFC4E-E42F-41D9-88F4-33779D4E6C68}"/>
              </a:ext>
            </a:extLst>
          </p:cNvPr>
          <p:cNvSpPr txBox="1"/>
          <p:nvPr/>
        </p:nvSpPr>
        <p:spPr>
          <a:xfrm>
            <a:off x="899592" y="1916832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6 CO</a:t>
            </a:r>
            <a:r>
              <a:rPr lang="es-MX" sz="2400" b="1" baseline="-250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s-MX" sz="2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+ 6 H</a:t>
            </a:r>
            <a:r>
              <a:rPr lang="es-MX" sz="2400" b="1" baseline="-250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s-MX" sz="2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O                C</a:t>
            </a:r>
            <a:r>
              <a:rPr lang="es-MX" sz="2400" b="1" baseline="-250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6</a:t>
            </a:r>
            <a:r>
              <a:rPr lang="es-MX" sz="2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H</a:t>
            </a:r>
            <a:r>
              <a:rPr lang="es-MX" sz="2400" b="1" baseline="-250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12</a:t>
            </a:r>
            <a:r>
              <a:rPr lang="es-MX" sz="2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0</a:t>
            </a:r>
            <a:r>
              <a:rPr lang="es-MX" sz="2400" b="1" baseline="-250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6</a:t>
            </a:r>
            <a:r>
              <a:rPr lang="es-MX" sz="2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+ 6 O</a:t>
            </a:r>
            <a:r>
              <a:rPr lang="es-MX" sz="2400" b="1" baseline="-250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  <a:endParaRPr lang="es-AR" sz="2400" b="1" baseline="-250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84C8C1A1-0B37-447C-84B5-70A00ABE2BBD}"/>
              </a:ext>
            </a:extLst>
          </p:cNvPr>
          <p:cNvCxnSpPr/>
          <p:nvPr/>
        </p:nvCxnSpPr>
        <p:spPr>
          <a:xfrm>
            <a:off x="3347864" y="2132856"/>
            <a:ext cx="1800200" cy="0"/>
          </a:xfrm>
          <a:prstGeom prst="straightConnector1">
            <a:avLst/>
          </a:prstGeom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C0F8C81C-69A7-419E-ABE6-3E684F000EB8}"/>
              </a:ext>
            </a:extLst>
          </p:cNvPr>
          <p:cNvSpPr txBox="1"/>
          <p:nvPr/>
        </p:nvSpPr>
        <p:spPr>
          <a:xfrm>
            <a:off x="3635896" y="177281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Luz</a:t>
            </a:r>
            <a:endParaRPr lang="es-AR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3EC8816-1135-4EC7-8A15-9398D00C74E1}"/>
              </a:ext>
            </a:extLst>
          </p:cNvPr>
          <p:cNvSpPr txBox="1"/>
          <p:nvPr/>
        </p:nvSpPr>
        <p:spPr>
          <a:xfrm>
            <a:off x="3419872" y="227842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Cloroplasto</a:t>
            </a:r>
            <a:endParaRPr lang="es-AR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4D9E42A-5B46-4951-83E8-EB57EA34DAAE}"/>
              </a:ext>
            </a:extLst>
          </p:cNvPr>
          <p:cNvSpPr txBox="1"/>
          <p:nvPr/>
        </p:nvSpPr>
        <p:spPr>
          <a:xfrm>
            <a:off x="1259632" y="3204450"/>
            <a:ext cx="6840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Comic Sans MS" panose="030F0702030302020204" pitchFamily="66" charset="0"/>
              </a:rPr>
              <a:t>-Es una </a:t>
            </a:r>
            <a:r>
              <a:rPr lang="es-MX" sz="2400" u="sng" dirty="0">
                <a:latin typeface="Comic Sans MS" panose="030F0702030302020204" pitchFamily="66" charset="0"/>
              </a:rPr>
              <a:t>reacción endergónica</a:t>
            </a:r>
            <a:r>
              <a:rPr lang="es-MX" sz="2400" dirty="0">
                <a:latin typeface="Comic Sans MS" panose="030F0702030302020204" pitchFamily="66" charset="0"/>
              </a:rPr>
              <a:t>: necesita un aporte externo de energía (luz) para ocurrir. </a:t>
            </a:r>
          </a:p>
          <a:p>
            <a:pPr algn="ctr"/>
            <a:endParaRPr lang="es-MX" sz="2400" dirty="0">
              <a:latin typeface="Comic Sans MS" panose="030F0702030302020204" pitchFamily="66" charset="0"/>
            </a:endParaRPr>
          </a:p>
          <a:p>
            <a:pPr algn="ctr"/>
            <a:r>
              <a:rPr lang="es-MX" sz="2400" dirty="0">
                <a:latin typeface="Comic Sans MS" panose="030F0702030302020204" pitchFamily="66" charset="0"/>
              </a:rPr>
              <a:t>- Es una </a:t>
            </a:r>
            <a:r>
              <a:rPr lang="es-MX" sz="2400" u="sng" dirty="0">
                <a:latin typeface="Comic Sans MS" panose="030F0702030302020204" pitchFamily="66" charset="0"/>
              </a:rPr>
              <a:t>reacción redox : </a:t>
            </a:r>
            <a:r>
              <a:rPr lang="es-MX" sz="2400" dirty="0">
                <a:latin typeface="Comic Sans MS" panose="030F0702030302020204" pitchFamily="66" charset="0"/>
              </a:rPr>
              <a:t>el H</a:t>
            </a:r>
            <a:r>
              <a:rPr lang="es-MX" sz="2400" baseline="-25000" dirty="0">
                <a:latin typeface="Comic Sans MS" panose="030F0702030302020204" pitchFamily="66" charset="0"/>
              </a:rPr>
              <a:t>2</a:t>
            </a:r>
            <a:r>
              <a:rPr lang="es-MX" sz="2400" dirty="0">
                <a:latin typeface="Comic Sans MS" panose="030F0702030302020204" pitchFamily="66" charset="0"/>
              </a:rPr>
              <a:t>O se oxida (=cede electrones) a O</a:t>
            </a:r>
            <a:r>
              <a:rPr lang="es-MX" sz="2400" baseline="-25000" dirty="0">
                <a:latin typeface="Comic Sans MS" panose="030F0702030302020204" pitchFamily="66" charset="0"/>
              </a:rPr>
              <a:t>2</a:t>
            </a:r>
            <a:r>
              <a:rPr lang="es-MX" sz="2400" dirty="0">
                <a:latin typeface="Comic Sans MS" panose="030F0702030302020204" pitchFamily="66" charset="0"/>
              </a:rPr>
              <a:t> y el CO</a:t>
            </a:r>
            <a:r>
              <a:rPr lang="es-MX" sz="2400" baseline="-25000" dirty="0">
                <a:latin typeface="Comic Sans MS" panose="030F0702030302020204" pitchFamily="66" charset="0"/>
              </a:rPr>
              <a:t>2</a:t>
            </a:r>
            <a:r>
              <a:rPr lang="es-MX" sz="2400" dirty="0">
                <a:latin typeface="Comic Sans MS" panose="030F0702030302020204" pitchFamily="66" charset="0"/>
              </a:rPr>
              <a:t> se reduce (=acepta electrones) a hidrato de carbono.</a:t>
            </a:r>
            <a:endParaRPr lang="es-AR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182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>
            <a:extLst>
              <a:ext uri="{FF2B5EF4-FFF2-40B4-BE49-F238E27FC236}">
                <a16:creationId xmlns:a16="http://schemas.microsoft.com/office/drawing/2014/main" id="{3724F8C9-5D00-4537-9FDB-A7180654F70E}"/>
              </a:ext>
            </a:extLst>
          </p:cNvPr>
          <p:cNvSpPr txBox="1"/>
          <p:nvPr/>
        </p:nvSpPr>
        <p:spPr>
          <a:xfrm>
            <a:off x="611560" y="865551"/>
            <a:ext cx="705678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Los tubos se colocan en una gradilla y se </a:t>
            </a:r>
            <a:r>
              <a:rPr lang="es-MX" sz="20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iluminan</a:t>
            </a:r>
            <a:r>
              <a:rPr lang="es-MX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durante 5 minutos, con una irradiancia igual o superior a 200 </a:t>
            </a:r>
            <a:r>
              <a:rPr lang="es-MX" sz="2000" dirty="0" err="1">
                <a:solidFill>
                  <a:prstClr val="black"/>
                </a:solidFill>
                <a:latin typeface="Symbol" panose="05050102010706020507" pitchFamily="18" charset="2"/>
              </a:rPr>
              <a:t>m</a:t>
            </a:r>
            <a:r>
              <a:rPr lang="es-MX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moles</a:t>
            </a:r>
            <a:r>
              <a:rPr lang="es-MX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m</a:t>
            </a:r>
            <a:r>
              <a:rPr lang="es-MX" sz="2000" baseline="30000" dirty="0">
                <a:solidFill>
                  <a:prstClr val="black"/>
                </a:solidFill>
                <a:latin typeface="Comic Sans MS" panose="030F0702030302020204" pitchFamily="66" charset="0"/>
              </a:rPr>
              <a:t>-2</a:t>
            </a:r>
            <a:r>
              <a:rPr lang="es-MX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s</a:t>
            </a:r>
            <a:r>
              <a:rPr lang="es-MX" sz="2000" baseline="30000" dirty="0">
                <a:solidFill>
                  <a:prstClr val="black"/>
                </a:solidFill>
                <a:latin typeface="Comic Sans MS" panose="030F0702030302020204" pitchFamily="66" charset="0"/>
              </a:rPr>
              <a:t>-1</a:t>
            </a:r>
            <a:r>
              <a:rPr lang="es-MX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Resultados para cada tubo luego de 5 minutos de iluminación </a:t>
            </a:r>
            <a:r>
              <a:rPr lang="es-MX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0E52B265-93BD-4F90-8E82-9D592EF973D9}"/>
              </a:ext>
            </a:extLst>
          </p:cNvPr>
          <p:cNvGrpSpPr/>
          <p:nvPr/>
        </p:nvGrpSpPr>
        <p:grpSpPr>
          <a:xfrm>
            <a:off x="1403648" y="3622570"/>
            <a:ext cx="5616624" cy="1982191"/>
            <a:chOff x="755576" y="2924944"/>
            <a:chExt cx="5616624" cy="1982191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574735DA-27FA-42FB-BB9C-8599B35BEB64}"/>
                </a:ext>
              </a:extLst>
            </p:cNvPr>
            <p:cNvGrpSpPr/>
            <p:nvPr/>
          </p:nvGrpSpPr>
          <p:grpSpPr>
            <a:xfrm>
              <a:off x="1117823" y="3375694"/>
              <a:ext cx="288032" cy="1512168"/>
              <a:chOff x="2123728" y="4149080"/>
              <a:chExt cx="288032" cy="1512168"/>
            </a:xfrm>
          </p:grpSpPr>
          <p:sp>
            <p:nvSpPr>
              <p:cNvPr id="4" name="Flecha: pentágono 3">
                <a:extLst>
                  <a:ext uri="{FF2B5EF4-FFF2-40B4-BE49-F238E27FC236}">
                    <a16:creationId xmlns:a16="http://schemas.microsoft.com/office/drawing/2014/main" id="{34866CBE-F029-4D4E-B4FF-DDBC59E01BDE}"/>
                  </a:ext>
                </a:extLst>
              </p:cNvPr>
              <p:cNvSpPr/>
              <p:nvPr/>
            </p:nvSpPr>
            <p:spPr>
              <a:xfrm rot="5400000">
                <a:off x="1511660" y="4761148"/>
                <a:ext cx="1512168" cy="288032"/>
              </a:xfrm>
              <a:prstGeom prst="homePlat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5" name="Flecha: pentágono 4">
                <a:extLst>
                  <a:ext uri="{FF2B5EF4-FFF2-40B4-BE49-F238E27FC236}">
                    <a16:creationId xmlns:a16="http://schemas.microsoft.com/office/drawing/2014/main" id="{BE128D69-9503-4F5C-AD39-28CAF157CC64}"/>
                  </a:ext>
                </a:extLst>
              </p:cNvPr>
              <p:cNvSpPr/>
              <p:nvPr/>
            </p:nvSpPr>
            <p:spPr>
              <a:xfrm rot="5400000">
                <a:off x="1979712" y="5229200"/>
                <a:ext cx="576064" cy="288032"/>
              </a:xfrm>
              <a:prstGeom prst="homePlat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F26C7F37-A617-4BD0-9742-A62C8C95E622}"/>
                </a:ext>
              </a:extLst>
            </p:cNvPr>
            <p:cNvGrpSpPr/>
            <p:nvPr/>
          </p:nvGrpSpPr>
          <p:grpSpPr>
            <a:xfrm>
              <a:off x="3236284" y="3375694"/>
              <a:ext cx="288032" cy="1512168"/>
              <a:chOff x="2123728" y="4149080"/>
              <a:chExt cx="288032" cy="1512168"/>
            </a:xfrm>
          </p:grpSpPr>
          <p:sp>
            <p:nvSpPr>
              <p:cNvPr id="7" name="Flecha: pentágono 6">
                <a:extLst>
                  <a:ext uri="{FF2B5EF4-FFF2-40B4-BE49-F238E27FC236}">
                    <a16:creationId xmlns:a16="http://schemas.microsoft.com/office/drawing/2014/main" id="{FA77A128-F33C-4B69-8612-19A67DD38F17}"/>
                  </a:ext>
                </a:extLst>
              </p:cNvPr>
              <p:cNvSpPr/>
              <p:nvPr/>
            </p:nvSpPr>
            <p:spPr>
              <a:xfrm rot="5400000">
                <a:off x="1511660" y="4761148"/>
                <a:ext cx="1512168" cy="288032"/>
              </a:xfrm>
              <a:prstGeom prst="homePlat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8" name="Flecha: pentágono 7">
                <a:extLst>
                  <a:ext uri="{FF2B5EF4-FFF2-40B4-BE49-F238E27FC236}">
                    <a16:creationId xmlns:a16="http://schemas.microsoft.com/office/drawing/2014/main" id="{996CF3F9-F4FA-4F36-AB1E-DCBE6AA533A1}"/>
                  </a:ext>
                </a:extLst>
              </p:cNvPr>
              <p:cNvSpPr/>
              <p:nvPr/>
            </p:nvSpPr>
            <p:spPr>
              <a:xfrm rot="5400000">
                <a:off x="1979712" y="5229200"/>
                <a:ext cx="576064" cy="288032"/>
              </a:xfrm>
              <a:prstGeom prst="homePlat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193769D5-5CCE-4598-B728-58F2635D5B1E}"/>
                </a:ext>
              </a:extLst>
            </p:cNvPr>
            <p:cNvGrpSpPr/>
            <p:nvPr/>
          </p:nvGrpSpPr>
          <p:grpSpPr>
            <a:xfrm>
              <a:off x="4323759" y="3375694"/>
              <a:ext cx="288032" cy="1512168"/>
              <a:chOff x="2123728" y="4149080"/>
              <a:chExt cx="288032" cy="1512168"/>
            </a:xfrm>
          </p:grpSpPr>
          <p:sp>
            <p:nvSpPr>
              <p:cNvPr id="10" name="Flecha: pentágono 9">
                <a:extLst>
                  <a:ext uri="{FF2B5EF4-FFF2-40B4-BE49-F238E27FC236}">
                    <a16:creationId xmlns:a16="http://schemas.microsoft.com/office/drawing/2014/main" id="{939BBC7F-7809-4009-9FC1-37F07FD60FCD}"/>
                  </a:ext>
                </a:extLst>
              </p:cNvPr>
              <p:cNvSpPr/>
              <p:nvPr/>
            </p:nvSpPr>
            <p:spPr>
              <a:xfrm rot="5400000">
                <a:off x="1511660" y="4761148"/>
                <a:ext cx="1512168" cy="288032"/>
              </a:xfrm>
              <a:prstGeom prst="homePlat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1" name="Flecha: pentágono 10">
                <a:extLst>
                  <a:ext uri="{FF2B5EF4-FFF2-40B4-BE49-F238E27FC236}">
                    <a16:creationId xmlns:a16="http://schemas.microsoft.com/office/drawing/2014/main" id="{8E65D694-1321-407C-B578-A86CB23D1E33}"/>
                  </a:ext>
                </a:extLst>
              </p:cNvPr>
              <p:cNvSpPr/>
              <p:nvPr/>
            </p:nvSpPr>
            <p:spPr>
              <a:xfrm rot="5400000">
                <a:off x="1979712" y="5229200"/>
                <a:ext cx="576064" cy="288032"/>
              </a:xfrm>
              <a:prstGeom prst="homePlat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452BC725-F9BF-4CF6-996B-366B1E81A672}"/>
                </a:ext>
              </a:extLst>
            </p:cNvPr>
            <p:cNvGrpSpPr/>
            <p:nvPr/>
          </p:nvGrpSpPr>
          <p:grpSpPr>
            <a:xfrm>
              <a:off x="2205298" y="3394967"/>
              <a:ext cx="288032" cy="1512168"/>
              <a:chOff x="2123728" y="4149080"/>
              <a:chExt cx="288032" cy="1512168"/>
            </a:xfrm>
          </p:grpSpPr>
          <p:sp>
            <p:nvSpPr>
              <p:cNvPr id="13" name="Flecha: pentágono 12">
                <a:extLst>
                  <a:ext uri="{FF2B5EF4-FFF2-40B4-BE49-F238E27FC236}">
                    <a16:creationId xmlns:a16="http://schemas.microsoft.com/office/drawing/2014/main" id="{3F8E43CF-3537-4F49-ADED-F91342590223}"/>
                  </a:ext>
                </a:extLst>
              </p:cNvPr>
              <p:cNvSpPr/>
              <p:nvPr/>
            </p:nvSpPr>
            <p:spPr>
              <a:xfrm rot="5400000">
                <a:off x="1511660" y="4761148"/>
                <a:ext cx="1512168" cy="288032"/>
              </a:xfrm>
              <a:prstGeom prst="homePlat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4" name="Flecha: pentágono 13">
                <a:extLst>
                  <a:ext uri="{FF2B5EF4-FFF2-40B4-BE49-F238E27FC236}">
                    <a16:creationId xmlns:a16="http://schemas.microsoft.com/office/drawing/2014/main" id="{59264AA8-951F-4E3A-91BF-FF7472B40409}"/>
                  </a:ext>
                </a:extLst>
              </p:cNvPr>
              <p:cNvSpPr/>
              <p:nvPr/>
            </p:nvSpPr>
            <p:spPr>
              <a:xfrm rot="5400000">
                <a:off x="1979712" y="5229200"/>
                <a:ext cx="576064" cy="288032"/>
              </a:xfrm>
              <a:prstGeom prst="homePlat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36FF3456-8A3D-4790-9856-B4F313D3DEBB}"/>
                </a:ext>
              </a:extLst>
            </p:cNvPr>
            <p:cNvGrpSpPr/>
            <p:nvPr/>
          </p:nvGrpSpPr>
          <p:grpSpPr>
            <a:xfrm>
              <a:off x="5442274" y="3375694"/>
              <a:ext cx="288032" cy="1512168"/>
              <a:chOff x="2123728" y="4149080"/>
              <a:chExt cx="288032" cy="1512168"/>
            </a:xfrm>
          </p:grpSpPr>
          <p:sp>
            <p:nvSpPr>
              <p:cNvPr id="16" name="Flecha: pentágono 15">
                <a:extLst>
                  <a:ext uri="{FF2B5EF4-FFF2-40B4-BE49-F238E27FC236}">
                    <a16:creationId xmlns:a16="http://schemas.microsoft.com/office/drawing/2014/main" id="{5A8556A6-F364-4D91-88FB-16692D1F79D3}"/>
                  </a:ext>
                </a:extLst>
              </p:cNvPr>
              <p:cNvSpPr/>
              <p:nvPr/>
            </p:nvSpPr>
            <p:spPr>
              <a:xfrm rot="5400000">
                <a:off x="1511660" y="4761148"/>
                <a:ext cx="1512168" cy="288032"/>
              </a:xfrm>
              <a:prstGeom prst="homePlat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7" name="Flecha: pentágono 16">
                <a:extLst>
                  <a:ext uri="{FF2B5EF4-FFF2-40B4-BE49-F238E27FC236}">
                    <a16:creationId xmlns:a16="http://schemas.microsoft.com/office/drawing/2014/main" id="{662E636D-2952-41FD-8C5F-8DF8EB161A5A}"/>
                  </a:ext>
                </a:extLst>
              </p:cNvPr>
              <p:cNvSpPr/>
              <p:nvPr/>
            </p:nvSpPr>
            <p:spPr>
              <a:xfrm rot="5400000">
                <a:off x="1979712" y="5229200"/>
                <a:ext cx="576064" cy="288032"/>
              </a:xfrm>
              <a:prstGeom prst="homePlat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589A30A0-B0F6-41A9-B1FC-9AA3F30413EE}"/>
                </a:ext>
              </a:extLst>
            </p:cNvPr>
            <p:cNvSpPr txBox="1"/>
            <p:nvPr/>
          </p:nvSpPr>
          <p:spPr>
            <a:xfrm>
              <a:off x="1117823" y="292494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/>
                <a:t>1</a:t>
              </a:r>
              <a:endParaRPr lang="es-AR" dirty="0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1C79A8E7-4040-4C42-9A11-16DD0F3CA292}"/>
                </a:ext>
              </a:extLst>
            </p:cNvPr>
            <p:cNvSpPr txBox="1"/>
            <p:nvPr/>
          </p:nvSpPr>
          <p:spPr>
            <a:xfrm>
              <a:off x="3236284" y="300636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/>
                <a:t>3</a:t>
              </a:r>
              <a:endParaRPr lang="es-AR" dirty="0"/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036C32A4-4C5D-4947-AAFA-F0BF136BE034}"/>
                </a:ext>
              </a:extLst>
            </p:cNvPr>
            <p:cNvSpPr txBox="1"/>
            <p:nvPr/>
          </p:nvSpPr>
          <p:spPr>
            <a:xfrm>
              <a:off x="2205298" y="294959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/>
                <a:t>2</a:t>
              </a:r>
              <a:endParaRPr lang="es-AR" dirty="0"/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56D4CDF2-8F84-483A-809B-F46306618677}"/>
                </a:ext>
              </a:extLst>
            </p:cNvPr>
            <p:cNvSpPr txBox="1"/>
            <p:nvPr/>
          </p:nvSpPr>
          <p:spPr>
            <a:xfrm>
              <a:off x="4337130" y="302494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/>
                <a:t>4</a:t>
              </a:r>
              <a:endParaRPr lang="es-AR" dirty="0"/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BC18FB5F-7E19-4E54-B342-34C8EB8B870A}"/>
                </a:ext>
              </a:extLst>
            </p:cNvPr>
            <p:cNvSpPr txBox="1"/>
            <p:nvPr/>
          </p:nvSpPr>
          <p:spPr>
            <a:xfrm>
              <a:off x="5409622" y="302494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/>
                <a:t>5</a:t>
              </a:r>
              <a:endParaRPr lang="es-AR" dirty="0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2B542006-FE12-4113-8716-9D36641BA3E7}"/>
                </a:ext>
              </a:extLst>
            </p:cNvPr>
            <p:cNvSpPr/>
            <p:nvPr/>
          </p:nvSpPr>
          <p:spPr>
            <a:xfrm>
              <a:off x="755576" y="3789040"/>
              <a:ext cx="5616624" cy="109882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1520793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>
            <a:extLst>
              <a:ext uri="{FF2B5EF4-FFF2-40B4-BE49-F238E27FC236}">
                <a16:creationId xmlns:a16="http://schemas.microsoft.com/office/drawing/2014/main" id="{3724F8C9-5D00-4537-9FDB-A7180654F70E}"/>
              </a:ext>
            </a:extLst>
          </p:cNvPr>
          <p:cNvSpPr txBox="1"/>
          <p:nvPr/>
        </p:nvSpPr>
        <p:spPr>
          <a:xfrm>
            <a:off x="611560" y="865551"/>
            <a:ext cx="705678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Los tubos se colocan en una gradilla y se </a:t>
            </a:r>
            <a:r>
              <a:rPr lang="es-MX" sz="20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iluminan</a:t>
            </a:r>
            <a:r>
              <a:rPr lang="es-MX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durante 5 minutos, con una irradiancia igual o superior a 200 </a:t>
            </a:r>
            <a:r>
              <a:rPr lang="es-MX" sz="2000" dirty="0" err="1">
                <a:solidFill>
                  <a:prstClr val="black"/>
                </a:solidFill>
                <a:latin typeface="Symbol" panose="05050102010706020507" pitchFamily="18" charset="2"/>
              </a:rPr>
              <a:t>m</a:t>
            </a:r>
            <a:r>
              <a:rPr lang="es-MX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moles</a:t>
            </a:r>
            <a:r>
              <a:rPr lang="es-MX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m</a:t>
            </a:r>
            <a:r>
              <a:rPr lang="es-MX" sz="2000" baseline="30000" dirty="0">
                <a:solidFill>
                  <a:prstClr val="black"/>
                </a:solidFill>
                <a:latin typeface="Comic Sans MS" panose="030F0702030302020204" pitchFamily="66" charset="0"/>
              </a:rPr>
              <a:t>-2</a:t>
            </a:r>
            <a:r>
              <a:rPr lang="es-MX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s</a:t>
            </a:r>
            <a:r>
              <a:rPr lang="es-MX" sz="2000" baseline="30000" dirty="0">
                <a:solidFill>
                  <a:prstClr val="black"/>
                </a:solidFill>
                <a:latin typeface="Comic Sans MS" panose="030F0702030302020204" pitchFamily="66" charset="0"/>
              </a:rPr>
              <a:t>-1</a:t>
            </a:r>
            <a:r>
              <a:rPr lang="es-MX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Resultados para cada tubo luego de 5 minutos de iluminación </a:t>
            </a:r>
            <a:r>
              <a:rPr lang="es-MX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0E52B265-93BD-4F90-8E82-9D592EF973D9}"/>
              </a:ext>
            </a:extLst>
          </p:cNvPr>
          <p:cNvGrpSpPr/>
          <p:nvPr/>
        </p:nvGrpSpPr>
        <p:grpSpPr>
          <a:xfrm>
            <a:off x="1403648" y="3622570"/>
            <a:ext cx="5616624" cy="1982191"/>
            <a:chOff x="755576" y="2924944"/>
            <a:chExt cx="5616624" cy="1982191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574735DA-27FA-42FB-BB9C-8599B35BEB64}"/>
                </a:ext>
              </a:extLst>
            </p:cNvPr>
            <p:cNvGrpSpPr/>
            <p:nvPr/>
          </p:nvGrpSpPr>
          <p:grpSpPr>
            <a:xfrm>
              <a:off x="1117823" y="3375694"/>
              <a:ext cx="288032" cy="1512168"/>
              <a:chOff x="2123728" y="4149080"/>
              <a:chExt cx="288032" cy="1512168"/>
            </a:xfrm>
          </p:grpSpPr>
          <p:sp>
            <p:nvSpPr>
              <p:cNvPr id="4" name="Flecha: pentágono 3">
                <a:extLst>
                  <a:ext uri="{FF2B5EF4-FFF2-40B4-BE49-F238E27FC236}">
                    <a16:creationId xmlns:a16="http://schemas.microsoft.com/office/drawing/2014/main" id="{34866CBE-F029-4D4E-B4FF-DDBC59E01BDE}"/>
                  </a:ext>
                </a:extLst>
              </p:cNvPr>
              <p:cNvSpPr/>
              <p:nvPr/>
            </p:nvSpPr>
            <p:spPr>
              <a:xfrm rot="5400000">
                <a:off x="1511660" y="4761148"/>
                <a:ext cx="1512168" cy="288032"/>
              </a:xfrm>
              <a:prstGeom prst="homePlat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5" name="Flecha: pentágono 4">
                <a:extLst>
                  <a:ext uri="{FF2B5EF4-FFF2-40B4-BE49-F238E27FC236}">
                    <a16:creationId xmlns:a16="http://schemas.microsoft.com/office/drawing/2014/main" id="{BE128D69-9503-4F5C-AD39-28CAF157CC64}"/>
                  </a:ext>
                </a:extLst>
              </p:cNvPr>
              <p:cNvSpPr/>
              <p:nvPr/>
            </p:nvSpPr>
            <p:spPr>
              <a:xfrm rot="5400000">
                <a:off x="1979712" y="5229200"/>
                <a:ext cx="576064" cy="288032"/>
              </a:xfrm>
              <a:prstGeom prst="homePlat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F26C7F37-A617-4BD0-9742-A62C8C95E622}"/>
                </a:ext>
              </a:extLst>
            </p:cNvPr>
            <p:cNvGrpSpPr/>
            <p:nvPr/>
          </p:nvGrpSpPr>
          <p:grpSpPr>
            <a:xfrm>
              <a:off x="3236284" y="3375694"/>
              <a:ext cx="288032" cy="1512168"/>
              <a:chOff x="2123728" y="4149080"/>
              <a:chExt cx="288032" cy="1512168"/>
            </a:xfrm>
          </p:grpSpPr>
          <p:sp>
            <p:nvSpPr>
              <p:cNvPr id="7" name="Flecha: pentágono 6">
                <a:extLst>
                  <a:ext uri="{FF2B5EF4-FFF2-40B4-BE49-F238E27FC236}">
                    <a16:creationId xmlns:a16="http://schemas.microsoft.com/office/drawing/2014/main" id="{FA77A128-F33C-4B69-8612-19A67DD38F17}"/>
                  </a:ext>
                </a:extLst>
              </p:cNvPr>
              <p:cNvSpPr/>
              <p:nvPr/>
            </p:nvSpPr>
            <p:spPr>
              <a:xfrm rot="5400000">
                <a:off x="1511660" y="4761148"/>
                <a:ext cx="1512168" cy="288032"/>
              </a:xfrm>
              <a:prstGeom prst="homePlat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8" name="Flecha: pentágono 7">
                <a:extLst>
                  <a:ext uri="{FF2B5EF4-FFF2-40B4-BE49-F238E27FC236}">
                    <a16:creationId xmlns:a16="http://schemas.microsoft.com/office/drawing/2014/main" id="{996CF3F9-F4FA-4F36-AB1E-DCBE6AA533A1}"/>
                  </a:ext>
                </a:extLst>
              </p:cNvPr>
              <p:cNvSpPr/>
              <p:nvPr/>
            </p:nvSpPr>
            <p:spPr>
              <a:xfrm rot="5400000">
                <a:off x="1979712" y="5229200"/>
                <a:ext cx="576064" cy="288032"/>
              </a:xfrm>
              <a:prstGeom prst="homePlat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193769D5-5CCE-4598-B728-58F2635D5B1E}"/>
                </a:ext>
              </a:extLst>
            </p:cNvPr>
            <p:cNvGrpSpPr/>
            <p:nvPr/>
          </p:nvGrpSpPr>
          <p:grpSpPr>
            <a:xfrm>
              <a:off x="4323759" y="3375694"/>
              <a:ext cx="288032" cy="1512168"/>
              <a:chOff x="2123728" y="4149080"/>
              <a:chExt cx="288032" cy="1512168"/>
            </a:xfrm>
          </p:grpSpPr>
          <p:sp>
            <p:nvSpPr>
              <p:cNvPr id="10" name="Flecha: pentágono 9">
                <a:extLst>
                  <a:ext uri="{FF2B5EF4-FFF2-40B4-BE49-F238E27FC236}">
                    <a16:creationId xmlns:a16="http://schemas.microsoft.com/office/drawing/2014/main" id="{939BBC7F-7809-4009-9FC1-37F07FD60FCD}"/>
                  </a:ext>
                </a:extLst>
              </p:cNvPr>
              <p:cNvSpPr/>
              <p:nvPr/>
            </p:nvSpPr>
            <p:spPr>
              <a:xfrm rot="5400000">
                <a:off x="1511660" y="4761148"/>
                <a:ext cx="1512168" cy="288032"/>
              </a:xfrm>
              <a:prstGeom prst="homePlat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1" name="Flecha: pentágono 10">
                <a:extLst>
                  <a:ext uri="{FF2B5EF4-FFF2-40B4-BE49-F238E27FC236}">
                    <a16:creationId xmlns:a16="http://schemas.microsoft.com/office/drawing/2014/main" id="{8E65D694-1321-407C-B578-A86CB23D1E33}"/>
                  </a:ext>
                </a:extLst>
              </p:cNvPr>
              <p:cNvSpPr/>
              <p:nvPr/>
            </p:nvSpPr>
            <p:spPr>
              <a:xfrm rot="5400000">
                <a:off x="1979712" y="5229200"/>
                <a:ext cx="576064" cy="288032"/>
              </a:xfrm>
              <a:prstGeom prst="homePlat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452BC725-F9BF-4CF6-996B-366B1E81A672}"/>
                </a:ext>
              </a:extLst>
            </p:cNvPr>
            <p:cNvGrpSpPr/>
            <p:nvPr/>
          </p:nvGrpSpPr>
          <p:grpSpPr>
            <a:xfrm>
              <a:off x="2205298" y="3394967"/>
              <a:ext cx="288032" cy="1512168"/>
              <a:chOff x="2123728" y="4149080"/>
              <a:chExt cx="288032" cy="1512168"/>
            </a:xfrm>
          </p:grpSpPr>
          <p:sp>
            <p:nvSpPr>
              <p:cNvPr id="13" name="Flecha: pentágono 12">
                <a:extLst>
                  <a:ext uri="{FF2B5EF4-FFF2-40B4-BE49-F238E27FC236}">
                    <a16:creationId xmlns:a16="http://schemas.microsoft.com/office/drawing/2014/main" id="{3F8E43CF-3537-4F49-ADED-F91342590223}"/>
                  </a:ext>
                </a:extLst>
              </p:cNvPr>
              <p:cNvSpPr/>
              <p:nvPr/>
            </p:nvSpPr>
            <p:spPr>
              <a:xfrm rot="5400000">
                <a:off x="1511660" y="4761148"/>
                <a:ext cx="1512168" cy="288032"/>
              </a:xfrm>
              <a:prstGeom prst="homePlat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4" name="Flecha: pentágono 13">
                <a:extLst>
                  <a:ext uri="{FF2B5EF4-FFF2-40B4-BE49-F238E27FC236}">
                    <a16:creationId xmlns:a16="http://schemas.microsoft.com/office/drawing/2014/main" id="{59264AA8-951F-4E3A-91BF-FF7472B40409}"/>
                  </a:ext>
                </a:extLst>
              </p:cNvPr>
              <p:cNvSpPr/>
              <p:nvPr/>
            </p:nvSpPr>
            <p:spPr>
              <a:xfrm rot="5400000">
                <a:off x="1979712" y="5229200"/>
                <a:ext cx="576064" cy="288032"/>
              </a:xfrm>
              <a:prstGeom prst="homePlat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36FF3456-8A3D-4790-9856-B4F313D3DEBB}"/>
                </a:ext>
              </a:extLst>
            </p:cNvPr>
            <p:cNvGrpSpPr/>
            <p:nvPr/>
          </p:nvGrpSpPr>
          <p:grpSpPr>
            <a:xfrm>
              <a:off x="5442274" y="3375694"/>
              <a:ext cx="288032" cy="1512168"/>
              <a:chOff x="2123728" y="4149080"/>
              <a:chExt cx="288032" cy="1512168"/>
            </a:xfrm>
          </p:grpSpPr>
          <p:sp>
            <p:nvSpPr>
              <p:cNvPr id="16" name="Flecha: pentágono 15">
                <a:extLst>
                  <a:ext uri="{FF2B5EF4-FFF2-40B4-BE49-F238E27FC236}">
                    <a16:creationId xmlns:a16="http://schemas.microsoft.com/office/drawing/2014/main" id="{5A8556A6-F364-4D91-88FB-16692D1F79D3}"/>
                  </a:ext>
                </a:extLst>
              </p:cNvPr>
              <p:cNvSpPr/>
              <p:nvPr/>
            </p:nvSpPr>
            <p:spPr>
              <a:xfrm rot="5400000">
                <a:off x="1511660" y="4761148"/>
                <a:ext cx="1512168" cy="288032"/>
              </a:xfrm>
              <a:prstGeom prst="homePlat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7" name="Flecha: pentágono 16">
                <a:extLst>
                  <a:ext uri="{FF2B5EF4-FFF2-40B4-BE49-F238E27FC236}">
                    <a16:creationId xmlns:a16="http://schemas.microsoft.com/office/drawing/2014/main" id="{662E636D-2952-41FD-8C5F-8DF8EB161A5A}"/>
                  </a:ext>
                </a:extLst>
              </p:cNvPr>
              <p:cNvSpPr/>
              <p:nvPr/>
            </p:nvSpPr>
            <p:spPr>
              <a:xfrm rot="5400000">
                <a:off x="1979712" y="5229200"/>
                <a:ext cx="576064" cy="288032"/>
              </a:xfrm>
              <a:prstGeom prst="homePlat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589A30A0-B0F6-41A9-B1FC-9AA3F30413EE}"/>
                </a:ext>
              </a:extLst>
            </p:cNvPr>
            <p:cNvSpPr txBox="1"/>
            <p:nvPr/>
          </p:nvSpPr>
          <p:spPr>
            <a:xfrm>
              <a:off x="1117823" y="292494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/>
                <a:t>1</a:t>
              </a:r>
              <a:endParaRPr lang="es-AR" dirty="0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1C79A8E7-4040-4C42-9A11-16DD0F3CA292}"/>
                </a:ext>
              </a:extLst>
            </p:cNvPr>
            <p:cNvSpPr txBox="1"/>
            <p:nvPr/>
          </p:nvSpPr>
          <p:spPr>
            <a:xfrm>
              <a:off x="3236284" y="300636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/>
                <a:t>3</a:t>
              </a:r>
              <a:endParaRPr lang="es-AR" dirty="0"/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036C32A4-4C5D-4947-AAFA-F0BF136BE034}"/>
                </a:ext>
              </a:extLst>
            </p:cNvPr>
            <p:cNvSpPr txBox="1"/>
            <p:nvPr/>
          </p:nvSpPr>
          <p:spPr>
            <a:xfrm>
              <a:off x="2205298" y="294959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/>
                <a:t>2</a:t>
              </a:r>
              <a:endParaRPr lang="es-AR" dirty="0"/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56D4CDF2-8F84-483A-809B-F46306618677}"/>
                </a:ext>
              </a:extLst>
            </p:cNvPr>
            <p:cNvSpPr txBox="1"/>
            <p:nvPr/>
          </p:nvSpPr>
          <p:spPr>
            <a:xfrm>
              <a:off x="4337130" y="302494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/>
                <a:t>4</a:t>
              </a:r>
              <a:endParaRPr lang="es-AR" dirty="0"/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BC18FB5F-7E19-4E54-B342-34C8EB8B870A}"/>
                </a:ext>
              </a:extLst>
            </p:cNvPr>
            <p:cNvSpPr txBox="1"/>
            <p:nvPr/>
          </p:nvSpPr>
          <p:spPr>
            <a:xfrm>
              <a:off x="5409622" y="3024941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/>
                <a:t>5</a:t>
              </a:r>
              <a:endParaRPr lang="es-AR" dirty="0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2B542006-FE12-4113-8716-9D36641BA3E7}"/>
                </a:ext>
              </a:extLst>
            </p:cNvPr>
            <p:cNvSpPr/>
            <p:nvPr/>
          </p:nvSpPr>
          <p:spPr>
            <a:xfrm>
              <a:off x="755576" y="3789040"/>
              <a:ext cx="5616624" cy="109882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2212921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>
            <a:extLst>
              <a:ext uri="{FF2B5EF4-FFF2-40B4-BE49-F238E27FC236}">
                <a16:creationId xmlns:a16="http://schemas.microsoft.com/office/drawing/2014/main" id="{3724F8C9-5D00-4537-9FDB-A7180654F70E}"/>
              </a:ext>
            </a:extLst>
          </p:cNvPr>
          <p:cNvSpPr txBox="1"/>
          <p:nvPr/>
        </p:nvSpPr>
        <p:spPr>
          <a:xfrm>
            <a:off x="428596" y="336254"/>
            <a:ext cx="806489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s-MX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Completar el cuadro indicando si la reacción se produce en cada tubo (=si desaparece el color azul). Explicar por qué ocurre (o no) la reacción en cada tubo, en base a los tratamientos aplicados en cada caso.</a:t>
            </a:r>
          </a:p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lang="es-MX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lang="es-MX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lang="es-MX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lang="es-MX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lang="es-MX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lang="es-MX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lang="es-MX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lang="es-MX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lang="es-MX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s-MX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>
              <a:defRPr/>
            </a:pPr>
            <a:r>
              <a:rPr lang="es-MX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2. ¿Por qué para obtener la suspensión de cloroplastos hay que trabajar a 4 °C?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3. ¿Cuál le parece que es la finalidad del tubo 5?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9DD3AAFA-49FE-4535-ABB3-2AAC468ABF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316284"/>
              </p:ext>
            </p:extLst>
          </p:nvPr>
        </p:nvGraphicFramePr>
        <p:xfrm>
          <a:off x="2771800" y="1844824"/>
          <a:ext cx="3276364" cy="2448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782">
                  <a:extLst>
                    <a:ext uri="{9D8B030D-6E8A-4147-A177-3AD203B41FA5}">
                      <a16:colId xmlns:a16="http://schemas.microsoft.com/office/drawing/2014/main" val="4100321460"/>
                    </a:ext>
                  </a:extLst>
                </a:gridCol>
                <a:gridCol w="2425582">
                  <a:extLst>
                    <a:ext uri="{9D8B030D-6E8A-4147-A177-3AD203B41FA5}">
                      <a16:colId xmlns:a16="http://schemas.microsoft.com/office/drawing/2014/main" val="3779961489"/>
                    </a:ext>
                  </a:extLst>
                </a:gridCol>
              </a:tblGrid>
              <a:tr h="408045">
                <a:tc>
                  <a:txBody>
                    <a:bodyPr/>
                    <a:lstStyle/>
                    <a:p>
                      <a:r>
                        <a:rPr lang="es-MX" dirty="0"/>
                        <a:t>TUBO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Reacción (si o no)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0631362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r>
                        <a:rPr lang="es-MX" dirty="0"/>
                        <a:t>1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No (azul)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454906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r>
                        <a:rPr lang="es-MX" dirty="0"/>
                        <a:t>2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No (azul)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974621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r>
                        <a:rPr lang="es-MX" dirty="0"/>
                        <a:t>3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Si (verde)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538446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r>
                        <a:rPr lang="es-MX" dirty="0"/>
                        <a:t>4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No (azul)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813731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r>
                        <a:rPr lang="es-MX" dirty="0"/>
                        <a:t>5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No (color verde)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884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76551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>
            <a:extLst>
              <a:ext uri="{FF2B5EF4-FFF2-40B4-BE49-F238E27FC236}">
                <a16:creationId xmlns:a16="http://schemas.microsoft.com/office/drawing/2014/main" id="{3724F8C9-5D00-4537-9FDB-A7180654F70E}"/>
              </a:ext>
            </a:extLst>
          </p:cNvPr>
          <p:cNvSpPr txBox="1"/>
          <p:nvPr/>
        </p:nvSpPr>
        <p:spPr>
          <a:xfrm>
            <a:off x="428596" y="214290"/>
            <a:ext cx="80648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4. ¿Por qué se agrega una solución buffer a la reacción?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5. ¿Qué ocurriría con el tubo 2 si se quita el papel de aluminio?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6. ¿Cuál sería el mecanismo por el cual el DCMU actúa como herbicida?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9AB98C0-2F14-47BF-A17B-FAC1D34C1D12}"/>
              </a:ext>
            </a:extLst>
          </p:cNvPr>
          <p:cNvSpPr/>
          <p:nvPr/>
        </p:nvSpPr>
        <p:spPr>
          <a:xfrm>
            <a:off x="899592" y="3224349"/>
            <a:ext cx="7272808" cy="193899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lang="es-MX" sz="2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En este TRABAJO PRACTICO la Reacción de Hill se evalúa en forma </a:t>
            </a:r>
            <a:r>
              <a:rPr lang="es-MX" sz="2000" u="sng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cualitativa</a:t>
            </a:r>
            <a:r>
              <a:rPr lang="es-MX" sz="2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(si ocurre o no).</a:t>
            </a:r>
          </a:p>
          <a:p>
            <a:pPr lvl="0" algn="ctr" defTabSz="457200">
              <a:defRPr/>
            </a:pPr>
            <a:endParaRPr lang="es-MX" sz="20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lvl="0" algn="ctr" defTabSz="457200">
              <a:defRPr/>
            </a:pPr>
            <a:r>
              <a:rPr lang="es-MX" sz="2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La Reacción de Hill se puede determinar también en forma </a:t>
            </a:r>
            <a:r>
              <a:rPr lang="es-MX" sz="2000" u="sng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cuantitativa</a:t>
            </a:r>
            <a:r>
              <a:rPr lang="es-MX" sz="2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midiendo la absorbancia del DCPIP a 590 nm con un espectrofotómetro.</a:t>
            </a:r>
          </a:p>
        </p:txBody>
      </p:sp>
    </p:spTree>
    <p:extLst>
      <p:ext uri="{BB962C8B-B14F-4D97-AF65-F5344CB8AC3E}">
        <p14:creationId xmlns:p14="http://schemas.microsoft.com/office/powerpoint/2010/main" val="31571691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1B8A7ED-D40B-423A-AAD7-411BF334B30F}"/>
              </a:ext>
            </a:extLst>
          </p:cNvPr>
          <p:cNvSpPr txBox="1"/>
          <p:nvPr/>
        </p:nvSpPr>
        <p:spPr>
          <a:xfrm>
            <a:off x="395536" y="1124744"/>
            <a:ext cx="8064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Video de reacción de Hill.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dirty="0">
                <a:solidFill>
                  <a:prstClr val="black"/>
                </a:solidFill>
                <a:latin typeface="Comic Sans MS" panose="030F0702030302020204" pitchFamily="66" charset="0"/>
                <a:hlinkClick r:id="rId2"/>
              </a:rPr>
              <a:t>https://www.youtube.com/watch?v=i9_h3TSIJzM</a:t>
            </a:r>
            <a:endParaRPr lang="es-MX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Los tratamientos que se analizan </a:t>
            </a:r>
            <a:r>
              <a:rPr lang="es-MX" sz="24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no son exactamente iguales</a:t>
            </a:r>
            <a:r>
              <a:rPr lang="es-MX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a los de nuestro TP.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La parte que nos interesa es de 2.45 hasta 6.10.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407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1B8A7ED-D40B-423A-AAD7-411BF334B30F}"/>
              </a:ext>
            </a:extLst>
          </p:cNvPr>
          <p:cNvSpPr txBox="1"/>
          <p:nvPr/>
        </p:nvSpPr>
        <p:spPr>
          <a:xfrm>
            <a:off x="428596" y="214290"/>
            <a:ext cx="80648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Estos son los tratamientos del video, faltan los tratamientos de calor y de DCMU. ¿A qué tubo del video se verían similares estos tratamientos?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8" name="Tabla 2">
            <a:extLst>
              <a:ext uri="{FF2B5EF4-FFF2-40B4-BE49-F238E27FC236}">
                <a16:creationId xmlns:a16="http://schemas.microsoft.com/office/drawing/2014/main" id="{C50208D6-71D3-4C86-B952-BEFF39897F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967584"/>
              </p:ext>
            </p:extLst>
          </p:nvPr>
        </p:nvGraphicFramePr>
        <p:xfrm>
          <a:off x="1979712" y="2564904"/>
          <a:ext cx="5184576" cy="2448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92">
                  <a:extLst>
                    <a:ext uri="{9D8B030D-6E8A-4147-A177-3AD203B41FA5}">
                      <a16:colId xmlns:a16="http://schemas.microsoft.com/office/drawing/2014/main" val="4100321460"/>
                    </a:ext>
                  </a:extLst>
                </a:gridCol>
                <a:gridCol w="3838284">
                  <a:extLst>
                    <a:ext uri="{9D8B030D-6E8A-4147-A177-3AD203B41FA5}">
                      <a16:colId xmlns:a16="http://schemas.microsoft.com/office/drawing/2014/main" val="3779961489"/>
                    </a:ext>
                  </a:extLst>
                </a:gridCol>
              </a:tblGrid>
              <a:tr h="408045">
                <a:tc>
                  <a:txBody>
                    <a:bodyPr/>
                    <a:lstStyle/>
                    <a:p>
                      <a:r>
                        <a:rPr lang="es-MX" dirty="0"/>
                        <a:t>TUBO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Contenido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0631362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r>
                        <a:rPr lang="es-MX" dirty="0"/>
                        <a:t>1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DCPIP, buffer, sin cloroplastos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454906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r>
                        <a:rPr lang="es-MX" dirty="0"/>
                        <a:t>2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DCPIP, buffer, cloroplastos, oscuridad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974621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r>
                        <a:rPr lang="es-MX" dirty="0"/>
                        <a:t>3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Buffer, cloroplastos, sin DCPIP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538446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r>
                        <a:rPr lang="es-MX" dirty="0"/>
                        <a:t>4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DCPIP, buffer, cloroplastos, luz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813731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884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66713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1B8A7ED-D40B-423A-AAD7-411BF334B30F}"/>
              </a:ext>
            </a:extLst>
          </p:cNvPr>
          <p:cNvSpPr txBox="1"/>
          <p:nvPr/>
        </p:nvSpPr>
        <p:spPr>
          <a:xfrm>
            <a:off x="2987824" y="836712"/>
            <a:ext cx="2775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Antes de iluminar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AC4D4D5-7C4B-4CAC-B729-B4AF34553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536039"/>
            <a:ext cx="4968552" cy="366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7035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1B8A7ED-D40B-423A-AAD7-411BF334B30F}"/>
              </a:ext>
            </a:extLst>
          </p:cNvPr>
          <p:cNvSpPr txBox="1"/>
          <p:nvPr/>
        </p:nvSpPr>
        <p:spPr>
          <a:xfrm>
            <a:off x="2732516" y="332656"/>
            <a:ext cx="39604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Después  de iluminar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FC511F3-52C0-4B70-858D-8CF6198AD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633" y="1628800"/>
            <a:ext cx="5380205" cy="405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343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1B8A7ED-D40B-423A-AAD7-411BF334B30F}"/>
              </a:ext>
            </a:extLst>
          </p:cNvPr>
          <p:cNvSpPr txBox="1"/>
          <p:nvPr/>
        </p:nvSpPr>
        <p:spPr>
          <a:xfrm>
            <a:off x="2771800" y="404664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Desenvolviendo el tubo 2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702B5BF-C32C-4A01-B2CA-719A707C7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308" y="1324912"/>
            <a:ext cx="5011988" cy="367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03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73818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1403648" y="548680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dirty="0">
                <a:latin typeface="Comic Sans MS" pitchFamily="66" charset="0"/>
              </a:rPr>
              <a:t>Estructura del cloroplasto</a:t>
            </a:r>
          </a:p>
        </p:txBody>
      </p:sp>
      <p:sp>
        <p:nvSpPr>
          <p:cNvPr id="5" name="1 CuadroTexto">
            <a:extLst>
              <a:ext uri="{FF2B5EF4-FFF2-40B4-BE49-F238E27FC236}">
                <a16:creationId xmlns:a16="http://schemas.microsoft.com/office/drawing/2014/main" id="{D1C6F1BE-6AD4-4DD5-8013-948F1D752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6021388"/>
            <a:ext cx="2736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AR" altLang="es-AR" dirty="0" err="1"/>
              <a:t>Taiz</a:t>
            </a:r>
            <a:r>
              <a:rPr lang="es-AR" altLang="es-AR" dirty="0"/>
              <a:t> y </a:t>
            </a:r>
            <a:r>
              <a:rPr lang="es-AR" altLang="es-AR" dirty="0" err="1"/>
              <a:t>Zeiger</a:t>
            </a:r>
            <a:r>
              <a:rPr lang="es-AR" altLang="es-AR" dirty="0"/>
              <a:t> 2003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6 CuadroTexto">
            <a:extLst>
              <a:ext uri="{FF2B5EF4-FFF2-40B4-BE49-F238E27FC236}">
                <a16:creationId xmlns:a16="http://schemas.microsoft.com/office/drawing/2014/main" id="{13FB214E-5934-4523-931A-6D6DF5185030}"/>
              </a:ext>
            </a:extLst>
          </p:cNvPr>
          <p:cNvSpPr txBox="1"/>
          <p:nvPr/>
        </p:nvSpPr>
        <p:spPr>
          <a:xfrm>
            <a:off x="1067939" y="204985"/>
            <a:ext cx="67710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>
                <a:latin typeface="Comic Sans MS" panose="030F0702030302020204" pitchFamily="66" charset="0"/>
              </a:rPr>
              <a:t>Etapas de la fotosíntesis en el cloroplasto:</a:t>
            </a:r>
          </a:p>
          <a:p>
            <a:pPr algn="ctr"/>
            <a:endParaRPr lang="es-AR" dirty="0">
              <a:latin typeface="Comic Sans MS" panose="030F0702030302020204" pitchFamily="66" charset="0"/>
            </a:endParaRPr>
          </a:p>
          <a:p>
            <a:pPr algn="ctr"/>
            <a:r>
              <a:rPr lang="es-AR" dirty="0">
                <a:latin typeface="Comic Sans MS" panose="030F0702030302020204" pitchFamily="66" charset="0"/>
              </a:rPr>
              <a:t> # Fase Fotoquímica (Tilacoides)</a:t>
            </a:r>
          </a:p>
          <a:p>
            <a:pPr algn="ctr"/>
            <a:endParaRPr lang="es-AR" dirty="0">
              <a:latin typeface="Comic Sans MS" panose="030F0702030302020204" pitchFamily="66" charset="0"/>
            </a:endParaRPr>
          </a:p>
          <a:p>
            <a:pPr algn="ctr"/>
            <a:r>
              <a:rPr lang="es-AR" dirty="0">
                <a:latin typeface="Comic Sans MS" panose="030F0702030302020204" pitchFamily="66" charset="0"/>
              </a:rPr>
              <a:t># Fase Bioquímica (Estroma)</a:t>
            </a:r>
          </a:p>
          <a:p>
            <a:pPr algn="ctr"/>
            <a:endParaRPr lang="es-AR" dirty="0">
              <a:latin typeface="Comic Sans MS" panose="030F0702030302020204" pitchFamily="66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656ECBE-3278-44EC-8714-05FA6E310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61" y="1959311"/>
            <a:ext cx="7467600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1 CuadroTexto">
            <a:extLst>
              <a:ext uri="{FF2B5EF4-FFF2-40B4-BE49-F238E27FC236}">
                <a16:creationId xmlns:a16="http://schemas.microsoft.com/office/drawing/2014/main" id="{B27B7816-BEFD-4C17-AE05-B4DCAE9AC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7381" y="6335490"/>
            <a:ext cx="2736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AR" altLang="es-AR" dirty="0" err="1"/>
              <a:t>Taiz</a:t>
            </a:r>
            <a:r>
              <a:rPr lang="es-AR" altLang="es-AR" dirty="0"/>
              <a:t> y </a:t>
            </a:r>
            <a:r>
              <a:rPr lang="es-AR" altLang="es-AR" dirty="0" err="1"/>
              <a:t>Zeiger</a:t>
            </a:r>
            <a:r>
              <a:rPr lang="es-AR" altLang="es-AR" dirty="0"/>
              <a:t> 2003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DF66107-9959-4A9F-BD0C-3960CFE4E62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769" y="1165771"/>
            <a:ext cx="7784462" cy="504056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31A0883-0ECF-46D2-9BF3-F3BFDDF591DE}"/>
              </a:ext>
            </a:extLst>
          </p:cNvPr>
          <p:cNvSpPr txBox="1"/>
          <p:nvPr/>
        </p:nvSpPr>
        <p:spPr>
          <a:xfrm>
            <a:off x="1979712" y="404664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Comic Sans MS" panose="030F0702030302020204" pitchFamily="66" charset="0"/>
              </a:rPr>
              <a:t>FOTOSISTEMA: formado por clorofilas y proteínas que absorben luz</a:t>
            </a:r>
            <a:endParaRPr lang="es-AR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1E07C3CC-50A6-47A2-BF35-9242296DB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28775"/>
            <a:ext cx="762158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>
            <a:extLst>
              <a:ext uri="{FF2B5EF4-FFF2-40B4-BE49-F238E27FC236}">
                <a16:creationId xmlns:a16="http://schemas.microsoft.com/office/drawing/2014/main" id="{2868E12A-ED62-4C0F-B366-352B35468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206" y="404664"/>
            <a:ext cx="762158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altLang="es-A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Cadena de transporte de electrones simplificada de la membrana tilacoidal entre el fotosistema II (PS2) y el fotosistema I (PSI): citocromo </a:t>
            </a:r>
            <a:r>
              <a:rPr kumimoji="0" lang="es-AR" altLang="es-A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bf</a:t>
            </a:r>
            <a:r>
              <a:rPr kumimoji="0" lang="es-AR" altLang="es-A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plastoquinona (móvil) y plastocianina (móvil).</a:t>
            </a:r>
            <a:endParaRPr kumimoji="0" lang="es-ES" altLang="es-A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>
            <a:extLst>
              <a:ext uri="{FF2B5EF4-FFF2-40B4-BE49-F238E27FC236}">
                <a16:creationId xmlns:a16="http://schemas.microsoft.com/office/drawing/2014/main" id="{6467B26C-F012-436F-822B-65B03B09E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826" y="330309"/>
            <a:ext cx="77768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AR" altLang="es-AR" sz="2000" dirty="0">
                <a:latin typeface="Comic Sans MS" panose="030F0702030302020204" pitchFamily="66" charset="0"/>
              </a:rPr>
              <a:t>Etapa lumínica: Esquema Z de la fotosíntesis</a:t>
            </a:r>
            <a:endParaRPr lang="es-ES" altLang="es-AR" sz="2000" dirty="0">
              <a:latin typeface="Comic Sans MS" panose="030F0702030302020204" pitchFamily="66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567D4F0-80B0-490E-AB20-029D68F9E98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4159" y="910476"/>
            <a:ext cx="7290197" cy="295230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0AAA514-1DB1-4122-AA53-74541075199A}"/>
              </a:ext>
            </a:extLst>
          </p:cNvPr>
          <p:cNvSpPr txBox="1"/>
          <p:nvPr/>
        </p:nvSpPr>
        <p:spPr>
          <a:xfrm>
            <a:off x="323528" y="4293096"/>
            <a:ext cx="84969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Comic Sans MS" panose="030F0702030302020204" pitchFamily="66" charset="0"/>
              </a:rPr>
              <a:t>#Al absorber luz, el fotosistema II produce un oxidante fuerte (que oxida al agua) y un reductor débil (que reduce al fotosistema I).</a:t>
            </a:r>
          </a:p>
          <a:p>
            <a:pPr algn="ctr"/>
            <a:endParaRPr lang="es-MX" dirty="0">
              <a:latin typeface="Comic Sans MS" panose="030F0702030302020204" pitchFamily="66" charset="0"/>
            </a:endParaRPr>
          </a:p>
          <a:p>
            <a:pPr algn="ctr"/>
            <a:r>
              <a:rPr lang="es-MX" dirty="0">
                <a:latin typeface="Comic Sans MS" panose="030F0702030302020204" pitchFamily="66" charset="0"/>
              </a:rPr>
              <a:t>#Al absorber luz, el fotosistema I produce un reductor fuerte (que reduce al NADP) y un oxidante débil (que oxida al fotosistema II).</a:t>
            </a:r>
          </a:p>
          <a:p>
            <a:pPr algn="ctr"/>
            <a:endParaRPr lang="es-MX" dirty="0">
              <a:latin typeface="Comic Sans MS" panose="030F0702030302020204" pitchFamily="66" charset="0"/>
            </a:endParaRPr>
          </a:p>
          <a:p>
            <a:pPr algn="ctr"/>
            <a:endParaRPr lang="es-MX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>
            <a:extLst>
              <a:ext uri="{FF2B5EF4-FFF2-40B4-BE49-F238E27FC236}">
                <a16:creationId xmlns:a16="http://schemas.microsoft.com/office/drawing/2014/main" id="{064AC311-11CA-4E44-848E-05D7B688A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5805488"/>
            <a:ext cx="60579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s-AR" sz="1100">
                <a:solidFill>
                  <a:srgbClr val="000000"/>
                </a:solidFill>
              </a:rPr>
              <a:t>Figure 14-1 </a:t>
            </a:r>
            <a:r>
              <a:rPr lang="en-US" altLang="es-AR" sz="1100" i="1">
                <a:solidFill>
                  <a:srgbClr val="000000"/>
                </a:solidFill>
              </a:rPr>
              <a:t> Molecular Biology of the Cell</a:t>
            </a:r>
            <a:r>
              <a:rPr lang="en-US" altLang="es-AR" sz="1100">
                <a:solidFill>
                  <a:srgbClr val="000000"/>
                </a:solidFill>
              </a:rPr>
              <a:t> (© Garland Science 2008)</a:t>
            </a:r>
            <a:endParaRPr lang="es-ES" altLang="es-AR"/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1FFF8133-C746-4C4A-AC53-49AE39603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47" y="468996"/>
            <a:ext cx="813690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altLang="es-AR" dirty="0">
                <a:latin typeface="Comic Sans MS" panose="030F0702030302020204" pitchFamily="66" charset="0"/>
              </a:rPr>
              <a:t>Algunos</a:t>
            </a:r>
            <a:r>
              <a:rPr lang="es-AR" altLang="es-AR" dirty="0">
                <a:latin typeface="Comic Sans MS" panose="030F0702030302020204" pitchFamily="66" charset="0"/>
              </a:rPr>
              <a:t> componentes de la cadena de transporte de electrones bombean protones creando un gradiente entre el estroma y el lumen tilacoidal que impulsa la síntesis de ATP</a:t>
            </a:r>
            <a:endParaRPr lang="es-ES" altLang="es-AR" dirty="0">
              <a:latin typeface="Comic Sans MS" panose="030F0702030302020204" pitchFamily="66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2FD6266-61E2-4AA8-890D-EE34BC3BAFC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0363" y="1808820"/>
            <a:ext cx="7303273" cy="32403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D3B9C60-929E-4984-9841-73F82994A1F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700808"/>
            <a:ext cx="4848225" cy="44196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EE9035B-ED4D-44B2-8801-163A413AA420}"/>
              </a:ext>
            </a:extLst>
          </p:cNvPr>
          <p:cNvSpPr txBox="1"/>
          <p:nvPr/>
        </p:nvSpPr>
        <p:spPr>
          <a:xfrm>
            <a:off x="1187624" y="737592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Comic Sans MS" panose="030F0702030302020204" pitchFamily="66" charset="0"/>
              </a:rPr>
              <a:t>Algunas sustancias bloquean la cadena de transporte de electrones </a:t>
            </a:r>
            <a:endParaRPr lang="es-A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0325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1104</TotalTime>
  <Words>1251</Words>
  <Application>Microsoft Office PowerPoint</Application>
  <PresentationFormat>Presentación en pantalla (4:3)</PresentationFormat>
  <Paragraphs>222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Comic Sans MS</vt:lpstr>
      <vt:lpstr>Symbol</vt:lpstr>
      <vt:lpstr>Tema de Office</vt:lpstr>
      <vt:lpstr>Default Design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virginia</dc:creator>
  <cp:lastModifiedBy>User</cp:lastModifiedBy>
  <cp:revision>188</cp:revision>
  <dcterms:created xsi:type="dcterms:W3CDTF">2007-06-06T22:10:34Z</dcterms:created>
  <dcterms:modified xsi:type="dcterms:W3CDTF">2021-04-03T21:39:06Z</dcterms:modified>
</cp:coreProperties>
</file>