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theme/themeOverride9.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Override8.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6"/>
  </p:notesMasterIdLst>
  <p:sldIdLst>
    <p:sldId id="256" r:id="rId2"/>
    <p:sldId id="257" r:id="rId3"/>
    <p:sldId id="258" r:id="rId4"/>
    <p:sldId id="259" r:id="rId5"/>
    <p:sldId id="260" r:id="rId6"/>
    <p:sldId id="261" r:id="rId7"/>
    <p:sldId id="272" r:id="rId8"/>
    <p:sldId id="26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9" r:id="rId23"/>
    <p:sldId id="286" r:id="rId24"/>
    <p:sldId id="287" r:id="rId25"/>
    <p:sldId id="288" r:id="rId26"/>
    <p:sldId id="290" r:id="rId27"/>
    <p:sldId id="291" r:id="rId28"/>
    <p:sldId id="292" r:id="rId29"/>
    <p:sldId id="293" r:id="rId30"/>
    <p:sldId id="294" r:id="rId31"/>
    <p:sldId id="295" r:id="rId32"/>
    <p:sldId id="296" r:id="rId33"/>
    <p:sldId id="297" r:id="rId34"/>
    <p:sldId id="298" r:id="rId35"/>
  </p:sldIdLst>
  <p:sldSz cx="9144000" cy="6858000" type="screen4x3"/>
  <p:notesSz cx="6858000" cy="9144000"/>
  <p:defaultTextStyle>
    <a:defPPr>
      <a:defRPr lang="es-A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15" autoAdjust="0"/>
  </p:normalViewPr>
  <p:slideViewPr>
    <p:cSldViewPr>
      <p:cViewPr varScale="1">
        <p:scale>
          <a:sx n="69" d="100"/>
          <a:sy n="69" d="100"/>
        </p:scale>
        <p:origin x="-53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E:\Emilio%20particular\cafma\seminario%20jun-08\nov-11\estadistica%202014.xls"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E:\Emilio%20particular\cafma\seminario%20jun-08\nov-11\comercio%20exterior%20NCM%202014.xls"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E:\Emilio%20particular\cafma\seminario%20jun-08\nov-11\comercio%20exterior%20NCM%202014.xls"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063510763130526"/>
          <c:y val="0.17419382275992748"/>
          <c:w val="0.8587314898491597"/>
          <c:h val="0.65161392958343289"/>
        </c:manualLayout>
      </c:layout>
      <c:barChart>
        <c:barDir val="col"/>
        <c:grouping val="clustered"/>
        <c:ser>
          <c:idx val="0"/>
          <c:order val="0"/>
          <c:tx>
            <c:strRef>
              <c:f>'datos indec'!$A$101</c:f>
              <c:strCache>
                <c:ptCount val="1"/>
                <c:pt idx="0">
                  <c:v>Cosechadoras</c:v>
                </c:pt>
              </c:strCache>
            </c:strRef>
          </c:tx>
          <c:spPr>
            <a:solidFill>
              <a:srgbClr val="9999FF"/>
            </a:solidFill>
            <a:ln w="12700">
              <a:solidFill>
                <a:srgbClr val="000000"/>
              </a:solidFill>
              <a:prstDash val="solid"/>
            </a:ln>
          </c:spPr>
          <c:dLbls>
            <c:dLbl>
              <c:idx val="6"/>
              <c:layout>
                <c:manualLayout>
                  <c:x val="4.314569826592991E-3"/>
                  <c:y val="5.8576650319546652E-3"/>
                </c:manualLayout>
              </c:layout>
              <c:dLblPos val="outEnd"/>
              <c:showVal val="1"/>
            </c:dLbl>
            <c:dLbl>
              <c:idx val="9"/>
              <c:layout>
                <c:manualLayout>
                  <c:x val="1.1385393346504671E-2"/>
                  <c:y val="6.7043283109797921E-3"/>
                </c:manualLayout>
              </c:layout>
              <c:dLblPos val="outEnd"/>
              <c:showVal val="1"/>
            </c:dLbl>
            <c:spPr>
              <a:noFill/>
              <a:ln w="25400">
                <a:noFill/>
              </a:ln>
            </c:spPr>
            <c:txPr>
              <a:bodyPr/>
              <a:lstStyle/>
              <a:p>
                <a:pPr>
                  <a:defRPr sz="1025" b="0" i="0" u="none" strike="noStrike" baseline="0">
                    <a:solidFill>
                      <a:srgbClr val="000000"/>
                    </a:solidFill>
                    <a:latin typeface="Arial"/>
                    <a:ea typeface="Arial"/>
                    <a:cs typeface="Arial"/>
                  </a:defRPr>
                </a:pPr>
                <a:endParaRPr lang="es-AR"/>
              </a:p>
            </c:txPr>
            <c:showVal val="1"/>
          </c:dLbls>
          <c:cat>
            <c:numRef>
              <c:f>'datos indec'!$B$100:$N$100</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indec'!$B$101:$N$101</c:f>
              <c:numCache>
                <c:formatCode>General</c:formatCode>
                <c:ptCount val="13"/>
                <c:pt idx="0" formatCode="#,##0">
                  <c:v>173</c:v>
                </c:pt>
                <c:pt idx="1">
                  <c:v>343</c:v>
                </c:pt>
                <c:pt idx="2">
                  <c:v>479</c:v>
                </c:pt>
                <c:pt idx="3">
                  <c:v>450</c:v>
                </c:pt>
                <c:pt idx="4">
                  <c:v>522</c:v>
                </c:pt>
                <c:pt idx="5">
                  <c:v>569</c:v>
                </c:pt>
                <c:pt idx="6" formatCode="#,##0">
                  <c:v>341</c:v>
                </c:pt>
                <c:pt idx="7" formatCode="#,##0">
                  <c:v>205</c:v>
                </c:pt>
                <c:pt idx="8" formatCode="#,##0">
                  <c:v>305</c:v>
                </c:pt>
                <c:pt idx="9">
                  <c:v>346</c:v>
                </c:pt>
                <c:pt idx="10">
                  <c:v>284</c:v>
                </c:pt>
                <c:pt idx="11" formatCode="#,##0">
                  <c:v>235</c:v>
                </c:pt>
                <c:pt idx="12">
                  <c:v>195</c:v>
                </c:pt>
              </c:numCache>
            </c:numRef>
          </c:val>
        </c:ser>
        <c:gapWidth val="110"/>
        <c:axId val="97598464"/>
        <c:axId val="98423552"/>
      </c:barChart>
      <c:catAx>
        <c:axId val="97598464"/>
        <c:scaling>
          <c:orientation val="minMax"/>
        </c:scaling>
        <c:axPos val="b"/>
        <c:numFmt formatCode="General" sourceLinked="1"/>
        <c:tickLblPos val="nextTo"/>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es-AR"/>
          </a:p>
        </c:txPr>
        <c:crossAx val="98423552"/>
        <c:crosses val="autoZero"/>
        <c:auto val="1"/>
        <c:lblAlgn val="ctr"/>
        <c:lblOffset val="100"/>
        <c:tickLblSkip val="1"/>
        <c:tickMarkSkip val="1"/>
      </c:catAx>
      <c:valAx>
        <c:axId val="98423552"/>
        <c:scaling>
          <c:orientation val="minMax"/>
          <c:max val="800"/>
        </c:scaling>
        <c:axPos val="l"/>
        <c:majorGridlines>
          <c:spPr>
            <a:ln w="3175">
              <a:solidFill>
                <a:srgbClr val="000000"/>
              </a:solidFill>
              <a:prstDash val="solid"/>
            </a:ln>
          </c:spPr>
        </c:majorGridlines>
        <c:title>
          <c:tx>
            <c:rich>
              <a:bodyPr/>
              <a:lstStyle/>
              <a:p>
                <a:pPr>
                  <a:defRPr sz="1000" b="0" i="0" u="none" strike="noStrike" baseline="0">
                    <a:solidFill>
                      <a:srgbClr val="000000"/>
                    </a:solidFill>
                    <a:latin typeface="Arial"/>
                    <a:ea typeface="Arial"/>
                    <a:cs typeface="Arial"/>
                  </a:defRPr>
                </a:pPr>
                <a:r>
                  <a:rPr lang="es-AR"/>
                  <a:t>unidades</a:t>
                </a:r>
              </a:p>
            </c:rich>
          </c:tx>
          <c:layout>
            <c:manualLayout>
              <c:xMode val="edge"/>
              <c:yMode val="edge"/>
              <c:x val="2.6984126984126996E-2"/>
              <c:y val="0.40967809668952682"/>
            </c:manualLayout>
          </c:layout>
          <c:spPr>
            <a:noFill/>
            <a:ln w="25400">
              <a:noFill/>
            </a:ln>
          </c:spPr>
        </c:title>
        <c:numFmt formatCode="#,##0" sourceLinked="1"/>
        <c:tickLblPos val="nextTo"/>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es-AR"/>
          </a:p>
        </c:txPr>
        <c:crossAx val="97598464"/>
        <c:crosses val="autoZero"/>
        <c:crossBetween val="between"/>
        <c:majorUnit val="200"/>
      </c:valAx>
      <c:spPr>
        <a:solidFill>
          <a:srgbClr val="C0C0C0"/>
        </a:solidFill>
        <a:ln w="12700">
          <a:solidFill>
            <a:srgbClr val="808080"/>
          </a:solidFill>
          <a:prstDash val="solid"/>
        </a:ln>
      </c:spPr>
    </c:plotArea>
    <c:plotVisOnly val="1"/>
    <c:dispBlanksAs val="gap"/>
  </c:chart>
  <c:spPr>
    <a:solidFill>
      <a:srgbClr val="FFFFFF"/>
    </a:solidFill>
    <a:ln w="9525">
      <a:noFill/>
    </a:ln>
  </c:spPr>
  <c:txPr>
    <a:bodyPr/>
    <a:lstStyle/>
    <a:p>
      <a:pPr>
        <a:defRPr sz="1025" b="0" i="0" u="none" strike="noStrike" baseline="0">
          <a:solidFill>
            <a:srgbClr val="000000"/>
          </a:solidFill>
          <a:latin typeface="Arial"/>
          <a:ea typeface="Arial"/>
          <a:cs typeface="Arial"/>
        </a:defRPr>
      </a:pPr>
      <a:endParaRPr lang="es-AR"/>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035109579205268"/>
          <c:y val="8.4905921119303798E-2"/>
          <c:w val="0.83732187830485982"/>
          <c:h val="0.77358728130921162"/>
        </c:manualLayout>
      </c:layout>
      <c:barChart>
        <c:barDir val="col"/>
        <c:grouping val="clustered"/>
        <c:ser>
          <c:idx val="0"/>
          <c:order val="0"/>
          <c:tx>
            <c:strRef>
              <c:f>'datos indec'!$A$104</c:f>
              <c:strCache>
                <c:ptCount val="1"/>
                <c:pt idx="0">
                  <c:v>Tractores</c:v>
                </c:pt>
              </c:strCache>
            </c:strRef>
          </c:tx>
          <c:spPr>
            <a:solidFill>
              <a:srgbClr val="9999FF"/>
            </a:solidFill>
            <a:ln w="12700">
              <a:solidFill>
                <a:srgbClr val="000000"/>
              </a:solidFill>
              <a:prstDash val="solid"/>
            </a:ln>
          </c:spPr>
          <c:dLbls>
            <c:dLbl>
              <c:idx val="2"/>
              <c:layout>
                <c:manualLayout>
                  <c:x val="-5.2761650958187238E-3"/>
                  <c:y val="1.0262051661658693E-2"/>
                </c:manualLayout>
              </c:layout>
              <c:dLblPos val="outEnd"/>
              <c:showVal val="1"/>
            </c:dLbl>
            <c:dLbl>
              <c:idx val="3"/>
              <c:layout>
                <c:manualLayout>
                  <c:x val="4.7281969849267648E-3"/>
                  <c:y val="6.8027960624252072E-3"/>
                </c:manualLayout>
              </c:layout>
              <c:dLblPos val="outEnd"/>
              <c:showVal val="1"/>
            </c:dLbl>
            <c:spPr>
              <a:noFill/>
              <a:ln w="25400">
                <a:noFill/>
              </a:ln>
            </c:spPr>
            <c:txPr>
              <a:bodyPr/>
              <a:lstStyle/>
              <a:p>
                <a:pPr>
                  <a:defRPr sz="900" b="0" i="0" u="none" strike="noStrike" baseline="0">
                    <a:solidFill>
                      <a:srgbClr val="000000"/>
                    </a:solidFill>
                    <a:latin typeface="Arial"/>
                    <a:ea typeface="Arial"/>
                    <a:cs typeface="Arial"/>
                  </a:defRPr>
                </a:pPr>
                <a:endParaRPr lang="es-AR"/>
              </a:p>
            </c:txPr>
            <c:showVal val="1"/>
          </c:dLbls>
          <c:cat>
            <c:numRef>
              <c:f>'datos indec'!$B$103:$N$103</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indec'!$B$104:$N$104</c:f>
              <c:numCache>
                <c:formatCode>#,##0</c:formatCode>
                <c:ptCount val="13"/>
                <c:pt idx="0">
                  <c:v>260</c:v>
                </c:pt>
                <c:pt idx="1">
                  <c:v>486</c:v>
                </c:pt>
                <c:pt idx="2">
                  <c:v>801</c:v>
                </c:pt>
                <c:pt idx="3">
                  <c:v>771</c:v>
                </c:pt>
                <c:pt idx="4">
                  <c:v>980</c:v>
                </c:pt>
                <c:pt idx="5">
                  <c:v>1121</c:v>
                </c:pt>
                <c:pt idx="6">
                  <c:v>942</c:v>
                </c:pt>
                <c:pt idx="7">
                  <c:v>1047</c:v>
                </c:pt>
                <c:pt idx="8">
                  <c:v>1101</c:v>
                </c:pt>
                <c:pt idx="9">
                  <c:v>1345</c:v>
                </c:pt>
                <c:pt idx="10">
                  <c:v>1642</c:v>
                </c:pt>
                <c:pt idx="11">
                  <c:v>1947</c:v>
                </c:pt>
                <c:pt idx="12">
                  <c:v>1642</c:v>
                </c:pt>
              </c:numCache>
            </c:numRef>
          </c:val>
        </c:ser>
        <c:gapWidth val="120"/>
        <c:axId val="82913920"/>
        <c:axId val="98404992"/>
      </c:barChart>
      <c:catAx>
        <c:axId val="82913920"/>
        <c:scaling>
          <c:orientation val="minMax"/>
        </c:scaling>
        <c:axPos val="b"/>
        <c:numFmt formatCode="General"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s-AR"/>
          </a:p>
        </c:txPr>
        <c:crossAx val="98404992"/>
        <c:crosses val="autoZero"/>
        <c:auto val="1"/>
        <c:lblAlgn val="ctr"/>
        <c:lblOffset val="100"/>
        <c:tickLblSkip val="1"/>
        <c:tickMarkSkip val="1"/>
      </c:catAx>
      <c:valAx>
        <c:axId val="98404992"/>
        <c:scaling>
          <c:orientation val="minMax"/>
          <c:max val="2100"/>
          <c:min val="0"/>
        </c:scaling>
        <c:axPos val="l"/>
        <c:majorGridlines>
          <c:spPr>
            <a:ln w="3175">
              <a:solidFill>
                <a:srgbClr val="000000"/>
              </a:solidFill>
              <a:prstDash val="solid"/>
            </a:ln>
          </c:spPr>
        </c:majorGridlines>
        <c:title>
          <c:tx>
            <c:rich>
              <a:bodyPr/>
              <a:lstStyle/>
              <a:p>
                <a:pPr>
                  <a:defRPr sz="1025" b="0" i="0" u="none" strike="noStrike" baseline="0">
                    <a:solidFill>
                      <a:srgbClr val="000000"/>
                    </a:solidFill>
                    <a:latin typeface="Arial"/>
                    <a:ea typeface="Arial"/>
                    <a:cs typeface="Arial"/>
                  </a:defRPr>
                </a:pPr>
                <a:r>
                  <a:rPr lang="es-AR"/>
                  <a:t>unidades</a:t>
                </a:r>
              </a:p>
            </c:rich>
          </c:tx>
          <c:layout>
            <c:manualLayout>
              <c:xMode val="edge"/>
              <c:yMode val="edge"/>
              <c:x val="2.5518341307814992E-2"/>
              <c:y val="0.37421482692022007"/>
            </c:manualLayout>
          </c:layout>
          <c:spPr>
            <a:noFill/>
            <a:ln w="25400">
              <a:noFill/>
            </a:ln>
          </c:spPr>
        </c:title>
        <c:numFmt formatCode="#,##0" sourceLinked="1"/>
        <c:tickLblPos val="nextTo"/>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es-AR"/>
          </a:p>
        </c:txPr>
        <c:crossAx val="82913920"/>
        <c:crosses val="autoZero"/>
        <c:crossBetween val="between"/>
        <c:majorUnit val="300"/>
      </c:valAx>
      <c:spPr>
        <a:solidFill>
          <a:srgbClr val="C0C0C0"/>
        </a:solidFill>
        <a:ln w="12700">
          <a:solidFill>
            <a:srgbClr val="808080"/>
          </a:solidFill>
          <a:prstDash val="solid"/>
        </a:ln>
      </c:spPr>
    </c:plotArea>
    <c:plotVisOnly val="1"/>
    <c:dispBlanksAs val="gap"/>
  </c:chart>
  <c:spPr>
    <a:solidFill>
      <a:srgbClr val="FFFFFF"/>
    </a:solidFill>
    <a:ln w="9525">
      <a:noFill/>
    </a:ln>
  </c:spPr>
  <c:txPr>
    <a:bodyPr/>
    <a:lstStyle/>
    <a:p>
      <a:pPr>
        <a:defRPr sz="1025" b="0" i="0" u="none" strike="noStrike" baseline="0">
          <a:solidFill>
            <a:srgbClr val="000000"/>
          </a:solidFill>
          <a:latin typeface="Arial"/>
          <a:ea typeface="Arial"/>
          <a:cs typeface="Arial"/>
        </a:defRPr>
      </a:pPr>
      <a:endParaRPr lang="es-AR"/>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61559528933056"/>
          <c:y val="0.1840490797546013"/>
          <c:w val="0.8445526037794906"/>
          <c:h val="0.6625766871165647"/>
        </c:manualLayout>
      </c:layout>
      <c:barChart>
        <c:barDir val="col"/>
        <c:grouping val="clustered"/>
        <c:ser>
          <c:idx val="0"/>
          <c:order val="0"/>
          <c:tx>
            <c:strRef>
              <c:f>'datos indec'!$A$107</c:f>
              <c:strCache>
                <c:ptCount val="1"/>
                <c:pt idx="0">
                  <c:v>Pulverizadores</c:v>
                </c:pt>
              </c:strCache>
            </c:strRef>
          </c:tx>
          <c:spPr>
            <a:solidFill>
              <a:srgbClr val="9999FF"/>
            </a:solidFill>
            <a:ln w="12700">
              <a:solidFill>
                <a:srgbClr val="000000"/>
              </a:solidFill>
              <a:prstDash val="solid"/>
            </a:ln>
          </c:spPr>
          <c:dLbls>
            <c:spPr>
              <a:noFill/>
              <a:ln w="25400">
                <a:noFill/>
              </a:ln>
            </c:spPr>
            <c:txPr>
              <a:bodyPr/>
              <a:lstStyle/>
              <a:p>
                <a:pPr>
                  <a:defRPr sz="1000" b="0" i="0" u="none" strike="noStrike" baseline="0">
                    <a:solidFill>
                      <a:srgbClr val="000000"/>
                    </a:solidFill>
                    <a:latin typeface="Arial"/>
                    <a:ea typeface="Arial"/>
                    <a:cs typeface="Arial"/>
                  </a:defRPr>
                </a:pPr>
                <a:endParaRPr lang="es-AR"/>
              </a:p>
            </c:txPr>
            <c:showVal val="1"/>
          </c:dLbls>
          <c:cat>
            <c:numRef>
              <c:f>'datos indec'!$B$106:$N$106</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indec'!$B$107:$N$107</c:f>
              <c:numCache>
                <c:formatCode>#,##0</c:formatCode>
                <c:ptCount val="13"/>
                <c:pt idx="0">
                  <c:v>274.5</c:v>
                </c:pt>
                <c:pt idx="1">
                  <c:v>598.5</c:v>
                </c:pt>
                <c:pt idx="2">
                  <c:v>702</c:v>
                </c:pt>
                <c:pt idx="3">
                  <c:v>805.5</c:v>
                </c:pt>
                <c:pt idx="4">
                  <c:v>751.5</c:v>
                </c:pt>
                <c:pt idx="5">
                  <c:v>1102.5</c:v>
                </c:pt>
                <c:pt idx="6">
                  <c:v>805.5</c:v>
                </c:pt>
                <c:pt idx="7">
                  <c:v>765</c:v>
                </c:pt>
                <c:pt idx="8">
                  <c:v>1033.75</c:v>
                </c:pt>
                <c:pt idx="9">
                  <c:v>1416.25</c:v>
                </c:pt>
                <c:pt idx="10" formatCode="General">
                  <c:v>950</c:v>
                </c:pt>
                <c:pt idx="11">
                  <c:v>933</c:v>
                </c:pt>
                <c:pt idx="12">
                  <c:v>603</c:v>
                </c:pt>
              </c:numCache>
            </c:numRef>
          </c:val>
        </c:ser>
        <c:gapWidth val="110"/>
        <c:axId val="83097856"/>
        <c:axId val="99010432"/>
      </c:barChart>
      <c:catAx>
        <c:axId val="83097856"/>
        <c:scaling>
          <c:orientation val="minMax"/>
        </c:scaling>
        <c:axPos val="b"/>
        <c:numFmt formatCode="General"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s-AR"/>
          </a:p>
        </c:txPr>
        <c:crossAx val="99010432"/>
        <c:crosses val="autoZero"/>
        <c:auto val="1"/>
        <c:lblAlgn val="ctr"/>
        <c:lblOffset val="100"/>
        <c:tickLblSkip val="1"/>
        <c:tickMarkSkip val="1"/>
      </c:catAx>
      <c:valAx>
        <c:axId val="99010432"/>
        <c:scaling>
          <c:orientation val="minMax"/>
          <c:max val="1500"/>
        </c:scaling>
        <c:axPos val="l"/>
        <c:majorGridlines>
          <c:spPr>
            <a:ln w="3175">
              <a:solidFill>
                <a:srgbClr val="000000"/>
              </a:solidFill>
              <a:prstDash val="solid"/>
            </a:ln>
          </c:spPr>
        </c:majorGridlines>
        <c:title>
          <c:tx>
            <c:rich>
              <a:bodyPr/>
              <a:lstStyle/>
              <a:p>
                <a:pPr>
                  <a:defRPr sz="1000" b="0" i="0" u="none" strike="noStrike" baseline="0">
                    <a:solidFill>
                      <a:srgbClr val="000000"/>
                    </a:solidFill>
                    <a:latin typeface="Arial"/>
                    <a:ea typeface="Arial"/>
                    <a:cs typeface="Arial"/>
                  </a:defRPr>
                </a:pPr>
                <a:r>
                  <a:rPr lang="es-AR"/>
                  <a:t>unidades</a:t>
                </a:r>
              </a:p>
            </c:rich>
          </c:tx>
          <c:layout>
            <c:manualLayout>
              <c:xMode val="edge"/>
              <c:yMode val="edge"/>
              <c:x val="2.7243589743589751E-2"/>
              <c:y val="0.42944785276073622"/>
            </c:manualLayout>
          </c:layout>
          <c:spPr>
            <a:noFill/>
            <a:ln w="25400">
              <a:noFill/>
            </a:ln>
          </c:spPr>
        </c:title>
        <c:numFmt formatCode="#,##0"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s-AR"/>
          </a:p>
        </c:txPr>
        <c:crossAx val="83097856"/>
        <c:crosses val="autoZero"/>
        <c:crossBetween val="between"/>
        <c:majorUnit val="300"/>
      </c:valAx>
      <c:spPr>
        <a:solidFill>
          <a:srgbClr val="C0C0C0"/>
        </a:solidFill>
        <a:ln w="12700">
          <a:solidFill>
            <a:srgbClr val="808080"/>
          </a:solidFill>
          <a:prstDash val="solid"/>
        </a:ln>
      </c:spPr>
    </c:plotArea>
    <c:plotVisOnly val="1"/>
    <c:dispBlanksAs val="gap"/>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s-AR"/>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plotArea>
      <c:layout>
        <c:manualLayout>
          <c:layoutTarget val="inner"/>
          <c:xMode val="edge"/>
          <c:yMode val="edge"/>
          <c:x val="0.14035109579205268"/>
          <c:y val="0.14912323283086873"/>
          <c:w val="0.83732187830485982"/>
          <c:h val="0.63158075081309062"/>
        </c:manualLayout>
      </c:layout>
      <c:barChart>
        <c:barDir val="col"/>
        <c:grouping val="clustered"/>
        <c:ser>
          <c:idx val="0"/>
          <c:order val="0"/>
          <c:tx>
            <c:strRef>
              <c:f>'datos indec'!$A$110</c:f>
              <c:strCache>
                <c:ptCount val="1"/>
                <c:pt idx="0">
                  <c:v>Cabezales maiceros</c:v>
                </c:pt>
              </c:strCache>
            </c:strRef>
          </c:tx>
          <c:spPr>
            <a:solidFill>
              <a:srgbClr val="9999FF"/>
            </a:solidFill>
            <a:ln w="12700">
              <a:solidFill>
                <a:srgbClr val="000000"/>
              </a:solidFill>
              <a:prstDash val="solid"/>
            </a:ln>
          </c:spPr>
          <c:dLbls>
            <c:spPr>
              <a:noFill/>
              <a:ln w="25400">
                <a:noFill/>
              </a:ln>
            </c:spPr>
            <c:txPr>
              <a:bodyPr/>
              <a:lstStyle/>
              <a:p>
                <a:pPr>
                  <a:defRPr sz="1025" b="0" i="0" u="none" strike="noStrike" baseline="0">
                    <a:solidFill>
                      <a:srgbClr val="000000"/>
                    </a:solidFill>
                    <a:latin typeface="Arial"/>
                    <a:ea typeface="Arial"/>
                    <a:cs typeface="Arial"/>
                  </a:defRPr>
                </a:pPr>
                <a:endParaRPr lang="es-AR"/>
              </a:p>
            </c:txPr>
            <c:showVal val="1"/>
          </c:dLbls>
          <c:cat>
            <c:numRef>
              <c:f>'datos indec'!$B$109:$N$109</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indec'!$B$110:$N$110</c:f>
              <c:numCache>
                <c:formatCode>#,##0</c:formatCode>
                <c:ptCount val="13"/>
                <c:pt idx="0">
                  <c:v>455</c:v>
                </c:pt>
                <c:pt idx="1">
                  <c:v>686</c:v>
                </c:pt>
                <c:pt idx="2">
                  <c:v>504</c:v>
                </c:pt>
                <c:pt idx="3">
                  <c:v>574</c:v>
                </c:pt>
                <c:pt idx="4">
                  <c:v>651</c:v>
                </c:pt>
                <c:pt idx="5">
                  <c:v>847</c:v>
                </c:pt>
                <c:pt idx="6">
                  <c:v>623</c:v>
                </c:pt>
                <c:pt idx="7">
                  <c:v>499.375</c:v>
                </c:pt>
                <c:pt idx="8">
                  <c:v>809.21875000000034</c:v>
                </c:pt>
                <c:pt idx="9">
                  <c:v>1175.1875</c:v>
                </c:pt>
                <c:pt idx="10">
                  <c:v>734.375</c:v>
                </c:pt>
                <c:pt idx="11">
                  <c:v>815</c:v>
                </c:pt>
                <c:pt idx="12">
                  <c:v>760</c:v>
                </c:pt>
              </c:numCache>
            </c:numRef>
          </c:val>
        </c:ser>
        <c:ser>
          <c:idx val="1"/>
          <c:order val="1"/>
          <c:tx>
            <c:strRef>
              <c:f>'datos indec'!$A$111</c:f>
              <c:strCache>
                <c:ptCount val="1"/>
                <c:pt idx="0">
                  <c:v>Cabezales girasoleros</c:v>
                </c:pt>
              </c:strCache>
            </c:strRef>
          </c:tx>
          <c:spPr>
            <a:pattFill prst="wdUpDiag">
              <a:fgClr>
                <a:srgbClr val="993366"/>
              </a:fgClr>
              <a:bgClr>
                <a:srgbClr val="FFFFFF"/>
              </a:bgClr>
            </a:pattFill>
            <a:ln w="12700">
              <a:solidFill>
                <a:srgbClr val="000000"/>
              </a:solidFill>
              <a:prstDash val="solid"/>
            </a:ln>
          </c:spPr>
          <c:dLbls>
            <c:spPr>
              <a:noFill/>
              <a:ln w="25400">
                <a:noFill/>
              </a:ln>
            </c:spPr>
            <c:txPr>
              <a:bodyPr/>
              <a:lstStyle/>
              <a:p>
                <a:pPr>
                  <a:defRPr sz="1025" b="0" i="0" u="none" strike="noStrike" baseline="0">
                    <a:solidFill>
                      <a:srgbClr val="000000"/>
                    </a:solidFill>
                    <a:latin typeface="Arial"/>
                    <a:ea typeface="Arial"/>
                    <a:cs typeface="Arial"/>
                  </a:defRPr>
                </a:pPr>
                <a:endParaRPr lang="es-AR"/>
              </a:p>
            </c:txPr>
            <c:showVal val="1"/>
          </c:dLbls>
          <c:cat>
            <c:numRef>
              <c:f>'datos indec'!$B$109:$N$109</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indec'!$B$111:$N$111</c:f>
              <c:numCache>
                <c:formatCode>#,##0</c:formatCode>
                <c:ptCount val="13"/>
                <c:pt idx="0">
                  <c:v>546</c:v>
                </c:pt>
                <c:pt idx="1">
                  <c:v>166.6</c:v>
                </c:pt>
                <c:pt idx="2">
                  <c:v>238</c:v>
                </c:pt>
                <c:pt idx="3">
                  <c:v>287</c:v>
                </c:pt>
                <c:pt idx="4">
                  <c:v>269.5</c:v>
                </c:pt>
                <c:pt idx="5">
                  <c:v>358.4</c:v>
                </c:pt>
                <c:pt idx="6">
                  <c:v>329</c:v>
                </c:pt>
                <c:pt idx="7">
                  <c:v>234.27469135802468</c:v>
                </c:pt>
                <c:pt idx="8">
                  <c:v>346.70777320034705</c:v>
                </c:pt>
                <c:pt idx="9">
                  <c:v>502.72627114050289</c:v>
                </c:pt>
                <c:pt idx="10">
                  <c:v>311.69028810711188</c:v>
                </c:pt>
                <c:pt idx="11">
                  <c:v>346</c:v>
                </c:pt>
                <c:pt idx="12">
                  <c:v>322</c:v>
                </c:pt>
              </c:numCache>
            </c:numRef>
          </c:val>
        </c:ser>
        <c:gapWidth val="100"/>
        <c:axId val="99233792"/>
        <c:axId val="99235328"/>
      </c:barChart>
      <c:catAx>
        <c:axId val="99233792"/>
        <c:scaling>
          <c:orientation val="minMax"/>
        </c:scaling>
        <c:axPos val="b"/>
        <c:numFmt formatCode="General" sourceLinked="1"/>
        <c:tickLblPos val="nextTo"/>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es-AR"/>
          </a:p>
        </c:txPr>
        <c:crossAx val="99235328"/>
        <c:crosses val="autoZero"/>
        <c:auto val="1"/>
        <c:lblAlgn val="ctr"/>
        <c:lblOffset val="100"/>
        <c:tickLblSkip val="1"/>
        <c:tickMarkSkip val="1"/>
      </c:catAx>
      <c:valAx>
        <c:axId val="99235328"/>
        <c:scaling>
          <c:orientation val="minMax"/>
        </c:scaling>
        <c:axPos val="l"/>
        <c:majorGridlines>
          <c:spPr>
            <a:ln w="3175">
              <a:solidFill>
                <a:srgbClr val="000000"/>
              </a:solidFill>
              <a:prstDash val="solid"/>
            </a:ln>
          </c:spPr>
        </c:majorGridlines>
        <c:title>
          <c:tx>
            <c:rich>
              <a:bodyPr/>
              <a:lstStyle/>
              <a:p>
                <a:pPr>
                  <a:defRPr sz="1025" b="0" i="0" u="none" strike="noStrike" baseline="0">
                    <a:solidFill>
                      <a:srgbClr val="000000"/>
                    </a:solidFill>
                    <a:latin typeface="Arial"/>
                    <a:ea typeface="Arial"/>
                    <a:cs typeface="Arial"/>
                  </a:defRPr>
                </a:pPr>
                <a:r>
                  <a:rPr lang="es-AR"/>
                  <a:t>unidades</a:t>
                </a:r>
              </a:p>
            </c:rich>
          </c:tx>
          <c:layout>
            <c:manualLayout>
              <c:xMode val="edge"/>
              <c:yMode val="edge"/>
              <c:x val="2.5518341307814992E-2"/>
              <c:y val="0.37426992678546778"/>
            </c:manualLayout>
          </c:layout>
          <c:spPr>
            <a:noFill/>
            <a:ln w="25400">
              <a:noFill/>
            </a:ln>
          </c:spPr>
        </c:title>
        <c:numFmt formatCode="#,##0" sourceLinked="1"/>
        <c:tickLblPos val="nextTo"/>
        <c:spPr>
          <a:ln w="3175">
            <a:solidFill>
              <a:srgbClr val="000000"/>
            </a:solidFill>
            <a:prstDash val="solid"/>
          </a:ln>
        </c:spPr>
        <c:txPr>
          <a:bodyPr rot="0" vert="horz"/>
          <a:lstStyle/>
          <a:p>
            <a:pPr>
              <a:defRPr sz="1025" b="0" i="0" u="none" strike="noStrike" baseline="0">
                <a:solidFill>
                  <a:srgbClr val="000000"/>
                </a:solidFill>
                <a:latin typeface="Arial"/>
                <a:ea typeface="Arial"/>
                <a:cs typeface="Arial"/>
              </a:defRPr>
            </a:pPr>
            <a:endParaRPr lang="es-AR"/>
          </a:p>
        </c:txPr>
        <c:crossAx val="99233792"/>
        <c:crosses val="autoZero"/>
        <c:crossBetween val="between"/>
      </c:valAx>
      <c:spPr>
        <a:solidFill>
          <a:srgbClr val="C0C0C0"/>
        </a:solidFill>
        <a:ln w="12700">
          <a:solidFill>
            <a:srgbClr val="808080"/>
          </a:solidFill>
          <a:prstDash val="solid"/>
        </a:ln>
      </c:spPr>
    </c:plotArea>
    <c:legend>
      <c:legendPos val="b"/>
      <c:layout>
        <c:manualLayout>
          <c:xMode val="edge"/>
          <c:yMode val="edge"/>
          <c:x val="0.31100528701854874"/>
          <c:y val="0.9064352043713837"/>
          <c:w val="0.49441870005483801"/>
          <c:h val="7.3099722183849872E-2"/>
        </c:manualLayout>
      </c:layout>
      <c:spPr>
        <a:solidFill>
          <a:srgbClr val="FFFFFF"/>
        </a:solidFill>
        <a:ln w="3175">
          <a:solidFill>
            <a:srgbClr val="000000"/>
          </a:solidFill>
          <a:prstDash val="solid"/>
        </a:ln>
      </c:spPr>
      <c:txPr>
        <a:bodyPr/>
        <a:lstStyle/>
        <a:p>
          <a:pPr>
            <a:defRPr sz="940" b="0" i="0" u="none" strike="noStrike" baseline="0">
              <a:solidFill>
                <a:srgbClr val="000000"/>
              </a:solidFill>
              <a:latin typeface="Arial"/>
              <a:ea typeface="Arial"/>
              <a:cs typeface="Arial"/>
            </a:defRPr>
          </a:pPr>
          <a:endParaRPr lang="es-AR"/>
        </a:p>
      </c:txPr>
    </c:legend>
    <c:plotVisOnly val="1"/>
    <c:dispBlanksAs val="gap"/>
  </c:chart>
  <c:spPr>
    <a:solidFill>
      <a:srgbClr val="FFFFFF"/>
    </a:solidFill>
    <a:ln w="9525">
      <a:noFill/>
    </a:ln>
  </c:spPr>
  <c:txPr>
    <a:bodyPr/>
    <a:lstStyle/>
    <a:p>
      <a:pPr>
        <a:defRPr sz="1025" b="0" i="0" u="none" strike="noStrike" baseline="0">
          <a:solidFill>
            <a:srgbClr val="000000"/>
          </a:solidFill>
          <a:latin typeface="Arial"/>
          <a:ea typeface="Arial"/>
          <a:cs typeface="Arial"/>
        </a:defRPr>
      </a:pPr>
      <a:endParaRPr lang="es-AR"/>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280010375008106"/>
          <c:y val="0.14984754231036876"/>
          <c:w val="0.84480066000051601"/>
          <c:h val="0.71254035425134454"/>
        </c:manualLayout>
      </c:layout>
      <c:barChart>
        <c:barDir val="col"/>
        <c:grouping val="clustered"/>
        <c:ser>
          <c:idx val="0"/>
          <c:order val="0"/>
          <c:tx>
            <c:strRef>
              <c:f>'datos indec'!$A$114</c:f>
              <c:strCache>
                <c:ptCount val="1"/>
                <c:pt idx="0">
                  <c:v>Tolvas autodescargables</c:v>
                </c:pt>
              </c:strCache>
            </c:strRef>
          </c:tx>
          <c:spPr>
            <a:solidFill>
              <a:srgbClr val="9999FF"/>
            </a:solidFill>
            <a:ln w="12700">
              <a:solidFill>
                <a:srgbClr val="000000"/>
              </a:solidFill>
              <a:prstDash val="solid"/>
            </a:ln>
          </c:spPr>
          <c:dLbls>
            <c:spPr>
              <a:noFill/>
              <a:ln w="25400">
                <a:noFill/>
              </a:ln>
            </c:spPr>
            <c:txPr>
              <a:bodyPr/>
              <a:lstStyle/>
              <a:p>
                <a:pPr>
                  <a:defRPr sz="1000" b="0" i="0" u="none" strike="noStrike" baseline="0">
                    <a:solidFill>
                      <a:srgbClr val="000000"/>
                    </a:solidFill>
                    <a:latin typeface="Arial"/>
                    <a:ea typeface="Arial"/>
                    <a:cs typeface="Arial"/>
                  </a:defRPr>
                </a:pPr>
                <a:endParaRPr lang="es-AR"/>
              </a:p>
            </c:txPr>
            <c:showVal val="1"/>
          </c:dLbls>
          <c:cat>
            <c:numRef>
              <c:f>'datos indec'!$B$113:$N$113</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indec'!$B$114:$N$114</c:f>
              <c:numCache>
                <c:formatCode>#,##0</c:formatCode>
                <c:ptCount val="13"/>
                <c:pt idx="0">
                  <c:v>2040</c:v>
                </c:pt>
                <c:pt idx="1">
                  <c:v>2954.4</c:v>
                </c:pt>
                <c:pt idx="2">
                  <c:v>1800</c:v>
                </c:pt>
                <c:pt idx="3">
                  <c:v>2250</c:v>
                </c:pt>
                <c:pt idx="4">
                  <c:v>2298</c:v>
                </c:pt>
                <c:pt idx="5">
                  <c:v>2322</c:v>
                </c:pt>
                <c:pt idx="6">
                  <c:v>1742.4</c:v>
                </c:pt>
                <c:pt idx="7">
                  <c:v>1494</c:v>
                </c:pt>
                <c:pt idx="8">
                  <c:v>2180</c:v>
                </c:pt>
                <c:pt idx="9">
                  <c:v>2745</c:v>
                </c:pt>
                <c:pt idx="10">
                  <c:v>1820</c:v>
                </c:pt>
                <c:pt idx="11">
                  <c:v>1592</c:v>
                </c:pt>
                <c:pt idx="12">
                  <c:v>1059</c:v>
                </c:pt>
              </c:numCache>
            </c:numRef>
          </c:val>
        </c:ser>
        <c:gapWidth val="110"/>
        <c:axId val="87765760"/>
        <c:axId val="99182464"/>
      </c:barChart>
      <c:catAx>
        <c:axId val="87765760"/>
        <c:scaling>
          <c:orientation val="minMax"/>
        </c:scaling>
        <c:axPos val="b"/>
        <c:numFmt formatCode="General"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s-AR"/>
          </a:p>
        </c:txPr>
        <c:crossAx val="99182464"/>
        <c:crosses val="autoZero"/>
        <c:auto val="1"/>
        <c:lblAlgn val="ctr"/>
        <c:lblOffset val="100"/>
        <c:tickLblSkip val="1"/>
        <c:tickMarkSkip val="1"/>
      </c:catAx>
      <c:valAx>
        <c:axId val="99182464"/>
        <c:scaling>
          <c:orientation val="minMax"/>
          <c:max val="3000"/>
        </c:scaling>
        <c:axPos val="l"/>
        <c:majorGridlines>
          <c:spPr>
            <a:ln w="3175">
              <a:solidFill>
                <a:srgbClr val="000000"/>
              </a:solidFill>
              <a:prstDash val="solid"/>
            </a:ln>
          </c:spPr>
        </c:majorGridlines>
        <c:title>
          <c:tx>
            <c:rich>
              <a:bodyPr/>
              <a:lstStyle/>
              <a:p>
                <a:pPr>
                  <a:defRPr sz="1000" b="0" i="0" u="none" strike="noStrike" baseline="0">
                    <a:solidFill>
                      <a:srgbClr val="000000"/>
                    </a:solidFill>
                    <a:latin typeface="Arial"/>
                    <a:ea typeface="Arial"/>
                    <a:cs typeface="Arial"/>
                  </a:defRPr>
                </a:pPr>
                <a:r>
                  <a:rPr lang="es-AR"/>
                  <a:t>unidades</a:t>
                </a:r>
              </a:p>
            </c:rich>
          </c:tx>
          <c:layout>
            <c:manualLayout>
              <c:xMode val="edge"/>
              <c:yMode val="edge"/>
              <c:x val="2.5600000000000012E-2"/>
              <c:y val="0.41896152889145738"/>
            </c:manualLayout>
          </c:layout>
          <c:spPr>
            <a:noFill/>
            <a:ln w="25400">
              <a:noFill/>
            </a:ln>
          </c:spPr>
        </c:title>
        <c:numFmt formatCode="#,##0"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s-AR"/>
          </a:p>
        </c:txPr>
        <c:crossAx val="87765760"/>
        <c:crosses val="autoZero"/>
        <c:crossBetween val="between"/>
        <c:majorUnit val="500"/>
      </c:valAx>
      <c:spPr>
        <a:solidFill>
          <a:srgbClr val="C0C0C0"/>
        </a:solidFill>
        <a:ln w="12700">
          <a:solidFill>
            <a:srgbClr val="808080"/>
          </a:solidFill>
          <a:prstDash val="solid"/>
        </a:ln>
      </c:spPr>
    </c:plotArea>
    <c:plotVisOnly val="1"/>
    <c:dispBlanksAs val="gap"/>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s-AR"/>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plotArea>
      <c:layout>
        <c:manualLayout>
          <c:layoutTarget val="inner"/>
          <c:xMode val="edge"/>
          <c:yMode val="edge"/>
          <c:x val="8.9905362776025358E-2"/>
          <c:y val="5.3511705685618728E-2"/>
          <c:w val="0.9022082018927442"/>
          <c:h val="0.6722408026755865"/>
        </c:manualLayout>
      </c:layout>
      <c:barChart>
        <c:barDir val="col"/>
        <c:grouping val="clustered"/>
        <c:ser>
          <c:idx val="0"/>
          <c:order val="0"/>
          <c:tx>
            <c:strRef>
              <c:f>'datos indec'!$A$72</c:f>
              <c:strCache>
                <c:ptCount val="1"/>
                <c:pt idx="0">
                  <c:v>Cosechadoras </c:v>
                </c:pt>
              </c:strCache>
            </c:strRef>
          </c:tx>
          <c:spPr>
            <a:solidFill>
              <a:srgbClr val="9999FF"/>
            </a:solidFill>
            <a:ln w="12700">
              <a:solidFill>
                <a:srgbClr val="000000"/>
              </a:solidFill>
              <a:prstDash val="solid"/>
            </a:ln>
          </c:spPr>
          <c:cat>
            <c:numRef>
              <c:f>'datos indec'!$B$71:$N$71</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indec'!$B$72:$N$72</c:f>
              <c:numCache>
                <c:formatCode>#,##0</c:formatCode>
                <c:ptCount val="13"/>
                <c:pt idx="0">
                  <c:v>57.856861191657337</c:v>
                </c:pt>
                <c:pt idx="1">
                  <c:v>218.13599001795816</c:v>
                </c:pt>
                <c:pt idx="2">
                  <c:v>335.16359618463486</c:v>
                </c:pt>
                <c:pt idx="3">
                  <c:v>286.75808227404679</c:v>
                </c:pt>
                <c:pt idx="4">
                  <c:v>236.83012484363226</c:v>
                </c:pt>
                <c:pt idx="5">
                  <c:v>360.79960213699201</c:v>
                </c:pt>
                <c:pt idx="6">
                  <c:v>428.59316684568483</c:v>
                </c:pt>
                <c:pt idx="7">
                  <c:v>128.85736856984178</c:v>
                </c:pt>
                <c:pt idx="8">
                  <c:v>312.46240047685228</c:v>
                </c:pt>
                <c:pt idx="9">
                  <c:v>291.01694915254222</c:v>
                </c:pt>
                <c:pt idx="10">
                  <c:v>314.6153846153847</c:v>
                </c:pt>
                <c:pt idx="11">
                  <c:v>382.46153846153817</c:v>
                </c:pt>
                <c:pt idx="12">
                  <c:v>253.85514018691597</c:v>
                </c:pt>
              </c:numCache>
            </c:numRef>
          </c:val>
        </c:ser>
        <c:ser>
          <c:idx val="1"/>
          <c:order val="1"/>
          <c:tx>
            <c:strRef>
              <c:f>'datos indec'!$A$73</c:f>
              <c:strCache>
                <c:ptCount val="1"/>
                <c:pt idx="0">
                  <c:v>Tractores</c:v>
                </c:pt>
              </c:strCache>
            </c:strRef>
          </c:tx>
          <c:spPr>
            <a:solidFill>
              <a:srgbClr val="993366"/>
            </a:solidFill>
            <a:ln w="12700">
              <a:solidFill>
                <a:srgbClr val="000000"/>
              </a:solidFill>
              <a:prstDash val="solid"/>
            </a:ln>
          </c:spPr>
          <c:cat>
            <c:numRef>
              <c:f>'datos indec'!$B$71:$N$71</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indec'!$B$73:$N$73</c:f>
              <c:numCache>
                <c:formatCode>#,##0</c:formatCode>
                <c:ptCount val="13"/>
                <c:pt idx="0">
                  <c:v>36.362552424924367</c:v>
                </c:pt>
                <c:pt idx="1">
                  <c:v>133.73932904988376</c:v>
                </c:pt>
                <c:pt idx="2">
                  <c:v>207.24062507046696</c:v>
                </c:pt>
                <c:pt idx="3">
                  <c:v>227.6935605681474</c:v>
                </c:pt>
                <c:pt idx="4">
                  <c:v>204.80857013246089</c:v>
                </c:pt>
                <c:pt idx="5">
                  <c:v>322.77517456559798</c:v>
                </c:pt>
                <c:pt idx="6">
                  <c:v>350.38043294007053</c:v>
                </c:pt>
                <c:pt idx="7">
                  <c:v>201.37148399395261</c:v>
                </c:pt>
                <c:pt idx="8">
                  <c:v>324.34969565378236</c:v>
                </c:pt>
                <c:pt idx="9">
                  <c:v>283.3171912832928</c:v>
                </c:pt>
                <c:pt idx="10">
                  <c:v>391.34065934065933</c:v>
                </c:pt>
                <c:pt idx="11">
                  <c:v>551.69230769230774</c:v>
                </c:pt>
                <c:pt idx="12">
                  <c:v>378.85514018691606</c:v>
                </c:pt>
              </c:numCache>
            </c:numRef>
          </c:val>
        </c:ser>
        <c:ser>
          <c:idx val="2"/>
          <c:order val="2"/>
          <c:tx>
            <c:strRef>
              <c:f>'datos indec'!$A$74</c:f>
              <c:strCache>
                <c:ptCount val="1"/>
                <c:pt idx="0">
                  <c:v>Sembradoras</c:v>
                </c:pt>
              </c:strCache>
            </c:strRef>
          </c:tx>
          <c:spPr>
            <a:solidFill>
              <a:srgbClr val="FFFFCC"/>
            </a:solidFill>
            <a:ln w="12700">
              <a:solidFill>
                <a:srgbClr val="000000"/>
              </a:solidFill>
              <a:prstDash val="solid"/>
            </a:ln>
          </c:spPr>
          <c:cat>
            <c:numRef>
              <c:f>'datos indec'!$B$71:$N$71</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indec'!$B$74:$N$74</c:f>
              <c:numCache>
                <c:formatCode>#,##0</c:formatCode>
                <c:ptCount val="13"/>
                <c:pt idx="0">
                  <c:v>68.232309483569139</c:v>
                </c:pt>
                <c:pt idx="1">
                  <c:v>125.05929271614188</c:v>
                </c:pt>
                <c:pt idx="2">
                  <c:v>129.54653076871034</c:v>
                </c:pt>
                <c:pt idx="3">
                  <c:v>132.97194748000487</c:v>
                </c:pt>
                <c:pt idx="4">
                  <c:v>142.83554101467897</c:v>
                </c:pt>
                <c:pt idx="5">
                  <c:v>176.60376512307857</c:v>
                </c:pt>
                <c:pt idx="6">
                  <c:v>193.95496512884191</c:v>
                </c:pt>
                <c:pt idx="7">
                  <c:v>135.23989795998182</c:v>
                </c:pt>
                <c:pt idx="8">
                  <c:v>209.94085688011219</c:v>
                </c:pt>
                <c:pt idx="9">
                  <c:v>297.11864406779671</c:v>
                </c:pt>
                <c:pt idx="10">
                  <c:v>212.63736263736257</c:v>
                </c:pt>
                <c:pt idx="11">
                  <c:v>190.61538461538458</c:v>
                </c:pt>
                <c:pt idx="12">
                  <c:v>139.95327102803736</c:v>
                </c:pt>
              </c:numCache>
            </c:numRef>
          </c:val>
        </c:ser>
        <c:ser>
          <c:idx val="3"/>
          <c:order val="3"/>
          <c:tx>
            <c:strRef>
              <c:f>'datos indec'!$A$75</c:f>
              <c:strCache>
                <c:ptCount val="1"/>
                <c:pt idx="0">
                  <c:v>Otros equipos</c:v>
                </c:pt>
              </c:strCache>
            </c:strRef>
          </c:tx>
          <c:spPr>
            <a:solidFill>
              <a:srgbClr val="CCFFFF"/>
            </a:solidFill>
            <a:ln w="12700">
              <a:solidFill>
                <a:srgbClr val="000000"/>
              </a:solidFill>
              <a:prstDash val="solid"/>
            </a:ln>
          </c:spPr>
          <c:cat>
            <c:numRef>
              <c:f>'datos indec'!$B$71:$N$71</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indec'!$B$75:$N$75</c:f>
              <c:numCache>
                <c:formatCode>#,##0</c:formatCode>
                <c:ptCount val="13"/>
                <c:pt idx="0">
                  <c:v>35.813073854947675</c:v>
                </c:pt>
                <c:pt idx="1">
                  <c:v>78.988330637050595</c:v>
                </c:pt>
                <c:pt idx="2">
                  <c:v>136.71725257627341</c:v>
                </c:pt>
                <c:pt idx="3">
                  <c:v>146.75708137323599</c:v>
                </c:pt>
                <c:pt idx="4">
                  <c:v>136.39888506768602</c:v>
                </c:pt>
                <c:pt idx="5">
                  <c:v>136.20881721446239</c:v>
                </c:pt>
                <c:pt idx="6">
                  <c:v>217.92338358378842</c:v>
                </c:pt>
                <c:pt idx="7">
                  <c:v>139.20886581603523</c:v>
                </c:pt>
                <c:pt idx="8">
                  <c:v>212.7213615459606</c:v>
                </c:pt>
                <c:pt idx="9">
                  <c:v>340.96852300242125</c:v>
                </c:pt>
                <c:pt idx="10">
                  <c:v>315.16483516483544</c:v>
                </c:pt>
                <c:pt idx="11">
                  <c:v>367.23076923076928</c:v>
                </c:pt>
                <c:pt idx="12">
                  <c:v>274.4158878504673</c:v>
                </c:pt>
              </c:numCache>
            </c:numRef>
          </c:val>
        </c:ser>
        <c:gapWidth val="80"/>
        <c:axId val="91178880"/>
        <c:axId val="91180416"/>
      </c:barChart>
      <c:catAx>
        <c:axId val="91178880"/>
        <c:scaling>
          <c:orientation val="minMax"/>
        </c:scaling>
        <c:axPos val="b"/>
        <c:numFmt formatCode="General" sourceLinked="1"/>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es-AR"/>
          </a:p>
        </c:txPr>
        <c:crossAx val="91180416"/>
        <c:crosses val="autoZero"/>
        <c:auto val="1"/>
        <c:lblAlgn val="ctr"/>
        <c:lblOffset val="100"/>
        <c:tickLblSkip val="1"/>
        <c:tickMarkSkip val="1"/>
      </c:catAx>
      <c:valAx>
        <c:axId val="91180416"/>
        <c:scaling>
          <c:orientation val="minMax"/>
          <c:max val="560"/>
        </c:scaling>
        <c:axPos val="l"/>
        <c:majorGridlines>
          <c:spPr>
            <a:ln w="3175">
              <a:solidFill>
                <a:srgbClr val="000000"/>
              </a:solidFill>
              <a:prstDash val="solid"/>
            </a:ln>
          </c:spPr>
        </c:majorGridlines>
        <c:numFmt formatCode="#,##0"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s-AR"/>
          </a:p>
        </c:txPr>
        <c:crossAx val="91178880"/>
        <c:crosses val="autoZero"/>
        <c:crossBetween val="between"/>
        <c:majorUnit val="80"/>
      </c:valAx>
      <c:spPr>
        <a:solidFill>
          <a:srgbClr val="FFFFFF"/>
        </a:solidFill>
        <a:ln w="25400">
          <a:noFill/>
        </a:ln>
      </c:spPr>
    </c:plotArea>
    <c:legend>
      <c:legendPos val="b"/>
      <c:layout>
        <c:manualLayout>
          <c:xMode val="edge"/>
          <c:yMode val="edge"/>
          <c:x val="0.23343848580441656"/>
          <c:y val="0.896321070234114"/>
          <c:w val="0.58675078864353314"/>
          <c:h val="8.0267558528428068E-2"/>
        </c:manualLayout>
      </c:layout>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s-AR"/>
        </a:p>
      </c:txPr>
    </c:legend>
    <c:plotVisOnly val="1"/>
    <c:dispBlanksAs val="gap"/>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s-AR"/>
    </a:p>
  </c:txPr>
  <c:externalData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plotArea>
      <c:layout>
        <c:manualLayout>
          <c:layoutTarget val="inner"/>
          <c:xMode val="edge"/>
          <c:yMode val="edge"/>
          <c:x val="0.1286174643110872"/>
          <c:y val="9.4594594594594725E-2"/>
          <c:w val="0.8488752644531764"/>
          <c:h val="0.67229729729729781"/>
        </c:manualLayout>
      </c:layout>
      <c:barChart>
        <c:barDir val="col"/>
        <c:grouping val="clustered"/>
        <c:ser>
          <c:idx val="0"/>
          <c:order val="0"/>
          <c:tx>
            <c:strRef>
              <c:f>'datos indec'!$A$85</c:f>
              <c:strCache>
                <c:ptCount val="1"/>
                <c:pt idx="0">
                  <c:v>Cosechadoras </c:v>
                </c:pt>
              </c:strCache>
            </c:strRef>
          </c:tx>
          <c:spPr>
            <a:solidFill>
              <a:srgbClr val="9999FF"/>
            </a:solidFill>
            <a:ln w="12700">
              <a:solidFill>
                <a:srgbClr val="000000"/>
              </a:solidFill>
              <a:prstDash val="solid"/>
            </a:ln>
          </c:spPr>
          <c:cat>
            <c:numRef>
              <c:f>'datos indec'!$B$84:$N$84</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indec'!$B$85:$N$85</c:f>
              <c:numCache>
                <c:formatCode>#,##0</c:formatCode>
                <c:ptCount val="13"/>
                <c:pt idx="0">
                  <c:v>537</c:v>
                </c:pt>
                <c:pt idx="1">
                  <c:v>2266</c:v>
                </c:pt>
                <c:pt idx="2">
                  <c:v>2987</c:v>
                </c:pt>
                <c:pt idx="3">
                  <c:v>2017</c:v>
                </c:pt>
                <c:pt idx="4">
                  <c:v>1545</c:v>
                </c:pt>
                <c:pt idx="5">
                  <c:v>2163</c:v>
                </c:pt>
                <c:pt idx="6">
                  <c:v>1894</c:v>
                </c:pt>
                <c:pt idx="7">
                  <c:v>543</c:v>
                </c:pt>
                <c:pt idx="8">
                  <c:v>1117</c:v>
                </c:pt>
                <c:pt idx="9">
                  <c:v>1153</c:v>
                </c:pt>
                <c:pt idx="10">
                  <c:v>699</c:v>
                </c:pt>
                <c:pt idx="11">
                  <c:v>709</c:v>
                </c:pt>
                <c:pt idx="12">
                  <c:v>475.03000000000003</c:v>
                </c:pt>
              </c:numCache>
            </c:numRef>
          </c:val>
        </c:ser>
        <c:ser>
          <c:idx val="1"/>
          <c:order val="1"/>
          <c:tx>
            <c:strRef>
              <c:f>'datos indec'!$A$86</c:f>
              <c:strCache>
                <c:ptCount val="1"/>
                <c:pt idx="0">
                  <c:v>Tractores</c:v>
                </c:pt>
              </c:strCache>
            </c:strRef>
          </c:tx>
          <c:spPr>
            <a:solidFill>
              <a:srgbClr val="993366"/>
            </a:solidFill>
            <a:ln w="12700">
              <a:solidFill>
                <a:srgbClr val="000000"/>
              </a:solidFill>
              <a:prstDash val="solid"/>
            </a:ln>
          </c:spPr>
          <c:cat>
            <c:numRef>
              <c:f>'datos indec'!$B$84:$N$84</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indec'!$B$86:$N$86</c:f>
              <c:numCache>
                <c:formatCode>#,##0</c:formatCode>
                <c:ptCount val="13"/>
                <c:pt idx="0">
                  <c:v>1188</c:v>
                </c:pt>
                <c:pt idx="1">
                  <c:v>4102</c:v>
                </c:pt>
                <c:pt idx="2">
                  <c:v>6163</c:v>
                </c:pt>
                <c:pt idx="3">
                  <c:v>6542</c:v>
                </c:pt>
                <c:pt idx="4">
                  <c:v>5882</c:v>
                </c:pt>
                <c:pt idx="5">
                  <c:v>7880</c:v>
                </c:pt>
                <c:pt idx="6">
                  <c:v>7952</c:v>
                </c:pt>
                <c:pt idx="7">
                  <c:v>4025</c:v>
                </c:pt>
                <c:pt idx="8">
                  <c:v>6675</c:v>
                </c:pt>
                <c:pt idx="9">
                  <c:v>5053</c:v>
                </c:pt>
                <c:pt idx="10">
                  <c:v>5081</c:v>
                </c:pt>
                <c:pt idx="11">
                  <c:v>7476</c:v>
                </c:pt>
                <c:pt idx="12">
                  <c:v>5204</c:v>
                </c:pt>
              </c:numCache>
            </c:numRef>
          </c:val>
        </c:ser>
        <c:ser>
          <c:idx val="2"/>
          <c:order val="2"/>
          <c:tx>
            <c:strRef>
              <c:f>'datos indec'!$A$87</c:f>
              <c:strCache>
                <c:ptCount val="1"/>
                <c:pt idx="0">
                  <c:v>Sembradoras</c:v>
                </c:pt>
              </c:strCache>
            </c:strRef>
          </c:tx>
          <c:spPr>
            <a:pattFill prst="wdUpDiag">
              <a:fgClr>
                <a:srgbClr val="00FFFF"/>
              </a:fgClr>
              <a:bgClr>
                <a:srgbClr val="FFFFCC"/>
              </a:bgClr>
            </a:pattFill>
            <a:ln w="12700">
              <a:solidFill>
                <a:srgbClr val="000000"/>
              </a:solidFill>
              <a:prstDash val="solid"/>
            </a:ln>
          </c:spPr>
          <c:cat>
            <c:numRef>
              <c:f>'datos indec'!$B$84:$N$84</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indec'!$B$87:$N$87</c:f>
              <c:numCache>
                <c:formatCode>#,##0</c:formatCode>
                <c:ptCount val="13"/>
                <c:pt idx="0">
                  <c:v>3423</c:v>
                </c:pt>
                <c:pt idx="1">
                  <c:v>4845</c:v>
                </c:pt>
                <c:pt idx="2">
                  <c:v>4499</c:v>
                </c:pt>
                <c:pt idx="3">
                  <c:v>3617</c:v>
                </c:pt>
                <c:pt idx="4">
                  <c:v>3576</c:v>
                </c:pt>
                <c:pt idx="5">
                  <c:v>4059</c:v>
                </c:pt>
                <c:pt idx="6">
                  <c:v>3498</c:v>
                </c:pt>
                <c:pt idx="7">
                  <c:v>2351</c:v>
                </c:pt>
                <c:pt idx="8">
                  <c:v>3300</c:v>
                </c:pt>
                <c:pt idx="9">
                  <c:v>3771</c:v>
                </c:pt>
                <c:pt idx="10">
                  <c:v>2358</c:v>
                </c:pt>
                <c:pt idx="11">
                  <c:v>2315</c:v>
                </c:pt>
                <c:pt idx="12">
                  <c:v>1481</c:v>
                </c:pt>
              </c:numCache>
            </c:numRef>
          </c:val>
        </c:ser>
        <c:ser>
          <c:idx val="3"/>
          <c:order val="3"/>
          <c:tx>
            <c:strRef>
              <c:f>'datos indec'!$A$88</c:f>
              <c:strCache>
                <c:ptCount val="1"/>
                <c:pt idx="0">
                  <c:v>Otros equipos</c:v>
                </c:pt>
              </c:strCache>
            </c:strRef>
          </c:tx>
          <c:spPr>
            <a:pattFill prst="dkHorz">
              <a:fgClr>
                <a:srgbClr val="FF9900"/>
              </a:fgClr>
              <a:bgClr>
                <a:srgbClr val="CCFFFF"/>
              </a:bgClr>
            </a:pattFill>
            <a:ln w="12700">
              <a:solidFill>
                <a:srgbClr val="000000"/>
              </a:solidFill>
              <a:prstDash val="solid"/>
            </a:ln>
          </c:spPr>
          <c:cat>
            <c:numRef>
              <c:f>'datos indec'!$B$84:$N$84</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'datos indec'!$B$88:$N$88</c:f>
              <c:numCache>
                <c:formatCode>#,##0</c:formatCode>
                <c:ptCount val="13"/>
                <c:pt idx="0">
                  <c:v>4196</c:v>
                </c:pt>
                <c:pt idx="1">
                  <c:v>7616</c:v>
                </c:pt>
                <c:pt idx="2">
                  <c:v>11718</c:v>
                </c:pt>
                <c:pt idx="3">
                  <c:v>11488</c:v>
                </c:pt>
                <c:pt idx="4">
                  <c:v>10931</c:v>
                </c:pt>
                <c:pt idx="5">
                  <c:v>13674</c:v>
                </c:pt>
                <c:pt idx="6">
                  <c:v>12897</c:v>
                </c:pt>
                <c:pt idx="7">
                  <c:v>8351</c:v>
                </c:pt>
                <c:pt idx="8">
                  <c:v>11776</c:v>
                </c:pt>
                <c:pt idx="9">
                  <c:v>10785</c:v>
                </c:pt>
                <c:pt idx="10">
                  <c:v>8532</c:v>
                </c:pt>
                <c:pt idx="11">
                  <c:v>9352</c:v>
                </c:pt>
                <c:pt idx="12">
                  <c:v>7309</c:v>
                </c:pt>
              </c:numCache>
            </c:numRef>
          </c:val>
        </c:ser>
        <c:gapWidth val="120"/>
        <c:axId val="99318400"/>
        <c:axId val="99336960"/>
      </c:barChart>
      <c:catAx>
        <c:axId val="99318400"/>
        <c:scaling>
          <c:orientation val="minMax"/>
        </c:scaling>
        <c:axPos val="b"/>
        <c:numFmt formatCode="General" sourceLinked="1"/>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s-AR"/>
          </a:p>
        </c:txPr>
        <c:crossAx val="99336960"/>
        <c:crosses val="autoZero"/>
        <c:auto val="1"/>
        <c:lblAlgn val="ctr"/>
        <c:lblOffset val="100"/>
        <c:tickLblSkip val="1"/>
        <c:tickMarkSkip val="1"/>
      </c:catAx>
      <c:valAx>
        <c:axId val="99336960"/>
        <c:scaling>
          <c:orientation val="minMax"/>
          <c:max val="14000"/>
        </c:scaling>
        <c:axPos val="l"/>
        <c:majorGridlines>
          <c:spPr>
            <a:ln w="3175">
              <a:solidFill>
                <a:srgbClr val="000000"/>
              </a:solidFill>
              <a:prstDash val="solid"/>
            </a:ln>
          </c:spPr>
        </c:majorGridlines>
        <c:numFmt formatCode="#,##0" sourceLinked="1"/>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s-AR"/>
          </a:p>
        </c:txPr>
        <c:crossAx val="99318400"/>
        <c:crosses val="autoZero"/>
        <c:crossBetween val="between"/>
      </c:valAx>
      <c:spPr>
        <a:solidFill>
          <a:srgbClr val="FFFFFF"/>
        </a:solidFill>
        <a:ln w="12700">
          <a:solidFill>
            <a:srgbClr val="808080"/>
          </a:solidFill>
          <a:prstDash val="solid"/>
        </a:ln>
      </c:spPr>
    </c:plotArea>
    <c:legend>
      <c:legendPos val="b"/>
      <c:layout>
        <c:manualLayout>
          <c:xMode val="edge"/>
          <c:yMode val="edge"/>
          <c:x val="0.25401946139369252"/>
          <c:y val="0.89527027027027062"/>
          <c:w val="0.59807124591741112"/>
          <c:h val="8.108108108108103E-2"/>
        </c:manualLayout>
      </c:layout>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s-AR"/>
        </a:p>
      </c:txPr>
    </c:legend>
    <c:plotVisOnly val="1"/>
    <c:dispBlanksAs val="gap"/>
  </c:chart>
  <c:spPr>
    <a:solidFill>
      <a:srgbClr val="FFFFFF"/>
    </a:solidFill>
    <a:ln w="9525">
      <a:noFill/>
    </a:ln>
  </c:spPr>
  <c:txPr>
    <a:bodyPr/>
    <a:lstStyle/>
    <a:p>
      <a:pPr>
        <a:defRPr sz="1200" b="0" i="0" u="none" strike="noStrike" baseline="0">
          <a:solidFill>
            <a:srgbClr val="000000"/>
          </a:solidFill>
          <a:latin typeface="Arial"/>
          <a:ea typeface="Arial"/>
          <a:cs typeface="Arial"/>
        </a:defRPr>
      </a:pPr>
      <a:endParaRPr lang="es-AR"/>
    </a:p>
  </c:tx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plotArea>
      <c:layout>
        <c:manualLayout>
          <c:layoutTarget val="inner"/>
          <c:xMode val="edge"/>
          <c:yMode val="edge"/>
          <c:x val="0.16237495313085865"/>
          <c:y val="0.14108732639575833"/>
          <c:w val="0.48477390326209246"/>
          <c:h val="0.68209393423812004"/>
        </c:manualLayout>
      </c:layout>
      <c:pieChart>
        <c:varyColors val="1"/>
        <c:ser>
          <c:idx val="0"/>
          <c:order val="0"/>
          <c:dPt>
            <c:idx val="0"/>
            <c:spPr>
              <a:solidFill>
                <a:schemeClr val="accent1">
                  <a:lumMod val="60000"/>
                  <a:lumOff val="40000"/>
                </a:schemeClr>
              </a:solidFill>
            </c:spPr>
          </c:dPt>
          <c:dPt>
            <c:idx val="1"/>
            <c:spPr>
              <a:pattFill prst="wdDnDiag">
                <a:fgClr>
                  <a:schemeClr val="accent1"/>
                </a:fgClr>
                <a:bgClr>
                  <a:schemeClr val="bg1"/>
                </a:bgClr>
              </a:pattFill>
            </c:spPr>
          </c:dPt>
          <c:dPt>
            <c:idx val="2"/>
            <c:spPr>
              <a:pattFill prst="lgCheck">
                <a:fgClr>
                  <a:schemeClr val="accent3">
                    <a:lumMod val="75000"/>
                  </a:schemeClr>
                </a:fgClr>
                <a:bgClr>
                  <a:schemeClr val="bg1"/>
                </a:bgClr>
              </a:pattFill>
            </c:spPr>
          </c:dPt>
          <c:dPt>
            <c:idx val="3"/>
            <c:spPr>
              <a:pattFill prst="pct90">
                <a:fgClr>
                  <a:schemeClr val="accent3">
                    <a:lumMod val="75000"/>
                  </a:schemeClr>
                </a:fgClr>
                <a:bgClr>
                  <a:schemeClr val="bg1"/>
                </a:bgClr>
              </a:pattFill>
            </c:spPr>
          </c:dPt>
          <c:dPt>
            <c:idx val="4"/>
            <c:spPr>
              <a:pattFill prst="dkHorz">
                <a:fgClr>
                  <a:schemeClr val="tx1">
                    <a:lumMod val="65000"/>
                    <a:lumOff val="35000"/>
                  </a:schemeClr>
                </a:fgClr>
                <a:bgClr>
                  <a:schemeClr val="bg1"/>
                </a:bgClr>
              </a:pattFill>
            </c:spPr>
          </c:dPt>
          <c:dLbls>
            <c:dLbl>
              <c:idx val="0"/>
              <c:layout>
                <c:manualLayout>
                  <c:x val="2.2711473565804292E-2"/>
                  <c:y val="-3.0799667629486348E-3"/>
                </c:manualLayout>
              </c:layout>
              <c:spPr>
                <a:noFill/>
                <a:ln w="25400">
                  <a:noFill/>
                </a:ln>
              </c:spPr>
              <c:txPr>
                <a:bodyPr/>
                <a:lstStyle/>
                <a:p>
                  <a:pPr>
                    <a:defRPr/>
                  </a:pPr>
                  <a:endParaRPr lang="es-AR"/>
                </a:p>
              </c:txPr>
              <c:dLblPos val="bestFit"/>
              <c:showVal val="1"/>
            </c:dLbl>
            <c:dLbl>
              <c:idx val="1"/>
              <c:layout>
                <c:manualLayout>
                  <c:x val="7.7100559210062968E-3"/>
                  <c:y val="6.7197813291090119E-3"/>
                </c:manualLayout>
              </c:layout>
              <c:spPr>
                <a:noFill/>
                <a:ln w="25400">
                  <a:noFill/>
                </a:ln>
              </c:spPr>
              <c:txPr>
                <a:bodyPr/>
                <a:lstStyle/>
                <a:p>
                  <a:pPr>
                    <a:defRPr/>
                  </a:pPr>
                  <a:endParaRPr lang="es-AR"/>
                </a:p>
              </c:txPr>
              <c:dLblPos val="bestFit"/>
              <c:showVal val="1"/>
            </c:dLbl>
            <c:dLbl>
              <c:idx val="2"/>
              <c:layout>
                <c:manualLayout>
                  <c:x val="1.3566126237798105E-2"/>
                  <c:y val="-1.9407973411607587E-2"/>
                </c:manualLayout>
              </c:layout>
              <c:spPr>
                <a:noFill/>
                <a:ln w="25400">
                  <a:noFill/>
                </a:ln>
              </c:spPr>
              <c:txPr>
                <a:bodyPr/>
                <a:lstStyle/>
                <a:p>
                  <a:pPr>
                    <a:defRPr/>
                  </a:pPr>
                  <a:endParaRPr lang="es-AR"/>
                </a:p>
              </c:txPr>
              <c:dLblPos val="bestFit"/>
              <c:showVal val="1"/>
            </c:dLbl>
            <c:dLbl>
              <c:idx val="3"/>
              <c:layout>
                <c:manualLayout>
                  <c:x val="9.5613182520342434E-3"/>
                  <c:y val="9.544487412446236E-3"/>
                </c:manualLayout>
              </c:layout>
              <c:spPr>
                <a:noFill/>
                <a:ln w="25400">
                  <a:noFill/>
                </a:ln>
              </c:spPr>
              <c:txPr>
                <a:bodyPr/>
                <a:lstStyle/>
                <a:p>
                  <a:pPr>
                    <a:defRPr/>
                  </a:pPr>
                  <a:endParaRPr lang="es-AR"/>
                </a:p>
              </c:txPr>
              <c:dLblPos val="bestFit"/>
              <c:showVal val="1"/>
            </c:dLbl>
            <c:dLbl>
              <c:idx val="4"/>
              <c:layout>
                <c:manualLayout>
                  <c:x val="1.3969734105240423E-2"/>
                  <c:y val="2.6056313966671355E-2"/>
                </c:manualLayout>
              </c:layout>
              <c:spPr>
                <a:noFill/>
                <a:ln w="25400">
                  <a:noFill/>
                </a:ln>
              </c:spPr>
              <c:txPr>
                <a:bodyPr/>
                <a:lstStyle/>
                <a:p>
                  <a:pPr>
                    <a:defRPr/>
                  </a:pPr>
                  <a:endParaRPr lang="es-AR"/>
                </a:p>
              </c:txPr>
              <c:dLblPos val="bestFit"/>
              <c:showVal val="1"/>
            </c:dLbl>
            <c:dLbl>
              <c:idx val="5"/>
              <c:layout>
                <c:manualLayout>
                  <c:x val="1.3369891263592063E-3"/>
                  <c:y val="1.0725016156899978E-2"/>
                </c:manualLayout>
              </c:layout>
              <c:showVal val="1"/>
            </c:dLbl>
            <c:dLbl>
              <c:idx val="6"/>
              <c:layout>
                <c:manualLayout>
                  <c:x val="-1.3372797150356204E-2"/>
                  <c:y val="4.0852820533111796E-2"/>
                </c:manualLayout>
              </c:layout>
              <c:showVal val="1"/>
            </c:dLbl>
            <c:spPr>
              <a:noFill/>
              <a:ln w="25400">
                <a:noFill/>
              </a:ln>
            </c:spPr>
            <c:showVal val="1"/>
            <c:showLeaderLines val="1"/>
          </c:dLbls>
          <c:cat>
            <c:strRef>
              <c:f>'paises X'!$F$22:$F$33</c:f>
              <c:strCache>
                <c:ptCount val="12"/>
                <c:pt idx="0">
                  <c:v>Venezuela</c:v>
                </c:pt>
                <c:pt idx="1">
                  <c:v>Uruguay</c:v>
                </c:pt>
                <c:pt idx="2">
                  <c:v>Bolivia</c:v>
                </c:pt>
                <c:pt idx="3">
                  <c:v>Brasil</c:v>
                </c:pt>
                <c:pt idx="4">
                  <c:v>Paraguay</c:v>
                </c:pt>
                <c:pt idx="5">
                  <c:v>Rusia</c:v>
                </c:pt>
                <c:pt idx="6">
                  <c:v>Alemania</c:v>
                </c:pt>
                <c:pt idx="7">
                  <c:v>Sudafrica</c:v>
                </c:pt>
                <c:pt idx="8">
                  <c:v>EEUU</c:v>
                </c:pt>
                <c:pt idx="9">
                  <c:v>Chile</c:v>
                </c:pt>
                <c:pt idx="10">
                  <c:v>España</c:v>
                </c:pt>
                <c:pt idx="11">
                  <c:v>Ucrania</c:v>
                </c:pt>
              </c:strCache>
            </c:strRef>
          </c:cat>
          <c:val>
            <c:numRef>
              <c:f>'paises X'!$G$22:$G$33</c:f>
              <c:numCache>
                <c:formatCode>0.0%</c:formatCode>
                <c:ptCount val="12"/>
                <c:pt idx="0">
                  <c:v>0.30900000000000016</c:v>
                </c:pt>
                <c:pt idx="1">
                  <c:v>0.17800000000000007</c:v>
                </c:pt>
                <c:pt idx="2">
                  <c:v>0.13300000000000001</c:v>
                </c:pt>
                <c:pt idx="3">
                  <c:v>0.10700000000000004</c:v>
                </c:pt>
                <c:pt idx="4">
                  <c:v>6.6000000000000003E-2</c:v>
                </c:pt>
                <c:pt idx="5">
                  <c:v>6.5000000000000002E-2</c:v>
                </c:pt>
                <c:pt idx="6">
                  <c:v>4.5000000000000012E-2</c:v>
                </c:pt>
                <c:pt idx="7">
                  <c:v>3.500000000000001E-2</c:v>
                </c:pt>
                <c:pt idx="8">
                  <c:v>2.8000000000000001E-2</c:v>
                </c:pt>
                <c:pt idx="9">
                  <c:v>1.6000000000000011E-2</c:v>
                </c:pt>
                <c:pt idx="10">
                  <c:v>1.0000000000000005E-2</c:v>
                </c:pt>
                <c:pt idx="11">
                  <c:v>8.0000000000000071E-3</c:v>
                </c:pt>
              </c:numCache>
            </c:numRef>
          </c:val>
        </c:ser>
        <c:firstSliceAng val="0"/>
      </c:pieChart>
      <c:spPr>
        <a:noFill/>
        <a:ln w="25400">
          <a:noFill/>
        </a:ln>
      </c:spPr>
    </c:plotArea>
    <c:legend>
      <c:legendPos val="r"/>
      <c:layout/>
    </c:legend>
    <c:plotVisOnly val="1"/>
    <c:dispBlanksAs val="zero"/>
  </c:chart>
  <c:spPr>
    <a:ln>
      <a:noFill/>
    </a:ln>
  </c:spPr>
  <c:externalData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s-AR"/>
  <c:clrMapOvr bg1="lt1" tx1="dk1" bg2="lt2" tx2="dk2" accent1="accent1" accent2="accent2" accent3="accent3" accent4="accent4" accent5="accent5" accent6="accent6" hlink="hlink" folHlink="folHlink"/>
  <c:chart>
    <c:plotArea>
      <c:layout>
        <c:manualLayout>
          <c:layoutTarget val="inner"/>
          <c:xMode val="edge"/>
          <c:yMode val="edge"/>
          <c:x val="0.1692571792496525"/>
          <c:y val="0.12883729156496954"/>
          <c:w val="0.49972112860892376"/>
          <c:h val="0.73274472766375964"/>
        </c:manualLayout>
      </c:layout>
      <c:pieChart>
        <c:varyColors val="1"/>
        <c:ser>
          <c:idx val="0"/>
          <c:order val="0"/>
          <c:dPt>
            <c:idx val="1"/>
            <c:spPr>
              <a:pattFill prst="wdUpDiag">
                <a:fgClr>
                  <a:schemeClr val="tx1">
                    <a:lumMod val="65000"/>
                    <a:lumOff val="35000"/>
                  </a:schemeClr>
                </a:fgClr>
                <a:bgClr>
                  <a:schemeClr val="bg1"/>
                </a:bgClr>
              </a:pattFill>
            </c:spPr>
          </c:dPt>
          <c:dPt>
            <c:idx val="2"/>
            <c:spPr>
              <a:pattFill prst="lgCheck">
                <a:fgClr>
                  <a:schemeClr val="accent2">
                    <a:lumMod val="75000"/>
                  </a:schemeClr>
                </a:fgClr>
                <a:bgClr>
                  <a:schemeClr val="bg1"/>
                </a:bgClr>
              </a:pattFill>
            </c:spPr>
          </c:dPt>
          <c:dLbls>
            <c:dLbl>
              <c:idx val="0"/>
              <c:layout>
                <c:manualLayout>
                  <c:x val="2.1349969121506881E-2"/>
                  <c:y val="1.4715141739358062E-4"/>
                </c:manualLayout>
              </c:layout>
              <c:spPr>
                <a:noFill/>
                <a:ln w="25400">
                  <a:noFill/>
                </a:ln>
              </c:spPr>
              <c:txPr>
                <a:bodyPr/>
                <a:lstStyle/>
                <a:p>
                  <a:pPr>
                    <a:defRPr/>
                  </a:pPr>
                  <a:endParaRPr lang="es-AR"/>
                </a:p>
              </c:txPr>
              <c:dLblPos val="bestFit"/>
              <c:showVal val="1"/>
            </c:dLbl>
            <c:dLbl>
              <c:idx val="1"/>
              <c:layout>
                <c:manualLayout>
                  <c:x val="1.8538868303226801E-2"/>
                  <c:y val="5.4318681862880434E-3"/>
                </c:manualLayout>
              </c:layout>
              <c:spPr>
                <a:noFill/>
                <a:ln w="25400">
                  <a:noFill/>
                </a:ln>
              </c:spPr>
              <c:txPr>
                <a:bodyPr/>
                <a:lstStyle/>
                <a:p>
                  <a:pPr>
                    <a:defRPr/>
                  </a:pPr>
                  <a:endParaRPr lang="es-AR"/>
                </a:p>
              </c:txPr>
              <c:dLblPos val="bestFit"/>
              <c:showVal val="1"/>
            </c:dLbl>
            <c:dLbl>
              <c:idx val="2"/>
              <c:layout>
                <c:manualLayout>
                  <c:x val="1.444534506716073E-4"/>
                  <c:y val="4.8629298696153504E-2"/>
                </c:manualLayout>
              </c:layout>
              <c:spPr>
                <a:noFill/>
                <a:ln w="25400">
                  <a:noFill/>
                </a:ln>
              </c:spPr>
              <c:txPr>
                <a:bodyPr/>
                <a:lstStyle/>
                <a:p>
                  <a:pPr>
                    <a:defRPr/>
                  </a:pPr>
                  <a:endParaRPr lang="es-AR"/>
                </a:p>
              </c:txPr>
              <c:dLblPos val="bestFit"/>
              <c:showVal val="1"/>
            </c:dLbl>
            <c:dLbl>
              <c:idx val="9"/>
              <c:layout>
                <c:manualLayout>
                  <c:x val="4.6454087540528044E-2"/>
                  <c:y val="-1.1837199595333601E-2"/>
                </c:manualLayout>
              </c:layout>
              <c:showVal val="1"/>
            </c:dLbl>
            <c:spPr>
              <a:noFill/>
              <a:ln w="25400">
                <a:noFill/>
              </a:ln>
            </c:spPr>
            <c:showVal val="1"/>
            <c:showLeaderLines val="1"/>
          </c:dLbls>
          <c:cat>
            <c:strRef>
              <c:f>'paises M'!$F$39:$F$48</c:f>
              <c:strCache>
                <c:ptCount val="10"/>
                <c:pt idx="0">
                  <c:v>Brasil</c:v>
                </c:pt>
                <c:pt idx="1">
                  <c:v>EEUU</c:v>
                </c:pt>
                <c:pt idx="2">
                  <c:v>Alemania</c:v>
                </c:pt>
                <c:pt idx="3">
                  <c:v>India</c:v>
                </c:pt>
                <c:pt idx="4">
                  <c:v>China</c:v>
                </c:pt>
                <c:pt idx="5">
                  <c:v>Italia</c:v>
                </c:pt>
                <c:pt idx="6">
                  <c:v>Belgica</c:v>
                </c:pt>
                <c:pt idx="7">
                  <c:v>Mexico</c:v>
                </c:pt>
                <c:pt idx="8">
                  <c:v>Turquia</c:v>
                </c:pt>
                <c:pt idx="9">
                  <c:v>Resto</c:v>
                </c:pt>
              </c:strCache>
            </c:strRef>
          </c:cat>
          <c:val>
            <c:numRef>
              <c:f>'paises M'!$G$39:$G$48</c:f>
              <c:numCache>
                <c:formatCode>0.0%</c:formatCode>
                <c:ptCount val="10"/>
                <c:pt idx="0">
                  <c:v>0.51200000000000001</c:v>
                </c:pt>
                <c:pt idx="1">
                  <c:v>0.224</c:v>
                </c:pt>
                <c:pt idx="2">
                  <c:v>7.5000000000000011E-2</c:v>
                </c:pt>
                <c:pt idx="3">
                  <c:v>2.1999999999999999E-2</c:v>
                </c:pt>
                <c:pt idx="4">
                  <c:v>2.1999999999999999E-2</c:v>
                </c:pt>
                <c:pt idx="5">
                  <c:v>2.1703743895822046E-2</c:v>
                </c:pt>
                <c:pt idx="6">
                  <c:v>2.0618556701030927E-2</c:v>
                </c:pt>
                <c:pt idx="7">
                  <c:v>1.7999999999999999E-2</c:v>
                </c:pt>
                <c:pt idx="8">
                  <c:v>1.6436191228763344E-2</c:v>
                </c:pt>
                <c:pt idx="9">
                  <c:v>6.8000000000000019E-2</c:v>
                </c:pt>
              </c:numCache>
            </c:numRef>
          </c:val>
        </c:ser>
        <c:firstSliceAng val="0"/>
      </c:pieChart>
      <c:spPr>
        <a:noFill/>
        <a:ln w="25400">
          <a:noFill/>
        </a:ln>
      </c:spPr>
    </c:plotArea>
    <c:legend>
      <c:legendPos val="r"/>
      <c:layout/>
    </c:legend>
    <c:plotVisOnly val="1"/>
    <c:dispBlanksAs val="zero"/>
  </c:chart>
  <c:spPr>
    <a:ln>
      <a:noFill/>
    </a:ln>
  </c:spPr>
  <c:externalData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6D02329-8C94-4073-B074-226B328B99AD}" type="datetimeFigureOut">
              <a:rPr lang="es-AR"/>
              <a:pPr>
                <a:defRPr/>
              </a:pPr>
              <a:t>16/2/2016</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AR"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AR" noProof="0" smtClean="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3BBE933-C1CD-44DE-ACF9-7475FCE04EC2}" type="slidenum">
              <a:rPr lang="es-AR"/>
              <a:pPr>
                <a:defRPr/>
              </a:pPr>
              <a:t>‹Nº›</a:t>
            </a:fld>
            <a:endParaRPr lang="es-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3 Rectángulo redondeado"/>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5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s-ES" smtClean="0"/>
              <a:t>Haga clic para modificar el estilo de título del patrón</a:t>
            </a:r>
            <a:endParaRPr lang="en-US"/>
          </a:p>
        </p:txBody>
      </p:sp>
      <p:sp>
        <p:nvSpPr>
          <p:cNvPr id="20" name="19 Subtítulo"/>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7" name="18 Marcador de fecha"/>
          <p:cNvSpPr>
            <a:spLocks noGrp="1"/>
          </p:cNvSpPr>
          <p:nvPr>
            <p:ph type="dt" sz="half" idx="10"/>
          </p:nvPr>
        </p:nvSpPr>
        <p:spPr/>
        <p:txBody>
          <a:bodyPr/>
          <a:lstStyle>
            <a:lvl1pPr>
              <a:defRPr/>
            </a:lvl1pPr>
            <a:extLst/>
          </a:lstStyle>
          <a:p>
            <a:pPr>
              <a:defRPr/>
            </a:pPr>
            <a:fld id="{F21C6AA2-4717-454B-9FC6-CFA53461489A}" type="datetime1">
              <a:rPr lang="es-AR"/>
              <a:pPr>
                <a:defRPr/>
              </a:pPr>
              <a:t>16/2/2016</a:t>
            </a:fld>
            <a:endParaRPr lang="es-AR"/>
          </a:p>
        </p:txBody>
      </p:sp>
      <p:sp>
        <p:nvSpPr>
          <p:cNvPr id="8" name="7 Marcador de pie de página"/>
          <p:cNvSpPr>
            <a:spLocks noGrp="1"/>
          </p:cNvSpPr>
          <p:nvPr>
            <p:ph type="ftr" sz="quarter" idx="11"/>
          </p:nvPr>
        </p:nvSpPr>
        <p:spPr/>
        <p:txBody>
          <a:bodyPr/>
          <a:lstStyle>
            <a:lvl1pPr>
              <a:defRPr/>
            </a:lvl1pPr>
            <a:extLst/>
          </a:lstStyle>
          <a:p>
            <a:pPr>
              <a:defRPr/>
            </a:pPr>
            <a:r>
              <a:rPr lang="es-AR"/>
              <a:t>C.A.F.M.A.</a:t>
            </a:r>
          </a:p>
        </p:txBody>
      </p:sp>
      <p:sp>
        <p:nvSpPr>
          <p:cNvPr id="9" name="10 Marcador de número de diapositiva"/>
          <p:cNvSpPr>
            <a:spLocks noGrp="1"/>
          </p:cNvSpPr>
          <p:nvPr>
            <p:ph type="sldNum" sz="quarter" idx="12"/>
          </p:nvPr>
        </p:nvSpPr>
        <p:spPr/>
        <p:txBody>
          <a:bodyPr/>
          <a:lstStyle>
            <a:lvl1pPr>
              <a:defRPr/>
            </a:lvl1pPr>
            <a:extLst/>
          </a:lstStyle>
          <a:p>
            <a:pPr>
              <a:defRPr/>
            </a:pPr>
            <a:fld id="{9167932E-D6B3-4E41-AA42-F1FA7129F866}" type="slidenum">
              <a:rPr lang="es-AR"/>
              <a:pPr>
                <a:defRPr/>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4 Marcador de fecha"/>
          <p:cNvSpPr>
            <a:spLocks noGrp="1"/>
          </p:cNvSpPr>
          <p:nvPr>
            <p:ph type="dt" sz="half" idx="10"/>
          </p:nvPr>
        </p:nvSpPr>
        <p:spPr/>
        <p:txBody>
          <a:bodyPr/>
          <a:lstStyle>
            <a:lvl1pPr>
              <a:defRPr/>
            </a:lvl1pPr>
          </a:lstStyle>
          <a:p>
            <a:pPr>
              <a:defRPr/>
            </a:pPr>
            <a:fld id="{8B9BFB28-EF22-4FF1-95D1-9393E98C55B4}" type="datetime1">
              <a:rPr lang="es-AR"/>
              <a:pPr>
                <a:defRPr/>
              </a:pPr>
              <a:t>16/2/2016</a:t>
            </a:fld>
            <a:endParaRPr lang="es-AR"/>
          </a:p>
        </p:txBody>
      </p:sp>
      <p:sp>
        <p:nvSpPr>
          <p:cNvPr id="5" name="17 Marcador de pie de página"/>
          <p:cNvSpPr>
            <a:spLocks noGrp="1"/>
          </p:cNvSpPr>
          <p:nvPr>
            <p:ph type="ftr" sz="quarter" idx="11"/>
          </p:nvPr>
        </p:nvSpPr>
        <p:spPr/>
        <p:txBody>
          <a:bodyPr/>
          <a:lstStyle>
            <a:lvl1pPr>
              <a:defRPr/>
            </a:lvl1pPr>
          </a:lstStyle>
          <a:p>
            <a:pPr>
              <a:defRPr/>
            </a:pPr>
            <a:r>
              <a:rPr lang="es-AR"/>
              <a:t>C.A.F.M.A.</a:t>
            </a:r>
          </a:p>
        </p:txBody>
      </p:sp>
      <p:sp>
        <p:nvSpPr>
          <p:cNvPr id="6" name="4 Marcador de número de diapositiva"/>
          <p:cNvSpPr>
            <a:spLocks noGrp="1"/>
          </p:cNvSpPr>
          <p:nvPr>
            <p:ph type="sldNum" sz="quarter" idx="12"/>
          </p:nvPr>
        </p:nvSpPr>
        <p:spPr/>
        <p:txBody>
          <a:bodyPr/>
          <a:lstStyle>
            <a:lvl1pPr>
              <a:defRPr/>
            </a:lvl1pPr>
          </a:lstStyle>
          <a:p>
            <a:pPr>
              <a:defRPr/>
            </a:pPr>
            <a:fld id="{63F5C21E-0A1A-4D2F-88B2-7CB4BAE8F764}" type="slidenum">
              <a:rPr lang="es-AR"/>
              <a:pPr>
                <a:defRPr/>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4 Marcador de fecha"/>
          <p:cNvSpPr>
            <a:spLocks noGrp="1"/>
          </p:cNvSpPr>
          <p:nvPr>
            <p:ph type="dt" sz="half" idx="10"/>
          </p:nvPr>
        </p:nvSpPr>
        <p:spPr/>
        <p:txBody>
          <a:bodyPr/>
          <a:lstStyle>
            <a:lvl1pPr>
              <a:defRPr/>
            </a:lvl1pPr>
          </a:lstStyle>
          <a:p>
            <a:pPr>
              <a:defRPr/>
            </a:pPr>
            <a:fld id="{0C950D54-180A-457E-909F-4063A698B852}" type="datetime1">
              <a:rPr lang="es-AR"/>
              <a:pPr>
                <a:defRPr/>
              </a:pPr>
              <a:t>16/2/2016</a:t>
            </a:fld>
            <a:endParaRPr lang="es-AR"/>
          </a:p>
        </p:txBody>
      </p:sp>
      <p:sp>
        <p:nvSpPr>
          <p:cNvPr id="5" name="17 Marcador de pie de página"/>
          <p:cNvSpPr>
            <a:spLocks noGrp="1"/>
          </p:cNvSpPr>
          <p:nvPr>
            <p:ph type="ftr" sz="quarter" idx="11"/>
          </p:nvPr>
        </p:nvSpPr>
        <p:spPr/>
        <p:txBody>
          <a:bodyPr/>
          <a:lstStyle>
            <a:lvl1pPr>
              <a:defRPr/>
            </a:lvl1pPr>
          </a:lstStyle>
          <a:p>
            <a:pPr>
              <a:defRPr/>
            </a:pPr>
            <a:r>
              <a:rPr lang="es-AR"/>
              <a:t>C.A.F.M.A.</a:t>
            </a:r>
          </a:p>
        </p:txBody>
      </p:sp>
      <p:sp>
        <p:nvSpPr>
          <p:cNvPr id="6" name="4 Marcador de número de diapositiva"/>
          <p:cNvSpPr>
            <a:spLocks noGrp="1"/>
          </p:cNvSpPr>
          <p:nvPr>
            <p:ph type="sldNum" sz="quarter" idx="12"/>
          </p:nvPr>
        </p:nvSpPr>
        <p:spPr/>
        <p:txBody>
          <a:bodyPr/>
          <a:lstStyle>
            <a:lvl1pPr>
              <a:defRPr/>
            </a:lvl1pPr>
          </a:lstStyle>
          <a:p>
            <a:pPr>
              <a:defRPr/>
            </a:pPr>
            <a:fld id="{5A9197BE-4D66-4348-A6E8-D0D959D1E1EB}" type="slidenum">
              <a:rPr lang="es-AR"/>
              <a:pPr>
                <a:defRPr/>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lang="es-ES" smtClean="0"/>
              <a:t>Haga clic para modificar el estilo de título del patrón</a:t>
            </a:r>
            <a:endParaRPr lang="en-US"/>
          </a:p>
        </p:txBody>
      </p:sp>
      <p:sp>
        <p:nvSpPr>
          <p:cNvPr id="3" name="2 Marcador de contenido"/>
          <p:cNvSpPr>
            <a:spLocks noGrp="1"/>
          </p:cNvSpPr>
          <p:nvPr>
            <p:ph idx="1"/>
          </p:nvPr>
        </p:nvSpPr>
        <p:spPr>
          <a:xfrm>
            <a:off x="502920" y="530352"/>
            <a:ext cx="8183880" cy="418795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4 Marcador de fecha"/>
          <p:cNvSpPr>
            <a:spLocks noGrp="1"/>
          </p:cNvSpPr>
          <p:nvPr>
            <p:ph type="dt" sz="half" idx="10"/>
          </p:nvPr>
        </p:nvSpPr>
        <p:spPr/>
        <p:txBody>
          <a:bodyPr/>
          <a:lstStyle>
            <a:lvl1pPr>
              <a:defRPr/>
            </a:lvl1pPr>
          </a:lstStyle>
          <a:p>
            <a:pPr>
              <a:defRPr/>
            </a:pPr>
            <a:fld id="{1952C7E1-DFB3-4774-911E-0CB73A24B92C}" type="datetime1">
              <a:rPr lang="es-AR"/>
              <a:pPr>
                <a:defRPr/>
              </a:pPr>
              <a:t>16/2/2016</a:t>
            </a:fld>
            <a:endParaRPr lang="es-AR"/>
          </a:p>
        </p:txBody>
      </p:sp>
      <p:sp>
        <p:nvSpPr>
          <p:cNvPr id="5" name="17 Marcador de pie de página"/>
          <p:cNvSpPr>
            <a:spLocks noGrp="1"/>
          </p:cNvSpPr>
          <p:nvPr>
            <p:ph type="ftr" sz="quarter" idx="11"/>
          </p:nvPr>
        </p:nvSpPr>
        <p:spPr/>
        <p:txBody>
          <a:bodyPr/>
          <a:lstStyle>
            <a:lvl1pPr>
              <a:defRPr/>
            </a:lvl1pPr>
          </a:lstStyle>
          <a:p>
            <a:pPr>
              <a:defRPr/>
            </a:pPr>
            <a:r>
              <a:rPr lang="es-AR"/>
              <a:t>C.A.F.M.A.</a:t>
            </a:r>
          </a:p>
        </p:txBody>
      </p:sp>
      <p:sp>
        <p:nvSpPr>
          <p:cNvPr id="6" name="4 Marcador de número de diapositiva"/>
          <p:cNvSpPr>
            <a:spLocks noGrp="1"/>
          </p:cNvSpPr>
          <p:nvPr>
            <p:ph type="sldNum" sz="quarter" idx="12"/>
          </p:nvPr>
        </p:nvSpPr>
        <p:spPr/>
        <p:txBody>
          <a:bodyPr/>
          <a:lstStyle>
            <a:lvl1pPr>
              <a:defRPr/>
            </a:lvl1pPr>
          </a:lstStyle>
          <a:p>
            <a:pPr>
              <a:defRPr/>
            </a:pPr>
            <a:fld id="{6B5F434D-C5B5-451F-93C7-E3D056580281}" type="slidenum">
              <a:rPr lang="es-AR"/>
              <a:pPr>
                <a:defRPr/>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3 Rectángulo redondeado"/>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1 Título"/>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6" name="3 Marcador de fecha"/>
          <p:cNvSpPr>
            <a:spLocks noGrp="1"/>
          </p:cNvSpPr>
          <p:nvPr>
            <p:ph type="dt" sz="half" idx="10"/>
          </p:nvPr>
        </p:nvSpPr>
        <p:spPr/>
        <p:txBody>
          <a:bodyPr/>
          <a:lstStyle>
            <a:lvl1pPr>
              <a:defRPr/>
            </a:lvl1pPr>
            <a:extLst/>
          </a:lstStyle>
          <a:p>
            <a:pPr>
              <a:defRPr/>
            </a:pPr>
            <a:fld id="{87F200B3-4AF7-4098-B0A9-11F0887E18B9}" type="datetime1">
              <a:rPr lang="es-AR"/>
              <a:pPr>
                <a:defRPr/>
              </a:pPr>
              <a:t>16/2/2016</a:t>
            </a:fld>
            <a:endParaRPr lang="es-AR"/>
          </a:p>
        </p:txBody>
      </p:sp>
      <p:sp>
        <p:nvSpPr>
          <p:cNvPr id="7" name="4 Marcador de pie de página"/>
          <p:cNvSpPr>
            <a:spLocks noGrp="1"/>
          </p:cNvSpPr>
          <p:nvPr>
            <p:ph type="ftr" sz="quarter" idx="11"/>
          </p:nvPr>
        </p:nvSpPr>
        <p:spPr/>
        <p:txBody>
          <a:bodyPr/>
          <a:lstStyle>
            <a:lvl1pPr>
              <a:defRPr/>
            </a:lvl1pPr>
            <a:extLst/>
          </a:lstStyle>
          <a:p>
            <a:pPr>
              <a:defRPr/>
            </a:pPr>
            <a:r>
              <a:rPr lang="es-AR"/>
              <a:t>C.A.F.M.A.</a:t>
            </a:r>
          </a:p>
        </p:txBody>
      </p:sp>
      <p:sp>
        <p:nvSpPr>
          <p:cNvPr id="8" name="5 Marcador de número de diapositiva"/>
          <p:cNvSpPr>
            <a:spLocks noGrp="1"/>
          </p:cNvSpPr>
          <p:nvPr>
            <p:ph type="sldNum" sz="quarter" idx="12"/>
          </p:nvPr>
        </p:nvSpPr>
        <p:spPr/>
        <p:txBody>
          <a:bodyPr/>
          <a:lstStyle>
            <a:lvl1pPr>
              <a:defRPr/>
            </a:lvl1pPr>
            <a:extLst/>
          </a:lstStyle>
          <a:p>
            <a:pPr>
              <a:defRPr/>
            </a:pPr>
            <a:fld id="{AF4D5BC5-CC5F-40E6-A20B-ECBD2BDFD02F}" type="slidenum">
              <a:rPr lang="es-AR"/>
              <a:pPr>
                <a:defRPr/>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4 Marcador de fecha"/>
          <p:cNvSpPr>
            <a:spLocks noGrp="1"/>
          </p:cNvSpPr>
          <p:nvPr>
            <p:ph type="dt" sz="half" idx="10"/>
          </p:nvPr>
        </p:nvSpPr>
        <p:spPr/>
        <p:txBody>
          <a:bodyPr/>
          <a:lstStyle>
            <a:lvl1pPr>
              <a:defRPr/>
            </a:lvl1pPr>
          </a:lstStyle>
          <a:p>
            <a:pPr>
              <a:defRPr/>
            </a:pPr>
            <a:fld id="{BBAA879B-7E9A-4FF7-93EE-660FF27370D2}" type="datetime1">
              <a:rPr lang="es-AR"/>
              <a:pPr>
                <a:defRPr/>
              </a:pPr>
              <a:t>16/2/2016</a:t>
            </a:fld>
            <a:endParaRPr lang="es-AR"/>
          </a:p>
        </p:txBody>
      </p:sp>
      <p:sp>
        <p:nvSpPr>
          <p:cNvPr id="6" name="17 Marcador de pie de página"/>
          <p:cNvSpPr>
            <a:spLocks noGrp="1"/>
          </p:cNvSpPr>
          <p:nvPr>
            <p:ph type="ftr" sz="quarter" idx="11"/>
          </p:nvPr>
        </p:nvSpPr>
        <p:spPr/>
        <p:txBody>
          <a:bodyPr/>
          <a:lstStyle>
            <a:lvl1pPr>
              <a:defRPr/>
            </a:lvl1pPr>
          </a:lstStyle>
          <a:p>
            <a:pPr>
              <a:defRPr/>
            </a:pPr>
            <a:r>
              <a:rPr lang="es-AR"/>
              <a:t>C.A.F.M.A.</a:t>
            </a:r>
          </a:p>
        </p:txBody>
      </p:sp>
      <p:sp>
        <p:nvSpPr>
          <p:cNvPr id="7" name="4 Marcador de número de diapositiva"/>
          <p:cNvSpPr>
            <a:spLocks noGrp="1"/>
          </p:cNvSpPr>
          <p:nvPr>
            <p:ph type="sldNum" sz="quarter" idx="12"/>
          </p:nvPr>
        </p:nvSpPr>
        <p:spPr/>
        <p:txBody>
          <a:bodyPr/>
          <a:lstStyle>
            <a:lvl1pPr>
              <a:defRPr/>
            </a:lvl1pPr>
          </a:lstStyle>
          <a:p>
            <a:pPr>
              <a:defRPr/>
            </a:pPr>
            <a:fld id="{6B2913CA-D99D-4234-B552-4B5109F156D0}" type="slidenum">
              <a:rPr lang="es-AR"/>
              <a:pPr>
                <a:defRPr/>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lvl1pPr>
              <a:defRPr b="1"/>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24 Marcador de fecha"/>
          <p:cNvSpPr>
            <a:spLocks noGrp="1"/>
          </p:cNvSpPr>
          <p:nvPr>
            <p:ph type="dt" sz="half" idx="10"/>
          </p:nvPr>
        </p:nvSpPr>
        <p:spPr/>
        <p:txBody>
          <a:bodyPr/>
          <a:lstStyle>
            <a:lvl1pPr>
              <a:defRPr/>
            </a:lvl1pPr>
          </a:lstStyle>
          <a:p>
            <a:pPr>
              <a:defRPr/>
            </a:pPr>
            <a:fld id="{6895CD98-873B-4544-A486-D4446F992324}" type="datetime1">
              <a:rPr lang="es-AR"/>
              <a:pPr>
                <a:defRPr/>
              </a:pPr>
              <a:t>16/2/2016</a:t>
            </a:fld>
            <a:endParaRPr lang="es-AR"/>
          </a:p>
        </p:txBody>
      </p:sp>
      <p:sp>
        <p:nvSpPr>
          <p:cNvPr id="8" name="17 Marcador de pie de página"/>
          <p:cNvSpPr>
            <a:spLocks noGrp="1"/>
          </p:cNvSpPr>
          <p:nvPr>
            <p:ph type="ftr" sz="quarter" idx="11"/>
          </p:nvPr>
        </p:nvSpPr>
        <p:spPr/>
        <p:txBody>
          <a:bodyPr/>
          <a:lstStyle>
            <a:lvl1pPr>
              <a:defRPr/>
            </a:lvl1pPr>
          </a:lstStyle>
          <a:p>
            <a:pPr>
              <a:defRPr/>
            </a:pPr>
            <a:r>
              <a:rPr lang="es-AR"/>
              <a:t>C.A.F.M.A.</a:t>
            </a:r>
          </a:p>
        </p:txBody>
      </p:sp>
      <p:sp>
        <p:nvSpPr>
          <p:cNvPr id="9" name="4 Marcador de número de diapositiva"/>
          <p:cNvSpPr>
            <a:spLocks noGrp="1"/>
          </p:cNvSpPr>
          <p:nvPr>
            <p:ph type="sldNum" sz="quarter" idx="12"/>
          </p:nvPr>
        </p:nvSpPr>
        <p:spPr/>
        <p:txBody>
          <a:bodyPr/>
          <a:lstStyle>
            <a:lvl1pPr>
              <a:defRPr/>
            </a:lvl1pPr>
          </a:lstStyle>
          <a:p>
            <a:pPr>
              <a:defRPr/>
            </a:pPr>
            <a:fld id="{B901A4DF-E3AA-45A3-8B69-4E0C5B5ED252}" type="slidenum">
              <a:rPr lang="es-AR"/>
              <a:pPr>
                <a:defRPr/>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4 Marcador de fecha"/>
          <p:cNvSpPr>
            <a:spLocks noGrp="1"/>
          </p:cNvSpPr>
          <p:nvPr>
            <p:ph type="dt" sz="half" idx="10"/>
          </p:nvPr>
        </p:nvSpPr>
        <p:spPr/>
        <p:txBody>
          <a:bodyPr/>
          <a:lstStyle>
            <a:lvl1pPr>
              <a:defRPr/>
            </a:lvl1pPr>
          </a:lstStyle>
          <a:p>
            <a:pPr>
              <a:defRPr/>
            </a:pPr>
            <a:fld id="{E33FA590-1176-40BA-B68A-4CC0A4B3ADEA}" type="datetime1">
              <a:rPr lang="es-AR"/>
              <a:pPr>
                <a:defRPr/>
              </a:pPr>
              <a:t>16/2/2016</a:t>
            </a:fld>
            <a:endParaRPr lang="es-AR"/>
          </a:p>
        </p:txBody>
      </p:sp>
      <p:sp>
        <p:nvSpPr>
          <p:cNvPr id="4" name="17 Marcador de pie de página"/>
          <p:cNvSpPr>
            <a:spLocks noGrp="1"/>
          </p:cNvSpPr>
          <p:nvPr>
            <p:ph type="ftr" sz="quarter" idx="11"/>
          </p:nvPr>
        </p:nvSpPr>
        <p:spPr/>
        <p:txBody>
          <a:bodyPr/>
          <a:lstStyle>
            <a:lvl1pPr>
              <a:defRPr/>
            </a:lvl1pPr>
          </a:lstStyle>
          <a:p>
            <a:pPr>
              <a:defRPr/>
            </a:pPr>
            <a:r>
              <a:rPr lang="es-AR"/>
              <a:t>C.A.F.M.A.</a:t>
            </a:r>
          </a:p>
        </p:txBody>
      </p:sp>
      <p:sp>
        <p:nvSpPr>
          <p:cNvPr id="5" name="4 Marcador de número de diapositiva"/>
          <p:cNvSpPr>
            <a:spLocks noGrp="1"/>
          </p:cNvSpPr>
          <p:nvPr>
            <p:ph type="sldNum" sz="quarter" idx="12"/>
          </p:nvPr>
        </p:nvSpPr>
        <p:spPr/>
        <p:txBody>
          <a:bodyPr/>
          <a:lstStyle>
            <a:lvl1pPr>
              <a:defRPr/>
            </a:lvl1pPr>
          </a:lstStyle>
          <a:p>
            <a:pPr>
              <a:defRPr/>
            </a:pPr>
            <a:fld id="{BB99384C-E437-4081-AA05-FC1B01A55D70}" type="slidenum">
              <a:rPr lang="es-AR"/>
              <a:pPr>
                <a:defRPr/>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Rectángulo redondeado"/>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1 Marcador de fecha"/>
          <p:cNvSpPr>
            <a:spLocks noGrp="1"/>
          </p:cNvSpPr>
          <p:nvPr>
            <p:ph type="dt" sz="half" idx="10"/>
          </p:nvPr>
        </p:nvSpPr>
        <p:spPr/>
        <p:txBody>
          <a:bodyPr/>
          <a:lstStyle>
            <a:lvl1pPr>
              <a:defRPr/>
            </a:lvl1pPr>
            <a:extLst/>
          </a:lstStyle>
          <a:p>
            <a:pPr>
              <a:defRPr/>
            </a:pPr>
            <a:fld id="{C1591FBD-7823-411B-9DD0-81907EC5A4CF}" type="datetime1">
              <a:rPr lang="es-AR"/>
              <a:pPr>
                <a:defRPr/>
              </a:pPr>
              <a:t>16/2/2016</a:t>
            </a:fld>
            <a:endParaRPr lang="es-AR"/>
          </a:p>
        </p:txBody>
      </p:sp>
      <p:sp>
        <p:nvSpPr>
          <p:cNvPr id="4" name="2 Marcador de pie de página"/>
          <p:cNvSpPr>
            <a:spLocks noGrp="1"/>
          </p:cNvSpPr>
          <p:nvPr>
            <p:ph type="ftr" sz="quarter" idx="11"/>
          </p:nvPr>
        </p:nvSpPr>
        <p:spPr/>
        <p:txBody>
          <a:bodyPr/>
          <a:lstStyle>
            <a:lvl1pPr>
              <a:defRPr/>
            </a:lvl1pPr>
            <a:extLst/>
          </a:lstStyle>
          <a:p>
            <a:pPr>
              <a:defRPr/>
            </a:pPr>
            <a:r>
              <a:rPr lang="es-AR"/>
              <a:t>C.A.F.M.A.</a:t>
            </a:r>
          </a:p>
        </p:txBody>
      </p:sp>
      <p:sp>
        <p:nvSpPr>
          <p:cNvPr id="5" name="3 Marcador de número de diapositiva"/>
          <p:cNvSpPr>
            <a:spLocks noGrp="1"/>
          </p:cNvSpPr>
          <p:nvPr>
            <p:ph type="sldNum" sz="quarter" idx="12"/>
          </p:nvPr>
        </p:nvSpPr>
        <p:spPr/>
        <p:txBody>
          <a:bodyPr/>
          <a:lstStyle>
            <a:lvl1pPr>
              <a:defRPr/>
            </a:lvl1pPr>
            <a:extLst/>
          </a:lstStyle>
          <a:p>
            <a:pPr>
              <a:defRPr/>
            </a:pPr>
            <a:fld id="{799C1DB5-DA16-460E-BE4C-C652F9909DE2}" type="slidenum">
              <a:rPr lang="es-AR"/>
              <a:pPr>
                <a:defRPr/>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4 Marcador de fecha"/>
          <p:cNvSpPr>
            <a:spLocks noGrp="1"/>
          </p:cNvSpPr>
          <p:nvPr>
            <p:ph type="dt" sz="half" idx="10"/>
          </p:nvPr>
        </p:nvSpPr>
        <p:spPr/>
        <p:txBody>
          <a:bodyPr/>
          <a:lstStyle>
            <a:lvl1pPr>
              <a:defRPr/>
            </a:lvl1pPr>
          </a:lstStyle>
          <a:p>
            <a:pPr>
              <a:defRPr/>
            </a:pPr>
            <a:fld id="{02ED3990-4BD1-4EB6-95D8-06E9FC927430}" type="datetime1">
              <a:rPr lang="es-AR"/>
              <a:pPr>
                <a:defRPr/>
              </a:pPr>
              <a:t>16/2/2016</a:t>
            </a:fld>
            <a:endParaRPr lang="es-AR"/>
          </a:p>
        </p:txBody>
      </p:sp>
      <p:sp>
        <p:nvSpPr>
          <p:cNvPr id="6" name="17 Marcador de pie de página"/>
          <p:cNvSpPr>
            <a:spLocks noGrp="1"/>
          </p:cNvSpPr>
          <p:nvPr>
            <p:ph type="ftr" sz="quarter" idx="11"/>
          </p:nvPr>
        </p:nvSpPr>
        <p:spPr/>
        <p:txBody>
          <a:bodyPr/>
          <a:lstStyle>
            <a:lvl1pPr>
              <a:defRPr/>
            </a:lvl1pPr>
          </a:lstStyle>
          <a:p>
            <a:pPr>
              <a:defRPr/>
            </a:pPr>
            <a:r>
              <a:rPr lang="es-AR"/>
              <a:t>C.A.F.M.A.</a:t>
            </a:r>
          </a:p>
        </p:txBody>
      </p:sp>
      <p:sp>
        <p:nvSpPr>
          <p:cNvPr id="7" name="4 Marcador de número de diapositiva"/>
          <p:cNvSpPr>
            <a:spLocks noGrp="1"/>
          </p:cNvSpPr>
          <p:nvPr>
            <p:ph type="sldNum" sz="quarter" idx="12"/>
          </p:nvPr>
        </p:nvSpPr>
        <p:spPr/>
        <p:txBody>
          <a:bodyPr/>
          <a:lstStyle>
            <a:lvl1pPr>
              <a:defRPr/>
            </a:lvl1pPr>
          </a:lstStyle>
          <a:p>
            <a:pPr>
              <a:defRPr/>
            </a:pPr>
            <a:fld id="{C7C45C5B-9624-43A2-B379-F32A19B501B2}" type="slidenum">
              <a:rPr lang="es-AR"/>
              <a:pPr>
                <a:defRPr/>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4 Rectángulo redondeado"/>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5 Redondear rectángulo de esquina sencilla"/>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s-ES" smtClean="0"/>
              <a:t>Haga clic para modificar el estilo de título del patrón</a:t>
            </a:r>
            <a:endParaRPr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s-ES" noProof="0" smtClean="0"/>
              <a:t>Haga clic en el icono para agregar una imagen</a:t>
            </a:r>
            <a:endParaRPr lang="en-US" noProof="0"/>
          </a:p>
        </p:txBody>
      </p:sp>
      <p:sp>
        <p:nvSpPr>
          <p:cNvPr id="7" name="4 Marcador de fecha"/>
          <p:cNvSpPr>
            <a:spLocks noGrp="1"/>
          </p:cNvSpPr>
          <p:nvPr>
            <p:ph type="dt" sz="half" idx="10"/>
          </p:nvPr>
        </p:nvSpPr>
        <p:spPr/>
        <p:txBody>
          <a:bodyPr/>
          <a:lstStyle>
            <a:lvl1pPr>
              <a:defRPr/>
            </a:lvl1pPr>
            <a:extLst/>
          </a:lstStyle>
          <a:p>
            <a:pPr>
              <a:defRPr/>
            </a:pPr>
            <a:fld id="{3F60A767-8EA4-4952-A420-5CA3D31D1771}" type="datetime1">
              <a:rPr lang="es-AR"/>
              <a:pPr>
                <a:defRPr/>
              </a:pPr>
              <a:t>16/2/2016</a:t>
            </a:fld>
            <a:endParaRPr lang="es-AR"/>
          </a:p>
        </p:txBody>
      </p:sp>
      <p:sp>
        <p:nvSpPr>
          <p:cNvPr id="8" name="5 Marcador de pie de página"/>
          <p:cNvSpPr>
            <a:spLocks noGrp="1"/>
          </p:cNvSpPr>
          <p:nvPr>
            <p:ph type="ftr" sz="quarter" idx="11"/>
          </p:nvPr>
        </p:nvSpPr>
        <p:spPr/>
        <p:txBody>
          <a:bodyPr/>
          <a:lstStyle>
            <a:lvl1pPr>
              <a:defRPr/>
            </a:lvl1pPr>
            <a:extLst/>
          </a:lstStyle>
          <a:p>
            <a:pPr>
              <a:defRPr/>
            </a:pPr>
            <a:r>
              <a:rPr lang="es-AR"/>
              <a:t>C.A.F.M.A.</a:t>
            </a:r>
          </a:p>
        </p:txBody>
      </p:sp>
      <p:sp>
        <p:nvSpPr>
          <p:cNvPr id="9" name="6 Marcador de número de diapositiva"/>
          <p:cNvSpPr>
            <a:spLocks noGrp="1"/>
          </p:cNvSpPr>
          <p:nvPr>
            <p:ph type="sldNum" sz="quarter" idx="12"/>
          </p:nvPr>
        </p:nvSpPr>
        <p:spPr/>
        <p:txBody>
          <a:bodyPr/>
          <a:lstStyle>
            <a:lvl1pPr>
              <a:defRPr/>
            </a:lvl1pPr>
            <a:extLst/>
          </a:lstStyle>
          <a:p>
            <a:pPr>
              <a:defRPr/>
            </a:pPr>
            <a:fld id="{14B2DCD2-5397-4635-A81A-CD111A6771FA}" type="slidenum">
              <a:rPr lang="es-AR"/>
              <a:pPr>
                <a:defRPr/>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6 Rectángulo redondeado"/>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12 Marcador de título"/>
          <p:cNvSpPr>
            <a:spLocks noGrp="1"/>
          </p:cNvSpPr>
          <p:nvPr>
            <p:ph type="title"/>
          </p:nvPr>
        </p:nvSpPr>
        <p:spPr>
          <a:xfrm>
            <a:off x="503238" y="4986338"/>
            <a:ext cx="8183562" cy="1050925"/>
          </a:xfrm>
          <a:prstGeom prst="rect">
            <a:avLst/>
          </a:prstGeom>
        </p:spPr>
        <p:txBody>
          <a:bodyPr vert="horz" anchor="b">
            <a:normAutofit/>
          </a:bodyPr>
          <a:lstStyle>
            <a:extLst/>
          </a:lstStyle>
          <a:p>
            <a:r>
              <a:rPr lang="es-ES" smtClean="0"/>
              <a:t>Haga clic para modificar el estilo de título del patrón</a:t>
            </a:r>
            <a:endParaRPr lang="en-US"/>
          </a:p>
        </p:txBody>
      </p:sp>
      <p:sp>
        <p:nvSpPr>
          <p:cNvPr id="2055" name="3 Marcador de texto"/>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s-ES" altLang="es-AR" smtClean="0"/>
              <a:t>Haga clic para modificar el estilo de texto del patrón</a:t>
            </a:r>
          </a:p>
          <a:p>
            <a:pPr lvl="1"/>
            <a:r>
              <a:rPr lang="es-ES" altLang="es-AR" smtClean="0"/>
              <a:t>Segundo nivel</a:t>
            </a:r>
          </a:p>
          <a:p>
            <a:pPr lvl="2"/>
            <a:r>
              <a:rPr lang="es-ES" altLang="es-AR" smtClean="0"/>
              <a:t>Tercer nivel</a:t>
            </a:r>
          </a:p>
          <a:p>
            <a:pPr lvl="3"/>
            <a:r>
              <a:rPr lang="es-ES" altLang="es-AR" smtClean="0"/>
              <a:t>Cuarto nivel</a:t>
            </a:r>
          </a:p>
          <a:p>
            <a:pPr lvl="4"/>
            <a:r>
              <a:rPr lang="es-ES" altLang="es-AR" smtClean="0"/>
              <a:t>Quinto nivel</a:t>
            </a:r>
            <a:endParaRPr lang="en-US" altLang="es-AR" smtClean="0"/>
          </a:p>
        </p:txBody>
      </p:sp>
      <p:sp>
        <p:nvSpPr>
          <p:cNvPr id="25" name="24 Marcador de fecha"/>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fld id="{A9DE0428-1CDA-4EE3-9077-D60870FC768B}" type="datetime1">
              <a:rPr lang="es-AR"/>
              <a:pPr>
                <a:defRPr/>
              </a:pPr>
              <a:t>16/2/2016</a:t>
            </a:fld>
            <a:endParaRPr lang="es-AR"/>
          </a:p>
        </p:txBody>
      </p:sp>
      <p:sp>
        <p:nvSpPr>
          <p:cNvPr id="18" name="17 Marcador de pie de página"/>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r>
              <a:rPr lang="es-AR"/>
              <a:t>C.A.F.M.A.</a:t>
            </a:r>
          </a:p>
        </p:txBody>
      </p:sp>
      <p:sp>
        <p:nvSpPr>
          <p:cNvPr id="5" name="4 Marcador de número de diapositiva"/>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fld id="{DB6489B9-F5F1-433C-82EF-772E8E2AD933}" type="slidenum">
              <a:rPr lang="es-AR"/>
              <a:pPr>
                <a:defRPr/>
              </a:pPr>
              <a:t>‹Nº›</a:t>
            </a:fld>
            <a:endParaRPr lang="es-AR"/>
          </a:p>
        </p:txBody>
      </p:sp>
    </p:spTree>
  </p:cSld>
  <p:clrMap bg1="lt1" tx1="dk1" bg2="lt2" tx2="dk2" accent1="accent1" accent2="accent2" accent3="accent3" accent4="accent4" accent5="accent5" accent6="accent6" hlink="hlink" folHlink="folHlink"/>
  <p:sldLayoutIdLst>
    <p:sldLayoutId id="2147483884" r:id="rId1"/>
    <p:sldLayoutId id="2147483877" r:id="rId2"/>
    <p:sldLayoutId id="2147483885" r:id="rId3"/>
    <p:sldLayoutId id="2147483878" r:id="rId4"/>
    <p:sldLayoutId id="2147483879" r:id="rId5"/>
    <p:sldLayoutId id="2147483880" r:id="rId6"/>
    <p:sldLayoutId id="2147483886" r:id="rId7"/>
    <p:sldLayoutId id="2147483881" r:id="rId8"/>
    <p:sldLayoutId id="2147483887" r:id="rId9"/>
    <p:sldLayoutId id="2147483882" r:id="rId10"/>
    <p:sldLayoutId id="2147483883" r:id="rId11"/>
  </p:sldLayoutIdLst>
  <p:hf hd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Gr_fico_de_Microsoft_Office_Excel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722313" y="1820863"/>
            <a:ext cx="7772400" cy="1828800"/>
          </a:xfrm>
        </p:spPr>
        <p:txBody>
          <a:bodyPr/>
          <a:lstStyle/>
          <a:p>
            <a:pPr algn="l" eaLnBrk="1" fontAlgn="auto" hangingPunct="1">
              <a:spcAft>
                <a:spcPts val="0"/>
              </a:spcAft>
              <a:defRPr/>
            </a:pPr>
            <a:r>
              <a:rPr lang="es-AR" altLang="es-AR" sz="3600" u="sng" dirty="0" smtClean="0"/>
              <a:t>LA INDUSTRIA DE MAQUINARIA AGRICOLA ARGENTINA</a:t>
            </a:r>
            <a:endParaRPr lang="es-ES" altLang="es-AR" sz="3600" u="sng" dirty="0" smtClean="0"/>
          </a:p>
        </p:txBody>
      </p:sp>
      <p:sp>
        <p:nvSpPr>
          <p:cNvPr id="5" name="Rectangle 3"/>
          <p:cNvSpPr>
            <a:spLocks noGrp="1" noChangeArrowheads="1"/>
          </p:cNvSpPr>
          <p:nvPr>
            <p:ph type="subTitle" idx="1"/>
          </p:nvPr>
        </p:nvSpPr>
        <p:spPr>
          <a:xfrm>
            <a:off x="722313" y="3684588"/>
            <a:ext cx="7772400" cy="914400"/>
          </a:xfrm>
        </p:spPr>
        <p:txBody>
          <a:bodyPr>
            <a:normAutofit/>
          </a:bodyPr>
          <a:lstStyle/>
          <a:p>
            <a:pPr algn="l" eaLnBrk="1" fontAlgn="auto" hangingPunct="1">
              <a:spcAft>
                <a:spcPts val="0"/>
              </a:spcAft>
              <a:buFont typeface="Wingdings 2"/>
              <a:buNone/>
              <a:defRPr/>
            </a:pPr>
            <a:r>
              <a:rPr lang="es-AR" altLang="es-AR" sz="2800" u="sng" dirty="0" smtClean="0"/>
              <a:t>Estructura, evolución 2002-14 y perspectivas</a:t>
            </a:r>
            <a:r>
              <a:rPr lang="es-AR" altLang="es-AR" dirty="0" smtClean="0"/>
              <a:t> </a:t>
            </a:r>
            <a:endParaRPr lang="es-ES" altLang="es-AR" dirty="0" smtClean="0"/>
          </a:p>
        </p:txBody>
      </p:sp>
      <p:sp>
        <p:nvSpPr>
          <p:cNvPr id="10" name="9 Marcador de pie de página"/>
          <p:cNvSpPr>
            <a:spLocks noGrp="1"/>
          </p:cNvSpPr>
          <p:nvPr>
            <p:ph type="ftr" sz="quarter" idx="11"/>
          </p:nvPr>
        </p:nvSpPr>
        <p:spPr/>
        <p:txBody>
          <a:bodyPr/>
          <a:lstStyle/>
          <a:p>
            <a:pPr>
              <a:defRPr/>
            </a:pPr>
            <a:r>
              <a:rPr lang="es-AR"/>
              <a:t>C.A.F.M.A.</a:t>
            </a:r>
          </a:p>
        </p:txBody>
      </p:sp>
      <p:sp>
        <p:nvSpPr>
          <p:cNvPr id="9" name="8 Marcador de número de diapositiva"/>
          <p:cNvSpPr>
            <a:spLocks noGrp="1"/>
          </p:cNvSpPr>
          <p:nvPr>
            <p:ph type="sldNum" sz="quarter" idx="12"/>
          </p:nvPr>
        </p:nvSpPr>
        <p:spPr/>
        <p:txBody>
          <a:bodyPr/>
          <a:lstStyle/>
          <a:p>
            <a:pPr>
              <a:defRPr/>
            </a:pPr>
            <a:fld id="{9CD768A8-0D7D-4CEB-83C8-2FABDACA67BE}" type="slidenum">
              <a:rPr lang="es-AR"/>
              <a:pPr>
                <a:defRPr/>
              </a:pPr>
              <a:t>1</a:t>
            </a:fld>
            <a:endParaRPr lang="es-AR"/>
          </a:p>
        </p:txBody>
      </p:sp>
      <p:pic>
        <p:nvPicPr>
          <p:cNvPr id="7174" name="Picture 9" descr="LOGO CAFMA (2)"/>
          <p:cNvPicPr>
            <a:picLocks noChangeAspect="1" noChangeArrowheads="1"/>
          </p:cNvPicPr>
          <p:nvPr/>
        </p:nvPicPr>
        <p:blipFill>
          <a:blip r:embed="rId2" cstate="print"/>
          <a:srcRect/>
          <a:stretch>
            <a:fillRect/>
          </a:stretch>
        </p:blipFill>
        <p:spPr bwMode="auto">
          <a:xfrm>
            <a:off x="6227763" y="4437063"/>
            <a:ext cx="2305050" cy="18732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7099F998-72C0-4B84-A62C-0D7E652082A4}" type="slidenum">
              <a:rPr lang="es-AR"/>
              <a:pPr>
                <a:defRPr/>
              </a:pPr>
              <a:t>10</a:t>
            </a:fld>
            <a:endParaRPr lang="es-AR"/>
          </a:p>
        </p:txBody>
      </p:sp>
      <p:grpSp>
        <p:nvGrpSpPr>
          <p:cNvPr id="15364" name="Group 3"/>
          <p:cNvGrpSpPr>
            <a:grpSpLocks/>
          </p:cNvGrpSpPr>
          <p:nvPr/>
        </p:nvGrpSpPr>
        <p:grpSpPr bwMode="auto">
          <a:xfrm>
            <a:off x="684213" y="1276350"/>
            <a:ext cx="1752600" cy="423863"/>
            <a:chOff x="240" y="432"/>
            <a:chExt cx="1104" cy="192"/>
          </a:xfrm>
        </p:grpSpPr>
        <p:sp>
          <p:nvSpPr>
            <p:cNvPr id="15383"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5384"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3240088" y="419100"/>
            <a:ext cx="3200400" cy="427038"/>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Cosechadoras</a:t>
            </a:r>
            <a:endParaRPr lang="es-ES_tradnl" altLang="es-AR" b="1" u="sng" dirty="0">
              <a:latin typeface="Arial" pitchFamily="34" charset="0"/>
              <a:cs typeface="+mn-cs"/>
            </a:endParaRPr>
          </a:p>
        </p:txBody>
      </p:sp>
      <p:grpSp>
        <p:nvGrpSpPr>
          <p:cNvPr id="15366" name="Group 6"/>
          <p:cNvGrpSpPr>
            <a:grpSpLocks/>
          </p:cNvGrpSpPr>
          <p:nvPr/>
        </p:nvGrpSpPr>
        <p:grpSpPr bwMode="auto">
          <a:xfrm>
            <a:off x="711200" y="2047875"/>
            <a:ext cx="1752600" cy="762000"/>
            <a:chOff x="240" y="768"/>
            <a:chExt cx="1104" cy="480"/>
          </a:xfrm>
        </p:grpSpPr>
        <p:sp>
          <p:nvSpPr>
            <p:cNvPr id="15381"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5382" name="Text Box 8"/>
            <p:cNvSpPr txBox="1">
              <a:spLocks noChangeArrowheads="1"/>
            </p:cNvSpPr>
            <p:nvPr/>
          </p:nvSpPr>
          <p:spPr bwMode="auto">
            <a:xfrm>
              <a:off x="288" y="92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Importación</a:t>
              </a:r>
            </a:p>
          </p:txBody>
        </p:sp>
      </p:grpSp>
      <p:grpSp>
        <p:nvGrpSpPr>
          <p:cNvPr id="15367" name="Group 11"/>
          <p:cNvGrpSpPr>
            <a:grpSpLocks/>
          </p:cNvGrpSpPr>
          <p:nvPr/>
        </p:nvGrpSpPr>
        <p:grpSpPr bwMode="auto">
          <a:xfrm>
            <a:off x="711200" y="3178175"/>
            <a:ext cx="1752600" cy="457200"/>
            <a:chOff x="240" y="1392"/>
            <a:chExt cx="1104" cy="288"/>
          </a:xfrm>
        </p:grpSpPr>
        <p:sp>
          <p:nvSpPr>
            <p:cNvPr id="15379"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5380" name="Text Box 13"/>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grpSp>
        <p:nvGrpSpPr>
          <p:cNvPr id="15368" name="Group 15"/>
          <p:cNvGrpSpPr>
            <a:grpSpLocks/>
          </p:cNvGrpSpPr>
          <p:nvPr/>
        </p:nvGrpSpPr>
        <p:grpSpPr bwMode="auto">
          <a:xfrm>
            <a:off x="684213" y="4221163"/>
            <a:ext cx="1752600" cy="666750"/>
            <a:chOff x="240" y="1392"/>
            <a:chExt cx="1104" cy="288"/>
          </a:xfrm>
        </p:grpSpPr>
        <p:sp>
          <p:nvSpPr>
            <p:cNvPr id="15377"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5378" name="Text Box 17"/>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grpSp>
        <p:nvGrpSpPr>
          <p:cNvPr id="15369" name="Group 19"/>
          <p:cNvGrpSpPr>
            <a:grpSpLocks/>
          </p:cNvGrpSpPr>
          <p:nvPr/>
        </p:nvGrpSpPr>
        <p:grpSpPr bwMode="auto">
          <a:xfrm>
            <a:off x="684213" y="5562600"/>
            <a:ext cx="1752600" cy="685800"/>
            <a:chOff x="240" y="2496"/>
            <a:chExt cx="1104" cy="432"/>
          </a:xfrm>
        </p:grpSpPr>
        <p:sp>
          <p:nvSpPr>
            <p:cNvPr id="15375" name="AutoShape 20"/>
            <p:cNvSpPr>
              <a:spLocks noChangeArrowheads="1"/>
            </p:cNvSpPr>
            <p:nvPr/>
          </p:nvSpPr>
          <p:spPr bwMode="auto">
            <a:xfrm>
              <a:off x="240" y="2496"/>
              <a:ext cx="1104" cy="43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5376" name="Text Box 21"/>
            <p:cNvSpPr txBox="1">
              <a:spLocks noChangeArrowheads="1"/>
            </p:cNvSpPr>
            <p:nvPr/>
          </p:nvSpPr>
          <p:spPr bwMode="auto">
            <a:xfrm>
              <a:off x="288" y="2640"/>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Parque Actual</a:t>
              </a:r>
            </a:p>
          </p:txBody>
        </p:sp>
      </p:grpSp>
      <p:sp>
        <p:nvSpPr>
          <p:cNvPr id="15370" name="Text Box 10"/>
          <p:cNvSpPr txBox="1">
            <a:spLocks noChangeArrowheads="1"/>
          </p:cNvSpPr>
          <p:nvPr/>
        </p:nvSpPr>
        <p:spPr bwMode="auto">
          <a:xfrm>
            <a:off x="2463800" y="1177925"/>
            <a:ext cx="6572250" cy="846138"/>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1140 unidades (2010-11) - 686 unidades (2012); 908 unidades (2013) y 566 unidades (2014) </a:t>
            </a:r>
            <a:r>
              <a:rPr lang="es-ES_tradnl" altLang="es-AR" sz="1000">
                <a:latin typeface="Arial" charset="0"/>
              </a:rPr>
              <a:t>(</a:t>
            </a:r>
            <a:r>
              <a:rPr lang="es-AR" altLang="es-AR" sz="1000">
                <a:latin typeface="Arial" charset="0"/>
              </a:rPr>
              <a:t>Fuente: </a:t>
            </a:r>
            <a:r>
              <a:rPr lang="es-ES_tradnl" altLang="es-AR" sz="1000">
                <a:latin typeface="Arial" charset="0"/>
              </a:rPr>
              <a:t>CAFMA)</a:t>
            </a:r>
          </a:p>
          <a:p>
            <a:pPr>
              <a:spcBef>
                <a:spcPct val="50000"/>
              </a:spcBef>
              <a:buFontTx/>
              <a:buChar char="•"/>
            </a:pPr>
            <a:r>
              <a:rPr lang="es-ES_tradnl" altLang="es-AR" sz="1400">
                <a:latin typeface="Arial" charset="0"/>
              </a:rPr>
              <a:t> Facturación: En torno a 2.200 mill. de pesos (2014) </a:t>
            </a:r>
            <a:r>
              <a:rPr lang="es-ES_tradnl" altLang="es-AR" sz="1000">
                <a:latin typeface="Arial" charset="0"/>
              </a:rPr>
              <a:t>(Fuente: INDEC)</a:t>
            </a:r>
          </a:p>
        </p:txBody>
      </p:sp>
      <p:sp>
        <p:nvSpPr>
          <p:cNvPr id="15371" name="Text Box 11"/>
          <p:cNvSpPr txBox="1">
            <a:spLocks noChangeArrowheads="1"/>
          </p:cNvSpPr>
          <p:nvPr/>
        </p:nvSpPr>
        <p:spPr bwMode="auto">
          <a:xfrm>
            <a:off x="2549525" y="1973263"/>
            <a:ext cx="6270625" cy="1063625"/>
          </a:xfrm>
          <a:prstGeom prst="rect">
            <a:avLst/>
          </a:prstGeom>
          <a:noFill/>
          <a:ln w="9525">
            <a:noFill/>
            <a:miter lim="800000"/>
            <a:headEnd/>
            <a:tailEnd/>
          </a:ln>
        </p:spPr>
        <p:txBody>
          <a:bodyPr>
            <a:spAutoFit/>
          </a:bodyPr>
          <a:lstStyle/>
          <a:p>
            <a:pPr>
              <a:lnSpc>
                <a:spcPct val="80000"/>
              </a:lnSpc>
              <a:spcBef>
                <a:spcPct val="50000"/>
              </a:spcBef>
              <a:buFontTx/>
              <a:buChar char="•"/>
            </a:pPr>
            <a:r>
              <a:rPr lang="es-ES_tradnl" altLang="es-AR" sz="1400">
                <a:latin typeface="Arial" charset="0"/>
              </a:rPr>
              <a:t> Participación Importación: en torno a 70%-75 % los últimos años; provienen de Brasil, EEUU y Europa. En últimos años aumenta la participación de la producción nacional.</a:t>
            </a:r>
          </a:p>
          <a:p>
            <a:pPr>
              <a:lnSpc>
                <a:spcPct val="80000"/>
              </a:lnSpc>
              <a:spcBef>
                <a:spcPct val="50000"/>
              </a:spcBef>
              <a:buFontTx/>
              <a:buChar char="•"/>
            </a:pPr>
            <a:r>
              <a:rPr lang="es-ES_tradnl" altLang="es-AR" sz="1400">
                <a:latin typeface="Arial" charset="0"/>
              </a:rPr>
              <a:t> Grandes players mundiales: John Deere, Agco, Case/New Holland (BRASIL) y Claas (Europa) </a:t>
            </a:r>
          </a:p>
        </p:txBody>
      </p:sp>
      <p:sp>
        <p:nvSpPr>
          <p:cNvPr id="15372" name="Text Box 15"/>
          <p:cNvSpPr txBox="1">
            <a:spLocks noChangeArrowheads="1"/>
          </p:cNvSpPr>
          <p:nvPr/>
        </p:nvSpPr>
        <p:spPr bwMode="auto">
          <a:xfrm>
            <a:off x="2557463" y="2774950"/>
            <a:ext cx="6262687" cy="1255713"/>
          </a:xfrm>
          <a:prstGeom prst="rect">
            <a:avLst/>
          </a:prstGeom>
          <a:noFill/>
          <a:ln w="9525">
            <a:noFill/>
            <a:miter lim="800000"/>
            <a:headEnd/>
            <a:tailEnd/>
          </a:ln>
        </p:spPr>
        <p:txBody>
          <a:bodyPr>
            <a:spAutoFit/>
          </a:bodyPr>
          <a:lstStyle/>
          <a:p>
            <a:pPr>
              <a:spcBef>
                <a:spcPct val="50000"/>
              </a:spcBef>
            </a:pPr>
            <a:endParaRPr lang="es-ES_tradnl" altLang="es-AR" sz="1400">
              <a:latin typeface="Arial" charset="0"/>
            </a:endParaRPr>
          </a:p>
          <a:p>
            <a:pPr>
              <a:lnSpc>
                <a:spcPct val="60000"/>
              </a:lnSpc>
              <a:spcBef>
                <a:spcPct val="50000"/>
              </a:spcBef>
              <a:buFontTx/>
              <a:buChar char="•"/>
            </a:pPr>
            <a:r>
              <a:rPr lang="es-ES_tradnl" altLang="es-AR" sz="1400">
                <a:latin typeface="Arial" charset="0"/>
              </a:rPr>
              <a:t> Tendencia similar a sembradoras: importante crecimiento  exportador (NCM</a:t>
            </a:r>
          </a:p>
          <a:p>
            <a:pPr>
              <a:lnSpc>
                <a:spcPct val="60000"/>
              </a:lnSpc>
              <a:spcBef>
                <a:spcPct val="50000"/>
              </a:spcBef>
            </a:pPr>
            <a:r>
              <a:rPr lang="es-ES_tradnl" altLang="es-AR" sz="1400">
                <a:latin typeface="Arial" charset="0"/>
              </a:rPr>
              <a:t>   8433.51) si bien con caída en 2014. En  2011 y 2013 alcanzaron en torno a </a:t>
            </a:r>
          </a:p>
          <a:p>
            <a:pPr>
              <a:lnSpc>
                <a:spcPct val="60000"/>
              </a:lnSpc>
              <a:spcBef>
                <a:spcPct val="50000"/>
              </a:spcBef>
            </a:pPr>
            <a:r>
              <a:rPr lang="es-ES_tradnl" altLang="es-AR" sz="1400">
                <a:latin typeface="Arial" charset="0"/>
              </a:rPr>
              <a:t>  u$s 40 millones y en 2014 descienden en torno a u$s 20 mill.</a:t>
            </a:r>
          </a:p>
          <a:p>
            <a:pPr>
              <a:lnSpc>
                <a:spcPct val="60000"/>
              </a:lnSpc>
              <a:spcBef>
                <a:spcPct val="50000"/>
              </a:spcBef>
            </a:pPr>
            <a:r>
              <a:rPr lang="es-ES_tradnl" altLang="es-AR" sz="1400">
                <a:latin typeface="Arial" charset="0"/>
              </a:rPr>
              <a:t>  Participación relevante de Venezuela en las exportaciones. </a:t>
            </a:r>
          </a:p>
        </p:txBody>
      </p:sp>
      <p:sp>
        <p:nvSpPr>
          <p:cNvPr id="15373" name="Text Box 19"/>
          <p:cNvSpPr txBox="1">
            <a:spLocks noChangeArrowheads="1"/>
          </p:cNvSpPr>
          <p:nvPr/>
        </p:nvSpPr>
        <p:spPr bwMode="auto">
          <a:xfrm>
            <a:off x="2657475" y="4149725"/>
            <a:ext cx="6400800" cy="1168400"/>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Un sólo fabricante de origen nacional concentra la mayor parte de la fabricación (Vasalli Fabril). Se destaca el </a:t>
            </a:r>
            <a:r>
              <a:rPr lang="es-MX" altLang="es-AR" sz="1400">
                <a:latin typeface="Arial" charset="0"/>
              </a:rPr>
              <a:t>desarrollo del proceso de sustitución de importaciones en el segmento por parte de los players internacionales a partir del segundo semestre de 2011: entre los principales, John Deere, Case, NH, Class y Agco.</a:t>
            </a:r>
            <a:endParaRPr lang="es-ES_tradnl" altLang="es-AR" sz="1400">
              <a:latin typeface="Arial" charset="0"/>
            </a:endParaRPr>
          </a:p>
        </p:txBody>
      </p:sp>
      <p:sp>
        <p:nvSpPr>
          <p:cNvPr id="15374" name="Text Box 27"/>
          <p:cNvSpPr txBox="1">
            <a:spLocks noChangeArrowheads="1"/>
          </p:cNvSpPr>
          <p:nvPr/>
        </p:nvSpPr>
        <p:spPr bwMode="auto">
          <a:xfrm>
            <a:off x="2614613" y="5586413"/>
            <a:ext cx="6400800" cy="5175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El Parque actual se estima en 20.000 cosechadoras en potencialidad de uso, con una vida útil de 15 años y un envejecimiento promedio de 11.5 años.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2CF2B6AA-F65D-4952-B120-EF9939AE1D73}" type="slidenum">
              <a:rPr lang="es-AR"/>
              <a:pPr>
                <a:defRPr/>
              </a:pPr>
              <a:t>11</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smtClean="0">
                <a:solidFill>
                  <a:srgbClr val="000000"/>
                </a:solidFill>
                <a:effectLst>
                  <a:outerShdw blurRad="38100" dist="38100" dir="2700000" algn="tl">
                    <a:srgbClr val="C0C0C0"/>
                  </a:outerShdw>
                </a:effectLst>
                <a:latin typeface="Arial" pitchFamily="34" charset="0"/>
              </a:rPr>
              <a:t>Cosechadoras</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Evolución de la Producción Nacional 2002-2014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CAFMA)</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8" name="7 Gráfico"/>
          <p:cNvGraphicFramePr>
            <a:graphicFrameLocks/>
          </p:cNvGraphicFramePr>
          <p:nvPr/>
        </p:nvGraphicFramePr>
        <p:xfrm>
          <a:off x="1115616" y="1600200"/>
          <a:ext cx="6912767" cy="42770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77B3E9DF-E385-456D-9C13-A21489A95E2F}" type="slidenum">
              <a:rPr lang="es-AR"/>
              <a:pPr>
                <a:defRPr/>
              </a:pPr>
              <a:t>12</a:t>
            </a:fld>
            <a:endParaRPr lang="es-AR"/>
          </a:p>
        </p:txBody>
      </p:sp>
      <p:grpSp>
        <p:nvGrpSpPr>
          <p:cNvPr id="17412" name="Group 3"/>
          <p:cNvGrpSpPr>
            <a:grpSpLocks/>
          </p:cNvGrpSpPr>
          <p:nvPr/>
        </p:nvGrpSpPr>
        <p:grpSpPr bwMode="auto">
          <a:xfrm>
            <a:off x="684213" y="1276350"/>
            <a:ext cx="1752600" cy="423863"/>
            <a:chOff x="240" y="432"/>
            <a:chExt cx="1104" cy="192"/>
          </a:xfrm>
        </p:grpSpPr>
        <p:sp>
          <p:nvSpPr>
            <p:cNvPr id="17431"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7432"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3240088" y="419100"/>
            <a:ext cx="3200400" cy="430213"/>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Tractores</a:t>
            </a:r>
            <a:endParaRPr lang="es-ES_tradnl" altLang="es-AR" b="1" u="sng" dirty="0">
              <a:latin typeface="Arial" pitchFamily="34" charset="0"/>
              <a:cs typeface="+mn-cs"/>
            </a:endParaRPr>
          </a:p>
        </p:txBody>
      </p:sp>
      <p:grpSp>
        <p:nvGrpSpPr>
          <p:cNvPr id="17414" name="Group 6"/>
          <p:cNvGrpSpPr>
            <a:grpSpLocks/>
          </p:cNvGrpSpPr>
          <p:nvPr/>
        </p:nvGrpSpPr>
        <p:grpSpPr bwMode="auto">
          <a:xfrm>
            <a:off x="711200" y="2047875"/>
            <a:ext cx="1752600" cy="762000"/>
            <a:chOff x="240" y="768"/>
            <a:chExt cx="1104" cy="480"/>
          </a:xfrm>
        </p:grpSpPr>
        <p:sp>
          <p:nvSpPr>
            <p:cNvPr id="17429"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7430" name="Text Box 8"/>
            <p:cNvSpPr txBox="1">
              <a:spLocks noChangeArrowheads="1"/>
            </p:cNvSpPr>
            <p:nvPr/>
          </p:nvSpPr>
          <p:spPr bwMode="auto">
            <a:xfrm>
              <a:off x="288" y="92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Importación</a:t>
              </a:r>
            </a:p>
          </p:txBody>
        </p:sp>
      </p:grpSp>
      <p:grpSp>
        <p:nvGrpSpPr>
          <p:cNvPr id="17415" name="Group 11"/>
          <p:cNvGrpSpPr>
            <a:grpSpLocks/>
          </p:cNvGrpSpPr>
          <p:nvPr/>
        </p:nvGrpSpPr>
        <p:grpSpPr bwMode="auto">
          <a:xfrm>
            <a:off x="711200" y="3178175"/>
            <a:ext cx="1752600" cy="457200"/>
            <a:chOff x="240" y="1392"/>
            <a:chExt cx="1104" cy="288"/>
          </a:xfrm>
        </p:grpSpPr>
        <p:sp>
          <p:nvSpPr>
            <p:cNvPr id="17427"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7428" name="Text Box 13"/>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grpSp>
        <p:nvGrpSpPr>
          <p:cNvPr id="17416" name="Group 15"/>
          <p:cNvGrpSpPr>
            <a:grpSpLocks/>
          </p:cNvGrpSpPr>
          <p:nvPr/>
        </p:nvGrpSpPr>
        <p:grpSpPr bwMode="auto">
          <a:xfrm>
            <a:off x="684213" y="4221163"/>
            <a:ext cx="1752600" cy="666750"/>
            <a:chOff x="240" y="1392"/>
            <a:chExt cx="1104" cy="288"/>
          </a:xfrm>
        </p:grpSpPr>
        <p:sp>
          <p:nvSpPr>
            <p:cNvPr id="17425"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7426" name="Text Box 17"/>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grpSp>
        <p:nvGrpSpPr>
          <p:cNvPr id="17417" name="Group 19"/>
          <p:cNvGrpSpPr>
            <a:grpSpLocks/>
          </p:cNvGrpSpPr>
          <p:nvPr/>
        </p:nvGrpSpPr>
        <p:grpSpPr bwMode="auto">
          <a:xfrm>
            <a:off x="684213" y="5562600"/>
            <a:ext cx="1752600" cy="685800"/>
            <a:chOff x="240" y="2496"/>
            <a:chExt cx="1104" cy="432"/>
          </a:xfrm>
        </p:grpSpPr>
        <p:sp>
          <p:nvSpPr>
            <p:cNvPr id="17423" name="AutoShape 20"/>
            <p:cNvSpPr>
              <a:spLocks noChangeArrowheads="1"/>
            </p:cNvSpPr>
            <p:nvPr/>
          </p:nvSpPr>
          <p:spPr bwMode="auto">
            <a:xfrm>
              <a:off x="240" y="2496"/>
              <a:ext cx="1104" cy="43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7424" name="Text Box 21"/>
            <p:cNvSpPr txBox="1">
              <a:spLocks noChangeArrowheads="1"/>
            </p:cNvSpPr>
            <p:nvPr/>
          </p:nvSpPr>
          <p:spPr bwMode="auto">
            <a:xfrm>
              <a:off x="288" y="2640"/>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Parque Actual</a:t>
              </a:r>
            </a:p>
          </p:txBody>
        </p:sp>
      </p:grpSp>
      <p:sp>
        <p:nvSpPr>
          <p:cNvPr id="17418" name="Text Box 24"/>
          <p:cNvSpPr txBox="1">
            <a:spLocks noChangeArrowheads="1"/>
          </p:cNvSpPr>
          <p:nvPr/>
        </p:nvSpPr>
        <p:spPr bwMode="auto">
          <a:xfrm>
            <a:off x="2463800" y="1166813"/>
            <a:ext cx="6805613" cy="1169987"/>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En torno a 5000 unidades (2011-12 y 2014); 7500 unidades (2013) </a:t>
            </a:r>
            <a:r>
              <a:rPr lang="es-ES_tradnl" altLang="es-AR" sz="1200">
                <a:latin typeface="Arial" charset="0"/>
              </a:rPr>
              <a:t>Fuente: INDEC</a:t>
            </a:r>
          </a:p>
          <a:p>
            <a:pPr>
              <a:spcBef>
                <a:spcPct val="50000"/>
              </a:spcBef>
              <a:buFontTx/>
              <a:buChar char="•"/>
            </a:pPr>
            <a:r>
              <a:rPr lang="es-ES_tradnl" altLang="es-AR" sz="1400">
                <a:latin typeface="Arial" charset="0"/>
              </a:rPr>
              <a:t> Facturación:  En torno a 1.</a:t>
            </a:r>
            <a:r>
              <a:rPr lang="es-AR" altLang="es-AR" sz="1400">
                <a:latin typeface="Arial" charset="0"/>
              </a:rPr>
              <a:t>8</a:t>
            </a:r>
            <a:r>
              <a:rPr lang="es-ES_tradnl" altLang="es-AR" sz="1400">
                <a:latin typeface="Arial" charset="0"/>
              </a:rPr>
              <a:t>00 y 3.600 mill. de pesos (2012 y 2013) y 3.200 mill. de pesos (2014)</a:t>
            </a:r>
          </a:p>
          <a:p>
            <a:pPr>
              <a:spcBef>
                <a:spcPct val="50000"/>
              </a:spcBef>
              <a:buFontTx/>
              <a:buChar char="•"/>
            </a:pPr>
            <a:endParaRPr lang="es-ES_tradnl" altLang="es-AR" sz="1400">
              <a:latin typeface="Arial" charset="0"/>
            </a:endParaRPr>
          </a:p>
        </p:txBody>
      </p:sp>
      <p:sp>
        <p:nvSpPr>
          <p:cNvPr id="17419" name="Text Box 25"/>
          <p:cNvSpPr txBox="1">
            <a:spLocks noChangeArrowheads="1"/>
          </p:cNvSpPr>
          <p:nvPr/>
        </p:nvSpPr>
        <p:spPr bwMode="auto">
          <a:xfrm>
            <a:off x="2497138" y="1984375"/>
            <a:ext cx="6400800" cy="889000"/>
          </a:xfrm>
          <a:prstGeom prst="rect">
            <a:avLst/>
          </a:prstGeom>
          <a:noFill/>
          <a:ln w="9525">
            <a:noFill/>
            <a:miter lim="800000"/>
            <a:headEnd/>
            <a:tailEnd/>
          </a:ln>
        </p:spPr>
        <p:txBody>
          <a:bodyPr>
            <a:spAutoFit/>
          </a:bodyPr>
          <a:lstStyle/>
          <a:p>
            <a:pPr>
              <a:lnSpc>
                <a:spcPct val="80000"/>
              </a:lnSpc>
              <a:spcBef>
                <a:spcPct val="50000"/>
              </a:spcBef>
              <a:buFontTx/>
              <a:buChar char="•"/>
            </a:pPr>
            <a:r>
              <a:rPr lang="es-ES_tradnl" altLang="es-AR" sz="1400">
                <a:latin typeface="Arial" charset="0"/>
              </a:rPr>
              <a:t> Participación Importación: cercana al 60 %, con nuevos proyectos de localización y aumento de la producción doméstica en 2013</a:t>
            </a:r>
          </a:p>
          <a:p>
            <a:pPr>
              <a:lnSpc>
                <a:spcPct val="80000"/>
              </a:lnSpc>
              <a:spcBef>
                <a:spcPct val="50000"/>
              </a:spcBef>
              <a:buFontTx/>
              <a:buChar char="•"/>
            </a:pPr>
            <a:r>
              <a:rPr lang="es-ES_tradnl" altLang="es-AR" sz="1400">
                <a:latin typeface="Arial" charset="0"/>
              </a:rPr>
              <a:t> Grandes empresas mundiales: John Deere, Agco, Case New Holland (CNH),                     Valmet (BRASIL)</a:t>
            </a:r>
          </a:p>
        </p:txBody>
      </p:sp>
      <p:sp>
        <p:nvSpPr>
          <p:cNvPr id="17420" name="Text Box 26"/>
          <p:cNvSpPr txBox="1">
            <a:spLocks noChangeArrowheads="1"/>
          </p:cNvSpPr>
          <p:nvPr/>
        </p:nvSpPr>
        <p:spPr bwMode="auto">
          <a:xfrm>
            <a:off x="2463800" y="3036888"/>
            <a:ext cx="6607175" cy="954087"/>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Casi la totalidad de la fabricación nacional se consume en el país. Moderada suba de exportaciones período 2003-14 (NCM: 8701.90). En 2012 se ubican en torno a u$s 40 millones, en 2013 disminuyeron a cerca de u$s 20 mill. y en 2014 a u$s 10 mill. </a:t>
            </a:r>
          </a:p>
        </p:txBody>
      </p:sp>
      <p:sp>
        <p:nvSpPr>
          <p:cNvPr id="17421" name="Text Box 27"/>
          <p:cNvSpPr txBox="1">
            <a:spLocks noChangeArrowheads="1"/>
          </p:cNvSpPr>
          <p:nvPr/>
        </p:nvSpPr>
        <p:spPr bwMode="auto">
          <a:xfrm>
            <a:off x="2516188" y="4057650"/>
            <a:ext cx="6400800" cy="1033463"/>
          </a:xfrm>
          <a:prstGeom prst="rect">
            <a:avLst/>
          </a:prstGeom>
          <a:noFill/>
          <a:ln w="9525">
            <a:noFill/>
            <a:miter lim="800000"/>
            <a:headEnd/>
            <a:tailEnd/>
          </a:ln>
        </p:spPr>
        <p:txBody>
          <a:bodyPr lIns="0" tIns="10800" rIns="0" bIns="0">
            <a:spAutoFit/>
          </a:bodyPr>
          <a:lstStyle/>
          <a:p>
            <a:pPr>
              <a:lnSpc>
                <a:spcPct val="120000"/>
              </a:lnSpc>
              <a:spcBef>
                <a:spcPct val="50000"/>
              </a:spcBef>
              <a:buFontTx/>
              <a:buChar char="•"/>
            </a:pPr>
            <a:r>
              <a:rPr lang="es-ES_tradnl" altLang="es-AR" sz="1400">
                <a:latin typeface="Arial" charset="0"/>
              </a:rPr>
              <a:t> Principales fabricantes: Pauny, Agrinar, Metalfor. Destacado proceso de resurgimiento de la industria desde 2002 a partir de capacidades preexistentes. Del mismo modo que en cosechadoras se destaca el proceso de sustitución de importaciones en los últimos años (Agco, CNH, John Deere, Agrale).</a:t>
            </a:r>
          </a:p>
        </p:txBody>
      </p:sp>
      <p:sp>
        <p:nvSpPr>
          <p:cNvPr id="17422" name="Text Box 28"/>
          <p:cNvSpPr txBox="1">
            <a:spLocks noChangeArrowheads="1"/>
          </p:cNvSpPr>
          <p:nvPr/>
        </p:nvSpPr>
        <p:spPr bwMode="auto">
          <a:xfrm>
            <a:off x="2516188" y="5600700"/>
            <a:ext cx="6400800" cy="649288"/>
          </a:xfrm>
          <a:prstGeom prst="rect">
            <a:avLst/>
          </a:prstGeom>
          <a:noFill/>
          <a:ln w="9525">
            <a:noFill/>
            <a:miter lim="800000"/>
            <a:headEnd/>
            <a:tailEnd/>
          </a:ln>
        </p:spPr>
        <p:txBody>
          <a:bodyPr lIns="0" tIns="10800" rIns="0" bIns="0">
            <a:spAutoFit/>
          </a:bodyPr>
          <a:lstStyle/>
          <a:p>
            <a:pPr>
              <a:spcBef>
                <a:spcPct val="50000"/>
              </a:spcBef>
              <a:buFontTx/>
              <a:buChar char="•"/>
            </a:pPr>
            <a:r>
              <a:rPr lang="es-ES_tradnl" altLang="es-AR" sz="1400">
                <a:latin typeface="Arial" charset="0"/>
              </a:rPr>
              <a:t> El parque actual se estima en 60.000 tractores. Si bien a partir de 2003, el parque se ha modernizado notoriamente, aún se observa un alto grado de obsolescencia.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054D7E75-B067-42BE-96DE-BC4D75A61EA3}" type="slidenum">
              <a:rPr lang="es-AR"/>
              <a:pPr>
                <a:defRPr/>
              </a:pPr>
              <a:t>13</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smtClean="0">
                <a:solidFill>
                  <a:srgbClr val="000000"/>
                </a:solidFill>
                <a:effectLst>
                  <a:outerShdw blurRad="38100" dist="38100" dir="2700000" algn="tl">
                    <a:srgbClr val="C0C0C0"/>
                  </a:outerShdw>
                </a:effectLst>
                <a:latin typeface="Arial" pitchFamily="34" charset="0"/>
              </a:rPr>
              <a:t>Tractores</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Evolución de la Producción Nacional 2002-2014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CAFMA)</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Gráfico"/>
          <p:cNvGraphicFramePr>
            <a:graphicFrameLocks/>
          </p:cNvGraphicFramePr>
          <p:nvPr/>
        </p:nvGraphicFramePr>
        <p:xfrm>
          <a:off x="1011796" y="1772816"/>
          <a:ext cx="7272808" cy="396043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A6C8643E-BA5D-4223-A211-546737C1E4FE}" type="slidenum">
              <a:rPr lang="es-AR"/>
              <a:pPr>
                <a:defRPr/>
              </a:pPr>
              <a:t>14</a:t>
            </a:fld>
            <a:endParaRPr lang="es-AR"/>
          </a:p>
        </p:txBody>
      </p:sp>
      <p:grpSp>
        <p:nvGrpSpPr>
          <p:cNvPr id="19460" name="Group 3"/>
          <p:cNvGrpSpPr>
            <a:grpSpLocks/>
          </p:cNvGrpSpPr>
          <p:nvPr/>
        </p:nvGrpSpPr>
        <p:grpSpPr bwMode="auto">
          <a:xfrm>
            <a:off x="684213" y="1562100"/>
            <a:ext cx="1752600" cy="423863"/>
            <a:chOff x="240" y="432"/>
            <a:chExt cx="1104" cy="192"/>
          </a:xfrm>
        </p:grpSpPr>
        <p:sp>
          <p:nvSpPr>
            <p:cNvPr id="19475"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9476"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1403350" y="495300"/>
            <a:ext cx="6697663" cy="430213"/>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Pulverizadores autopropulsados</a:t>
            </a:r>
            <a:endParaRPr lang="es-ES_tradnl" altLang="es-AR" b="1" u="sng" dirty="0">
              <a:latin typeface="Arial" pitchFamily="34" charset="0"/>
              <a:cs typeface="+mn-cs"/>
            </a:endParaRPr>
          </a:p>
        </p:txBody>
      </p:sp>
      <p:grpSp>
        <p:nvGrpSpPr>
          <p:cNvPr id="19462" name="Group 6"/>
          <p:cNvGrpSpPr>
            <a:grpSpLocks/>
          </p:cNvGrpSpPr>
          <p:nvPr/>
        </p:nvGrpSpPr>
        <p:grpSpPr bwMode="auto">
          <a:xfrm>
            <a:off x="684213" y="2536825"/>
            <a:ext cx="1752600" cy="762000"/>
            <a:chOff x="240" y="768"/>
            <a:chExt cx="1104" cy="480"/>
          </a:xfrm>
        </p:grpSpPr>
        <p:sp>
          <p:nvSpPr>
            <p:cNvPr id="19473"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9474" name="Text Box 8"/>
            <p:cNvSpPr txBox="1">
              <a:spLocks noChangeArrowheads="1"/>
            </p:cNvSpPr>
            <p:nvPr/>
          </p:nvSpPr>
          <p:spPr bwMode="auto">
            <a:xfrm>
              <a:off x="288" y="92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Importación</a:t>
              </a:r>
            </a:p>
          </p:txBody>
        </p:sp>
      </p:grpSp>
      <p:grpSp>
        <p:nvGrpSpPr>
          <p:cNvPr id="19463" name="Group 11"/>
          <p:cNvGrpSpPr>
            <a:grpSpLocks/>
          </p:cNvGrpSpPr>
          <p:nvPr/>
        </p:nvGrpSpPr>
        <p:grpSpPr bwMode="auto">
          <a:xfrm>
            <a:off x="684213" y="3860800"/>
            <a:ext cx="1752600" cy="457200"/>
            <a:chOff x="240" y="1392"/>
            <a:chExt cx="1104" cy="288"/>
          </a:xfrm>
        </p:grpSpPr>
        <p:sp>
          <p:nvSpPr>
            <p:cNvPr id="19471"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9472" name="Text Box 13"/>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grpSp>
        <p:nvGrpSpPr>
          <p:cNvPr id="19464" name="Group 15"/>
          <p:cNvGrpSpPr>
            <a:grpSpLocks/>
          </p:cNvGrpSpPr>
          <p:nvPr/>
        </p:nvGrpSpPr>
        <p:grpSpPr bwMode="auto">
          <a:xfrm>
            <a:off x="671513" y="5013325"/>
            <a:ext cx="1752600" cy="666750"/>
            <a:chOff x="240" y="1392"/>
            <a:chExt cx="1104" cy="288"/>
          </a:xfrm>
        </p:grpSpPr>
        <p:sp>
          <p:nvSpPr>
            <p:cNvPr id="19469"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9470" name="Text Box 17"/>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sp>
        <p:nvSpPr>
          <p:cNvPr id="19465" name="Text Box 29"/>
          <p:cNvSpPr txBox="1">
            <a:spLocks noChangeArrowheads="1"/>
          </p:cNvSpPr>
          <p:nvPr/>
        </p:nvSpPr>
        <p:spPr bwMode="auto">
          <a:xfrm>
            <a:off x="2538413" y="1562100"/>
            <a:ext cx="6400800" cy="630238"/>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En torno a </a:t>
            </a:r>
            <a:r>
              <a:rPr lang="es-AR" altLang="es-AR" sz="1400">
                <a:latin typeface="Arial" charset="0"/>
              </a:rPr>
              <a:t>9</a:t>
            </a:r>
            <a:r>
              <a:rPr lang="es-ES_tradnl" altLang="es-AR" sz="1400">
                <a:latin typeface="Arial" charset="0"/>
              </a:rPr>
              <a:t>00 unidades (producción 2012 y 2013), y 600 (producción 2014) </a:t>
            </a:r>
          </a:p>
          <a:p>
            <a:pPr>
              <a:spcBef>
                <a:spcPct val="50000"/>
              </a:spcBef>
              <a:buFont typeface="Wingdings 2" pitchFamily="18" charset="2"/>
              <a:buNone/>
            </a:pPr>
            <a:r>
              <a:rPr lang="es-ES_tradnl" altLang="es-AR" sz="1400">
                <a:latin typeface="Arial" charset="0"/>
              </a:rPr>
              <a:t>  </a:t>
            </a:r>
            <a:r>
              <a:rPr lang="es-AR" altLang="es-AR" sz="1200">
                <a:latin typeface="Arial" charset="0"/>
              </a:rPr>
              <a:t>Fuente: CAFMA</a:t>
            </a:r>
            <a:endParaRPr lang="es-ES_tradnl" altLang="es-AR" sz="1200">
              <a:latin typeface="Arial" charset="0"/>
            </a:endParaRPr>
          </a:p>
        </p:txBody>
      </p:sp>
      <p:sp>
        <p:nvSpPr>
          <p:cNvPr id="19466" name="Text Box 30"/>
          <p:cNvSpPr txBox="1">
            <a:spLocks noChangeArrowheads="1"/>
          </p:cNvSpPr>
          <p:nvPr/>
        </p:nvSpPr>
        <p:spPr bwMode="auto">
          <a:xfrm>
            <a:off x="2546350" y="2536825"/>
            <a:ext cx="6400800" cy="538163"/>
          </a:xfrm>
          <a:prstGeom prst="rect">
            <a:avLst/>
          </a:prstGeom>
          <a:noFill/>
          <a:ln w="9525">
            <a:noFill/>
            <a:miter lim="800000"/>
            <a:headEnd/>
            <a:tailEnd/>
          </a:ln>
        </p:spPr>
        <p:txBody>
          <a:bodyPr>
            <a:spAutoFit/>
          </a:bodyPr>
          <a:lstStyle/>
          <a:p>
            <a:pPr>
              <a:lnSpc>
                <a:spcPct val="80000"/>
              </a:lnSpc>
              <a:spcBef>
                <a:spcPct val="50000"/>
              </a:spcBef>
              <a:buFontTx/>
              <a:buChar char="•"/>
            </a:pPr>
            <a:r>
              <a:rPr lang="es-ES_tradnl" altLang="es-AR" sz="1400">
                <a:latin typeface="Arial" charset="0"/>
              </a:rPr>
              <a:t> Participación Importación:  aproximadamente 20 %</a:t>
            </a:r>
          </a:p>
          <a:p>
            <a:pPr>
              <a:lnSpc>
                <a:spcPct val="80000"/>
              </a:lnSpc>
              <a:spcBef>
                <a:spcPct val="50000"/>
              </a:spcBef>
              <a:buFontTx/>
              <a:buChar char="•"/>
            </a:pPr>
            <a:r>
              <a:rPr lang="es-ES_tradnl" altLang="es-AR" sz="1400">
                <a:latin typeface="Arial" charset="0"/>
              </a:rPr>
              <a:t> Principales orígenes: Brasil y Estados Unidos</a:t>
            </a:r>
          </a:p>
        </p:txBody>
      </p:sp>
      <p:sp>
        <p:nvSpPr>
          <p:cNvPr id="19467" name="Text Box 34"/>
          <p:cNvSpPr txBox="1">
            <a:spLocks noChangeArrowheads="1"/>
          </p:cNvSpPr>
          <p:nvPr/>
        </p:nvSpPr>
        <p:spPr bwMode="auto">
          <a:xfrm>
            <a:off x="2538413" y="3716338"/>
            <a:ext cx="6400800" cy="52387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Moderado crecimiento 2003-1</a:t>
            </a:r>
            <a:r>
              <a:rPr lang="es-AR" altLang="es-AR" sz="1400">
                <a:latin typeface="Arial" charset="0"/>
              </a:rPr>
              <a:t>4</a:t>
            </a:r>
            <a:r>
              <a:rPr lang="es-ES_tradnl" altLang="es-AR" sz="1400">
                <a:latin typeface="Arial" charset="0"/>
              </a:rPr>
              <a:t> (en 2012 U$D 16 millones, 2013 U$D 12 millones y 2014 U$D 10 millones) (NCM: 8424.84.19) </a:t>
            </a:r>
          </a:p>
        </p:txBody>
      </p:sp>
      <p:sp>
        <p:nvSpPr>
          <p:cNvPr id="19468" name="Text Box 32"/>
          <p:cNvSpPr txBox="1">
            <a:spLocks noChangeArrowheads="1"/>
          </p:cNvSpPr>
          <p:nvPr/>
        </p:nvSpPr>
        <p:spPr bwMode="auto">
          <a:xfrm>
            <a:off x="2554288" y="4770438"/>
            <a:ext cx="6450012" cy="958850"/>
          </a:xfrm>
          <a:prstGeom prst="rect">
            <a:avLst/>
          </a:prstGeom>
          <a:noFill/>
          <a:ln w="9525">
            <a:noFill/>
            <a:miter lim="800000"/>
            <a:headEnd/>
            <a:tailEnd/>
          </a:ln>
        </p:spPr>
        <p:txBody>
          <a:bodyPr lIns="0" tIns="10800" rIns="0" bIns="0">
            <a:spAutoFit/>
          </a:bodyPr>
          <a:lstStyle/>
          <a:p>
            <a:pPr>
              <a:lnSpc>
                <a:spcPct val="110000"/>
              </a:lnSpc>
              <a:spcBef>
                <a:spcPct val="50000"/>
              </a:spcBef>
              <a:buFontTx/>
              <a:buChar char="•"/>
            </a:pPr>
            <a:r>
              <a:rPr lang="es-ES_tradnl" altLang="es-AR" sz="1400">
                <a:latin typeface="Arial" charset="0"/>
              </a:rPr>
              <a:t> Existen unos 10 fabricantes, pero 2 firmas concentran en torno al 70% del mercado, las cuales también están instaladas en Brasil (Metalfor y Pla). Otras empresas importantes que también fabrican pulverizadoras: Apache, Favot, Praba, Golondrin, Caiman, Maq. Agricola Ombu, Tedeschi.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D68EDA97-5B56-4541-9769-DB1C5E7C28BA}" type="slidenum">
              <a:rPr lang="es-AR"/>
              <a:pPr>
                <a:defRPr/>
              </a:pPr>
              <a:t>15</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smtClean="0">
                <a:solidFill>
                  <a:srgbClr val="000000"/>
                </a:solidFill>
                <a:effectLst>
                  <a:outerShdw blurRad="38100" dist="38100" dir="2700000" algn="tl">
                    <a:srgbClr val="C0C0C0"/>
                  </a:outerShdw>
                </a:effectLst>
                <a:latin typeface="Arial" pitchFamily="34" charset="0"/>
              </a:rPr>
              <a:t>Pulverizadores Autopropulsados</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Evolución de la Producción Nacional 2002-2014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CAFMA)</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Gráfico"/>
          <p:cNvGraphicFramePr>
            <a:graphicFrameLocks/>
          </p:cNvGraphicFramePr>
          <p:nvPr/>
        </p:nvGraphicFramePr>
        <p:xfrm>
          <a:off x="1043608" y="1600200"/>
          <a:ext cx="7344816" cy="42770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0FE238D-6F4F-4576-A036-BA99D7438E14}" type="slidenum">
              <a:rPr lang="es-AR"/>
              <a:pPr>
                <a:defRPr/>
              </a:pPr>
              <a:t>16</a:t>
            </a:fld>
            <a:endParaRPr lang="es-AR"/>
          </a:p>
        </p:txBody>
      </p:sp>
      <p:grpSp>
        <p:nvGrpSpPr>
          <p:cNvPr id="21508" name="Group 3"/>
          <p:cNvGrpSpPr>
            <a:grpSpLocks/>
          </p:cNvGrpSpPr>
          <p:nvPr/>
        </p:nvGrpSpPr>
        <p:grpSpPr bwMode="auto">
          <a:xfrm>
            <a:off x="684213" y="1562100"/>
            <a:ext cx="1752600" cy="423863"/>
            <a:chOff x="240" y="432"/>
            <a:chExt cx="1104" cy="192"/>
          </a:xfrm>
        </p:grpSpPr>
        <p:sp>
          <p:nvSpPr>
            <p:cNvPr id="21523"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1524"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1403350" y="495300"/>
            <a:ext cx="6697663" cy="430213"/>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Cabezales para cosechadoras</a:t>
            </a:r>
            <a:endParaRPr lang="es-ES_tradnl" altLang="es-AR" b="1" u="sng" dirty="0">
              <a:latin typeface="Arial" pitchFamily="34" charset="0"/>
              <a:cs typeface="+mn-cs"/>
            </a:endParaRPr>
          </a:p>
        </p:txBody>
      </p:sp>
      <p:grpSp>
        <p:nvGrpSpPr>
          <p:cNvPr id="21510" name="Group 6"/>
          <p:cNvGrpSpPr>
            <a:grpSpLocks/>
          </p:cNvGrpSpPr>
          <p:nvPr/>
        </p:nvGrpSpPr>
        <p:grpSpPr bwMode="auto">
          <a:xfrm>
            <a:off x="684213" y="2536825"/>
            <a:ext cx="1752600" cy="762000"/>
            <a:chOff x="240" y="768"/>
            <a:chExt cx="1104" cy="480"/>
          </a:xfrm>
        </p:grpSpPr>
        <p:sp>
          <p:nvSpPr>
            <p:cNvPr id="21521"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1522" name="Text Box 8"/>
            <p:cNvSpPr txBox="1">
              <a:spLocks noChangeArrowheads="1"/>
            </p:cNvSpPr>
            <p:nvPr/>
          </p:nvSpPr>
          <p:spPr bwMode="auto">
            <a:xfrm>
              <a:off x="288" y="92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Importación</a:t>
              </a:r>
            </a:p>
          </p:txBody>
        </p:sp>
      </p:grpSp>
      <p:grpSp>
        <p:nvGrpSpPr>
          <p:cNvPr id="21511" name="Group 11"/>
          <p:cNvGrpSpPr>
            <a:grpSpLocks/>
          </p:cNvGrpSpPr>
          <p:nvPr/>
        </p:nvGrpSpPr>
        <p:grpSpPr bwMode="auto">
          <a:xfrm>
            <a:off x="684213" y="3860800"/>
            <a:ext cx="1752600" cy="457200"/>
            <a:chOff x="240" y="1392"/>
            <a:chExt cx="1104" cy="288"/>
          </a:xfrm>
        </p:grpSpPr>
        <p:sp>
          <p:nvSpPr>
            <p:cNvPr id="21519"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1520" name="Text Box 13"/>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grpSp>
        <p:nvGrpSpPr>
          <p:cNvPr id="21512" name="Group 15"/>
          <p:cNvGrpSpPr>
            <a:grpSpLocks/>
          </p:cNvGrpSpPr>
          <p:nvPr/>
        </p:nvGrpSpPr>
        <p:grpSpPr bwMode="auto">
          <a:xfrm>
            <a:off x="671513" y="5013325"/>
            <a:ext cx="1752600" cy="666750"/>
            <a:chOff x="240" y="1392"/>
            <a:chExt cx="1104" cy="288"/>
          </a:xfrm>
        </p:grpSpPr>
        <p:sp>
          <p:nvSpPr>
            <p:cNvPr id="21517"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1518" name="Text Box 17"/>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sp>
        <p:nvSpPr>
          <p:cNvPr id="21513" name="Text Box 21"/>
          <p:cNvSpPr txBox="1">
            <a:spLocks noChangeArrowheads="1"/>
          </p:cNvSpPr>
          <p:nvPr/>
        </p:nvSpPr>
        <p:spPr bwMode="auto">
          <a:xfrm>
            <a:off x="2411413" y="1471613"/>
            <a:ext cx="6400800" cy="52387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En torno a 1200 unidades producción (2011)</a:t>
            </a:r>
            <a:r>
              <a:rPr lang="es-AR" altLang="es-AR" sz="1400">
                <a:latin typeface="Arial" charset="0"/>
              </a:rPr>
              <a:t>,</a:t>
            </a:r>
            <a:r>
              <a:rPr lang="es-ES_tradnl" altLang="es-AR" sz="1400">
                <a:latin typeface="Arial" charset="0"/>
              </a:rPr>
              <a:t> 750 unidades (2012), 80</a:t>
            </a:r>
            <a:r>
              <a:rPr lang="es-AR" altLang="es-AR" sz="1400">
                <a:latin typeface="Arial" charset="0"/>
              </a:rPr>
              <a:t>0 (2013) y en torno a 750 (2014).    </a:t>
            </a:r>
            <a:r>
              <a:rPr lang="es-AR" altLang="es-AR" sz="1200">
                <a:latin typeface="Arial" charset="0"/>
              </a:rPr>
              <a:t>Fuente: CAFMA</a:t>
            </a:r>
            <a:endParaRPr lang="es-ES_tradnl" altLang="es-AR" sz="1200">
              <a:latin typeface="Arial" charset="0"/>
            </a:endParaRPr>
          </a:p>
        </p:txBody>
      </p:sp>
      <p:sp>
        <p:nvSpPr>
          <p:cNvPr id="21514" name="Text Box 28"/>
          <p:cNvSpPr txBox="1">
            <a:spLocks noChangeArrowheads="1"/>
          </p:cNvSpPr>
          <p:nvPr/>
        </p:nvSpPr>
        <p:spPr bwMode="auto">
          <a:xfrm>
            <a:off x="2438400" y="2554288"/>
            <a:ext cx="6400800" cy="5175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Participación importante pero no determinante de las importaciones. Los principales orígenes son Brasil y Estados Unidos.</a:t>
            </a:r>
          </a:p>
        </p:txBody>
      </p:sp>
      <p:sp>
        <p:nvSpPr>
          <p:cNvPr id="21515" name="Text Box 23"/>
          <p:cNvSpPr txBox="1">
            <a:spLocks noChangeArrowheads="1"/>
          </p:cNvSpPr>
          <p:nvPr/>
        </p:nvSpPr>
        <p:spPr bwMode="auto">
          <a:xfrm>
            <a:off x="2411413" y="3789363"/>
            <a:ext cx="6400800" cy="738187"/>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Exportación concentrada en países limítrofes si bien en los últimos años se han comenzado a desarrollar mercados no tradicionales. En torno a U$D 10 millones últimos cuatro años (NCM: 8433.90)</a:t>
            </a:r>
          </a:p>
        </p:txBody>
      </p:sp>
      <p:sp>
        <p:nvSpPr>
          <p:cNvPr id="21516" name="Text Box 24"/>
          <p:cNvSpPr txBox="1">
            <a:spLocks noChangeArrowheads="1"/>
          </p:cNvSpPr>
          <p:nvPr/>
        </p:nvSpPr>
        <p:spPr bwMode="auto">
          <a:xfrm>
            <a:off x="2444750" y="5029200"/>
            <a:ext cx="6400800" cy="5175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Principales fabricantes: Allochis, C.Mainero, De Grande, Franco Fabril, Maizco, Maq. Agrícola Ombú.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95442010-D529-4C90-ADE2-69FC182614E5}" type="slidenum">
              <a:rPr lang="es-AR"/>
              <a:pPr>
                <a:defRPr/>
              </a:pPr>
              <a:t>17</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a:solidFill>
                  <a:srgbClr val="000000"/>
                </a:solidFill>
                <a:effectLst>
                  <a:outerShdw blurRad="38100" dist="38100" dir="2700000" algn="tl">
                    <a:srgbClr val="C0C0C0"/>
                  </a:outerShdw>
                </a:effectLst>
                <a:latin typeface="Arial" pitchFamily="34" charset="0"/>
              </a:rPr>
              <a:t>C</a:t>
            </a:r>
            <a:r>
              <a:rPr lang="es-AR" altLang="es-AR" sz="1800" b="1" u="sng" dirty="0" smtClean="0">
                <a:solidFill>
                  <a:srgbClr val="000000"/>
                </a:solidFill>
                <a:effectLst>
                  <a:outerShdw blurRad="38100" dist="38100" dir="2700000" algn="tl">
                    <a:srgbClr val="C0C0C0"/>
                  </a:outerShdw>
                </a:effectLst>
                <a:latin typeface="Arial" pitchFamily="34" charset="0"/>
              </a:rPr>
              <a:t>abezales para cosechadoras</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Evolución de la Producción Nacional 2002-2014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CAFMA)</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Gráfico"/>
          <p:cNvGraphicFramePr>
            <a:graphicFrameLocks/>
          </p:cNvGraphicFramePr>
          <p:nvPr/>
        </p:nvGraphicFramePr>
        <p:xfrm>
          <a:off x="971600" y="1600200"/>
          <a:ext cx="7344816" cy="42770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404C9602-AF8B-4E70-903A-E5C69A244A09}" type="slidenum">
              <a:rPr lang="es-AR"/>
              <a:pPr>
                <a:defRPr/>
              </a:pPr>
              <a:t>18</a:t>
            </a:fld>
            <a:endParaRPr lang="es-AR"/>
          </a:p>
        </p:txBody>
      </p:sp>
      <p:grpSp>
        <p:nvGrpSpPr>
          <p:cNvPr id="23556" name="Group 3"/>
          <p:cNvGrpSpPr>
            <a:grpSpLocks/>
          </p:cNvGrpSpPr>
          <p:nvPr/>
        </p:nvGrpSpPr>
        <p:grpSpPr bwMode="auto">
          <a:xfrm>
            <a:off x="684213" y="1562100"/>
            <a:ext cx="1752600" cy="423863"/>
            <a:chOff x="240" y="432"/>
            <a:chExt cx="1104" cy="192"/>
          </a:xfrm>
        </p:grpSpPr>
        <p:sp>
          <p:nvSpPr>
            <p:cNvPr id="23571"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3572"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1403350" y="495300"/>
            <a:ext cx="6697663" cy="430213"/>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Tolvas </a:t>
            </a:r>
            <a:r>
              <a:rPr kumimoji="1" lang="es-ES_tradnl" altLang="es-AR" sz="2800" b="1" u="sng" dirty="0" err="1">
                <a:solidFill>
                  <a:srgbClr val="000000"/>
                </a:solidFill>
                <a:effectLst>
                  <a:outerShdw blurRad="38100" dist="38100" dir="2700000" algn="tl">
                    <a:srgbClr val="C0C0C0"/>
                  </a:outerShdw>
                </a:effectLst>
                <a:latin typeface="Arial" pitchFamily="34" charset="0"/>
                <a:cs typeface="+mn-cs"/>
              </a:rPr>
              <a:t>autodescargables</a:t>
            </a:r>
            <a:endParaRPr lang="es-ES_tradnl" altLang="es-AR" b="1" u="sng" dirty="0">
              <a:latin typeface="Arial" pitchFamily="34" charset="0"/>
              <a:cs typeface="+mn-cs"/>
            </a:endParaRPr>
          </a:p>
        </p:txBody>
      </p:sp>
      <p:grpSp>
        <p:nvGrpSpPr>
          <p:cNvPr id="23558" name="Group 6"/>
          <p:cNvGrpSpPr>
            <a:grpSpLocks/>
          </p:cNvGrpSpPr>
          <p:nvPr/>
        </p:nvGrpSpPr>
        <p:grpSpPr bwMode="auto">
          <a:xfrm>
            <a:off x="684213" y="2536825"/>
            <a:ext cx="1752600" cy="762000"/>
            <a:chOff x="240" y="768"/>
            <a:chExt cx="1104" cy="480"/>
          </a:xfrm>
        </p:grpSpPr>
        <p:sp>
          <p:nvSpPr>
            <p:cNvPr id="23569"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3570" name="Text Box 8"/>
            <p:cNvSpPr txBox="1">
              <a:spLocks noChangeArrowheads="1"/>
            </p:cNvSpPr>
            <p:nvPr/>
          </p:nvSpPr>
          <p:spPr bwMode="auto">
            <a:xfrm>
              <a:off x="288" y="92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Importación</a:t>
              </a:r>
            </a:p>
          </p:txBody>
        </p:sp>
      </p:grpSp>
      <p:grpSp>
        <p:nvGrpSpPr>
          <p:cNvPr id="23559" name="Group 11"/>
          <p:cNvGrpSpPr>
            <a:grpSpLocks/>
          </p:cNvGrpSpPr>
          <p:nvPr/>
        </p:nvGrpSpPr>
        <p:grpSpPr bwMode="auto">
          <a:xfrm>
            <a:off x="684213" y="3860800"/>
            <a:ext cx="1752600" cy="457200"/>
            <a:chOff x="240" y="1392"/>
            <a:chExt cx="1104" cy="288"/>
          </a:xfrm>
        </p:grpSpPr>
        <p:sp>
          <p:nvSpPr>
            <p:cNvPr id="23567"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3568" name="Text Box 13"/>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grpSp>
        <p:nvGrpSpPr>
          <p:cNvPr id="23560" name="Group 15"/>
          <p:cNvGrpSpPr>
            <a:grpSpLocks/>
          </p:cNvGrpSpPr>
          <p:nvPr/>
        </p:nvGrpSpPr>
        <p:grpSpPr bwMode="auto">
          <a:xfrm>
            <a:off x="671513" y="5013325"/>
            <a:ext cx="1752600" cy="666750"/>
            <a:chOff x="240" y="1392"/>
            <a:chExt cx="1104" cy="288"/>
          </a:xfrm>
        </p:grpSpPr>
        <p:sp>
          <p:nvSpPr>
            <p:cNvPr id="23565"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3566" name="Text Box 17"/>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sp>
        <p:nvSpPr>
          <p:cNvPr id="23561" name="Text Box 16"/>
          <p:cNvSpPr txBox="1">
            <a:spLocks noChangeArrowheads="1"/>
          </p:cNvSpPr>
          <p:nvPr/>
        </p:nvSpPr>
        <p:spPr bwMode="auto">
          <a:xfrm>
            <a:off x="2474913" y="1462088"/>
            <a:ext cx="6696075" cy="630237"/>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En torno a 1600 unidades producción (2013) y 1000 unidades (2014) </a:t>
            </a:r>
          </a:p>
          <a:p>
            <a:pPr>
              <a:spcBef>
                <a:spcPct val="50000"/>
              </a:spcBef>
            </a:pPr>
            <a:r>
              <a:rPr lang="es-ES_tradnl" altLang="es-AR" sz="1400">
                <a:latin typeface="Arial" charset="0"/>
              </a:rPr>
              <a:t> </a:t>
            </a:r>
            <a:r>
              <a:rPr lang="es-ES_tradnl" altLang="es-AR" sz="1200">
                <a:latin typeface="Arial" charset="0"/>
              </a:rPr>
              <a:t>Fuente: CAFMA</a:t>
            </a:r>
          </a:p>
        </p:txBody>
      </p:sp>
      <p:sp>
        <p:nvSpPr>
          <p:cNvPr id="23562" name="Text Box 19"/>
          <p:cNvSpPr txBox="1">
            <a:spLocks noChangeArrowheads="1"/>
          </p:cNvSpPr>
          <p:nvPr/>
        </p:nvSpPr>
        <p:spPr bwMode="auto">
          <a:xfrm>
            <a:off x="2474913" y="2628900"/>
            <a:ext cx="6400800" cy="5175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Participación limitada de las importaciones. La mayor parte de la oferta proviene de equipos nacionales</a:t>
            </a:r>
          </a:p>
        </p:txBody>
      </p:sp>
      <p:sp>
        <p:nvSpPr>
          <p:cNvPr id="23563" name="Text Box 17"/>
          <p:cNvSpPr txBox="1">
            <a:spLocks noChangeArrowheads="1"/>
          </p:cNvSpPr>
          <p:nvPr/>
        </p:nvSpPr>
        <p:spPr bwMode="auto">
          <a:xfrm>
            <a:off x="2471738" y="3789363"/>
            <a:ext cx="6400800" cy="738187"/>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Exportación creciente en los últimos años en mercados limítrofes y no tradicionales. Crecimiento de las exportaciones en el período; en los últimos cuatro años rondan U$D 13 millones. (NCM: 8716.20)</a:t>
            </a:r>
          </a:p>
        </p:txBody>
      </p:sp>
      <p:sp>
        <p:nvSpPr>
          <p:cNvPr id="23564" name="Text Box 18"/>
          <p:cNvSpPr txBox="1">
            <a:spLocks noChangeArrowheads="1"/>
          </p:cNvSpPr>
          <p:nvPr/>
        </p:nvSpPr>
        <p:spPr bwMode="auto">
          <a:xfrm>
            <a:off x="2492375" y="5033963"/>
            <a:ext cx="6400800" cy="5175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Principales fabricantes: Akron, Ascanelli, Cestari, Montecor, Maq. Agricola Ombu, Richiger.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EE6946FE-E12A-4F8E-A33C-5C164E59C678}" type="slidenum">
              <a:rPr lang="es-AR"/>
              <a:pPr>
                <a:defRPr/>
              </a:pPr>
              <a:t>19</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smtClean="0">
                <a:solidFill>
                  <a:srgbClr val="000000"/>
                </a:solidFill>
                <a:effectLst>
                  <a:outerShdw blurRad="38100" dist="38100" dir="2700000" algn="tl">
                    <a:srgbClr val="C0C0C0"/>
                  </a:outerShdw>
                </a:effectLst>
                <a:latin typeface="Arial" pitchFamily="34" charset="0"/>
              </a:rPr>
              <a:t>Tolvas </a:t>
            </a:r>
            <a:r>
              <a:rPr lang="es-AR" altLang="es-AR" sz="1800" b="1" u="sng" dirty="0" err="1" smtClean="0">
                <a:solidFill>
                  <a:srgbClr val="000000"/>
                </a:solidFill>
                <a:effectLst>
                  <a:outerShdw blurRad="38100" dist="38100" dir="2700000" algn="tl">
                    <a:srgbClr val="C0C0C0"/>
                  </a:outerShdw>
                </a:effectLst>
                <a:latin typeface="Arial" pitchFamily="34" charset="0"/>
              </a:rPr>
              <a:t>autodescargables</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Evolución de la Producción Nacional 2002-2014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CAFMA)</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Gráfico"/>
          <p:cNvGraphicFramePr>
            <a:graphicFrameLocks/>
          </p:cNvGraphicFramePr>
          <p:nvPr/>
        </p:nvGraphicFramePr>
        <p:xfrm>
          <a:off x="1259633" y="1871662"/>
          <a:ext cx="6696744" cy="386159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750" y="3716338"/>
            <a:ext cx="6624638" cy="914400"/>
          </a:xfrm>
        </p:spPr>
        <p:txBody>
          <a:bodyPr>
            <a:normAutofit/>
          </a:bodyPr>
          <a:lstStyle/>
          <a:p>
            <a:pPr algn="l" eaLnBrk="1" fontAlgn="auto" hangingPunct="1">
              <a:spcAft>
                <a:spcPts val="0"/>
              </a:spcAft>
              <a:buFont typeface="Wingdings 2"/>
              <a:buNone/>
              <a:defRPr/>
            </a:pPr>
            <a:r>
              <a:rPr lang="es-AR" altLang="es-AR" b="1" u="sng" dirty="0"/>
              <a:t>1. Estructura: principales indicadores</a:t>
            </a:r>
            <a:endParaRPr lang="es-ES" altLang="es-AR" b="1" u="sng" dirty="0"/>
          </a:p>
          <a:p>
            <a:pPr algn="l" eaLnBrk="1" fontAlgn="auto" hangingPunct="1">
              <a:spcAft>
                <a:spcPts val="0"/>
              </a:spcAft>
              <a:buFont typeface="Wingdings 2"/>
              <a:buNone/>
              <a:defRPr/>
            </a:pPr>
            <a:endParaRPr lang="es-AR" dirty="0"/>
          </a:p>
        </p:txBody>
      </p:sp>
      <p:sp>
        <p:nvSpPr>
          <p:cNvPr id="6" name="5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B2818983-0307-43C8-B2AB-5E4C200587F8}" type="slidenum">
              <a:rPr lang="es-AR"/>
              <a:pPr>
                <a:defRPr/>
              </a:pPr>
              <a:t>2</a:t>
            </a:fld>
            <a:endParaRPr lang="es-AR"/>
          </a:p>
        </p:txBody>
      </p:sp>
      <p:sp>
        <p:nvSpPr>
          <p:cNvPr id="5" name="Rectangle 2"/>
          <p:cNvSpPr txBox="1">
            <a:spLocks noChangeArrowheads="1"/>
          </p:cNvSpPr>
          <p:nvPr/>
        </p:nvSpPr>
        <p:spPr>
          <a:xfrm>
            <a:off x="457200" y="476250"/>
            <a:ext cx="8507413" cy="1139825"/>
          </a:xfrm>
          <a:prstGeom prst="rect">
            <a:avLst/>
          </a:prstGeom>
        </p:spPr>
        <p:txBody>
          <a:bodyPr lIns="45720" rIns="45720" anchor="b">
            <a:normAutofit/>
          </a:bodyPr>
          <a:lstStyle>
            <a:lvl1pPr algn="r" rtl="0" eaLnBrk="1" latinLnBrk="0" hangingPunct="1">
              <a:spcBef>
                <a:spcPct val="0"/>
              </a:spcBef>
              <a:buNone/>
              <a:defRPr kumimoji="0" sz="45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l" fontAlgn="auto">
              <a:spcAft>
                <a:spcPts val="0"/>
              </a:spcAft>
              <a:defRPr/>
            </a:pPr>
            <a:r>
              <a:rPr lang="es-AR" altLang="es-AR" sz="2800" u="sng" dirty="0" smtClean="0"/>
              <a:t>La Industria de Maquinaria Agrícola Argentina</a:t>
            </a:r>
            <a:endParaRPr lang="es-ES" altLang="es-AR" sz="2800" u="sng"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C27316C3-4293-4D3A-B188-1BC4DEE7A9A4}" type="slidenum">
              <a:rPr lang="es-AR"/>
              <a:pPr>
                <a:defRPr/>
              </a:pPr>
              <a:t>20</a:t>
            </a:fld>
            <a:endParaRPr lang="es-AR"/>
          </a:p>
        </p:txBody>
      </p:sp>
      <p:grpSp>
        <p:nvGrpSpPr>
          <p:cNvPr id="25604" name="Group 3"/>
          <p:cNvGrpSpPr>
            <a:grpSpLocks/>
          </p:cNvGrpSpPr>
          <p:nvPr/>
        </p:nvGrpSpPr>
        <p:grpSpPr bwMode="auto">
          <a:xfrm>
            <a:off x="684213" y="1562100"/>
            <a:ext cx="1752600" cy="423863"/>
            <a:chOff x="240" y="432"/>
            <a:chExt cx="1104" cy="192"/>
          </a:xfrm>
        </p:grpSpPr>
        <p:sp>
          <p:nvSpPr>
            <p:cNvPr id="25619"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5620"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1403350" y="495300"/>
            <a:ext cx="6697663" cy="430213"/>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Silos y secadoras</a:t>
            </a:r>
            <a:endParaRPr lang="es-ES_tradnl" altLang="es-AR" b="1" u="sng" dirty="0">
              <a:latin typeface="Arial" pitchFamily="34" charset="0"/>
              <a:cs typeface="+mn-cs"/>
            </a:endParaRPr>
          </a:p>
        </p:txBody>
      </p:sp>
      <p:grpSp>
        <p:nvGrpSpPr>
          <p:cNvPr id="25606" name="Group 6"/>
          <p:cNvGrpSpPr>
            <a:grpSpLocks/>
          </p:cNvGrpSpPr>
          <p:nvPr/>
        </p:nvGrpSpPr>
        <p:grpSpPr bwMode="auto">
          <a:xfrm>
            <a:off x="684213" y="2536825"/>
            <a:ext cx="1752600" cy="762000"/>
            <a:chOff x="240" y="768"/>
            <a:chExt cx="1104" cy="480"/>
          </a:xfrm>
        </p:grpSpPr>
        <p:sp>
          <p:nvSpPr>
            <p:cNvPr id="25617"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5618" name="Text Box 8"/>
            <p:cNvSpPr txBox="1">
              <a:spLocks noChangeArrowheads="1"/>
            </p:cNvSpPr>
            <p:nvPr/>
          </p:nvSpPr>
          <p:spPr bwMode="auto">
            <a:xfrm>
              <a:off x="288" y="922"/>
              <a:ext cx="1008" cy="136"/>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grpSp>
        <p:nvGrpSpPr>
          <p:cNvPr id="25607" name="Group 11"/>
          <p:cNvGrpSpPr>
            <a:grpSpLocks/>
          </p:cNvGrpSpPr>
          <p:nvPr/>
        </p:nvGrpSpPr>
        <p:grpSpPr bwMode="auto">
          <a:xfrm>
            <a:off x="684213" y="3860800"/>
            <a:ext cx="1752600" cy="457200"/>
            <a:chOff x="240" y="1392"/>
            <a:chExt cx="1104" cy="288"/>
          </a:xfrm>
        </p:grpSpPr>
        <p:sp>
          <p:nvSpPr>
            <p:cNvPr id="25615"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5616" name="Text Box 13"/>
            <p:cNvSpPr txBox="1">
              <a:spLocks noChangeArrowheads="1"/>
            </p:cNvSpPr>
            <p:nvPr/>
          </p:nvSpPr>
          <p:spPr bwMode="auto">
            <a:xfrm>
              <a:off x="288" y="1467"/>
              <a:ext cx="1008" cy="136"/>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grpSp>
        <p:nvGrpSpPr>
          <p:cNvPr id="25608" name="Group 15"/>
          <p:cNvGrpSpPr>
            <a:grpSpLocks/>
          </p:cNvGrpSpPr>
          <p:nvPr/>
        </p:nvGrpSpPr>
        <p:grpSpPr bwMode="auto">
          <a:xfrm>
            <a:off x="671513" y="5013325"/>
            <a:ext cx="1752600" cy="666750"/>
            <a:chOff x="240" y="1392"/>
            <a:chExt cx="1104" cy="288"/>
          </a:xfrm>
        </p:grpSpPr>
        <p:sp>
          <p:nvSpPr>
            <p:cNvPr id="25613"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25614" name="Text Box 17"/>
            <p:cNvSpPr txBox="1">
              <a:spLocks noChangeArrowheads="1"/>
            </p:cNvSpPr>
            <p:nvPr/>
          </p:nvSpPr>
          <p:spPr bwMode="auto">
            <a:xfrm>
              <a:off x="288" y="1467"/>
              <a:ext cx="1008" cy="93"/>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Parque actual</a:t>
              </a:r>
            </a:p>
          </p:txBody>
        </p:sp>
      </p:grpSp>
      <p:sp>
        <p:nvSpPr>
          <p:cNvPr id="21" name="Text Box 24"/>
          <p:cNvSpPr txBox="1">
            <a:spLocks noChangeArrowheads="1"/>
          </p:cNvSpPr>
          <p:nvPr/>
        </p:nvSpPr>
        <p:spPr bwMode="auto">
          <a:xfrm>
            <a:off x="2555875" y="1212850"/>
            <a:ext cx="6400800" cy="11271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a:t>
            </a:r>
            <a:r>
              <a:rPr lang="es-ES_tradnl" altLang="es-AR" sz="1200">
                <a:latin typeface="Arial" charset="0"/>
              </a:rPr>
              <a:t>Silos: capacidad de producción anual en silos fijos y mecanizaciones: en torno a 400.000-450.000 Tn/año; producción nacional: en torno a 90% del mercado      </a:t>
            </a:r>
            <a:r>
              <a:rPr lang="es-ES_tradnl" altLang="es-AR" sz="1000">
                <a:latin typeface="Arial" charset="0"/>
              </a:rPr>
              <a:t>Fuente: CAFMA</a:t>
            </a:r>
          </a:p>
          <a:p>
            <a:pPr>
              <a:spcBef>
                <a:spcPct val="50000"/>
              </a:spcBef>
              <a:buFontTx/>
              <a:buChar char="•"/>
            </a:pPr>
            <a:r>
              <a:rPr lang="es-ES_tradnl" altLang="es-AR" sz="1200">
                <a:latin typeface="Arial" charset="0"/>
              </a:rPr>
              <a:t> Secadoras: capacidad de producción anual en secado y limpieza de granos: 240 secadoras (120 Tn/h); producción nacional de secadoras cubre prácticamente la totalidad del mercado    </a:t>
            </a:r>
            <a:r>
              <a:rPr lang="es-AR" altLang="es-AR" sz="1000">
                <a:latin typeface="Arial" charset="0"/>
              </a:rPr>
              <a:t>Fuente: CAFMA</a:t>
            </a:r>
            <a:endParaRPr lang="es-ES_tradnl" altLang="es-AR" sz="1000">
              <a:latin typeface="Arial" charset="0"/>
            </a:endParaRPr>
          </a:p>
        </p:txBody>
      </p:sp>
      <p:sp>
        <p:nvSpPr>
          <p:cNvPr id="22" name="Text Box 26"/>
          <p:cNvSpPr txBox="1">
            <a:spLocks noChangeArrowheads="1"/>
          </p:cNvSpPr>
          <p:nvPr/>
        </p:nvSpPr>
        <p:spPr bwMode="auto">
          <a:xfrm>
            <a:off x="2555875" y="2636838"/>
            <a:ext cx="6400800" cy="579437"/>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a:t>
            </a:r>
            <a:r>
              <a:rPr lang="es-ES_tradnl" altLang="es-AR" sz="1200">
                <a:latin typeface="Arial" charset="0"/>
              </a:rPr>
              <a:t>Silos y Mecanizaciones: el sector exporta el 20% de la producción nacional</a:t>
            </a:r>
          </a:p>
          <a:p>
            <a:pPr>
              <a:spcBef>
                <a:spcPct val="50000"/>
              </a:spcBef>
              <a:buFontTx/>
              <a:buChar char="•"/>
            </a:pPr>
            <a:r>
              <a:rPr lang="es-ES_tradnl" altLang="es-AR" sz="1200">
                <a:latin typeface="Arial" charset="0"/>
              </a:rPr>
              <a:t> Secadoras: el sector exporta el 65% de la producción nacional</a:t>
            </a:r>
          </a:p>
        </p:txBody>
      </p:sp>
      <p:sp>
        <p:nvSpPr>
          <p:cNvPr id="25611" name="Text Box 5"/>
          <p:cNvSpPr txBox="1">
            <a:spLocks noChangeArrowheads="1"/>
          </p:cNvSpPr>
          <p:nvPr/>
        </p:nvSpPr>
        <p:spPr bwMode="auto">
          <a:xfrm>
            <a:off x="2579688" y="3789363"/>
            <a:ext cx="6400800" cy="6699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a:t>
            </a:r>
            <a:r>
              <a:rPr lang="es-ES_tradnl" altLang="es-AR" sz="1200">
                <a:latin typeface="Arial" charset="0"/>
              </a:rPr>
              <a:t>Principales fabricantes: D’Ascanio, Ingeniería Mega, Cedar, ILSA, Marisa, Sansoni, Simeco, Trafer. Fabricantes nacionales de primera línea internacional y productos de alta innovación tecnológica</a:t>
            </a:r>
          </a:p>
        </p:txBody>
      </p:sp>
      <p:sp>
        <p:nvSpPr>
          <p:cNvPr id="24" name="Text Box 28"/>
          <p:cNvSpPr txBox="1">
            <a:spLocks noChangeArrowheads="1"/>
          </p:cNvSpPr>
          <p:nvPr/>
        </p:nvSpPr>
        <p:spPr bwMode="auto">
          <a:xfrm>
            <a:off x="2549525" y="5000625"/>
            <a:ext cx="6400800" cy="588963"/>
          </a:xfrm>
          <a:prstGeom prst="rect">
            <a:avLst/>
          </a:prstGeom>
          <a:noFill/>
          <a:ln w="9525">
            <a:noFill/>
            <a:miter lim="800000"/>
            <a:headEnd/>
            <a:tailEnd/>
          </a:ln>
        </p:spPr>
        <p:txBody>
          <a:bodyPr lIns="0" tIns="10800" rIns="0" bIns="0">
            <a:spAutoFit/>
          </a:bodyPr>
          <a:lstStyle/>
          <a:p>
            <a:pPr>
              <a:spcBef>
                <a:spcPct val="50000"/>
              </a:spcBef>
              <a:buFontTx/>
              <a:buChar char="•"/>
            </a:pPr>
            <a:r>
              <a:rPr lang="es-ES_tradnl" altLang="es-AR" sz="1400">
                <a:latin typeface="Arial" charset="0"/>
              </a:rPr>
              <a:t> </a:t>
            </a:r>
            <a:r>
              <a:rPr lang="es-ES_tradnl" altLang="es-AR" sz="1200">
                <a:latin typeface="Arial" charset="0"/>
              </a:rPr>
              <a:t>La capacidad de almacenaje actual en silos fijos gira en torno a las 70 mill/Tn. A partir de 2002, el parque de almacenamiento y acondicionamiento se ha modernizado y ampliado notoriamente.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ppt_x"/>
                                          </p:val>
                                        </p:tav>
                                        <p:tav tm="100000">
                                          <p:val>
                                            <p:strVal val="#ppt_x"/>
                                          </p:val>
                                        </p:tav>
                                      </p:tavLst>
                                    </p:anim>
                                    <p:anim calcmode="lin" valueType="num">
                                      <p:cBhvr additive="base">
                                        <p:cTn id="12" dur="500" fill="hold"/>
                                        <p:tgtEl>
                                          <p:spTgt spid="2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fill="hold"/>
                                        <p:tgtEl>
                                          <p:spTgt spid="24"/>
                                        </p:tgtEl>
                                        <p:attrNameLst>
                                          <p:attrName>ppt_x</p:attrName>
                                        </p:attrNameLst>
                                      </p:cBhvr>
                                      <p:tavLst>
                                        <p:tav tm="0">
                                          <p:val>
                                            <p:strVal val="#ppt_x"/>
                                          </p:val>
                                        </p:tav>
                                        <p:tav tm="100000">
                                          <p:val>
                                            <p:strVal val="#ppt_x"/>
                                          </p:val>
                                        </p:tav>
                                      </p:tavLst>
                                    </p:anim>
                                    <p:anim calcmode="lin" valueType="num">
                                      <p:cBhvr additive="base">
                                        <p:cTn id="1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750" y="3716338"/>
            <a:ext cx="8208963" cy="914400"/>
          </a:xfrm>
        </p:spPr>
        <p:txBody>
          <a:bodyPr>
            <a:normAutofit/>
          </a:bodyPr>
          <a:lstStyle/>
          <a:p>
            <a:pPr algn="l" eaLnBrk="1" fontAlgn="auto" hangingPunct="1">
              <a:spcAft>
                <a:spcPts val="0"/>
              </a:spcAft>
              <a:buFont typeface="Wingdings 2"/>
              <a:buNone/>
              <a:defRPr/>
            </a:pPr>
            <a:r>
              <a:rPr lang="es-AR" altLang="es-AR" b="1" u="sng" dirty="0" smtClean="0"/>
              <a:t>2. Evolución de Mercados interno y externo 2002-2014</a:t>
            </a:r>
            <a:endParaRPr lang="es-ES" altLang="es-AR" b="1" u="sng" dirty="0"/>
          </a:p>
          <a:p>
            <a:pPr algn="l" eaLnBrk="1" fontAlgn="auto" hangingPunct="1">
              <a:spcAft>
                <a:spcPts val="0"/>
              </a:spcAft>
              <a:buFont typeface="Wingdings 2"/>
              <a:buNone/>
              <a:defRPr/>
            </a:pPr>
            <a:endParaRPr lang="es-AR" dirty="0"/>
          </a:p>
        </p:txBody>
      </p:sp>
      <p:sp>
        <p:nvSpPr>
          <p:cNvPr id="6" name="5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CB9B5B3D-12FA-4F17-877B-41C3D18D868B}" type="slidenum">
              <a:rPr lang="es-AR"/>
              <a:pPr>
                <a:defRPr/>
              </a:pPr>
              <a:t>21</a:t>
            </a:fld>
            <a:endParaRPr lang="es-AR"/>
          </a:p>
        </p:txBody>
      </p:sp>
      <p:sp>
        <p:nvSpPr>
          <p:cNvPr id="5" name="Rectangle 2"/>
          <p:cNvSpPr txBox="1">
            <a:spLocks noChangeArrowheads="1"/>
          </p:cNvSpPr>
          <p:nvPr/>
        </p:nvSpPr>
        <p:spPr>
          <a:xfrm>
            <a:off x="457200" y="476250"/>
            <a:ext cx="8507413" cy="1139825"/>
          </a:xfrm>
          <a:prstGeom prst="rect">
            <a:avLst/>
          </a:prstGeom>
        </p:spPr>
        <p:txBody>
          <a:bodyPr lIns="45720" rIns="45720" anchor="b">
            <a:normAutofit/>
          </a:bodyPr>
          <a:lstStyle>
            <a:lvl1pPr algn="r" rtl="0" eaLnBrk="1" latinLnBrk="0" hangingPunct="1">
              <a:spcBef>
                <a:spcPct val="0"/>
              </a:spcBef>
              <a:buNone/>
              <a:defRPr kumimoji="0" sz="45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l" fontAlgn="auto">
              <a:spcAft>
                <a:spcPts val="0"/>
              </a:spcAft>
              <a:defRPr/>
            </a:pPr>
            <a:r>
              <a:rPr lang="es-AR" altLang="es-AR" sz="2800" u="sng" dirty="0" smtClean="0"/>
              <a:t>La Industria de Maquinaria Agrícola Argentina</a:t>
            </a:r>
            <a:endParaRPr lang="es-ES" altLang="es-AR" sz="2800" u="sng"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2C60A8B9-DFD9-41AE-9924-BB0982115707}" type="slidenum">
              <a:rPr lang="es-AR"/>
              <a:pPr>
                <a:defRPr/>
              </a:pPr>
              <a:t>22</a:t>
            </a:fld>
            <a:endParaRPr lang="es-AR"/>
          </a:p>
        </p:txBody>
      </p:sp>
      <p:sp>
        <p:nvSpPr>
          <p:cNvPr id="6" name="Rectangle 16"/>
          <p:cNvSpPr>
            <a:spLocks noChangeArrowheads="1"/>
          </p:cNvSpPr>
          <p:nvPr/>
        </p:nvSpPr>
        <p:spPr bwMode="auto">
          <a:xfrm>
            <a:off x="762000" y="765175"/>
            <a:ext cx="7705725" cy="6477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fontAlgn="auto">
              <a:spcBef>
                <a:spcPts val="0"/>
              </a:spcBef>
              <a:spcAft>
                <a:spcPts val="0"/>
              </a:spcAft>
              <a:defRPr/>
            </a:pPr>
            <a:r>
              <a:rPr lang="es-AR" altLang="es-AR" sz="2000" b="1" u="sng" dirty="0" smtClean="0">
                <a:solidFill>
                  <a:srgbClr val="000000"/>
                </a:solidFill>
                <a:effectLst>
                  <a:outerShdw blurRad="38100" dist="38100" dir="2700000" algn="tl">
                    <a:srgbClr val="C0C0C0"/>
                  </a:outerShdw>
                </a:effectLst>
                <a:latin typeface="Arial" pitchFamily="34" charset="0"/>
              </a:rPr>
              <a:t>Demanda local: principales elementos a destacar 2002-14</a:t>
            </a:r>
          </a:p>
          <a:p>
            <a:pPr fontAlgn="auto">
              <a:spcBef>
                <a:spcPts val="0"/>
              </a:spcBef>
              <a:spcAft>
                <a:spcPts val="0"/>
              </a:spcAft>
              <a:defRPr/>
            </a:pPr>
            <a:endParaRPr lang="es-ES_tradnl" altLang="es-AR" sz="2000" b="1" u="sng" dirty="0" smtClean="0">
              <a:solidFill>
                <a:srgbClr val="000000"/>
              </a:solidFill>
              <a:effectLst>
                <a:outerShdw blurRad="38100" dist="38100" dir="2700000" algn="tl">
                  <a:srgbClr val="C0C0C0"/>
                </a:outerShdw>
              </a:effectLst>
              <a:latin typeface="Arial" pitchFamily="34" charset="0"/>
            </a:endParaRPr>
          </a:p>
          <a:p>
            <a:pPr fontAlgn="auto">
              <a:spcBef>
                <a:spcPts val="0"/>
              </a:spcBef>
              <a:spcAft>
                <a:spcPts val="0"/>
              </a:spcAft>
              <a:defRPr/>
            </a:pPr>
            <a:r>
              <a:rPr lang="es-ES_tradnl" altLang="es-AR" sz="2000" b="1" u="sng" dirty="0" smtClean="0">
                <a:solidFill>
                  <a:srgbClr val="000000"/>
                </a:solidFill>
                <a:effectLst>
                  <a:outerShdw blurRad="38100" dist="38100" dir="2700000" algn="tl">
                    <a:srgbClr val="C0C0C0"/>
                  </a:outerShdw>
                </a:effectLst>
                <a:latin typeface="Arial" pitchFamily="34" charset="0"/>
              </a:rPr>
              <a:t>Notorio crecimiento del mercado</a:t>
            </a:r>
          </a:p>
        </p:txBody>
      </p:sp>
      <p:sp>
        <p:nvSpPr>
          <p:cNvPr id="27653" name="Text Box 4"/>
          <p:cNvSpPr txBox="1">
            <a:spLocks noChangeArrowheads="1"/>
          </p:cNvSpPr>
          <p:nvPr/>
        </p:nvSpPr>
        <p:spPr bwMode="auto">
          <a:xfrm>
            <a:off x="971550" y="1916113"/>
            <a:ext cx="7391400" cy="4125912"/>
          </a:xfrm>
          <a:prstGeom prst="rect">
            <a:avLst/>
          </a:prstGeom>
          <a:noFill/>
          <a:ln w="9525">
            <a:noFill/>
            <a:miter lim="800000"/>
            <a:headEnd/>
            <a:tailEnd/>
          </a:ln>
        </p:spPr>
        <p:txBody>
          <a:bodyPr>
            <a:spAutoFit/>
          </a:bodyPr>
          <a:lstStyle/>
          <a:p>
            <a:pPr algn="just">
              <a:spcBef>
                <a:spcPct val="50000"/>
              </a:spcBef>
              <a:buFontTx/>
              <a:buChar char="•"/>
            </a:pPr>
            <a:r>
              <a:rPr lang="es-ES_tradnl" altLang="es-AR" sz="1600" b="1">
                <a:solidFill>
                  <a:schemeClr val="tx2"/>
                </a:solidFill>
                <a:latin typeface="Arial" charset="0"/>
              </a:rPr>
              <a:t> A partir del 2002, la industria presenta una fuerte recuperación tanto en volumen de facturación como en unidades vendidas. Esta recuperación abarcó a todos los segmentos de la industria y fue creciendo sostenidamente hasta alcanzar picos de demanda en el año 2007.</a:t>
            </a:r>
          </a:p>
          <a:p>
            <a:pPr algn="just">
              <a:spcBef>
                <a:spcPct val="50000"/>
              </a:spcBef>
            </a:pPr>
            <a:endParaRPr lang="es-ES_tradnl" altLang="es-AR" sz="1600" b="1">
              <a:solidFill>
                <a:schemeClr val="tx2"/>
              </a:solidFill>
              <a:latin typeface="Arial" charset="0"/>
            </a:endParaRPr>
          </a:p>
          <a:p>
            <a:pPr algn="just">
              <a:spcBef>
                <a:spcPct val="50000"/>
              </a:spcBef>
              <a:buFontTx/>
              <a:buChar char="•"/>
            </a:pPr>
            <a:r>
              <a:rPr lang="es-ES_tradnl" altLang="es-AR" sz="1600" b="1">
                <a:solidFill>
                  <a:schemeClr val="tx2"/>
                </a:solidFill>
                <a:latin typeface="Arial" charset="0"/>
              </a:rPr>
              <a:t> El Sector fabricante de Máquinas Agrícolas acompañó el significativo crecimiento y reconversión del Sector Agropecuario, basado en la introducción de transgénicos y de nuevos métodos de siembra que derivaron en el crecimiento de su productividad, así como de un importante incremento del precio mundial de los principales granos.</a:t>
            </a:r>
          </a:p>
          <a:p>
            <a:pPr algn="just">
              <a:spcBef>
                <a:spcPct val="50000"/>
              </a:spcBef>
              <a:buFontTx/>
              <a:buChar char="•"/>
            </a:pPr>
            <a:endParaRPr lang="es-ES_tradnl" altLang="es-AR" sz="1600" b="1">
              <a:solidFill>
                <a:schemeClr val="tx2"/>
              </a:solidFill>
              <a:latin typeface="Arial" charset="0"/>
            </a:endParaRPr>
          </a:p>
          <a:p>
            <a:pPr algn="just">
              <a:spcBef>
                <a:spcPct val="50000"/>
              </a:spcBef>
              <a:buFontTx/>
              <a:buChar char="•"/>
            </a:pPr>
            <a:r>
              <a:rPr lang="es-ES_tradnl" altLang="es-AR" sz="1600" b="1">
                <a:solidFill>
                  <a:schemeClr val="tx2"/>
                </a:solidFill>
                <a:latin typeface="Arial" charset="0"/>
              </a:rPr>
              <a:t> Dicho acompañamiento implicó un permanente proceso de incorporación tecnológica en la Industria fabricante.</a:t>
            </a:r>
          </a:p>
          <a:p>
            <a:pPr algn="just">
              <a:spcBef>
                <a:spcPct val="50000"/>
              </a:spcBef>
              <a:buFontTx/>
              <a:buChar char="•"/>
            </a:pPr>
            <a:endParaRPr lang="es-ES_tradnl" altLang="es-AR" sz="1600" b="1">
              <a:solidFill>
                <a:schemeClr val="tx2"/>
              </a:solidFill>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73FB80E3-9623-4706-A0F1-27F5E8F40C41}" type="slidenum">
              <a:rPr lang="es-AR"/>
              <a:pPr>
                <a:defRPr/>
              </a:pPr>
              <a:t>23</a:t>
            </a:fld>
            <a:endParaRPr lang="es-AR"/>
          </a:p>
        </p:txBody>
      </p:sp>
      <p:sp>
        <p:nvSpPr>
          <p:cNvPr id="6" name="Rectangle 16"/>
          <p:cNvSpPr>
            <a:spLocks noChangeArrowheads="1"/>
          </p:cNvSpPr>
          <p:nvPr/>
        </p:nvSpPr>
        <p:spPr bwMode="auto">
          <a:xfrm>
            <a:off x="762000" y="692150"/>
            <a:ext cx="7705725" cy="6477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fontAlgn="auto">
              <a:spcBef>
                <a:spcPts val="0"/>
              </a:spcBef>
              <a:spcAft>
                <a:spcPts val="0"/>
              </a:spcAft>
              <a:defRPr/>
            </a:pPr>
            <a:r>
              <a:rPr lang="es-AR" altLang="es-AR" sz="2000" b="1" u="sng" dirty="0" smtClean="0">
                <a:solidFill>
                  <a:srgbClr val="000000"/>
                </a:solidFill>
                <a:effectLst>
                  <a:outerShdw blurRad="38100" dist="38100" dir="2700000" algn="tl">
                    <a:srgbClr val="C0C0C0"/>
                  </a:outerShdw>
                </a:effectLst>
                <a:latin typeface="Arial" pitchFamily="34" charset="0"/>
              </a:rPr>
              <a:t>Demanda local: principales elementos a destacar 2002-14</a:t>
            </a:r>
          </a:p>
          <a:p>
            <a:pPr fontAlgn="auto">
              <a:spcBef>
                <a:spcPts val="0"/>
              </a:spcBef>
              <a:spcAft>
                <a:spcPts val="0"/>
              </a:spcAft>
              <a:defRPr/>
            </a:pPr>
            <a:endParaRPr lang="es-ES_tradnl" altLang="es-AR" sz="1100" b="1" u="sng" dirty="0" smtClean="0">
              <a:solidFill>
                <a:srgbClr val="000000"/>
              </a:solidFill>
              <a:effectLst>
                <a:outerShdw blurRad="38100" dist="38100" dir="2700000" algn="tl">
                  <a:srgbClr val="C0C0C0"/>
                </a:outerShdw>
              </a:effectLst>
              <a:latin typeface="Arial" pitchFamily="34" charset="0"/>
            </a:endParaRPr>
          </a:p>
          <a:p>
            <a:pPr fontAlgn="auto">
              <a:spcBef>
                <a:spcPts val="0"/>
              </a:spcBef>
              <a:spcAft>
                <a:spcPts val="0"/>
              </a:spcAft>
              <a:defRPr/>
            </a:pPr>
            <a:r>
              <a:rPr lang="es-ES_tradnl" altLang="es-AR" sz="1800" b="1" u="sng" dirty="0" smtClean="0">
                <a:solidFill>
                  <a:srgbClr val="000000"/>
                </a:solidFill>
                <a:effectLst>
                  <a:outerShdw blurRad="38100" dist="38100" dir="2700000" algn="tl">
                    <a:srgbClr val="C0C0C0"/>
                  </a:outerShdw>
                </a:effectLst>
                <a:latin typeface="Arial" pitchFamily="34" charset="0"/>
              </a:rPr>
              <a:t>Mayor dinamismo en el segmento de importados y luego sustitución de importaciones</a:t>
            </a:r>
          </a:p>
        </p:txBody>
      </p:sp>
      <p:sp>
        <p:nvSpPr>
          <p:cNvPr id="28677" name="Text Box 6"/>
          <p:cNvSpPr txBox="1">
            <a:spLocks noChangeArrowheads="1"/>
          </p:cNvSpPr>
          <p:nvPr/>
        </p:nvSpPr>
        <p:spPr bwMode="auto">
          <a:xfrm>
            <a:off x="611188" y="1628775"/>
            <a:ext cx="7696200" cy="5540375"/>
          </a:xfrm>
          <a:prstGeom prst="rect">
            <a:avLst/>
          </a:prstGeom>
          <a:noFill/>
          <a:ln w="9525">
            <a:noFill/>
            <a:miter lim="800000"/>
            <a:headEnd/>
            <a:tailEnd/>
          </a:ln>
        </p:spPr>
        <p:txBody>
          <a:bodyPr>
            <a:spAutoFit/>
          </a:bodyPr>
          <a:lstStyle/>
          <a:p>
            <a:pPr algn="just">
              <a:spcBef>
                <a:spcPct val="50000"/>
              </a:spcBef>
              <a:buFontTx/>
              <a:buChar char="•"/>
            </a:pPr>
            <a:r>
              <a:rPr lang="es-ES_tradnl" altLang="es-AR" sz="1600" b="1">
                <a:solidFill>
                  <a:schemeClr val="tx2"/>
                </a:solidFill>
                <a:latin typeface="Arial" charset="0"/>
              </a:rPr>
              <a:t> Si en el año 2002, la participación de la facturación de la producción local en el mercado alcanzaba el 63 % (importada, 37 %), a partir de 2003 dicha participación va a rondar aproximadamente el 40 %. Para 2007 esta relación es 43 % y 57 % y para 2008, 37 % y 63 % respectivamente.</a:t>
            </a:r>
          </a:p>
          <a:p>
            <a:pPr algn="just">
              <a:spcBef>
                <a:spcPct val="50000"/>
              </a:spcBef>
            </a:pPr>
            <a:endParaRPr lang="es-ES_tradnl" altLang="es-AR" sz="1200" b="1">
              <a:solidFill>
                <a:schemeClr val="tx2"/>
              </a:solidFill>
              <a:latin typeface="Arial" charset="0"/>
            </a:endParaRPr>
          </a:p>
          <a:p>
            <a:pPr algn="just">
              <a:buFontTx/>
              <a:buChar char="•"/>
            </a:pPr>
            <a:r>
              <a:rPr lang="es-ES_tradnl" altLang="es-AR" sz="1600" b="1">
                <a:solidFill>
                  <a:schemeClr val="tx2"/>
                </a:solidFill>
                <a:latin typeface="Arial" charset="0"/>
              </a:rPr>
              <a:t>Esta importante participación de maquinaria agrícola importada, se explica por la alta proporción de tractores y cosechadoras de origen extranjero que en 2008 representaron el 56 % de la facturación total del mercado (en el número de equipos vendidos la proporción es inversa, 70 % nacional y 30 % importado).</a:t>
            </a:r>
          </a:p>
          <a:p>
            <a:pPr algn="just"/>
            <a:endParaRPr lang="es-ES_tradnl" altLang="es-AR" sz="1600" b="1">
              <a:solidFill>
                <a:schemeClr val="tx2"/>
              </a:solidFill>
              <a:latin typeface="Arial" charset="0"/>
            </a:endParaRPr>
          </a:p>
          <a:p>
            <a:pPr algn="just">
              <a:buFontTx/>
              <a:buChar char="•"/>
            </a:pPr>
            <a:r>
              <a:rPr lang="es-AR" altLang="es-AR" sz="1600" b="1">
                <a:solidFill>
                  <a:schemeClr val="tx2"/>
                </a:solidFill>
                <a:latin typeface="Arial" charset="0"/>
              </a:rPr>
              <a:t>A partir de 2011, se viene produciendo un progresivo proceso de sustitución de importaciones -en particular en los segmentos de tractores y cosechadoras- con retorno o instalación de plantas por parte de los players internacionales. Si bien las importaciones continúan gravitando, este proceso ha incrementado en forma importante la participación de los equipos domésticos en el mercado.</a:t>
            </a:r>
            <a:endParaRPr lang="es-AR" altLang="es-AR" sz="1200" b="1">
              <a:solidFill>
                <a:schemeClr val="tx2"/>
              </a:solidFill>
              <a:latin typeface="Arial" charset="0"/>
            </a:endParaRPr>
          </a:p>
          <a:p>
            <a:pPr algn="just">
              <a:buFontTx/>
              <a:buChar char="•"/>
            </a:pPr>
            <a:endParaRPr lang="es-AR" altLang="es-AR" sz="1200" b="1">
              <a:solidFill>
                <a:schemeClr val="tx2"/>
              </a:solidFill>
              <a:latin typeface="Arial" charset="0"/>
            </a:endParaRPr>
          </a:p>
          <a:p>
            <a:pPr algn="just">
              <a:buFontTx/>
              <a:buChar char="•"/>
            </a:pPr>
            <a:r>
              <a:rPr lang="es-AR" altLang="es-AR" sz="1600" b="1">
                <a:solidFill>
                  <a:schemeClr val="tx2"/>
                </a:solidFill>
                <a:latin typeface="Arial" charset="0"/>
              </a:rPr>
              <a:t>En cuanto a la presente coyuntura, desde 2012 se presenta una importante caída de la actividad de la industria nacional. </a:t>
            </a:r>
          </a:p>
          <a:p>
            <a:pPr algn="just">
              <a:buFontTx/>
              <a:buChar char="•"/>
            </a:pPr>
            <a:endParaRPr lang="es-AR" altLang="es-AR" sz="1600" b="1">
              <a:solidFill>
                <a:schemeClr val="tx2"/>
              </a:solidFill>
              <a:latin typeface="Arial" charset="0"/>
            </a:endParaRPr>
          </a:p>
          <a:p>
            <a:pPr algn="just">
              <a:buFontTx/>
              <a:buChar char="•"/>
            </a:pPr>
            <a:endParaRPr lang="es-ES_tradnl" altLang="es-AR" sz="1600" b="1">
              <a:solidFill>
                <a:schemeClr val="tx2"/>
              </a:solidFill>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424537C-F1AD-4163-9131-A0E9F33A1E6F}" type="slidenum">
              <a:rPr lang="es-AR"/>
              <a:pPr>
                <a:defRPr/>
              </a:pPr>
              <a:t>24</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a:solidFill>
                  <a:srgbClr val="000000"/>
                </a:solidFill>
                <a:effectLst>
                  <a:outerShdw blurRad="38100" dist="38100" dir="2700000" algn="tl">
                    <a:srgbClr val="C0C0C0"/>
                  </a:outerShdw>
                </a:effectLst>
                <a:latin typeface="Arial" pitchFamily="34" charset="0"/>
              </a:rPr>
              <a:t>D</a:t>
            </a:r>
            <a:r>
              <a:rPr lang="es-AR" altLang="es-AR" sz="1800" b="1" u="sng" dirty="0" smtClean="0">
                <a:solidFill>
                  <a:srgbClr val="000000"/>
                </a:solidFill>
                <a:effectLst>
                  <a:outerShdw blurRad="38100" dist="38100" dir="2700000" algn="tl">
                    <a:srgbClr val="C0C0C0"/>
                  </a:outerShdw>
                </a:effectLst>
                <a:latin typeface="Arial" pitchFamily="34" charset="0"/>
              </a:rPr>
              <a:t>emanda local</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2002-2014 por segmentos</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millones de U$D (Fuente: INDEC)</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Gráfico"/>
          <p:cNvGraphicFramePr>
            <a:graphicFrameLocks/>
          </p:cNvGraphicFramePr>
          <p:nvPr/>
        </p:nvGraphicFramePr>
        <p:xfrm>
          <a:off x="899592" y="1600200"/>
          <a:ext cx="7634808" cy="44210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A1526813-F4DC-496C-9817-A26204FB487A}" type="slidenum">
              <a:rPr lang="es-AR"/>
              <a:pPr>
                <a:defRPr/>
              </a:pPr>
              <a:t>25</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a:solidFill>
                  <a:srgbClr val="000000"/>
                </a:solidFill>
                <a:effectLst>
                  <a:outerShdw blurRad="38100" dist="38100" dir="2700000" algn="tl">
                    <a:srgbClr val="C0C0C0"/>
                  </a:outerShdw>
                </a:effectLst>
                <a:latin typeface="Arial" pitchFamily="34" charset="0"/>
              </a:rPr>
              <a:t>D</a:t>
            </a:r>
            <a:r>
              <a:rPr lang="es-AR" altLang="es-AR" sz="1800" b="1" u="sng" dirty="0" smtClean="0">
                <a:solidFill>
                  <a:srgbClr val="000000"/>
                </a:solidFill>
                <a:effectLst>
                  <a:outerShdw blurRad="38100" dist="38100" dir="2700000" algn="tl">
                    <a:srgbClr val="C0C0C0"/>
                  </a:outerShdw>
                </a:effectLst>
                <a:latin typeface="Arial" pitchFamily="34" charset="0"/>
              </a:rPr>
              <a:t>emanda local</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2002-2014 por segmentos</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INDEC)</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Gráfico"/>
          <p:cNvGraphicFramePr>
            <a:graphicFrameLocks/>
          </p:cNvGraphicFramePr>
          <p:nvPr/>
        </p:nvGraphicFramePr>
        <p:xfrm>
          <a:off x="1259632" y="1700808"/>
          <a:ext cx="7128792" cy="410445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96E62A4B-CD84-41D6-8BC4-B1139C54EB76}" type="slidenum">
              <a:rPr lang="es-AR"/>
              <a:pPr>
                <a:defRPr/>
              </a:pPr>
              <a:t>26</a:t>
            </a:fld>
            <a:endParaRPr lang="es-AR"/>
          </a:p>
        </p:txBody>
      </p:sp>
      <p:sp>
        <p:nvSpPr>
          <p:cNvPr id="7" name="Rectangle 3"/>
          <p:cNvSpPr>
            <a:spLocks noChangeArrowheads="1"/>
          </p:cNvSpPr>
          <p:nvPr/>
        </p:nvSpPr>
        <p:spPr bwMode="auto">
          <a:xfrm>
            <a:off x="762000" y="457200"/>
            <a:ext cx="7772400" cy="811213"/>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600" b="1" u="sng" dirty="0" smtClean="0">
                <a:solidFill>
                  <a:srgbClr val="000000"/>
                </a:solidFill>
                <a:effectLst>
                  <a:outerShdw blurRad="38100" dist="38100" dir="2700000" algn="tl">
                    <a:srgbClr val="C0C0C0"/>
                  </a:outerShdw>
                </a:effectLst>
                <a:latin typeface="Arial" pitchFamily="34" charset="0"/>
              </a:rPr>
              <a:t>Exportaciones 2008-2014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U$D (Fuente: CAFMA en base a Nosis)</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Tabla"/>
          <p:cNvGraphicFramePr>
            <a:graphicFrameLocks noGrp="1"/>
          </p:cNvGraphicFramePr>
          <p:nvPr/>
        </p:nvGraphicFramePr>
        <p:xfrm>
          <a:off x="533400" y="1412875"/>
          <a:ext cx="8229600" cy="4608512"/>
        </p:xfrm>
        <a:graphic>
          <a:graphicData uri="http://schemas.openxmlformats.org/drawingml/2006/table">
            <a:tbl>
              <a:tblPr/>
              <a:tblGrid>
                <a:gridCol w="856527"/>
                <a:gridCol w="2511706"/>
                <a:gridCol w="694481"/>
                <a:gridCol w="694481"/>
                <a:gridCol w="694481"/>
                <a:gridCol w="694481"/>
                <a:gridCol w="694481"/>
                <a:gridCol w="694481"/>
                <a:gridCol w="694481"/>
              </a:tblGrid>
              <a:tr h="313200">
                <a:tc>
                  <a:txBody>
                    <a:bodyPr/>
                    <a:lstStyle/>
                    <a:p>
                      <a:pPr algn="ctr" fontAlgn="b"/>
                      <a:r>
                        <a:rPr lang="es-AR" sz="1000" b="0" i="0" u="none" strike="noStrike" dirty="0" smtClean="0">
                          <a:solidFill>
                            <a:srgbClr val="000000"/>
                          </a:solidFill>
                          <a:effectLst/>
                          <a:latin typeface="Calibri"/>
                        </a:rPr>
                        <a:t>NCM</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a:solidFill>
                            <a:srgbClr val="000000"/>
                          </a:solidFill>
                          <a:effectLst/>
                          <a:latin typeface="Calibri"/>
                        </a:rPr>
                        <a:t>DESCRIPCION</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2008</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2009</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2010</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2011</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2012</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2013</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2014</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298286">
                <a:tc>
                  <a:txBody>
                    <a:bodyPr/>
                    <a:lstStyle/>
                    <a:p>
                      <a:pPr algn="l" fontAlgn="b"/>
                      <a:r>
                        <a:rPr lang="es-AR" sz="1000" b="0" i="0" u="none" strike="noStrike">
                          <a:solidFill>
                            <a:srgbClr val="000000"/>
                          </a:solidFill>
                          <a:effectLst/>
                          <a:latin typeface="Calibri"/>
                        </a:rPr>
                        <a:t>84.32.20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Rastras, los demás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6.434.791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4.416.199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2.577.620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2.639.522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4.567.187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6.715.318</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2.145.305</a:t>
                      </a:r>
                    </a:p>
                  </a:txBody>
                  <a:tcPr marL="9525" marR="9525" marT="9525"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8286">
                <a:tc>
                  <a:txBody>
                    <a:bodyPr/>
                    <a:lstStyle/>
                    <a:p>
                      <a:pPr algn="l" fontAlgn="b"/>
                      <a:r>
                        <a:rPr lang="es-AR" sz="1000" b="0" i="0" u="none" strike="noStrike" dirty="0" smtClean="0">
                          <a:solidFill>
                            <a:srgbClr val="000000"/>
                          </a:solidFill>
                          <a:effectLst/>
                          <a:latin typeface="Calibri"/>
                        </a:rPr>
                        <a:t>84.32.30</a:t>
                      </a:r>
                      <a:endParaRPr lang="es-AR" sz="1000" b="0" i="0" u="none" strike="noStrike" dirty="0">
                        <a:solidFill>
                          <a:srgbClr val="000000"/>
                        </a:solidFill>
                        <a:effectLst/>
                        <a:latin typeface="Calibri"/>
                      </a:endParaRP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Sembradoras-abonadoras</a:t>
                      </a:r>
                    </a:p>
                  </a:txBody>
                  <a:tcPr marL="8681" marR="8681" marT="8682"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37.493.778</a:t>
                      </a:r>
                    </a:p>
                  </a:txBody>
                  <a:tcPr marL="9525" marR="9525" marT="9525"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23.154.537</a:t>
                      </a:r>
                    </a:p>
                  </a:txBody>
                  <a:tcPr marL="9525" marR="9525" marT="9525"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24.866.283</a:t>
                      </a:r>
                    </a:p>
                  </a:txBody>
                  <a:tcPr marL="9525" marR="9525" marT="9525"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31.020.729</a:t>
                      </a:r>
                    </a:p>
                  </a:txBody>
                  <a:tcPr marL="9525" marR="9525" marT="9525"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46.726.270</a:t>
                      </a:r>
                    </a:p>
                  </a:txBody>
                  <a:tcPr marL="9525" marR="9525" marT="9525"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27.418.770</a:t>
                      </a:r>
                    </a:p>
                  </a:txBody>
                  <a:tcPr marL="9525" marR="9525" marT="9525" marB="0" anchor="b">
                    <a:lnL>
                      <a:noFill/>
                    </a:lnL>
                    <a:lnR>
                      <a:noFill/>
                    </a:lnR>
                    <a:lnT>
                      <a:noFill/>
                    </a:lnT>
                    <a:lnB>
                      <a:noFill/>
                    </a:lnB>
                    <a:solidFill>
                      <a:srgbClr val="FFFFFF"/>
                    </a:solidFill>
                  </a:tcPr>
                </a:tc>
                <a:tc>
                  <a:txBody>
                    <a:bodyPr/>
                    <a:lstStyle/>
                    <a:p>
                      <a:pPr algn="r" fontAlgn="b"/>
                      <a:r>
                        <a:rPr lang="es-AR" sz="1000" b="0" i="0" u="none" strike="noStrike" baseline="0" dirty="0">
                          <a:solidFill>
                            <a:srgbClr val="000000"/>
                          </a:solidFill>
                          <a:effectLst/>
                          <a:latin typeface="Calibri"/>
                        </a:rPr>
                        <a:t>23.344.225</a:t>
                      </a:r>
                    </a:p>
                  </a:txBody>
                  <a:tcPr marL="9525" marR="9525" marT="9525"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84.32.40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Fertilizadoras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714.798</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550.877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953.134</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818.235</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4.108.732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5.729.103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1.556.491</a:t>
                      </a:r>
                    </a:p>
                  </a:txBody>
                  <a:tcPr marL="9525" marR="9525" marT="9525"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328113">
                <a:tc>
                  <a:txBody>
                    <a:bodyPr/>
                    <a:lstStyle/>
                    <a:p>
                      <a:pPr algn="l" fontAlgn="b"/>
                      <a:r>
                        <a:rPr lang="es-AR" sz="1000" b="0" i="0" u="none" strike="noStrike">
                          <a:solidFill>
                            <a:srgbClr val="000000"/>
                          </a:solidFill>
                          <a:effectLst/>
                          <a:latin typeface="Calibri"/>
                        </a:rPr>
                        <a:t>84.32.90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Discos y repuestos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20.151.552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16.342.866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15.779.149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13.549.347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14.308.566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21.693.943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12.090.162</a:t>
                      </a:r>
                    </a:p>
                  </a:txBody>
                  <a:tcPr marL="9525" marR="9525" marT="9525"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328113">
                <a:tc>
                  <a:txBody>
                    <a:bodyPr/>
                    <a:lstStyle/>
                    <a:p>
                      <a:pPr algn="l" fontAlgn="b"/>
                      <a:r>
                        <a:rPr lang="es-AR" sz="1000" b="0" i="0" u="none" strike="noStrike">
                          <a:solidFill>
                            <a:srgbClr val="000000"/>
                          </a:solidFill>
                          <a:effectLst/>
                          <a:latin typeface="Calibri"/>
                        </a:rPr>
                        <a:t>84.33.20.90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Desmalezadoras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3.015.050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1.854.034</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1.503.314</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1.692.539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1.607.609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1.879.336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824.196</a:t>
                      </a:r>
                    </a:p>
                  </a:txBody>
                  <a:tcPr marL="9525" marR="9525" marT="9525"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328113">
                <a:tc>
                  <a:txBody>
                    <a:bodyPr/>
                    <a:lstStyle/>
                    <a:p>
                      <a:pPr algn="l" fontAlgn="b"/>
                      <a:r>
                        <a:rPr lang="es-AR" sz="1000" b="0" i="0" u="none" strike="noStrike">
                          <a:solidFill>
                            <a:srgbClr val="000000"/>
                          </a:solidFill>
                          <a:effectLst/>
                          <a:latin typeface="Calibri"/>
                        </a:rPr>
                        <a:t>84.33.40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Enfardadoras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1.780.413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976.568</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907.417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1.749.191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3.377.008</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2.791.786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1.679.222</a:t>
                      </a:r>
                    </a:p>
                  </a:txBody>
                  <a:tcPr marL="9525" marR="9525" marT="9525" marB="0" anchor="b">
                    <a:lnL>
                      <a:noFill/>
                    </a:lnL>
                    <a:lnR>
                      <a:noFill/>
                    </a:lnR>
                    <a:lnT>
                      <a:noFill/>
                    </a:lnT>
                    <a:lnB>
                      <a:noFill/>
                    </a:lnB>
                    <a:solidFill>
                      <a:srgbClr val="FFFFFF"/>
                    </a:solidFill>
                  </a:tcPr>
                </a:tc>
              </a:tr>
              <a:tr h="298286">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328113">
                <a:tc>
                  <a:txBody>
                    <a:bodyPr/>
                    <a:lstStyle/>
                    <a:p>
                      <a:pPr algn="l" fontAlgn="b"/>
                      <a:r>
                        <a:rPr lang="es-AR" sz="1000" b="0" i="0" u="none" strike="noStrike">
                          <a:solidFill>
                            <a:srgbClr val="000000"/>
                          </a:solidFill>
                          <a:effectLst/>
                          <a:latin typeface="Calibri"/>
                        </a:rPr>
                        <a:t>84.33.51</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dirty="0">
                          <a:solidFill>
                            <a:srgbClr val="000000"/>
                          </a:solidFill>
                          <a:effectLst/>
                          <a:latin typeface="Calibri"/>
                        </a:rPr>
                        <a:t>Cosechadoras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20.270.691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18.475.270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22.941.152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24.781.326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37.667.545</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39.305.965</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18.876.770</a:t>
                      </a:r>
                    </a:p>
                  </a:txBody>
                  <a:tcPr marL="9525" marR="9525" marT="9525" marB="0" anchor="b">
                    <a:lnL>
                      <a:noFill/>
                    </a:lnL>
                    <a:lnR>
                      <a:noFill/>
                    </a:lnR>
                    <a:lnT>
                      <a:noFill/>
                    </a:lnT>
                    <a:lnB>
                      <a:noFill/>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70D27661-5885-425F-95AE-3A6FB281256A}" type="slidenum">
              <a:rPr lang="es-AR"/>
              <a:pPr>
                <a:defRPr/>
              </a:pPr>
              <a:t>27</a:t>
            </a:fld>
            <a:endParaRPr lang="es-AR"/>
          </a:p>
        </p:txBody>
      </p:sp>
      <p:sp>
        <p:nvSpPr>
          <p:cNvPr id="7" name="Rectangle 3"/>
          <p:cNvSpPr>
            <a:spLocks noChangeArrowheads="1"/>
          </p:cNvSpPr>
          <p:nvPr/>
        </p:nvSpPr>
        <p:spPr bwMode="auto">
          <a:xfrm>
            <a:off x="762000" y="457200"/>
            <a:ext cx="7772400" cy="811213"/>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600" b="1" u="sng" dirty="0" smtClean="0">
                <a:solidFill>
                  <a:srgbClr val="000000"/>
                </a:solidFill>
                <a:effectLst>
                  <a:outerShdw blurRad="38100" dist="38100" dir="2700000" algn="tl">
                    <a:srgbClr val="C0C0C0"/>
                  </a:outerShdw>
                </a:effectLst>
                <a:latin typeface="Arial" pitchFamily="34" charset="0"/>
              </a:rPr>
              <a:t>Exportaciones 2008-2014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U$D (Fuente: CAFMA en base a Nosis)</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8" name="7 Tabla"/>
          <p:cNvGraphicFramePr>
            <a:graphicFrameLocks noGrp="1"/>
          </p:cNvGraphicFramePr>
          <p:nvPr/>
        </p:nvGraphicFramePr>
        <p:xfrm>
          <a:off x="457200" y="1268413"/>
          <a:ext cx="8229600" cy="4537077"/>
        </p:xfrm>
        <a:graphic>
          <a:graphicData uri="http://schemas.openxmlformats.org/drawingml/2006/table">
            <a:tbl>
              <a:tblPr/>
              <a:tblGrid>
                <a:gridCol w="856527"/>
                <a:gridCol w="2511706"/>
                <a:gridCol w="694481"/>
                <a:gridCol w="694481"/>
                <a:gridCol w="694481"/>
                <a:gridCol w="694481"/>
                <a:gridCol w="694481"/>
                <a:gridCol w="694481"/>
                <a:gridCol w="694481"/>
              </a:tblGrid>
              <a:tr h="329425">
                <a:tc>
                  <a:txBody>
                    <a:bodyPr/>
                    <a:lstStyle/>
                    <a:p>
                      <a:pPr algn="ctr" fontAlgn="b"/>
                      <a:r>
                        <a:rPr lang="es-AR" sz="1000" b="0" i="0" u="none" strike="noStrike" dirty="0">
                          <a:solidFill>
                            <a:srgbClr val="000000"/>
                          </a:solidFill>
                          <a:effectLst/>
                          <a:latin typeface="Calibri"/>
                        </a:rPr>
                        <a:t>NCM</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a:solidFill>
                            <a:srgbClr val="000000"/>
                          </a:solidFill>
                          <a:effectLst/>
                          <a:latin typeface="Calibri"/>
                        </a:rPr>
                        <a:t>DESCRIPCION</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a:solidFill>
                            <a:srgbClr val="000000"/>
                          </a:solidFill>
                          <a:effectLst/>
                          <a:latin typeface="Calibri"/>
                        </a:rPr>
                        <a:t>2008</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a:solidFill>
                            <a:srgbClr val="000000"/>
                          </a:solidFill>
                          <a:effectLst/>
                          <a:latin typeface="Calibri"/>
                        </a:rPr>
                        <a:t>2009</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a:solidFill>
                            <a:srgbClr val="000000"/>
                          </a:solidFill>
                          <a:effectLst/>
                          <a:latin typeface="Calibri"/>
                        </a:rPr>
                        <a:t>2010</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a:solidFill>
                            <a:srgbClr val="000000"/>
                          </a:solidFill>
                          <a:effectLst/>
                          <a:latin typeface="Calibri"/>
                        </a:rPr>
                        <a:t>2011</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a:solidFill>
                            <a:srgbClr val="000000"/>
                          </a:solidFill>
                          <a:effectLst/>
                          <a:latin typeface="Calibri"/>
                        </a:rPr>
                        <a:t>2012</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a:solidFill>
                            <a:srgbClr val="000000"/>
                          </a:solidFill>
                          <a:effectLst/>
                          <a:latin typeface="Calibri"/>
                        </a:rPr>
                        <a:t>2013</a:t>
                      </a: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000" b="0" i="0" u="none" strike="noStrike" dirty="0" smtClean="0">
                          <a:solidFill>
                            <a:srgbClr val="000000"/>
                          </a:solidFill>
                          <a:effectLst/>
                          <a:latin typeface="Calibri"/>
                        </a:rPr>
                        <a:t>2014</a:t>
                      </a:r>
                      <a:endParaRPr lang="es-AR" sz="1000" b="0" i="0" u="none" strike="noStrike" dirty="0">
                        <a:solidFill>
                          <a:srgbClr val="000000"/>
                        </a:solidFill>
                        <a:effectLst/>
                        <a:latin typeface="Calibri"/>
                      </a:endParaRPr>
                    </a:p>
                  </a:txBody>
                  <a:tcPr marL="8681" marR="8681" marT="86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AR" sz="1000" b="0" i="0" u="none" strike="noStrike" dirty="0">
                          <a:solidFill>
                            <a:srgbClr val="000000"/>
                          </a:solidFill>
                          <a:effectLst/>
                          <a:latin typeface="Calibri"/>
                        </a:rPr>
                        <a:t> </a:t>
                      </a:r>
                    </a:p>
                  </a:txBody>
                  <a:tcPr marL="8681" marR="8681" marT="8682"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314451">
                <a:tc>
                  <a:txBody>
                    <a:bodyPr/>
                    <a:lstStyle/>
                    <a:p>
                      <a:pPr algn="l" fontAlgn="b"/>
                      <a:r>
                        <a:rPr lang="es-AR" sz="1000" b="0" i="0" u="none" strike="noStrike">
                          <a:solidFill>
                            <a:srgbClr val="000000"/>
                          </a:solidFill>
                          <a:effectLst/>
                          <a:latin typeface="Calibri"/>
                        </a:rPr>
                        <a:t>84.33.59</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Extractoras, cabezales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15.558.739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9.862.291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9.864.775</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10.442.731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22.993.980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16.557.347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13.367.788</a:t>
                      </a:r>
                    </a:p>
                  </a:txBody>
                  <a:tcPr marL="9525" marR="9525" marT="9525"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84.33.90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Cabezales, repuestos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9.058.301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4.816.406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7.912.597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7.714.321</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11.973.268</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9.590.044</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11.820.784</a:t>
                      </a:r>
                    </a:p>
                  </a:txBody>
                  <a:tcPr marL="9525" marR="9525" marT="9525"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84.24.81.19</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Pulverizadoras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28.488.346</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12.472.850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18.263.283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19.110.992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16.529.410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11.998.237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9.660.603</a:t>
                      </a:r>
                    </a:p>
                  </a:txBody>
                  <a:tcPr marL="9525" marR="9525" marT="9525"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84.36.10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Mixer</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2.107.787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2.896.275</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3.642.179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6.351.252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3.164.913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3.289.852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2.442.106</a:t>
                      </a:r>
                    </a:p>
                  </a:txBody>
                  <a:tcPr marL="9525" marR="9525" marT="9525"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87.01.90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Tractores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22.160.842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20.171.595</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17.699.202</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5.210.498</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36.967.584</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19.159.637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10.795.869</a:t>
                      </a:r>
                    </a:p>
                  </a:txBody>
                  <a:tcPr marL="9525" marR="9525" marT="9525"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87.16.20</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Tolvas y carros</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18.703.970</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9.879.523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10.334.357</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13.802.469</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13.962.973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13.349.443</a:t>
                      </a:r>
                    </a:p>
                  </a:txBody>
                  <a:tcPr marL="9525" marR="9525" marT="9525"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10.393.670</a:t>
                      </a:r>
                    </a:p>
                  </a:txBody>
                  <a:tcPr marL="9525" marR="9525" marT="9525" marB="0" anchor="b">
                    <a:lnL>
                      <a:noFill/>
                    </a:lnL>
                    <a:lnR>
                      <a:noFill/>
                    </a:lnR>
                    <a:lnT>
                      <a:noFill/>
                    </a:lnT>
                    <a:lnB>
                      <a:noFill/>
                    </a:lnB>
                    <a:solidFill>
                      <a:srgbClr val="FFFFFF"/>
                    </a:solidFill>
                  </a:tcPr>
                </a:tc>
              </a:tr>
              <a:tr h="299477">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l" fontAlgn="b"/>
                      <a:r>
                        <a:rPr lang="es-AR" sz="1000" b="0"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dirty="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c>
                  <a:txBody>
                    <a:bodyPr/>
                    <a:lstStyle/>
                    <a:p>
                      <a:pPr marL="0" algn="r" rtl="0" eaLnBrk="1" fontAlgn="b" latinLnBrk="0" hangingPunct="1"/>
                      <a:r>
                        <a:rPr kumimoji="0" lang="es-AR" sz="1000" b="0" i="0" u="none" strike="noStrike" kern="1200">
                          <a:solidFill>
                            <a:srgbClr val="000000"/>
                          </a:solidFill>
                          <a:effectLst/>
                          <a:latin typeface="Calibri"/>
                          <a:ea typeface="+mn-ea"/>
                          <a:cs typeface="+mn-cs"/>
                        </a:rPr>
                        <a:t> </a:t>
                      </a:r>
                    </a:p>
                  </a:txBody>
                  <a:tcPr marL="8681" marR="8681" marT="8682" marB="0" anchor="b">
                    <a:lnL>
                      <a:noFill/>
                    </a:lnL>
                    <a:lnR>
                      <a:noFill/>
                    </a:lnR>
                    <a:lnT>
                      <a:noFill/>
                    </a:lnT>
                    <a:lnB>
                      <a:noFill/>
                    </a:lnB>
                    <a:solidFill>
                      <a:srgbClr val="FFFFFF"/>
                    </a:solidFill>
                  </a:tcPr>
                </a:tc>
              </a:tr>
              <a:tr h="299477">
                <a:tc>
                  <a:txBody>
                    <a:bodyPr/>
                    <a:lstStyle/>
                    <a:p>
                      <a:pPr algn="l" fontAlgn="b"/>
                      <a:r>
                        <a:rPr lang="es-AR" sz="1000" b="1" i="0" u="none" strike="noStrike">
                          <a:solidFill>
                            <a:srgbClr val="000000"/>
                          </a:solidFill>
                          <a:effectLst/>
                          <a:latin typeface="Calibri"/>
                        </a:rPr>
                        <a:t>Total</a:t>
                      </a:r>
                    </a:p>
                  </a:txBody>
                  <a:tcPr marL="8681" marR="8681" marT="8682" marB="0" anchor="b">
                    <a:lnL>
                      <a:noFill/>
                    </a:lnL>
                    <a:lnR>
                      <a:noFill/>
                    </a:lnR>
                    <a:lnT>
                      <a:noFill/>
                    </a:lnT>
                    <a:lnB>
                      <a:noFill/>
                    </a:lnB>
                    <a:solidFill>
                      <a:srgbClr val="FFFFFF"/>
                    </a:solidFill>
                  </a:tcPr>
                </a:tc>
                <a:tc>
                  <a:txBody>
                    <a:bodyPr/>
                    <a:lstStyle/>
                    <a:p>
                      <a:pPr algn="l" fontAlgn="b"/>
                      <a:r>
                        <a:rPr lang="es-AR" sz="1000" b="1" i="0" u="none" strike="noStrike">
                          <a:solidFill>
                            <a:srgbClr val="000000"/>
                          </a:solidFill>
                          <a:effectLst/>
                          <a:latin typeface="Calibri"/>
                        </a:rPr>
                        <a:t> </a:t>
                      </a:r>
                    </a:p>
                  </a:txBody>
                  <a:tcPr marL="8681" marR="8681" marT="8682" marB="0" anchor="b">
                    <a:lnL>
                      <a:noFill/>
                    </a:lnL>
                    <a:lnR>
                      <a:noFill/>
                    </a:lnR>
                    <a:lnT>
                      <a:noFill/>
                    </a:lnT>
                    <a:lnB>
                      <a:noFill/>
                    </a:lnB>
                    <a:solidFill>
                      <a:srgbClr val="FFFFFF"/>
                    </a:solidFill>
                  </a:tcPr>
                </a:tc>
                <a:tc>
                  <a:txBody>
                    <a:bodyPr/>
                    <a:lstStyle/>
                    <a:p>
                      <a:pPr algn="r" fontAlgn="b"/>
                      <a:r>
                        <a:rPr lang="es-AR" sz="1000" b="1" i="0" u="none" strike="noStrike" dirty="0">
                          <a:solidFill>
                            <a:srgbClr val="000000"/>
                          </a:solidFill>
                          <a:effectLst/>
                          <a:latin typeface="Calibri"/>
                        </a:rPr>
                        <a:t>185.939.058</a:t>
                      </a:r>
                    </a:p>
                  </a:txBody>
                  <a:tcPr marL="9525" marR="9525" marT="9525" marB="0" anchor="b">
                    <a:lnL>
                      <a:noFill/>
                    </a:lnL>
                    <a:lnR>
                      <a:noFill/>
                    </a:lnR>
                    <a:lnT>
                      <a:noFill/>
                    </a:lnT>
                    <a:lnB>
                      <a:noFill/>
                    </a:lnB>
                    <a:solidFill>
                      <a:srgbClr val="FFFFFF"/>
                    </a:solidFill>
                  </a:tcPr>
                </a:tc>
                <a:tc>
                  <a:txBody>
                    <a:bodyPr/>
                    <a:lstStyle/>
                    <a:p>
                      <a:pPr algn="r" fontAlgn="b"/>
                      <a:r>
                        <a:rPr lang="es-AR" sz="1000" b="1" i="0" u="none" strike="noStrike">
                          <a:solidFill>
                            <a:srgbClr val="000000"/>
                          </a:solidFill>
                          <a:effectLst/>
                          <a:latin typeface="Calibri"/>
                        </a:rPr>
                        <a:t>125.869.291</a:t>
                      </a:r>
                    </a:p>
                  </a:txBody>
                  <a:tcPr marL="9525" marR="9525" marT="9525" marB="0" anchor="b">
                    <a:lnL>
                      <a:noFill/>
                    </a:lnL>
                    <a:lnR>
                      <a:noFill/>
                    </a:lnR>
                    <a:lnT>
                      <a:noFill/>
                    </a:lnT>
                    <a:lnB>
                      <a:noFill/>
                    </a:lnB>
                    <a:solidFill>
                      <a:srgbClr val="FFFFFF"/>
                    </a:solidFill>
                  </a:tcPr>
                </a:tc>
                <a:tc>
                  <a:txBody>
                    <a:bodyPr/>
                    <a:lstStyle/>
                    <a:p>
                      <a:pPr algn="r" fontAlgn="b"/>
                      <a:r>
                        <a:rPr lang="es-AR" sz="1000" b="1" i="0" u="none" strike="noStrike">
                          <a:solidFill>
                            <a:srgbClr val="000000"/>
                          </a:solidFill>
                          <a:effectLst/>
                          <a:latin typeface="Calibri"/>
                        </a:rPr>
                        <a:t>137.244.462</a:t>
                      </a:r>
                    </a:p>
                  </a:txBody>
                  <a:tcPr marL="9525" marR="9525" marT="9525" marB="0" anchor="b">
                    <a:lnL>
                      <a:noFill/>
                    </a:lnL>
                    <a:lnR>
                      <a:noFill/>
                    </a:lnR>
                    <a:lnT>
                      <a:noFill/>
                    </a:lnT>
                    <a:lnB>
                      <a:noFill/>
                    </a:lnB>
                    <a:solidFill>
                      <a:srgbClr val="FFFFFF"/>
                    </a:solidFill>
                  </a:tcPr>
                </a:tc>
                <a:tc>
                  <a:txBody>
                    <a:bodyPr/>
                    <a:lstStyle/>
                    <a:p>
                      <a:pPr algn="r" fontAlgn="b"/>
                      <a:r>
                        <a:rPr lang="es-AR" sz="1000" b="1" i="0" u="none" strike="noStrike">
                          <a:solidFill>
                            <a:srgbClr val="000000"/>
                          </a:solidFill>
                          <a:effectLst/>
                          <a:latin typeface="Calibri"/>
                        </a:rPr>
                        <a:t>138.883.152</a:t>
                      </a:r>
                    </a:p>
                  </a:txBody>
                  <a:tcPr marL="9525" marR="9525" marT="9525" marB="0" anchor="b">
                    <a:lnL>
                      <a:noFill/>
                    </a:lnL>
                    <a:lnR>
                      <a:noFill/>
                    </a:lnR>
                    <a:lnT>
                      <a:noFill/>
                    </a:lnT>
                    <a:lnB>
                      <a:noFill/>
                    </a:lnB>
                    <a:solidFill>
                      <a:srgbClr val="FFFFFF"/>
                    </a:solidFill>
                  </a:tcPr>
                </a:tc>
                <a:tc>
                  <a:txBody>
                    <a:bodyPr/>
                    <a:lstStyle/>
                    <a:p>
                      <a:pPr algn="r" fontAlgn="b"/>
                      <a:r>
                        <a:rPr lang="es-AR" sz="1000" b="1" i="0" u="none" strike="noStrike">
                          <a:solidFill>
                            <a:srgbClr val="000000"/>
                          </a:solidFill>
                          <a:effectLst/>
                          <a:latin typeface="Calibri"/>
                        </a:rPr>
                        <a:t>217.955.045</a:t>
                      </a:r>
                    </a:p>
                  </a:txBody>
                  <a:tcPr marL="9525" marR="9525" marT="9525" marB="0" anchor="b">
                    <a:lnL>
                      <a:noFill/>
                    </a:lnL>
                    <a:lnR>
                      <a:noFill/>
                    </a:lnR>
                    <a:lnT>
                      <a:noFill/>
                    </a:lnT>
                    <a:lnB>
                      <a:noFill/>
                    </a:lnB>
                    <a:solidFill>
                      <a:srgbClr val="FFFFFF"/>
                    </a:solidFill>
                  </a:tcPr>
                </a:tc>
                <a:tc>
                  <a:txBody>
                    <a:bodyPr/>
                    <a:lstStyle/>
                    <a:p>
                      <a:pPr algn="r" fontAlgn="b"/>
                      <a:r>
                        <a:rPr lang="es-AR" sz="1000" b="1" i="0" u="none" strike="noStrike">
                          <a:solidFill>
                            <a:srgbClr val="000000"/>
                          </a:solidFill>
                          <a:effectLst/>
                          <a:latin typeface="Calibri"/>
                        </a:rPr>
                        <a:t>179.478.781</a:t>
                      </a:r>
                    </a:p>
                  </a:txBody>
                  <a:tcPr marL="9525" marR="9525" marT="9525" marB="0" anchor="b">
                    <a:lnL>
                      <a:noFill/>
                    </a:lnL>
                    <a:lnR>
                      <a:noFill/>
                    </a:lnR>
                    <a:lnT>
                      <a:noFill/>
                    </a:lnT>
                    <a:lnB>
                      <a:noFill/>
                    </a:lnB>
                    <a:solidFill>
                      <a:srgbClr val="FFFFFF"/>
                    </a:solidFill>
                  </a:tcPr>
                </a:tc>
                <a:tc>
                  <a:txBody>
                    <a:bodyPr/>
                    <a:lstStyle/>
                    <a:p>
                      <a:pPr algn="r" fontAlgn="b"/>
                      <a:r>
                        <a:rPr lang="es-AR" sz="1000" b="1" i="0" u="none" strike="noStrike" dirty="0">
                          <a:solidFill>
                            <a:srgbClr val="000000"/>
                          </a:solidFill>
                          <a:effectLst/>
                          <a:latin typeface="Calibri"/>
                        </a:rPr>
                        <a:t>118.997.191</a:t>
                      </a:r>
                    </a:p>
                  </a:txBody>
                  <a:tcPr marL="9525" marR="9525" marT="9525" marB="0" anchor="b">
                    <a:lnL>
                      <a:noFill/>
                    </a:lnL>
                    <a:lnR>
                      <a:noFill/>
                    </a:lnR>
                    <a:lnT>
                      <a:noFill/>
                    </a:lnT>
                    <a:lnB>
                      <a:noFill/>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54412F15-937C-4730-ABC2-61174E7D4DB6}" type="slidenum">
              <a:rPr lang="es-AR"/>
              <a:pPr>
                <a:defRPr/>
              </a:pPr>
              <a:t>28</a:t>
            </a:fld>
            <a:endParaRPr lang="es-AR"/>
          </a:p>
        </p:txBody>
      </p:sp>
      <p:sp>
        <p:nvSpPr>
          <p:cNvPr id="7" name="Rectangle 3"/>
          <p:cNvSpPr>
            <a:spLocks noChangeArrowheads="1"/>
          </p:cNvSpPr>
          <p:nvPr/>
        </p:nvSpPr>
        <p:spPr bwMode="auto">
          <a:xfrm>
            <a:off x="762000" y="457200"/>
            <a:ext cx="7772400" cy="811213"/>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600" b="1" u="sng" dirty="0" smtClean="0">
                <a:solidFill>
                  <a:srgbClr val="000000"/>
                </a:solidFill>
                <a:effectLst>
                  <a:outerShdw blurRad="38100" dist="38100" dir="2700000" algn="tl">
                    <a:srgbClr val="C0C0C0"/>
                  </a:outerShdw>
                </a:effectLst>
                <a:latin typeface="Arial" pitchFamily="34" charset="0"/>
              </a:rPr>
              <a:t>Importaciones 2008-2014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U$D (Fuente: CAFMA en base a Nosis)</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8" name="7 Tabla"/>
          <p:cNvGraphicFramePr>
            <a:graphicFrameLocks noGrp="1"/>
          </p:cNvGraphicFramePr>
          <p:nvPr/>
        </p:nvGraphicFramePr>
        <p:xfrm>
          <a:off x="457200" y="1268413"/>
          <a:ext cx="8229600" cy="4321177"/>
        </p:xfrm>
        <a:graphic>
          <a:graphicData uri="http://schemas.openxmlformats.org/drawingml/2006/table">
            <a:tbl>
              <a:tblPr/>
              <a:tblGrid>
                <a:gridCol w="731520"/>
                <a:gridCol w="1891862"/>
                <a:gridCol w="756745"/>
                <a:gridCol w="756745"/>
                <a:gridCol w="756745"/>
                <a:gridCol w="860797"/>
                <a:gridCol w="819806"/>
                <a:gridCol w="822960"/>
                <a:gridCol w="832420"/>
              </a:tblGrid>
              <a:tr h="293673">
                <a:tc>
                  <a:txBody>
                    <a:bodyPr/>
                    <a:lstStyle/>
                    <a:p>
                      <a:pPr algn="ctr" fontAlgn="b"/>
                      <a:r>
                        <a:rPr lang="es-AR" sz="1100" b="0" i="0" u="none" strike="noStrike" dirty="0">
                          <a:solidFill>
                            <a:srgbClr val="000000"/>
                          </a:solidFill>
                          <a:effectLst/>
                          <a:latin typeface="Calibri"/>
                        </a:rPr>
                        <a:t>NCM</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a:solidFill>
                            <a:srgbClr val="000000"/>
                          </a:solidFill>
                          <a:effectLst/>
                          <a:latin typeface="Calibri"/>
                        </a:rPr>
                        <a:t>DESCRIPCION</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2008</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2009</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2010</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2011</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2012</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2013</a:t>
                      </a: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smtClean="0">
                          <a:solidFill>
                            <a:srgbClr val="000000"/>
                          </a:solidFill>
                          <a:effectLst/>
                          <a:latin typeface="Calibri"/>
                        </a:rPr>
                        <a:t>2014</a:t>
                      </a:r>
                      <a:endParaRPr lang="es-AR" sz="1100" b="0" i="0" u="none" strike="noStrike" dirty="0">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w="12700" cap="flat" cmpd="sng" algn="ctr">
                      <a:solidFill>
                        <a:srgbClr val="000000"/>
                      </a:solidFill>
                      <a:prstDash val="solid"/>
                      <a:round/>
                      <a:headEnd type="none" w="med" len="med"/>
                      <a:tailEnd type="none" w="med" len="med"/>
                    </a:lnT>
                    <a:lnB>
                      <a:noFill/>
                    </a:lnB>
                  </a:tcPr>
                </a:tc>
              </a:tr>
              <a:tr h="279688">
                <a:tc>
                  <a:txBody>
                    <a:bodyPr/>
                    <a:lstStyle/>
                    <a:p>
                      <a:pPr algn="l" fontAlgn="b"/>
                      <a:r>
                        <a:rPr lang="es-AR" sz="1100" b="0" i="0" u="none" strike="noStrike">
                          <a:solidFill>
                            <a:srgbClr val="000000"/>
                          </a:solidFill>
                          <a:effectLst/>
                          <a:latin typeface="Calibri"/>
                        </a:rPr>
                        <a:t>84.32.20</a:t>
                      </a: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Rastras, los demás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1.765.937</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636.570</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736.126</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1.238.066</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907.923</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1.095.444</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914.115</a:t>
                      </a:r>
                    </a:p>
                  </a:txBody>
                  <a:tcPr marL="9525" marR="9525" marT="9525" marB="0" anchor="b">
                    <a:lnL>
                      <a:noFill/>
                    </a:lnL>
                    <a:lnR>
                      <a:noFill/>
                    </a:lnR>
                    <a:lnT>
                      <a:noFill/>
                    </a:lnT>
                    <a:lnB>
                      <a:noFill/>
                    </a:lnB>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dirty="0">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r>
              <a:tr h="279688">
                <a:tc>
                  <a:txBody>
                    <a:bodyPr/>
                    <a:lstStyle/>
                    <a:p>
                      <a:pPr algn="l" fontAlgn="b"/>
                      <a:r>
                        <a:rPr lang="es-AR" sz="1100" b="0" i="0" u="none" strike="noStrike" dirty="0" smtClean="0">
                          <a:solidFill>
                            <a:srgbClr val="000000"/>
                          </a:solidFill>
                          <a:effectLst/>
                          <a:latin typeface="Calibri"/>
                        </a:rPr>
                        <a:t>84.32.30</a:t>
                      </a:r>
                      <a:endParaRPr lang="es-AR" sz="1100" b="0" i="0" u="none" strike="noStrike" dirty="0">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Sembradoras-abonadoras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3.645.427</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6.847.543</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9.323.031</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19.425.006</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3.200.289</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1.649.474</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2.347.720 </a:t>
                      </a:r>
                    </a:p>
                  </a:txBody>
                  <a:tcPr marL="9525" marR="9525" marT="9525" marB="0" anchor="b">
                    <a:lnL>
                      <a:noFill/>
                    </a:lnL>
                    <a:lnR>
                      <a:noFill/>
                    </a:lnR>
                    <a:lnT>
                      <a:noFill/>
                    </a:lnT>
                    <a:lnB>
                      <a:noFill/>
                    </a:lnB>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dirty="0">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r>
              <a:tr h="279688">
                <a:tc>
                  <a:txBody>
                    <a:bodyPr/>
                    <a:lstStyle/>
                    <a:p>
                      <a:pPr algn="l" fontAlgn="b"/>
                      <a:r>
                        <a:rPr lang="es-AR" sz="1100" b="0" i="0" u="none" strike="noStrike">
                          <a:solidFill>
                            <a:srgbClr val="000000"/>
                          </a:solidFill>
                          <a:effectLst/>
                          <a:latin typeface="Calibri"/>
                        </a:rPr>
                        <a:t>84.32.40</a:t>
                      </a: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Fertilizadoras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1.078.916</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705.752</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749.277</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2.310.265</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1.420.675</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1.050.753</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624.923</a:t>
                      </a:r>
                    </a:p>
                  </a:txBody>
                  <a:tcPr marL="9525" marR="9525" marT="9525" marB="0" anchor="b">
                    <a:lnL>
                      <a:noFill/>
                    </a:lnL>
                    <a:lnR>
                      <a:noFill/>
                    </a:lnR>
                    <a:lnT>
                      <a:noFill/>
                    </a:lnT>
                    <a:lnB>
                      <a:noFill/>
                    </a:lnB>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r>
              <a:tr h="307656">
                <a:tc>
                  <a:txBody>
                    <a:bodyPr/>
                    <a:lstStyle/>
                    <a:p>
                      <a:pPr algn="l" fontAlgn="b"/>
                      <a:r>
                        <a:rPr lang="es-AR" sz="1100" b="0" i="0" u="none" strike="noStrike">
                          <a:solidFill>
                            <a:srgbClr val="000000"/>
                          </a:solidFill>
                          <a:effectLst/>
                          <a:latin typeface="Calibri"/>
                        </a:rPr>
                        <a:t>84.32.90</a:t>
                      </a: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Discos y repuestos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2.228.420</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1.105.733</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2.385.435</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3.407.532</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2.136.129</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1.903.780</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2.784.702</a:t>
                      </a:r>
                    </a:p>
                  </a:txBody>
                  <a:tcPr marL="9525" marR="9525" marT="9525" marB="0" anchor="b">
                    <a:lnL>
                      <a:noFill/>
                    </a:lnL>
                    <a:lnR>
                      <a:noFill/>
                    </a:lnR>
                    <a:lnT>
                      <a:noFill/>
                    </a:lnT>
                    <a:lnB>
                      <a:noFill/>
                    </a:lnB>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r>
              <a:tr h="307656">
                <a:tc>
                  <a:txBody>
                    <a:bodyPr/>
                    <a:lstStyle/>
                    <a:p>
                      <a:pPr algn="l" fontAlgn="b"/>
                      <a:r>
                        <a:rPr lang="es-AR" sz="1100" b="0" i="0" u="none" strike="noStrike">
                          <a:solidFill>
                            <a:srgbClr val="000000"/>
                          </a:solidFill>
                          <a:effectLst/>
                          <a:latin typeface="Calibri"/>
                        </a:rPr>
                        <a:t>84.33.20.90</a:t>
                      </a: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Desmalezadoras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2.688.532</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2.861.578</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4.100.571</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8.512.482</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4.646.419</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4.949.730</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2.074.516</a:t>
                      </a:r>
                    </a:p>
                  </a:txBody>
                  <a:tcPr marL="9525" marR="9525" marT="9525" marB="0" anchor="b">
                    <a:lnL>
                      <a:noFill/>
                    </a:lnL>
                    <a:lnR>
                      <a:noFill/>
                    </a:lnR>
                    <a:lnT>
                      <a:noFill/>
                    </a:lnT>
                    <a:lnB>
                      <a:noFill/>
                    </a:lnB>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dirty="0">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r>
              <a:tr h="307656">
                <a:tc>
                  <a:txBody>
                    <a:bodyPr/>
                    <a:lstStyle/>
                    <a:p>
                      <a:pPr algn="l" fontAlgn="b"/>
                      <a:r>
                        <a:rPr lang="es-AR" sz="1100" b="0" i="0" u="none" strike="noStrike">
                          <a:solidFill>
                            <a:srgbClr val="000000"/>
                          </a:solidFill>
                          <a:effectLst/>
                          <a:latin typeface="Calibri"/>
                        </a:rPr>
                        <a:t>84.33.40</a:t>
                      </a: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Enfardadoras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5.982.549</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6.583.007</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11.048.796</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13.342.311</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4.174.935</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6.850.539</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3.807.597</a:t>
                      </a:r>
                    </a:p>
                  </a:txBody>
                  <a:tcPr marL="9525" marR="9525" marT="9525" marB="0" anchor="b">
                    <a:lnL>
                      <a:noFill/>
                    </a:lnL>
                    <a:lnR>
                      <a:noFill/>
                    </a:lnR>
                    <a:lnT>
                      <a:noFill/>
                    </a:lnT>
                    <a:lnB>
                      <a:noFill/>
                    </a:lnB>
                  </a:tcPr>
                </a:tc>
              </a:tr>
              <a:tr h="279688">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9" marB="0" anchor="b">
                    <a:lnL>
                      <a:noFill/>
                    </a:lnL>
                    <a:lnR>
                      <a:noFill/>
                    </a:lnR>
                    <a:lnT>
                      <a:noFill/>
                    </a:lnT>
                    <a:lnB>
                      <a:noFill/>
                    </a:lnB>
                  </a:tcPr>
                </a:tc>
              </a:tr>
              <a:tr h="307656">
                <a:tc>
                  <a:txBody>
                    <a:bodyPr/>
                    <a:lstStyle/>
                    <a:p>
                      <a:pPr algn="l" fontAlgn="b"/>
                      <a:r>
                        <a:rPr lang="es-AR" sz="1100" b="0" i="0" u="none" strike="noStrike">
                          <a:solidFill>
                            <a:srgbClr val="000000"/>
                          </a:solidFill>
                          <a:effectLst/>
                          <a:latin typeface="Calibri"/>
                        </a:rPr>
                        <a:t>84.33.51</a:t>
                      </a:r>
                    </a:p>
                  </a:txBody>
                  <a:tcPr marL="9467" marR="9467" marT="9469"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Cosechadoras</a:t>
                      </a:r>
                    </a:p>
                  </a:txBody>
                  <a:tcPr marL="9467" marR="9467" marT="9469"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266.454.609</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37.948.346</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128.898.134</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133.891.109</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66.619.124</a:t>
                      </a:r>
                    </a:p>
                  </a:txBody>
                  <a:tcPr marL="9525" marR="9525" marT="9525" marB="0" anchor="b">
                    <a:lnL>
                      <a:noFill/>
                    </a:lnL>
                    <a:lnR>
                      <a:noFill/>
                    </a:lnR>
                    <a:lnT>
                      <a:noFill/>
                    </a:lnT>
                    <a:lnB>
                      <a:noFill/>
                    </a:lnB>
                  </a:tcPr>
                </a:tc>
                <a:tc>
                  <a:txBody>
                    <a:bodyPr/>
                    <a:lstStyle/>
                    <a:p>
                      <a:pPr algn="r" fontAlgn="b"/>
                      <a:r>
                        <a:rPr lang="es-AR" sz="1100" b="0" i="0" u="none" strike="noStrike">
                          <a:solidFill>
                            <a:srgbClr val="000000"/>
                          </a:solidFill>
                          <a:effectLst/>
                          <a:latin typeface="Calibri"/>
                        </a:rPr>
                        <a:t>30.538.037</a:t>
                      </a:r>
                    </a:p>
                  </a:txBody>
                  <a:tcPr marL="9525" marR="9525" marT="9525" marB="0" anchor="b">
                    <a:lnL>
                      <a:noFill/>
                    </a:lnL>
                    <a:lnR>
                      <a:noFill/>
                    </a:lnR>
                    <a:lnT>
                      <a:noFill/>
                    </a:lnT>
                    <a:lnB>
                      <a:noFill/>
                    </a:lnB>
                  </a:tcPr>
                </a:tc>
                <a:tc>
                  <a:txBody>
                    <a:bodyPr/>
                    <a:lstStyle/>
                    <a:p>
                      <a:pPr algn="r" fontAlgn="b"/>
                      <a:r>
                        <a:rPr lang="es-AR" sz="1100" b="0" i="0" u="none" strike="noStrike" dirty="0">
                          <a:solidFill>
                            <a:srgbClr val="000000"/>
                          </a:solidFill>
                          <a:effectLst/>
                          <a:latin typeface="Calibri"/>
                        </a:rPr>
                        <a:t>6.751.684</a:t>
                      </a:r>
                    </a:p>
                  </a:txBody>
                  <a:tcPr marL="9525" marR="9525" marT="9525"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40657C1-A23B-4530-AD1D-F52AF42EB36D}" type="slidenum">
              <a:rPr lang="es-AR"/>
              <a:pPr>
                <a:defRPr/>
              </a:pPr>
              <a:t>29</a:t>
            </a:fld>
            <a:endParaRPr lang="es-AR"/>
          </a:p>
        </p:txBody>
      </p:sp>
      <p:sp>
        <p:nvSpPr>
          <p:cNvPr id="7" name="Rectangle 3"/>
          <p:cNvSpPr>
            <a:spLocks noChangeArrowheads="1"/>
          </p:cNvSpPr>
          <p:nvPr/>
        </p:nvSpPr>
        <p:spPr bwMode="auto">
          <a:xfrm>
            <a:off x="762000" y="457200"/>
            <a:ext cx="7772400" cy="811213"/>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600" b="1" u="sng" dirty="0" smtClean="0">
                <a:solidFill>
                  <a:srgbClr val="000000"/>
                </a:solidFill>
                <a:effectLst>
                  <a:outerShdw blurRad="38100" dist="38100" dir="2700000" algn="tl">
                    <a:srgbClr val="C0C0C0"/>
                  </a:outerShdw>
                </a:effectLst>
                <a:latin typeface="Arial" pitchFamily="34" charset="0"/>
              </a:rPr>
              <a:t>Importaciones 2008-2014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U$D (Fuente: CAFMA en base a Nosis)</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5 Tabla"/>
          <p:cNvGraphicFramePr>
            <a:graphicFrameLocks noGrp="1"/>
          </p:cNvGraphicFramePr>
          <p:nvPr/>
        </p:nvGraphicFramePr>
        <p:xfrm>
          <a:off x="533400" y="1341438"/>
          <a:ext cx="8229600" cy="4537071"/>
        </p:xfrm>
        <a:graphic>
          <a:graphicData uri="http://schemas.openxmlformats.org/drawingml/2006/table">
            <a:tbl>
              <a:tblPr/>
              <a:tblGrid>
                <a:gridCol w="731520"/>
                <a:gridCol w="1891862"/>
                <a:gridCol w="756745"/>
                <a:gridCol w="756745"/>
                <a:gridCol w="756745"/>
                <a:gridCol w="860797"/>
                <a:gridCol w="819806"/>
                <a:gridCol w="822960"/>
                <a:gridCol w="832420"/>
              </a:tblGrid>
              <a:tr h="290161">
                <a:tc>
                  <a:txBody>
                    <a:bodyPr/>
                    <a:lstStyle/>
                    <a:p>
                      <a:pPr algn="ctr" fontAlgn="b"/>
                      <a:r>
                        <a:rPr lang="es-AR" sz="1100" b="0" i="0" u="none" strike="noStrike" dirty="0">
                          <a:solidFill>
                            <a:srgbClr val="000000"/>
                          </a:solidFill>
                          <a:effectLst/>
                          <a:latin typeface="Calibri"/>
                        </a:rPr>
                        <a:t>NCM</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a:solidFill>
                            <a:srgbClr val="000000"/>
                          </a:solidFill>
                          <a:effectLst/>
                          <a:latin typeface="Calibri"/>
                        </a:rPr>
                        <a:t>DESCRIPCION</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2008</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2009</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2010</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2011</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2012</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a:solidFill>
                            <a:srgbClr val="000000"/>
                          </a:solidFill>
                          <a:effectLst/>
                          <a:latin typeface="Calibri"/>
                        </a:rPr>
                        <a:t>2013</a:t>
                      </a: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b"/>
                      <a:r>
                        <a:rPr lang="es-AR" sz="1100" b="0" i="0" u="none" strike="noStrike" dirty="0" smtClean="0">
                          <a:solidFill>
                            <a:srgbClr val="000000"/>
                          </a:solidFill>
                          <a:effectLst/>
                          <a:latin typeface="Calibri"/>
                        </a:rPr>
                        <a:t>2014</a:t>
                      </a:r>
                      <a:endParaRPr lang="es-AR" sz="1100" b="0" i="0" u="none" strike="noStrike" dirty="0">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w="12700" cap="flat" cmpd="sng" algn="ctr">
                      <a:solidFill>
                        <a:srgbClr val="000000"/>
                      </a:solidFill>
                      <a:prstDash val="solid"/>
                      <a:round/>
                      <a:headEnd type="none" w="med" len="med"/>
                      <a:tailEnd type="none" w="med" len="med"/>
                    </a:lnT>
                    <a:lnB>
                      <a:noFill/>
                    </a:lnB>
                  </a:tcPr>
                </a:tc>
              </a:tr>
              <a:tr h="276974">
                <a:tc>
                  <a:txBody>
                    <a:bodyPr/>
                    <a:lstStyle/>
                    <a:p>
                      <a:pPr algn="l" fontAlgn="b"/>
                      <a:r>
                        <a:rPr lang="es-AR" sz="1100" b="0" i="0" u="none" strike="noStrike">
                          <a:solidFill>
                            <a:srgbClr val="000000"/>
                          </a:solidFill>
                          <a:effectLst/>
                          <a:latin typeface="Calibri"/>
                        </a:rPr>
                        <a:t>84.33.59</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Extractoras, cabezales</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38.206.146</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29.326.759</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75.271.553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67.567.266</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72.772.554</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50.439.512</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25.974.041</a:t>
                      </a:r>
                    </a:p>
                  </a:txBody>
                  <a:tcPr marL="9525" marR="9525" marT="9525" marB="0" anchor="b">
                    <a:lnL>
                      <a:noFill/>
                    </a:lnL>
                    <a:lnR>
                      <a:noFill/>
                    </a:lnR>
                    <a:lnT>
                      <a:noFill/>
                    </a:lnT>
                    <a:lnB>
                      <a:noFill/>
                    </a:lnB>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dirty="0">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84.33.90</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Cabezales, repuestos</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27.480.536</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13.433.462</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20.312.850</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25.387.707</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29.931.473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111.546.649</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76.403.235</a:t>
                      </a:r>
                    </a:p>
                  </a:txBody>
                  <a:tcPr marL="9525" marR="9525" marT="9525" marB="0" anchor="b">
                    <a:lnL>
                      <a:noFill/>
                    </a:lnL>
                    <a:lnR>
                      <a:noFill/>
                    </a:lnR>
                    <a:lnT>
                      <a:noFill/>
                    </a:lnT>
                    <a:lnB>
                      <a:noFill/>
                    </a:lnB>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dirty="0">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84.24.81.2</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Irrigadores y sistemas de riego</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39.281.161</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23.723.182</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31.558.138</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44.612.497</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35.363.612</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37.262.691</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25.475.914 </a:t>
                      </a:r>
                    </a:p>
                  </a:txBody>
                  <a:tcPr marL="9525" marR="9525" marT="9525" marB="0" anchor="b">
                    <a:lnL>
                      <a:noFill/>
                    </a:lnL>
                    <a:lnR>
                      <a:noFill/>
                    </a:lnR>
                    <a:lnT>
                      <a:noFill/>
                    </a:lnT>
                    <a:lnB>
                      <a:noFill/>
                    </a:lnB>
                  </a:tcPr>
                </a:tc>
              </a:tr>
              <a:tr h="276974">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84.24.81.19</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Pulverizadoras</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12.709.797</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7.274.108</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21.412.362</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19.715.655</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11.138.952</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6.376.213</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7.143.556 </a:t>
                      </a:r>
                    </a:p>
                  </a:txBody>
                  <a:tcPr marL="9525" marR="9525" marT="9525" marB="0" anchor="b">
                    <a:lnL>
                      <a:noFill/>
                    </a:lnL>
                    <a:lnR>
                      <a:noFill/>
                    </a:lnR>
                    <a:lnT>
                      <a:noFill/>
                    </a:lnT>
                    <a:lnB>
                      <a:noFill/>
                    </a:lnB>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84.36.10</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Mixer</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2.317.813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1.724.314</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3.900.311</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4.241.539</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2.238.955</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1.504.059</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946.717 </a:t>
                      </a:r>
                    </a:p>
                  </a:txBody>
                  <a:tcPr marL="9525" marR="9525" marT="9525" marB="0" anchor="b">
                    <a:lnL>
                      <a:noFill/>
                    </a:lnL>
                    <a:lnR>
                      <a:noFill/>
                    </a:lnR>
                    <a:lnT>
                      <a:noFill/>
                    </a:lnT>
                    <a:lnB>
                      <a:noFill/>
                    </a:lnB>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dirty="0">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87.01.90</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Tractores</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275.498.149</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79.005.651</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181.043.963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113.190.820</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152.561.753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209.949.365</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79.564.154 </a:t>
                      </a:r>
                    </a:p>
                  </a:txBody>
                  <a:tcPr marL="9525" marR="9525" marT="9525" marB="0" anchor="b">
                    <a:lnL>
                      <a:noFill/>
                    </a:lnL>
                    <a:lnR>
                      <a:noFill/>
                    </a:lnR>
                    <a:lnT>
                      <a:noFill/>
                    </a:lnT>
                    <a:lnB>
                      <a:noFill/>
                    </a:lnB>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dirty="0">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87.16.20</a:t>
                      </a:r>
                    </a:p>
                  </a:txBody>
                  <a:tcPr marL="9467" marR="9467" marT="9468" marB="0" anchor="b">
                    <a:lnL>
                      <a:noFill/>
                    </a:lnL>
                    <a:lnR>
                      <a:noFill/>
                    </a:lnR>
                    <a:lnT>
                      <a:noFill/>
                    </a:lnT>
                    <a:lnB>
                      <a:noFill/>
                    </a:lnB>
                  </a:tcPr>
                </a:tc>
                <a:tc>
                  <a:txBody>
                    <a:bodyPr/>
                    <a:lstStyle/>
                    <a:p>
                      <a:pPr algn="l" fontAlgn="b"/>
                      <a:r>
                        <a:rPr lang="es-AR" sz="1100" b="0" i="0" u="none" strike="noStrike">
                          <a:solidFill>
                            <a:srgbClr val="000000"/>
                          </a:solidFill>
                          <a:effectLst/>
                          <a:latin typeface="Calibri"/>
                        </a:rPr>
                        <a:t>Tolvas y carros</a:t>
                      </a: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287.671</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564.353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190.240</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444.129</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732.537</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393.293</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533.642 </a:t>
                      </a:r>
                    </a:p>
                  </a:txBody>
                  <a:tcPr marL="9525" marR="9525" marT="9525" marB="0" anchor="b">
                    <a:lnL>
                      <a:noFill/>
                    </a:lnL>
                    <a:lnR>
                      <a:noFill/>
                    </a:lnR>
                    <a:lnT>
                      <a:noFill/>
                    </a:lnT>
                    <a:lnB>
                      <a:noFill/>
                    </a:lnB>
                  </a:tcPr>
                </a:tc>
              </a:tr>
              <a:tr h="263783">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l" fontAlgn="b"/>
                      <a:endParaRPr lang="es-AR" sz="1000" b="0" i="0" u="none" strike="noStrike" dirty="0">
                        <a:solidFill>
                          <a:srgbClr val="000000"/>
                        </a:solidFill>
                        <a:effectLst/>
                        <a:latin typeface="Calibri"/>
                      </a:endParaRPr>
                    </a:p>
                  </a:txBody>
                  <a:tcPr marL="9467" marR="9467" marT="9468" marB="0" anchor="b">
                    <a:lnL>
                      <a:noFill/>
                    </a:lnL>
                    <a:lnR>
                      <a:noFill/>
                    </a:lnR>
                    <a:lnT>
                      <a:noFill/>
                    </a:lnT>
                    <a:lnB>
                      <a:noFill/>
                    </a:lnB>
                  </a:tcPr>
                </a:tc>
              </a:tr>
              <a:tr h="263783">
                <a:tc>
                  <a:txBody>
                    <a:bodyPr/>
                    <a:lstStyle/>
                    <a:p>
                      <a:pPr algn="l" fontAlgn="b"/>
                      <a:r>
                        <a:rPr lang="es-AR" sz="1100" b="0" i="0" u="none" strike="noStrike">
                          <a:solidFill>
                            <a:srgbClr val="000000"/>
                          </a:solidFill>
                          <a:effectLst/>
                          <a:latin typeface="Calibri"/>
                        </a:rPr>
                        <a:t>Total</a:t>
                      </a:r>
                    </a:p>
                  </a:txBody>
                  <a:tcPr marL="9467" marR="9467" marT="9468" marB="0" anchor="b">
                    <a:lnL>
                      <a:noFill/>
                    </a:lnL>
                    <a:lnR>
                      <a:noFill/>
                    </a:lnR>
                    <a:lnT>
                      <a:noFill/>
                    </a:lnT>
                    <a:lnB>
                      <a:noFill/>
                    </a:lnB>
                  </a:tcPr>
                </a:tc>
                <a:tc>
                  <a:txBody>
                    <a:bodyPr/>
                    <a:lstStyle/>
                    <a:p>
                      <a:pPr algn="l" fontAlgn="b"/>
                      <a:endParaRPr lang="es-AR" sz="1100" b="0" i="0" u="none" strike="noStrike">
                        <a:solidFill>
                          <a:srgbClr val="000000"/>
                        </a:solidFill>
                        <a:effectLst/>
                        <a:latin typeface="Calibri"/>
                      </a:endParaRPr>
                    </a:p>
                  </a:txBody>
                  <a:tcPr marL="9467" marR="9467" marT="9468"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679.625.663</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211.740.358</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490.930.787</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457.286.384</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387.845.330</a:t>
                      </a:r>
                    </a:p>
                  </a:txBody>
                  <a:tcPr marL="9525" marR="9525" marT="9525" marB="0" anchor="b">
                    <a:lnL>
                      <a:noFill/>
                    </a:lnL>
                    <a:lnR>
                      <a:noFill/>
                    </a:lnR>
                    <a:lnT>
                      <a:noFill/>
                    </a:lnT>
                    <a:lnB>
                      <a:noFill/>
                    </a:lnB>
                  </a:tcPr>
                </a:tc>
                <a:tc>
                  <a:txBody>
                    <a:bodyPr/>
                    <a:lstStyle/>
                    <a:p>
                      <a:pPr algn="r" fontAlgn="b"/>
                      <a:r>
                        <a:rPr lang="es-AR" sz="1000" b="0" i="0" u="none" strike="noStrike">
                          <a:solidFill>
                            <a:srgbClr val="000000"/>
                          </a:solidFill>
                          <a:effectLst/>
                          <a:latin typeface="Calibri"/>
                        </a:rPr>
                        <a:t>465.509.539</a:t>
                      </a:r>
                    </a:p>
                  </a:txBody>
                  <a:tcPr marL="9525" marR="9525" marT="9525" marB="0" anchor="b">
                    <a:lnL>
                      <a:noFill/>
                    </a:lnL>
                    <a:lnR>
                      <a:noFill/>
                    </a:lnR>
                    <a:lnT>
                      <a:noFill/>
                    </a:lnT>
                    <a:lnB>
                      <a:noFill/>
                    </a:lnB>
                  </a:tcPr>
                </a:tc>
                <a:tc>
                  <a:txBody>
                    <a:bodyPr/>
                    <a:lstStyle/>
                    <a:p>
                      <a:pPr algn="r" fontAlgn="b"/>
                      <a:r>
                        <a:rPr lang="es-AR" sz="1000" b="0" i="0" u="none" strike="noStrike" dirty="0">
                          <a:solidFill>
                            <a:srgbClr val="000000"/>
                          </a:solidFill>
                          <a:effectLst/>
                          <a:latin typeface="Calibri"/>
                        </a:rPr>
                        <a:t>235.346.516</a:t>
                      </a:r>
                    </a:p>
                  </a:txBody>
                  <a:tcPr marL="9525" marR="9525" marT="9525"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E726D04-707E-4F86-9EBE-756191EE76BC}" type="slidenum">
              <a:rPr lang="es-AR"/>
              <a:pPr>
                <a:defRPr/>
              </a:pPr>
              <a:t>3</a:t>
            </a:fld>
            <a:endParaRPr lang="es-AR"/>
          </a:p>
        </p:txBody>
      </p:sp>
      <p:sp>
        <p:nvSpPr>
          <p:cNvPr id="6" name="Rectangle 16"/>
          <p:cNvSpPr>
            <a:spLocks noChangeArrowheads="1"/>
          </p:cNvSpPr>
          <p:nvPr/>
        </p:nvSpPr>
        <p:spPr bwMode="auto">
          <a:xfrm>
            <a:off x="787400" y="260350"/>
            <a:ext cx="7315200" cy="6477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fontAlgn="auto">
              <a:spcBef>
                <a:spcPts val="0"/>
              </a:spcBef>
              <a:spcAft>
                <a:spcPts val="0"/>
              </a:spcAft>
              <a:defRPr/>
            </a:pPr>
            <a:r>
              <a:rPr lang="es-AR" altLang="es-AR" sz="2200" b="1" u="sng" dirty="0" smtClean="0">
                <a:solidFill>
                  <a:srgbClr val="000000"/>
                </a:solidFill>
                <a:effectLst>
                  <a:outerShdw blurRad="38100" dist="38100" dir="2700000" algn="tl">
                    <a:srgbClr val="C0C0C0"/>
                  </a:outerShdw>
                </a:effectLst>
                <a:latin typeface="Arial" pitchFamily="34" charset="0"/>
              </a:rPr>
              <a:t>Características principales de la Industria</a:t>
            </a:r>
            <a:endParaRPr lang="es-ES_tradnl" altLang="es-AR" sz="2200" b="1" u="sng" dirty="0" smtClean="0">
              <a:solidFill>
                <a:srgbClr val="000000"/>
              </a:solidFill>
              <a:effectLst>
                <a:outerShdw blurRad="38100" dist="38100" dir="2700000" algn="tl">
                  <a:srgbClr val="C0C0C0"/>
                </a:outerShdw>
              </a:effectLst>
              <a:latin typeface="Arial" pitchFamily="34" charset="0"/>
            </a:endParaRPr>
          </a:p>
        </p:txBody>
      </p:sp>
      <p:sp>
        <p:nvSpPr>
          <p:cNvPr id="9221" name="6 Rectángulo"/>
          <p:cNvSpPr>
            <a:spLocks noChangeArrowheads="1"/>
          </p:cNvSpPr>
          <p:nvPr/>
        </p:nvSpPr>
        <p:spPr bwMode="auto">
          <a:xfrm>
            <a:off x="787400" y="1052513"/>
            <a:ext cx="7705725" cy="5216525"/>
          </a:xfrm>
          <a:prstGeom prst="rect">
            <a:avLst/>
          </a:prstGeom>
          <a:noFill/>
          <a:ln w="9525">
            <a:noFill/>
            <a:miter lim="800000"/>
            <a:headEnd/>
            <a:tailEnd/>
          </a:ln>
        </p:spPr>
        <p:txBody>
          <a:bodyPr>
            <a:spAutoFit/>
          </a:bodyPr>
          <a:lstStyle/>
          <a:p>
            <a:pPr algn="just">
              <a:lnSpc>
                <a:spcPct val="120000"/>
              </a:lnSpc>
              <a:spcAft>
                <a:spcPts val="600"/>
              </a:spcAft>
              <a:buFontTx/>
              <a:buChar char="•"/>
            </a:pPr>
            <a:r>
              <a:rPr lang="es-ES_tradnl" altLang="es-AR" sz="1600">
                <a:solidFill>
                  <a:schemeClr val="tx2"/>
                </a:solidFill>
              </a:rPr>
              <a:t>Larga tradición histórica a la par del desarrollo del Sector Agropecuario. </a:t>
            </a:r>
          </a:p>
          <a:p>
            <a:pPr algn="just">
              <a:lnSpc>
                <a:spcPts val="1000"/>
              </a:lnSpc>
              <a:spcAft>
                <a:spcPts val="600"/>
              </a:spcAft>
            </a:pPr>
            <a:endParaRPr lang="es-ES_tradnl" altLang="es-AR" sz="1600">
              <a:solidFill>
                <a:schemeClr val="tx2"/>
              </a:solidFill>
            </a:endParaRPr>
          </a:p>
          <a:p>
            <a:pPr algn="just">
              <a:lnSpc>
                <a:spcPct val="120000"/>
              </a:lnSpc>
              <a:spcAft>
                <a:spcPts val="600"/>
              </a:spcAft>
              <a:buFontTx/>
              <a:buChar char="•"/>
            </a:pPr>
            <a:r>
              <a:rPr lang="es-ES_tradnl" altLang="es-AR" sz="1600">
                <a:solidFill>
                  <a:schemeClr val="tx2"/>
                </a:solidFill>
              </a:rPr>
              <a:t>Principal segmento de la industria argentina de bienes de capital.</a:t>
            </a:r>
          </a:p>
          <a:p>
            <a:pPr algn="just">
              <a:lnSpc>
                <a:spcPts val="1000"/>
              </a:lnSpc>
              <a:spcAft>
                <a:spcPts val="600"/>
              </a:spcAft>
            </a:pPr>
            <a:endParaRPr lang="es-ES_tradnl" altLang="es-AR" sz="1600">
              <a:solidFill>
                <a:schemeClr val="tx2"/>
              </a:solidFill>
            </a:endParaRPr>
          </a:p>
          <a:p>
            <a:pPr algn="just">
              <a:lnSpc>
                <a:spcPct val="120000"/>
              </a:lnSpc>
              <a:spcAft>
                <a:spcPts val="600"/>
              </a:spcAft>
              <a:buFontTx/>
              <a:buChar char="•"/>
            </a:pPr>
            <a:r>
              <a:rPr lang="es-ES_tradnl" altLang="es-AR" sz="1600">
                <a:solidFill>
                  <a:schemeClr val="tx2"/>
                </a:solidFill>
              </a:rPr>
              <a:t>Altos niveles de tecnología de procesos y productos en las firmas líderes.</a:t>
            </a:r>
          </a:p>
          <a:p>
            <a:pPr algn="just">
              <a:lnSpc>
                <a:spcPts val="1000"/>
              </a:lnSpc>
              <a:spcAft>
                <a:spcPts val="600"/>
              </a:spcAft>
            </a:pPr>
            <a:endParaRPr lang="es-ES_tradnl" altLang="es-AR" sz="1600">
              <a:solidFill>
                <a:schemeClr val="tx2"/>
              </a:solidFill>
            </a:endParaRPr>
          </a:p>
          <a:p>
            <a:pPr algn="just">
              <a:lnSpc>
                <a:spcPct val="120000"/>
              </a:lnSpc>
              <a:spcAft>
                <a:spcPts val="600"/>
              </a:spcAft>
              <a:buFontTx/>
              <a:buChar char="•"/>
            </a:pPr>
            <a:r>
              <a:rPr lang="es-ES_tradnl" altLang="es-AR" sz="1600">
                <a:solidFill>
                  <a:schemeClr val="tx2"/>
                </a:solidFill>
              </a:rPr>
              <a:t>Cuenta con empresarios altamente comprometidos con el sector y  recursos humanos de alta calificación.</a:t>
            </a:r>
          </a:p>
          <a:p>
            <a:pPr algn="just">
              <a:lnSpc>
                <a:spcPts val="1000"/>
              </a:lnSpc>
              <a:spcAft>
                <a:spcPts val="600"/>
              </a:spcAft>
            </a:pPr>
            <a:endParaRPr lang="es-ES_tradnl" altLang="es-AR" sz="1600">
              <a:solidFill>
                <a:schemeClr val="tx2"/>
              </a:solidFill>
            </a:endParaRPr>
          </a:p>
          <a:p>
            <a:pPr algn="just">
              <a:lnSpc>
                <a:spcPct val="120000"/>
              </a:lnSpc>
              <a:spcAft>
                <a:spcPts val="600"/>
              </a:spcAft>
              <a:buFontTx/>
              <a:buChar char="•"/>
            </a:pPr>
            <a:r>
              <a:rPr lang="es-ES_tradnl" altLang="es-AR" sz="1600">
                <a:solidFill>
                  <a:schemeClr val="tx2"/>
                </a:solidFill>
              </a:rPr>
              <a:t> Fuerte crecimiento exportador en últimos años con diversificación en los cinco continentes.</a:t>
            </a:r>
          </a:p>
          <a:p>
            <a:pPr algn="just">
              <a:lnSpc>
                <a:spcPts val="1000"/>
              </a:lnSpc>
              <a:spcAft>
                <a:spcPts val="600"/>
              </a:spcAft>
            </a:pPr>
            <a:endParaRPr lang="es-ES_tradnl" altLang="es-AR" sz="1600">
              <a:solidFill>
                <a:schemeClr val="tx2"/>
              </a:solidFill>
            </a:endParaRPr>
          </a:p>
          <a:p>
            <a:pPr algn="just">
              <a:lnSpc>
                <a:spcPct val="120000"/>
              </a:lnSpc>
              <a:spcAft>
                <a:spcPts val="600"/>
              </a:spcAft>
              <a:buFontTx/>
              <a:buChar char="•"/>
            </a:pPr>
            <a:r>
              <a:rPr lang="es-ES_tradnl" altLang="es-AR" sz="1600">
                <a:solidFill>
                  <a:schemeClr val="tx2"/>
                </a:solidFill>
              </a:rPr>
              <a:t>Mayor producción nacional y sustitución de importaciones en últimos tres años - en particular en segmentos de cosechadoras y tractores -, permitió incremento de la participación de los productos argenti</a:t>
            </a:r>
            <a:r>
              <a:rPr lang="es-AR" altLang="es-AR" sz="1600">
                <a:solidFill>
                  <a:schemeClr val="tx2"/>
                </a:solidFill>
              </a:rPr>
              <a:t>nos en el mercado.</a:t>
            </a:r>
            <a:endParaRPr lang="es-ES_tradnl" altLang="es-AR" sz="1600">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78552C6B-129B-4845-9767-FFAA738A175A}" type="slidenum">
              <a:rPr lang="es-AR"/>
              <a:pPr>
                <a:defRPr/>
              </a:pPr>
              <a:t>30</a:t>
            </a:fld>
            <a:endParaRPr lang="es-AR"/>
          </a:p>
        </p:txBody>
      </p:sp>
      <p:sp>
        <p:nvSpPr>
          <p:cNvPr id="7" name="Rectangle 3"/>
          <p:cNvSpPr>
            <a:spLocks noChangeArrowheads="1"/>
          </p:cNvSpPr>
          <p:nvPr/>
        </p:nvSpPr>
        <p:spPr bwMode="auto">
          <a:xfrm>
            <a:off x="762000" y="457200"/>
            <a:ext cx="7772400" cy="811213"/>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600" b="1" u="sng" dirty="0" smtClean="0">
                <a:solidFill>
                  <a:srgbClr val="000000"/>
                </a:solidFill>
                <a:effectLst>
                  <a:outerShdw blurRad="38100" dist="38100" dir="2700000" algn="tl">
                    <a:srgbClr val="C0C0C0"/>
                  </a:outerShdw>
                </a:effectLst>
                <a:latin typeface="Arial" pitchFamily="34" charset="0"/>
              </a:rPr>
              <a:t>Exportaciones por destino 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 participación (Fuente: CAFMA en base a Nosis)</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1 Gráfico"/>
          <p:cNvGraphicFramePr>
            <a:graphicFrameLocks/>
          </p:cNvGraphicFramePr>
          <p:nvPr/>
        </p:nvGraphicFramePr>
        <p:xfrm>
          <a:off x="1115616" y="1412776"/>
          <a:ext cx="6624736"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8861E9C-44F5-444E-A168-ADF5B90018C9}" type="slidenum">
              <a:rPr lang="es-AR"/>
              <a:pPr>
                <a:defRPr/>
              </a:pPr>
              <a:t>31</a:t>
            </a:fld>
            <a:endParaRPr lang="es-AR"/>
          </a:p>
        </p:txBody>
      </p:sp>
      <p:sp>
        <p:nvSpPr>
          <p:cNvPr id="7" name="Rectangle 3"/>
          <p:cNvSpPr>
            <a:spLocks noChangeArrowheads="1"/>
          </p:cNvSpPr>
          <p:nvPr/>
        </p:nvSpPr>
        <p:spPr bwMode="auto">
          <a:xfrm>
            <a:off x="762000" y="457200"/>
            <a:ext cx="7772400" cy="811213"/>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600" b="1" u="sng" dirty="0" smtClean="0">
                <a:solidFill>
                  <a:srgbClr val="000000"/>
                </a:solidFill>
                <a:effectLst>
                  <a:outerShdw blurRad="38100" dist="38100" dir="2700000" algn="tl">
                    <a:srgbClr val="C0C0C0"/>
                  </a:outerShdw>
                </a:effectLst>
                <a:latin typeface="Arial" pitchFamily="34" charset="0"/>
              </a:rPr>
              <a:t>Importaciones por origen 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 participación (Fuente: CAFMA en base a Nosis)</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6" name="1 Gráfico"/>
          <p:cNvGraphicFramePr>
            <a:graphicFrameLocks/>
          </p:cNvGraphicFramePr>
          <p:nvPr/>
        </p:nvGraphicFramePr>
        <p:xfrm>
          <a:off x="1763688" y="1662112"/>
          <a:ext cx="5616624" cy="38551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750" y="3716338"/>
            <a:ext cx="8208963" cy="914400"/>
          </a:xfrm>
        </p:spPr>
        <p:txBody>
          <a:bodyPr>
            <a:normAutofit/>
          </a:bodyPr>
          <a:lstStyle/>
          <a:p>
            <a:pPr algn="l" eaLnBrk="1" fontAlgn="auto" hangingPunct="1">
              <a:spcAft>
                <a:spcPts val="0"/>
              </a:spcAft>
              <a:buFont typeface="Wingdings 2"/>
              <a:buNone/>
              <a:defRPr/>
            </a:pPr>
            <a:r>
              <a:rPr lang="es-AR" altLang="es-AR" b="1" u="sng" dirty="0"/>
              <a:t>3</a:t>
            </a:r>
            <a:r>
              <a:rPr lang="es-AR" altLang="es-AR" b="1" u="sng" dirty="0" smtClean="0"/>
              <a:t>. Perspectivas</a:t>
            </a:r>
            <a:endParaRPr lang="es-ES" altLang="es-AR" b="1" u="sng" dirty="0"/>
          </a:p>
          <a:p>
            <a:pPr algn="l" eaLnBrk="1" fontAlgn="auto" hangingPunct="1">
              <a:spcAft>
                <a:spcPts val="0"/>
              </a:spcAft>
              <a:buFont typeface="Wingdings 2"/>
              <a:buNone/>
              <a:defRPr/>
            </a:pPr>
            <a:endParaRPr lang="es-AR" dirty="0"/>
          </a:p>
        </p:txBody>
      </p:sp>
      <p:sp>
        <p:nvSpPr>
          <p:cNvPr id="6" name="5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20066B63-19A0-49B9-B491-93CA27F196E4}" type="slidenum">
              <a:rPr lang="es-AR"/>
              <a:pPr>
                <a:defRPr/>
              </a:pPr>
              <a:t>32</a:t>
            </a:fld>
            <a:endParaRPr lang="es-AR"/>
          </a:p>
        </p:txBody>
      </p:sp>
      <p:sp>
        <p:nvSpPr>
          <p:cNvPr id="5" name="Rectangle 2"/>
          <p:cNvSpPr txBox="1">
            <a:spLocks noChangeArrowheads="1"/>
          </p:cNvSpPr>
          <p:nvPr/>
        </p:nvSpPr>
        <p:spPr>
          <a:xfrm>
            <a:off x="457200" y="476250"/>
            <a:ext cx="8507413" cy="1139825"/>
          </a:xfrm>
          <a:prstGeom prst="rect">
            <a:avLst/>
          </a:prstGeom>
        </p:spPr>
        <p:txBody>
          <a:bodyPr lIns="45720" rIns="45720" anchor="b">
            <a:normAutofit/>
          </a:bodyPr>
          <a:lstStyle>
            <a:lvl1pPr algn="r" rtl="0" eaLnBrk="1" latinLnBrk="0" hangingPunct="1">
              <a:spcBef>
                <a:spcPct val="0"/>
              </a:spcBef>
              <a:buNone/>
              <a:defRPr kumimoji="0" sz="45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l" fontAlgn="auto">
              <a:spcAft>
                <a:spcPts val="0"/>
              </a:spcAft>
              <a:defRPr/>
            </a:pPr>
            <a:r>
              <a:rPr lang="es-AR" altLang="es-AR" sz="2800" u="sng" dirty="0" smtClean="0"/>
              <a:t>La Industria de Maquinaria Agrícola Argentina</a:t>
            </a:r>
            <a:endParaRPr lang="es-ES" altLang="es-AR" sz="2800" u="sng"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637BA9F0-C311-4739-BF7A-C520C7A07354}" type="slidenum">
              <a:rPr lang="es-AR"/>
              <a:pPr>
                <a:defRPr/>
              </a:pPr>
              <a:t>33</a:t>
            </a:fld>
            <a:endParaRPr lang="es-AR"/>
          </a:p>
        </p:txBody>
      </p:sp>
      <p:sp>
        <p:nvSpPr>
          <p:cNvPr id="6" name="Rectangle 16"/>
          <p:cNvSpPr>
            <a:spLocks noChangeArrowheads="1"/>
          </p:cNvSpPr>
          <p:nvPr/>
        </p:nvSpPr>
        <p:spPr bwMode="auto">
          <a:xfrm>
            <a:off x="762000" y="765175"/>
            <a:ext cx="7705725" cy="6477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fontAlgn="auto">
              <a:spcBef>
                <a:spcPts val="0"/>
              </a:spcBef>
              <a:spcAft>
                <a:spcPts val="0"/>
              </a:spcAft>
              <a:defRPr/>
            </a:pPr>
            <a:r>
              <a:rPr lang="es-AR" altLang="es-AR" sz="2000" b="1" u="sng" dirty="0" smtClean="0">
                <a:solidFill>
                  <a:srgbClr val="000000"/>
                </a:solidFill>
                <a:effectLst>
                  <a:outerShdw blurRad="38100" dist="38100" dir="2700000" algn="tl">
                    <a:srgbClr val="C0C0C0"/>
                  </a:outerShdw>
                </a:effectLst>
                <a:latin typeface="Arial" pitchFamily="34" charset="0"/>
              </a:rPr>
              <a:t>Perspectivas</a:t>
            </a:r>
          </a:p>
          <a:p>
            <a:pPr fontAlgn="auto">
              <a:spcBef>
                <a:spcPts val="0"/>
              </a:spcBef>
              <a:spcAft>
                <a:spcPts val="0"/>
              </a:spcAft>
              <a:defRPr/>
            </a:pPr>
            <a:endParaRPr lang="es-ES_tradnl" altLang="es-AR" sz="2000" b="1" u="sng" dirty="0" smtClean="0">
              <a:solidFill>
                <a:srgbClr val="000000"/>
              </a:solidFill>
              <a:effectLst>
                <a:outerShdw blurRad="38100" dist="38100" dir="2700000" algn="tl">
                  <a:srgbClr val="C0C0C0"/>
                </a:outerShdw>
              </a:effectLst>
              <a:latin typeface="Arial" pitchFamily="34" charset="0"/>
            </a:endParaRPr>
          </a:p>
          <a:p>
            <a:pPr fontAlgn="auto">
              <a:spcBef>
                <a:spcPts val="0"/>
              </a:spcBef>
              <a:spcAft>
                <a:spcPts val="0"/>
              </a:spcAft>
              <a:defRPr/>
            </a:pPr>
            <a:r>
              <a:rPr lang="es-ES_tradnl" altLang="es-AR" sz="2000" b="1" u="sng" dirty="0" smtClean="0">
                <a:solidFill>
                  <a:srgbClr val="000000"/>
                </a:solidFill>
                <a:effectLst>
                  <a:outerShdw blurRad="38100" dist="38100" dir="2700000" algn="tl">
                    <a:srgbClr val="C0C0C0"/>
                  </a:outerShdw>
                </a:effectLst>
                <a:latin typeface="Arial" pitchFamily="34" charset="0"/>
              </a:rPr>
              <a:t>Principales elementos a destacar</a:t>
            </a:r>
          </a:p>
        </p:txBody>
      </p:sp>
      <p:sp>
        <p:nvSpPr>
          <p:cNvPr id="38917" name="Text Box 4"/>
          <p:cNvSpPr txBox="1">
            <a:spLocks noChangeArrowheads="1"/>
          </p:cNvSpPr>
          <p:nvPr/>
        </p:nvSpPr>
        <p:spPr bwMode="auto">
          <a:xfrm>
            <a:off x="919163" y="1700213"/>
            <a:ext cx="7391400" cy="4397375"/>
          </a:xfrm>
          <a:prstGeom prst="rect">
            <a:avLst/>
          </a:prstGeom>
          <a:noFill/>
          <a:ln w="9525">
            <a:noFill/>
            <a:miter lim="800000"/>
            <a:headEnd/>
            <a:tailEnd/>
          </a:ln>
        </p:spPr>
        <p:txBody>
          <a:bodyPr>
            <a:spAutoFit/>
          </a:bodyPr>
          <a:lstStyle/>
          <a:p>
            <a:pPr algn="just">
              <a:spcBef>
                <a:spcPct val="50000"/>
              </a:spcBef>
              <a:buFontTx/>
              <a:buChar char="•"/>
            </a:pPr>
            <a:r>
              <a:rPr lang="es-ES_tradnl" altLang="es-AR" sz="1600" b="1">
                <a:solidFill>
                  <a:schemeClr val="tx2"/>
                </a:solidFill>
                <a:latin typeface="Arial" charset="0"/>
              </a:rPr>
              <a:t> Con el retorno del crecimiento económico en la Argentina y, en forma paralela, a los cambios estructurales en el modo de producción del sector agropecuario, la Industria de Maquinaria Agrícola se ha convertido en uno de los segmentos más dinámicos de la industria argentina, aportando una variada gama de bienes de capital al dinamismo agropecuario.</a:t>
            </a:r>
          </a:p>
          <a:p>
            <a:pPr algn="just">
              <a:spcBef>
                <a:spcPct val="50000"/>
              </a:spcBef>
            </a:pPr>
            <a:endParaRPr lang="es-ES_tradnl" altLang="es-AR" sz="1400" b="1">
              <a:solidFill>
                <a:schemeClr val="tx2"/>
              </a:solidFill>
              <a:latin typeface="Arial" charset="0"/>
            </a:endParaRPr>
          </a:p>
          <a:p>
            <a:pPr algn="just">
              <a:spcBef>
                <a:spcPct val="50000"/>
              </a:spcBef>
              <a:buFontTx/>
              <a:buChar char="•"/>
            </a:pPr>
            <a:r>
              <a:rPr lang="es-ES_tradnl" altLang="es-AR" sz="1600" b="1">
                <a:solidFill>
                  <a:schemeClr val="tx2"/>
                </a:solidFill>
                <a:latin typeface="Arial" charset="0"/>
              </a:rPr>
              <a:t> Los nuevos métodos de siembra posibilitaron la reconversión y fuertes aportes de tecnología en el sector. Estos factores, a su vez, coadyuvaron para que la Industria fuera progresivamente reconocida en el mercado internacional por su calidad y tecnología.</a:t>
            </a:r>
          </a:p>
          <a:p>
            <a:pPr algn="just">
              <a:spcBef>
                <a:spcPct val="50000"/>
              </a:spcBef>
            </a:pPr>
            <a:endParaRPr lang="es-ES_tradnl" altLang="es-AR" sz="1400" b="1">
              <a:solidFill>
                <a:schemeClr val="tx2"/>
              </a:solidFill>
              <a:latin typeface="Arial" charset="0"/>
            </a:endParaRPr>
          </a:p>
          <a:p>
            <a:pPr algn="just">
              <a:spcBef>
                <a:spcPct val="50000"/>
              </a:spcBef>
              <a:buFontTx/>
              <a:buChar char="•"/>
            </a:pPr>
            <a:r>
              <a:rPr lang="es-ES_tradnl" altLang="es-AR" sz="1600" b="1">
                <a:solidFill>
                  <a:schemeClr val="tx2"/>
                </a:solidFill>
                <a:latin typeface="Arial" charset="0"/>
              </a:rPr>
              <a:t>En forma paralela al crecimiento de la producción y el mercado interno, las exportaciones se fueron incrementando fuertemente en la década, con fuerte inserción en Latinoamérica. Las exportaciones hacia otros mercados posibilitó que el Sector de Máquinas Agrícolas tenga actual presencia en los cinco continentes.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722313" y="1820863"/>
            <a:ext cx="7772400" cy="1828800"/>
          </a:xfrm>
        </p:spPr>
        <p:txBody>
          <a:bodyPr/>
          <a:lstStyle/>
          <a:p>
            <a:pPr algn="l" eaLnBrk="1" fontAlgn="auto" hangingPunct="1">
              <a:spcAft>
                <a:spcPts val="0"/>
              </a:spcAft>
              <a:defRPr/>
            </a:pPr>
            <a:r>
              <a:rPr lang="es-AR" altLang="es-AR" sz="3600" u="sng" dirty="0" smtClean="0"/>
              <a:t>LA INDUSTRIA DE MAQUINARIA AGRICOLA ARGENTINA</a:t>
            </a:r>
            <a:endParaRPr lang="es-ES" altLang="es-AR" sz="3600" u="sng" dirty="0" smtClean="0"/>
          </a:p>
        </p:txBody>
      </p:sp>
      <p:sp>
        <p:nvSpPr>
          <p:cNvPr id="5" name="Rectangle 3"/>
          <p:cNvSpPr>
            <a:spLocks noGrp="1" noChangeArrowheads="1"/>
          </p:cNvSpPr>
          <p:nvPr>
            <p:ph type="subTitle" idx="1"/>
          </p:nvPr>
        </p:nvSpPr>
        <p:spPr>
          <a:xfrm>
            <a:off x="750888" y="3789363"/>
            <a:ext cx="7772400" cy="914400"/>
          </a:xfrm>
        </p:spPr>
        <p:txBody>
          <a:bodyPr>
            <a:normAutofit/>
          </a:bodyPr>
          <a:lstStyle/>
          <a:p>
            <a:pPr algn="l" eaLnBrk="1" fontAlgn="auto" hangingPunct="1">
              <a:spcAft>
                <a:spcPts val="0"/>
              </a:spcAft>
              <a:buFont typeface="Wingdings 2"/>
              <a:buNone/>
              <a:defRPr/>
            </a:pPr>
            <a:r>
              <a:rPr lang="es-AR" altLang="es-AR" sz="2800" u="sng" dirty="0" smtClean="0"/>
              <a:t>MUCHAS GRACIAS!!!</a:t>
            </a:r>
            <a:endParaRPr lang="es-ES" altLang="es-AR" dirty="0" smtClean="0"/>
          </a:p>
        </p:txBody>
      </p:sp>
      <p:sp>
        <p:nvSpPr>
          <p:cNvPr id="10" name="9 Marcador de pie de página"/>
          <p:cNvSpPr>
            <a:spLocks noGrp="1"/>
          </p:cNvSpPr>
          <p:nvPr>
            <p:ph type="ftr" sz="quarter" idx="11"/>
          </p:nvPr>
        </p:nvSpPr>
        <p:spPr/>
        <p:txBody>
          <a:bodyPr/>
          <a:lstStyle/>
          <a:p>
            <a:pPr>
              <a:defRPr/>
            </a:pPr>
            <a:r>
              <a:rPr lang="es-AR"/>
              <a:t>C.A.F.M.A.</a:t>
            </a:r>
          </a:p>
        </p:txBody>
      </p:sp>
      <p:sp>
        <p:nvSpPr>
          <p:cNvPr id="9" name="8 Marcador de número de diapositiva"/>
          <p:cNvSpPr>
            <a:spLocks noGrp="1"/>
          </p:cNvSpPr>
          <p:nvPr>
            <p:ph type="sldNum" sz="quarter" idx="12"/>
          </p:nvPr>
        </p:nvSpPr>
        <p:spPr/>
        <p:txBody>
          <a:bodyPr/>
          <a:lstStyle/>
          <a:p>
            <a:pPr>
              <a:defRPr/>
            </a:pPr>
            <a:fld id="{FAAC99EF-EC20-49F5-BF97-E16FEAFAC6CC}" type="slidenum">
              <a:rPr lang="es-AR"/>
              <a:pPr>
                <a:defRPr/>
              </a:pPr>
              <a:t>34</a:t>
            </a:fld>
            <a:endParaRPr lang="es-AR"/>
          </a:p>
        </p:txBody>
      </p:sp>
      <p:pic>
        <p:nvPicPr>
          <p:cNvPr id="39942" name="Picture 9" descr="LOGO CAFMA (2)"/>
          <p:cNvPicPr>
            <a:picLocks noChangeAspect="1" noChangeArrowheads="1"/>
          </p:cNvPicPr>
          <p:nvPr/>
        </p:nvPicPr>
        <p:blipFill>
          <a:blip r:embed="rId2" cstate="print"/>
          <a:srcRect/>
          <a:stretch>
            <a:fillRect/>
          </a:stretch>
        </p:blipFill>
        <p:spPr bwMode="auto">
          <a:xfrm>
            <a:off x="6227763" y="4437063"/>
            <a:ext cx="2305050" cy="18732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30E40EA-1E06-4909-988C-637F275EF007}" type="slidenum">
              <a:rPr lang="es-AR"/>
              <a:pPr>
                <a:defRPr/>
              </a:pPr>
              <a:t>4</a:t>
            </a:fld>
            <a:endParaRPr lang="es-AR"/>
          </a:p>
        </p:txBody>
      </p:sp>
      <p:sp>
        <p:nvSpPr>
          <p:cNvPr id="6" name="Text Box 3"/>
          <p:cNvSpPr txBox="1">
            <a:spLocks noChangeArrowheads="1"/>
          </p:cNvSpPr>
          <p:nvPr/>
        </p:nvSpPr>
        <p:spPr bwMode="auto">
          <a:xfrm>
            <a:off x="838200" y="457200"/>
            <a:ext cx="7696200" cy="384175"/>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500" b="1" u="sng" dirty="0">
                <a:solidFill>
                  <a:srgbClr val="000000"/>
                </a:solidFill>
                <a:effectLst>
                  <a:outerShdw blurRad="38100" dist="38100" dir="2700000" algn="tl">
                    <a:srgbClr val="C0C0C0"/>
                  </a:outerShdw>
                </a:effectLst>
                <a:latin typeface="Arial" pitchFamily="34" charset="0"/>
                <a:cs typeface="+mn-cs"/>
              </a:rPr>
              <a:t>Cadena Productiva</a:t>
            </a:r>
          </a:p>
        </p:txBody>
      </p:sp>
      <p:sp>
        <p:nvSpPr>
          <p:cNvPr id="10245" name="Text Box 4"/>
          <p:cNvSpPr txBox="1">
            <a:spLocks noChangeArrowheads="1"/>
          </p:cNvSpPr>
          <p:nvPr/>
        </p:nvSpPr>
        <p:spPr bwMode="auto">
          <a:xfrm rot="-5400000">
            <a:off x="457200" y="1412875"/>
            <a:ext cx="762000" cy="330200"/>
          </a:xfrm>
          <a:prstGeom prst="rect">
            <a:avLst/>
          </a:prstGeom>
          <a:solidFill>
            <a:srgbClr val="00CCFF"/>
          </a:solidFill>
          <a:ln w="25400">
            <a:solidFill>
              <a:schemeClr val="tx1"/>
            </a:solidFill>
            <a:miter lim="800000"/>
            <a:headEnd/>
            <a:tailEnd/>
          </a:ln>
        </p:spPr>
        <p:txBody>
          <a:bodyPr>
            <a:spAutoFit/>
          </a:bodyPr>
          <a:lstStyle/>
          <a:p>
            <a:pPr>
              <a:spcBef>
                <a:spcPct val="50000"/>
              </a:spcBef>
            </a:pPr>
            <a:r>
              <a:rPr lang="es-ES_tradnl" altLang="es-AR" sz="1400" b="1">
                <a:latin typeface="Arial" charset="0"/>
              </a:rPr>
              <a:t>Sector</a:t>
            </a:r>
            <a:endParaRPr lang="es-ES_tradnl" altLang="es-AR" sz="1400">
              <a:latin typeface="Arial" charset="0"/>
            </a:endParaRPr>
          </a:p>
        </p:txBody>
      </p:sp>
      <p:sp>
        <p:nvSpPr>
          <p:cNvPr id="10246" name="Text Box 41"/>
          <p:cNvSpPr txBox="1">
            <a:spLocks noChangeArrowheads="1"/>
          </p:cNvSpPr>
          <p:nvPr/>
        </p:nvSpPr>
        <p:spPr bwMode="auto">
          <a:xfrm>
            <a:off x="1123950" y="1209675"/>
            <a:ext cx="914400" cy="457200"/>
          </a:xfrm>
          <a:prstGeom prst="rect">
            <a:avLst/>
          </a:prstGeom>
          <a:noFill/>
          <a:ln w="9525">
            <a:noFill/>
            <a:miter lim="800000"/>
            <a:headEnd/>
            <a:tailEnd/>
          </a:ln>
        </p:spPr>
        <p:txBody>
          <a:bodyPr>
            <a:spAutoFit/>
          </a:bodyPr>
          <a:lstStyle/>
          <a:p>
            <a:pPr algn="ctr">
              <a:spcBef>
                <a:spcPct val="50000"/>
              </a:spcBef>
            </a:pPr>
            <a:r>
              <a:rPr lang="es-ES_tradnl" altLang="es-AR" sz="1200" b="1">
                <a:latin typeface="Arial" charset="0"/>
              </a:rPr>
              <a:t>Sector Primario</a:t>
            </a:r>
            <a:endParaRPr lang="es-ES_tradnl" altLang="es-AR" sz="1200">
              <a:latin typeface="Arial" charset="0"/>
            </a:endParaRPr>
          </a:p>
        </p:txBody>
      </p:sp>
      <p:sp>
        <p:nvSpPr>
          <p:cNvPr id="10247" name="AutoShape 37"/>
          <p:cNvSpPr>
            <a:spLocks/>
          </p:cNvSpPr>
          <p:nvPr/>
        </p:nvSpPr>
        <p:spPr bwMode="auto">
          <a:xfrm rot="5400000">
            <a:off x="1415256" y="1375569"/>
            <a:ext cx="331788" cy="914400"/>
          </a:xfrm>
          <a:prstGeom prst="leftBrace">
            <a:avLst>
              <a:gd name="adj1" fmla="val 22966"/>
              <a:gd name="adj2" fmla="val 50000"/>
            </a:avLst>
          </a:prstGeom>
          <a:noFill/>
          <a:ln w="25400">
            <a:solidFill>
              <a:schemeClr val="tx1"/>
            </a:solidFill>
            <a:round/>
            <a:headEnd/>
            <a:tailEnd/>
          </a:ln>
        </p:spPr>
        <p:txBody>
          <a:bodyPr wrap="none" anchor="ctr"/>
          <a:lstStyle/>
          <a:p>
            <a:endParaRPr lang="es-AR" altLang="es-AR">
              <a:latin typeface="Arial" charset="0"/>
            </a:endParaRPr>
          </a:p>
        </p:txBody>
      </p:sp>
      <p:sp>
        <p:nvSpPr>
          <p:cNvPr id="10248" name="AutoShape 38"/>
          <p:cNvSpPr>
            <a:spLocks/>
          </p:cNvSpPr>
          <p:nvPr/>
        </p:nvSpPr>
        <p:spPr bwMode="auto">
          <a:xfrm rot="5400000">
            <a:off x="4279106" y="-494506"/>
            <a:ext cx="338138" cy="4648200"/>
          </a:xfrm>
          <a:prstGeom prst="leftBrace">
            <a:avLst>
              <a:gd name="adj1" fmla="val 114554"/>
              <a:gd name="adj2" fmla="val 50000"/>
            </a:avLst>
          </a:prstGeom>
          <a:noFill/>
          <a:ln w="25400">
            <a:solidFill>
              <a:schemeClr val="tx1"/>
            </a:solidFill>
            <a:round/>
            <a:headEnd/>
            <a:tailEnd/>
          </a:ln>
        </p:spPr>
        <p:txBody>
          <a:bodyPr wrap="none" anchor="ctr"/>
          <a:lstStyle/>
          <a:p>
            <a:endParaRPr lang="es-AR" altLang="es-AR">
              <a:latin typeface="Arial" charset="0"/>
            </a:endParaRPr>
          </a:p>
        </p:txBody>
      </p:sp>
      <p:sp>
        <p:nvSpPr>
          <p:cNvPr id="10249" name="Text Box 42"/>
          <p:cNvSpPr txBox="1">
            <a:spLocks noChangeArrowheads="1"/>
          </p:cNvSpPr>
          <p:nvPr/>
        </p:nvSpPr>
        <p:spPr bwMode="auto">
          <a:xfrm>
            <a:off x="2733675" y="1295400"/>
            <a:ext cx="3429000" cy="274638"/>
          </a:xfrm>
          <a:prstGeom prst="rect">
            <a:avLst/>
          </a:prstGeom>
          <a:noFill/>
          <a:ln w="9525">
            <a:noFill/>
            <a:miter lim="800000"/>
            <a:headEnd/>
            <a:tailEnd/>
          </a:ln>
        </p:spPr>
        <p:txBody>
          <a:bodyPr>
            <a:spAutoFit/>
          </a:bodyPr>
          <a:lstStyle/>
          <a:p>
            <a:pPr algn="ctr">
              <a:spcBef>
                <a:spcPct val="50000"/>
              </a:spcBef>
            </a:pPr>
            <a:r>
              <a:rPr lang="es-ES_tradnl" altLang="es-AR" sz="1200" b="1">
                <a:latin typeface="Arial" charset="0"/>
              </a:rPr>
              <a:t>Industria de Maquinaria</a:t>
            </a:r>
          </a:p>
        </p:txBody>
      </p:sp>
      <p:sp>
        <p:nvSpPr>
          <p:cNvPr id="10250" name="AutoShape 39"/>
          <p:cNvSpPr>
            <a:spLocks/>
          </p:cNvSpPr>
          <p:nvPr/>
        </p:nvSpPr>
        <p:spPr bwMode="auto">
          <a:xfrm rot="5400000">
            <a:off x="7123906" y="1413669"/>
            <a:ext cx="331788" cy="914400"/>
          </a:xfrm>
          <a:prstGeom prst="leftBrace">
            <a:avLst>
              <a:gd name="adj1" fmla="val 22966"/>
              <a:gd name="adj2" fmla="val 50000"/>
            </a:avLst>
          </a:prstGeom>
          <a:noFill/>
          <a:ln w="25400">
            <a:solidFill>
              <a:schemeClr val="tx1"/>
            </a:solidFill>
            <a:round/>
            <a:headEnd/>
            <a:tailEnd/>
          </a:ln>
        </p:spPr>
        <p:txBody>
          <a:bodyPr wrap="none" anchor="ctr"/>
          <a:lstStyle/>
          <a:p>
            <a:endParaRPr lang="es-AR" altLang="es-AR">
              <a:latin typeface="Arial" charset="0"/>
            </a:endParaRPr>
          </a:p>
        </p:txBody>
      </p:sp>
      <p:sp>
        <p:nvSpPr>
          <p:cNvPr id="10251" name="AutoShape 40"/>
          <p:cNvSpPr>
            <a:spLocks/>
          </p:cNvSpPr>
          <p:nvPr/>
        </p:nvSpPr>
        <p:spPr bwMode="auto">
          <a:xfrm rot="5400000">
            <a:off x="8133556" y="1407319"/>
            <a:ext cx="331788" cy="914400"/>
          </a:xfrm>
          <a:prstGeom prst="leftBrace">
            <a:avLst>
              <a:gd name="adj1" fmla="val 22966"/>
              <a:gd name="adj2" fmla="val 50000"/>
            </a:avLst>
          </a:prstGeom>
          <a:noFill/>
          <a:ln w="25400">
            <a:solidFill>
              <a:schemeClr val="tx1"/>
            </a:solidFill>
            <a:round/>
            <a:headEnd/>
            <a:tailEnd/>
          </a:ln>
        </p:spPr>
        <p:txBody>
          <a:bodyPr wrap="none" anchor="ctr"/>
          <a:lstStyle/>
          <a:p>
            <a:endParaRPr lang="es-AR" altLang="es-AR">
              <a:latin typeface="Arial" charset="0"/>
            </a:endParaRPr>
          </a:p>
        </p:txBody>
      </p:sp>
      <p:sp>
        <p:nvSpPr>
          <p:cNvPr id="10252" name="Text Box 5"/>
          <p:cNvSpPr txBox="1">
            <a:spLocks noChangeArrowheads="1"/>
          </p:cNvSpPr>
          <p:nvPr/>
        </p:nvSpPr>
        <p:spPr bwMode="auto">
          <a:xfrm rot="-5400000">
            <a:off x="342900" y="2606675"/>
            <a:ext cx="990600" cy="330200"/>
          </a:xfrm>
          <a:prstGeom prst="rect">
            <a:avLst/>
          </a:prstGeom>
          <a:solidFill>
            <a:srgbClr val="00CCFF"/>
          </a:solidFill>
          <a:ln w="25400">
            <a:solidFill>
              <a:schemeClr val="tx1"/>
            </a:solidFill>
            <a:miter lim="800000"/>
            <a:headEnd/>
            <a:tailEnd/>
          </a:ln>
        </p:spPr>
        <p:txBody>
          <a:bodyPr>
            <a:spAutoFit/>
          </a:bodyPr>
          <a:lstStyle/>
          <a:p>
            <a:pPr algn="ctr">
              <a:spcBef>
                <a:spcPct val="50000"/>
              </a:spcBef>
            </a:pPr>
            <a:r>
              <a:rPr lang="es-ES_tradnl" altLang="es-AR" sz="1400" b="1">
                <a:latin typeface="Arial" charset="0"/>
              </a:rPr>
              <a:t>Etapa</a:t>
            </a:r>
          </a:p>
        </p:txBody>
      </p:sp>
      <p:sp>
        <p:nvSpPr>
          <p:cNvPr id="10253" name="AutoShape 7"/>
          <p:cNvSpPr>
            <a:spLocks noChangeArrowheads="1"/>
          </p:cNvSpPr>
          <p:nvPr/>
        </p:nvSpPr>
        <p:spPr bwMode="auto">
          <a:xfrm>
            <a:off x="1209675" y="2276475"/>
            <a:ext cx="914400" cy="990600"/>
          </a:xfrm>
          <a:prstGeom prst="homePlate">
            <a:avLst>
              <a:gd name="adj" fmla="val 25000"/>
            </a:avLst>
          </a:prstGeom>
          <a:solidFill>
            <a:srgbClr val="FFCC00"/>
          </a:solidFill>
          <a:ln w="25400">
            <a:solidFill>
              <a:schemeClr val="tx1"/>
            </a:solidFill>
            <a:miter lim="800000"/>
            <a:headEnd/>
            <a:tailEnd/>
          </a:ln>
        </p:spPr>
        <p:txBody>
          <a:bodyPr wrap="none" anchor="ctr"/>
          <a:lstStyle/>
          <a:p>
            <a:endParaRPr lang="es-AR" altLang="es-AR">
              <a:latin typeface="Arial" charset="0"/>
            </a:endParaRPr>
          </a:p>
        </p:txBody>
      </p:sp>
      <p:sp>
        <p:nvSpPr>
          <p:cNvPr id="10254" name="Text Box 49"/>
          <p:cNvSpPr txBox="1">
            <a:spLocks noChangeArrowheads="1"/>
          </p:cNvSpPr>
          <p:nvPr/>
        </p:nvSpPr>
        <p:spPr bwMode="auto">
          <a:xfrm>
            <a:off x="1276350" y="2641600"/>
            <a:ext cx="762000" cy="182563"/>
          </a:xfrm>
          <a:prstGeom prst="rect">
            <a:avLst/>
          </a:prstGeom>
          <a:noFill/>
          <a:ln w="9525">
            <a:noFill/>
            <a:miter lim="800000"/>
            <a:headEnd/>
            <a:tailEnd/>
          </a:ln>
        </p:spPr>
        <p:txBody>
          <a:bodyPr lIns="0" tIns="0" rIns="0" bIns="0">
            <a:spAutoFit/>
          </a:bodyPr>
          <a:lstStyle/>
          <a:p>
            <a:pPr algn="ctr">
              <a:spcBef>
                <a:spcPct val="50000"/>
              </a:spcBef>
            </a:pPr>
            <a:r>
              <a:rPr lang="es-ES_tradnl" altLang="es-AR" sz="1200" b="1">
                <a:latin typeface="Arial" charset="0"/>
              </a:rPr>
              <a:t>Materiales</a:t>
            </a:r>
          </a:p>
        </p:txBody>
      </p:sp>
      <p:sp>
        <p:nvSpPr>
          <p:cNvPr id="10255" name="AutoShape 9"/>
          <p:cNvSpPr>
            <a:spLocks noChangeArrowheads="1"/>
          </p:cNvSpPr>
          <p:nvPr/>
        </p:nvSpPr>
        <p:spPr bwMode="auto">
          <a:xfrm>
            <a:off x="2276475" y="2276475"/>
            <a:ext cx="914400" cy="990600"/>
          </a:xfrm>
          <a:prstGeom prst="homePlate">
            <a:avLst>
              <a:gd name="adj" fmla="val 2500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56" name="Text Box 14"/>
          <p:cNvSpPr txBox="1">
            <a:spLocks noChangeArrowheads="1"/>
          </p:cNvSpPr>
          <p:nvPr/>
        </p:nvSpPr>
        <p:spPr bwMode="auto">
          <a:xfrm>
            <a:off x="2352675" y="2638425"/>
            <a:ext cx="762000" cy="182563"/>
          </a:xfrm>
          <a:prstGeom prst="rect">
            <a:avLst/>
          </a:prstGeom>
          <a:noFill/>
          <a:ln w="9525">
            <a:noFill/>
            <a:miter lim="800000"/>
            <a:headEnd/>
            <a:tailEnd/>
          </a:ln>
        </p:spPr>
        <p:txBody>
          <a:bodyPr lIns="0" tIns="0" rIns="0" bIns="0">
            <a:spAutoFit/>
          </a:bodyPr>
          <a:lstStyle/>
          <a:p>
            <a:pPr algn="ctr">
              <a:spcBef>
                <a:spcPct val="50000"/>
              </a:spcBef>
            </a:pPr>
            <a:r>
              <a:rPr lang="es-ES_tradnl" altLang="es-AR" sz="1200" b="1">
                <a:latin typeface="Arial" charset="0"/>
              </a:rPr>
              <a:t>Motores</a:t>
            </a:r>
          </a:p>
        </p:txBody>
      </p:sp>
      <p:sp>
        <p:nvSpPr>
          <p:cNvPr id="10257" name="AutoShape 8"/>
          <p:cNvSpPr>
            <a:spLocks noChangeArrowheads="1"/>
          </p:cNvSpPr>
          <p:nvPr/>
        </p:nvSpPr>
        <p:spPr bwMode="auto">
          <a:xfrm>
            <a:off x="3294063" y="2238375"/>
            <a:ext cx="2590800" cy="990600"/>
          </a:xfrm>
          <a:prstGeom prst="homePlate">
            <a:avLst>
              <a:gd name="adj" fmla="val 65385"/>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58" name="Text Box 15"/>
          <p:cNvSpPr txBox="1">
            <a:spLocks noChangeArrowheads="1"/>
          </p:cNvSpPr>
          <p:nvPr/>
        </p:nvSpPr>
        <p:spPr bwMode="auto">
          <a:xfrm>
            <a:off x="3990975" y="2641600"/>
            <a:ext cx="914400" cy="182563"/>
          </a:xfrm>
          <a:prstGeom prst="rect">
            <a:avLst/>
          </a:prstGeom>
          <a:noFill/>
          <a:ln w="9525">
            <a:noFill/>
            <a:miter lim="800000"/>
            <a:headEnd/>
            <a:tailEnd/>
          </a:ln>
        </p:spPr>
        <p:txBody>
          <a:bodyPr lIns="0" tIns="0" rIns="0" bIns="0">
            <a:spAutoFit/>
          </a:bodyPr>
          <a:lstStyle/>
          <a:p>
            <a:pPr algn="ctr">
              <a:spcBef>
                <a:spcPct val="50000"/>
              </a:spcBef>
            </a:pPr>
            <a:r>
              <a:rPr lang="es-ES_tradnl" altLang="es-AR" sz="1200" b="1">
                <a:latin typeface="Arial" charset="0"/>
              </a:rPr>
              <a:t>Agropartes</a:t>
            </a:r>
          </a:p>
        </p:txBody>
      </p:sp>
      <p:sp>
        <p:nvSpPr>
          <p:cNvPr id="10259" name="AutoShape 10"/>
          <p:cNvSpPr>
            <a:spLocks noChangeArrowheads="1"/>
          </p:cNvSpPr>
          <p:nvPr/>
        </p:nvSpPr>
        <p:spPr bwMode="auto">
          <a:xfrm>
            <a:off x="5918200" y="2238375"/>
            <a:ext cx="914400" cy="990600"/>
          </a:xfrm>
          <a:prstGeom prst="homePlate">
            <a:avLst>
              <a:gd name="adj" fmla="val 2500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60" name="Text Box 16"/>
          <p:cNvSpPr txBox="1">
            <a:spLocks noChangeArrowheads="1"/>
          </p:cNvSpPr>
          <p:nvPr/>
        </p:nvSpPr>
        <p:spPr bwMode="auto">
          <a:xfrm>
            <a:off x="5956300" y="2611438"/>
            <a:ext cx="838200" cy="180975"/>
          </a:xfrm>
          <a:prstGeom prst="rect">
            <a:avLst/>
          </a:prstGeom>
          <a:noFill/>
          <a:ln w="9525">
            <a:noFill/>
            <a:miter lim="800000"/>
            <a:headEnd/>
            <a:tailEnd/>
          </a:ln>
        </p:spPr>
        <p:txBody>
          <a:bodyPr lIns="0" tIns="0" rIns="0" bIns="0">
            <a:spAutoFit/>
          </a:bodyPr>
          <a:lstStyle/>
          <a:p>
            <a:pPr>
              <a:spcBef>
                <a:spcPct val="50000"/>
              </a:spcBef>
            </a:pPr>
            <a:r>
              <a:rPr lang="es-ES_tradnl" altLang="es-AR" sz="1200" b="1">
                <a:latin typeface="Arial" charset="0"/>
              </a:rPr>
              <a:t>Ensamble</a:t>
            </a:r>
          </a:p>
        </p:txBody>
      </p:sp>
      <p:sp>
        <p:nvSpPr>
          <p:cNvPr id="10261" name="AutoShape 11"/>
          <p:cNvSpPr>
            <a:spLocks noChangeArrowheads="1"/>
          </p:cNvSpPr>
          <p:nvPr/>
        </p:nvSpPr>
        <p:spPr bwMode="auto">
          <a:xfrm>
            <a:off x="6927850" y="2233613"/>
            <a:ext cx="914400" cy="990600"/>
          </a:xfrm>
          <a:prstGeom prst="homePlate">
            <a:avLst>
              <a:gd name="adj" fmla="val 2500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62" name="Text Box 17"/>
          <p:cNvSpPr txBox="1">
            <a:spLocks noChangeArrowheads="1"/>
          </p:cNvSpPr>
          <p:nvPr/>
        </p:nvSpPr>
        <p:spPr bwMode="auto">
          <a:xfrm>
            <a:off x="6985000" y="2546350"/>
            <a:ext cx="762000" cy="365125"/>
          </a:xfrm>
          <a:prstGeom prst="rect">
            <a:avLst/>
          </a:prstGeom>
          <a:noFill/>
          <a:ln w="9525">
            <a:noFill/>
            <a:miter lim="800000"/>
            <a:headEnd/>
            <a:tailEnd/>
          </a:ln>
        </p:spPr>
        <p:txBody>
          <a:bodyPr lIns="0" tIns="0" rIns="0" bIns="0">
            <a:spAutoFit/>
          </a:bodyPr>
          <a:lstStyle/>
          <a:p>
            <a:pPr>
              <a:spcBef>
                <a:spcPct val="50000"/>
              </a:spcBef>
            </a:pPr>
            <a:r>
              <a:rPr lang="es-ES_tradnl" altLang="es-AR" sz="1200" b="1">
                <a:latin typeface="Arial" charset="0"/>
              </a:rPr>
              <a:t>Comercia- lización</a:t>
            </a:r>
          </a:p>
        </p:txBody>
      </p:sp>
      <p:sp>
        <p:nvSpPr>
          <p:cNvPr id="10263" name="AutoShape 12"/>
          <p:cNvSpPr>
            <a:spLocks noChangeArrowheads="1"/>
          </p:cNvSpPr>
          <p:nvPr/>
        </p:nvSpPr>
        <p:spPr bwMode="auto">
          <a:xfrm>
            <a:off x="7956550" y="2206625"/>
            <a:ext cx="914400" cy="990600"/>
          </a:xfrm>
          <a:prstGeom prst="homePlate">
            <a:avLst>
              <a:gd name="adj" fmla="val 2500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64" name="Text Box 18"/>
          <p:cNvSpPr txBox="1">
            <a:spLocks noChangeArrowheads="1"/>
          </p:cNvSpPr>
          <p:nvPr/>
        </p:nvSpPr>
        <p:spPr bwMode="auto">
          <a:xfrm>
            <a:off x="8056563" y="2519363"/>
            <a:ext cx="685800" cy="365125"/>
          </a:xfrm>
          <a:prstGeom prst="rect">
            <a:avLst/>
          </a:prstGeom>
          <a:noFill/>
          <a:ln w="9525">
            <a:noFill/>
            <a:miter lim="800000"/>
            <a:headEnd/>
            <a:tailEnd/>
          </a:ln>
        </p:spPr>
        <p:txBody>
          <a:bodyPr lIns="0" tIns="0" rIns="0" bIns="0">
            <a:spAutoFit/>
          </a:bodyPr>
          <a:lstStyle/>
          <a:p>
            <a:pPr algn="ctr">
              <a:spcBef>
                <a:spcPct val="50000"/>
              </a:spcBef>
            </a:pPr>
            <a:r>
              <a:rPr lang="es-ES_tradnl" altLang="es-AR" sz="1200" b="1">
                <a:latin typeface="Arial" charset="0"/>
              </a:rPr>
              <a:t>Cliente Final</a:t>
            </a:r>
          </a:p>
        </p:txBody>
      </p:sp>
      <p:sp>
        <p:nvSpPr>
          <p:cNvPr id="10265" name="Text Box 6"/>
          <p:cNvSpPr txBox="1">
            <a:spLocks noChangeArrowheads="1"/>
          </p:cNvSpPr>
          <p:nvPr/>
        </p:nvSpPr>
        <p:spPr bwMode="auto">
          <a:xfrm rot="-5400000">
            <a:off x="-391319" y="4574382"/>
            <a:ext cx="2459037" cy="330200"/>
          </a:xfrm>
          <a:prstGeom prst="rect">
            <a:avLst/>
          </a:prstGeom>
          <a:solidFill>
            <a:srgbClr val="00CCFF"/>
          </a:solidFill>
          <a:ln w="25400">
            <a:solidFill>
              <a:schemeClr val="tx1"/>
            </a:solidFill>
            <a:miter lim="800000"/>
            <a:headEnd/>
            <a:tailEnd/>
          </a:ln>
        </p:spPr>
        <p:txBody>
          <a:bodyPr>
            <a:spAutoFit/>
          </a:bodyPr>
          <a:lstStyle/>
          <a:p>
            <a:pPr algn="ctr">
              <a:spcBef>
                <a:spcPct val="50000"/>
              </a:spcBef>
            </a:pPr>
            <a:r>
              <a:rPr lang="es-ES_tradnl" altLang="es-AR" sz="1400" b="1">
                <a:latin typeface="Arial" charset="0"/>
              </a:rPr>
              <a:t>Principales actividades</a:t>
            </a:r>
          </a:p>
        </p:txBody>
      </p:sp>
      <p:sp>
        <p:nvSpPr>
          <p:cNvPr id="10266" name="Text Box 26"/>
          <p:cNvSpPr txBox="1">
            <a:spLocks noChangeArrowheads="1"/>
          </p:cNvSpPr>
          <p:nvPr/>
        </p:nvSpPr>
        <p:spPr bwMode="auto">
          <a:xfrm>
            <a:off x="1200150" y="3573463"/>
            <a:ext cx="914400" cy="2193925"/>
          </a:xfrm>
          <a:prstGeom prst="rect">
            <a:avLst/>
          </a:prstGeom>
          <a:noFill/>
          <a:ln w="9525">
            <a:noFill/>
            <a:miter lim="800000"/>
            <a:headEnd/>
            <a:tailEnd/>
          </a:ln>
        </p:spPr>
        <p:txBody>
          <a:bodyPr lIns="0" tIns="0" rIns="0" bIns="0">
            <a:spAutoFit/>
          </a:bodyPr>
          <a:lstStyle/>
          <a:p>
            <a:pPr marL="101600" indent="-101600">
              <a:spcBef>
                <a:spcPct val="50000"/>
              </a:spcBef>
              <a:buFontTx/>
              <a:buChar char="•"/>
            </a:pPr>
            <a:r>
              <a:rPr lang="es-ES_tradnl" altLang="es-AR" sz="1200">
                <a:latin typeface="Arial" charset="0"/>
              </a:rPr>
              <a:t>Acero (Chapa, tubos y perfiles, barras, bridas)</a:t>
            </a:r>
          </a:p>
          <a:p>
            <a:pPr marL="101600" indent="-101600">
              <a:spcBef>
                <a:spcPct val="50000"/>
              </a:spcBef>
              <a:buFontTx/>
              <a:buChar char="•"/>
            </a:pPr>
            <a:r>
              <a:rPr lang="es-ES_tradnl" altLang="es-AR" sz="1200">
                <a:latin typeface="Arial" charset="0"/>
              </a:rPr>
              <a:t>Plásticos</a:t>
            </a:r>
          </a:p>
          <a:p>
            <a:pPr marL="101600" indent="-101600">
              <a:spcBef>
                <a:spcPct val="50000"/>
              </a:spcBef>
              <a:buFontTx/>
              <a:buChar char="•"/>
            </a:pPr>
            <a:r>
              <a:rPr lang="es-ES_tradnl" altLang="es-AR" sz="1200">
                <a:latin typeface="Arial" charset="0"/>
              </a:rPr>
              <a:t>Aluminio</a:t>
            </a:r>
          </a:p>
          <a:p>
            <a:pPr marL="101600" indent="-101600">
              <a:spcBef>
                <a:spcPct val="50000"/>
              </a:spcBef>
              <a:buFontTx/>
              <a:buChar char="•"/>
            </a:pPr>
            <a:r>
              <a:rPr lang="es-ES_tradnl" altLang="es-AR" sz="1200">
                <a:latin typeface="Arial" charset="0"/>
              </a:rPr>
              <a:t>Bronce</a:t>
            </a:r>
          </a:p>
          <a:p>
            <a:pPr marL="101600" indent="-101600">
              <a:spcBef>
                <a:spcPct val="50000"/>
              </a:spcBef>
              <a:buFontTx/>
              <a:buChar char="•"/>
            </a:pPr>
            <a:r>
              <a:rPr lang="es-ES_tradnl" altLang="es-AR" sz="1200">
                <a:latin typeface="Arial" charset="0"/>
              </a:rPr>
              <a:t>Otros</a:t>
            </a:r>
          </a:p>
        </p:txBody>
      </p:sp>
      <p:sp>
        <p:nvSpPr>
          <p:cNvPr id="10267" name="Text Box 27"/>
          <p:cNvSpPr txBox="1">
            <a:spLocks noChangeArrowheads="1"/>
          </p:cNvSpPr>
          <p:nvPr/>
        </p:nvSpPr>
        <p:spPr bwMode="auto">
          <a:xfrm>
            <a:off x="2073275" y="3578225"/>
            <a:ext cx="1066800" cy="912813"/>
          </a:xfrm>
          <a:prstGeom prst="rect">
            <a:avLst/>
          </a:prstGeom>
          <a:noFill/>
          <a:ln w="9525">
            <a:noFill/>
            <a:miter lim="800000"/>
            <a:headEnd/>
            <a:tailEnd/>
          </a:ln>
        </p:spPr>
        <p:txBody>
          <a:bodyPr lIns="0" tIns="0" rIns="0" bIns="0">
            <a:spAutoFit/>
          </a:bodyPr>
          <a:lstStyle/>
          <a:p>
            <a:pPr>
              <a:spcBef>
                <a:spcPct val="50000"/>
              </a:spcBef>
              <a:buFontTx/>
              <a:buChar char="•"/>
            </a:pPr>
            <a:r>
              <a:rPr lang="es-ES_tradnl" altLang="es-AR" sz="1200">
                <a:latin typeface="Arial" charset="0"/>
              </a:rPr>
              <a:t>Fabricación de motores para tractores, cosechadoras y pulverizadoras</a:t>
            </a:r>
          </a:p>
        </p:txBody>
      </p:sp>
      <p:sp>
        <p:nvSpPr>
          <p:cNvPr id="10268" name="AutoShape 19"/>
          <p:cNvSpPr>
            <a:spLocks noChangeArrowheads="1"/>
          </p:cNvSpPr>
          <p:nvPr/>
        </p:nvSpPr>
        <p:spPr bwMode="auto">
          <a:xfrm>
            <a:off x="3190875" y="3300413"/>
            <a:ext cx="2590800" cy="304800"/>
          </a:xfrm>
          <a:prstGeom prst="triangle">
            <a:avLst>
              <a:gd name="adj" fmla="val 5000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69" name="AutoShape 20"/>
          <p:cNvSpPr>
            <a:spLocks noChangeArrowheads="1"/>
          </p:cNvSpPr>
          <p:nvPr/>
        </p:nvSpPr>
        <p:spPr bwMode="auto">
          <a:xfrm>
            <a:off x="3270250" y="3729038"/>
            <a:ext cx="762000" cy="609600"/>
          </a:xfrm>
          <a:prstGeom prst="homePlate">
            <a:avLst>
              <a:gd name="adj" fmla="val 3125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70" name="Text Box 23"/>
          <p:cNvSpPr txBox="1">
            <a:spLocks noChangeArrowheads="1"/>
          </p:cNvSpPr>
          <p:nvPr/>
        </p:nvSpPr>
        <p:spPr bwMode="auto">
          <a:xfrm>
            <a:off x="3294063" y="3881438"/>
            <a:ext cx="685800" cy="304800"/>
          </a:xfrm>
          <a:prstGeom prst="rect">
            <a:avLst/>
          </a:prstGeom>
          <a:noFill/>
          <a:ln w="9525">
            <a:noFill/>
            <a:miter lim="800000"/>
            <a:headEnd/>
            <a:tailEnd/>
          </a:ln>
        </p:spPr>
        <p:txBody>
          <a:bodyPr lIns="0" tIns="0" rIns="0" bIns="0">
            <a:spAutoFit/>
          </a:bodyPr>
          <a:lstStyle/>
          <a:p>
            <a:pPr algn="ctr">
              <a:spcBef>
                <a:spcPct val="50000"/>
              </a:spcBef>
            </a:pPr>
            <a:r>
              <a:rPr lang="es-ES_tradnl" altLang="es-AR" sz="1000">
                <a:latin typeface="Arial" charset="0"/>
              </a:rPr>
              <a:t>Partes y piezas</a:t>
            </a:r>
          </a:p>
        </p:txBody>
      </p:sp>
      <p:sp>
        <p:nvSpPr>
          <p:cNvPr id="10271" name="AutoShape 21"/>
          <p:cNvSpPr>
            <a:spLocks noChangeArrowheads="1"/>
          </p:cNvSpPr>
          <p:nvPr/>
        </p:nvSpPr>
        <p:spPr bwMode="auto">
          <a:xfrm>
            <a:off x="4103688" y="3724275"/>
            <a:ext cx="762000" cy="614363"/>
          </a:xfrm>
          <a:prstGeom prst="homePlate">
            <a:avLst>
              <a:gd name="adj" fmla="val 31008"/>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72" name="Text Box 24"/>
          <p:cNvSpPr txBox="1">
            <a:spLocks noChangeArrowheads="1"/>
          </p:cNvSpPr>
          <p:nvPr/>
        </p:nvSpPr>
        <p:spPr bwMode="auto">
          <a:xfrm>
            <a:off x="4097338" y="3878263"/>
            <a:ext cx="685800" cy="304800"/>
          </a:xfrm>
          <a:prstGeom prst="rect">
            <a:avLst/>
          </a:prstGeom>
          <a:noFill/>
          <a:ln w="9525">
            <a:noFill/>
            <a:miter lim="800000"/>
            <a:headEnd/>
            <a:tailEnd/>
          </a:ln>
        </p:spPr>
        <p:txBody>
          <a:bodyPr lIns="0" tIns="0" rIns="0" bIns="0">
            <a:spAutoFit/>
          </a:bodyPr>
          <a:lstStyle/>
          <a:p>
            <a:pPr algn="ctr">
              <a:spcBef>
                <a:spcPct val="50000"/>
              </a:spcBef>
            </a:pPr>
            <a:r>
              <a:rPr lang="es-ES_tradnl" altLang="es-AR" sz="1000">
                <a:latin typeface="Arial" charset="0"/>
              </a:rPr>
              <a:t>Sub-conjuntos</a:t>
            </a:r>
          </a:p>
        </p:txBody>
      </p:sp>
      <p:sp>
        <p:nvSpPr>
          <p:cNvPr id="10273" name="AutoShape 22"/>
          <p:cNvSpPr>
            <a:spLocks noChangeArrowheads="1"/>
          </p:cNvSpPr>
          <p:nvPr/>
        </p:nvSpPr>
        <p:spPr bwMode="auto">
          <a:xfrm>
            <a:off x="4975225" y="3729038"/>
            <a:ext cx="762000" cy="609600"/>
          </a:xfrm>
          <a:prstGeom prst="homePlate">
            <a:avLst>
              <a:gd name="adj" fmla="val 3125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74" name="Text Box 25"/>
          <p:cNvSpPr txBox="1">
            <a:spLocks noChangeArrowheads="1"/>
          </p:cNvSpPr>
          <p:nvPr/>
        </p:nvSpPr>
        <p:spPr bwMode="auto">
          <a:xfrm>
            <a:off x="4975225" y="3957638"/>
            <a:ext cx="685800" cy="152400"/>
          </a:xfrm>
          <a:prstGeom prst="rect">
            <a:avLst/>
          </a:prstGeom>
          <a:noFill/>
          <a:ln w="9525">
            <a:noFill/>
            <a:miter lim="800000"/>
            <a:headEnd/>
            <a:tailEnd/>
          </a:ln>
        </p:spPr>
        <p:txBody>
          <a:bodyPr lIns="0" tIns="0" rIns="0" bIns="0">
            <a:spAutoFit/>
          </a:bodyPr>
          <a:lstStyle/>
          <a:p>
            <a:pPr algn="ctr">
              <a:spcBef>
                <a:spcPct val="50000"/>
              </a:spcBef>
            </a:pPr>
            <a:r>
              <a:rPr lang="es-ES_tradnl" altLang="es-AR" sz="1000">
                <a:latin typeface="Arial" charset="0"/>
              </a:rPr>
              <a:t>Conjuntos</a:t>
            </a:r>
          </a:p>
        </p:txBody>
      </p:sp>
      <p:sp>
        <p:nvSpPr>
          <p:cNvPr id="10275" name="Text Box 29"/>
          <p:cNvSpPr txBox="1">
            <a:spLocks noChangeArrowheads="1"/>
          </p:cNvSpPr>
          <p:nvPr/>
        </p:nvSpPr>
        <p:spPr bwMode="auto">
          <a:xfrm>
            <a:off x="5905500" y="3509963"/>
            <a:ext cx="914400" cy="2195512"/>
          </a:xfrm>
          <a:prstGeom prst="rect">
            <a:avLst/>
          </a:prstGeom>
          <a:noFill/>
          <a:ln w="9525">
            <a:noFill/>
            <a:miter lim="800000"/>
            <a:headEnd/>
            <a:tailEnd/>
          </a:ln>
        </p:spPr>
        <p:txBody>
          <a:bodyPr lIns="0" tIns="0" rIns="0" bIns="0">
            <a:spAutoFit/>
          </a:bodyPr>
          <a:lstStyle/>
          <a:p>
            <a:pPr>
              <a:spcBef>
                <a:spcPct val="50000"/>
              </a:spcBef>
              <a:buFontTx/>
              <a:buChar char="•"/>
            </a:pPr>
            <a:r>
              <a:rPr lang="es-ES_tradnl" altLang="es-AR" sz="1200">
                <a:latin typeface="Arial" charset="0"/>
              </a:rPr>
              <a:t>Diseño de productos</a:t>
            </a:r>
          </a:p>
          <a:p>
            <a:pPr>
              <a:spcBef>
                <a:spcPct val="50000"/>
              </a:spcBef>
              <a:buFontTx/>
              <a:buChar char="•"/>
            </a:pPr>
            <a:r>
              <a:rPr lang="es-ES_tradnl" altLang="es-AR" sz="1200">
                <a:latin typeface="Arial" charset="0"/>
              </a:rPr>
              <a:t>Corte de chapa</a:t>
            </a:r>
          </a:p>
          <a:p>
            <a:pPr>
              <a:spcBef>
                <a:spcPct val="50000"/>
              </a:spcBef>
              <a:buFontTx/>
              <a:buChar char="•"/>
            </a:pPr>
            <a:r>
              <a:rPr lang="es-ES_tradnl" altLang="es-AR" sz="1200">
                <a:latin typeface="Arial" charset="0"/>
              </a:rPr>
              <a:t>Soldadura</a:t>
            </a:r>
          </a:p>
          <a:p>
            <a:pPr>
              <a:spcBef>
                <a:spcPct val="50000"/>
              </a:spcBef>
              <a:buFontTx/>
              <a:buChar char="•"/>
            </a:pPr>
            <a:r>
              <a:rPr lang="es-ES_tradnl" altLang="es-AR" sz="1200">
                <a:latin typeface="Arial" charset="0"/>
              </a:rPr>
              <a:t>Pintura</a:t>
            </a:r>
          </a:p>
          <a:p>
            <a:pPr>
              <a:spcBef>
                <a:spcPct val="50000"/>
              </a:spcBef>
              <a:buFontTx/>
              <a:buChar char="•"/>
            </a:pPr>
            <a:r>
              <a:rPr lang="es-ES_tradnl" altLang="es-AR" sz="1200">
                <a:latin typeface="Arial" charset="0"/>
              </a:rPr>
              <a:t>Armado</a:t>
            </a:r>
          </a:p>
          <a:p>
            <a:pPr>
              <a:spcBef>
                <a:spcPct val="50000"/>
              </a:spcBef>
              <a:buFontTx/>
              <a:buChar char="•"/>
            </a:pPr>
            <a:r>
              <a:rPr lang="es-ES_tradnl" altLang="es-AR" sz="1200">
                <a:latin typeface="Arial" charset="0"/>
              </a:rPr>
              <a:t>Distribución</a:t>
            </a:r>
          </a:p>
          <a:p>
            <a:pPr>
              <a:spcBef>
                <a:spcPct val="50000"/>
              </a:spcBef>
              <a:buFontTx/>
              <a:buChar char="•"/>
            </a:pPr>
            <a:r>
              <a:rPr lang="es-ES_tradnl" altLang="es-AR" sz="1200">
                <a:latin typeface="Arial" charset="0"/>
              </a:rPr>
              <a:t>Marketing</a:t>
            </a:r>
          </a:p>
        </p:txBody>
      </p:sp>
      <p:sp>
        <p:nvSpPr>
          <p:cNvPr id="10276" name="Text Box 30"/>
          <p:cNvSpPr txBox="1">
            <a:spLocks noChangeArrowheads="1"/>
          </p:cNvSpPr>
          <p:nvPr/>
        </p:nvSpPr>
        <p:spPr bwMode="auto">
          <a:xfrm>
            <a:off x="6854825" y="3509963"/>
            <a:ext cx="914400" cy="1371600"/>
          </a:xfrm>
          <a:prstGeom prst="rect">
            <a:avLst/>
          </a:prstGeom>
          <a:noFill/>
          <a:ln w="9525">
            <a:noFill/>
            <a:miter lim="800000"/>
            <a:headEnd/>
            <a:tailEnd/>
          </a:ln>
        </p:spPr>
        <p:txBody>
          <a:bodyPr lIns="0" tIns="0" rIns="0" bIns="0">
            <a:spAutoFit/>
          </a:bodyPr>
          <a:lstStyle/>
          <a:p>
            <a:pPr>
              <a:spcBef>
                <a:spcPct val="50000"/>
              </a:spcBef>
              <a:buFontTx/>
              <a:buChar char="•"/>
            </a:pPr>
            <a:r>
              <a:rPr lang="es-ES_tradnl" altLang="es-AR" sz="1200">
                <a:latin typeface="Arial" charset="0"/>
              </a:rPr>
              <a:t>Venta</a:t>
            </a:r>
          </a:p>
          <a:p>
            <a:pPr>
              <a:spcBef>
                <a:spcPct val="50000"/>
              </a:spcBef>
              <a:buFontTx/>
              <a:buChar char="•"/>
            </a:pPr>
            <a:r>
              <a:rPr lang="es-ES_tradnl" altLang="es-AR" sz="1200">
                <a:latin typeface="Arial" charset="0"/>
              </a:rPr>
              <a:t>Servicio al cliente</a:t>
            </a:r>
          </a:p>
          <a:p>
            <a:pPr>
              <a:spcBef>
                <a:spcPct val="50000"/>
              </a:spcBef>
              <a:buFontTx/>
              <a:buChar char="•"/>
            </a:pPr>
            <a:r>
              <a:rPr lang="es-ES_tradnl" altLang="es-AR" sz="1200">
                <a:latin typeface="Arial" charset="0"/>
              </a:rPr>
              <a:t>Compra usados</a:t>
            </a:r>
          </a:p>
          <a:p>
            <a:pPr>
              <a:spcBef>
                <a:spcPct val="50000"/>
              </a:spcBef>
              <a:buFontTx/>
              <a:buChar char="•"/>
            </a:pPr>
            <a:r>
              <a:rPr lang="es-ES_tradnl" altLang="es-AR" sz="1200">
                <a:latin typeface="Arial" charset="0"/>
              </a:rPr>
              <a:t>Repuestos</a:t>
            </a:r>
          </a:p>
        </p:txBody>
      </p:sp>
      <p:sp>
        <p:nvSpPr>
          <p:cNvPr id="10277" name="Text Box 31"/>
          <p:cNvSpPr txBox="1">
            <a:spLocks noChangeArrowheads="1"/>
          </p:cNvSpPr>
          <p:nvPr/>
        </p:nvSpPr>
        <p:spPr bwMode="auto">
          <a:xfrm>
            <a:off x="7772400" y="3509963"/>
            <a:ext cx="990600" cy="1187450"/>
          </a:xfrm>
          <a:prstGeom prst="rect">
            <a:avLst/>
          </a:prstGeom>
          <a:noFill/>
          <a:ln w="9525">
            <a:noFill/>
            <a:miter lim="800000"/>
            <a:headEnd/>
            <a:tailEnd/>
          </a:ln>
        </p:spPr>
        <p:txBody>
          <a:bodyPr lIns="0" tIns="0" rIns="0" bIns="0">
            <a:spAutoFit/>
          </a:bodyPr>
          <a:lstStyle/>
          <a:p>
            <a:pPr>
              <a:spcBef>
                <a:spcPct val="50000"/>
              </a:spcBef>
              <a:buFontTx/>
              <a:buChar char="•"/>
            </a:pPr>
            <a:r>
              <a:rPr lang="es-ES_tradnl" altLang="es-AR" sz="1200">
                <a:latin typeface="Arial" charset="0"/>
              </a:rPr>
              <a:t>Productor (centralmente agrícola)</a:t>
            </a:r>
          </a:p>
          <a:p>
            <a:pPr>
              <a:spcBef>
                <a:spcPct val="50000"/>
              </a:spcBef>
              <a:buFontTx/>
              <a:buChar char="•"/>
            </a:pPr>
            <a:r>
              <a:rPr lang="es-ES_tradnl" altLang="es-AR" sz="1200">
                <a:latin typeface="Arial" charset="0"/>
              </a:rPr>
              <a:t>Contratista de servicios al productor</a:t>
            </a:r>
          </a:p>
        </p:txBody>
      </p:sp>
      <p:sp>
        <p:nvSpPr>
          <p:cNvPr id="10278" name="Text Box 28"/>
          <p:cNvSpPr txBox="1">
            <a:spLocks noChangeArrowheads="1"/>
          </p:cNvSpPr>
          <p:nvPr/>
        </p:nvSpPr>
        <p:spPr bwMode="auto">
          <a:xfrm>
            <a:off x="3294063" y="4394200"/>
            <a:ext cx="2514600" cy="1597025"/>
          </a:xfrm>
          <a:prstGeom prst="rect">
            <a:avLst/>
          </a:prstGeom>
          <a:noFill/>
          <a:ln w="9525">
            <a:noFill/>
            <a:miter lim="800000"/>
            <a:headEnd/>
            <a:tailEnd/>
          </a:ln>
        </p:spPr>
        <p:txBody>
          <a:bodyPr lIns="0" tIns="0" rIns="0" bIns="0">
            <a:spAutoFit/>
          </a:bodyPr>
          <a:lstStyle/>
          <a:p>
            <a:pPr>
              <a:lnSpc>
                <a:spcPct val="90000"/>
              </a:lnSpc>
              <a:spcBef>
                <a:spcPct val="50000"/>
              </a:spcBef>
              <a:buFontTx/>
              <a:buChar char="•"/>
            </a:pPr>
            <a:r>
              <a:rPr lang="es-ES_tradnl" altLang="es-AR" sz="1200">
                <a:latin typeface="Arial" charset="0"/>
              </a:rPr>
              <a:t>Metalmecánica: corte, conformado, mecanizado</a:t>
            </a:r>
          </a:p>
          <a:p>
            <a:pPr>
              <a:lnSpc>
                <a:spcPct val="90000"/>
              </a:lnSpc>
              <a:spcBef>
                <a:spcPct val="50000"/>
              </a:spcBef>
              <a:buFontTx/>
              <a:buChar char="•"/>
            </a:pPr>
            <a:r>
              <a:rPr lang="es-ES_tradnl" altLang="es-AR" sz="1200">
                <a:latin typeface="Arial" charset="0"/>
              </a:rPr>
              <a:t>Fundición gris y nodular</a:t>
            </a:r>
          </a:p>
          <a:p>
            <a:pPr>
              <a:lnSpc>
                <a:spcPct val="90000"/>
              </a:lnSpc>
              <a:spcBef>
                <a:spcPct val="50000"/>
              </a:spcBef>
              <a:buFontTx/>
              <a:buChar char="•"/>
            </a:pPr>
            <a:r>
              <a:rPr lang="es-ES_tradnl" altLang="es-AR" sz="1200">
                <a:latin typeface="Arial" charset="0"/>
              </a:rPr>
              <a:t>Plásticos: Inyección</a:t>
            </a:r>
          </a:p>
          <a:p>
            <a:pPr>
              <a:lnSpc>
                <a:spcPct val="90000"/>
              </a:lnSpc>
              <a:spcBef>
                <a:spcPct val="50000"/>
              </a:spcBef>
              <a:buFontTx/>
              <a:buChar char="•"/>
            </a:pPr>
            <a:r>
              <a:rPr lang="es-ES_tradnl" altLang="es-AR" sz="1200">
                <a:latin typeface="Arial" charset="0"/>
              </a:rPr>
              <a:t>Confluencia en algunos sectores con el sector automotriz: neumáticos, amortiguadores, aire acondicionado, otros.</a:t>
            </a:r>
          </a:p>
        </p:txBody>
      </p:sp>
      <p:sp>
        <p:nvSpPr>
          <p:cNvPr id="10279" name="AutoShape 32"/>
          <p:cNvSpPr>
            <a:spLocks noChangeArrowheads="1"/>
          </p:cNvSpPr>
          <p:nvPr/>
        </p:nvSpPr>
        <p:spPr bwMode="auto">
          <a:xfrm>
            <a:off x="762000" y="5991225"/>
            <a:ext cx="7848600" cy="304800"/>
          </a:xfrm>
          <a:prstGeom prst="homePlate">
            <a:avLst>
              <a:gd name="adj" fmla="val 643750"/>
            </a:avLst>
          </a:prstGeom>
          <a:solidFill>
            <a:srgbClr val="FFCC00"/>
          </a:solidFill>
          <a:ln w="25400" algn="ctr">
            <a:solidFill>
              <a:schemeClr val="tx1"/>
            </a:solidFill>
            <a:miter lim="800000"/>
            <a:headEnd/>
            <a:tailEnd/>
          </a:ln>
        </p:spPr>
        <p:txBody>
          <a:bodyPr wrap="none" anchor="ctr"/>
          <a:lstStyle/>
          <a:p>
            <a:endParaRPr lang="es-AR" altLang="es-AR">
              <a:latin typeface="Arial" charset="0"/>
            </a:endParaRPr>
          </a:p>
        </p:txBody>
      </p:sp>
      <p:sp>
        <p:nvSpPr>
          <p:cNvPr id="10280" name="Text Box 35"/>
          <p:cNvSpPr txBox="1">
            <a:spLocks noChangeArrowheads="1"/>
          </p:cNvSpPr>
          <p:nvPr/>
        </p:nvSpPr>
        <p:spPr bwMode="auto">
          <a:xfrm>
            <a:off x="2057400" y="5972175"/>
            <a:ext cx="4267200" cy="304800"/>
          </a:xfrm>
          <a:prstGeom prst="rect">
            <a:avLst/>
          </a:prstGeom>
          <a:noFill/>
          <a:ln w="9525">
            <a:noFill/>
            <a:miter lim="800000"/>
            <a:headEnd/>
            <a:tailEnd/>
          </a:ln>
        </p:spPr>
        <p:txBody>
          <a:bodyPr>
            <a:spAutoFit/>
          </a:bodyPr>
          <a:lstStyle/>
          <a:p>
            <a:pPr>
              <a:spcBef>
                <a:spcPct val="50000"/>
              </a:spcBef>
            </a:pPr>
            <a:r>
              <a:rPr lang="es-ES_tradnl" altLang="es-AR" sz="1400" b="1">
                <a:latin typeface="Arial" charset="0"/>
              </a:rPr>
              <a:t>Otras Areas y Servicios Complementarios</a:t>
            </a:r>
            <a:endParaRPr lang="es-ES_tradnl" altLang="es-AR" sz="1600" b="1">
              <a:latin typeface="Arial" charset="0"/>
            </a:endParaRPr>
          </a:p>
        </p:txBody>
      </p:sp>
      <p:sp>
        <p:nvSpPr>
          <p:cNvPr id="10281" name="AutoShape 33"/>
          <p:cNvSpPr>
            <a:spLocks noChangeArrowheads="1"/>
          </p:cNvSpPr>
          <p:nvPr/>
        </p:nvSpPr>
        <p:spPr bwMode="auto">
          <a:xfrm>
            <a:off x="7924800" y="4740275"/>
            <a:ext cx="533400" cy="533400"/>
          </a:xfrm>
          <a:prstGeom prst="upArrow">
            <a:avLst>
              <a:gd name="adj1" fmla="val 50000"/>
              <a:gd name="adj2" fmla="val 25000"/>
            </a:avLst>
          </a:prstGeom>
          <a:solidFill>
            <a:srgbClr val="000080"/>
          </a:solidFill>
          <a:ln w="9525">
            <a:solidFill>
              <a:schemeClr val="tx1"/>
            </a:solidFill>
            <a:miter lim="800000"/>
            <a:headEnd/>
            <a:tailEnd/>
          </a:ln>
        </p:spPr>
        <p:txBody>
          <a:bodyPr wrap="none" anchor="ctr"/>
          <a:lstStyle/>
          <a:p>
            <a:endParaRPr lang="es-AR" altLang="es-AR">
              <a:latin typeface="Arial" charset="0"/>
            </a:endParaRPr>
          </a:p>
        </p:txBody>
      </p:sp>
      <p:sp>
        <p:nvSpPr>
          <p:cNvPr id="10282" name="Text Box 34"/>
          <p:cNvSpPr txBox="1">
            <a:spLocks noChangeArrowheads="1"/>
          </p:cNvSpPr>
          <p:nvPr/>
        </p:nvSpPr>
        <p:spPr bwMode="auto">
          <a:xfrm>
            <a:off x="7696200" y="5410200"/>
            <a:ext cx="1066800" cy="390525"/>
          </a:xfrm>
          <a:prstGeom prst="rect">
            <a:avLst/>
          </a:prstGeom>
          <a:noFill/>
          <a:ln w="25400">
            <a:solidFill>
              <a:schemeClr val="tx1"/>
            </a:solidFill>
            <a:miter lim="800000"/>
            <a:headEnd/>
            <a:tailEnd/>
          </a:ln>
        </p:spPr>
        <p:txBody>
          <a:bodyPr lIns="0" tIns="0" rIns="0" bIns="0">
            <a:spAutoFit/>
          </a:bodyPr>
          <a:lstStyle/>
          <a:p>
            <a:pPr>
              <a:spcBef>
                <a:spcPct val="50000"/>
              </a:spcBef>
            </a:pPr>
            <a:r>
              <a:rPr lang="es-ES_tradnl" altLang="es-AR" sz="1200">
                <a:latin typeface="Arial" charset="0"/>
              </a:rPr>
              <a:t>Financiamiento de la demanda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060FBC09-DC5C-4808-9F64-3152F8A964F0}" type="slidenum">
              <a:rPr lang="es-AR"/>
              <a:pPr>
                <a:defRPr/>
              </a:pPr>
              <a:t>5</a:t>
            </a:fld>
            <a:endParaRPr lang="es-AR"/>
          </a:p>
        </p:txBody>
      </p:sp>
      <p:sp>
        <p:nvSpPr>
          <p:cNvPr id="6" name="5 Rectángulo"/>
          <p:cNvSpPr/>
          <p:nvPr/>
        </p:nvSpPr>
        <p:spPr>
          <a:xfrm>
            <a:off x="2700338" y="549275"/>
            <a:ext cx="4057650" cy="368300"/>
          </a:xfrm>
          <a:prstGeom prst="rect">
            <a:avLst/>
          </a:prstGeom>
        </p:spPr>
        <p:txBody>
          <a:bodyPr wrap="none">
            <a:spAutoFit/>
          </a:bodyPr>
          <a:lstStyle/>
          <a:p>
            <a:pPr algn="ctr">
              <a:spcBef>
                <a:spcPct val="50000"/>
              </a:spcBef>
              <a:defRPr/>
            </a:pPr>
            <a:r>
              <a:rPr kumimoji="1" lang="es-ES_tradnl" altLang="es-AR" b="1" u="sng" dirty="0">
                <a:solidFill>
                  <a:srgbClr val="000000"/>
                </a:solidFill>
                <a:effectLst>
                  <a:outerShdw blurRad="38100" dist="38100" dir="2700000" algn="tl">
                    <a:srgbClr val="C0C0C0"/>
                  </a:outerShdw>
                </a:effectLst>
                <a:latin typeface="Arial" pitchFamily="34" charset="0"/>
              </a:rPr>
              <a:t>La Industria: Principales productos</a:t>
            </a:r>
          </a:p>
        </p:txBody>
      </p:sp>
      <p:sp>
        <p:nvSpPr>
          <p:cNvPr id="11269" name="AutoShape 3"/>
          <p:cNvSpPr>
            <a:spLocks noChangeArrowheads="1"/>
          </p:cNvSpPr>
          <p:nvPr/>
        </p:nvSpPr>
        <p:spPr bwMode="auto">
          <a:xfrm>
            <a:off x="762000" y="1143000"/>
            <a:ext cx="2209800" cy="3429000"/>
          </a:xfrm>
          <a:prstGeom prst="homePlate">
            <a:avLst>
              <a:gd name="adj" fmla="val 25000"/>
            </a:avLst>
          </a:prstGeom>
          <a:solidFill>
            <a:srgbClr val="FFCC00"/>
          </a:solidFill>
          <a:ln w="25400">
            <a:solidFill>
              <a:schemeClr val="tx1"/>
            </a:solidFill>
            <a:miter lim="800000"/>
            <a:headEnd/>
            <a:tailEnd/>
          </a:ln>
        </p:spPr>
        <p:txBody>
          <a:bodyPr wrap="none" anchor="ctr"/>
          <a:lstStyle/>
          <a:p>
            <a:endParaRPr lang="es-AR" altLang="es-AR">
              <a:latin typeface="Arial" charset="0"/>
            </a:endParaRPr>
          </a:p>
        </p:txBody>
      </p:sp>
      <p:sp>
        <p:nvSpPr>
          <p:cNvPr id="11270" name="Text Box 6"/>
          <p:cNvSpPr txBox="1">
            <a:spLocks noChangeArrowheads="1"/>
          </p:cNvSpPr>
          <p:nvPr/>
        </p:nvSpPr>
        <p:spPr bwMode="auto">
          <a:xfrm>
            <a:off x="762000" y="2209800"/>
            <a:ext cx="1752600" cy="825500"/>
          </a:xfrm>
          <a:prstGeom prst="rect">
            <a:avLst/>
          </a:prstGeom>
          <a:noFill/>
          <a:ln w="9525">
            <a:noFill/>
            <a:miter lim="800000"/>
            <a:headEnd/>
            <a:tailEnd/>
          </a:ln>
        </p:spPr>
        <p:txBody>
          <a:bodyPr>
            <a:spAutoFit/>
          </a:bodyPr>
          <a:lstStyle/>
          <a:p>
            <a:pPr>
              <a:spcBef>
                <a:spcPct val="50000"/>
              </a:spcBef>
            </a:pPr>
            <a:r>
              <a:rPr lang="es-ES_tradnl" altLang="es-AR" sz="1600" b="1">
                <a:latin typeface="Arial" charset="0"/>
              </a:rPr>
              <a:t>Maquinaria , Implementos y Otros Equipos</a:t>
            </a:r>
          </a:p>
        </p:txBody>
      </p:sp>
      <p:sp>
        <p:nvSpPr>
          <p:cNvPr id="11271" name="Text Box 5"/>
          <p:cNvSpPr txBox="1">
            <a:spLocks noChangeArrowheads="1"/>
          </p:cNvSpPr>
          <p:nvPr/>
        </p:nvSpPr>
        <p:spPr bwMode="auto">
          <a:xfrm>
            <a:off x="2997200" y="1125538"/>
            <a:ext cx="6146800" cy="4195762"/>
          </a:xfrm>
          <a:prstGeom prst="rect">
            <a:avLst/>
          </a:prstGeom>
          <a:noFill/>
          <a:ln w="9525">
            <a:noFill/>
            <a:miter lim="800000"/>
            <a:headEnd/>
            <a:tailEnd/>
          </a:ln>
        </p:spPr>
        <p:txBody>
          <a:bodyPr>
            <a:spAutoFit/>
          </a:bodyPr>
          <a:lstStyle/>
          <a:p>
            <a:pPr marL="185738" indent="-185738">
              <a:lnSpc>
                <a:spcPct val="70000"/>
              </a:lnSpc>
              <a:spcBef>
                <a:spcPct val="50000"/>
              </a:spcBef>
              <a:buFont typeface="Monotype Sorts" pitchFamily="2" charset="2"/>
              <a:buChar char="â"/>
            </a:pPr>
            <a:r>
              <a:rPr lang="es-ES_tradnl" altLang="es-AR" sz="1600" b="1">
                <a:latin typeface="Arial" charset="0"/>
              </a:rPr>
              <a:t> Rastras y Cultivadores</a:t>
            </a:r>
          </a:p>
          <a:p>
            <a:pPr marL="185738" indent="-185738">
              <a:lnSpc>
                <a:spcPct val="70000"/>
              </a:lnSpc>
              <a:spcBef>
                <a:spcPct val="50000"/>
              </a:spcBef>
              <a:buFont typeface="Monotype Sorts" pitchFamily="2" charset="2"/>
              <a:buChar char="â"/>
            </a:pPr>
            <a:r>
              <a:rPr lang="es-ES_tradnl" altLang="es-AR" sz="1600" b="1">
                <a:latin typeface="Arial" charset="0"/>
              </a:rPr>
              <a:t>Sembradoras</a:t>
            </a:r>
          </a:p>
          <a:p>
            <a:pPr marL="185738" indent="-185738">
              <a:lnSpc>
                <a:spcPct val="70000"/>
              </a:lnSpc>
              <a:spcBef>
                <a:spcPct val="50000"/>
              </a:spcBef>
              <a:buFont typeface="Monotype Sorts" pitchFamily="2" charset="2"/>
              <a:buChar char="â"/>
            </a:pPr>
            <a:r>
              <a:rPr lang="es-ES_tradnl" altLang="es-AR" sz="1600" b="1">
                <a:latin typeface="Arial" charset="0"/>
              </a:rPr>
              <a:t>Pulverizadoras de arrastre</a:t>
            </a:r>
          </a:p>
          <a:p>
            <a:pPr marL="185738" indent="-185738">
              <a:lnSpc>
                <a:spcPct val="70000"/>
              </a:lnSpc>
              <a:spcBef>
                <a:spcPct val="50000"/>
              </a:spcBef>
              <a:buFont typeface="Monotype Sorts" pitchFamily="2" charset="2"/>
              <a:buChar char="â"/>
            </a:pPr>
            <a:r>
              <a:rPr lang="es-ES_tradnl" altLang="es-AR" sz="1600" b="1">
                <a:latin typeface="Arial" charset="0"/>
              </a:rPr>
              <a:t>Cabezales para cosechadoras</a:t>
            </a:r>
          </a:p>
          <a:p>
            <a:pPr marL="185738" indent="-185738">
              <a:spcBef>
                <a:spcPct val="20000"/>
              </a:spcBef>
              <a:spcAft>
                <a:spcPct val="5000"/>
              </a:spcAft>
              <a:buFont typeface="Monotype Sorts" pitchFamily="2" charset="2"/>
              <a:buChar char="â"/>
            </a:pPr>
            <a:r>
              <a:rPr lang="es-ES_tradnl" altLang="es-AR" sz="1600" b="1">
                <a:latin typeface="Arial" charset="0"/>
              </a:rPr>
              <a:t>Acoplados graneleros</a:t>
            </a:r>
          </a:p>
          <a:p>
            <a:pPr marL="185738" indent="-185738">
              <a:spcBef>
                <a:spcPct val="20000"/>
              </a:spcBef>
              <a:spcAft>
                <a:spcPct val="5000"/>
              </a:spcAft>
              <a:buFont typeface="Monotype Sorts" pitchFamily="2" charset="2"/>
              <a:buChar char="â"/>
            </a:pPr>
            <a:r>
              <a:rPr lang="es-ES_tradnl" altLang="es-AR" sz="1600" b="1">
                <a:latin typeface="Arial" charset="0"/>
              </a:rPr>
              <a:t>Tolvas autodescargables</a:t>
            </a:r>
          </a:p>
          <a:p>
            <a:pPr marL="185738" indent="-185738">
              <a:spcBef>
                <a:spcPct val="20000"/>
              </a:spcBef>
              <a:spcAft>
                <a:spcPct val="5000"/>
              </a:spcAft>
              <a:buFont typeface="Monotype Sorts" pitchFamily="2" charset="2"/>
              <a:buChar char="â"/>
            </a:pPr>
            <a:r>
              <a:rPr lang="es-ES_tradnl" altLang="es-AR" sz="1600" b="1">
                <a:latin typeface="Arial" charset="0"/>
              </a:rPr>
              <a:t>Silos y secadoras de granos</a:t>
            </a:r>
          </a:p>
          <a:p>
            <a:pPr marL="185738" indent="-185738">
              <a:spcBef>
                <a:spcPct val="20000"/>
              </a:spcBef>
              <a:spcAft>
                <a:spcPct val="5000"/>
              </a:spcAft>
              <a:buFont typeface="Monotype Sorts" pitchFamily="2" charset="2"/>
              <a:buChar char="â"/>
            </a:pPr>
            <a:r>
              <a:rPr lang="es-ES_tradnl" altLang="es-AR" sz="1600" b="1">
                <a:latin typeface="Arial" charset="0"/>
              </a:rPr>
              <a:t>Sistemas de riego</a:t>
            </a:r>
          </a:p>
          <a:p>
            <a:pPr marL="185738" indent="-185738">
              <a:spcBef>
                <a:spcPct val="20000"/>
              </a:spcBef>
              <a:spcAft>
                <a:spcPct val="5000"/>
              </a:spcAft>
              <a:buFont typeface="Monotype Sorts" pitchFamily="2" charset="2"/>
              <a:buChar char="â"/>
            </a:pPr>
            <a:r>
              <a:rPr lang="es-ES_tradnl" altLang="es-AR" sz="1600" b="1">
                <a:latin typeface="Arial" charset="0"/>
              </a:rPr>
              <a:t>Desmalezadoras</a:t>
            </a:r>
          </a:p>
          <a:p>
            <a:pPr marL="185738" indent="-185738">
              <a:spcBef>
                <a:spcPct val="20000"/>
              </a:spcBef>
              <a:spcAft>
                <a:spcPct val="5000"/>
              </a:spcAft>
              <a:buFont typeface="Monotype Sorts" pitchFamily="2" charset="2"/>
              <a:buChar char="â"/>
            </a:pPr>
            <a:r>
              <a:rPr lang="es-ES_tradnl" altLang="es-AR" sz="1600" b="1">
                <a:latin typeface="Arial" charset="0"/>
              </a:rPr>
              <a:t>Enfardadoras, rotoenfardadoras y otros equipos forrajeros</a:t>
            </a:r>
          </a:p>
          <a:p>
            <a:pPr marL="185738" indent="-185738">
              <a:spcBef>
                <a:spcPct val="20000"/>
              </a:spcBef>
              <a:spcAft>
                <a:spcPct val="5000"/>
              </a:spcAft>
              <a:buFont typeface="Monotype Sorts" pitchFamily="2" charset="2"/>
              <a:buChar char="â"/>
            </a:pPr>
            <a:r>
              <a:rPr lang="es-ES_tradnl" altLang="es-AR" sz="1600" b="1">
                <a:latin typeface="Arial" charset="0"/>
              </a:rPr>
              <a:t>Equipos de ordeñe y enfriamiento de leche</a:t>
            </a:r>
          </a:p>
          <a:p>
            <a:pPr marL="185738" indent="-185738">
              <a:spcBef>
                <a:spcPct val="20000"/>
              </a:spcBef>
              <a:spcAft>
                <a:spcPct val="5000"/>
              </a:spcAft>
              <a:buFont typeface="Monotype Sorts" pitchFamily="2" charset="2"/>
              <a:buChar char="â"/>
            </a:pPr>
            <a:r>
              <a:rPr lang="es-ES_tradnl" altLang="es-AR" sz="1600" b="1">
                <a:latin typeface="Arial" charset="0"/>
              </a:rPr>
              <a:t>Otros equipos e implementos</a:t>
            </a:r>
          </a:p>
          <a:p>
            <a:pPr marL="185738" indent="-185738">
              <a:spcBef>
                <a:spcPct val="20000"/>
              </a:spcBef>
              <a:spcAft>
                <a:spcPct val="5000"/>
              </a:spcAft>
              <a:buFont typeface="Monotype Sorts" pitchFamily="2" charset="2"/>
              <a:buChar char="â"/>
            </a:pPr>
            <a:endParaRPr lang="es-ES_tradnl" altLang="es-AR" sz="1600" b="1">
              <a:latin typeface="Arial" charset="0"/>
            </a:endParaRPr>
          </a:p>
          <a:p>
            <a:pPr marL="185738" indent="-185738">
              <a:spcBef>
                <a:spcPct val="20000"/>
              </a:spcBef>
              <a:spcAft>
                <a:spcPct val="5000"/>
              </a:spcAft>
              <a:buFont typeface="Monotype Sorts" pitchFamily="2" charset="2"/>
              <a:buNone/>
            </a:pPr>
            <a:endParaRPr lang="es-ES_tradnl" altLang="es-AR" sz="1600" b="1">
              <a:latin typeface="Arial" charset="0"/>
            </a:endParaRPr>
          </a:p>
        </p:txBody>
      </p:sp>
      <p:sp>
        <p:nvSpPr>
          <p:cNvPr id="11272" name="AutoShape 7"/>
          <p:cNvSpPr>
            <a:spLocks noChangeArrowheads="1"/>
          </p:cNvSpPr>
          <p:nvPr/>
        </p:nvSpPr>
        <p:spPr bwMode="auto">
          <a:xfrm>
            <a:off x="762000" y="4868863"/>
            <a:ext cx="2209800" cy="1524000"/>
          </a:xfrm>
          <a:prstGeom prst="homePlate">
            <a:avLst>
              <a:gd name="adj" fmla="val 36250"/>
            </a:avLst>
          </a:prstGeom>
          <a:solidFill>
            <a:srgbClr val="FFCC00"/>
          </a:solidFill>
          <a:ln w="25400">
            <a:solidFill>
              <a:schemeClr val="tx1"/>
            </a:solidFill>
            <a:miter lim="800000"/>
            <a:headEnd/>
            <a:tailEnd/>
          </a:ln>
        </p:spPr>
        <p:txBody>
          <a:bodyPr wrap="none" anchor="ctr"/>
          <a:lstStyle/>
          <a:p>
            <a:endParaRPr lang="es-AR" altLang="es-AR">
              <a:latin typeface="Arial" charset="0"/>
            </a:endParaRPr>
          </a:p>
        </p:txBody>
      </p:sp>
      <p:sp>
        <p:nvSpPr>
          <p:cNvPr id="11273" name="Text Box 8"/>
          <p:cNvSpPr txBox="1">
            <a:spLocks noChangeArrowheads="1"/>
          </p:cNvSpPr>
          <p:nvPr/>
        </p:nvSpPr>
        <p:spPr bwMode="auto">
          <a:xfrm>
            <a:off x="795338" y="5340350"/>
            <a:ext cx="1905000" cy="581025"/>
          </a:xfrm>
          <a:prstGeom prst="rect">
            <a:avLst/>
          </a:prstGeom>
          <a:noFill/>
          <a:ln w="9525">
            <a:noFill/>
            <a:miter lim="800000"/>
            <a:headEnd/>
            <a:tailEnd/>
          </a:ln>
        </p:spPr>
        <p:txBody>
          <a:bodyPr>
            <a:spAutoFit/>
          </a:bodyPr>
          <a:lstStyle/>
          <a:p>
            <a:pPr>
              <a:spcBef>
                <a:spcPct val="50000"/>
              </a:spcBef>
            </a:pPr>
            <a:r>
              <a:rPr lang="es-ES_tradnl" altLang="es-AR" sz="1600" b="1">
                <a:latin typeface="Arial" charset="0"/>
              </a:rPr>
              <a:t>Equipos autopropulsados</a:t>
            </a:r>
          </a:p>
        </p:txBody>
      </p:sp>
      <p:sp>
        <p:nvSpPr>
          <p:cNvPr id="11274" name="Text Box 10"/>
          <p:cNvSpPr txBox="1">
            <a:spLocks noChangeArrowheads="1"/>
          </p:cNvSpPr>
          <p:nvPr/>
        </p:nvSpPr>
        <p:spPr bwMode="auto">
          <a:xfrm>
            <a:off x="3000375" y="5011738"/>
            <a:ext cx="5867400" cy="1239837"/>
          </a:xfrm>
          <a:prstGeom prst="rect">
            <a:avLst/>
          </a:prstGeom>
          <a:noFill/>
          <a:ln w="9525">
            <a:noFill/>
            <a:miter lim="800000"/>
            <a:headEnd/>
            <a:tailEnd/>
          </a:ln>
        </p:spPr>
        <p:txBody>
          <a:bodyPr>
            <a:spAutoFit/>
          </a:bodyPr>
          <a:lstStyle/>
          <a:p>
            <a:pPr>
              <a:lnSpc>
                <a:spcPct val="80000"/>
              </a:lnSpc>
              <a:spcBef>
                <a:spcPct val="50000"/>
              </a:spcBef>
              <a:buFont typeface="Monotype Sorts" pitchFamily="2" charset="2"/>
              <a:buChar char="â"/>
            </a:pPr>
            <a:r>
              <a:rPr lang="es-ES_tradnl" altLang="es-AR" sz="1600" b="1">
                <a:latin typeface="Arial" charset="0"/>
              </a:rPr>
              <a:t>Cosechadoras de granos, algodón y frutas</a:t>
            </a:r>
          </a:p>
          <a:p>
            <a:pPr>
              <a:lnSpc>
                <a:spcPct val="80000"/>
              </a:lnSpc>
              <a:spcBef>
                <a:spcPct val="50000"/>
              </a:spcBef>
              <a:buFont typeface="Monotype Sorts" pitchFamily="2" charset="2"/>
              <a:buChar char="â"/>
            </a:pPr>
            <a:r>
              <a:rPr lang="es-ES_tradnl" altLang="es-AR" sz="1600" b="1">
                <a:latin typeface="Arial" charset="0"/>
              </a:rPr>
              <a:t>Pulverizadoras y fertilizadoras autopropulsadas</a:t>
            </a:r>
          </a:p>
          <a:p>
            <a:pPr>
              <a:lnSpc>
                <a:spcPct val="80000"/>
              </a:lnSpc>
              <a:spcBef>
                <a:spcPct val="50000"/>
              </a:spcBef>
              <a:buFont typeface="Monotype Sorts" pitchFamily="2" charset="2"/>
              <a:buChar char="â"/>
            </a:pPr>
            <a:r>
              <a:rPr lang="es-ES_tradnl" altLang="es-AR" sz="1600" b="1">
                <a:latin typeface="Arial" charset="0"/>
              </a:rPr>
              <a:t>Tractores para uso agrícola</a:t>
            </a:r>
          </a:p>
          <a:p>
            <a:pPr>
              <a:lnSpc>
                <a:spcPct val="80000"/>
              </a:lnSpc>
              <a:spcBef>
                <a:spcPct val="50000"/>
              </a:spcBef>
              <a:buFont typeface="Monotype Sorts" pitchFamily="2" charset="2"/>
              <a:buChar char="â"/>
            </a:pPr>
            <a:r>
              <a:rPr lang="es-ES_tradnl" altLang="es-AR" sz="1600" b="1">
                <a:latin typeface="Arial" charset="0"/>
              </a:rPr>
              <a:t>Otros autopropulsados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063963B5-AA2E-4110-BB54-8F729E7B98AC}" type="slidenum">
              <a:rPr lang="es-AR"/>
              <a:pPr>
                <a:defRPr/>
              </a:pPr>
              <a:t>6</a:t>
            </a:fld>
            <a:endParaRPr lang="es-AR"/>
          </a:p>
        </p:txBody>
      </p:sp>
      <p:sp>
        <p:nvSpPr>
          <p:cNvPr id="6" name="5 Rectángulo"/>
          <p:cNvSpPr/>
          <p:nvPr/>
        </p:nvSpPr>
        <p:spPr>
          <a:xfrm>
            <a:off x="2427288" y="549275"/>
            <a:ext cx="4279900" cy="368300"/>
          </a:xfrm>
          <a:prstGeom prst="rect">
            <a:avLst/>
          </a:prstGeom>
        </p:spPr>
        <p:txBody>
          <a:bodyPr wrap="none">
            <a:spAutoFit/>
          </a:bodyPr>
          <a:lstStyle/>
          <a:p>
            <a:pPr>
              <a:defRPr/>
            </a:pPr>
            <a:r>
              <a:rPr lang="es-AR" altLang="es-AR" b="1" u="sng" dirty="0">
                <a:solidFill>
                  <a:srgbClr val="000000"/>
                </a:solidFill>
                <a:effectLst>
                  <a:outerShdw blurRad="38100" dist="38100" dir="2700000" algn="tl">
                    <a:srgbClr val="C0C0C0"/>
                  </a:outerShdw>
                </a:effectLst>
                <a:latin typeface="Arial" pitchFamily="34" charset="0"/>
              </a:rPr>
              <a:t>Indicadores Estructurales Agregados</a:t>
            </a:r>
            <a:endParaRPr lang="es-AR" dirty="0"/>
          </a:p>
        </p:txBody>
      </p:sp>
      <p:grpSp>
        <p:nvGrpSpPr>
          <p:cNvPr id="12293" name="Group 4"/>
          <p:cNvGrpSpPr>
            <a:grpSpLocks/>
          </p:cNvGrpSpPr>
          <p:nvPr/>
        </p:nvGrpSpPr>
        <p:grpSpPr bwMode="auto">
          <a:xfrm>
            <a:off x="568325" y="1158875"/>
            <a:ext cx="1752600" cy="596900"/>
            <a:chOff x="240" y="432"/>
            <a:chExt cx="1104" cy="192"/>
          </a:xfrm>
        </p:grpSpPr>
        <p:sp>
          <p:nvSpPr>
            <p:cNvPr id="12319" name="AutoShape 5"/>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pPr algn="ctr"/>
              <a:endParaRPr lang="es-ES" altLang="es-AR">
                <a:latin typeface="Arial" charset="0"/>
              </a:endParaRPr>
            </a:p>
          </p:txBody>
        </p:sp>
        <p:sp>
          <p:nvSpPr>
            <p:cNvPr id="12320" name="Text Box 6"/>
            <p:cNvSpPr txBox="1">
              <a:spLocks noChangeArrowheads="1"/>
            </p:cNvSpPr>
            <p:nvPr/>
          </p:nvSpPr>
          <p:spPr bwMode="auto">
            <a:xfrm>
              <a:off x="288" y="462"/>
              <a:ext cx="1008" cy="137"/>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Volumen de Mercado</a:t>
              </a:r>
            </a:p>
          </p:txBody>
        </p:sp>
      </p:grpSp>
      <p:sp>
        <p:nvSpPr>
          <p:cNvPr id="12294" name="Text Box 10"/>
          <p:cNvSpPr txBox="1">
            <a:spLocks noChangeArrowheads="1"/>
          </p:cNvSpPr>
          <p:nvPr/>
        </p:nvSpPr>
        <p:spPr bwMode="auto">
          <a:xfrm>
            <a:off x="2424113" y="993775"/>
            <a:ext cx="6400800" cy="942975"/>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 En torno a 1.400 millones de dólares. </a:t>
            </a:r>
            <a:r>
              <a:rPr lang="es-ES" altLang="es-AR" sz="1400" b="1">
                <a:latin typeface="Arial" charset="0"/>
              </a:rPr>
              <a:t>El volumen de mercado representa aproximadamente el 0.40 % del PBI doméstico,</a:t>
            </a:r>
            <a:r>
              <a:rPr lang="es-ES" altLang="es-AR" sz="1400">
                <a:latin typeface="Arial" charset="0"/>
              </a:rPr>
              <a:t> </a:t>
            </a:r>
            <a:r>
              <a:rPr lang="es-ES" altLang="es-AR" sz="1400" b="1">
                <a:latin typeface="Arial" charset="0"/>
              </a:rPr>
              <a:t>en tanto que la producción del sector contribuye en 1.5 % a la producción industrial nacional.</a:t>
            </a:r>
            <a:endParaRPr lang="es-ES_tradnl" altLang="es-AR" sz="1400" b="1">
              <a:latin typeface="Arial" charset="0"/>
            </a:endParaRPr>
          </a:p>
        </p:txBody>
      </p:sp>
      <p:grpSp>
        <p:nvGrpSpPr>
          <p:cNvPr id="12295" name="Group 43"/>
          <p:cNvGrpSpPr>
            <a:grpSpLocks/>
          </p:cNvGrpSpPr>
          <p:nvPr/>
        </p:nvGrpSpPr>
        <p:grpSpPr bwMode="auto">
          <a:xfrm>
            <a:off x="568325" y="2060575"/>
            <a:ext cx="1752600" cy="596900"/>
            <a:chOff x="240" y="432"/>
            <a:chExt cx="1104" cy="192"/>
          </a:xfrm>
        </p:grpSpPr>
        <p:sp>
          <p:nvSpPr>
            <p:cNvPr id="12317" name="AutoShape 4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2318" name="Text Box 45"/>
            <p:cNvSpPr txBox="1">
              <a:spLocks noChangeArrowheads="1"/>
            </p:cNvSpPr>
            <p:nvPr/>
          </p:nvSpPr>
          <p:spPr bwMode="auto">
            <a:xfrm>
              <a:off x="288" y="462"/>
              <a:ext cx="1008" cy="137"/>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Facturación Industria Local</a:t>
              </a:r>
            </a:p>
          </p:txBody>
        </p:sp>
      </p:grpSp>
      <p:sp>
        <p:nvSpPr>
          <p:cNvPr id="12296" name="Text Box 11"/>
          <p:cNvSpPr txBox="1">
            <a:spLocks noChangeArrowheads="1"/>
          </p:cNvSpPr>
          <p:nvPr/>
        </p:nvSpPr>
        <p:spPr bwMode="auto">
          <a:xfrm>
            <a:off x="2320925" y="2124075"/>
            <a:ext cx="6400800" cy="304800"/>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 5.800 mill. de pesos (2013) y 6.600 mill. de pesos (2014) (Fuente INDEC)</a:t>
            </a:r>
          </a:p>
        </p:txBody>
      </p:sp>
      <p:grpSp>
        <p:nvGrpSpPr>
          <p:cNvPr id="12297" name="Group 12"/>
          <p:cNvGrpSpPr>
            <a:grpSpLocks/>
          </p:cNvGrpSpPr>
          <p:nvPr/>
        </p:nvGrpSpPr>
        <p:grpSpPr bwMode="auto">
          <a:xfrm>
            <a:off x="550863" y="2874963"/>
            <a:ext cx="1752600" cy="457200"/>
            <a:chOff x="240" y="1392"/>
            <a:chExt cx="1104" cy="288"/>
          </a:xfrm>
        </p:grpSpPr>
        <p:sp>
          <p:nvSpPr>
            <p:cNvPr id="12315" name="AutoShape 13"/>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2316" name="Text Box 14"/>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Exportaciones</a:t>
              </a:r>
            </a:p>
          </p:txBody>
        </p:sp>
      </p:grpSp>
      <p:sp>
        <p:nvSpPr>
          <p:cNvPr id="12298" name="Text Box 15"/>
          <p:cNvSpPr txBox="1">
            <a:spLocks noChangeArrowheads="1"/>
          </p:cNvSpPr>
          <p:nvPr/>
        </p:nvSpPr>
        <p:spPr bwMode="auto">
          <a:xfrm>
            <a:off x="2268538" y="2924175"/>
            <a:ext cx="6875462" cy="307975"/>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 179 mill. de dólares (2013) y 118 mill. de dólares (2014) (FOB). (Fuente N</a:t>
            </a:r>
            <a:r>
              <a:rPr lang="es-AR" altLang="es-AR" sz="1400" b="1">
                <a:latin typeface="Arial" charset="0"/>
              </a:rPr>
              <a:t>osis) </a:t>
            </a:r>
            <a:endParaRPr lang="es-ES_tradnl" altLang="es-AR" sz="1400" b="1">
              <a:latin typeface="Arial" charset="0"/>
            </a:endParaRPr>
          </a:p>
        </p:txBody>
      </p:sp>
      <p:grpSp>
        <p:nvGrpSpPr>
          <p:cNvPr id="12299" name="Group 39"/>
          <p:cNvGrpSpPr>
            <a:grpSpLocks/>
          </p:cNvGrpSpPr>
          <p:nvPr/>
        </p:nvGrpSpPr>
        <p:grpSpPr bwMode="auto">
          <a:xfrm>
            <a:off x="550863" y="3505200"/>
            <a:ext cx="1752600" cy="457200"/>
            <a:chOff x="240" y="1392"/>
            <a:chExt cx="1104" cy="288"/>
          </a:xfrm>
        </p:grpSpPr>
        <p:sp>
          <p:nvSpPr>
            <p:cNvPr id="12313" name="AutoShape 40"/>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2314" name="Text Box 41"/>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Importaciones</a:t>
              </a:r>
            </a:p>
          </p:txBody>
        </p:sp>
      </p:grpSp>
      <p:sp>
        <p:nvSpPr>
          <p:cNvPr id="12300" name="Text Box 42"/>
          <p:cNvSpPr txBox="1">
            <a:spLocks noChangeArrowheads="1"/>
          </p:cNvSpPr>
          <p:nvPr/>
        </p:nvSpPr>
        <p:spPr bwMode="auto">
          <a:xfrm>
            <a:off x="2286000" y="3505200"/>
            <a:ext cx="6678613" cy="630238"/>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 465 mill. de dólares (2013) y 235 mill. de dólares (2014) (CIF) (Fuente Nosis) </a:t>
            </a:r>
          </a:p>
          <a:p>
            <a:pPr>
              <a:spcBef>
                <a:spcPct val="50000"/>
              </a:spcBef>
            </a:pPr>
            <a:endParaRPr lang="es-ES_tradnl" altLang="es-AR" sz="1400">
              <a:latin typeface="Arial" charset="0"/>
            </a:endParaRPr>
          </a:p>
        </p:txBody>
      </p:sp>
      <p:grpSp>
        <p:nvGrpSpPr>
          <p:cNvPr id="12301" name="Group 16"/>
          <p:cNvGrpSpPr>
            <a:grpSpLocks/>
          </p:cNvGrpSpPr>
          <p:nvPr/>
        </p:nvGrpSpPr>
        <p:grpSpPr bwMode="auto">
          <a:xfrm>
            <a:off x="522288" y="4164013"/>
            <a:ext cx="1752600" cy="666750"/>
            <a:chOff x="240" y="1392"/>
            <a:chExt cx="1104" cy="288"/>
          </a:xfrm>
        </p:grpSpPr>
        <p:sp>
          <p:nvSpPr>
            <p:cNvPr id="12311" name="AutoShape 17"/>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2312" name="Text Box 18"/>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sp>
        <p:nvSpPr>
          <p:cNvPr id="12302" name="Text Box 19"/>
          <p:cNvSpPr txBox="1">
            <a:spLocks noChangeArrowheads="1"/>
          </p:cNvSpPr>
          <p:nvPr/>
        </p:nvSpPr>
        <p:spPr bwMode="auto">
          <a:xfrm>
            <a:off x="2320925" y="4221163"/>
            <a:ext cx="6400800" cy="517525"/>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Aproximadamente 850 empresas. Heterogeneidad al interior del sector con fuerte presencia de PyMEs de capitales nacionales.</a:t>
            </a:r>
            <a:endParaRPr lang="es-ES_tradnl" altLang="es-AR" sz="1200" b="1">
              <a:latin typeface="Arial" charset="0"/>
            </a:endParaRPr>
          </a:p>
        </p:txBody>
      </p:sp>
      <p:grpSp>
        <p:nvGrpSpPr>
          <p:cNvPr id="12303" name="Group 51"/>
          <p:cNvGrpSpPr>
            <a:grpSpLocks/>
          </p:cNvGrpSpPr>
          <p:nvPr/>
        </p:nvGrpSpPr>
        <p:grpSpPr bwMode="auto">
          <a:xfrm>
            <a:off x="568325" y="5051425"/>
            <a:ext cx="1752600" cy="596900"/>
            <a:chOff x="240" y="432"/>
            <a:chExt cx="1104" cy="192"/>
          </a:xfrm>
        </p:grpSpPr>
        <p:sp>
          <p:nvSpPr>
            <p:cNvPr id="12309" name="AutoShape 52"/>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2310" name="Text Box 53"/>
            <p:cNvSpPr txBox="1">
              <a:spLocks noChangeArrowheads="1"/>
            </p:cNvSpPr>
            <p:nvPr/>
          </p:nvSpPr>
          <p:spPr bwMode="auto">
            <a:xfrm>
              <a:off x="288" y="462"/>
              <a:ext cx="1008" cy="137"/>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Localización Geográfica</a:t>
              </a:r>
            </a:p>
          </p:txBody>
        </p:sp>
      </p:grpSp>
      <p:sp>
        <p:nvSpPr>
          <p:cNvPr id="12304" name="Text Box 50"/>
          <p:cNvSpPr txBox="1">
            <a:spLocks noChangeArrowheads="1"/>
          </p:cNvSpPr>
          <p:nvPr/>
        </p:nvSpPr>
        <p:spPr bwMode="auto">
          <a:xfrm>
            <a:off x="2352675" y="5070475"/>
            <a:ext cx="6400800" cy="523875"/>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Provincia de Santa Fe 47%, Córdoba 30% y Provincia de Buenos Aires 20%. </a:t>
            </a:r>
            <a:endParaRPr lang="es-ES_tradnl" altLang="es-AR" sz="1200" b="1">
              <a:latin typeface="Arial" charset="0"/>
            </a:endParaRPr>
          </a:p>
        </p:txBody>
      </p:sp>
      <p:grpSp>
        <p:nvGrpSpPr>
          <p:cNvPr id="12305" name="Group 46"/>
          <p:cNvGrpSpPr>
            <a:grpSpLocks/>
          </p:cNvGrpSpPr>
          <p:nvPr/>
        </p:nvGrpSpPr>
        <p:grpSpPr bwMode="auto">
          <a:xfrm>
            <a:off x="547688" y="5867400"/>
            <a:ext cx="1752600" cy="457200"/>
            <a:chOff x="240" y="1392"/>
            <a:chExt cx="1104" cy="288"/>
          </a:xfrm>
        </p:grpSpPr>
        <p:sp>
          <p:nvSpPr>
            <p:cNvPr id="12307" name="AutoShape 47"/>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2308" name="Text Box 48"/>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Empleo</a:t>
              </a:r>
            </a:p>
          </p:txBody>
        </p:sp>
      </p:grpSp>
      <p:sp>
        <p:nvSpPr>
          <p:cNvPr id="12306" name="Text Box 49"/>
          <p:cNvSpPr txBox="1">
            <a:spLocks noChangeArrowheads="1"/>
          </p:cNvSpPr>
          <p:nvPr/>
        </p:nvSpPr>
        <p:spPr bwMode="auto">
          <a:xfrm>
            <a:off x="2320925" y="5730875"/>
            <a:ext cx="6400800" cy="730250"/>
          </a:xfrm>
          <a:prstGeom prst="rect">
            <a:avLst/>
          </a:prstGeom>
          <a:noFill/>
          <a:ln w="9525">
            <a:noFill/>
            <a:miter lim="800000"/>
            <a:headEnd/>
            <a:tailEnd/>
          </a:ln>
        </p:spPr>
        <p:txBody>
          <a:bodyPr>
            <a:spAutoFit/>
          </a:bodyPr>
          <a:lstStyle/>
          <a:p>
            <a:pPr>
              <a:spcBef>
                <a:spcPct val="50000"/>
              </a:spcBef>
              <a:buFontTx/>
              <a:buChar char="•"/>
            </a:pPr>
            <a:r>
              <a:rPr lang="es-ES_tradnl" altLang="es-AR" sz="1400" b="1">
                <a:latin typeface="Arial" charset="0"/>
              </a:rPr>
              <a:t> 40 mil empleos directos -en su mayor parte personal de mano de obra calificada- y aprox. 50 mil empleos indirectos. El promedio se estima en  torno a 60 empleados p/ empresa.</a:t>
            </a:r>
            <a:endParaRPr lang="es-ES_tradnl" altLang="es-AR" sz="1200" b="1">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ADA6C3A6-D6D7-4D04-ACDF-B69B1FEBA8B0}" type="slidenum">
              <a:rPr lang="es-AR"/>
              <a:pPr>
                <a:defRPr/>
              </a:pPr>
              <a:t>7</a:t>
            </a:fld>
            <a:endParaRPr lang="es-AR"/>
          </a:p>
        </p:txBody>
      </p:sp>
      <p:sp>
        <p:nvSpPr>
          <p:cNvPr id="7" name="6 Rectángulo"/>
          <p:cNvSpPr/>
          <p:nvPr/>
        </p:nvSpPr>
        <p:spPr>
          <a:xfrm>
            <a:off x="827088" y="692150"/>
            <a:ext cx="4572000" cy="677863"/>
          </a:xfrm>
          <a:prstGeom prst="rect">
            <a:avLst/>
          </a:prstGeom>
        </p:spPr>
        <p:txBody>
          <a:bodyPr>
            <a:spAutoFit/>
          </a:bodyPr>
          <a:lstStyle/>
          <a:p>
            <a:pPr>
              <a:defRPr/>
            </a:pPr>
            <a:r>
              <a:rPr lang="es-AR" altLang="es-AR" sz="2000" b="1" u="sng" dirty="0">
                <a:solidFill>
                  <a:srgbClr val="000000"/>
                </a:solidFill>
                <a:effectLst>
                  <a:outerShdw blurRad="38100" dist="38100" dir="2700000" algn="tl">
                    <a:srgbClr val="C0C0C0"/>
                  </a:outerShdw>
                </a:effectLst>
                <a:latin typeface="Arial" pitchFamily="34" charset="0"/>
              </a:rPr>
              <a:t>Indicadores Estructurales</a:t>
            </a:r>
            <a:r>
              <a:rPr lang="es-AR" altLang="es-AR" sz="2000" b="1" dirty="0">
                <a:solidFill>
                  <a:srgbClr val="000000"/>
                </a:solidFill>
                <a:effectLst>
                  <a:outerShdw blurRad="38100" dist="38100" dir="2700000" algn="tl">
                    <a:srgbClr val="C0C0C0"/>
                  </a:outerShdw>
                </a:effectLst>
                <a:latin typeface="Arial" pitchFamily="34" charset="0"/>
              </a:rPr>
              <a:t/>
            </a:r>
            <a:br>
              <a:rPr lang="es-AR" altLang="es-AR" sz="2000" b="1" dirty="0">
                <a:solidFill>
                  <a:srgbClr val="000000"/>
                </a:solidFill>
                <a:effectLst>
                  <a:outerShdw blurRad="38100" dist="38100" dir="2700000" algn="tl">
                    <a:srgbClr val="C0C0C0"/>
                  </a:outerShdw>
                </a:effectLst>
                <a:latin typeface="Arial" pitchFamily="34" charset="0"/>
              </a:rPr>
            </a:br>
            <a:r>
              <a:rPr lang="es-AR" altLang="es-AR" b="1" u="sng" dirty="0">
                <a:solidFill>
                  <a:srgbClr val="000000"/>
                </a:solidFill>
                <a:effectLst>
                  <a:outerShdw blurRad="38100" dist="38100" dir="2700000" algn="tl">
                    <a:srgbClr val="C0C0C0"/>
                  </a:outerShdw>
                </a:effectLst>
                <a:latin typeface="Arial" pitchFamily="34" charset="0"/>
              </a:rPr>
              <a:t>Principales Segmentos Productivos</a:t>
            </a:r>
            <a:endParaRPr lang="es-ES_tradnl" altLang="es-AR" b="1" u="sng" dirty="0">
              <a:solidFill>
                <a:srgbClr val="000000"/>
              </a:solidFill>
              <a:effectLst>
                <a:outerShdw blurRad="38100" dist="38100" dir="2700000" algn="tl">
                  <a:srgbClr val="C0C0C0"/>
                </a:outerShdw>
              </a:effectLst>
              <a:latin typeface="Arial" pitchFamily="34" charset="0"/>
            </a:endParaRPr>
          </a:p>
        </p:txBody>
      </p:sp>
      <p:sp>
        <p:nvSpPr>
          <p:cNvPr id="13317" name="AutoShape 11"/>
          <p:cNvSpPr>
            <a:spLocks noChangeArrowheads="1"/>
          </p:cNvSpPr>
          <p:nvPr/>
        </p:nvSpPr>
        <p:spPr bwMode="auto">
          <a:xfrm>
            <a:off x="2051050" y="1989138"/>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
        <p:nvSpPr>
          <p:cNvPr id="13318" name="AutoShape 13"/>
          <p:cNvSpPr>
            <a:spLocks noChangeArrowheads="1"/>
          </p:cNvSpPr>
          <p:nvPr/>
        </p:nvSpPr>
        <p:spPr bwMode="auto">
          <a:xfrm>
            <a:off x="2051050" y="2636838"/>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
        <p:nvSpPr>
          <p:cNvPr id="13319" name="AutoShape 14"/>
          <p:cNvSpPr>
            <a:spLocks noChangeArrowheads="1"/>
          </p:cNvSpPr>
          <p:nvPr/>
        </p:nvSpPr>
        <p:spPr bwMode="auto">
          <a:xfrm>
            <a:off x="2051050" y="3284538"/>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
        <p:nvSpPr>
          <p:cNvPr id="13320" name="AutoShape 14"/>
          <p:cNvSpPr>
            <a:spLocks noChangeArrowheads="1"/>
          </p:cNvSpPr>
          <p:nvPr/>
        </p:nvSpPr>
        <p:spPr bwMode="auto">
          <a:xfrm>
            <a:off x="2051050" y="3860800"/>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
        <p:nvSpPr>
          <p:cNvPr id="13321" name="AutoShape 14"/>
          <p:cNvSpPr>
            <a:spLocks noChangeArrowheads="1"/>
          </p:cNvSpPr>
          <p:nvPr/>
        </p:nvSpPr>
        <p:spPr bwMode="auto">
          <a:xfrm>
            <a:off x="2081213" y="4429125"/>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
        <p:nvSpPr>
          <p:cNvPr id="13322" name="AutoShape 14"/>
          <p:cNvSpPr>
            <a:spLocks noChangeArrowheads="1"/>
          </p:cNvSpPr>
          <p:nvPr/>
        </p:nvSpPr>
        <p:spPr bwMode="auto">
          <a:xfrm>
            <a:off x="2101850" y="5013325"/>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
        <p:nvSpPr>
          <p:cNvPr id="14" name="Rectangle 7"/>
          <p:cNvSpPr>
            <a:spLocks noChangeArrowheads="1"/>
          </p:cNvSpPr>
          <p:nvPr/>
        </p:nvSpPr>
        <p:spPr bwMode="auto">
          <a:xfrm>
            <a:off x="2286000" y="1816100"/>
            <a:ext cx="6858000" cy="4768850"/>
          </a:xfrm>
          <a:prstGeom prst="rect">
            <a:avLst/>
          </a:prstGeom>
          <a:noFill/>
          <a:ln>
            <a:noFill/>
          </a:ln>
          <a:effectLst/>
          <a:extLst>
            <a:ext uri="{909E8E84-426E-40DD-AFC4-6F175D3DCCD1}"/>
            <a:ext uri="{91240B29-F687-4F45-9708-019B960494DF}"/>
            <a:ext uri="{AF507438-7753-43E0-B8FC-AC1667EBCBE1}"/>
          </a:extLst>
        </p:spPr>
        <p:txBody>
          <a:bodyPr>
            <a:spAutoFit/>
          </a:bodyPr>
          <a:lstStyle/>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Sembradoras</a:t>
            </a:r>
          </a:p>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Cosechadoras</a:t>
            </a:r>
          </a:p>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Tractores</a:t>
            </a:r>
          </a:p>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Pulverizadores Autopropulsados</a:t>
            </a:r>
          </a:p>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Cabezales para cosechadoras</a:t>
            </a:r>
          </a:p>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Tolvas </a:t>
            </a:r>
            <a:r>
              <a:rPr lang="es-AR" altLang="es-AR" sz="2600" b="1" dirty="0" err="1">
                <a:solidFill>
                  <a:schemeClr val="tx2"/>
                </a:solidFill>
                <a:effectLst>
                  <a:outerShdw blurRad="38100" dist="38100" dir="2700000" algn="tl">
                    <a:srgbClr val="C0C0C0"/>
                  </a:outerShdw>
                </a:effectLst>
                <a:latin typeface="Arial" pitchFamily="34" charset="0"/>
                <a:cs typeface="+mn-cs"/>
              </a:rPr>
              <a:t>Autodescargables</a:t>
            </a:r>
            <a:endParaRPr lang="es-AR" altLang="es-AR" sz="2600" b="1" dirty="0">
              <a:solidFill>
                <a:schemeClr val="tx2"/>
              </a:solidFill>
              <a:effectLst>
                <a:outerShdw blurRad="38100" dist="38100" dir="2700000" algn="tl">
                  <a:srgbClr val="C0C0C0"/>
                </a:outerShdw>
              </a:effectLst>
              <a:latin typeface="Arial" pitchFamily="34" charset="0"/>
              <a:cs typeface="+mn-cs"/>
            </a:endParaRPr>
          </a:p>
          <a:p>
            <a:pPr lvl="2" algn="just">
              <a:lnSpc>
                <a:spcPct val="120000"/>
              </a:lnSpc>
              <a:spcBef>
                <a:spcPct val="20000"/>
              </a:spcBef>
              <a:spcAft>
                <a:spcPct val="10000"/>
              </a:spcAft>
              <a:buFont typeface="Symbol" pitchFamily="18" charset="2"/>
              <a:buNone/>
              <a:defRPr/>
            </a:pPr>
            <a:r>
              <a:rPr lang="es-AR" altLang="es-AR" sz="2600" b="1" dirty="0">
                <a:solidFill>
                  <a:schemeClr val="tx2"/>
                </a:solidFill>
                <a:effectLst>
                  <a:outerShdw blurRad="38100" dist="38100" dir="2700000" algn="tl">
                    <a:srgbClr val="C0C0C0"/>
                  </a:outerShdw>
                </a:effectLst>
                <a:latin typeface="Arial" pitchFamily="34" charset="0"/>
                <a:cs typeface="+mn-cs"/>
              </a:rPr>
              <a:t>Silos y secadoras</a:t>
            </a:r>
          </a:p>
          <a:p>
            <a:pPr lvl="2" algn="just">
              <a:lnSpc>
                <a:spcPct val="120000"/>
              </a:lnSpc>
              <a:spcBef>
                <a:spcPct val="20000"/>
              </a:spcBef>
              <a:spcAft>
                <a:spcPct val="10000"/>
              </a:spcAft>
              <a:buFont typeface="Symbol" pitchFamily="18" charset="2"/>
              <a:buNone/>
              <a:defRPr/>
            </a:pPr>
            <a:endParaRPr lang="es-AR" altLang="es-AR" sz="2800" b="1" dirty="0">
              <a:solidFill>
                <a:schemeClr val="tx2"/>
              </a:solidFill>
              <a:effectLst>
                <a:outerShdw blurRad="38100" dist="38100" dir="2700000" algn="tl">
                  <a:srgbClr val="C0C0C0"/>
                </a:outerShdw>
              </a:effectLst>
              <a:latin typeface="Arial" pitchFamily="34" charset="0"/>
              <a:cs typeface="+mn-cs"/>
            </a:endParaRPr>
          </a:p>
        </p:txBody>
      </p:sp>
      <p:sp>
        <p:nvSpPr>
          <p:cNvPr id="13324" name="AutoShape 14"/>
          <p:cNvSpPr>
            <a:spLocks noChangeArrowheads="1"/>
          </p:cNvSpPr>
          <p:nvPr/>
        </p:nvSpPr>
        <p:spPr bwMode="auto">
          <a:xfrm>
            <a:off x="2097088" y="5619750"/>
            <a:ext cx="838200" cy="304800"/>
          </a:xfrm>
          <a:prstGeom prst="rightArrow">
            <a:avLst>
              <a:gd name="adj1" fmla="val 50000"/>
              <a:gd name="adj2" fmla="val 68750"/>
            </a:avLst>
          </a:prstGeom>
          <a:solidFill>
            <a:srgbClr val="0000FF"/>
          </a:solidFill>
          <a:ln w="25400">
            <a:solidFill>
              <a:schemeClr val="tx1"/>
            </a:solidFill>
            <a:miter lim="800000"/>
            <a:headEnd/>
            <a:tailEnd/>
          </a:ln>
        </p:spPr>
        <p:txBody>
          <a:bodyPr wrap="none" anchor="ctr"/>
          <a:lstStyle/>
          <a:p>
            <a:endParaRPr lang="es-AR" altLang="es-AR">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39852A91-D005-40AB-AF6C-A3C4F2C44D00}" type="slidenum">
              <a:rPr lang="es-AR"/>
              <a:pPr>
                <a:defRPr/>
              </a:pPr>
              <a:t>8</a:t>
            </a:fld>
            <a:endParaRPr lang="es-AR"/>
          </a:p>
        </p:txBody>
      </p:sp>
      <p:grpSp>
        <p:nvGrpSpPr>
          <p:cNvPr id="14340" name="Group 3"/>
          <p:cNvGrpSpPr>
            <a:grpSpLocks/>
          </p:cNvGrpSpPr>
          <p:nvPr/>
        </p:nvGrpSpPr>
        <p:grpSpPr bwMode="auto">
          <a:xfrm>
            <a:off x="684213" y="1276350"/>
            <a:ext cx="1752600" cy="423863"/>
            <a:chOff x="240" y="432"/>
            <a:chExt cx="1104" cy="192"/>
          </a:xfrm>
        </p:grpSpPr>
        <p:sp>
          <p:nvSpPr>
            <p:cNvPr id="14359" name="AutoShape 4"/>
            <p:cNvSpPr>
              <a:spLocks noChangeArrowheads="1"/>
            </p:cNvSpPr>
            <p:nvPr/>
          </p:nvSpPr>
          <p:spPr bwMode="auto">
            <a:xfrm>
              <a:off x="240" y="432"/>
              <a:ext cx="1104" cy="19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4360" name="Text Box 5"/>
            <p:cNvSpPr txBox="1">
              <a:spLocks noChangeArrowheads="1"/>
            </p:cNvSpPr>
            <p:nvPr/>
          </p:nvSpPr>
          <p:spPr bwMode="auto">
            <a:xfrm>
              <a:off x="288" y="46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Mercado</a:t>
              </a:r>
            </a:p>
          </p:txBody>
        </p:sp>
      </p:grpSp>
      <p:sp>
        <p:nvSpPr>
          <p:cNvPr id="10" name="Text Box 2"/>
          <p:cNvSpPr txBox="1">
            <a:spLocks noChangeArrowheads="1"/>
          </p:cNvSpPr>
          <p:nvPr/>
        </p:nvSpPr>
        <p:spPr bwMode="auto">
          <a:xfrm>
            <a:off x="3273425" y="620713"/>
            <a:ext cx="3200400" cy="427037"/>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p>
            <a:pPr algn="ctr">
              <a:spcBef>
                <a:spcPct val="50000"/>
              </a:spcBef>
              <a:defRPr/>
            </a:pPr>
            <a:r>
              <a:rPr kumimoji="1" lang="es-ES_tradnl" altLang="es-AR" sz="2800" b="1" u="sng" dirty="0">
                <a:solidFill>
                  <a:srgbClr val="000000"/>
                </a:solidFill>
                <a:effectLst>
                  <a:outerShdw blurRad="38100" dist="38100" dir="2700000" algn="tl">
                    <a:srgbClr val="C0C0C0"/>
                  </a:outerShdw>
                </a:effectLst>
                <a:latin typeface="Arial" pitchFamily="34" charset="0"/>
                <a:cs typeface="+mn-cs"/>
              </a:rPr>
              <a:t>Sembradoras</a:t>
            </a:r>
            <a:endParaRPr lang="es-ES_tradnl" altLang="es-AR" b="1" u="sng" dirty="0">
              <a:latin typeface="Arial" pitchFamily="34" charset="0"/>
              <a:cs typeface="+mn-cs"/>
            </a:endParaRPr>
          </a:p>
        </p:txBody>
      </p:sp>
      <p:sp>
        <p:nvSpPr>
          <p:cNvPr id="14342" name="Text Box 9"/>
          <p:cNvSpPr txBox="1">
            <a:spLocks noChangeArrowheads="1"/>
          </p:cNvSpPr>
          <p:nvPr/>
        </p:nvSpPr>
        <p:spPr bwMode="auto">
          <a:xfrm>
            <a:off x="2627313" y="1196975"/>
            <a:ext cx="6246812" cy="738188"/>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En torno a 3700 unidades (2011) - 2300 unidades (2012 y 2013) y 1500 (2014)   (Fuente: INDEC). Facturación: En torno a 1000 mill. de pesos (2012) y 1200 mill. de pesos (2013 y 2014).</a:t>
            </a:r>
            <a:endParaRPr lang="es-ES_tradnl" altLang="es-AR" sz="1400" b="1">
              <a:latin typeface="Arial" charset="0"/>
            </a:endParaRPr>
          </a:p>
        </p:txBody>
      </p:sp>
      <p:grpSp>
        <p:nvGrpSpPr>
          <p:cNvPr id="14343" name="Group 6"/>
          <p:cNvGrpSpPr>
            <a:grpSpLocks/>
          </p:cNvGrpSpPr>
          <p:nvPr/>
        </p:nvGrpSpPr>
        <p:grpSpPr bwMode="auto">
          <a:xfrm>
            <a:off x="711200" y="2047875"/>
            <a:ext cx="1752600" cy="762000"/>
            <a:chOff x="240" y="768"/>
            <a:chExt cx="1104" cy="480"/>
          </a:xfrm>
        </p:grpSpPr>
        <p:sp>
          <p:nvSpPr>
            <p:cNvPr id="14357" name="AutoShape 7"/>
            <p:cNvSpPr>
              <a:spLocks noChangeArrowheads="1"/>
            </p:cNvSpPr>
            <p:nvPr/>
          </p:nvSpPr>
          <p:spPr bwMode="auto">
            <a:xfrm>
              <a:off x="240" y="768"/>
              <a:ext cx="1104" cy="480"/>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4358" name="Text Box 8"/>
            <p:cNvSpPr txBox="1">
              <a:spLocks noChangeArrowheads="1"/>
            </p:cNvSpPr>
            <p:nvPr/>
          </p:nvSpPr>
          <p:spPr bwMode="auto">
            <a:xfrm>
              <a:off x="288" y="922"/>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Importación</a:t>
              </a:r>
            </a:p>
          </p:txBody>
        </p:sp>
      </p:grpSp>
      <p:sp>
        <p:nvSpPr>
          <p:cNvPr id="14344" name="Text Box 10"/>
          <p:cNvSpPr txBox="1">
            <a:spLocks noChangeArrowheads="1"/>
          </p:cNvSpPr>
          <p:nvPr/>
        </p:nvSpPr>
        <p:spPr bwMode="auto">
          <a:xfrm>
            <a:off x="2627313" y="2085975"/>
            <a:ext cx="6400800" cy="623888"/>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Baja participación de las importaciones (Share menor a 5 %). </a:t>
            </a:r>
          </a:p>
          <a:p>
            <a:pPr>
              <a:spcBef>
                <a:spcPct val="50000"/>
              </a:spcBef>
              <a:buFontTx/>
              <a:buChar char="•"/>
            </a:pPr>
            <a:r>
              <a:rPr lang="es-ES_tradnl" altLang="es-AR" sz="1400">
                <a:latin typeface="Arial" charset="0"/>
              </a:rPr>
              <a:t> Provienen principalmente de Brasil y USA.</a:t>
            </a:r>
            <a:endParaRPr lang="es-ES_tradnl" altLang="es-AR" sz="1200">
              <a:latin typeface="Arial" charset="0"/>
            </a:endParaRPr>
          </a:p>
        </p:txBody>
      </p:sp>
      <p:grpSp>
        <p:nvGrpSpPr>
          <p:cNvPr id="14345" name="Group 11"/>
          <p:cNvGrpSpPr>
            <a:grpSpLocks/>
          </p:cNvGrpSpPr>
          <p:nvPr/>
        </p:nvGrpSpPr>
        <p:grpSpPr bwMode="auto">
          <a:xfrm>
            <a:off x="711200" y="3178175"/>
            <a:ext cx="1752600" cy="457200"/>
            <a:chOff x="240" y="1392"/>
            <a:chExt cx="1104" cy="288"/>
          </a:xfrm>
        </p:grpSpPr>
        <p:sp>
          <p:nvSpPr>
            <p:cNvPr id="14355" name="AutoShape 12"/>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4356" name="Text Box 13"/>
            <p:cNvSpPr txBox="1">
              <a:spLocks noChangeArrowheads="1"/>
            </p:cNvSpPr>
            <p:nvPr/>
          </p:nvSpPr>
          <p:spPr bwMode="auto">
            <a:xfrm>
              <a:off x="288" y="1467"/>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Exportación</a:t>
              </a:r>
            </a:p>
          </p:txBody>
        </p:sp>
      </p:grpSp>
      <p:sp>
        <p:nvSpPr>
          <p:cNvPr id="14346" name="Text Box 14"/>
          <p:cNvSpPr txBox="1">
            <a:spLocks noChangeArrowheads="1"/>
          </p:cNvSpPr>
          <p:nvPr/>
        </p:nvSpPr>
        <p:spPr bwMode="auto">
          <a:xfrm>
            <a:off x="2551113" y="2997200"/>
            <a:ext cx="6400800" cy="954088"/>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Disminución en el período 2003-14 (NCM 8432.30.10). Luego de  alcanzar en torno a U$D 46 millones en 2012; en 2013 y 2014 se han estabilizado en torno a U$D 23 millones. Participan en torno a 15 % de las exportaciones de máquinas agrícolas.</a:t>
            </a:r>
          </a:p>
        </p:txBody>
      </p:sp>
      <p:grpSp>
        <p:nvGrpSpPr>
          <p:cNvPr id="14347" name="Group 15"/>
          <p:cNvGrpSpPr>
            <a:grpSpLocks/>
          </p:cNvGrpSpPr>
          <p:nvPr/>
        </p:nvGrpSpPr>
        <p:grpSpPr bwMode="auto">
          <a:xfrm>
            <a:off x="684213" y="4221163"/>
            <a:ext cx="1752600" cy="666750"/>
            <a:chOff x="240" y="1392"/>
            <a:chExt cx="1104" cy="288"/>
          </a:xfrm>
        </p:grpSpPr>
        <p:sp>
          <p:nvSpPr>
            <p:cNvPr id="14353" name="AutoShape 16"/>
            <p:cNvSpPr>
              <a:spLocks noChangeArrowheads="1"/>
            </p:cNvSpPr>
            <p:nvPr/>
          </p:nvSpPr>
          <p:spPr bwMode="auto">
            <a:xfrm>
              <a:off x="240" y="1392"/>
              <a:ext cx="1104" cy="288"/>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4354" name="Text Box 17"/>
            <p:cNvSpPr txBox="1">
              <a:spLocks noChangeArrowheads="1"/>
            </p:cNvSpPr>
            <p:nvPr/>
          </p:nvSpPr>
          <p:spPr bwMode="auto">
            <a:xfrm>
              <a:off x="288" y="1467"/>
              <a:ext cx="1008" cy="92"/>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Fabricantes</a:t>
              </a:r>
            </a:p>
          </p:txBody>
        </p:sp>
      </p:grpSp>
      <p:sp>
        <p:nvSpPr>
          <p:cNvPr id="14348" name="Text Box 18"/>
          <p:cNvSpPr txBox="1">
            <a:spLocks noChangeArrowheads="1"/>
          </p:cNvSpPr>
          <p:nvPr/>
        </p:nvSpPr>
        <p:spPr bwMode="auto">
          <a:xfrm>
            <a:off x="2627313" y="4097338"/>
            <a:ext cx="6400800" cy="1368425"/>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7 Empresas concentran alrededor del 70% del mercado. Todas de origen nacional. No obstante, existe una alta atomización de fabricantes: más de 50 empresas. Principales empresas fabricantes: Agrometal, Apache, Ascanelli, Bertini, Bufalo, Cruccianelli, Erca, Fabimag, Gherardi, Giorgi, Hidráulica Tedeschi, Met. Cele, Pierobon, Pla, Tanzi, Ind. Victor Juri. Empresas argentinas fuertemente innovadoras en procesos de siembra directa</a:t>
            </a:r>
          </a:p>
        </p:txBody>
      </p:sp>
      <p:grpSp>
        <p:nvGrpSpPr>
          <p:cNvPr id="14349" name="Group 19"/>
          <p:cNvGrpSpPr>
            <a:grpSpLocks/>
          </p:cNvGrpSpPr>
          <p:nvPr/>
        </p:nvGrpSpPr>
        <p:grpSpPr bwMode="auto">
          <a:xfrm>
            <a:off x="684213" y="5562600"/>
            <a:ext cx="1752600" cy="685800"/>
            <a:chOff x="240" y="2496"/>
            <a:chExt cx="1104" cy="432"/>
          </a:xfrm>
        </p:grpSpPr>
        <p:sp>
          <p:nvSpPr>
            <p:cNvPr id="14351" name="AutoShape 20"/>
            <p:cNvSpPr>
              <a:spLocks noChangeArrowheads="1"/>
            </p:cNvSpPr>
            <p:nvPr/>
          </p:nvSpPr>
          <p:spPr bwMode="auto">
            <a:xfrm>
              <a:off x="240" y="2496"/>
              <a:ext cx="1104" cy="432"/>
            </a:xfrm>
            <a:prstGeom prst="roundRect">
              <a:avLst>
                <a:gd name="adj" fmla="val 16667"/>
              </a:avLst>
            </a:prstGeom>
            <a:solidFill>
              <a:srgbClr val="FFCC00"/>
            </a:solidFill>
            <a:ln w="25400">
              <a:solidFill>
                <a:schemeClr val="tx1"/>
              </a:solidFill>
              <a:round/>
              <a:headEnd/>
              <a:tailEnd/>
            </a:ln>
          </p:spPr>
          <p:txBody>
            <a:bodyPr wrap="none" anchor="ctr"/>
            <a:lstStyle/>
            <a:p>
              <a:endParaRPr lang="es-AR" altLang="es-AR">
                <a:latin typeface="Arial" charset="0"/>
              </a:endParaRPr>
            </a:p>
          </p:txBody>
        </p:sp>
        <p:sp>
          <p:nvSpPr>
            <p:cNvPr id="14352" name="Text Box 21"/>
            <p:cNvSpPr txBox="1">
              <a:spLocks noChangeArrowheads="1"/>
            </p:cNvSpPr>
            <p:nvPr/>
          </p:nvSpPr>
          <p:spPr bwMode="auto">
            <a:xfrm>
              <a:off x="288" y="2640"/>
              <a:ext cx="1008" cy="134"/>
            </a:xfrm>
            <a:prstGeom prst="rect">
              <a:avLst/>
            </a:prstGeom>
            <a:noFill/>
            <a:ln w="9525">
              <a:noFill/>
              <a:miter lim="800000"/>
              <a:headEnd/>
              <a:tailEnd/>
            </a:ln>
          </p:spPr>
          <p:txBody>
            <a:bodyPr lIns="0" tIns="0" rIns="0" bIns="0">
              <a:spAutoFit/>
            </a:bodyPr>
            <a:lstStyle/>
            <a:p>
              <a:pPr algn="ctr">
                <a:spcBef>
                  <a:spcPct val="50000"/>
                </a:spcBef>
              </a:pPr>
              <a:r>
                <a:rPr lang="es-ES_tradnl" altLang="es-AR" sz="1400" b="1">
                  <a:latin typeface="Arial" charset="0"/>
                </a:rPr>
                <a:t>Parque Actual</a:t>
              </a:r>
            </a:p>
          </p:txBody>
        </p:sp>
      </p:grpSp>
      <p:sp>
        <p:nvSpPr>
          <p:cNvPr id="14350" name="Text Box 22"/>
          <p:cNvSpPr txBox="1">
            <a:spLocks noChangeArrowheads="1"/>
          </p:cNvSpPr>
          <p:nvPr/>
        </p:nvSpPr>
        <p:spPr bwMode="auto">
          <a:xfrm>
            <a:off x="2551113" y="5562600"/>
            <a:ext cx="6400800" cy="730250"/>
          </a:xfrm>
          <a:prstGeom prst="rect">
            <a:avLst/>
          </a:prstGeom>
          <a:noFill/>
          <a:ln w="9525">
            <a:noFill/>
            <a:miter lim="800000"/>
            <a:headEnd/>
            <a:tailEnd/>
          </a:ln>
        </p:spPr>
        <p:txBody>
          <a:bodyPr>
            <a:spAutoFit/>
          </a:bodyPr>
          <a:lstStyle/>
          <a:p>
            <a:pPr>
              <a:spcBef>
                <a:spcPct val="50000"/>
              </a:spcBef>
              <a:buFontTx/>
              <a:buChar char="•"/>
            </a:pPr>
            <a:r>
              <a:rPr lang="es-ES_tradnl" altLang="es-AR" sz="1400">
                <a:latin typeface="Arial" charset="0"/>
              </a:rPr>
              <a:t> El Parque actual se estima en 50.000 sembradoras en potencialidad de uso, con una duración promedio de 12 años, la reposición anual ideal sería de unas 4.500 semb/año con un notorio proceso de modernización de parque.</a:t>
            </a:r>
            <a:endParaRPr lang="es-ES_tradnl" altLang="es-AR" sz="1200" b="1">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pPr>
              <a:defRPr/>
            </a:pPr>
            <a:r>
              <a:rPr lang="es-AR"/>
              <a:t>C.A.F.M.A.</a:t>
            </a:r>
          </a:p>
        </p:txBody>
      </p:sp>
      <p:sp>
        <p:nvSpPr>
          <p:cNvPr id="4" name="3 Marcador de número de diapositiva"/>
          <p:cNvSpPr>
            <a:spLocks noGrp="1"/>
          </p:cNvSpPr>
          <p:nvPr>
            <p:ph type="sldNum" sz="quarter" idx="12"/>
          </p:nvPr>
        </p:nvSpPr>
        <p:spPr/>
        <p:txBody>
          <a:bodyPr/>
          <a:lstStyle/>
          <a:p>
            <a:pPr>
              <a:defRPr/>
            </a:pPr>
            <a:fld id="{26352A6E-C38B-4AEA-822F-B5E15563DCCE}" type="slidenum">
              <a:rPr lang="es-AR"/>
              <a:pPr>
                <a:defRPr/>
              </a:pPr>
              <a:t>9</a:t>
            </a:fld>
            <a:endParaRPr lang="es-AR"/>
          </a:p>
        </p:txBody>
      </p:sp>
      <p:sp>
        <p:nvSpPr>
          <p:cNvPr id="7" name="Rectangle 3"/>
          <p:cNvSpPr>
            <a:spLocks noChangeArrowheads="1"/>
          </p:cNvSpPr>
          <p:nvPr/>
        </p:nvSpPr>
        <p:spPr bwMode="auto">
          <a:xfrm>
            <a:off x="762000" y="457200"/>
            <a:ext cx="7772400" cy="1143000"/>
          </a:xfrm>
          <a:prstGeom prst="rect">
            <a:avLst/>
          </a:prstGeom>
          <a:noFill/>
          <a:ln>
            <a:noFill/>
          </a:ln>
          <a:effectLst/>
          <a:extLst>
            <a:ext uri="{909E8E84-426E-40DD-AFC4-6F175D3DCCD1}"/>
            <a:ext uri="{91240B29-F687-4F45-9708-019B960494DF}"/>
            <a:ext uri="{AF507438-7753-43E0-B8FC-AC1667EBCBE1}"/>
          </a:extLst>
        </p:spPr>
        <p:txBody>
          <a:bodyPr lIns="92075" tIns="46038" rIns="92075" bIns="46038" anchor="ctr"/>
          <a:lstStyle>
            <a:lvl1pPr>
              <a:defRPr sz="4200">
                <a:solidFill>
                  <a:schemeClr val="tx2"/>
                </a:solidFill>
                <a:latin typeface="Garamond" pitchFamily="18" charset="0"/>
                <a:cs typeface="Arial" pitchFamily="34" charset="0"/>
              </a:defRPr>
            </a:lvl1pPr>
            <a:lvl2pPr>
              <a:defRPr sz="4200">
                <a:solidFill>
                  <a:schemeClr val="tx2"/>
                </a:solidFill>
                <a:latin typeface="Garamond" pitchFamily="18" charset="0"/>
                <a:cs typeface="Arial" pitchFamily="34" charset="0"/>
              </a:defRPr>
            </a:lvl2pPr>
            <a:lvl3pPr>
              <a:defRPr sz="4200">
                <a:solidFill>
                  <a:schemeClr val="tx2"/>
                </a:solidFill>
                <a:latin typeface="Garamond" pitchFamily="18" charset="0"/>
                <a:cs typeface="Arial" pitchFamily="34" charset="0"/>
              </a:defRPr>
            </a:lvl3pPr>
            <a:lvl4pPr>
              <a:defRPr sz="4200">
                <a:solidFill>
                  <a:schemeClr val="tx2"/>
                </a:solidFill>
                <a:latin typeface="Garamond" pitchFamily="18" charset="0"/>
                <a:cs typeface="Arial" pitchFamily="34" charset="0"/>
              </a:defRPr>
            </a:lvl4pPr>
            <a:lvl5pPr>
              <a:defRPr sz="4200">
                <a:solidFill>
                  <a:schemeClr val="tx2"/>
                </a:solidFill>
                <a:latin typeface="Garamond" pitchFamily="18" charset="0"/>
                <a:cs typeface="Arial" pitchFamily="34" charset="0"/>
              </a:defRPr>
            </a:lvl5pPr>
            <a:lvl6pPr marL="457200" fontAlgn="base">
              <a:spcBef>
                <a:spcPct val="0"/>
              </a:spcBef>
              <a:spcAft>
                <a:spcPct val="0"/>
              </a:spcAft>
              <a:defRPr sz="4200">
                <a:solidFill>
                  <a:schemeClr val="tx2"/>
                </a:solidFill>
                <a:latin typeface="Garamond" pitchFamily="18" charset="0"/>
                <a:cs typeface="Arial" pitchFamily="34" charset="0"/>
              </a:defRPr>
            </a:lvl6pPr>
            <a:lvl7pPr marL="914400" fontAlgn="base">
              <a:spcBef>
                <a:spcPct val="0"/>
              </a:spcBef>
              <a:spcAft>
                <a:spcPct val="0"/>
              </a:spcAft>
              <a:defRPr sz="4200">
                <a:solidFill>
                  <a:schemeClr val="tx2"/>
                </a:solidFill>
                <a:latin typeface="Garamond" pitchFamily="18" charset="0"/>
                <a:cs typeface="Arial" pitchFamily="34" charset="0"/>
              </a:defRPr>
            </a:lvl7pPr>
            <a:lvl8pPr marL="1371600" fontAlgn="base">
              <a:spcBef>
                <a:spcPct val="0"/>
              </a:spcBef>
              <a:spcAft>
                <a:spcPct val="0"/>
              </a:spcAft>
              <a:defRPr sz="4200">
                <a:solidFill>
                  <a:schemeClr val="tx2"/>
                </a:solidFill>
                <a:latin typeface="Garamond" pitchFamily="18" charset="0"/>
                <a:cs typeface="Arial" pitchFamily="34" charset="0"/>
              </a:defRPr>
            </a:lvl8pPr>
            <a:lvl9pPr marL="1828800" fontAlgn="base">
              <a:spcBef>
                <a:spcPct val="0"/>
              </a:spcBef>
              <a:spcAft>
                <a:spcPct val="0"/>
              </a:spcAft>
              <a:defRPr sz="4200">
                <a:solidFill>
                  <a:schemeClr val="tx2"/>
                </a:solidFill>
                <a:latin typeface="Garamond" pitchFamily="18" charset="0"/>
                <a:cs typeface="Arial" pitchFamily="34" charset="0"/>
              </a:defRPr>
            </a:lvl9pPr>
          </a:lstStyle>
          <a:p>
            <a:pPr>
              <a:defRPr/>
            </a:pPr>
            <a:r>
              <a:rPr lang="es-AR" altLang="es-AR" sz="1800" b="1" u="sng" dirty="0" smtClean="0">
                <a:solidFill>
                  <a:srgbClr val="000000"/>
                </a:solidFill>
                <a:effectLst>
                  <a:outerShdw blurRad="38100" dist="38100" dir="2700000" algn="tl">
                    <a:srgbClr val="C0C0C0"/>
                  </a:outerShdw>
                </a:effectLst>
                <a:latin typeface="Arial" pitchFamily="34" charset="0"/>
              </a:rPr>
              <a:t>Sembradoras</a:t>
            </a:r>
            <a:r>
              <a:rPr lang="es-AR" altLang="es-AR" sz="1700" b="1" dirty="0" smtClean="0">
                <a:solidFill>
                  <a:srgbClr val="000000"/>
                </a:solidFill>
                <a:effectLst>
                  <a:outerShdw blurRad="38100" dist="38100" dir="2700000" algn="tl">
                    <a:srgbClr val="C0C0C0"/>
                  </a:outerShdw>
                </a:effectLst>
                <a:latin typeface="Arial" pitchFamily="34" charset="0"/>
              </a:rPr>
              <a:t/>
            </a:r>
            <a:br>
              <a:rPr lang="es-AR" altLang="es-AR" sz="1700" b="1" dirty="0" smtClean="0">
                <a:solidFill>
                  <a:srgbClr val="000000"/>
                </a:solidFill>
                <a:effectLst>
                  <a:outerShdw blurRad="38100" dist="38100" dir="2700000" algn="tl">
                    <a:srgbClr val="C0C0C0"/>
                  </a:outerShdw>
                </a:effectLst>
                <a:latin typeface="Arial" pitchFamily="34" charset="0"/>
              </a:rPr>
            </a:br>
            <a:r>
              <a:rPr lang="es-AR" altLang="es-AR" sz="1600" b="1" u="sng" dirty="0" smtClean="0">
                <a:solidFill>
                  <a:srgbClr val="000000"/>
                </a:solidFill>
                <a:effectLst>
                  <a:outerShdw blurRad="38100" dist="38100" dir="2700000" algn="tl">
                    <a:srgbClr val="C0C0C0"/>
                  </a:outerShdw>
                </a:effectLst>
                <a:latin typeface="Arial" pitchFamily="34" charset="0"/>
              </a:rPr>
              <a:t>Evolución de la Producción Nacional 2002-2014</a:t>
            </a:r>
            <a:r>
              <a:rPr lang="es-AR" altLang="es-AR" sz="1600" b="1" dirty="0" smtClean="0">
                <a:solidFill>
                  <a:srgbClr val="000000"/>
                </a:solidFill>
                <a:effectLst>
                  <a:outerShdw blurRad="38100" dist="38100" dir="2700000" algn="tl">
                    <a:srgbClr val="C0C0C0"/>
                  </a:outerShdw>
                </a:effectLst>
                <a:latin typeface="Arial" pitchFamily="34" charset="0"/>
              </a:rPr>
              <a:t>  </a:t>
            </a:r>
            <a:br>
              <a:rPr lang="es-AR" altLang="es-AR" sz="1600" b="1" dirty="0" smtClean="0">
                <a:solidFill>
                  <a:srgbClr val="000000"/>
                </a:solidFill>
                <a:effectLst>
                  <a:outerShdw blurRad="38100" dist="38100" dir="2700000" algn="tl">
                    <a:srgbClr val="C0C0C0"/>
                  </a:outerShdw>
                </a:effectLst>
                <a:latin typeface="Arial" pitchFamily="34" charset="0"/>
              </a:rPr>
            </a:br>
            <a:r>
              <a:rPr lang="es-AR" altLang="es-AR" sz="1600" b="1" dirty="0" smtClean="0">
                <a:solidFill>
                  <a:srgbClr val="000000"/>
                </a:solidFill>
                <a:effectLst>
                  <a:outerShdw blurRad="38100" dist="38100" dir="2700000" algn="tl">
                    <a:srgbClr val="C0C0C0"/>
                  </a:outerShdw>
                </a:effectLst>
                <a:latin typeface="Arial" pitchFamily="34" charset="0"/>
              </a:rPr>
              <a:t>en unidades (Fuente: CAFMA en base a INDEC y CIDETER)</a:t>
            </a:r>
            <a:endParaRPr lang="es-ES_tradnl" altLang="es-AR" sz="1600" b="1" dirty="0" smtClean="0">
              <a:solidFill>
                <a:srgbClr val="000000"/>
              </a:solidFill>
              <a:effectLst>
                <a:outerShdw blurRad="38100" dist="38100" dir="2700000" algn="tl">
                  <a:srgbClr val="C0C0C0"/>
                </a:outerShdw>
              </a:effectLst>
              <a:latin typeface="Arial" pitchFamily="34" charset="0"/>
            </a:endParaRPr>
          </a:p>
        </p:txBody>
      </p:sp>
      <p:graphicFrame>
        <p:nvGraphicFramePr>
          <p:cNvPr id="1026" name="7 Gráfico"/>
          <p:cNvGraphicFramePr>
            <a:graphicFrameLocks/>
          </p:cNvGraphicFramePr>
          <p:nvPr/>
        </p:nvGraphicFramePr>
        <p:xfrm>
          <a:off x="1136650" y="1722438"/>
          <a:ext cx="6942138" cy="3989387"/>
        </p:xfrm>
        <a:graphic>
          <a:graphicData uri="http://schemas.openxmlformats.org/presentationml/2006/ole">
            <p:oleObj spid="_x0000_s1026" r:id="rId3" imgW="6943946" imgH="3993226" progId="Excel.Chart.8">
              <p:embed/>
            </p:oleObj>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4.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2.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3.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4.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5.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6.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7.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8.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ppt/theme/themeOverride9.xml><?xml version="1.0" encoding="utf-8"?>
<a:themeOverride xmlns:a="http://schemas.openxmlformats.org/drawingml/2006/main">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
  <TotalTime>1184</TotalTime>
  <Words>2789</Words>
  <Application>Microsoft Office PowerPoint</Application>
  <PresentationFormat>Presentación en pantalla (4:3)</PresentationFormat>
  <Paragraphs>737</Paragraphs>
  <Slides>34</Slides>
  <Notes>0</Notes>
  <HiddenSlides>0</HiddenSlides>
  <MMClips>0</MMClips>
  <ScaleCrop>false</ScaleCrop>
  <HeadingPairs>
    <vt:vector size="8" baseType="variant">
      <vt:variant>
        <vt:lpstr>Fuentes usadas</vt:lpstr>
      </vt:variant>
      <vt:variant>
        <vt:i4>6</vt:i4>
      </vt:variant>
      <vt:variant>
        <vt:lpstr>Tema</vt:lpstr>
      </vt:variant>
      <vt:variant>
        <vt:i4>1</vt:i4>
      </vt:variant>
      <vt:variant>
        <vt:lpstr>Servidores OLE incrustados</vt:lpstr>
      </vt:variant>
      <vt:variant>
        <vt:i4>1</vt:i4>
      </vt:variant>
      <vt:variant>
        <vt:lpstr>Títulos de diapositiva</vt:lpstr>
      </vt:variant>
      <vt:variant>
        <vt:i4>34</vt:i4>
      </vt:variant>
    </vt:vector>
  </HeadingPairs>
  <TitlesOfParts>
    <vt:vector size="42" baseType="lpstr">
      <vt:lpstr>Verdana</vt:lpstr>
      <vt:lpstr>Arial</vt:lpstr>
      <vt:lpstr>Wingdings 2</vt:lpstr>
      <vt:lpstr>Calibri</vt:lpstr>
      <vt:lpstr>Monotype Sorts</vt:lpstr>
      <vt:lpstr>Symbol</vt:lpstr>
      <vt:lpstr>Aspecto</vt:lpstr>
      <vt:lpstr>Gráfico de Microsoft Excel</vt:lpstr>
      <vt:lpstr>LA INDUSTRIA DE MAQUINARIA AGRICOLA ARGENTINA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LA INDUSTRIA DE MAQUINARIA AGRICOLA ARGENTINA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Emilio Felcman</dc:creator>
  <cp:lastModifiedBy>Roberto</cp:lastModifiedBy>
  <cp:revision>93</cp:revision>
  <dcterms:created xsi:type="dcterms:W3CDTF">2014-11-19T02:48:24Z</dcterms:created>
  <dcterms:modified xsi:type="dcterms:W3CDTF">2016-02-16T17:28:52Z</dcterms:modified>
</cp:coreProperties>
</file>