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8" r:id="rId3"/>
    <p:sldId id="311" r:id="rId4"/>
    <p:sldId id="313" r:id="rId5"/>
    <p:sldId id="315" r:id="rId6"/>
    <p:sldId id="317" r:id="rId7"/>
    <p:sldId id="318" r:id="rId8"/>
    <p:sldId id="309" r:id="rId9"/>
    <p:sldId id="323" r:id="rId10"/>
    <p:sldId id="322" r:id="rId11"/>
    <p:sldId id="279" r:id="rId12"/>
    <p:sldId id="303" r:id="rId13"/>
    <p:sldId id="280" r:id="rId14"/>
    <p:sldId id="331" r:id="rId15"/>
    <p:sldId id="332" r:id="rId16"/>
    <p:sldId id="333" r:id="rId17"/>
    <p:sldId id="334" r:id="rId18"/>
    <p:sldId id="335" r:id="rId19"/>
    <p:sldId id="336" r:id="rId20"/>
    <p:sldId id="324" r:id="rId21"/>
    <p:sldId id="325" r:id="rId22"/>
    <p:sldId id="326" r:id="rId23"/>
    <p:sldId id="327" r:id="rId24"/>
    <p:sldId id="328" r:id="rId25"/>
    <p:sldId id="264" r:id="rId26"/>
    <p:sldId id="270" r:id="rId27"/>
    <p:sldId id="272" r:id="rId28"/>
    <p:sldId id="273" r:id="rId29"/>
    <p:sldId id="276" r:id="rId30"/>
    <p:sldId id="330" r:id="rId31"/>
    <p:sldId id="277" r:id="rId3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 autoAdjust="0"/>
    <p:restoredTop sz="94660"/>
  </p:normalViewPr>
  <p:slideViewPr>
    <p:cSldViewPr>
      <p:cViewPr varScale="1">
        <p:scale>
          <a:sx n="86" d="100"/>
          <a:sy n="86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0D55507-040E-4237-A5C9-99D701DEEA00}" type="datetimeFigureOut">
              <a:rPr lang="es-AR" smtClean="0"/>
              <a:pPr/>
              <a:t>23/3/2020</a:t>
            </a:fld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2EFCF30-654A-4622-B89A-52CF67B395C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 smtClean="0">
                <a:latin typeface="+mn-lt"/>
              </a:rPr>
              <a:t>POLÍTICA FORESTAL</a:t>
            </a:r>
            <a:endParaRPr lang="es-AR" b="1" dirty="0"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sz="2800" dirty="0" smtClean="0">
                <a:solidFill>
                  <a:schemeClr val="tx1"/>
                </a:solidFill>
              </a:rPr>
              <a:t>CURSO DE ECONOMÍA Y LEGISLACIÓN FORESTAL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dirty="0" smtClean="0"/>
              <a:t>Políticas Públicas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Una </a:t>
            </a:r>
            <a:r>
              <a:rPr lang="es-ES" sz="2800" dirty="0" smtClean="0"/>
              <a:t>política pública es una directriz general que refleja la prioridad o voluntad política del gobierno para modificar una situación determinada.  </a:t>
            </a:r>
          </a:p>
          <a:p>
            <a:endParaRPr lang="es-ES_tradnl" sz="2800" dirty="0" smtClean="0"/>
          </a:p>
          <a:p>
            <a:r>
              <a:rPr lang="es-ES" sz="2800" dirty="0" smtClean="0"/>
              <a:t>Son procesos deliberadamente diseñados y planificados, con objetivos, cursos de acción y estrategias establecidos, que demandan una variedad de recursos y requieren la interacción entre actores políticos y sociales.</a:t>
            </a:r>
            <a:endParaRPr lang="es-E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600" b="1" dirty="0" smtClean="0"/>
              <a:t>Implementación de una </a:t>
            </a:r>
            <a:r>
              <a:rPr lang="es-AR" sz="3600" b="1" dirty="0" smtClean="0"/>
              <a:t>política publica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La implementación se puede dividir en 4 etapas: </a:t>
            </a:r>
          </a:p>
          <a:p>
            <a:pPr>
              <a:buNone/>
            </a:pPr>
            <a:endParaRPr lang="es-AR" sz="2800" dirty="0" smtClean="0"/>
          </a:p>
          <a:p>
            <a:pPr lvl="0"/>
            <a:r>
              <a:rPr lang="es-AR" sz="2800" dirty="0" smtClean="0"/>
              <a:t>Formulación del/los objetivo/s</a:t>
            </a:r>
          </a:p>
          <a:p>
            <a:pPr lvl="0"/>
            <a:r>
              <a:rPr lang="es-AR" sz="2800" dirty="0" smtClean="0"/>
              <a:t>Traslación del objetivo en una normativa legal y creación de una estructura adecuada para su implementación.</a:t>
            </a:r>
          </a:p>
          <a:p>
            <a:pPr lvl="0"/>
            <a:r>
              <a:rPr lang="es-AR" sz="2800" dirty="0" smtClean="0"/>
              <a:t>Ejecución de las acciones necesarias para alcanzar el objetivo.</a:t>
            </a:r>
          </a:p>
          <a:p>
            <a:pPr lvl="0"/>
            <a:r>
              <a:rPr lang="es-AR" sz="2800" dirty="0" smtClean="0"/>
              <a:t>Evaluación de resultados.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3600" b="1" dirty="0" smtClean="0"/>
              <a:t>Implementación de una política publica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Algunos de los factores que influyen en la formulación de las políticas publicas son:</a:t>
            </a:r>
          </a:p>
          <a:p>
            <a:endParaRPr lang="es-ES" sz="2800" dirty="0" smtClean="0"/>
          </a:p>
          <a:p>
            <a:r>
              <a:rPr lang="es-ES" sz="2800" dirty="0" smtClean="0"/>
              <a:t>Experiencia </a:t>
            </a:r>
            <a:r>
              <a:rPr lang="es-ES" sz="2800" dirty="0" smtClean="0"/>
              <a:t>y experticia</a:t>
            </a:r>
          </a:p>
          <a:p>
            <a:r>
              <a:rPr lang="es-ES" sz="2800" dirty="0" smtClean="0"/>
              <a:t>Juicio</a:t>
            </a:r>
          </a:p>
          <a:p>
            <a:r>
              <a:rPr lang="es-ES" sz="2800" dirty="0" smtClean="0"/>
              <a:t>Recursos</a:t>
            </a:r>
          </a:p>
          <a:p>
            <a:r>
              <a:rPr lang="es-ES" sz="2800" dirty="0" smtClean="0"/>
              <a:t>Valores</a:t>
            </a:r>
          </a:p>
          <a:p>
            <a:r>
              <a:rPr lang="es-ES" sz="2800" dirty="0" smtClean="0"/>
              <a:t>Tradición y hábitos</a:t>
            </a:r>
          </a:p>
          <a:p>
            <a:r>
              <a:rPr lang="es-ES" sz="2800" dirty="0" smtClean="0"/>
              <a:t>Presión de grupos corporativos</a:t>
            </a:r>
          </a:p>
          <a:p>
            <a:r>
              <a:rPr lang="es-ES" sz="2800" dirty="0" smtClean="0"/>
              <a:t>Pragmatismo y contingencias</a:t>
            </a:r>
          </a:p>
          <a:p>
            <a:r>
              <a:rPr lang="es-ES" sz="2800" dirty="0" smtClean="0"/>
              <a:t> Evidencia empírica</a:t>
            </a:r>
            <a:endParaRPr lang="es-E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000" b="1" dirty="0" smtClean="0"/>
              <a:t>Implementación de una política </a:t>
            </a:r>
            <a:r>
              <a:rPr lang="es-AR" sz="4000" b="1" dirty="0" smtClean="0"/>
              <a:t>publica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r>
              <a:rPr lang="es-AR" sz="3000" dirty="0" smtClean="0"/>
              <a:t>La implementación de una política consiste en la creación de un marco institucional </a:t>
            </a:r>
            <a:r>
              <a:rPr lang="es-AR" sz="3000" dirty="0" smtClean="0"/>
              <a:t>(autoridad de </a:t>
            </a:r>
            <a:r>
              <a:rPr lang="es-AR" sz="3000" dirty="0" smtClean="0"/>
              <a:t>aplicación, mecanismos de incentivos y penalidades, construcción de una infraestructura apropiada, equipamiento, etc.) adecuado para cumplir con los objetivos establecidos. </a:t>
            </a:r>
          </a:p>
          <a:p>
            <a:endParaRPr lang="es-AR" sz="3000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600" b="1" dirty="0" smtClean="0"/>
              <a:t>Implementación de una política publica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La autoridad de aplicación es el organismo del estado encargado de las políticas publicas y en un plano más estricto del cumplimiento de lo establecido por una norma legal.</a:t>
            </a:r>
          </a:p>
          <a:p>
            <a:endParaRPr lang="es-ES" sz="2800" dirty="0" smtClean="0"/>
          </a:p>
          <a:p>
            <a:r>
              <a:rPr lang="es-ES" sz="2800" dirty="0" smtClean="0"/>
              <a:t>En el sector forestal argentino los organismos de rango ministerial que implementan las políticas forestales: el </a:t>
            </a:r>
            <a:r>
              <a:rPr lang="es-ES" sz="2800" dirty="0" err="1" smtClean="0"/>
              <a:t>Mrio</a:t>
            </a:r>
            <a:r>
              <a:rPr lang="es-ES" sz="2800" dirty="0" smtClean="0"/>
              <a:t> de Agricultura, Ganadería y Pesca y el </a:t>
            </a:r>
            <a:r>
              <a:rPr lang="es-ES" sz="2800" dirty="0" err="1" smtClean="0"/>
              <a:t>Mrio</a:t>
            </a:r>
            <a:r>
              <a:rPr lang="es-ES" sz="2800" dirty="0" smtClean="0"/>
              <a:t> de Ambiente y Desarrollo Sostenible</a:t>
            </a:r>
            <a:endParaRPr lang="es-E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Implementación de una política publica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Los ministerios están compuestos por diversas dependencias denominadas de la administración central (administración Publica Nacional).</a:t>
            </a:r>
          </a:p>
          <a:p>
            <a:endParaRPr lang="es-ES" sz="2800" dirty="0" smtClean="0"/>
          </a:p>
          <a:p>
            <a:r>
              <a:rPr lang="es-ES" sz="2800" dirty="0" smtClean="0"/>
              <a:t>Los organismos descentralizados son entidades de la Administración Pública Nacional que tienen patrimonio propio y personería </a:t>
            </a:r>
            <a:r>
              <a:rPr lang="es-ES" sz="2800" dirty="0" smtClean="0"/>
              <a:t>jurídica. Son organismos especializados en un determinado campo de actividades.</a:t>
            </a:r>
            <a:endParaRPr lang="es-E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Implementación de una política publica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Los organismos descentralizados con incumbencias en el sector forestal son INTA, SENASA e INASE que </a:t>
            </a:r>
            <a:r>
              <a:rPr lang="es-ES" sz="2800" dirty="0" err="1" smtClean="0"/>
              <a:t>estan</a:t>
            </a:r>
            <a:r>
              <a:rPr lang="es-ES" sz="2800" dirty="0" smtClean="0"/>
              <a:t> en el ámbito del </a:t>
            </a:r>
            <a:r>
              <a:rPr lang="es-ES" sz="2800" dirty="0" err="1" smtClean="0"/>
              <a:t>Mrio</a:t>
            </a:r>
            <a:r>
              <a:rPr lang="es-ES" sz="2800" dirty="0" smtClean="0"/>
              <a:t> de Agricultura y la Administración Nacional de Parques Nacionales, en el ámbito del </a:t>
            </a:r>
            <a:r>
              <a:rPr lang="es-ES" sz="2800" dirty="0" err="1" smtClean="0"/>
              <a:t>Mrio</a:t>
            </a:r>
            <a:r>
              <a:rPr lang="es-ES" sz="2800" dirty="0" smtClean="0"/>
              <a:t> de Ambien</a:t>
            </a:r>
            <a:r>
              <a:rPr lang="es-ES" dirty="0" smtClean="0"/>
              <a:t>t</a:t>
            </a:r>
            <a:r>
              <a:rPr lang="es-ES" sz="2800" dirty="0" smtClean="0"/>
              <a:t>e.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Implementación de una política publica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Proyectos y programas. No son organismos sino que se trata de conjuntos de actividades concretas, </a:t>
            </a:r>
            <a:r>
              <a:rPr lang="es-ES" sz="2800" dirty="0" smtClean="0"/>
              <a:t>que se realizan con el fin de producir determinados bienes y servicios capaces de satisfacer </a:t>
            </a:r>
            <a:r>
              <a:rPr lang="es-ES" sz="2800" dirty="0" smtClean="0"/>
              <a:t>necesidades </a:t>
            </a:r>
            <a:r>
              <a:rPr lang="es-ES" sz="2800" dirty="0" smtClean="0"/>
              <a:t>o resolver problemas</a:t>
            </a:r>
            <a:r>
              <a:rPr lang="es-ES" sz="2800" dirty="0" smtClean="0"/>
              <a:t>.</a:t>
            </a:r>
          </a:p>
          <a:p>
            <a:endParaRPr lang="es-ES" sz="2800" dirty="0" smtClean="0"/>
          </a:p>
          <a:p>
            <a:r>
              <a:rPr lang="es-ES" sz="2800" dirty="0" smtClean="0"/>
              <a:t>Puede que los ejecuten organismos existentes en la administración publica o que se creen unidades ejecutoras específicamente creadas a dicho efecto.</a:t>
            </a:r>
          </a:p>
          <a:p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Implementación de una política publica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En nuestro país en el ámbito forestal la mayor parte de los proyectos y programas se ejecutan con el financiamiento crediticio de organismos internacionales como el Banco Mundial, el Banco Interamericano de Desarrollo (BID), la Corporación Andina de Fomento  (CAF) y cooperaciones internacionales o de organismos donantes como el </a:t>
            </a:r>
            <a:r>
              <a:rPr lang="es-ES" sz="2800" dirty="0" smtClean="0"/>
              <a:t>Global </a:t>
            </a:r>
            <a:r>
              <a:rPr lang="es-ES" sz="2800" dirty="0" err="1" smtClean="0"/>
              <a:t>Environment</a:t>
            </a:r>
            <a:r>
              <a:rPr lang="es-ES" sz="2800" dirty="0" smtClean="0"/>
              <a:t> </a:t>
            </a:r>
            <a:r>
              <a:rPr lang="es-ES" sz="2800" dirty="0" err="1" smtClean="0"/>
              <a:t>Facility</a:t>
            </a:r>
            <a:r>
              <a:rPr lang="es-ES" sz="2800" dirty="0" smtClean="0"/>
              <a:t> (GEF). </a:t>
            </a:r>
            <a:endParaRPr lang="es-E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Implementación de una política publica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La importancia de los programas en al implementación de políticas forestales nacionales es que se trata de un financiamiento especifico para determinadas actividades de los organismos sectoriales a bajo costo y largo plazo, que les permiten contar con recursos extrapresupuestarios</a:t>
            </a:r>
            <a:r>
              <a:rPr lang="es-ES" dirty="0" smtClean="0"/>
              <a:t>.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Generalidades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En un concepto amplio el termino política alude al grupo de acciones que se refieren a las cosas del estado. </a:t>
            </a:r>
          </a:p>
          <a:p>
            <a:endParaRPr lang="es-ES" dirty="0" smtClean="0"/>
          </a:p>
          <a:p>
            <a:r>
              <a:rPr lang="es-ES" dirty="0" smtClean="0"/>
              <a:t>Existen diferentes visiones sobre la política.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Políticas </a:t>
            </a:r>
            <a:r>
              <a:rPr lang="es-AR" sz="4000" b="1" dirty="0" smtClean="0"/>
              <a:t>publicas sectoriales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Política sectorial es el subconjunto de políticas </a:t>
            </a:r>
            <a:r>
              <a:rPr lang="es-ES" sz="2800" dirty="0" smtClean="0"/>
              <a:t>publicas nacionales </a:t>
            </a:r>
            <a:r>
              <a:rPr lang="es-ES" sz="2800" dirty="0" smtClean="0"/>
              <a:t>que afecta una actividad </a:t>
            </a:r>
            <a:r>
              <a:rPr lang="es-ES" sz="2800" dirty="0" smtClean="0"/>
              <a:t>específica </a:t>
            </a:r>
            <a:r>
              <a:rPr lang="es-ES" sz="2800" dirty="0" smtClean="0"/>
              <a:t>pública o </a:t>
            </a:r>
            <a:r>
              <a:rPr lang="es-ES" sz="2800" dirty="0" smtClean="0"/>
              <a:t>privada.</a:t>
            </a:r>
          </a:p>
          <a:p>
            <a:endParaRPr lang="es-ES" sz="2800" dirty="0" smtClean="0"/>
          </a:p>
          <a:p>
            <a:r>
              <a:rPr lang="es-ES" sz="2800" dirty="0" smtClean="0"/>
              <a:t>Son ejecutadas por los ministerios o secretarias responsables en la materia “organismos de aplicación.” </a:t>
            </a:r>
          </a:p>
          <a:p>
            <a:endParaRPr lang="es-ES" sz="2800" dirty="0" smtClean="0"/>
          </a:p>
          <a:p>
            <a:r>
              <a:rPr lang="es-ES" sz="2800" dirty="0" smtClean="0"/>
              <a:t>Como ejemplo se pueden citar las políticas de salud, ambiental, económica,  agropecuaria entre otras.</a:t>
            </a:r>
            <a:endParaRPr lang="es-E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 forestal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Desde una acepción estricta la política forestal es una política </a:t>
            </a:r>
            <a:r>
              <a:rPr lang="es-ES" sz="2800" dirty="0" smtClean="0"/>
              <a:t>publica </a:t>
            </a:r>
            <a:r>
              <a:rPr lang="es-ES" sz="2800" dirty="0" smtClean="0"/>
              <a:t>sectorial ejecutada por uno o más organismos del estado dedicados principalmente a administrar el recurso forestal . </a:t>
            </a:r>
          </a:p>
          <a:p>
            <a:endParaRPr lang="es-ES" sz="2800" dirty="0" smtClean="0"/>
          </a:p>
          <a:p>
            <a:r>
              <a:rPr lang="es-ES" sz="2800" dirty="0" smtClean="0"/>
              <a:t>En nuestro país los objetivos originales de la política nacional fueron el aprovechamiento racional (no destructivo) del recurso, la promoción de plantaciones  y el desarrollo de las industrias forestales.</a:t>
            </a:r>
            <a:endParaRPr lang="es-E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 forestal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En la actualidad en el mundo y en nuestro país,  los </a:t>
            </a:r>
            <a:r>
              <a:rPr lang="es-ES" sz="2800" dirty="0" smtClean="0"/>
              <a:t>objetivos de las políticas forestales nacionales son </a:t>
            </a:r>
            <a:r>
              <a:rPr lang="es-ES" sz="2800" dirty="0" smtClean="0"/>
              <a:t>más </a:t>
            </a:r>
            <a:r>
              <a:rPr lang="es-ES" sz="2800" dirty="0" smtClean="0"/>
              <a:t>diversificados y </a:t>
            </a:r>
            <a:r>
              <a:rPr lang="es-ES" sz="2800" dirty="0" smtClean="0"/>
              <a:t>sistémicos y </a:t>
            </a:r>
            <a:r>
              <a:rPr lang="es-ES" sz="2800" dirty="0" smtClean="0"/>
              <a:t>tienen en cuenta la importancia de la producción y de la conservación por igual; tales objetivos guardan relación con los bosques como recurso multidimensional, su potencial económico y su importancia para el medio ambiente.</a:t>
            </a:r>
            <a:endParaRPr lang="es-E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 forestal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Este nuevo enfoque de la política forestal reconoce el carácter transversal de las diversas políticas sectoriales.</a:t>
            </a:r>
          </a:p>
          <a:p>
            <a:endParaRPr lang="es-ES" sz="2800" dirty="0" smtClean="0"/>
          </a:p>
          <a:p>
            <a:r>
              <a:rPr lang="es-ES" sz="2800" dirty="0" smtClean="0"/>
              <a:t>Se reconoce que la </a:t>
            </a:r>
            <a:r>
              <a:rPr lang="es-ES" sz="2800" dirty="0" smtClean="0"/>
              <a:t>mayor parte de los problemas reales </a:t>
            </a:r>
            <a:r>
              <a:rPr lang="es-ES" sz="2800" dirty="0" smtClean="0"/>
              <a:t>se relacionan con múltiples  </a:t>
            </a:r>
            <a:r>
              <a:rPr lang="es-ES" sz="2800" dirty="0" smtClean="0"/>
              <a:t>cuestiones diferentes y no </a:t>
            </a:r>
            <a:r>
              <a:rPr lang="es-ES" sz="2800" dirty="0" smtClean="0"/>
              <a:t>se circunscriben a los </a:t>
            </a:r>
            <a:r>
              <a:rPr lang="es-ES" sz="2800" dirty="0" smtClean="0"/>
              <a:t>límites </a:t>
            </a:r>
            <a:r>
              <a:rPr lang="es-ES" sz="2800" dirty="0" smtClean="0"/>
              <a:t>establecidos </a:t>
            </a:r>
            <a:r>
              <a:rPr lang="es-ES" sz="2800" dirty="0" smtClean="0"/>
              <a:t>por </a:t>
            </a:r>
            <a:r>
              <a:rPr lang="es-ES" sz="2800" dirty="0" smtClean="0"/>
              <a:t>las leyes </a:t>
            </a:r>
            <a:r>
              <a:rPr lang="es-ES" sz="2800" dirty="0" smtClean="0"/>
              <a:t>o las competencias oficiales de los </a:t>
            </a:r>
            <a:r>
              <a:rPr lang="es-ES" sz="2800" dirty="0" smtClean="0"/>
              <a:t>organismos del estado.</a:t>
            </a:r>
            <a:endParaRPr lang="es-E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 forestal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2800" dirty="0" smtClean="0"/>
              <a:t>La evidencia empírica muestra </a:t>
            </a:r>
            <a:r>
              <a:rPr lang="es-ES" sz="2800" dirty="0" smtClean="0"/>
              <a:t>que </a:t>
            </a:r>
            <a:r>
              <a:rPr lang="es-ES" sz="2800" dirty="0" smtClean="0"/>
              <a:t>el </a:t>
            </a:r>
            <a:r>
              <a:rPr lang="es-ES" sz="2800" dirty="0" smtClean="0"/>
              <a:t>éxito o el fracaso de una política </a:t>
            </a:r>
            <a:r>
              <a:rPr lang="es-ES" sz="2800" dirty="0" smtClean="0"/>
              <a:t>forestal depende </a:t>
            </a:r>
            <a:r>
              <a:rPr lang="es-ES" sz="2800" dirty="0" smtClean="0"/>
              <a:t>en gran medida del impacto favorable o desfavorable generado por otras políticas</a:t>
            </a:r>
            <a:r>
              <a:rPr lang="es-ES" sz="2800" dirty="0" smtClean="0"/>
              <a:t>.</a:t>
            </a:r>
          </a:p>
          <a:p>
            <a:endParaRPr lang="es-ES" sz="2800" dirty="0" smtClean="0"/>
          </a:p>
          <a:p>
            <a:r>
              <a:rPr lang="es-ES" sz="2800" dirty="0" smtClean="0"/>
              <a:t>Las </a:t>
            </a:r>
            <a:r>
              <a:rPr lang="es-ES" sz="2800" dirty="0" smtClean="0"/>
              <a:t>políticas públicas relativas a sectores económicos específicos y a diferentes alternativas de uso de la tierra por lo general persiguen objetivos </a:t>
            </a:r>
            <a:r>
              <a:rPr lang="es-ES" sz="2800" dirty="0" smtClean="0"/>
              <a:t>contradictorios, </a:t>
            </a:r>
            <a:r>
              <a:rPr lang="es-ES" sz="2800" dirty="0" smtClean="0"/>
              <a:t>que es necesario equilibrar en el contexto más amplio </a:t>
            </a:r>
            <a:r>
              <a:rPr lang="es-ES" sz="2800" dirty="0" smtClean="0"/>
              <a:t>del </a:t>
            </a:r>
            <a:r>
              <a:rPr lang="es-ES" sz="2800" dirty="0" smtClean="0"/>
              <a:t>desarrollo sostenible de los recursos naturales.</a:t>
            </a:r>
            <a:endParaRPr lang="es-E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b="1" dirty="0" smtClean="0"/>
              <a:t>Definición de Política forestal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2800" dirty="0" smtClean="0"/>
              <a:t>   Una </a:t>
            </a:r>
            <a:r>
              <a:rPr lang="es-AR" sz="2800" dirty="0"/>
              <a:t>política forestal nacional es un acuerdo </a:t>
            </a:r>
            <a:r>
              <a:rPr lang="es-AR" sz="2800" dirty="0" smtClean="0"/>
              <a:t>negociado entre </a:t>
            </a:r>
            <a:r>
              <a:rPr lang="es-AR" sz="2800" dirty="0"/>
              <a:t>las partes interesadas basado en una visión y en objetivos comunes para los bosques y los árboles de un país, y que ha sido aprobado por el gobierno. </a:t>
            </a:r>
            <a:r>
              <a:rPr lang="es-AR" sz="2800" dirty="0" smtClean="0"/>
              <a:t>(FAO, Guía para políticas forestales).</a:t>
            </a:r>
          </a:p>
          <a:p>
            <a:pPr algn="just"/>
            <a:endParaRPr lang="es-AR" sz="2800" dirty="0" smtClean="0"/>
          </a:p>
          <a:p>
            <a:pPr algn="just"/>
            <a:r>
              <a:rPr lang="es-AR" sz="2400" dirty="0" smtClean="0"/>
              <a:t>Proporciona </a:t>
            </a:r>
            <a:r>
              <a:rPr lang="es-AR" sz="2400" dirty="0"/>
              <a:t>orientaciones estratégicas clave, y debería estar enunciada en un texto breve y fácilmente comprensible para un amplio espectro de la </a:t>
            </a:r>
            <a:r>
              <a:rPr lang="es-AR" sz="2400" dirty="0" smtClean="0"/>
              <a:t>sociedad.</a:t>
            </a:r>
            <a:endParaRPr lang="es-AR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Tipos de política forestal 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2800" dirty="0" smtClean="0"/>
              <a:t>Política forestal nacional explicita: </a:t>
            </a:r>
          </a:p>
          <a:p>
            <a:pPr>
              <a:buNone/>
            </a:pPr>
            <a:endParaRPr lang="es-AR" sz="2800" dirty="0" smtClean="0"/>
          </a:p>
          <a:p>
            <a:r>
              <a:rPr lang="es-AR" sz="2800" dirty="0" smtClean="0"/>
              <a:t>Las políticas forestales nacionales son textos oficiales en los cuales se recoge una visión de largo plazo para el sector, se formulan orientaciones y proponen estrategias de apoyo para alcanzar las metas, y se promueve la acción concertada entre las diferentes entidades y los encargados de la adopción de decisiones.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Tipos de política forestal 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b="1" dirty="0" smtClean="0"/>
              <a:t>Política de facto:</a:t>
            </a:r>
          </a:p>
          <a:p>
            <a:pPr>
              <a:buNone/>
            </a:pPr>
            <a:endParaRPr lang="es-AR" sz="3000" dirty="0" smtClean="0"/>
          </a:p>
          <a:p>
            <a:r>
              <a:rPr lang="es-AR" sz="2800" dirty="0" smtClean="0"/>
              <a:t>Está determinada por las medidas que el gobierno y las partes interesadas llevan a cabo en relación con los bosques, y es la suma de las numerosas acciones normativas individuales, más o menos </a:t>
            </a:r>
            <a:r>
              <a:rPr lang="es-AR" sz="2800" dirty="0" smtClean="0"/>
              <a:t>coordinadas </a:t>
            </a:r>
            <a:r>
              <a:rPr lang="es-AR" sz="2800" dirty="0" smtClean="0"/>
              <a:t>del gobierno y las partes interesadas. </a:t>
            </a:r>
          </a:p>
          <a:p>
            <a:pPr>
              <a:buNone/>
            </a:pPr>
            <a:r>
              <a:rPr lang="es-AR" dirty="0" smtClean="0"/>
              <a:t> 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Tipos de política forestal 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sz="2800" dirty="0" smtClean="0"/>
              <a:t>La política de facto evoluciona a lo largo del tiempo conforme cambian las acciones de los distintos </a:t>
            </a:r>
            <a:r>
              <a:rPr lang="es-AR" sz="2800" dirty="0" smtClean="0"/>
              <a:t>organismos sectoriales  en </a:t>
            </a:r>
            <a:r>
              <a:rPr lang="es-AR" sz="2800" dirty="0" smtClean="0"/>
              <a:t>respuesta a unas circunstancias también en evolución.</a:t>
            </a:r>
            <a:endParaRPr lang="es-AR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sz="3600" b="1" dirty="0" smtClean="0"/>
              <a:t>Diferencias entre política y legislación</a:t>
            </a:r>
            <a:endParaRPr lang="es-AR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dirty="0" smtClean="0"/>
          </a:p>
          <a:p>
            <a:r>
              <a:rPr lang="es-AR" sz="2800" dirty="0" smtClean="0"/>
              <a:t>En una política forestal se formula una visión o una meta amplia y una dirección a largo plazo acerca de los bosques y su aprovechamiento, pero en general no se especifican en detalle los instrumentos o prácticas necesarios para su ejecución. </a:t>
            </a:r>
            <a:endParaRPr lang="es-AR" sz="2800" dirty="0" smtClean="0"/>
          </a:p>
          <a:p>
            <a:r>
              <a:rPr lang="es-AR" sz="2800" dirty="0" smtClean="0"/>
              <a:t>Un </a:t>
            </a:r>
            <a:r>
              <a:rPr lang="es-AR" sz="2800" dirty="0" smtClean="0"/>
              <a:t>instrumento esencial para aplicar la política forestal es la legislación forestal. </a:t>
            </a:r>
          </a:p>
          <a:p>
            <a:pPr>
              <a:buNone/>
            </a:pPr>
            <a:r>
              <a:rPr lang="es-AR" sz="2800" dirty="0" smtClean="0"/>
              <a:t> 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 smtClean="0"/>
              <a:t>Visiones sobre la política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sz="2800" dirty="0" smtClean="0"/>
          </a:p>
          <a:p>
            <a:r>
              <a:rPr lang="es-AR" sz="2800" dirty="0" smtClean="0"/>
              <a:t>1</a:t>
            </a:r>
            <a:r>
              <a:rPr lang="es-AR" sz="2800" dirty="0"/>
              <a:t>) La política como control sobre personas y </a:t>
            </a:r>
            <a:r>
              <a:rPr lang="es-AR" sz="2800" dirty="0" smtClean="0"/>
              <a:t>recursos.</a:t>
            </a:r>
          </a:p>
          <a:p>
            <a:endParaRPr lang="es-AR" sz="2800" dirty="0" smtClean="0"/>
          </a:p>
          <a:p>
            <a:r>
              <a:rPr lang="es-AR" sz="2800" dirty="0" smtClean="0"/>
              <a:t>2</a:t>
            </a:r>
            <a:r>
              <a:rPr lang="es-AR" sz="2800" dirty="0"/>
              <a:t>) La política como actividad desarrollada a través de un sistema de instituciones </a:t>
            </a:r>
            <a:r>
              <a:rPr lang="es-AR" sz="2800" dirty="0" smtClean="0"/>
              <a:t>públicas.</a:t>
            </a:r>
          </a:p>
          <a:p>
            <a:endParaRPr lang="es-AR" sz="2800" dirty="0" smtClean="0"/>
          </a:p>
          <a:p>
            <a:r>
              <a:rPr lang="es-AR" sz="2800" dirty="0" smtClean="0"/>
              <a:t>3</a:t>
            </a:r>
            <a:r>
              <a:rPr lang="es-AR" sz="2800" dirty="0"/>
              <a:t>) La política como actividad dirigida por valores y equilibrio </a:t>
            </a:r>
            <a:r>
              <a:rPr lang="es-AR" sz="2800" dirty="0" smtClean="0"/>
              <a:t>social.</a:t>
            </a:r>
            <a:endParaRPr lang="es-AR" sz="2800" dirty="0"/>
          </a:p>
          <a:p>
            <a:endParaRPr lang="es-AR" sz="2800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Diferencias entre política y legislación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sz="2800" dirty="0" smtClean="0"/>
              <a:t>El propósito primordial de una legislación </a:t>
            </a:r>
            <a:r>
              <a:rPr lang="es-AR" sz="2800" dirty="0" smtClean="0">
                <a:solidFill>
                  <a:srgbClr val="FFFF00"/>
                </a:solidFill>
              </a:rPr>
              <a:t>es la distribución y el cumplimiento de los derechos y responsabilidades relacionados con los bosques</a:t>
            </a:r>
            <a:r>
              <a:rPr lang="es-AR" sz="2800" dirty="0" smtClean="0"/>
              <a:t>, y no el establecimiento de una visión, meta o estrategia acordada</a:t>
            </a:r>
            <a:r>
              <a:rPr lang="es-AR" sz="2800" dirty="0" smtClean="0"/>
              <a:t>.</a:t>
            </a:r>
          </a:p>
          <a:p>
            <a:endParaRPr lang="es-AR" sz="2800" dirty="0" smtClean="0"/>
          </a:p>
          <a:p>
            <a:r>
              <a:rPr lang="es-AR" sz="2800" dirty="0" smtClean="0"/>
              <a:t>Además las leyes de política sectorial determinan </a:t>
            </a:r>
            <a:r>
              <a:rPr lang="es-AR" sz="2800" dirty="0" smtClean="0"/>
              <a:t>c</a:t>
            </a:r>
            <a:r>
              <a:rPr lang="es-AR" sz="2800" dirty="0" smtClean="0"/>
              <a:t>ual es el organismo de aplicación de las mismas.</a:t>
            </a:r>
            <a:endParaRPr lang="es-AR" sz="2800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000" b="1" dirty="0" smtClean="0"/>
              <a:t>Diferencias entre política y legislación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dirty="0" smtClean="0"/>
          </a:p>
          <a:p>
            <a:endParaRPr lang="es-AR" sz="2800" dirty="0" smtClean="0"/>
          </a:p>
          <a:p>
            <a:r>
              <a:rPr lang="es-AR" sz="2800" dirty="0" smtClean="0"/>
              <a:t>Algunos países no disponen de una declaración de política forestal </a:t>
            </a:r>
            <a:r>
              <a:rPr lang="es-AR" sz="2800" dirty="0" smtClean="0">
                <a:solidFill>
                  <a:srgbClr val="FFFF00"/>
                </a:solidFill>
              </a:rPr>
              <a:t>y consideran que es la legislación la que contiene o expresa la «política»</a:t>
            </a:r>
            <a:r>
              <a:rPr lang="es-AR" sz="2800" dirty="0" smtClean="0">
                <a:solidFill>
                  <a:srgbClr val="FF0000"/>
                </a:solidFill>
              </a:rPr>
              <a:t> </a:t>
            </a:r>
            <a:r>
              <a:rPr lang="es-AR" sz="2800" dirty="0" smtClean="0"/>
              <a:t>y proporciona el marco fundamental que guía la acción del gobierno.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s-AR" b="1" dirty="0" smtClean="0"/>
              <a:t> </a:t>
            </a:r>
            <a:r>
              <a:rPr lang="es-AR" sz="4000" b="1" dirty="0" smtClean="0"/>
              <a:t>Visiones sobre la política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1) La política como control sobre personas y recursos</a:t>
            </a:r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sz="2800" dirty="0" smtClean="0"/>
              <a:t>Política es una actividad orientada en forma ideológica a la toma de decisiones de un grupo para alcanzar ciertos objetivos. Busca resolver o minimizar el choque entre los intereses encontrados que se producen dentro de una sociedad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b="1" dirty="0" smtClean="0"/>
              <a:t>Visiones sobre la política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/>
              <a:t>	 </a:t>
            </a:r>
            <a:r>
              <a:rPr lang="es-AR" dirty="0" smtClean="0"/>
              <a:t>2) La </a:t>
            </a:r>
            <a:r>
              <a:rPr lang="es-AR" dirty="0"/>
              <a:t>política como </a:t>
            </a:r>
            <a:r>
              <a:rPr lang="es-AR" dirty="0" smtClean="0"/>
              <a:t>una actividad </a:t>
            </a:r>
            <a:r>
              <a:rPr lang="es-AR" dirty="0"/>
              <a:t>desarrollada a través de un sistema de instituciones públicas</a:t>
            </a:r>
            <a:r>
              <a:rPr lang="es-AR" dirty="0" smtClean="0"/>
              <a:t>:</a:t>
            </a:r>
          </a:p>
          <a:p>
            <a:endParaRPr lang="es-AR" dirty="0"/>
          </a:p>
          <a:p>
            <a:r>
              <a:rPr lang="es-AR" sz="2800" dirty="0"/>
              <a:t>Sería política toda actividad inserta en instituciones </a:t>
            </a:r>
            <a:r>
              <a:rPr lang="es-AR" sz="2800" dirty="0" smtClean="0"/>
              <a:t>estables, (básicamente </a:t>
            </a:r>
            <a:r>
              <a:rPr lang="es-AR" sz="2800" dirty="0"/>
              <a:t>el </a:t>
            </a:r>
            <a:r>
              <a:rPr lang="es-AR" sz="2800" dirty="0" smtClean="0"/>
              <a:t>estado), </a:t>
            </a:r>
            <a:r>
              <a:rPr lang="es-AR" sz="2800" dirty="0"/>
              <a:t>autorizadas para ejercer una coacción sobre la </a:t>
            </a:r>
            <a:r>
              <a:rPr lang="es-AR" sz="2800" dirty="0" smtClean="0"/>
              <a:t>comunidad.</a:t>
            </a:r>
            <a:endParaRPr lang="es-A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Visiones sobre la política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pPr>
              <a:buNone/>
            </a:pPr>
            <a:r>
              <a:rPr lang="es-AR" dirty="0" smtClean="0"/>
              <a:t>	</a:t>
            </a:r>
            <a:r>
              <a:rPr lang="es-AR" dirty="0" smtClean="0"/>
              <a:t>3) La </a:t>
            </a:r>
            <a:r>
              <a:rPr lang="es-AR" dirty="0"/>
              <a:t>política como actividad dirigida por valores y equilibrio social</a:t>
            </a:r>
            <a:r>
              <a:rPr lang="es-AR" dirty="0" smtClean="0"/>
              <a:t>:</a:t>
            </a:r>
          </a:p>
          <a:p>
            <a:endParaRPr lang="es-AR" sz="2800" dirty="0"/>
          </a:p>
          <a:p>
            <a:r>
              <a:rPr lang="es-AR" sz="2800" dirty="0" smtClean="0"/>
              <a:t>Política es toda </a:t>
            </a:r>
            <a:r>
              <a:rPr lang="es-AR" sz="2800" dirty="0"/>
              <a:t>actividad encaminada al fomento del bien común o del interés general, mediante la redistribución de </a:t>
            </a:r>
            <a:r>
              <a:rPr lang="es-AR" sz="2800" dirty="0" smtClean="0"/>
              <a:t>valores.</a:t>
            </a:r>
            <a:endParaRPr lang="es-A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Políticas Publicas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800" dirty="0" smtClean="0"/>
          </a:p>
          <a:p>
            <a:r>
              <a:rPr lang="es-ES" sz="2800" dirty="0" smtClean="0"/>
              <a:t>Las </a:t>
            </a:r>
            <a:r>
              <a:rPr lang="es-ES" sz="2800" dirty="0" smtClean="0"/>
              <a:t>Políticas Públicas son las acciones de gobierno</a:t>
            </a:r>
            <a:r>
              <a:rPr lang="es-ES" sz="2800" dirty="0" smtClean="0"/>
              <a:t>, </a:t>
            </a:r>
            <a:r>
              <a:rPr lang="es-ES" sz="2800" dirty="0" smtClean="0"/>
              <a:t>que </a:t>
            </a:r>
            <a:r>
              <a:rPr lang="es-ES" sz="2800" dirty="0" smtClean="0"/>
              <a:t>buscan </a:t>
            </a:r>
            <a:r>
              <a:rPr lang="es-ES" sz="2800" dirty="0" smtClean="0"/>
              <a:t>cómo dar respuestas a las diversas demandas de la </a:t>
            </a:r>
            <a:r>
              <a:rPr lang="es-ES" sz="2800" dirty="0" smtClean="0"/>
              <a:t>sociedad.</a:t>
            </a:r>
          </a:p>
          <a:p>
            <a:endParaRPr lang="es-ES" sz="2800" dirty="0" smtClean="0"/>
          </a:p>
          <a:p>
            <a:r>
              <a:rPr lang="es-ES" sz="2800" dirty="0" smtClean="0"/>
              <a:t>Otra definición considera que la </a:t>
            </a:r>
            <a:r>
              <a:rPr lang="es-ES" sz="2800" dirty="0" smtClean="0"/>
              <a:t>política pública es un “curso de acción o inacción gubernamental en respuesta a problemas públicos</a:t>
            </a:r>
            <a:r>
              <a:rPr lang="es-ES" sz="2800" dirty="0" smtClean="0"/>
              <a:t>”.</a:t>
            </a:r>
            <a:endParaRPr lang="es-ES" sz="2800" dirty="0" smtClean="0"/>
          </a:p>
          <a:p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Políticas Publicas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Hay una visión, que podríamos definir como institucionalista  que considera que las </a:t>
            </a:r>
            <a:r>
              <a:rPr lang="es-ES" sz="2800" dirty="0" smtClean="0"/>
              <a:t>políticas </a:t>
            </a:r>
            <a:r>
              <a:rPr lang="es-ES" sz="2800" dirty="0" smtClean="0"/>
              <a:t>publicas se </a:t>
            </a:r>
            <a:r>
              <a:rPr lang="es-ES" sz="2800" dirty="0" smtClean="0"/>
              <a:t>producen y reproducen en el campo específico y exclusivo del </a:t>
            </a:r>
            <a:r>
              <a:rPr lang="es-ES" sz="2800" dirty="0" smtClean="0"/>
              <a:t>Estado.</a:t>
            </a:r>
          </a:p>
          <a:p>
            <a:endParaRPr lang="es-ES" sz="2800" dirty="0" smtClean="0"/>
          </a:p>
          <a:p>
            <a:r>
              <a:rPr lang="es-ES" sz="2800" dirty="0" smtClean="0"/>
              <a:t>Otra visión sostiene </a:t>
            </a:r>
            <a:r>
              <a:rPr lang="es-ES" sz="2800" dirty="0" smtClean="0"/>
              <a:t>que las </a:t>
            </a:r>
            <a:r>
              <a:rPr lang="es-ES" sz="2800" dirty="0" smtClean="0"/>
              <a:t>políticas publicas  se </a:t>
            </a:r>
            <a:r>
              <a:rPr lang="es-ES" sz="2800" dirty="0" smtClean="0"/>
              <a:t>producen y reproducen en el campo de la sociedad o por lo menos en un espacio de coproducción </a:t>
            </a:r>
            <a:r>
              <a:rPr lang="es-ES" sz="2800" dirty="0" smtClean="0"/>
              <a:t>activa</a:t>
            </a:r>
            <a:r>
              <a:rPr lang="es-ES" sz="2800" dirty="0" smtClean="0"/>
              <a:t> </a:t>
            </a:r>
            <a:r>
              <a:rPr lang="es-ES" sz="2800" dirty="0" smtClean="0"/>
              <a:t>en </a:t>
            </a:r>
            <a:r>
              <a:rPr lang="es-ES" sz="2800" dirty="0" smtClean="0"/>
              <a:t>los que el Estado no siempre ni necesariamente ocupa un lugar central y </a:t>
            </a:r>
            <a:r>
              <a:rPr lang="es-ES" sz="2800" dirty="0" smtClean="0"/>
              <a:t>hegemónico.</a:t>
            </a:r>
          </a:p>
          <a:p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 smtClean="0"/>
              <a:t>Políticas Publicas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No toda acción del estado es una política publica, puede que solo sea una medida aislada</a:t>
            </a:r>
          </a:p>
          <a:p>
            <a:endParaRPr lang="es-ES" sz="2800" dirty="0" smtClean="0"/>
          </a:p>
          <a:p>
            <a:r>
              <a:rPr lang="es-ES" sz="2800" dirty="0" smtClean="0"/>
              <a:t> Una política publica comprende: 1) </a:t>
            </a:r>
            <a:r>
              <a:rPr lang="es-ES" sz="2800" dirty="0" smtClean="0"/>
              <a:t>decisiones que requieren la asignación de recursos, </a:t>
            </a:r>
            <a:r>
              <a:rPr lang="es-ES" sz="2800" dirty="0" err="1" smtClean="0"/>
              <a:t>ii</a:t>
            </a:r>
            <a:r>
              <a:rPr lang="es-ES" sz="2800" dirty="0" smtClean="0"/>
              <a:t>) se </a:t>
            </a:r>
            <a:r>
              <a:rPr lang="es-ES" sz="2800" dirty="0" smtClean="0"/>
              <a:t>inscribe en un marco general de acción que </a:t>
            </a:r>
            <a:r>
              <a:rPr lang="es-ES" sz="2800" dirty="0" smtClean="0"/>
              <a:t>la diferencia de unas  </a:t>
            </a:r>
            <a:r>
              <a:rPr lang="es-ES" sz="2800" dirty="0" smtClean="0"/>
              <a:t>medidas </a:t>
            </a:r>
            <a:r>
              <a:rPr lang="es-ES" sz="2800" dirty="0" smtClean="0"/>
              <a:t>aisladas, </a:t>
            </a:r>
            <a:r>
              <a:rPr lang="es-ES" sz="2800" dirty="0" err="1" smtClean="0"/>
              <a:t>iii</a:t>
            </a:r>
            <a:r>
              <a:rPr lang="es-ES" sz="2800" dirty="0" smtClean="0"/>
              <a:t>) se implementa sobre un </a:t>
            </a:r>
            <a:r>
              <a:rPr lang="es-ES" sz="2800" dirty="0" smtClean="0"/>
              <a:t>público que se </a:t>
            </a:r>
            <a:r>
              <a:rPr lang="es-ES" sz="2800" dirty="0" smtClean="0"/>
              <a:t>ve afectado </a:t>
            </a:r>
            <a:r>
              <a:rPr lang="es-ES" sz="2800" dirty="0" smtClean="0"/>
              <a:t>por la misma, y </a:t>
            </a:r>
            <a:r>
              <a:rPr lang="es-ES" sz="2800" dirty="0" smtClean="0"/>
              <a:t> </a:t>
            </a:r>
            <a:r>
              <a:rPr lang="es-ES" sz="2800" dirty="0" err="1" smtClean="0"/>
              <a:t>iv</a:t>
            </a:r>
            <a:r>
              <a:rPr lang="es-ES" sz="2800" dirty="0" smtClean="0"/>
              <a:t>) define </a:t>
            </a:r>
            <a:r>
              <a:rPr lang="es-ES" sz="2800" dirty="0" smtClean="0"/>
              <a:t>metas y objetivos en función de valores sociales</a:t>
            </a:r>
            <a:endParaRPr lang="es-E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1785</TotalTime>
  <Words>1424</Words>
  <Application>Microsoft Office PowerPoint</Application>
  <PresentationFormat>Presentación en pantalla (4:3)</PresentationFormat>
  <Paragraphs>137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Fundición</vt:lpstr>
      <vt:lpstr>POLÍTICA FORESTAL</vt:lpstr>
      <vt:lpstr>Generalidades</vt:lpstr>
      <vt:lpstr>Visiones sobre la política</vt:lpstr>
      <vt:lpstr> Visiones sobre la política</vt:lpstr>
      <vt:lpstr>Visiones sobre la política</vt:lpstr>
      <vt:lpstr>Visiones sobre la política</vt:lpstr>
      <vt:lpstr>Políticas Publicas</vt:lpstr>
      <vt:lpstr>Políticas Publicas</vt:lpstr>
      <vt:lpstr>Políticas Publicas</vt:lpstr>
      <vt:lpstr>Políticas Públicas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Implementación de una política publica</vt:lpstr>
      <vt:lpstr>Políticas publicas sectoriales</vt:lpstr>
      <vt:lpstr>Política forestal</vt:lpstr>
      <vt:lpstr>Política forestal </vt:lpstr>
      <vt:lpstr>Política forestal </vt:lpstr>
      <vt:lpstr>Política forestal </vt:lpstr>
      <vt:lpstr>Definición de Política forestal</vt:lpstr>
      <vt:lpstr>Tipos de política forestal </vt:lpstr>
      <vt:lpstr>Tipos de política forestal </vt:lpstr>
      <vt:lpstr>Tipos de política forestal </vt:lpstr>
      <vt:lpstr>Diferencias entre política y legislación</vt:lpstr>
      <vt:lpstr>Diferencias entre política y legislación</vt:lpstr>
      <vt:lpstr>Diferencias entre política y legislación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forestal</dc:title>
  <dc:creator>Usuario</dc:creator>
  <cp:lastModifiedBy>Usuario</cp:lastModifiedBy>
  <cp:revision>134</cp:revision>
  <dcterms:created xsi:type="dcterms:W3CDTF">2014-05-25T12:39:12Z</dcterms:created>
  <dcterms:modified xsi:type="dcterms:W3CDTF">2020-03-23T21:59:12Z</dcterms:modified>
</cp:coreProperties>
</file>