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handoutMasterIdLst>
    <p:handoutMasterId r:id="rId41"/>
  </p:handoutMasterIdLst>
  <p:sldIdLst>
    <p:sldId id="256" r:id="rId2"/>
    <p:sldId id="288" r:id="rId3"/>
    <p:sldId id="301" r:id="rId4"/>
    <p:sldId id="281" r:id="rId5"/>
    <p:sldId id="259" r:id="rId6"/>
    <p:sldId id="273" r:id="rId7"/>
    <p:sldId id="274" r:id="rId8"/>
    <p:sldId id="297" r:id="rId9"/>
    <p:sldId id="260" r:id="rId10"/>
    <p:sldId id="291" r:id="rId11"/>
    <p:sldId id="293" r:id="rId12"/>
    <p:sldId id="294" r:id="rId13"/>
    <p:sldId id="295" r:id="rId14"/>
    <p:sldId id="296" r:id="rId15"/>
    <p:sldId id="271" r:id="rId16"/>
    <p:sldId id="279" r:id="rId17"/>
    <p:sldId id="298" r:id="rId18"/>
    <p:sldId id="270" r:id="rId19"/>
    <p:sldId id="289" r:id="rId20"/>
    <p:sldId id="280" r:id="rId21"/>
    <p:sldId id="282" r:id="rId22"/>
    <p:sldId id="302" r:id="rId23"/>
    <p:sldId id="283" r:id="rId24"/>
    <p:sldId id="284" r:id="rId25"/>
    <p:sldId id="285" r:id="rId26"/>
    <p:sldId id="265" r:id="rId27"/>
    <p:sldId id="303" r:id="rId28"/>
    <p:sldId id="266" r:id="rId29"/>
    <p:sldId id="290" r:id="rId30"/>
    <p:sldId id="275" r:id="rId31"/>
    <p:sldId id="304" r:id="rId32"/>
    <p:sldId id="305" r:id="rId33"/>
    <p:sldId id="272" r:id="rId34"/>
    <p:sldId id="292" r:id="rId35"/>
    <p:sldId id="299" r:id="rId36"/>
    <p:sldId id="300" r:id="rId37"/>
    <p:sldId id="261" r:id="rId38"/>
    <p:sldId id="286" r:id="rId39"/>
    <p:sldId id="287" r:id="rId40"/>
  </p:sldIdLst>
  <p:sldSz cx="9144000" cy="6858000" type="screen4x3"/>
  <p:notesSz cx="7099300" cy="10234613"/>
  <p:defaultTextStyle>
    <a:defPPr>
      <a:defRPr lang="es-AR"/>
    </a:defPPr>
    <a:lvl1pPr algn="l" rtl="0" fontAlgn="base">
      <a:spcBef>
        <a:spcPct val="0"/>
      </a:spcBef>
      <a:spcAft>
        <a:spcPct val="0"/>
      </a:spcAft>
      <a:defRPr sz="2800" b="1" kern="1200">
        <a:solidFill>
          <a:schemeClr val="accent2"/>
        </a:solidFill>
        <a:latin typeface="Verdana" pitchFamily="34" charset="0"/>
        <a:ea typeface="+mn-ea"/>
        <a:cs typeface="+mn-cs"/>
      </a:defRPr>
    </a:lvl1pPr>
    <a:lvl2pPr marL="457200" algn="l" rtl="0" fontAlgn="base">
      <a:spcBef>
        <a:spcPct val="0"/>
      </a:spcBef>
      <a:spcAft>
        <a:spcPct val="0"/>
      </a:spcAft>
      <a:defRPr sz="2800" b="1" kern="1200">
        <a:solidFill>
          <a:schemeClr val="accent2"/>
        </a:solidFill>
        <a:latin typeface="Verdana" pitchFamily="34" charset="0"/>
        <a:ea typeface="+mn-ea"/>
        <a:cs typeface="+mn-cs"/>
      </a:defRPr>
    </a:lvl2pPr>
    <a:lvl3pPr marL="914400" algn="l" rtl="0" fontAlgn="base">
      <a:spcBef>
        <a:spcPct val="0"/>
      </a:spcBef>
      <a:spcAft>
        <a:spcPct val="0"/>
      </a:spcAft>
      <a:defRPr sz="2800" b="1" kern="1200">
        <a:solidFill>
          <a:schemeClr val="accent2"/>
        </a:solidFill>
        <a:latin typeface="Verdana" pitchFamily="34" charset="0"/>
        <a:ea typeface="+mn-ea"/>
        <a:cs typeface="+mn-cs"/>
      </a:defRPr>
    </a:lvl3pPr>
    <a:lvl4pPr marL="1371600" algn="l" rtl="0" fontAlgn="base">
      <a:spcBef>
        <a:spcPct val="0"/>
      </a:spcBef>
      <a:spcAft>
        <a:spcPct val="0"/>
      </a:spcAft>
      <a:defRPr sz="2800" b="1" kern="1200">
        <a:solidFill>
          <a:schemeClr val="accent2"/>
        </a:solidFill>
        <a:latin typeface="Verdana" pitchFamily="34" charset="0"/>
        <a:ea typeface="+mn-ea"/>
        <a:cs typeface="+mn-cs"/>
      </a:defRPr>
    </a:lvl4pPr>
    <a:lvl5pPr marL="1828800" algn="l" rtl="0" fontAlgn="base">
      <a:spcBef>
        <a:spcPct val="0"/>
      </a:spcBef>
      <a:spcAft>
        <a:spcPct val="0"/>
      </a:spcAft>
      <a:defRPr sz="2800" b="1" kern="1200">
        <a:solidFill>
          <a:schemeClr val="accent2"/>
        </a:solidFill>
        <a:latin typeface="Verdana" pitchFamily="34" charset="0"/>
        <a:ea typeface="+mn-ea"/>
        <a:cs typeface="+mn-cs"/>
      </a:defRPr>
    </a:lvl5pPr>
    <a:lvl6pPr marL="2286000" algn="l" defTabSz="914400" rtl="0" eaLnBrk="1" latinLnBrk="0" hangingPunct="1">
      <a:defRPr sz="2800" b="1" kern="1200">
        <a:solidFill>
          <a:schemeClr val="accent2"/>
        </a:solidFill>
        <a:latin typeface="Verdana" pitchFamily="34" charset="0"/>
        <a:ea typeface="+mn-ea"/>
        <a:cs typeface="+mn-cs"/>
      </a:defRPr>
    </a:lvl6pPr>
    <a:lvl7pPr marL="2743200" algn="l" defTabSz="914400" rtl="0" eaLnBrk="1" latinLnBrk="0" hangingPunct="1">
      <a:defRPr sz="2800" b="1" kern="1200">
        <a:solidFill>
          <a:schemeClr val="accent2"/>
        </a:solidFill>
        <a:latin typeface="Verdana" pitchFamily="34" charset="0"/>
        <a:ea typeface="+mn-ea"/>
        <a:cs typeface="+mn-cs"/>
      </a:defRPr>
    </a:lvl7pPr>
    <a:lvl8pPr marL="3200400" algn="l" defTabSz="914400" rtl="0" eaLnBrk="1" latinLnBrk="0" hangingPunct="1">
      <a:defRPr sz="2800" b="1" kern="1200">
        <a:solidFill>
          <a:schemeClr val="accent2"/>
        </a:solidFill>
        <a:latin typeface="Verdana" pitchFamily="34" charset="0"/>
        <a:ea typeface="+mn-ea"/>
        <a:cs typeface="+mn-cs"/>
      </a:defRPr>
    </a:lvl8pPr>
    <a:lvl9pPr marL="3657600" algn="l" defTabSz="914400" rtl="0" eaLnBrk="1" latinLnBrk="0" hangingPunct="1">
      <a:defRPr sz="2800" b="1" kern="1200">
        <a:solidFill>
          <a:schemeClr val="accent2"/>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633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10088" autoAdjust="0"/>
    <p:restoredTop sz="94660"/>
  </p:normalViewPr>
  <p:slideViewPr>
    <p:cSldViewPr>
      <p:cViewPr>
        <p:scale>
          <a:sx n="70" d="100"/>
          <a:sy n="70" d="100"/>
        </p:scale>
        <p:origin x="-1752" y="-7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slide" Target="slides/slide20.xml"/><Relationship Id="rId1" Type="http://schemas.openxmlformats.org/officeDocument/2006/relationships/slide" Target="slides/slide9.xml"/><Relationship Id="rId4"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s-ES"/>
          </a:p>
        </p:txBody>
      </p:sp>
      <p:sp>
        <p:nvSpPr>
          <p:cNvPr id="119811"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s-ES"/>
          </a:p>
        </p:txBody>
      </p:sp>
      <p:sp>
        <p:nvSpPr>
          <p:cNvPr id="119812"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s-ES"/>
          </a:p>
        </p:txBody>
      </p:sp>
      <p:sp>
        <p:nvSpPr>
          <p:cNvPr id="119813"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3443C97A-C0DC-4443-AE05-9E2746546E0D}" type="slidenum">
              <a:rPr lang="es-ES"/>
              <a:pPr/>
              <a:t>‹Nº›</a:t>
            </a:fld>
            <a:endParaRPr lang="es-E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endParaRPr lang="es-AR"/>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AR"/>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956A24DB-E854-40A3-A32F-078AFAC96B2F}" type="slidenum">
              <a:rPr lang="es-AR" smtClean="0"/>
              <a:pPr/>
              <a:t>‹Nº›</a:t>
            </a:fld>
            <a:endParaRPr lang="es-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CFBA190-D585-4515-898C-256A297ACBB9}"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D5931B8-3588-462A-9CE4-0AACE400ECEA}" type="slidenum">
              <a:rPr lang="es-AR" smtClean="0"/>
              <a:pPr/>
              <a:t>‹Nº›</a:t>
            </a:fld>
            <a:endParaRPr lang="es-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566738" y="304800"/>
            <a:ext cx="8008937" cy="5715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3" name="2 Marcador de fecha"/>
          <p:cNvSpPr>
            <a:spLocks noGrp="1"/>
          </p:cNvSpPr>
          <p:nvPr>
            <p:ph type="dt" sz="half" idx="10"/>
          </p:nvPr>
        </p:nvSpPr>
        <p:spPr>
          <a:xfrm>
            <a:off x="609600" y="6245225"/>
            <a:ext cx="1981200" cy="476250"/>
          </a:xfrm>
        </p:spPr>
        <p:txBody>
          <a:bodyPr/>
          <a:lstStyle>
            <a:lvl1pPr>
              <a:defRPr/>
            </a:lvl1pPr>
          </a:lstStyle>
          <a:p>
            <a:endParaRPr lang="es-AR"/>
          </a:p>
        </p:txBody>
      </p:sp>
      <p:sp>
        <p:nvSpPr>
          <p:cNvPr id="4" name="3 Marcador de pie de página"/>
          <p:cNvSpPr>
            <a:spLocks noGrp="1"/>
          </p:cNvSpPr>
          <p:nvPr>
            <p:ph type="ftr" sz="quarter" idx="11"/>
          </p:nvPr>
        </p:nvSpPr>
        <p:spPr>
          <a:xfrm>
            <a:off x="3124200" y="6245225"/>
            <a:ext cx="2895600" cy="476250"/>
          </a:xfrm>
        </p:spPr>
        <p:txBody>
          <a:bodyPr/>
          <a:lstStyle>
            <a:lvl1pPr>
              <a:defRPr/>
            </a:lvl1pPr>
          </a:lstStyle>
          <a:p>
            <a:endParaRPr lang="es-AR"/>
          </a:p>
        </p:txBody>
      </p:sp>
      <p:sp>
        <p:nvSpPr>
          <p:cNvPr id="5" name="4 Marcador de número de diapositiva"/>
          <p:cNvSpPr>
            <a:spLocks noGrp="1"/>
          </p:cNvSpPr>
          <p:nvPr>
            <p:ph type="sldNum" sz="quarter" idx="12"/>
          </p:nvPr>
        </p:nvSpPr>
        <p:spPr>
          <a:xfrm>
            <a:off x="6553200" y="6245225"/>
            <a:ext cx="1981200" cy="476250"/>
          </a:xfrm>
        </p:spPr>
        <p:txBody>
          <a:bodyPr/>
          <a:lstStyle>
            <a:lvl1pPr>
              <a:defRPr/>
            </a:lvl1pPr>
          </a:lstStyle>
          <a:p>
            <a:fld id="{96EEB22C-B554-411D-A92E-F860B71FE64A}" type="slidenum">
              <a:rPr lang="es-AR"/>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endParaRPr lang="es-AR"/>
          </a:p>
        </p:txBody>
      </p:sp>
      <p:sp>
        <p:nvSpPr>
          <p:cNvPr id="9" name="8 Marcador de número de diapositiva"/>
          <p:cNvSpPr>
            <a:spLocks noGrp="1"/>
          </p:cNvSpPr>
          <p:nvPr>
            <p:ph type="sldNum" sz="quarter" idx="15"/>
          </p:nvPr>
        </p:nvSpPr>
        <p:spPr/>
        <p:txBody>
          <a:bodyPr rtlCol="0"/>
          <a:lstStyle/>
          <a:p>
            <a:fld id="{733C6E9E-B883-4C54-B799-4FC7350087DA}" type="slidenum">
              <a:rPr lang="es-AR" smtClean="0"/>
              <a:pPr/>
              <a:t>‹Nº›</a:t>
            </a:fld>
            <a:endParaRPr lang="es-AR"/>
          </a:p>
        </p:txBody>
      </p:sp>
      <p:sp>
        <p:nvSpPr>
          <p:cNvPr id="10" name="9 Marcador de pie de página"/>
          <p:cNvSpPr>
            <a:spLocks noGrp="1"/>
          </p:cNvSpPr>
          <p:nvPr>
            <p:ph type="ftr" sz="quarter" idx="16"/>
          </p:nvPr>
        </p:nvSpPr>
        <p:spPr/>
        <p:txBody>
          <a:bodyPr rtlCol="0"/>
          <a:lstStyle/>
          <a:p>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endParaRPr lang="es-AR"/>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AR"/>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007101DC-3CD4-487F-B672-DE6733761DEF}" type="slidenum">
              <a:rPr lang="es-AR" smtClean="0"/>
              <a:pPr/>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452A9BD1-E7EE-4708-B00C-E8BB3E7A6908}" type="slidenum">
              <a:rPr lang="es-AR" smtClean="0"/>
              <a:pPr/>
              <a:t>‹Nº›</a:t>
            </a:fld>
            <a:endParaRPr lang="es-AR"/>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00682AB5-181A-4291-9269-0ACA2C6412F6}" type="slidenum">
              <a:rPr lang="es-AR" smtClean="0"/>
              <a:pPr/>
              <a:t>‹Nº›</a:t>
            </a:fld>
            <a:endParaRPr lang="es-AR"/>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endParaRPr lang="es-AR"/>
          </a:p>
        </p:txBody>
      </p:sp>
      <p:sp>
        <p:nvSpPr>
          <p:cNvPr id="7" name="6 Marcador de número de diapositiva"/>
          <p:cNvSpPr>
            <a:spLocks noGrp="1"/>
          </p:cNvSpPr>
          <p:nvPr>
            <p:ph type="sldNum" sz="quarter" idx="11"/>
          </p:nvPr>
        </p:nvSpPr>
        <p:spPr/>
        <p:txBody>
          <a:bodyPr rtlCol="0"/>
          <a:lstStyle/>
          <a:p>
            <a:fld id="{F9C32684-0802-4005-B4F5-19F5DFEADB9B}" type="slidenum">
              <a:rPr lang="es-AR" smtClean="0"/>
              <a:pPr/>
              <a:t>‹Nº›</a:t>
            </a:fld>
            <a:endParaRPr lang="es-AR"/>
          </a:p>
        </p:txBody>
      </p:sp>
      <p:sp>
        <p:nvSpPr>
          <p:cNvPr id="8" name="7 Marcador de pie de página"/>
          <p:cNvSpPr>
            <a:spLocks noGrp="1"/>
          </p:cNvSpPr>
          <p:nvPr>
            <p:ph type="ftr" sz="quarter" idx="12"/>
          </p:nvPr>
        </p:nvSpPr>
        <p:spPr/>
        <p:txBody>
          <a:bodyPr rtlCol="0"/>
          <a:lstStyle/>
          <a:p>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5231D4AD-F426-48C3-ACE1-966955F7DFC6}"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endParaRPr lang="es-AR"/>
          </a:p>
        </p:txBody>
      </p:sp>
      <p:sp>
        <p:nvSpPr>
          <p:cNvPr id="22" name="21 Marcador de número de diapositiva"/>
          <p:cNvSpPr>
            <a:spLocks noGrp="1"/>
          </p:cNvSpPr>
          <p:nvPr>
            <p:ph type="sldNum" sz="quarter" idx="15"/>
          </p:nvPr>
        </p:nvSpPr>
        <p:spPr/>
        <p:txBody>
          <a:bodyPr rtlCol="0"/>
          <a:lstStyle/>
          <a:p>
            <a:fld id="{4C6DA55C-3B07-421D-AE77-AF7B6634ACD8}" type="slidenum">
              <a:rPr lang="es-AR" smtClean="0"/>
              <a:pPr/>
              <a:t>‹Nº›</a:t>
            </a:fld>
            <a:endParaRPr lang="es-AR"/>
          </a:p>
        </p:txBody>
      </p:sp>
      <p:sp>
        <p:nvSpPr>
          <p:cNvPr id="23" name="22 Marcador de pie de página"/>
          <p:cNvSpPr>
            <a:spLocks noGrp="1"/>
          </p:cNvSpPr>
          <p:nvPr>
            <p:ph type="ftr" sz="quarter" idx="16"/>
          </p:nvPr>
        </p:nvSpPr>
        <p:spPr/>
        <p:txBody>
          <a:bodyPr rtlCol="0"/>
          <a:lstStyle/>
          <a:p>
            <a:endParaRPr lang="es-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endParaRPr lang="es-AR"/>
          </a:p>
        </p:txBody>
      </p:sp>
      <p:sp>
        <p:nvSpPr>
          <p:cNvPr id="18" name="17 Marcador de número de diapositiva"/>
          <p:cNvSpPr>
            <a:spLocks noGrp="1"/>
          </p:cNvSpPr>
          <p:nvPr>
            <p:ph type="sldNum" sz="quarter" idx="11"/>
          </p:nvPr>
        </p:nvSpPr>
        <p:spPr/>
        <p:txBody>
          <a:bodyPr rtlCol="0"/>
          <a:lstStyle/>
          <a:p>
            <a:fld id="{57CF31EE-9467-437E-9C96-16B39CE0B41C}" type="slidenum">
              <a:rPr lang="es-AR" smtClean="0"/>
              <a:pPr/>
              <a:t>‹Nº›</a:t>
            </a:fld>
            <a:endParaRPr lang="es-AR"/>
          </a:p>
        </p:txBody>
      </p:sp>
      <p:sp>
        <p:nvSpPr>
          <p:cNvPr id="21" name="20 Marcador de pie de página"/>
          <p:cNvSpPr>
            <a:spLocks noGrp="1"/>
          </p:cNvSpPr>
          <p:nvPr>
            <p:ph type="ftr" sz="quarter" idx="12"/>
          </p:nvPr>
        </p:nvSpPr>
        <p:spPr/>
        <p:txBody>
          <a:bodyPr rtlCol="0"/>
          <a:lstStyle/>
          <a:p>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endParaRPr lang="es-AR"/>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AR"/>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059BA15-056C-423E-9C8D-FE14029330B2}" type="slidenum">
              <a:rPr lang="es-AR" smtClean="0"/>
              <a:pPr/>
              <a:t>‹Nº›</a:t>
            </a:fld>
            <a:endParaRPr lang="es-A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4"/>
          <p:cNvSpPr txBox="1">
            <a:spLocks noChangeArrowheads="1"/>
          </p:cNvSpPr>
          <p:nvPr/>
        </p:nvSpPr>
        <p:spPr bwMode="auto">
          <a:xfrm>
            <a:off x="1357290" y="428604"/>
            <a:ext cx="6429420" cy="646331"/>
          </a:xfrm>
          <a:prstGeom prst="rect">
            <a:avLst/>
          </a:prstGeom>
          <a:noFill/>
          <a:ln w="9525">
            <a:noFill/>
            <a:miter lim="800000"/>
            <a:headEnd/>
            <a:tailEnd/>
          </a:ln>
          <a:effectLst/>
        </p:spPr>
        <p:txBody>
          <a:bodyPr wrap="square">
            <a:spAutoFit/>
          </a:bodyPr>
          <a:lstStyle/>
          <a:p>
            <a:pPr algn="ctr"/>
            <a:r>
              <a:rPr lang="es-AR" sz="1800" dirty="0">
                <a:solidFill>
                  <a:schemeClr val="tx1"/>
                </a:solidFill>
                <a:latin typeface="+mj-lt"/>
              </a:rPr>
              <a:t>UNIVERSIDAD NACIONAL DE LA PLATA</a:t>
            </a:r>
          </a:p>
          <a:p>
            <a:pPr algn="ctr"/>
            <a:r>
              <a:rPr lang="es-AR" sz="1800" dirty="0">
                <a:solidFill>
                  <a:schemeClr val="tx1"/>
                </a:solidFill>
                <a:latin typeface="+mj-lt"/>
              </a:rPr>
              <a:t>Facultad de Ciencias Agrarias y Forestales</a:t>
            </a:r>
          </a:p>
        </p:txBody>
      </p:sp>
      <p:sp>
        <p:nvSpPr>
          <p:cNvPr id="16" name="Text Box 5"/>
          <p:cNvSpPr txBox="1">
            <a:spLocks noChangeArrowheads="1"/>
          </p:cNvSpPr>
          <p:nvPr/>
        </p:nvSpPr>
        <p:spPr bwMode="auto">
          <a:xfrm>
            <a:off x="0" y="1500174"/>
            <a:ext cx="8786842" cy="1077218"/>
          </a:xfrm>
          <a:prstGeom prst="rect">
            <a:avLst/>
          </a:prstGeom>
          <a:noFill/>
          <a:ln w="9525">
            <a:noFill/>
            <a:miter lim="800000"/>
            <a:headEnd/>
            <a:tailEnd/>
          </a:ln>
          <a:effectLst/>
        </p:spPr>
        <p:txBody>
          <a:bodyPr wrap="square">
            <a:spAutoFit/>
          </a:bodyPr>
          <a:lstStyle/>
          <a:p>
            <a:pPr algn="ctr"/>
            <a:r>
              <a:rPr lang="es-AR" sz="3200" b="0" dirty="0" smtClean="0">
                <a:solidFill>
                  <a:srgbClr val="000000"/>
                </a:solidFill>
                <a:latin typeface="+mj-lt"/>
              </a:rPr>
              <a:t>Curso Optativo:</a:t>
            </a:r>
            <a:endParaRPr lang="es-AR" sz="3200" b="0" dirty="0">
              <a:solidFill>
                <a:srgbClr val="000000"/>
              </a:solidFill>
              <a:latin typeface="+mj-lt"/>
            </a:endParaRPr>
          </a:p>
          <a:p>
            <a:pPr algn="ctr"/>
            <a:r>
              <a:rPr lang="es-AR" sz="3200" i="1" dirty="0">
                <a:solidFill>
                  <a:schemeClr val="tx1"/>
                </a:solidFill>
                <a:latin typeface="+mj-lt"/>
              </a:rPr>
              <a:t>        </a:t>
            </a:r>
            <a:r>
              <a:rPr lang="es-AR" sz="3200" i="1" dirty="0">
                <a:solidFill>
                  <a:srgbClr val="000066"/>
                </a:solidFill>
                <a:latin typeface="+mj-lt"/>
              </a:rPr>
              <a:t>“Introducción a </a:t>
            </a:r>
            <a:r>
              <a:rPr lang="es-AR" sz="3200" i="1" dirty="0" smtClean="0">
                <a:solidFill>
                  <a:srgbClr val="000066"/>
                </a:solidFill>
                <a:latin typeface="+mj-lt"/>
              </a:rPr>
              <a:t>la </a:t>
            </a:r>
            <a:r>
              <a:rPr lang="es-AR" sz="3200" i="1" dirty="0" err="1" smtClean="0">
                <a:solidFill>
                  <a:srgbClr val="000066"/>
                </a:solidFill>
                <a:latin typeface="+mj-lt"/>
              </a:rPr>
              <a:t>Geoinformación</a:t>
            </a:r>
            <a:r>
              <a:rPr lang="es-AR" sz="3200" i="1" dirty="0">
                <a:solidFill>
                  <a:srgbClr val="000066"/>
                </a:solidFill>
                <a:latin typeface="+mj-lt"/>
              </a:rPr>
              <a:t>”</a:t>
            </a:r>
          </a:p>
        </p:txBody>
      </p:sp>
      <p:sp>
        <p:nvSpPr>
          <p:cNvPr id="17" name="Text Box 6"/>
          <p:cNvSpPr txBox="1">
            <a:spLocks noChangeArrowheads="1"/>
          </p:cNvSpPr>
          <p:nvPr/>
        </p:nvSpPr>
        <p:spPr bwMode="auto">
          <a:xfrm>
            <a:off x="1357290" y="3500438"/>
            <a:ext cx="6481763" cy="369332"/>
          </a:xfrm>
          <a:prstGeom prst="rect">
            <a:avLst/>
          </a:prstGeom>
          <a:noFill/>
          <a:ln w="9525">
            <a:noFill/>
            <a:miter lim="800000"/>
            <a:headEnd/>
            <a:tailEnd/>
          </a:ln>
          <a:effectLst/>
        </p:spPr>
        <p:txBody>
          <a:bodyPr>
            <a:spAutoFit/>
          </a:bodyPr>
          <a:lstStyle/>
          <a:p>
            <a:r>
              <a:rPr lang="es-AR" sz="1800" b="1" dirty="0" smtClean="0">
                <a:solidFill>
                  <a:schemeClr val="tx1"/>
                </a:solidFill>
                <a:latin typeface="+mj-lt"/>
                <a:cs typeface="Times New Roman" pitchFamily="18" charset="0"/>
              </a:rPr>
              <a:t>TP2.  </a:t>
            </a:r>
            <a:r>
              <a:rPr lang="es-AR" sz="1800" b="1" dirty="0" smtClean="0">
                <a:solidFill>
                  <a:schemeClr val="tx1"/>
                </a:solidFill>
                <a:latin typeface="+mj-lt"/>
                <a:cs typeface="Times New Roman" pitchFamily="18" charset="0"/>
              </a:rPr>
              <a:t>- </a:t>
            </a:r>
            <a:r>
              <a:rPr lang="es-AR" sz="1800" dirty="0" smtClean="0">
                <a:solidFill>
                  <a:schemeClr val="tx1"/>
                </a:solidFill>
                <a:latin typeface="+mj-lt"/>
                <a:cs typeface="Times New Roman" pitchFamily="18" charset="0"/>
              </a:rPr>
              <a:t>UD 3. </a:t>
            </a:r>
            <a:r>
              <a:rPr lang="es-AR" sz="1800" b="1" dirty="0" smtClean="0">
                <a:solidFill>
                  <a:schemeClr val="tx1"/>
                </a:solidFill>
                <a:latin typeface="+mj-lt"/>
                <a:cs typeface="Times New Roman" pitchFamily="18" charset="0"/>
              </a:rPr>
              <a:t>BASES FISICAS DE LA TELETECCIÓN</a:t>
            </a:r>
            <a:endParaRPr lang="es-AR" sz="1800" b="1" dirty="0">
              <a:solidFill>
                <a:srgbClr val="000000"/>
              </a:solidFill>
              <a:latin typeface="+mj-lt"/>
            </a:endParaRPr>
          </a:p>
        </p:txBody>
      </p:sp>
      <p:sp>
        <p:nvSpPr>
          <p:cNvPr id="19" name="18 CuadroTexto"/>
          <p:cNvSpPr txBox="1"/>
          <p:nvPr/>
        </p:nvSpPr>
        <p:spPr>
          <a:xfrm>
            <a:off x="4429124" y="6286520"/>
            <a:ext cx="3047629" cy="369332"/>
          </a:xfrm>
          <a:prstGeom prst="rect">
            <a:avLst/>
          </a:prstGeom>
          <a:noFill/>
        </p:spPr>
        <p:txBody>
          <a:bodyPr wrap="none" rtlCol="0">
            <a:spAutoFit/>
          </a:bodyPr>
          <a:lstStyle/>
          <a:p>
            <a:r>
              <a:rPr lang="es-AR" sz="1800" dirty="0" smtClean="0">
                <a:solidFill>
                  <a:schemeClr val="tx1"/>
                </a:solidFill>
                <a:latin typeface="+mj-lt"/>
              </a:rPr>
              <a:t>27 </a:t>
            </a:r>
            <a:r>
              <a:rPr lang="es-AR" sz="1800" dirty="0">
                <a:solidFill>
                  <a:schemeClr val="tx1"/>
                </a:solidFill>
                <a:latin typeface="+mj-lt"/>
              </a:rPr>
              <a:t>de Setiembre de 2018</a:t>
            </a:r>
            <a:endParaRPr lang="es-AR" sz="1800" dirty="0">
              <a:solidFill>
                <a:schemeClr val="tx1"/>
              </a:solidFill>
              <a:latin typeface="+mj-lt"/>
            </a:endParaRPr>
          </a:p>
        </p:txBody>
      </p:sp>
      <p:sp>
        <p:nvSpPr>
          <p:cNvPr id="20" name="Text Box 10"/>
          <p:cNvSpPr txBox="1">
            <a:spLocks noChangeArrowheads="1"/>
          </p:cNvSpPr>
          <p:nvPr/>
        </p:nvSpPr>
        <p:spPr bwMode="auto">
          <a:xfrm>
            <a:off x="357158" y="4286256"/>
            <a:ext cx="8458200" cy="1328738"/>
          </a:xfrm>
          <a:prstGeom prst="rect">
            <a:avLst/>
          </a:prstGeom>
          <a:noFill/>
          <a:ln w="9525">
            <a:noFill/>
            <a:miter lim="800000"/>
            <a:headEnd/>
            <a:tailEnd/>
          </a:ln>
          <a:effectLst/>
        </p:spPr>
        <p:txBody>
          <a:bodyPr>
            <a:spAutoFit/>
          </a:bodyPr>
          <a:lstStyle/>
          <a:p>
            <a:pPr>
              <a:spcBef>
                <a:spcPct val="50000"/>
              </a:spcBef>
            </a:pPr>
            <a:r>
              <a:rPr lang="es-AR" sz="1800" dirty="0">
                <a:solidFill>
                  <a:schemeClr val="tx1"/>
                </a:solidFill>
                <a:latin typeface="Calibri" pitchFamily="34" charset="0"/>
                <a:cs typeface="Times New Roman" pitchFamily="18" charset="0"/>
              </a:rPr>
              <a:t>Objetivo: </a:t>
            </a:r>
            <a:endParaRPr lang="en-US" sz="1800" dirty="0">
              <a:solidFill>
                <a:schemeClr val="tx1"/>
              </a:solidFill>
              <a:latin typeface="Calibri" pitchFamily="34" charset="0"/>
              <a:cs typeface="Times New Roman" pitchFamily="18" charset="0"/>
            </a:endParaRPr>
          </a:p>
          <a:p>
            <a:pPr algn="just">
              <a:spcBef>
                <a:spcPct val="50000"/>
              </a:spcBef>
            </a:pPr>
            <a:r>
              <a:rPr lang="es-AR" sz="1800" b="0" dirty="0">
                <a:solidFill>
                  <a:schemeClr val="tx1"/>
                </a:solidFill>
                <a:latin typeface="Calibri" pitchFamily="34" charset="0"/>
                <a:cs typeface="Times New Roman" pitchFamily="18" charset="0"/>
              </a:rPr>
              <a:t>Que el alumno se familiarice con las respuestas típicas de los diferentes componentes de la superficie terrestre en las distintas regiones del espectro electromagnético: región del visible, infrarrojo, térmico y microondas.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6" name="Text Box 6"/>
          <p:cNvSpPr txBox="1">
            <a:spLocks noChangeArrowheads="1"/>
          </p:cNvSpPr>
          <p:nvPr/>
        </p:nvSpPr>
        <p:spPr bwMode="auto">
          <a:xfrm>
            <a:off x="428596" y="214290"/>
            <a:ext cx="8382000" cy="457200"/>
          </a:xfrm>
          <a:prstGeom prst="rect">
            <a:avLst/>
          </a:prstGeom>
          <a:noFill/>
          <a:ln w="9525">
            <a:noFill/>
            <a:miter lim="800000"/>
            <a:headEnd/>
            <a:tailEnd/>
          </a:ln>
          <a:effectLst/>
        </p:spPr>
        <p:txBody>
          <a:bodyPr>
            <a:spAutoFit/>
          </a:bodyPr>
          <a:lstStyle/>
          <a:p>
            <a:r>
              <a:rPr lang="es-AR" sz="2400" dirty="0">
                <a:latin typeface="Calibri" pitchFamily="34" charset="0"/>
                <a:cs typeface="Times New Roman" pitchFamily="18" charset="0"/>
              </a:rPr>
              <a:t>Interacción de la energía con la atmósfera</a:t>
            </a:r>
            <a:endParaRPr lang="es-ES" sz="2400" dirty="0">
              <a:latin typeface="Calibri" pitchFamily="34" charset="0"/>
              <a:cs typeface="Times New Roman" pitchFamily="18" charset="0"/>
            </a:endParaRPr>
          </a:p>
        </p:txBody>
      </p:sp>
      <p:sp>
        <p:nvSpPr>
          <p:cNvPr id="143367" name="Rectangle 7"/>
          <p:cNvSpPr>
            <a:spLocks noChangeArrowheads="1"/>
          </p:cNvSpPr>
          <p:nvPr/>
        </p:nvSpPr>
        <p:spPr bwMode="auto">
          <a:xfrm>
            <a:off x="357158" y="857232"/>
            <a:ext cx="8464578" cy="4955203"/>
          </a:xfrm>
          <a:prstGeom prst="rect">
            <a:avLst/>
          </a:prstGeom>
          <a:solidFill>
            <a:schemeClr val="bg1"/>
          </a:solidFill>
          <a:ln w="9525">
            <a:noFill/>
            <a:miter lim="800000"/>
            <a:headEnd/>
            <a:tailEnd/>
          </a:ln>
          <a:effectLst/>
        </p:spPr>
        <p:txBody>
          <a:bodyPr wrap="square">
            <a:spAutoFit/>
          </a:bodyPr>
          <a:lstStyle/>
          <a:p>
            <a:pPr algn="just"/>
            <a:r>
              <a:rPr lang="es-AR" sz="1800" b="0" dirty="0">
                <a:solidFill>
                  <a:schemeClr val="folHlink"/>
                </a:solidFill>
                <a:latin typeface="Calibri" pitchFamily="34" charset="0"/>
              </a:rPr>
              <a:t>Independientemente de la fuente, toda la radiación detectada por los sensores remotos realiza un recorrido a través de la atmósfera.</a:t>
            </a:r>
          </a:p>
          <a:p>
            <a:pPr algn="just" eaLnBrk="0" hangingPunct="0"/>
            <a:r>
              <a:rPr lang="es-AR" sz="1800" b="0" dirty="0">
                <a:solidFill>
                  <a:schemeClr val="folHlink"/>
                </a:solidFill>
                <a:latin typeface="Calibri" pitchFamily="34" charset="0"/>
              </a:rPr>
              <a:t>La longitud de este recorrido puede variar mucho. </a:t>
            </a:r>
          </a:p>
          <a:p>
            <a:pPr algn="just" eaLnBrk="0" hangingPunct="0"/>
            <a:r>
              <a:rPr lang="es-AR" sz="1800" b="0" dirty="0">
                <a:solidFill>
                  <a:schemeClr val="folHlink"/>
                </a:solidFill>
                <a:latin typeface="Calibri" pitchFamily="34" charset="0"/>
              </a:rPr>
              <a:t>	</a:t>
            </a:r>
          </a:p>
          <a:p>
            <a:pPr algn="just" eaLnBrk="0" hangingPunct="0"/>
            <a:r>
              <a:rPr lang="es-AR" sz="1800" b="0" dirty="0">
                <a:solidFill>
                  <a:schemeClr val="folHlink"/>
                </a:solidFill>
                <a:latin typeface="Calibri" pitchFamily="34" charset="0"/>
              </a:rPr>
              <a:t>Por ejemplo la imagen satelital se obtiene como resultado de la luz del sol que atraviesa la atmósfera de la Tierra, incide sobre la superficie y es recibida por el receptor luego de haber atravesado nuevamente la atmósfera.</a:t>
            </a:r>
          </a:p>
          <a:p>
            <a:pPr algn="just" eaLnBrk="0" hangingPunct="0"/>
            <a:r>
              <a:rPr lang="es-AR" sz="1800" b="0" dirty="0">
                <a:solidFill>
                  <a:schemeClr val="folHlink"/>
                </a:solidFill>
                <a:latin typeface="Calibri" pitchFamily="34" charset="0"/>
              </a:rPr>
              <a:t>Por otra parte, un sensor térmico montado en un satélite detecta energía emitida directamente de los objetos de la superficie de la Tierra y por consiguiente el recorrido es más corto pues atraviesa la atmósfera una sola vez.</a:t>
            </a:r>
          </a:p>
          <a:p>
            <a:pPr eaLnBrk="0" hangingPunct="0"/>
            <a:endParaRPr lang="es-AR" sz="1800" b="0" dirty="0">
              <a:solidFill>
                <a:schemeClr val="folHlink"/>
              </a:solidFill>
              <a:latin typeface="Calibri" pitchFamily="34" charset="0"/>
            </a:endParaRPr>
          </a:p>
          <a:p>
            <a:pPr eaLnBrk="0" hangingPunct="0"/>
            <a:r>
              <a:rPr lang="es-AR" sz="1800" b="0" dirty="0">
                <a:solidFill>
                  <a:schemeClr val="folHlink"/>
                </a:solidFill>
                <a:latin typeface="Calibri" pitchFamily="34" charset="0"/>
              </a:rPr>
              <a:t>El efecto de la atmósfera sobre la energía transmitida varía con:</a:t>
            </a:r>
          </a:p>
          <a:p>
            <a:pPr eaLnBrk="0" hangingPunct="0"/>
            <a:r>
              <a:rPr lang="es-AR" sz="2000" dirty="0">
                <a:latin typeface="Calibri" pitchFamily="34" charset="0"/>
              </a:rPr>
              <a:t>	*las diferencias de recorrido, </a:t>
            </a:r>
          </a:p>
          <a:p>
            <a:pPr eaLnBrk="0" hangingPunct="0"/>
            <a:r>
              <a:rPr lang="es-AR" sz="2000" dirty="0">
                <a:latin typeface="Calibri" pitchFamily="34" charset="0"/>
              </a:rPr>
              <a:t>	*con la intensidad de la señal emitida, </a:t>
            </a:r>
          </a:p>
          <a:p>
            <a:pPr eaLnBrk="0" hangingPunct="0"/>
            <a:r>
              <a:rPr lang="es-AR" sz="2000" dirty="0">
                <a:latin typeface="Calibri" pitchFamily="34" charset="0"/>
              </a:rPr>
              <a:t>	*con la longitud de onda y </a:t>
            </a:r>
          </a:p>
          <a:p>
            <a:pPr eaLnBrk="0" hangingPunct="0"/>
            <a:r>
              <a:rPr lang="es-AR" sz="2000" dirty="0">
                <a:latin typeface="Calibri" pitchFamily="34" charset="0"/>
              </a:rPr>
              <a:t>	*con las condiciones atmosféricas al momento de la observación</a:t>
            </a:r>
          </a:p>
          <a:p>
            <a:pPr eaLnBrk="0" hangingPunct="0"/>
            <a:endParaRPr lang="es-AR" sz="2000" dirty="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Rectangle 4"/>
          <p:cNvSpPr>
            <a:spLocks noChangeArrowheads="1"/>
          </p:cNvSpPr>
          <p:nvPr/>
        </p:nvSpPr>
        <p:spPr bwMode="auto">
          <a:xfrm>
            <a:off x="228600" y="128588"/>
            <a:ext cx="8686800" cy="1965325"/>
          </a:xfrm>
          <a:prstGeom prst="rect">
            <a:avLst/>
          </a:prstGeom>
          <a:solidFill>
            <a:schemeClr val="bg1"/>
          </a:solidFill>
          <a:ln w="9525">
            <a:noFill/>
            <a:miter lim="800000"/>
            <a:headEnd/>
            <a:tailEnd/>
          </a:ln>
          <a:effectLst/>
        </p:spPr>
        <p:txBody>
          <a:bodyPr>
            <a:spAutoFit/>
          </a:bodyPr>
          <a:lstStyle/>
          <a:p>
            <a:r>
              <a:rPr lang="es-AR" sz="1900">
                <a:latin typeface="Calibri" pitchFamily="34" charset="0"/>
              </a:rPr>
              <a:t>La atmósfera afecta a la radiación incidente mediante dos mecanismos diferentes:</a:t>
            </a:r>
          </a:p>
          <a:p>
            <a:r>
              <a:rPr lang="es-AR" sz="2000" i="1">
                <a:solidFill>
                  <a:srgbClr val="0033CC"/>
                </a:solidFill>
                <a:latin typeface="Calibri" pitchFamily="34" charset="0"/>
              </a:rPr>
              <a:t>- </a:t>
            </a:r>
            <a:r>
              <a:rPr lang="es-AR" sz="2400" i="1">
                <a:solidFill>
                  <a:srgbClr val="0033CC"/>
                </a:solidFill>
                <a:latin typeface="Calibri" pitchFamily="34" charset="0"/>
              </a:rPr>
              <a:t>Dispersión o Scattering:     </a:t>
            </a:r>
            <a:r>
              <a:rPr lang="es-ES" sz="1600" u="sng">
                <a:latin typeface="Calibri" pitchFamily="34" charset="0"/>
              </a:rPr>
              <a:t>Dispersión Rayleigh</a:t>
            </a:r>
            <a:endParaRPr lang="en-US" sz="1600" u="sng">
              <a:latin typeface="Calibri" pitchFamily="34" charset="0"/>
            </a:endParaRPr>
          </a:p>
          <a:p>
            <a:r>
              <a:rPr lang="en-US" sz="1600" i="1">
                <a:latin typeface="Calibri" pitchFamily="34" charset="0"/>
              </a:rPr>
              <a:t>		                                   </a:t>
            </a:r>
            <a:r>
              <a:rPr lang="es-ES" sz="1600" i="1">
                <a:latin typeface="Calibri" pitchFamily="34" charset="0"/>
              </a:rPr>
              <a:t>Dispersión Mie</a:t>
            </a:r>
            <a:endParaRPr lang="en-US" sz="1600" i="1">
              <a:latin typeface="Calibri" pitchFamily="34" charset="0"/>
            </a:endParaRPr>
          </a:p>
          <a:p>
            <a:r>
              <a:rPr lang="en-US" sz="1600" i="1">
                <a:latin typeface="Calibri" pitchFamily="34" charset="0"/>
              </a:rPr>
              <a:t>                                                                           Scattering No Selectivo</a:t>
            </a:r>
            <a:endParaRPr lang="es-AR" sz="2400" i="1">
              <a:solidFill>
                <a:srgbClr val="0033CC"/>
              </a:solidFill>
              <a:latin typeface="Calibri" pitchFamily="34" charset="0"/>
            </a:endParaRPr>
          </a:p>
          <a:p>
            <a:endParaRPr lang="en-US" sz="2400" i="1">
              <a:solidFill>
                <a:srgbClr val="0033CC"/>
              </a:solidFill>
              <a:latin typeface="Calibri" pitchFamily="34" charset="0"/>
            </a:endParaRPr>
          </a:p>
          <a:p>
            <a:r>
              <a:rPr lang="en-US" sz="2400" i="1">
                <a:solidFill>
                  <a:srgbClr val="0033CC"/>
                </a:solidFill>
                <a:latin typeface="Calibri" pitchFamily="34" charset="0"/>
              </a:rPr>
              <a:t>- </a:t>
            </a:r>
            <a:r>
              <a:rPr lang="es-ES" sz="2400" i="1">
                <a:solidFill>
                  <a:srgbClr val="0033CC"/>
                </a:solidFill>
                <a:latin typeface="Calibri" pitchFamily="34" charset="0"/>
              </a:rPr>
              <a:t>Absorción</a:t>
            </a:r>
            <a:r>
              <a:rPr lang="en-US" sz="1600" i="1">
                <a:latin typeface="Calibri" pitchFamily="34" charset="0"/>
              </a:rPr>
              <a:t>		</a:t>
            </a:r>
            <a:endParaRPr lang="es-AR" sz="1600" i="1">
              <a:latin typeface="Calibri" pitchFamily="34" charset="0"/>
            </a:endParaRPr>
          </a:p>
        </p:txBody>
      </p:sp>
      <p:sp>
        <p:nvSpPr>
          <p:cNvPr id="145414" name="Text Box 6"/>
          <p:cNvSpPr txBox="1">
            <a:spLocks noChangeArrowheads="1"/>
          </p:cNvSpPr>
          <p:nvPr/>
        </p:nvSpPr>
        <p:spPr bwMode="auto">
          <a:xfrm>
            <a:off x="3132138" y="1847850"/>
            <a:ext cx="5791200" cy="3940175"/>
          </a:xfrm>
          <a:prstGeom prst="rect">
            <a:avLst/>
          </a:prstGeom>
          <a:noFill/>
          <a:ln w="9525">
            <a:noFill/>
            <a:miter lim="800000"/>
            <a:headEnd/>
            <a:tailEnd/>
          </a:ln>
          <a:effectLst/>
        </p:spPr>
        <p:txBody>
          <a:bodyPr>
            <a:spAutoFit/>
          </a:bodyPr>
          <a:lstStyle/>
          <a:p>
            <a:r>
              <a:rPr lang="es-ES" sz="2000" i="1">
                <a:solidFill>
                  <a:srgbClr val="0033CC"/>
                </a:solidFill>
                <a:latin typeface="Calibri" pitchFamily="34" charset="0"/>
              </a:rPr>
              <a:t>1-Dispersión o Scattering</a:t>
            </a:r>
            <a:r>
              <a:rPr lang="es-ES" sz="2000">
                <a:solidFill>
                  <a:srgbClr val="0033CC"/>
                </a:solidFill>
                <a:latin typeface="Calibri" pitchFamily="34" charset="0"/>
              </a:rPr>
              <a:t> :</a:t>
            </a:r>
            <a:r>
              <a:rPr lang="es-ES" sz="2000">
                <a:latin typeface="Calibri" pitchFamily="34" charset="0"/>
              </a:rPr>
              <a:t> </a:t>
            </a:r>
            <a:r>
              <a:rPr lang="es-ES" sz="1600">
                <a:latin typeface="Calibri" pitchFamily="34" charset="0"/>
              </a:rPr>
              <a:t>es la difusión de la radiación producida por partículas en la atmósfera.</a:t>
            </a:r>
          </a:p>
          <a:p>
            <a:endParaRPr lang="es-ES" sz="1800">
              <a:solidFill>
                <a:schemeClr val="folHlink"/>
              </a:solidFill>
              <a:latin typeface="Calibri" pitchFamily="34" charset="0"/>
            </a:endParaRPr>
          </a:p>
          <a:p>
            <a:r>
              <a:rPr lang="es-ES" sz="1800">
                <a:solidFill>
                  <a:schemeClr val="folHlink"/>
                </a:solidFill>
                <a:latin typeface="Calibri" pitchFamily="34" charset="0"/>
              </a:rPr>
              <a:t>Hay tres tipos de scattering:</a:t>
            </a:r>
          </a:p>
          <a:p>
            <a:pPr algn="just"/>
            <a:r>
              <a:rPr lang="es-ES" sz="2000" i="1">
                <a:latin typeface="Calibri" pitchFamily="34" charset="0"/>
              </a:rPr>
              <a:t>1.1 Dispersión Rayleigh</a:t>
            </a:r>
            <a:r>
              <a:rPr lang="es-ES" sz="1600">
                <a:latin typeface="Calibri" pitchFamily="34" charset="0"/>
              </a:rPr>
              <a:t> cuando la radiación interactúa con moléculas atmosféricas y otras partículas pequeñas cuyo diámetro es menor que la longitud de onda de la radiación incidente. Las longitudes de onda más cortas tienden a ser más afectadas por este mecanismo de dispersión que las longitudes de onda más largas. El cielo azul durante el día es un ejemplo de este tipo de dispersión.</a:t>
            </a:r>
          </a:p>
          <a:p>
            <a:pPr algn="just"/>
            <a:r>
              <a:rPr lang="es-ES" sz="1600">
                <a:latin typeface="Calibri" pitchFamily="34" charset="0"/>
              </a:rPr>
              <a:t>Al amanecer y al atardecer la luz recorre mayor distancia y la dispersión de todas las long de onda mas cortas es completa con lo cual mayor proporción de las long mas largas penetran la atmósfera. </a:t>
            </a:r>
          </a:p>
        </p:txBody>
      </p:sp>
      <p:pic>
        <p:nvPicPr>
          <p:cNvPr id="145419" name="Picture 11"/>
          <p:cNvPicPr>
            <a:picLocks noChangeAspect="1" noChangeArrowheads="1"/>
          </p:cNvPicPr>
          <p:nvPr/>
        </p:nvPicPr>
        <p:blipFill>
          <a:blip r:embed="rId2"/>
          <a:srcRect/>
          <a:stretch>
            <a:fillRect/>
          </a:stretch>
        </p:blipFill>
        <p:spPr bwMode="auto">
          <a:xfrm>
            <a:off x="214282" y="2500306"/>
            <a:ext cx="2879725" cy="1951038"/>
          </a:xfrm>
          <a:prstGeom prst="rect">
            <a:avLst/>
          </a:prstGeom>
          <a:noFill/>
          <a:ln w="9525">
            <a:noFill/>
            <a:miter lim="800000"/>
            <a:headEnd/>
            <a:tailEnd/>
          </a:ln>
          <a:effectLst/>
        </p:spPr>
      </p:pic>
      <p:sp>
        <p:nvSpPr>
          <p:cNvPr id="145420" name="AutoShape 12"/>
          <p:cNvSpPr>
            <a:spLocks/>
          </p:cNvSpPr>
          <p:nvPr/>
        </p:nvSpPr>
        <p:spPr bwMode="auto">
          <a:xfrm>
            <a:off x="3632200" y="579438"/>
            <a:ext cx="76200" cy="762000"/>
          </a:xfrm>
          <a:prstGeom prst="leftBrace">
            <a:avLst>
              <a:gd name="adj1" fmla="val 83333"/>
              <a:gd name="adj2" fmla="val 50000"/>
            </a:avLst>
          </a:prstGeom>
          <a:noFill/>
          <a:ln w="38100">
            <a:solidFill>
              <a:schemeClr val="accent2"/>
            </a:solidFill>
            <a:round/>
            <a:headEnd/>
            <a:tailEnd/>
          </a:ln>
          <a:effectLst/>
        </p:spPr>
        <p:txBody>
          <a:bodyPr wrap="none" anchor="ctr"/>
          <a:lstStyle/>
          <a:p>
            <a:endParaRPr lang="es-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228600" y="304800"/>
            <a:ext cx="4343400" cy="1220788"/>
          </a:xfrm>
          <a:prstGeom prst="rect">
            <a:avLst/>
          </a:prstGeom>
          <a:noFill/>
          <a:ln w="9525">
            <a:noFill/>
            <a:miter lim="800000"/>
            <a:headEnd/>
            <a:tailEnd/>
          </a:ln>
          <a:effectLst/>
        </p:spPr>
        <p:txBody>
          <a:bodyPr>
            <a:spAutoFit/>
          </a:bodyPr>
          <a:lstStyle/>
          <a:p>
            <a:r>
              <a:rPr lang="es-AR" sz="2400" i="1">
                <a:solidFill>
                  <a:srgbClr val="0033CC"/>
                </a:solidFill>
                <a:latin typeface="Calibri" pitchFamily="34" charset="0"/>
              </a:rPr>
              <a:t>Dispersión o Scattering</a:t>
            </a:r>
            <a:r>
              <a:rPr lang="es-AR" sz="2400">
                <a:solidFill>
                  <a:srgbClr val="0033CC"/>
                </a:solidFill>
                <a:latin typeface="Calibri" pitchFamily="34" charset="0"/>
              </a:rPr>
              <a:t> </a:t>
            </a:r>
          </a:p>
          <a:p>
            <a:r>
              <a:rPr lang="es-ES" sz="1600" i="1">
                <a:latin typeface="Calibri" pitchFamily="34" charset="0"/>
              </a:rPr>
              <a:t>Dispersión Rayleigh</a:t>
            </a:r>
            <a:endParaRPr lang="en-US" sz="1600">
              <a:latin typeface="Calibri" pitchFamily="34" charset="0"/>
            </a:endParaRPr>
          </a:p>
          <a:p>
            <a:r>
              <a:rPr lang="es-ES" sz="1800" i="1" u="sng">
                <a:latin typeface="Calibri" pitchFamily="34" charset="0"/>
              </a:rPr>
              <a:t>Dispersión Mie</a:t>
            </a:r>
            <a:endParaRPr lang="en-US" sz="1800" i="1" u="sng">
              <a:latin typeface="Calibri" pitchFamily="34" charset="0"/>
            </a:endParaRPr>
          </a:p>
          <a:p>
            <a:r>
              <a:rPr lang="en-US" sz="1600" i="1">
                <a:latin typeface="Calibri" pitchFamily="34" charset="0"/>
              </a:rPr>
              <a:t>Scattering No Selectivo</a:t>
            </a:r>
            <a:endParaRPr lang="es-AR" sz="1600">
              <a:latin typeface="Calibri" pitchFamily="34" charset="0"/>
            </a:endParaRPr>
          </a:p>
        </p:txBody>
      </p:sp>
      <p:sp>
        <p:nvSpPr>
          <p:cNvPr id="146435" name="Text Box 3"/>
          <p:cNvSpPr txBox="1">
            <a:spLocks noChangeArrowheads="1"/>
          </p:cNvSpPr>
          <p:nvPr/>
        </p:nvSpPr>
        <p:spPr bwMode="auto">
          <a:xfrm>
            <a:off x="5181600" y="1663700"/>
            <a:ext cx="3733800" cy="2413000"/>
          </a:xfrm>
          <a:prstGeom prst="rect">
            <a:avLst/>
          </a:prstGeom>
          <a:noFill/>
          <a:ln w="9525">
            <a:noFill/>
            <a:miter lim="800000"/>
            <a:headEnd/>
            <a:tailEnd/>
          </a:ln>
          <a:effectLst/>
        </p:spPr>
        <p:txBody>
          <a:bodyPr>
            <a:spAutoFit/>
          </a:bodyPr>
          <a:lstStyle/>
          <a:p>
            <a:r>
              <a:rPr lang="es-ES" sz="2000" i="1">
                <a:solidFill>
                  <a:srgbClr val="0033CC"/>
                </a:solidFill>
                <a:latin typeface="Calibri" pitchFamily="34" charset="0"/>
              </a:rPr>
              <a:t>Dispersión o Scattering</a:t>
            </a:r>
          </a:p>
          <a:p>
            <a:pPr algn="just"/>
            <a:r>
              <a:rPr lang="es-ES" sz="1600">
                <a:latin typeface="Calibri" pitchFamily="34" charset="0"/>
              </a:rPr>
              <a:t>1.2 Otro tipo de dispersión es </a:t>
            </a:r>
            <a:r>
              <a:rPr lang="es-ES" sz="1800">
                <a:latin typeface="Calibri" pitchFamily="34" charset="0"/>
              </a:rPr>
              <a:t>la </a:t>
            </a:r>
            <a:r>
              <a:rPr lang="es-ES" sz="1800" i="1">
                <a:latin typeface="Calibri" pitchFamily="34" charset="0"/>
              </a:rPr>
              <a:t>Dispersión Mie</a:t>
            </a:r>
            <a:r>
              <a:rPr lang="es-ES" sz="1600" i="1">
                <a:latin typeface="Calibri" pitchFamily="34" charset="0"/>
              </a:rPr>
              <a:t>,</a:t>
            </a:r>
            <a:r>
              <a:rPr lang="es-ES" sz="1600">
                <a:latin typeface="Calibri" pitchFamily="34" charset="0"/>
              </a:rPr>
              <a:t> ésta tiene lugar cuando las partículas que interactúan con la radiación son de mayor diámetro, por ejemplo vapor de agua, partículas de polvo, humo. Se produce mas frecuentemente en las capas bajas de la atmósfera donde son mas abundantes.</a:t>
            </a:r>
          </a:p>
        </p:txBody>
      </p:sp>
      <p:pic>
        <p:nvPicPr>
          <p:cNvPr id="146436" name="Picture 4" descr="Scattering"/>
          <p:cNvPicPr>
            <a:picLocks noChangeAspect="1" noChangeArrowheads="1"/>
          </p:cNvPicPr>
          <p:nvPr/>
        </p:nvPicPr>
        <p:blipFill>
          <a:blip r:embed="rId2"/>
          <a:srcRect/>
          <a:stretch>
            <a:fillRect/>
          </a:stretch>
        </p:blipFill>
        <p:spPr bwMode="auto">
          <a:xfrm>
            <a:off x="838200" y="1828800"/>
            <a:ext cx="3200400" cy="307657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228600" y="304800"/>
            <a:ext cx="4343400" cy="1585913"/>
          </a:xfrm>
          <a:prstGeom prst="rect">
            <a:avLst/>
          </a:prstGeom>
          <a:noFill/>
          <a:ln w="9525">
            <a:noFill/>
            <a:miter lim="800000"/>
            <a:headEnd/>
            <a:tailEnd/>
          </a:ln>
          <a:effectLst/>
        </p:spPr>
        <p:txBody>
          <a:bodyPr>
            <a:spAutoFit/>
          </a:bodyPr>
          <a:lstStyle/>
          <a:p>
            <a:r>
              <a:rPr lang="es-AR" sz="2400" i="1">
                <a:solidFill>
                  <a:srgbClr val="0033CC"/>
                </a:solidFill>
                <a:latin typeface="Calibri" pitchFamily="34" charset="0"/>
              </a:rPr>
              <a:t>Dispersión o Scattering</a:t>
            </a:r>
          </a:p>
          <a:p>
            <a:r>
              <a:rPr lang="es-ES" sz="1600" i="1">
                <a:latin typeface="Calibri" pitchFamily="34" charset="0"/>
              </a:rPr>
              <a:t>Dispersión Rayleigh</a:t>
            </a:r>
            <a:endParaRPr lang="en-US" sz="1600">
              <a:latin typeface="Calibri" pitchFamily="34" charset="0"/>
            </a:endParaRPr>
          </a:p>
          <a:p>
            <a:r>
              <a:rPr lang="es-ES" sz="1600" i="1">
                <a:latin typeface="Calibri" pitchFamily="34" charset="0"/>
              </a:rPr>
              <a:t>Dispersión Mie</a:t>
            </a:r>
            <a:endParaRPr lang="en-US" sz="1600" i="1">
              <a:latin typeface="Calibri" pitchFamily="34" charset="0"/>
            </a:endParaRPr>
          </a:p>
          <a:p>
            <a:r>
              <a:rPr lang="en-US" sz="1800" i="1" u="sng">
                <a:latin typeface="Calibri" pitchFamily="34" charset="0"/>
              </a:rPr>
              <a:t>Scattering No Selectivo</a:t>
            </a:r>
            <a:endParaRPr lang="es-AR" sz="1800" i="1" u="sng">
              <a:latin typeface="Calibri" pitchFamily="34" charset="0"/>
            </a:endParaRPr>
          </a:p>
          <a:p>
            <a:r>
              <a:rPr lang="es-AR" sz="2400">
                <a:solidFill>
                  <a:srgbClr val="0033CC"/>
                </a:solidFill>
                <a:latin typeface="Calibri" pitchFamily="34" charset="0"/>
              </a:rPr>
              <a:t> </a:t>
            </a:r>
          </a:p>
        </p:txBody>
      </p:sp>
      <p:sp>
        <p:nvSpPr>
          <p:cNvPr id="147459" name="Text Box 3"/>
          <p:cNvSpPr txBox="1">
            <a:spLocks noChangeArrowheads="1"/>
          </p:cNvSpPr>
          <p:nvPr/>
        </p:nvSpPr>
        <p:spPr bwMode="auto">
          <a:xfrm>
            <a:off x="4343400" y="1619250"/>
            <a:ext cx="4572000" cy="4124325"/>
          </a:xfrm>
          <a:prstGeom prst="rect">
            <a:avLst/>
          </a:prstGeom>
          <a:noFill/>
          <a:ln w="9525">
            <a:noFill/>
            <a:miter lim="800000"/>
            <a:headEnd/>
            <a:tailEnd/>
          </a:ln>
          <a:effectLst/>
        </p:spPr>
        <p:txBody>
          <a:bodyPr>
            <a:spAutoFit/>
          </a:bodyPr>
          <a:lstStyle/>
          <a:p>
            <a:r>
              <a:rPr lang="es-ES" sz="2000" i="1">
                <a:solidFill>
                  <a:srgbClr val="0033CC"/>
                </a:solidFill>
                <a:latin typeface="Calibri" pitchFamily="34" charset="0"/>
              </a:rPr>
              <a:t>Dispersión o Scattering</a:t>
            </a:r>
            <a:endParaRPr lang="en-US" sz="2000" i="1">
              <a:solidFill>
                <a:srgbClr val="0033CC"/>
              </a:solidFill>
              <a:latin typeface="Calibri" pitchFamily="34" charset="0"/>
            </a:endParaRPr>
          </a:p>
          <a:p>
            <a:endParaRPr lang="en-US" sz="2000">
              <a:solidFill>
                <a:srgbClr val="0033CC"/>
              </a:solidFill>
              <a:latin typeface="Calibri" pitchFamily="34" charset="0"/>
            </a:endParaRPr>
          </a:p>
          <a:p>
            <a:pPr algn="just"/>
            <a:r>
              <a:rPr lang="en-US" sz="1600">
                <a:latin typeface="Calibri" pitchFamily="34" charset="0"/>
              </a:rPr>
              <a:t>1</a:t>
            </a:r>
            <a:r>
              <a:rPr lang="es-ES" sz="1600">
                <a:latin typeface="Calibri" pitchFamily="34" charset="0"/>
              </a:rPr>
              <a:t>.3 </a:t>
            </a:r>
            <a:r>
              <a:rPr lang="es-ES" sz="1600" i="1">
                <a:latin typeface="Calibri" pitchFamily="34" charset="0"/>
              </a:rPr>
              <a:t>Scattering No Selectivo</a:t>
            </a:r>
          </a:p>
          <a:p>
            <a:pPr algn="just"/>
            <a:r>
              <a:rPr lang="es-ES" sz="1600">
                <a:latin typeface="Calibri" pitchFamily="34" charset="0"/>
              </a:rPr>
              <a:t>Se llama así porque todas las long de ondas son dispersadas por igual.</a:t>
            </a:r>
          </a:p>
          <a:p>
            <a:pPr algn="just"/>
            <a:endParaRPr lang="es-ES" sz="1600">
              <a:latin typeface="Calibri" pitchFamily="34" charset="0"/>
            </a:endParaRPr>
          </a:p>
          <a:p>
            <a:pPr algn="just"/>
            <a:r>
              <a:rPr lang="es-ES" sz="1600">
                <a:latin typeface="Calibri" pitchFamily="34" charset="0"/>
              </a:rPr>
              <a:t>Ocurre cuando las partículas son mucho mas grandes que las long de ondas. Las gotas de agua y partículas de polvo pueden causar este tipo de dispersión.</a:t>
            </a:r>
          </a:p>
          <a:p>
            <a:pPr algn="just"/>
            <a:endParaRPr lang="es-ES" sz="1600">
              <a:latin typeface="Calibri" pitchFamily="34" charset="0"/>
            </a:endParaRPr>
          </a:p>
          <a:p>
            <a:pPr algn="just"/>
            <a:r>
              <a:rPr lang="es-ES" sz="1600">
                <a:latin typeface="Calibri" pitchFamily="34" charset="0"/>
              </a:rPr>
              <a:t>Por esta dispersión vemos las nubes o la niebla de color blanco, porque el azul, el verde y el rojo son dispersadas aproximadamente en iguales cantidades (luz verde+ roja + azul= luz blanca)</a:t>
            </a:r>
          </a:p>
          <a:p>
            <a:pPr algn="just"/>
            <a:r>
              <a:rPr lang="es-ES" sz="1600" b="0">
                <a:solidFill>
                  <a:srgbClr val="000000"/>
                </a:solidFill>
                <a:latin typeface="Calibri" pitchFamily="34" charset="0"/>
                <a:cs typeface="Arial" charset="0"/>
              </a:rPr>
              <a:t>. </a:t>
            </a:r>
            <a:endParaRPr lang="es-ES" sz="1600">
              <a:latin typeface="Calibri" pitchFamily="34" charset="0"/>
            </a:endParaRPr>
          </a:p>
        </p:txBody>
      </p:sp>
      <p:pic>
        <p:nvPicPr>
          <p:cNvPr id="147461" name="Picture 5" descr="Nonselective Scattering"/>
          <p:cNvPicPr>
            <a:picLocks noChangeAspect="1" noChangeArrowheads="1"/>
          </p:cNvPicPr>
          <p:nvPr/>
        </p:nvPicPr>
        <p:blipFill>
          <a:blip r:embed="rId2"/>
          <a:srcRect/>
          <a:stretch>
            <a:fillRect/>
          </a:stretch>
        </p:blipFill>
        <p:spPr bwMode="auto">
          <a:xfrm>
            <a:off x="457200" y="2895600"/>
            <a:ext cx="2982913" cy="204628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1905000" y="381000"/>
            <a:ext cx="3200400" cy="457200"/>
          </a:xfrm>
          <a:prstGeom prst="rect">
            <a:avLst/>
          </a:prstGeom>
          <a:noFill/>
          <a:ln w="9525">
            <a:noFill/>
            <a:miter lim="800000"/>
            <a:headEnd/>
            <a:tailEnd/>
          </a:ln>
          <a:effectLst/>
        </p:spPr>
        <p:txBody>
          <a:bodyPr>
            <a:spAutoFit/>
          </a:bodyPr>
          <a:lstStyle/>
          <a:p>
            <a:r>
              <a:rPr lang="en-US" sz="2400" i="1">
                <a:solidFill>
                  <a:srgbClr val="0033CC"/>
                </a:solidFill>
                <a:latin typeface="Calibri" pitchFamily="34" charset="0"/>
              </a:rPr>
              <a:t>2-</a:t>
            </a:r>
            <a:r>
              <a:rPr lang="es-ES" sz="2400" i="1">
                <a:solidFill>
                  <a:srgbClr val="0033CC"/>
                </a:solidFill>
                <a:latin typeface="Calibri" pitchFamily="34" charset="0"/>
              </a:rPr>
              <a:t>Absorción</a:t>
            </a:r>
            <a:r>
              <a:rPr lang="es-ES" sz="2400">
                <a:solidFill>
                  <a:srgbClr val="0033CC"/>
                </a:solidFill>
                <a:latin typeface="Calibri" pitchFamily="34" charset="0"/>
              </a:rPr>
              <a:t> </a:t>
            </a:r>
          </a:p>
        </p:txBody>
      </p:sp>
      <p:sp>
        <p:nvSpPr>
          <p:cNvPr id="148487" name="Rectangle 7"/>
          <p:cNvSpPr>
            <a:spLocks noChangeArrowheads="1"/>
          </p:cNvSpPr>
          <p:nvPr/>
        </p:nvSpPr>
        <p:spPr bwMode="auto">
          <a:xfrm>
            <a:off x="3886200" y="1752600"/>
            <a:ext cx="4876800" cy="3478213"/>
          </a:xfrm>
          <a:prstGeom prst="rect">
            <a:avLst/>
          </a:prstGeom>
          <a:noFill/>
          <a:ln w="9525">
            <a:noFill/>
            <a:miter lim="800000"/>
            <a:headEnd/>
            <a:tailEnd/>
          </a:ln>
          <a:effectLst/>
        </p:spPr>
        <p:txBody>
          <a:bodyPr>
            <a:spAutoFit/>
          </a:bodyPr>
          <a:lstStyle/>
          <a:p>
            <a:endParaRPr lang="es-AR" sz="1800" b="0">
              <a:solidFill>
                <a:schemeClr val="tx1"/>
              </a:solidFill>
              <a:latin typeface="Calibri" pitchFamily="34" charset="0"/>
            </a:endParaRPr>
          </a:p>
          <a:p>
            <a:pPr algn="just" eaLnBrk="0" hangingPunct="0"/>
            <a:r>
              <a:rPr lang="es-AR" sz="2400" i="1">
                <a:solidFill>
                  <a:srgbClr val="0033CC"/>
                </a:solidFill>
                <a:latin typeface="Calibri" pitchFamily="34" charset="0"/>
              </a:rPr>
              <a:t>2-Absorción:</a:t>
            </a:r>
            <a:r>
              <a:rPr lang="es-AR" sz="1400">
                <a:solidFill>
                  <a:srgbClr val="0033CC"/>
                </a:solidFill>
                <a:latin typeface="Calibri" pitchFamily="34" charset="0"/>
              </a:rPr>
              <a:t> </a:t>
            </a:r>
            <a:r>
              <a:rPr lang="es-AR" sz="1800">
                <a:latin typeface="Calibri" pitchFamily="34" charset="0"/>
              </a:rPr>
              <a:t>en contraste con la dispersión, la absorción resulta en una pérdida efectiva de energía en la atmósfera. La absorción se produce en longitudes de onda determinadas. </a:t>
            </a:r>
            <a:r>
              <a:rPr lang="es-AR" sz="1800">
                <a:solidFill>
                  <a:schemeClr val="hlink"/>
                </a:solidFill>
                <a:latin typeface="Calibri" pitchFamily="34" charset="0"/>
              </a:rPr>
              <a:t>El vapor de agua, el dióxido de carbono y el ozono</a:t>
            </a:r>
            <a:r>
              <a:rPr lang="es-AR" sz="1800">
                <a:latin typeface="Calibri" pitchFamily="34" charset="0"/>
              </a:rPr>
              <a:t> son los principales elementos que absorben la radiación solar. Los rangos de longitudes de onda en los cuales la atmósfera es particularmente transparente se los denomina ventanas atmosféricas</a:t>
            </a:r>
            <a:endParaRPr lang="es-AR" sz="1800">
              <a:solidFill>
                <a:schemeClr val="tx1"/>
              </a:solidFill>
              <a:latin typeface="Calibri" pitchFamily="34" charset="0"/>
            </a:endParaRPr>
          </a:p>
          <a:p>
            <a:pPr algn="just" eaLnBrk="0" hangingPunct="0"/>
            <a:endParaRPr lang="es-AR" sz="1800">
              <a:solidFill>
                <a:schemeClr val="tx1"/>
              </a:solidFill>
              <a:latin typeface="Calibri" pitchFamily="34" charset="0"/>
            </a:endParaRPr>
          </a:p>
        </p:txBody>
      </p:sp>
      <p:pic>
        <p:nvPicPr>
          <p:cNvPr id="148490" name="Picture 10" descr="Absorption"/>
          <p:cNvPicPr>
            <a:picLocks noChangeAspect="1" noChangeArrowheads="1"/>
          </p:cNvPicPr>
          <p:nvPr/>
        </p:nvPicPr>
        <p:blipFill>
          <a:blip r:embed="rId2"/>
          <a:srcRect/>
          <a:stretch>
            <a:fillRect/>
          </a:stretch>
        </p:blipFill>
        <p:spPr bwMode="auto">
          <a:xfrm>
            <a:off x="838200" y="2286000"/>
            <a:ext cx="2925763" cy="286861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669925" y="687388"/>
            <a:ext cx="184150" cy="519112"/>
          </a:xfrm>
          <a:prstGeom prst="rect">
            <a:avLst/>
          </a:prstGeom>
          <a:noFill/>
          <a:ln w="9525">
            <a:noFill/>
            <a:miter lim="800000"/>
            <a:headEnd/>
            <a:tailEnd/>
          </a:ln>
          <a:effectLst/>
        </p:spPr>
        <p:txBody>
          <a:bodyPr wrap="none">
            <a:spAutoFit/>
          </a:bodyPr>
          <a:lstStyle/>
          <a:p>
            <a:endParaRPr lang="es-ES">
              <a:latin typeface="Calibri" pitchFamily="34" charset="0"/>
            </a:endParaRPr>
          </a:p>
        </p:txBody>
      </p:sp>
      <p:pic>
        <p:nvPicPr>
          <p:cNvPr id="122884" name="Picture 4"/>
          <p:cNvPicPr>
            <a:picLocks noChangeAspect="1" noChangeArrowheads="1"/>
          </p:cNvPicPr>
          <p:nvPr/>
        </p:nvPicPr>
        <p:blipFill>
          <a:blip r:embed="rId2"/>
          <a:srcRect/>
          <a:stretch>
            <a:fillRect/>
          </a:stretch>
        </p:blipFill>
        <p:spPr bwMode="auto">
          <a:xfrm>
            <a:off x="107950" y="1981200"/>
            <a:ext cx="8964613" cy="2667000"/>
          </a:xfrm>
          <a:prstGeom prst="rect">
            <a:avLst/>
          </a:prstGeom>
          <a:noFill/>
          <a:ln w="9525">
            <a:noFill/>
            <a:miter lim="800000"/>
            <a:headEnd/>
            <a:tailEnd/>
          </a:ln>
          <a:effectLst/>
        </p:spPr>
      </p:pic>
      <p:sp>
        <p:nvSpPr>
          <p:cNvPr id="122885" name="Rectangle 5"/>
          <p:cNvSpPr>
            <a:spLocks noChangeArrowheads="1"/>
          </p:cNvSpPr>
          <p:nvPr/>
        </p:nvSpPr>
        <p:spPr bwMode="auto">
          <a:xfrm>
            <a:off x="468313" y="333375"/>
            <a:ext cx="8001000" cy="1006475"/>
          </a:xfrm>
          <a:prstGeom prst="rect">
            <a:avLst/>
          </a:prstGeom>
          <a:noFill/>
          <a:ln w="9525">
            <a:noFill/>
            <a:miter lim="800000"/>
            <a:headEnd/>
            <a:tailEnd/>
          </a:ln>
          <a:effectLst/>
        </p:spPr>
        <p:txBody>
          <a:bodyPr>
            <a:spAutoFit/>
          </a:bodyPr>
          <a:lstStyle/>
          <a:p>
            <a:pPr algn="just"/>
            <a:r>
              <a:rPr lang="es-ES" sz="2000" b="0">
                <a:solidFill>
                  <a:schemeClr val="tx1"/>
                </a:solidFill>
                <a:latin typeface="Calibri" pitchFamily="34" charset="0"/>
              </a:rPr>
              <a:t>En algunas longitudes de onda la irradiación del sol puede ser parcial o completamente transmitida. En otras, esos fotones pueden ser variablemente absorbidos por interacción con las moléculas del aire.</a:t>
            </a:r>
          </a:p>
        </p:txBody>
      </p:sp>
      <p:sp>
        <p:nvSpPr>
          <p:cNvPr id="122886" name="Text Box 6"/>
          <p:cNvSpPr txBox="1">
            <a:spLocks noChangeArrowheads="1"/>
          </p:cNvSpPr>
          <p:nvPr/>
        </p:nvSpPr>
        <p:spPr bwMode="auto">
          <a:xfrm>
            <a:off x="323850" y="4648200"/>
            <a:ext cx="8820150" cy="1158875"/>
          </a:xfrm>
          <a:prstGeom prst="rect">
            <a:avLst/>
          </a:prstGeom>
          <a:noFill/>
          <a:ln w="9525">
            <a:noFill/>
            <a:miter lim="800000"/>
            <a:headEnd/>
            <a:tailEnd/>
          </a:ln>
          <a:effectLst/>
        </p:spPr>
        <p:txBody>
          <a:bodyPr>
            <a:spAutoFit/>
          </a:bodyPr>
          <a:lstStyle/>
          <a:p>
            <a:pPr>
              <a:spcBef>
                <a:spcPct val="50000"/>
              </a:spcBef>
            </a:pPr>
            <a:r>
              <a:rPr lang="es-ES" sz="2000">
                <a:latin typeface="Calibri" pitchFamily="34" charset="0"/>
              </a:rPr>
              <a:t>La zonas azules muestran un mínimo pasaje de la radiación (entrante o saliente)</a:t>
            </a:r>
          </a:p>
          <a:p>
            <a:pPr>
              <a:spcBef>
                <a:spcPct val="50000"/>
              </a:spcBef>
            </a:pPr>
            <a:r>
              <a:rPr lang="es-ES" sz="2000">
                <a:latin typeface="Calibri" pitchFamily="34" charset="0"/>
              </a:rPr>
              <a:t>Las zonas blancas son ventanas atmosféricas, donde la radiación no interactúa mucho con las moléculas de aire y no es absorbida.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81" name="Text Box 9"/>
          <p:cNvSpPr txBox="1">
            <a:spLocks noChangeArrowheads="1"/>
          </p:cNvSpPr>
          <p:nvPr/>
        </p:nvSpPr>
        <p:spPr bwMode="auto">
          <a:xfrm>
            <a:off x="179388" y="1876425"/>
            <a:ext cx="8748712" cy="2897188"/>
          </a:xfrm>
          <a:prstGeom prst="rect">
            <a:avLst/>
          </a:prstGeom>
          <a:noFill/>
          <a:ln w="9525">
            <a:noFill/>
            <a:miter lim="800000"/>
            <a:headEnd/>
            <a:tailEnd/>
          </a:ln>
          <a:effectLst/>
        </p:spPr>
        <p:txBody>
          <a:bodyPr>
            <a:spAutoFit/>
          </a:bodyPr>
          <a:lstStyle/>
          <a:p>
            <a:pPr algn="just"/>
            <a:r>
              <a:rPr lang="es-AR">
                <a:latin typeface="Calibri" pitchFamily="34" charset="0"/>
              </a:rPr>
              <a:t>De acuerdo a las propiedades de la atmósfera, tradicionalmente se utilizan 2 ventanas:</a:t>
            </a:r>
          </a:p>
          <a:p>
            <a:endParaRPr lang="es-AR">
              <a:latin typeface="Calibri" pitchFamily="34" charset="0"/>
            </a:endParaRPr>
          </a:p>
          <a:p>
            <a:r>
              <a:rPr lang="es-AR">
                <a:solidFill>
                  <a:schemeClr val="hlink"/>
                </a:solidFill>
                <a:latin typeface="Calibri" pitchFamily="34" charset="0"/>
              </a:rPr>
              <a:t>Óptica:</a:t>
            </a:r>
            <a:r>
              <a:rPr lang="es-AR">
                <a:latin typeface="Calibri" pitchFamily="34" charset="0"/>
              </a:rPr>
              <a:t> 	</a:t>
            </a:r>
            <a:r>
              <a:rPr lang="es-AR" sz="2400">
                <a:solidFill>
                  <a:schemeClr val="hlink"/>
                </a:solidFill>
                <a:latin typeface="Calibri" pitchFamily="34" charset="0"/>
              </a:rPr>
              <a:t>Infrarrojo reflectivo:</a:t>
            </a:r>
            <a:r>
              <a:rPr lang="es-AR" sz="2400">
                <a:latin typeface="Calibri" pitchFamily="34" charset="0"/>
              </a:rPr>
              <a:t> 300 a 3000 nm</a:t>
            </a:r>
          </a:p>
          <a:p>
            <a:r>
              <a:rPr lang="es-AR" sz="2400">
                <a:latin typeface="Calibri" pitchFamily="34" charset="0"/>
              </a:rPr>
              <a:t>		</a:t>
            </a:r>
            <a:r>
              <a:rPr lang="es-AR" sz="2400">
                <a:solidFill>
                  <a:schemeClr val="hlink"/>
                </a:solidFill>
                <a:latin typeface="Calibri" pitchFamily="34" charset="0"/>
              </a:rPr>
              <a:t>Infrarrojo Térmico:</a:t>
            </a:r>
            <a:r>
              <a:rPr lang="es-AR" sz="2400">
                <a:latin typeface="Calibri" pitchFamily="34" charset="0"/>
              </a:rPr>
              <a:t> 3000 a 14000 nm</a:t>
            </a:r>
          </a:p>
          <a:p>
            <a:endParaRPr lang="es-AR" sz="2000">
              <a:solidFill>
                <a:schemeClr val="hlink"/>
              </a:solidFill>
              <a:latin typeface="Calibri" pitchFamily="34" charset="0"/>
            </a:endParaRPr>
          </a:p>
          <a:p>
            <a:r>
              <a:rPr lang="es-AR">
                <a:solidFill>
                  <a:schemeClr val="hlink"/>
                </a:solidFill>
                <a:latin typeface="Calibri" pitchFamily="34" charset="0"/>
              </a:rPr>
              <a:t>Microondas o Radar:</a:t>
            </a:r>
            <a:r>
              <a:rPr lang="es-AR">
                <a:latin typeface="Calibri" pitchFamily="34" charset="0"/>
              </a:rPr>
              <a:t> 1mm a 1 m</a:t>
            </a:r>
          </a:p>
        </p:txBody>
      </p:sp>
      <p:sp>
        <p:nvSpPr>
          <p:cNvPr id="131082" name="AutoShape 10"/>
          <p:cNvSpPr>
            <a:spLocks/>
          </p:cNvSpPr>
          <p:nvPr/>
        </p:nvSpPr>
        <p:spPr bwMode="auto">
          <a:xfrm>
            <a:off x="1908175" y="3213100"/>
            <a:ext cx="144463" cy="792163"/>
          </a:xfrm>
          <a:prstGeom prst="leftBrace">
            <a:avLst>
              <a:gd name="adj1" fmla="val 45696"/>
              <a:gd name="adj2" fmla="val 50000"/>
            </a:avLst>
          </a:prstGeom>
          <a:noFill/>
          <a:ln w="38100">
            <a:solidFill>
              <a:schemeClr val="hlink"/>
            </a:solidFill>
            <a:round/>
            <a:headEnd/>
            <a:tailEnd/>
          </a:ln>
          <a:effectLst/>
        </p:spPr>
        <p:txBody>
          <a:bodyPr wrap="none" anchor="ctr"/>
          <a:lstStyle/>
          <a:p>
            <a:endParaRPr lang="es-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285720" y="571480"/>
            <a:ext cx="8382000" cy="5909310"/>
          </a:xfrm>
          <a:prstGeom prst="rect">
            <a:avLst/>
          </a:prstGeom>
          <a:noFill/>
          <a:ln w="9525">
            <a:noFill/>
            <a:miter lim="800000"/>
            <a:headEnd/>
            <a:tailEnd/>
          </a:ln>
          <a:effectLst/>
        </p:spPr>
        <p:txBody>
          <a:bodyPr>
            <a:spAutoFit/>
          </a:bodyPr>
          <a:lstStyle/>
          <a:p>
            <a:pPr algn="just">
              <a:buFont typeface="Wingdings" pitchFamily="2" charset="2"/>
              <a:buChar char="ü"/>
            </a:pPr>
            <a:r>
              <a:rPr lang="es-ES" sz="2400" b="0" dirty="0">
                <a:solidFill>
                  <a:schemeClr val="tx1"/>
                </a:solidFill>
                <a:latin typeface="Calibri" pitchFamily="34" charset="0"/>
              </a:rPr>
              <a:t>La mayoría de los sensores operan en una o más de estas ventanas, midiendo las frecuencias específicas (longitudes de ondas) que pasan a través de la atmósfera.</a:t>
            </a:r>
          </a:p>
          <a:p>
            <a:pPr algn="just">
              <a:buFont typeface="Wingdings" pitchFamily="2" charset="2"/>
              <a:buChar char="ü"/>
            </a:pPr>
            <a:r>
              <a:rPr lang="es-ES" sz="2400" b="0" dirty="0">
                <a:solidFill>
                  <a:schemeClr val="tx1"/>
                </a:solidFill>
                <a:latin typeface="Calibri" pitchFamily="34" charset="0"/>
              </a:rPr>
              <a:t>Sin embargo, algunos sensores, específicamente los satélites meteorológicos, miden la absorción, como la asociada con el dióxido de carbono y otros gases.</a:t>
            </a:r>
          </a:p>
          <a:p>
            <a:pPr algn="just">
              <a:buFont typeface="Wingdings" pitchFamily="2" charset="2"/>
              <a:buChar char="ü"/>
            </a:pPr>
            <a:r>
              <a:rPr lang="es-ES" sz="2400" b="0" dirty="0">
                <a:solidFill>
                  <a:schemeClr val="tx1"/>
                </a:solidFill>
                <a:latin typeface="Calibri" pitchFamily="34" charset="0"/>
              </a:rPr>
              <a:t>La atmósfera es casi opaca en la parte del IR medio y en el IR lejano.</a:t>
            </a:r>
          </a:p>
          <a:p>
            <a:pPr algn="just">
              <a:buFont typeface="Wingdings" pitchFamily="2" charset="2"/>
              <a:buChar char="ü"/>
            </a:pPr>
            <a:r>
              <a:rPr lang="es-ES" sz="2400" b="0" dirty="0">
                <a:solidFill>
                  <a:schemeClr val="tx1"/>
                </a:solidFill>
                <a:latin typeface="Calibri" pitchFamily="34" charset="0"/>
              </a:rPr>
              <a:t>En cambio en la región de las microondas, la radiación se mueve sin impedimentos y las ondas de radar pueden alcanzar la superficie de la tierra.</a:t>
            </a:r>
          </a:p>
          <a:p>
            <a:pPr algn="just">
              <a:buFont typeface="Wingdings" pitchFamily="2" charset="2"/>
              <a:buChar char="ü"/>
            </a:pPr>
            <a:r>
              <a:rPr lang="es-ES" sz="2400" b="0" dirty="0">
                <a:solidFill>
                  <a:schemeClr val="tx1"/>
                </a:solidFill>
                <a:latin typeface="Calibri" pitchFamily="34" charset="0"/>
              </a:rPr>
              <a:t>La absorción se produce mayormente en la región de ondas muy cortas, (los peligrosos rayos cósmicos y  UV no llegan a la superficie terrestre).</a:t>
            </a:r>
          </a:p>
          <a:p>
            <a:pPr algn="just"/>
            <a:endParaRPr lang="es-ES" sz="2400" b="0" dirty="0">
              <a:solidFill>
                <a:schemeClr val="tx1"/>
              </a:solidFill>
              <a:latin typeface="Calibri" pitchFamily="34" charset="0"/>
            </a:endParaRPr>
          </a:p>
          <a:p>
            <a:pPr eaLnBrk="0" hangingPunct="0"/>
            <a:endParaRPr lang="es-ES" sz="1800" b="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1861" name="Picture 1029" descr="Diagram showing the &quot;fate&quot; of a light beam striking an object."/>
          <p:cNvPicPr>
            <a:picLocks noChangeAspect="1" noChangeArrowheads="1"/>
          </p:cNvPicPr>
          <p:nvPr/>
        </p:nvPicPr>
        <p:blipFill>
          <a:blip r:embed="rId2"/>
          <a:srcRect/>
          <a:stretch>
            <a:fillRect/>
          </a:stretch>
        </p:blipFill>
        <p:spPr bwMode="auto">
          <a:xfrm>
            <a:off x="539750" y="2060575"/>
            <a:ext cx="4495800" cy="3881438"/>
          </a:xfrm>
          <a:prstGeom prst="rect">
            <a:avLst/>
          </a:prstGeom>
          <a:noFill/>
        </p:spPr>
      </p:pic>
      <p:sp>
        <p:nvSpPr>
          <p:cNvPr id="121863" name="Text Box 1031"/>
          <p:cNvSpPr txBox="1">
            <a:spLocks noChangeArrowheads="1"/>
          </p:cNvSpPr>
          <p:nvPr/>
        </p:nvSpPr>
        <p:spPr bwMode="auto">
          <a:xfrm>
            <a:off x="5181600" y="1539875"/>
            <a:ext cx="3581400" cy="4625975"/>
          </a:xfrm>
          <a:prstGeom prst="rect">
            <a:avLst/>
          </a:prstGeom>
          <a:noFill/>
          <a:ln w="9525">
            <a:noFill/>
            <a:miter lim="800000"/>
            <a:headEnd/>
            <a:tailEnd/>
          </a:ln>
          <a:effectLst/>
        </p:spPr>
        <p:txBody>
          <a:bodyPr>
            <a:spAutoFit/>
          </a:bodyPr>
          <a:lstStyle/>
          <a:p>
            <a:pPr marL="342900" indent="-342900" algn="just">
              <a:spcBef>
                <a:spcPct val="50000"/>
              </a:spcBef>
              <a:buFontTx/>
              <a:buAutoNum type="arabicParenR"/>
            </a:pPr>
            <a:r>
              <a:rPr lang="es-ES" sz="2000">
                <a:latin typeface="Calibri" pitchFamily="34" charset="0"/>
              </a:rPr>
              <a:t>Transmitancia:</a:t>
            </a:r>
            <a:r>
              <a:rPr lang="es-ES" sz="1700">
                <a:latin typeface="Calibri" pitchFamily="34" charset="0"/>
              </a:rPr>
              <a:t> </a:t>
            </a:r>
            <a:r>
              <a:rPr lang="es-ES" sz="1500">
                <a:solidFill>
                  <a:schemeClr val="folHlink"/>
                </a:solidFill>
                <a:latin typeface="Calibri" pitchFamily="34" charset="0"/>
              </a:rPr>
              <a:t>parte de la radiación penetra en ciertas superficies como el agua, si el material es transparente y fino, normalmente pasa a través de el con alguna disminución.</a:t>
            </a:r>
          </a:p>
          <a:p>
            <a:pPr marL="342900" indent="-342900" algn="just">
              <a:spcBef>
                <a:spcPct val="50000"/>
              </a:spcBef>
              <a:buFontTx/>
              <a:buAutoNum type="arabicParenR"/>
            </a:pPr>
            <a:r>
              <a:rPr lang="es-ES" sz="2000">
                <a:latin typeface="Calibri" pitchFamily="34" charset="0"/>
              </a:rPr>
              <a:t>Absorbancia:</a:t>
            </a:r>
            <a:r>
              <a:rPr lang="es-ES" sz="1700">
                <a:latin typeface="Calibri" pitchFamily="34" charset="0"/>
              </a:rPr>
              <a:t> </a:t>
            </a:r>
            <a:r>
              <a:rPr lang="es-ES" sz="1500">
                <a:solidFill>
                  <a:schemeClr val="folHlink"/>
                </a:solidFill>
                <a:latin typeface="Calibri" pitchFamily="34" charset="0"/>
              </a:rPr>
              <a:t>parte de la radiación es absorbida por el medio a través de alguna reacción molecular, una porción es reemitida (a longitudes de onda mayores) y parte queda y calienta el medio.</a:t>
            </a:r>
          </a:p>
          <a:p>
            <a:pPr marL="342900" indent="-342900" algn="just">
              <a:spcBef>
                <a:spcPct val="50000"/>
              </a:spcBef>
              <a:buFontTx/>
              <a:buAutoNum type="arabicParenR"/>
            </a:pPr>
            <a:r>
              <a:rPr lang="es-ES" sz="2000">
                <a:latin typeface="Calibri" pitchFamily="34" charset="0"/>
              </a:rPr>
              <a:t>Reflectancia:</a:t>
            </a:r>
            <a:r>
              <a:rPr lang="es-ES" sz="1700">
                <a:latin typeface="Calibri" pitchFamily="34" charset="0"/>
              </a:rPr>
              <a:t> </a:t>
            </a:r>
            <a:r>
              <a:rPr lang="es-ES" sz="1500">
                <a:solidFill>
                  <a:schemeClr val="folHlink"/>
                </a:solidFill>
                <a:latin typeface="Calibri" pitchFamily="34" charset="0"/>
              </a:rPr>
              <a:t>la mayor</a:t>
            </a:r>
            <a:r>
              <a:rPr lang="es-ES" sz="1700">
                <a:latin typeface="Calibri" pitchFamily="34" charset="0"/>
              </a:rPr>
              <a:t> </a:t>
            </a:r>
            <a:r>
              <a:rPr lang="es-ES" sz="1500">
                <a:solidFill>
                  <a:schemeClr val="folHlink"/>
                </a:solidFill>
                <a:latin typeface="Calibri" pitchFamily="34" charset="0"/>
              </a:rPr>
              <a:t>parte de la radiación se refleja y rebota en el objetivo con diferentes ángulos, dependiendo del material.</a:t>
            </a:r>
          </a:p>
          <a:p>
            <a:pPr marL="342900" indent="-342900">
              <a:spcBef>
                <a:spcPct val="50000"/>
              </a:spcBef>
            </a:pPr>
            <a:endParaRPr lang="es-ES" sz="1500">
              <a:solidFill>
                <a:schemeClr val="folHlink"/>
              </a:solidFill>
              <a:latin typeface="Calibri" pitchFamily="34" charset="0"/>
            </a:endParaRPr>
          </a:p>
        </p:txBody>
      </p:sp>
      <p:sp>
        <p:nvSpPr>
          <p:cNvPr id="121864" name="Rectangle 1032"/>
          <p:cNvSpPr>
            <a:spLocks noChangeArrowheads="1"/>
          </p:cNvSpPr>
          <p:nvPr/>
        </p:nvSpPr>
        <p:spPr bwMode="auto">
          <a:xfrm>
            <a:off x="304800" y="146050"/>
            <a:ext cx="8588375" cy="427038"/>
          </a:xfrm>
          <a:prstGeom prst="rect">
            <a:avLst/>
          </a:prstGeom>
          <a:noFill/>
          <a:ln w="9525">
            <a:noFill/>
            <a:miter lim="800000"/>
            <a:headEnd/>
            <a:tailEnd/>
          </a:ln>
          <a:effectLst/>
        </p:spPr>
        <p:txBody>
          <a:bodyPr>
            <a:spAutoFit/>
          </a:bodyPr>
          <a:lstStyle/>
          <a:p>
            <a:pPr algn="ctr"/>
            <a:r>
              <a:rPr lang="es-AR" sz="2200">
                <a:latin typeface="Calibri" pitchFamily="34" charset="0"/>
                <a:cs typeface="Times New Roman" pitchFamily="18" charset="0"/>
              </a:rPr>
              <a:t>Interacción de la energía con los componentes de la superficie terrestre.</a:t>
            </a:r>
            <a:endParaRPr lang="es-ES" sz="2200">
              <a:latin typeface="Calibri" pitchFamily="34" charset="0"/>
              <a:cs typeface="Times New Roman" pitchFamily="18" charset="0"/>
            </a:endParaRPr>
          </a:p>
        </p:txBody>
      </p:sp>
      <p:grpSp>
        <p:nvGrpSpPr>
          <p:cNvPr id="121867" name="Group 1035"/>
          <p:cNvGrpSpPr>
            <a:grpSpLocks/>
          </p:cNvGrpSpPr>
          <p:nvPr/>
        </p:nvGrpSpPr>
        <p:grpSpPr bwMode="auto">
          <a:xfrm>
            <a:off x="250825" y="549275"/>
            <a:ext cx="1657350" cy="1354138"/>
            <a:chOff x="158" y="346"/>
            <a:chExt cx="1044" cy="853"/>
          </a:xfrm>
        </p:grpSpPr>
        <p:pic>
          <p:nvPicPr>
            <p:cNvPr id="121865" name="Picture 1033" descr="Remote Sensing Process"/>
            <p:cNvPicPr>
              <a:picLocks noChangeAspect="1" noChangeArrowheads="1"/>
            </p:cNvPicPr>
            <p:nvPr/>
          </p:nvPicPr>
          <p:blipFill>
            <a:blip r:embed="rId3"/>
            <a:srcRect/>
            <a:stretch>
              <a:fillRect/>
            </a:stretch>
          </p:blipFill>
          <p:spPr bwMode="auto">
            <a:xfrm>
              <a:off x="158" y="346"/>
              <a:ext cx="1044" cy="853"/>
            </a:xfrm>
            <a:prstGeom prst="rect">
              <a:avLst/>
            </a:prstGeom>
            <a:noFill/>
          </p:spPr>
        </p:pic>
        <p:sp>
          <p:nvSpPr>
            <p:cNvPr id="121866" name="Oval 1034"/>
            <p:cNvSpPr>
              <a:spLocks noChangeArrowheads="1"/>
            </p:cNvSpPr>
            <p:nvPr/>
          </p:nvSpPr>
          <p:spPr bwMode="auto">
            <a:xfrm>
              <a:off x="158" y="890"/>
              <a:ext cx="273" cy="227"/>
            </a:xfrm>
            <a:prstGeom prst="ellipse">
              <a:avLst/>
            </a:prstGeom>
            <a:noFill/>
            <a:ln w="28575">
              <a:solidFill>
                <a:schemeClr val="accent2"/>
              </a:solidFill>
              <a:round/>
              <a:headEnd/>
              <a:tailEnd/>
            </a:ln>
            <a:effectLst/>
          </p:spPr>
          <p:txBody>
            <a:bodyPr wrap="none" anchor="ctr"/>
            <a:lstStyle/>
            <a:p>
              <a:endParaRPr lang="es-AR"/>
            </a:p>
          </p:txBody>
        </p: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1319" name="Group 7"/>
          <p:cNvGrpSpPr>
            <a:grpSpLocks/>
          </p:cNvGrpSpPr>
          <p:nvPr/>
        </p:nvGrpSpPr>
        <p:grpSpPr bwMode="auto">
          <a:xfrm>
            <a:off x="395288" y="620713"/>
            <a:ext cx="8424862" cy="3586162"/>
            <a:chOff x="0" y="0"/>
            <a:chExt cx="5717" cy="979"/>
          </a:xfrm>
        </p:grpSpPr>
        <p:sp>
          <p:nvSpPr>
            <p:cNvPr id="141318" name="Rectangle 6"/>
            <p:cNvSpPr>
              <a:spLocks noChangeArrowheads="1"/>
            </p:cNvSpPr>
            <p:nvPr/>
          </p:nvSpPr>
          <p:spPr bwMode="auto">
            <a:xfrm>
              <a:off x="0" y="0"/>
              <a:ext cx="5717" cy="979"/>
            </a:xfrm>
            <a:prstGeom prst="rect">
              <a:avLst/>
            </a:prstGeom>
            <a:solidFill>
              <a:srgbClr val="FFFFFF"/>
            </a:solidFill>
            <a:ln w="9525">
              <a:noFill/>
              <a:miter lim="800000"/>
              <a:headEnd/>
              <a:tailEnd/>
            </a:ln>
            <a:effectLst/>
          </p:spPr>
          <p:txBody>
            <a:bodyPr/>
            <a:lstStyle/>
            <a:p>
              <a:endParaRPr lang="es-AR"/>
            </a:p>
          </p:txBody>
        </p:sp>
        <p:sp>
          <p:nvSpPr>
            <p:cNvPr id="141317" name="Rectangle 5"/>
            <p:cNvSpPr>
              <a:spLocks noChangeArrowheads="1"/>
            </p:cNvSpPr>
            <p:nvPr/>
          </p:nvSpPr>
          <p:spPr bwMode="auto">
            <a:xfrm>
              <a:off x="0" y="0"/>
              <a:ext cx="5717" cy="979"/>
            </a:xfrm>
            <a:prstGeom prst="rect">
              <a:avLst/>
            </a:prstGeom>
            <a:solidFill>
              <a:srgbClr val="FFFFFF"/>
            </a:solidFill>
            <a:ln w="9525">
              <a:noFill/>
              <a:miter lim="800000"/>
              <a:headEnd/>
              <a:tailEnd/>
            </a:ln>
            <a:effectLst/>
          </p:spPr>
          <p:txBody>
            <a:bodyPr/>
            <a:lstStyle/>
            <a:p>
              <a:r>
                <a:rPr lang="es-AR" sz="2400" b="0">
                  <a:solidFill>
                    <a:schemeClr val="tx1"/>
                  </a:solidFill>
                  <a:latin typeface="Arial" charset="0"/>
                </a:rPr>
                <a:t>Aplicando el Principio de Conservación de la Energía se pueden establecer los tres tipos de interacción:</a:t>
              </a:r>
            </a:p>
            <a:p>
              <a:endParaRPr lang="es-AR" sz="2400" b="0">
                <a:solidFill>
                  <a:schemeClr val="tx1"/>
                </a:solidFill>
                <a:latin typeface="Arial" charset="0"/>
              </a:endParaRPr>
            </a:p>
            <a:p>
              <a:pPr eaLnBrk="0" hangingPunct="0"/>
              <a:r>
                <a:rPr lang="es-AR" b="0">
                  <a:solidFill>
                    <a:schemeClr val="tx1"/>
                  </a:solidFill>
                  <a:latin typeface="Arial" charset="0"/>
                </a:rPr>
                <a:t>EI(</a:t>
              </a:r>
              <a:r>
                <a:rPr lang="es-AR" b="0">
                  <a:solidFill>
                    <a:schemeClr val="tx1"/>
                  </a:solidFill>
                  <a:latin typeface="Symbol" pitchFamily="18" charset="2"/>
                </a:rPr>
                <a:t>l</a:t>
              </a:r>
              <a:r>
                <a:rPr lang="es-AR" b="0">
                  <a:solidFill>
                    <a:schemeClr val="tx1"/>
                  </a:solidFill>
                </a:rPr>
                <a:t>) = E</a:t>
              </a:r>
              <a:r>
                <a:rPr lang="es-AR" b="0">
                  <a:solidFill>
                    <a:schemeClr val="tx1"/>
                  </a:solidFill>
                  <a:latin typeface="Arial" charset="0"/>
                </a:rPr>
                <a:t>R(</a:t>
              </a:r>
              <a:r>
                <a:rPr lang="es-AR" b="0">
                  <a:solidFill>
                    <a:schemeClr val="tx1"/>
                  </a:solidFill>
                  <a:latin typeface="Symbol" pitchFamily="18" charset="2"/>
                </a:rPr>
                <a:t>l</a:t>
              </a:r>
              <a:r>
                <a:rPr lang="es-AR" b="0">
                  <a:solidFill>
                    <a:schemeClr val="tx1"/>
                  </a:solidFill>
                </a:rPr>
                <a:t>) + E</a:t>
              </a:r>
              <a:r>
                <a:rPr lang="es-AR" b="0">
                  <a:solidFill>
                    <a:schemeClr val="tx1"/>
                  </a:solidFill>
                  <a:latin typeface="Arial" charset="0"/>
                </a:rPr>
                <a:t>A(</a:t>
              </a:r>
              <a:r>
                <a:rPr lang="es-AR" b="0">
                  <a:solidFill>
                    <a:schemeClr val="tx1"/>
                  </a:solidFill>
                  <a:latin typeface="Symbol" pitchFamily="18" charset="2"/>
                </a:rPr>
                <a:t>l</a:t>
              </a:r>
              <a:r>
                <a:rPr lang="es-AR" b="0">
                  <a:solidFill>
                    <a:schemeClr val="tx1"/>
                  </a:solidFill>
                </a:rPr>
                <a:t>) + E</a:t>
              </a:r>
              <a:r>
                <a:rPr lang="es-AR" b="0">
                  <a:solidFill>
                    <a:schemeClr val="tx1"/>
                  </a:solidFill>
                  <a:latin typeface="Arial" charset="0"/>
                </a:rPr>
                <a:t>T(</a:t>
              </a:r>
              <a:r>
                <a:rPr lang="es-AR" b="0">
                  <a:solidFill>
                    <a:schemeClr val="tx1"/>
                  </a:solidFill>
                  <a:latin typeface="Symbol" pitchFamily="18" charset="2"/>
                </a:rPr>
                <a:t>l</a:t>
              </a:r>
              <a:r>
                <a:rPr lang="es-AR" b="0">
                  <a:solidFill>
                    <a:schemeClr val="tx1"/>
                  </a:solidFill>
                </a:rPr>
                <a:t>)</a:t>
              </a:r>
            </a:p>
            <a:p>
              <a:pPr eaLnBrk="0" hangingPunct="0"/>
              <a:endParaRPr lang="es-AR" b="0">
                <a:solidFill>
                  <a:schemeClr val="tx1"/>
                </a:solidFill>
                <a:latin typeface="Arial" charset="0"/>
              </a:endParaRPr>
            </a:p>
            <a:p>
              <a:pPr eaLnBrk="0" hangingPunct="0"/>
              <a:r>
                <a:rPr lang="es-AR" sz="2400" b="0">
                  <a:solidFill>
                    <a:schemeClr val="tx1"/>
                  </a:solidFill>
                  <a:latin typeface="Arial" charset="0"/>
                </a:rPr>
                <a:t>EI(</a:t>
              </a:r>
              <a:r>
                <a:rPr lang="es-AR" sz="2400" b="0">
                  <a:solidFill>
                    <a:schemeClr val="tx1"/>
                  </a:solidFill>
                  <a:latin typeface="Symbol" pitchFamily="18" charset="2"/>
                </a:rPr>
                <a:t>l</a:t>
              </a:r>
              <a:r>
                <a:rPr lang="es-AR" sz="2400" b="0">
                  <a:solidFill>
                    <a:schemeClr val="tx1"/>
                  </a:solidFill>
                </a:rPr>
                <a:t>)</a:t>
              </a:r>
              <a:r>
                <a:rPr lang="es-AR" sz="2400" b="0">
                  <a:solidFill>
                    <a:schemeClr val="tx1"/>
                  </a:solidFill>
                  <a:latin typeface="Arial" charset="0"/>
                </a:rPr>
                <a:t> indica la energía incidente, </a:t>
              </a:r>
            </a:p>
            <a:p>
              <a:pPr eaLnBrk="0" hangingPunct="0"/>
              <a:r>
                <a:rPr lang="es-AR" sz="2400" b="0">
                  <a:solidFill>
                    <a:schemeClr val="tx1"/>
                  </a:solidFill>
                  <a:latin typeface="Arial" charset="0"/>
                </a:rPr>
                <a:t>ER(</a:t>
              </a:r>
              <a:r>
                <a:rPr lang="es-AR" sz="2400" b="0">
                  <a:solidFill>
                    <a:schemeClr val="tx1"/>
                  </a:solidFill>
                  <a:latin typeface="Symbol" pitchFamily="18" charset="2"/>
                </a:rPr>
                <a:t>l</a:t>
              </a:r>
              <a:r>
                <a:rPr lang="es-AR" sz="2400" b="0">
                  <a:solidFill>
                    <a:schemeClr val="tx1"/>
                  </a:solidFill>
                </a:rPr>
                <a:t>) </a:t>
              </a:r>
              <a:r>
                <a:rPr lang="es-AR" sz="2400" b="0">
                  <a:solidFill>
                    <a:schemeClr val="tx1"/>
                  </a:solidFill>
                  <a:latin typeface="Arial" charset="0"/>
                </a:rPr>
                <a:t>la energía reflejada, </a:t>
              </a:r>
            </a:p>
            <a:p>
              <a:pPr eaLnBrk="0" hangingPunct="0"/>
              <a:r>
                <a:rPr lang="es-AR" sz="2400" b="0">
                  <a:solidFill>
                    <a:schemeClr val="tx1"/>
                  </a:solidFill>
                  <a:latin typeface="Arial" charset="0"/>
                </a:rPr>
                <a:t>EA(</a:t>
              </a:r>
              <a:r>
                <a:rPr lang="es-AR" sz="2400" b="0">
                  <a:solidFill>
                    <a:schemeClr val="tx1"/>
                  </a:solidFill>
                  <a:latin typeface="Symbol" pitchFamily="18" charset="2"/>
                </a:rPr>
                <a:t>l</a:t>
              </a:r>
              <a:r>
                <a:rPr lang="es-AR" sz="2400" b="0">
                  <a:solidFill>
                    <a:schemeClr val="tx1"/>
                  </a:solidFill>
                </a:rPr>
                <a:t>) </a:t>
              </a:r>
              <a:r>
                <a:rPr lang="es-AR" sz="2400" b="0">
                  <a:solidFill>
                    <a:schemeClr val="tx1"/>
                  </a:solidFill>
                  <a:latin typeface="Arial" charset="0"/>
                </a:rPr>
                <a:t>la energía absorbida y </a:t>
              </a:r>
            </a:p>
            <a:p>
              <a:pPr eaLnBrk="0" hangingPunct="0"/>
              <a:r>
                <a:rPr lang="es-AR" sz="2400" b="0">
                  <a:solidFill>
                    <a:schemeClr val="tx1"/>
                  </a:solidFill>
                  <a:latin typeface="Arial" charset="0"/>
                </a:rPr>
                <a:t>ET(</a:t>
              </a:r>
              <a:r>
                <a:rPr lang="es-AR" sz="2400" b="0">
                  <a:solidFill>
                    <a:schemeClr val="tx1"/>
                  </a:solidFill>
                  <a:latin typeface="Symbol" pitchFamily="18" charset="2"/>
                </a:rPr>
                <a:t>l</a:t>
              </a:r>
              <a:r>
                <a:rPr lang="es-AR" sz="2400" b="0">
                  <a:solidFill>
                    <a:schemeClr val="tx1"/>
                  </a:solidFill>
                </a:rPr>
                <a:t>) </a:t>
              </a:r>
              <a:r>
                <a:rPr lang="es-AR" sz="2400" b="0">
                  <a:solidFill>
                    <a:schemeClr val="tx1"/>
                  </a:solidFill>
                  <a:latin typeface="Arial" charset="0"/>
                </a:rPr>
                <a:t>la energía transmitida, </a:t>
              </a:r>
            </a:p>
            <a:p>
              <a:pPr eaLnBrk="0" hangingPunct="0"/>
              <a:endParaRPr lang="es-AR" sz="2400" b="0">
                <a:solidFill>
                  <a:schemeClr val="tx1"/>
                </a:solidFill>
                <a:latin typeface="Arial" charset="0"/>
              </a:endParaRPr>
            </a:p>
            <a:p>
              <a:pPr eaLnBrk="0" hangingPunct="0"/>
              <a:r>
                <a:rPr lang="es-AR" sz="2400">
                  <a:solidFill>
                    <a:schemeClr val="tx1"/>
                  </a:solidFill>
                  <a:latin typeface="Arial" charset="0"/>
                </a:rPr>
                <a:t>en función, cada una de ellas, de la longitud de onda.</a:t>
              </a:r>
            </a:p>
            <a:p>
              <a:pPr eaLnBrk="0" hangingPunct="0"/>
              <a:endParaRPr lang="es-AR" sz="2400">
                <a:solidFill>
                  <a:schemeClr val="tx1"/>
                </a:solidFill>
                <a:latin typeface="Arial" charset="0"/>
              </a:endParaRPr>
            </a:p>
          </p:txBody>
        </p:sp>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296" name="Group 8"/>
          <p:cNvGrpSpPr>
            <a:grpSpLocks/>
          </p:cNvGrpSpPr>
          <p:nvPr/>
        </p:nvGrpSpPr>
        <p:grpSpPr bwMode="auto">
          <a:xfrm>
            <a:off x="381000" y="1524000"/>
            <a:ext cx="8229600" cy="3940175"/>
            <a:chOff x="0" y="0"/>
            <a:chExt cx="5900" cy="2564"/>
          </a:xfrm>
        </p:grpSpPr>
        <p:sp>
          <p:nvSpPr>
            <p:cNvPr id="140295" name="Rectangle 7"/>
            <p:cNvSpPr>
              <a:spLocks noChangeArrowheads="1"/>
            </p:cNvSpPr>
            <p:nvPr/>
          </p:nvSpPr>
          <p:spPr bwMode="auto">
            <a:xfrm>
              <a:off x="0" y="0"/>
              <a:ext cx="5900" cy="2564"/>
            </a:xfrm>
            <a:prstGeom prst="rect">
              <a:avLst/>
            </a:prstGeom>
            <a:solidFill>
              <a:srgbClr val="FFFFFF"/>
            </a:solidFill>
            <a:ln w="9525">
              <a:noFill/>
              <a:miter lim="800000"/>
              <a:headEnd/>
              <a:tailEnd/>
            </a:ln>
            <a:effectLst/>
          </p:spPr>
          <p:txBody>
            <a:bodyPr/>
            <a:lstStyle/>
            <a:p>
              <a:endParaRPr lang="es-AR"/>
            </a:p>
          </p:txBody>
        </p:sp>
        <p:sp>
          <p:nvSpPr>
            <p:cNvPr id="140293" name="Rectangle 5"/>
            <p:cNvSpPr>
              <a:spLocks noChangeArrowheads="1"/>
            </p:cNvSpPr>
            <p:nvPr/>
          </p:nvSpPr>
          <p:spPr bwMode="auto">
            <a:xfrm>
              <a:off x="0" y="0"/>
              <a:ext cx="5900" cy="2564"/>
            </a:xfrm>
            <a:prstGeom prst="rect">
              <a:avLst/>
            </a:prstGeom>
            <a:solidFill>
              <a:srgbClr val="FFFFFF"/>
            </a:solidFill>
            <a:ln w="9525">
              <a:noFill/>
              <a:miter lim="800000"/>
              <a:headEnd/>
              <a:tailEnd/>
            </a:ln>
            <a:effectLst/>
          </p:spPr>
          <p:txBody>
            <a:bodyPr anchor="ctr"/>
            <a:lstStyle/>
            <a:p>
              <a:pPr algn="ctr"/>
              <a:r>
                <a:rPr lang="es-AR" sz="1800" b="0">
                  <a:solidFill>
                    <a:schemeClr val="tx1"/>
                  </a:solidFill>
                  <a:latin typeface="Calibri" pitchFamily="34" charset="0"/>
                </a:rPr>
                <a:t>  </a:t>
              </a:r>
              <a:r>
                <a:rPr lang="es-AR" sz="24300" b="0">
                  <a:solidFill>
                    <a:schemeClr val="tx1"/>
                  </a:solidFill>
                  <a:latin typeface="Calibri" pitchFamily="34" charset="0"/>
                </a:rPr>
                <a:t> </a:t>
              </a:r>
              <a:r>
                <a:rPr lang="es-AR" sz="1800" b="0">
                  <a:solidFill>
                    <a:schemeClr val="tx1"/>
                  </a:solidFill>
                  <a:latin typeface="Calibri" pitchFamily="34" charset="0"/>
                </a:rPr>
                <a:t>                                                                                                   </a:t>
              </a:r>
            </a:p>
            <a:p>
              <a:pPr algn="ctr" eaLnBrk="0" hangingPunct="0"/>
              <a:endParaRPr lang="es-AR" sz="1800" b="0">
                <a:solidFill>
                  <a:schemeClr val="tx1"/>
                </a:solidFill>
                <a:latin typeface="Calibri" pitchFamily="34" charset="0"/>
              </a:endParaRPr>
            </a:p>
          </p:txBody>
        </p:sp>
      </p:grpSp>
      <p:pic>
        <p:nvPicPr>
          <p:cNvPr id="140294" name="Picture 6" descr="Grafico-A"/>
          <p:cNvPicPr>
            <a:picLocks noChangeAspect="1" noChangeArrowheads="1"/>
          </p:cNvPicPr>
          <p:nvPr/>
        </p:nvPicPr>
        <p:blipFill>
          <a:blip r:embed="rId2"/>
          <a:srcRect/>
          <a:stretch>
            <a:fillRect/>
          </a:stretch>
        </p:blipFill>
        <p:spPr bwMode="auto">
          <a:xfrm>
            <a:off x="1447800" y="1371600"/>
            <a:ext cx="6070600" cy="3684588"/>
          </a:xfrm>
          <a:prstGeom prst="rect">
            <a:avLst/>
          </a:prstGeom>
          <a:noFill/>
        </p:spPr>
      </p:pic>
      <p:sp>
        <p:nvSpPr>
          <p:cNvPr id="140297" name="Text Box 9"/>
          <p:cNvSpPr txBox="1">
            <a:spLocks noChangeArrowheads="1"/>
          </p:cNvSpPr>
          <p:nvPr/>
        </p:nvSpPr>
        <p:spPr bwMode="auto">
          <a:xfrm>
            <a:off x="746125" y="758825"/>
            <a:ext cx="5076825" cy="427038"/>
          </a:xfrm>
          <a:prstGeom prst="rect">
            <a:avLst/>
          </a:prstGeom>
          <a:noFill/>
          <a:ln w="9525">
            <a:noFill/>
            <a:miter lim="800000"/>
            <a:headEnd/>
            <a:tailEnd/>
          </a:ln>
          <a:effectLst/>
        </p:spPr>
        <p:txBody>
          <a:bodyPr wrap="none">
            <a:spAutoFit/>
          </a:bodyPr>
          <a:lstStyle/>
          <a:p>
            <a:r>
              <a:rPr lang="es-AR" sz="2200">
                <a:latin typeface="Calibri" pitchFamily="34" charset="0"/>
                <a:cs typeface="Times New Roman" pitchFamily="18" charset="0"/>
              </a:rPr>
              <a:t>Elementos de un sistema de teledetección</a:t>
            </a:r>
            <a:endParaRPr lang="es-ES" sz="2200">
              <a:latin typeface="Calibri" pitchFamily="34"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1" name="Picture 5" descr="Three forms of interaction"/>
          <p:cNvPicPr>
            <a:picLocks noChangeAspect="1" noChangeArrowheads="1"/>
          </p:cNvPicPr>
          <p:nvPr/>
        </p:nvPicPr>
        <p:blipFill>
          <a:blip r:embed="rId2"/>
          <a:srcRect/>
          <a:stretch>
            <a:fillRect/>
          </a:stretch>
        </p:blipFill>
        <p:spPr bwMode="auto">
          <a:xfrm>
            <a:off x="2209800" y="304800"/>
            <a:ext cx="4071938" cy="2719388"/>
          </a:xfrm>
          <a:prstGeom prst="rect">
            <a:avLst/>
          </a:prstGeom>
          <a:noFill/>
        </p:spPr>
      </p:pic>
      <p:sp>
        <p:nvSpPr>
          <p:cNvPr id="132102" name="Rectangle 6"/>
          <p:cNvSpPr>
            <a:spLocks noChangeArrowheads="1"/>
          </p:cNvSpPr>
          <p:nvPr/>
        </p:nvSpPr>
        <p:spPr bwMode="auto">
          <a:xfrm>
            <a:off x="179388" y="3284538"/>
            <a:ext cx="8713787" cy="1944687"/>
          </a:xfrm>
          <a:prstGeom prst="rect">
            <a:avLst/>
          </a:prstGeom>
          <a:noFill/>
          <a:ln w="9525">
            <a:noFill/>
            <a:miter lim="800000"/>
            <a:headEnd/>
            <a:tailEnd/>
          </a:ln>
          <a:effectLst/>
        </p:spPr>
        <p:txBody>
          <a:bodyPr anchor="ctr"/>
          <a:lstStyle/>
          <a:p>
            <a:r>
              <a:rPr lang="es-ES" sz="2000" b="0" dirty="0">
                <a:solidFill>
                  <a:srgbClr val="000000"/>
                </a:solidFill>
                <a:latin typeface="Calibri" pitchFamily="34" charset="0"/>
                <a:cs typeface="Arial" charset="0"/>
              </a:rPr>
              <a:t>La absorción (A) ocurre cuando la radiación (energía) es absorbida en el objetivo. La Transmisión, cuando pasa a través del mismo. Y la Re</a:t>
            </a:r>
            <a:r>
              <a:rPr lang="en-US" sz="2000" b="0" dirty="0">
                <a:solidFill>
                  <a:srgbClr val="000000"/>
                </a:solidFill>
                <a:latin typeface="Calibri" pitchFamily="34" charset="0"/>
                <a:cs typeface="Arial" charset="0"/>
              </a:rPr>
              <a:t>fl</a:t>
            </a:r>
            <a:r>
              <a:rPr lang="es-ES" sz="2000" b="0" dirty="0">
                <a:solidFill>
                  <a:srgbClr val="000000"/>
                </a:solidFill>
                <a:latin typeface="Calibri" pitchFamily="34" charset="0"/>
                <a:cs typeface="Arial" charset="0"/>
              </a:rPr>
              <a:t>e</a:t>
            </a:r>
            <a:r>
              <a:rPr lang="en-US" sz="2000" b="0" dirty="0">
                <a:solidFill>
                  <a:srgbClr val="000000"/>
                </a:solidFill>
                <a:latin typeface="Calibri" pitchFamily="34" charset="0"/>
                <a:cs typeface="Arial" charset="0"/>
              </a:rPr>
              <a:t>x</a:t>
            </a:r>
            <a:r>
              <a:rPr lang="es-ES" sz="2000" b="0" dirty="0">
                <a:solidFill>
                  <a:srgbClr val="000000"/>
                </a:solidFill>
                <a:latin typeface="Calibri" pitchFamily="34" charset="0"/>
                <a:cs typeface="Arial" charset="0"/>
              </a:rPr>
              <a:t>ión, cuando rebota en el objetivo y es redirigida.</a:t>
            </a:r>
          </a:p>
          <a:p>
            <a:pPr algn="ctr"/>
            <a:r>
              <a:rPr lang="es-ES" sz="2400" dirty="0">
                <a:latin typeface="Calibri" pitchFamily="34" charset="0"/>
                <a:cs typeface="Arial" charset="0"/>
              </a:rPr>
              <a:t>En Teledetección nos interesa medir la </a:t>
            </a:r>
            <a:r>
              <a:rPr lang="es-ES" sz="2400" dirty="0">
                <a:solidFill>
                  <a:srgbClr val="FF0000"/>
                </a:solidFill>
                <a:latin typeface="Calibri" pitchFamily="34" charset="0"/>
                <a:cs typeface="Arial" charset="0"/>
              </a:rPr>
              <a:t>radiación reflejada o emitida </a:t>
            </a:r>
            <a:r>
              <a:rPr lang="es-ES" sz="2400" dirty="0">
                <a:latin typeface="Calibri" pitchFamily="34" charset="0"/>
                <a:cs typeface="Arial" charset="0"/>
              </a:rPr>
              <a:t>desde el objetivo.</a:t>
            </a:r>
          </a:p>
          <a:p>
            <a:pPr eaLnBrk="0" hangingPunct="0"/>
            <a:endParaRPr lang="es-ES" sz="2400" dirty="0">
              <a:latin typeface="Calibri" pitchFamily="34" charset="0"/>
            </a:endParaRPr>
          </a:p>
        </p:txBody>
      </p:sp>
      <p:sp>
        <p:nvSpPr>
          <p:cNvPr id="132103" name="Text Box 7"/>
          <p:cNvSpPr txBox="1">
            <a:spLocks noChangeArrowheads="1"/>
          </p:cNvSpPr>
          <p:nvPr/>
        </p:nvSpPr>
        <p:spPr bwMode="auto">
          <a:xfrm>
            <a:off x="179388" y="5157788"/>
            <a:ext cx="8785225" cy="1006475"/>
          </a:xfrm>
          <a:prstGeom prst="rect">
            <a:avLst/>
          </a:prstGeom>
          <a:noFill/>
          <a:ln w="9525">
            <a:noFill/>
            <a:miter lim="800000"/>
            <a:headEnd/>
            <a:tailEnd/>
          </a:ln>
          <a:effectLst/>
        </p:spPr>
        <p:txBody>
          <a:bodyPr>
            <a:spAutoFit/>
          </a:bodyPr>
          <a:lstStyle/>
          <a:p>
            <a:pPr algn="just"/>
            <a:r>
              <a:rPr lang="es-AR" sz="2000" dirty="0">
                <a:latin typeface="Calibri" pitchFamily="34" charset="0"/>
              </a:rPr>
              <a:t>Los sensores que operan desde los satélites detectan variaciones de la radiación electromagnética emitida o reflejada por la superficie terrestre, registrando de ese modo las características de la misma.</a:t>
            </a:r>
            <a:endParaRPr lang="es-ES" sz="2000" dirty="0">
              <a:latin typeface="Calibri"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52" name="Picture 8" descr="Specular Reflection"/>
          <p:cNvPicPr>
            <a:picLocks noChangeAspect="1" noChangeArrowheads="1"/>
          </p:cNvPicPr>
          <p:nvPr/>
        </p:nvPicPr>
        <p:blipFill>
          <a:blip r:embed="rId2"/>
          <a:srcRect/>
          <a:stretch>
            <a:fillRect/>
          </a:stretch>
        </p:blipFill>
        <p:spPr bwMode="auto">
          <a:xfrm>
            <a:off x="914400" y="609600"/>
            <a:ext cx="2636838" cy="2236788"/>
          </a:xfrm>
          <a:prstGeom prst="rect">
            <a:avLst/>
          </a:prstGeom>
          <a:noFill/>
        </p:spPr>
      </p:pic>
      <p:pic>
        <p:nvPicPr>
          <p:cNvPr id="134154" name="Picture 10" descr="Diffuse Reflection"/>
          <p:cNvPicPr>
            <a:picLocks noChangeAspect="1" noChangeArrowheads="1"/>
          </p:cNvPicPr>
          <p:nvPr/>
        </p:nvPicPr>
        <p:blipFill>
          <a:blip r:embed="rId3"/>
          <a:srcRect/>
          <a:stretch>
            <a:fillRect/>
          </a:stretch>
        </p:blipFill>
        <p:spPr bwMode="auto">
          <a:xfrm>
            <a:off x="5334000" y="609600"/>
            <a:ext cx="2438400" cy="2260600"/>
          </a:xfrm>
          <a:prstGeom prst="rect">
            <a:avLst/>
          </a:prstGeom>
          <a:noFill/>
        </p:spPr>
      </p:pic>
      <p:sp>
        <p:nvSpPr>
          <p:cNvPr id="134156" name="Rectangle 12"/>
          <p:cNvSpPr>
            <a:spLocks noChangeArrowheads="1"/>
          </p:cNvSpPr>
          <p:nvPr/>
        </p:nvSpPr>
        <p:spPr bwMode="auto">
          <a:xfrm>
            <a:off x="323850" y="2852738"/>
            <a:ext cx="8604250" cy="3810000"/>
          </a:xfrm>
          <a:prstGeom prst="rect">
            <a:avLst/>
          </a:prstGeom>
          <a:noFill/>
          <a:ln w="9525">
            <a:noFill/>
            <a:miter lim="800000"/>
            <a:headEnd/>
            <a:tailEnd/>
          </a:ln>
          <a:effectLst/>
        </p:spPr>
        <p:txBody>
          <a:bodyPr anchor="ctr"/>
          <a:lstStyle/>
          <a:p>
            <a:pPr algn="just"/>
            <a:r>
              <a:rPr lang="en-US" sz="1800">
                <a:solidFill>
                  <a:schemeClr val="hlink"/>
                </a:solidFill>
                <a:latin typeface="Calibri" pitchFamily="34" charset="0"/>
              </a:rPr>
              <a:t>La </a:t>
            </a:r>
            <a:r>
              <a:rPr lang="es-ES" sz="1800">
                <a:solidFill>
                  <a:schemeClr val="hlink"/>
                </a:solidFill>
                <a:latin typeface="Calibri" pitchFamily="34" charset="0"/>
              </a:rPr>
              <a:t>Reflexión especular</a:t>
            </a:r>
            <a:r>
              <a:rPr lang="en-US" sz="1800" b="0">
                <a:solidFill>
                  <a:schemeClr val="hlink"/>
                </a:solidFill>
                <a:latin typeface="Calibri" pitchFamily="34" charset="0"/>
              </a:rPr>
              <a:t> </a:t>
            </a:r>
            <a:r>
              <a:rPr lang="es-ES" sz="1800" b="0">
                <a:solidFill>
                  <a:schemeClr val="hlink"/>
                </a:solidFill>
                <a:latin typeface="Calibri" pitchFamily="34" charset="0"/>
              </a:rPr>
              <a:t>ocurre en superficies lisas, toda la energía es reflejada en una misma dirección</a:t>
            </a:r>
          </a:p>
          <a:p>
            <a:pPr algn="just"/>
            <a:endParaRPr lang="es-ES" sz="1800" b="0">
              <a:solidFill>
                <a:schemeClr val="hlink"/>
              </a:solidFill>
              <a:latin typeface="Calibri" pitchFamily="34" charset="0"/>
              <a:cs typeface="Arial" charset="0"/>
            </a:endParaRPr>
          </a:p>
          <a:p>
            <a:pPr algn="just"/>
            <a:r>
              <a:rPr lang="es-ES" sz="1800">
                <a:solidFill>
                  <a:schemeClr val="hlink"/>
                </a:solidFill>
                <a:latin typeface="Calibri" pitchFamily="34" charset="0"/>
                <a:cs typeface="Arial" charset="0"/>
              </a:rPr>
              <a:t>La Reflexión difusa</a:t>
            </a:r>
            <a:r>
              <a:rPr lang="es-ES" sz="1800" b="0">
                <a:solidFill>
                  <a:schemeClr val="hlink"/>
                </a:solidFill>
                <a:latin typeface="Calibri" pitchFamily="34" charset="0"/>
                <a:cs typeface="Arial" charset="0"/>
              </a:rPr>
              <a:t> ocurre cuando la superficie es rugosa y la energía es reflejada uniformemente en todas las direcciones. </a:t>
            </a:r>
          </a:p>
          <a:p>
            <a:pPr algn="just"/>
            <a:r>
              <a:rPr lang="es-ES" sz="1800" b="0">
                <a:solidFill>
                  <a:schemeClr val="hlink"/>
                </a:solidFill>
                <a:latin typeface="Calibri" pitchFamily="34" charset="0"/>
                <a:cs typeface="Arial" charset="0"/>
              </a:rPr>
              <a:t>La mayoría de las superficies terrestres están en algún punto entre reflectores perfectamente especulares y perfectamente difusos, dependiendo de la rugosidad en la relación a la longitud de onda.</a:t>
            </a:r>
          </a:p>
          <a:p>
            <a:pPr algn="just"/>
            <a:r>
              <a:rPr lang="es-ES" sz="1800" b="0">
                <a:solidFill>
                  <a:schemeClr val="hlink"/>
                </a:solidFill>
                <a:latin typeface="Calibri" pitchFamily="34" charset="0"/>
                <a:cs typeface="Arial" charset="0"/>
              </a:rPr>
              <a:t>Si la long de onda es mucho menor que las variaciones de la superficie o el tamaño de las partículas, la reflexión difusa es la que domina.</a:t>
            </a:r>
          </a:p>
          <a:p>
            <a:pPr algn="just"/>
            <a:r>
              <a:rPr lang="es-ES" sz="1800">
                <a:solidFill>
                  <a:schemeClr val="hlink"/>
                </a:solidFill>
                <a:latin typeface="Calibri" pitchFamily="34" charset="0"/>
                <a:cs typeface="Arial" charset="0"/>
              </a:rPr>
              <a:t>Por ejemplo</a:t>
            </a:r>
            <a:r>
              <a:rPr lang="es-ES" sz="1800" b="0">
                <a:solidFill>
                  <a:schemeClr val="hlink"/>
                </a:solidFill>
                <a:latin typeface="Calibri" pitchFamily="34" charset="0"/>
                <a:cs typeface="Arial" charset="0"/>
              </a:rPr>
              <a:t>: Suelos finamente arenosos son lisos comparados a las long de onda del rada</a:t>
            </a:r>
            <a:r>
              <a:rPr lang="en-US" sz="1800" b="0">
                <a:solidFill>
                  <a:schemeClr val="hlink"/>
                </a:solidFill>
                <a:latin typeface="Calibri" pitchFamily="34" charset="0"/>
                <a:cs typeface="Arial" charset="0"/>
              </a:rPr>
              <a:t>r</a:t>
            </a:r>
            <a:r>
              <a:rPr lang="es-ES" sz="1800" b="0">
                <a:solidFill>
                  <a:schemeClr val="hlink"/>
                </a:solidFill>
                <a:latin typeface="Calibri" pitchFamily="34" charset="0"/>
                <a:cs typeface="Arial" charset="0"/>
              </a:rPr>
              <a:t>, pero son bastante rugosos en el rango del visible. </a:t>
            </a:r>
            <a:endParaRPr lang="es-ES" sz="1800" b="0">
              <a:solidFill>
                <a:schemeClr val="hlink"/>
              </a:solidFill>
              <a:latin typeface="Calibri" pitchFamily="34" charset="0"/>
            </a:endParaRPr>
          </a:p>
        </p:txBody>
      </p:sp>
      <p:sp>
        <p:nvSpPr>
          <p:cNvPr id="134149" name="Rectangle 5"/>
          <p:cNvSpPr>
            <a:spLocks noChangeArrowheads="1"/>
          </p:cNvSpPr>
          <p:nvPr/>
        </p:nvSpPr>
        <p:spPr bwMode="auto">
          <a:xfrm>
            <a:off x="838200" y="228600"/>
            <a:ext cx="7924800" cy="792163"/>
          </a:xfrm>
          <a:prstGeom prst="rect">
            <a:avLst/>
          </a:prstGeom>
          <a:noFill/>
          <a:ln w="9525">
            <a:noFill/>
            <a:miter lim="800000"/>
            <a:headEnd/>
            <a:tailEnd/>
          </a:ln>
          <a:effectLst/>
        </p:spPr>
        <p:txBody>
          <a:bodyPr anchor="ctr"/>
          <a:lstStyle/>
          <a:p>
            <a:r>
              <a:rPr lang="es-ES" sz="2400" b="0">
                <a:latin typeface="Calibri" pitchFamily="34" charset="0"/>
                <a:cs typeface="Arial" charset="0"/>
              </a:rPr>
              <a:t>Tipos de Reflexión: Especular y Difusa</a:t>
            </a:r>
            <a:endParaRPr lang="es-ES" sz="2400" b="0">
              <a:latin typeface="Calibri"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5" name="Picture 7"/>
          <p:cNvPicPr>
            <a:picLocks noGrp="1" noChangeAspect="1" noChangeArrowheads="1"/>
          </p:cNvPicPr>
          <p:nvPr>
            <p:ph/>
          </p:nvPr>
        </p:nvPicPr>
        <p:blipFill>
          <a:blip r:embed="rId2"/>
          <a:srcRect/>
          <a:stretch>
            <a:fillRect/>
          </a:stretch>
        </p:blipFill>
        <p:spPr>
          <a:xfrm>
            <a:off x="179388" y="466725"/>
            <a:ext cx="8640762" cy="5305425"/>
          </a:xfrm>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7" name="Picture 9" descr="Leaves"/>
          <p:cNvPicPr>
            <a:picLocks noChangeAspect="1" noChangeArrowheads="1"/>
          </p:cNvPicPr>
          <p:nvPr/>
        </p:nvPicPr>
        <p:blipFill>
          <a:blip r:embed="rId2"/>
          <a:srcRect/>
          <a:stretch>
            <a:fillRect/>
          </a:stretch>
        </p:blipFill>
        <p:spPr bwMode="auto">
          <a:xfrm>
            <a:off x="609600" y="1752600"/>
            <a:ext cx="3725863" cy="2525713"/>
          </a:xfrm>
          <a:prstGeom prst="rect">
            <a:avLst/>
          </a:prstGeom>
          <a:noFill/>
        </p:spPr>
      </p:pic>
      <p:sp>
        <p:nvSpPr>
          <p:cNvPr id="135178" name="Rectangle 10"/>
          <p:cNvSpPr>
            <a:spLocks noChangeArrowheads="1"/>
          </p:cNvSpPr>
          <p:nvPr/>
        </p:nvSpPr>
        <p:spPr bwMode="auto">
          <a:xfrm>
            <a:off x="4357686" y="285728"/>
            <a:ext cx="4038600" cy="5903912"/>
          </a:xfrm>
          <a:prstGeom prst="rect">
            <a:avLst/>
          </a:prstGeom>
          <a:noFill/>
          <a:ln w="9525">
            <a:noFill/>
            <a:miter lim="800000"/>
            <a:headEnd/>
            <a:tailEnd/>
          </a:ln>
          <a:effectLst/>
        </p:spPr>
        <p:txBody>
          <a:bodyPr anchor="ctr"/>
          <a:lstStyle/>
          <a:p>
            <a:pPr algn="just"/>
            <a:r>
              <a:rPr lang="es-AR" sz="1800" dirty="0">
                <a:solidFill>
                  <a:srgbClr val="FA6334"/>
                </a:solidFill>
                <a:latin typeface="Calibri" pitchFamily="34" charset="0"/>
                <a:cs typeface="Arial" charset="0"/>
              </a:rPr>
              <a:t>Hojas:</a:t>
            </a:r>
            <a:r>
              <a:rPr lang="es-AR" sz="1800" dirty="0">
                <a:solidFill>
                  <a:schemeClr val="folHlink"/>
                </a:solidFill>
                <a:latin typeface="Calibri" pitchFamily="34" charset="0"/>
                <a:cs typeface="Arial" charset="0"/>
              </a:rPr>
              <a:t> la clorofila absorbe la radiación en el rojo y el azul y refleja el verde.</a:t>
            </a:r>
          </a:p>
          <a:p>
            <a:pPr algn="just"/>
            <a:r>
              <a:rPr lang="es-AR" sz="1800" dirty="0">
                <a:solidFill>
                  <a:schemeClr val="folHlink"/>
                </a:solidFill>
                <a:latin typeface="Calibri" pitchFamily="34" charset="0"/>
                <a:cs typeface="Arial" charset="0"/>
              </a:rPr>
              <a:t>En otoño, con menos clorofila, la absorción en el rojo es menor y hay proporcionalmente mayor reflexión del rojo, y las hojas se ven rojas o amarillas (combinación del rojo y verde). </a:t>
            </a:r>
          </a:p>
          <a:p>
            <a:pPr algn="just"/>
            <a:endParaRPr lang="es-AR" sz="1800" dirty="0">
              <a:solidFill>
                <a:schemeClr val="folHlink"/>
              </a:solidFill>
              <a:latin typeface="Calibri" pitchFamily="34" charset="0"/>
              <a:cs typeface="Arial" charset="0"/>
            </a:endParaRPr>
          </a:p>
          <a:p>
            <a:pPr algn="just"/>
            <a:r>
              <a:rPr lang="es-AR" sz="1800" dirty="0">
                <a:solidFill>
                  <a:schemeClr val="folHlink"/>
                </a:solidFill>
                <a:latin typeface="Calibri" pitchFamily="34" charset="0"/>
                <a:cs typeface="Arial" charset="0"/>
              </a:rPr>
              <a:t>La estructura de una hoja saludable actúa como un reflector difuso perfecto para las </a:t>
            </a:r>
            <a:r>
              <a:rPr lang="es-AR" sz="1800" dirty="0" err="1">
                <a:solidFill>
                  <a:schemeClr val="folHlink"/>
                </a:solidFill>
                <a:latin typeface="Calibri" pitchFamily="34" charset="0"/>
                <a:cs typeface="Arial" charset="0"/>
              </a:rPr>
              <a:t>long</a:t>
            </a:r>
            <a:r>
              <a:rPr lang="es-AR" sz="1800" dirty="0">
                <a:solidFill>
                  <a:schemeClr val="folHlink"/>
                </a:solidFill>
                <a:latin typeface="Calibri" pitchFamily="34" charset="0"/>
                <a:cs typeface="Arial" charset="0"/>
              </a:rPr>
              <a:t> de onda del IR cercano o NIR. Si nuestros ojos fueran sensibles al IR cercano los árboles se verían muy brillantes en esas </a:t>
            </a:r>
            <a:r>
              <a:rPr lang="es-AR" sz="1800" dirty="0" err="1">
                <a:solidFill>
                  <a:schemeClr val="folHlink"/>
                </a:solidFill>
                <a:latin typeface="Calibri" pitchFamily="34" charset="0"/>
                <a:cs typeface="Arial" charset="0"/>
              </a:rPr>
              <a:t>long</a:t>
            </a:r>
            <a:r>
              <a:rPr lang="es-AR" sz="1800" dirty="0">
                <a:solidFill>
                  <a:schemeClr val="folHlink"/>
                </a:solidFill>
                <a:latin typeface="Calibri" pitchFamily="34" charset="0"/>
                <a:cs typeface="Arial" charset="0"/>
              </a:rPr>
              <a:t> de ondas. Esta es una forma de determinar si la vegetación es saludable o esta sufriendo algún tipo de stress.</a:t>
            </a:r>
            <a:endParaRPr lang="es-AR" sz="1800" dirty="0">
              <a:solidFill>
                <a:schemeClr val="folHlink"/>
              </a:solidFill>
              <a:latin typeface="Calibri"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7" name="Picture 1029" descr="water"/>
          <p:cNvPicPr>
            <a:picLocks noChangeAspect="1" noChangeArrowheads="1"/>
          </p:cNvPicPr>
          <p:nvPr/>
        </p:nvPicPr>
        <p:blipFill>
          <a:blip r:embed="rId2"/>
          <a:srcRect/>
          <a:stretch>
            <a:fillRect/>
          </a:stretch>
        </p:blipFill>
        <p:spPr bwMode="auto">
          <a:xfrm>
            <a:off x="381000" y="1600200"/>
            <a:ext cx="4191000" cy="3525838"/>
          </a:xfrm>
          <a:prstGeom prst="rect">
            <a:avLst/>
          </a:prstGeom>
          <a:noFill/>
        </p:spPr>
      </p:pic>
      <p:sp>
        <p:nvSpPr>
          <p:cNvPr id="136198" name="Rectangle 1030"/>
          <p:cNvSpPr>
            <a:spLocks noChangeArrowheads="1"/>
          </p:cNvSpPr>
          <p:nvPr/>
        </p:nvSpPr>
        <p:spPr bwMode="auto">
          <a:xfrm>
            <a:off x="5029200" y="609600"/>
            <a:ext cx="3581400" cy="5334000"/>
          </a:xfrm>
          <a:prstGeom prst="rect">
            <a:avLst/>
          </a:prstGeom>
          <a:noFill/>
          <a:ln w="9525">
            <a:noFill/>
            <a:miter lim="800000"/>
            <a:headEnd/>
            <a:tailEnd/>
          </a:ln>
          <a:effectLst/>
        </p:spPr>
        <p:txBody>
          <a:bodyPr anchor="ctr"/>
          <a:lstStyle/>
          <a:p>
            <a:r>
              <a:rPr lang="es-AR" sz="1800">
                <a:solidFill>
                  <a:srgbClr val="FA6334"/>
                </a:solidFill>
                <a:latin typeface="Calibri" pitchFamily="34" charset="0"/>
                <a:cs typeface="Arial" charset="0"/>
              </a:rPr>
              <a:t>Agua:</a:t>
            </a:r>
            <a:r>
              <a:rPr lang="es-AR" sz="1800">
                <a:solidFill>
                  <a:srgbClr val="000000"/>
                </a:solidFill>
                <a:latin typeface="Calibri" pitchFamily="34" charset="0"/>
                <a:cs typeface="Arial" charset="0"/>
              </a:rPr>
              <a:t> Las long de ondas mas largas del visible y del NIR son absorbidas mas que las long de onda mas cortas del visible. Por eso el agua se ve azul o azul verdosa por la gran reflexión en estas long de ondas .</a:t>
            </a:r>
          </a:p>
          <a:p>
            <a:endParaRPr lang="es-AR" sz="1800">
              <a:solidFill>
                <a:srgbClr val="000000"/>
              </a:solidFill>
              <a:latin typeface="Calibri" pitchFamily="34" charset="0"/>
              <a:cs typeface="Arial" charset="0"/>
            </a:endParaRPr>
          </a:p>
          <a:p>
            <a:r>
              <a:rPr lang="es-AR" sz="1800">
                <a:solidFill>
                  <a:srgbClr val="000000"/>
                </a:solidFill>
                <a:latin typeface="Calibri" pitchFamily="34" charset="0"/>
                <a:cs typeface="Arial" charset="0"/>
              </a:rPr>
              <a:t>Si hay sedimentos suspendidos en la parte de arriba hay mayor reflectividad y se ve mas brillante.</a:t>
            </a:r>
          </a:p>
          <a:p>
            <a:endParaRPr lang="es-AR" sz="1800">
              <a:solidFill>
                <a:srgbClr val="000000"/>
              </a:solidFill>
              <a:latin typeface="Calibri" pitchFamily="34" charset="0"/>
              <a:cs typeface="Arial" charset="0"/>
            </a:endParaRPr>
          </a:p>
          <a:p>
            <a:r>
              <a:rPr lang="es-AR" sz="1800">
                <a:solidFill>
                  <a:srgbClr val="000000"/>
                </a:solidFill>
                <a:latin typeface="Calibri" pitchFamily="34" charset="0"/>
                <a:cs typeface="Arial" charset="0"/>
              </a:rPr>
              <a:t>Si el agua tuviera algas en suspensión, estas absorben el azul y reflejan el verde.</a:t>
            </a:r>
          </a:p>
          <a:p>
            <a:pPr eaLnBrk="0" hangingPunct="0"/>
            <a:endParaRPr lang="es-AR" sz="1800">
              <a:solidFill>
                <a:schemeClr val="tx1"/>
              </a:solidFill>
              <a:latin typeface="Calibr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23" name="Picture 1031" descr="Spectral Response Pattern"/>
          <p:cNvPicPr>
            <a:picLocks noChangeAspect="1" noChangeArrowheads="1"/>
          </p:cNvPicPr>
          <p:nvPr/>
        </p:nvPicPr>
        <p:blipFill>
          <a:blip r:embed="rId2"/>
          <a:srcRect/>
          <a:stretch>
            <a:fillRect/>
          </a:stretch>
        </p:blipFill>
        <p:spPr bwMode="auto">
          <a:xfrm>
            <a:off x="285720" y="1214422"/>
            <a:ext cx="5029200" cy="3833813"/>
          </a:xfrm>
          <a:prstGeom prst="rect">
            <a:avLst/>
          </a:prstGeom>
          <a:noFill/>
        </p:spPr>
      </p:pic>
      <p:sp>
        <p:nvSpPr>
          <p:cNvPr id="137225" name="Rectangle 1033"/>
          <p:cNvSpPr>
            <a:spLocks noChangeArrowheads="1"/>
          </p:cNvSpPr>
          <p:nvPr/>
        </p:nvSpPr>
        <p:spPr bwMode="auto">
          <a:xfrm>
            <a:off x="5214942" y="714356"/>
            <a:ext cx="3667124" cy="3581400"/>
          </a:xfrm>
          <a:prstGeom prst="rect">
            <a:avLst/>
          </a:prstGeom>
          <a:noFill/>
          <a:ln w="9525">
            <a:noFill/>
            <a:miter lim="800000"/>
            <a:headEnd/>
            <a:tailEnd/>
          </a:ln>
          <a:effectLst/>
        </p:spPr>
        <p:txBody>
          <a:bodyPr anchor="ctr"/>
          <a:lstStyle/>
          <a:p>
            <a:r>
              <a:rPr lang="es-AR" sz="2000" b="0" dirty="0">
                <a:solidFill>
                  <a:srgbClr val="000000"/>
                </a:solidFill>
                <a:latin typeface="Calibri" pitchFamily="34" charset="0"/>
                <a:cs typeface="Arial" charset="0"/>
              </a:rPr>
              <a:t>Dependiendo de lo que se esta mirando y de las radiaciones involucradas, varían los mecanismos de absorción, trasmisión y reflexión.</a:t>
            </a:r>
          </a:p>
          <a:p>
            <a:endParaRPr lang="es-AR" sz="2000" b="0" dirty="0">
              <a:solidFill>
                <a:srgbClr val="000000"/>
              </a:solidFill>
              <a:latin typeface="Calibri" pitchFamily="34" charset="0"/>
              <a:cs typeface="Arial" charset="0"/>
            </a:endParaRPr>
          </a:p>
          <a:p>
            <a:r>
              <a:rPr lang="es-AR" sz="2000" b="0" dirty="0">
                <a:solidFill>
                  <a:srgbClr val="000000"/>
                </a:solidFill>
                <a:latin typeface="Calibri" pitchFamily="34" charset="0"/>
                <a:cs typeface="Arial" charset="0"/>
              </a:rPr>
              <a:t>Midiendo la energía reflejada (o emitida) sobre todas las </a:t>
            </a:r>
            <a:r>
              <a:rPr lang="es-AR" sz="2000" b="0" dirty="0" err="1">
                <a:solidFill>
                  <a:srgbClr val="000000"/>
                </a:solidFill>
                <a:latin typeface="Calibri" pitchFamily="34" charset="0"/>
                <a:cs typeface="Arial" charset="0"/>
              </a:rPr>
              <a:t>long</a:t>
            </a:r>
            <a:r>
              <a:rPr lang="es-AR" sz="2000" b="0" dirty="0">
                <a:solidFill>
                  <a:srgbClr val="000000"/>
                </a:solidFill>
                <a:latin typeface="Calibri" pitchFamily="34" charset="0"/>
                <a:cs typeface="Arial" charset="0"/>
              </a:rPr>
              <a:t> de onda se obtiene una respuesta espectral de cada superficie.</a:t>
            </a:r>
          </a:p>
          <a:p>
            <a:endParaRPr lang="es-AR" sz="2000" b="0" dirty="0">
              <a:solidFill>
                <a:srgbClr val="000000"/>
              </a:solidFill>
              <a:latin typeface="Calibri" pitchFamily="34" charset="0"/>
              <a:cs typeface="Arial" charset="0"/>
            </a:endParaRPr>
          </a:p>
          <a:p>
            <a:pPr eaLnBrk="0" hangingPunct="0"/>
            <a:endParaRPr lang="es-AR" sz="2000" b="0" dirty="0">
              <a:solidFill>
                <a:schemeClr val="tx1"/>
              </a:solidFill>
              <a:latin typeface="Calibri" pitchFamily="34" charset="0"/>
            </a:endParaRPr>
          </a:p>
        </p:txBody>
      </p:sp>
      <p:sp>
        <p:nvSpPr>
          <p:cNvPr id="137226" name="Text Box 1034"/>
          <p:cNvSpPr txBox="1">
            <a:spLocks noChangeArrowheads="1"/>
          </p:cNvSpPr>
          <p:nvPr/>
        </p:nvSpPr>
        <p:spPr bwMode="auto">
          <a:xfrm>
            <a:off x="5580063" y="4724400"/>
            <a:ext cx="3095625" cy="1647825"/>
          </a:xfrm>
          <a:prstGeom prst="rect">
            <a:avLst/>
          </a:prstGeom>
          <a:solidFill>
            <a:schemeClr val="bg1"/>
          </a:solidFill>
          <a:ln w="9525">
            <a:noFill/>
            <a:miter lim="800000"/>
            <a:headEnd/>
            <a:tailEnd/>
          </a:ln>
          <a:effectLst/>
        </p:spPr>
        <p:txBody>
          <a:bodyPr>
            <a:spAutoFit/>
          </a:bodyPr>
          <a:lstStyle/>
          <a:p>
            <a:pPr>
              <a:spcBef>
                <a:spcPct val="50000"/>
              </a:spcBef>
              <a:buFontTx/>
              <a:buChar char="•"/>
            </a:pPr>
            <a:r>
              <a:rPr lang="en-US" sz="1200">
                <a:solidFill>
                  <a:srgbClr val="000000"/>
                </a:solidFill>
                <a:latin typeface="Calibri" pitchFamily="34" charset="0"/>
              </a:rPr>
              <a:t>Violeta</a:t>
            </a:r>
            <a:r>
              <a:rPr lang="es-ES" sz="1200">
                <a:solidFill>
                  <a:srgbClr val="000000"/>
                </a:solidFill>
                <a:latin typeface="Calibri" pitchFamily="34" charset="0"/>
              </a:rPr>
              <a:t>: 400 - 446 nm </a:t>
            </a:r>
          </a:p>
          <a:p>
            <a:pPr>
              <a:spcBef>
                <a:spcPct val="50000"/>
              </a:spcBef>
              <a:buFontTx/>
              <a:buChar char="•"/>
            </a:pPr>
            <a:r>
              <a:rPr lang="en-US" sz="1200">
                <a:solidFill>
                  <a:srgbClr val="000000"/>
                </a:solidFill>
                <a:latin typeface="Calibri" pitchFamily="34" charset="0"/>
              </a:rPr>
              <a:t>Azul</a:t>
            </a:r>
            <a:r>
              <a:rPr lang="es-ES" sz="1200">
                <a:solidFill>
                  <a:srgbClr val="000000"/>
                </a:solidFill>
                <a:latin typeface="Calibri" pitchFamily="34" charset="0"/>
              </a:rPr>
              <a:t>: 446 - 500 nm </a:t>
            </a:r>
          </a:p>
          <a:p>
            <a:pPr>
              <a:spcBef>
                <a:spcPct val="50000"/>
              </a:spcBef>
              <a:buFontTx/>
              <a:buChar char="•"/>
            </a:pPr>
            <a:r>
              <a:rPr lang="en-US" sz="1200">
                <a:solidFill>
                  <a:srgbClr val="000000"/>
                </a:solidFill>
                <a:latin typeface="Calibri" pitchFamily="34" charset="0"/>
              </a:rPr>
              <a:t>Verde</a:t>
            </a:r>
            <a:r>
              <a:rPr lang="es-ES" sz="1200">
                <a:solidFill>
                  <a:srgbClr val="000000"/>
                </a:solidFill>
                <a:latin typeface="Calibri" pitchFamily="34" charset="0"/>
              </a:rPr>
              <a:t>: 500 - 578 nm </a:t>
            </a:r>
          </a:p>
          <a:p>
            <a:pPr>
              <a:spcBef>
                <a:spcPct val="50000"/>
              </a:spcBef>
              <a:buFontTx/>
              <a:buChar char="•"/>
            </a:pPr>
            <a:r>
              <a:rPr lang="en-US" sz="1200">
                <a:solidFill>
                  <a:srgbClr val="000000"/>
                </a:solidFill>
                <a:latin typeface="Calibri" pitchFamily="34" charset="0"/>
              </a:rPr>
              <a:t>Amarillo</a:t>
            </a:r>
            <a:r>
              <a:rPr lang="es-ES" sz="1200">
                <a:solidFill>
                  <a:srgbClr val="000000"/>
                </a:solidFill>
                <a:latin typeface="Calibri" pitchFamily="34" charset="0"/>
              </a:rPr>
              <a:t>: 578 - 592 nm </a:t>
            </a:r>
          </a:p>
          <a:p>
            <a:pPr>
              <a:spcBef>
                <a:spcPct val="50000"/>
              </a:spcBef>
              <a:buFontTx/>
              <a:buChar char="•"/>
            </a:pPr>
            <a:r>
              <a:rPr lang="en-US" sz="1200">
                <a:solidFill>
                  <a:srgbClr val="000000"/>
                </a:solidFill>
                <a:latin typeface="Calibri" pitchFamily="34" charset="0"/>
              </a:rPr>
              <a:t>Anaranjado</a:t>
            </a:r>
            <a:r>
              <a:rPr lang="es-ES" sz="1200">
                <a:solidFill>
                  <a:srgbClr val="000000"/>
                </a:solidFill>
                <a:latin typeface="Calibri" pitchFamily="34" charset="0"/>
              </a:rPr>
              <a:t>: 592 - 620 nm </a:t>
            </a:r>
          </a:p>
          <a:p>
            <a:pPr>
              <a:spcBef>
                <a:spcPct val="50000"/>
              </a:spcBef>
              <a:buFontTx/>
              <a:buChar char="•"/>
            </a:pPr>
            <a:r>
              <a:rPr lang="en-US" sz="1200">
                <a:solidFill>
                  <a:srgbClr val="000000"/>
                </a:solidFill>
                <a:latin typeface="Calibri" pitchFamily="34" charset="0"/>
              </a:rPr>
              <a:t>Rojo</a:t>
            </a:r>
            <a:r>
              <a:rPr lang="es-ES" sz="1200">
                <a:solidFill>
                  <a:srgbClr val="000000"/>
                </a:solidFill>
                <a:latin typeface="Calibri" pitchFamily="34" charset="0"/>
              </a:rPr>
              <a:t>: 620 - 700 nm </a:t>
            </a:r>
            <a:endParaRPr lang="es-ES" sz="1200">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669925" y="666750"/>
            <a:ext cx="184150" cy="519113"/>
          </a:xfrm>
          <a:prstGeom prst="rect">
            <a:avLst/>
          </a:prstGeom>
          <a:noFill/>
          <a:ln w="9525">
            <a:noFill/>
            <a:miter lim="800000"/>
            <a:headEnd/>
            <a:tailEnd/>
          </a:ln>
          <a:effectLst/>
        </p:spPr>
        <p:txBody>
          <a:bodyPr wrap="none">
            <a:spAutoFit/>
          </a:bodyPr>
          <a:lstStyle/>
          <a:p>
            <a:endParaRPr lang="es-ES"/>
          </a:p>
        </p:txBody>
      </p:sp>
      <p:pic>
        <p:nvPicPr>
          <p:cNvPr id="114692" name="Picture 4" descr="vegetation_spectrum"/>
          <p:cNvPicPr>
            <a:picLocks noChangeAspect="1" noChangeArrowheads="1"/>
          </p:cNvPicPr>
          <p:nvPr/>
        </p:nvPicPr>
        <p:blipFill>
          <a:blip r:embed="rId2"/>
          <a:srcRect/>
          <a:stretch>
            <a:fillRect/>
          </a:stretch>
        </p:blipFill>
        <p:spPr bwMode="auto">
          <a:xfrm>
            <a:off x="533400" y="1371600"/>
            <a:ext cx="7467600" cy="464343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700" name="Picture 4"/>
          <p:cNvPicPr>
            <a:picLocks noGrp="1" noChangeAspect="1" noChangeArrowheads="1"/>
          </p:cNvPicPr>
          <p:nvPr>
            <p:ph sz="quarter" idx="1"/>
          </p:nvPr>
        </p:nvPicPr>
        <p:blipFill>
          <a:blip r:embed="rId2"/>
          <a:stretch>
            <a:fillRect/>
          </a:stretch>
        </p:blipFill>
        <p:spPr>
          <a:xfrm>
            <a:off x="357158" y="1285860"/>
            <a:ext cx="5114932" cy="4765392"/>
          </a:xfrm>
          <a:noFill/>
          <a:ln/>
        </p:spPr>
      </p:pic>
      <p:pic>
        <p:nvPicPr>
          <p:cNvPr id="157702" name="Picture 6"/>
          <p:cNvPicPr>
            <a:picLocks noGrp="1" noChangeAspect="1" noChangeArrowheads="1"/>
          </p:cNvPicPr>
          <p:nvPr>
            <p:ph sz="quarter" idx="2"/>
          </p:nvPr>
        </p:nvPicPr>
        <p:blipFill>
          <a:blip r:embed="rId3"/>
          <a:srcRect/>
          <a:stretch>
            <a:fillRect/>
          </a:stretch>
        </p:blipFill>
        <p:spPr>
          <a:xfrm>
            <a:off x="6227763" y="2565400"/>
            <a:ext cx="2084387" cy="2270125"/>
          </a:xfrm>
          <a:noFill/>
          <a:ln/>
        </p:spPr>
      </p:pic>
      <p:sp>
        <p:nvSpPr>
          <p:cNvPr id="157705" name="Text Box 9"/>
          <p:cNvSpPr txBox="1">
            <a:spLocks noChangeArrowheads="1"/>
          </p:cNvSpPr>
          <p:nvPr/>
        </p:nvSpPr>
        <p:spPr bwMode="auto">
          <a:xfrm>
            <a:off x="1285852" y="357166"/>
            <a:ext cx="5915025" cy="519113"/>
          </a:xfrm>
          <a:prstGeom prst="rect">
            <a:avLst/>
          </a:prstGeom>
          <a:noFill/>
          <a:ln w="9525">
            <a:noFill/>
            <a:miter lim="800000"/>
            <a:headEnd/>
            <a:tailEnd/>
          </a:ln>
          <a:effectLst/>
        </p:spPr>
        <p:txBody>
          <a:bodyPr wrap="none">
            <a:spAutoFit/>
          </a:bodyPr>
          <a:lstStyle/>
          <a:p>
            <a:r>
              <a:rPr lang="es-AR" dirty="0">
                <a:latin typeface="Calibri" pitchFamily="34" charset="0"/>
              </a:rPr>
              <a:t>Factores que modifican la </a:t>
            </a:r>
            <a:r>
              <a:rPr lang="es-AR" dirty="0" err="1">
                <a:latin typeface="Calibri" pitchFamily="34" charset="0"/>
              </a:rPr>
              <a:t>reflectividad</a:t>
            </a:r>
            <a:endParaRPr lang="es-AR" dirty="0">
              <a:latin typeface="Calibri"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25" name="Picture 13" descr="Reflectancia"/>
          <p:cNvPicPr>
            <a:picLocks noChangeAspect="1" noChangeArrowheads="1"/>
          </p:cNvPicPr>
          <p:nvPr/>
        </p:nvPicPr>
        <p:blipFill>
          <a:blip r:embed="rId2"/>
          <a:srcRect/>
          <a:stretch>
            <a:fillRect/>
          </a:stretch>
        </p:blipFill>
        <p:spPr bwMode="auto">
          <a:xfrm>
            <a:off x="304800" y="669925"/>
            <a:ext cx="8296275" cy="57785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41" name="Picture 5"/>
          <p:cNvPicPr>
            <a:picLocks noChangeAspect="1" noChangeArrowheads="1"/>
          </p:cNvPicPr>
          <p:nvPr/>
        </p:nvPicPr>
        <p:blipFill>
          <a:blip r:embed="rId2"/>
          <a:srcRect/>
          <a:stretch>
            <a:fillRect/>
          </a:stretch>
        </p:blipFill>
        <p:spPr bwMode="auto">
          <a:xfrm>
            <a:off x="762000" y="1676400"/>
            <a:ext cx="5233988" cy="3911600"/>
          </a:xfrm>
          <a:prstGeom prst="rect">
            <a:avLst/>
          </a:prstGeom>
          <a:noFill/>
          <a:ln w="9525">
            <a:noFill/>
            <a:miter lim="800000"/>
            <a:headEnd/>
            <a:tailEnd/>
          </a:ln>
          <a:effectLst/>
        </p:spPr>
      </p:pic>
      <p:sp>
        <p:nvSpPr>
          <p:cNvPr id="142344" name="Text Box 8"/>
          <p:cNvSpPr txBox="1">
            <a:spLocks noChangeArrowheads="1"/>
          </p:cNvSpPr>
          <p:nvPr/>
        </p:nvSpPr>
        <p:spPr bwMode="auto">
          <a:xfrm>
            <a:off x="228600" y="533400"/>
            <a:ext cx="8686800" cy="701675"/>
          </a:xfrm>
          <a:prstGeom prst="rect">
            <a:avLst/>
          </a:prstGeom>
          <a:noFill/>
          <a:ln w="9525">
            <a:noFill/>
            <a:miter lim="800000"/>
            <a:headEnd/>
            <a:tailEnd/>
          </a:ln>
          <a:effectLst/>
        </p:spPr>
        <p:txBody>
          <a:bodyPr>
            <a:spAutoFit/>
          </a:bodyPr>
          <a:lstStyle/>
          <a:p>
            <a:r>
              <a:rPr lang="es-AR" sz="2000">
                <a:latin typeface="Calibri" pitchFamily="34" charset="0"/>
              </a:rPr>
              <a:t>Firmas espectrales de algunos tipos de cobertura presentes en la superficie terrestre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6" name="Text Box 16"/>
          <p:cNvSpPr txBox="1">
            <a:spLocks noChangeArrowheads="1"/>
          </p:cNvSpPr>
          <p:nvPr/>
        </p:nvSpPr>
        <p:spPr bwMode="auto">
          <a:xfrm>
            <a:off x="214282" y="1428736"/>
            <a:ext cx="8429684" cy="3046988"/>
          </a:xfrm>
          <a:prstGeom prst="rect">
            <a:avLst/>
          </a:prstGeom>
          <a:noFill/>
          <a:ln w="9525">
            <a:noFill/>
            <a:miter lim="800000"/>
            <a:headEnd/>
            <a:tailEnd/>
          </a:ln>
          <a:effectLst/>
        </p:spPr>
        <p:txBody>
          <a:bodyPr wrap="square">
            <a:spAutoFit/>
          </a:bodyPr>
          <a:lstStyle/>
          <a:p>
            <a:pPr algn="just"/>
            <a:r>
              <a:rPr lang="es-AR" sz="2400" dirty="0">
                <a:solidFill>
                  <a:schemeClr val="hlink"/>
                </a:solidFill>
                <a:latin typeface="Calibri" pitchFamily="34" charset="0"/>
              </a:rPr>
              <a:t>Un sistema satelital</a:t>
            </a:r>
            <a:r>
              <a:rPr lang="es-AR" sz="2000" dirty="0">
                <a:latin typeface="Calibri" pitchFamily="34" charset="0"/>
              </a:rPr>
              <a:t> se define como el conjunto formado por el </a:t>
            </a:r>
            <a:r>
              <a:rPr lang="es-AR" sz="2400" i="1" dirty="0">
                <a:solidFill>
                  <a:srgbClr val="FF0000"/>
                </a:solidFill>
                <a:latin typeface="Calibri" pitchFamily="34" charset="0"/>
              </a:rPr>
              <a:t>sensor</a:t>
            </a:r>
            <a:r>
              <a:rPr lang="es-AR" sz="2400" i="1" dirty="0">
                <a:latin typeface="Calibri" pitchFamily="34" charset="0"/>
              </a:rPr>
              <a:t> y el </a:t>
            </a:r>
            <a:r>
              <a:rPr lang="es-AR" sz="2400" i="1" dirty="0">
                <a:solidFill>
                  <a:srgbClr val="FF0000"/>
                </a:solidFill>
                <a:latin typeface="Calibri" pitchFamily="34" charset="0"/>
              </a:rPr>
              <a:t>satélite</a:t>
            </a:r>
            <a:r>
              <a:rPr lang="es-AR" sz="2000" dirty="0">
                <a:latin typeface="Calibri" pitchFamily="34" charset="0"/>
              </a:rPr>
              <a:t>. El primero realiza la detección de la REM reflejada o emitida por el área de interés, mientras que el satélite es la plataforma que lo transporta. Los sistemas satelitales son diseñados específicamente según su aplicación (océanos, nubes, bosques, etc.)</a:t>
            </a:r>
          </a:p>
          <a:p>
            <a:pPr algn="just"/>
            <a:endParaRPr lang="es-AR" sz="2000" dirty="0">
              <a:latin typeface="Calibri" pitchFamily="34" charset="0"/>
            </a:endParaRPr>
          </a:p>
          <a:p>
            <a:pPr algn="just"/>
            <a:r>
              <a:rPr lang="es-AR" sz="2400" dirty="0">
                <a:solidFill>
                  <a:schemeClr val="hlink"/>
                </a:solidFill>
                <a:latin typeface="Calibri" pitchFamily="34" charset="0"/>
              </a:rPr>
              <a:t>Un sistema de teledetección</a:t>
            </a:r>
            <a:r>
              <a:rPr lang="es-AR" sz="2000" dirty="0">
                <a:latin typeface="Calibri" pitchFamily="34" charset="0"/>
              </a:rPr>
              <a:t> involucra además del sistema satelital, a la fuente de energía, la superficie a estudiar, el sistema de procesamiento de los datos y datos de campo</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80" name="Picture 4" descr="General pattern of change in the spectral curve of a species as the plant experiences stress resulting from moisture deficiency."/>
          <p:cNvPicPr>
            <a:picLocks noChangeAspect="1" noChangeArrowheads="1"/>
          </p:cNvPicPr>
          <p:nvPr/>
        </p:nvPicPr>
        <p:blipFill>
          <a:blip r:embed="rId2"/>
          <a:srcRect/>
          <a:stretch>
            <a:fillRect/>
          </a:stretch>
        </p:blipFill>
        <p:spPr bwMode="auto">
          <a:xfrm>
            <a:off x="1371600" y="2057400"/>
            <a:ext cx="6511925" cy="392747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3" name="Picture 5"/>
          <p:cNvPicPr>
            <a:picLocks noGrp="1" noChangeAspect="1" noChangeArrowheads="1"/>
          </p:cNvPicPr>
          <p:nvPr>
            <p:ph/>
          </p:nvPr>
        </p:nvPicPr>
        <p:blipFill>
          <a:blip r:embed="rId2"/>
          <a:stretch>
            <a:fillRect/>
          </a:stretch>
        </p:blipFill>
        <p:spPr>
          <a:xfrm>
            <a:off x="652158" y="371085"/>
            <a:ext cx="7838096" cy="5582429"/>
          </a:xfrm>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21" name="Picture 5"/>
          <p:cNvPicPr>
            <a:picLocks noGrp="1" noChangeAspect="1" noChangeArrowheads="1"/>
          </p:cNvPicPr>
          <p:nvPr>
            <p:ph/>
          </p:nvPr>
        </p:nvPicPr>
        <p:blipFill>
          <a:blip r:embed="rId2"/>
          <a:stretch>
            <a:fillRect/>
          </a:stretch>
        </p:blipFill>
        <p:spPr>
          <a:xfrm>
            <a:off x="695016" y="605157"/>
            <a:ext cx="7752381" cy="5114286"/>
          </a:xfrm>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14" name="Text Box 10"/>
          <p:cNvSpPr txBox="1">
            <a:spLocks noChangeArrowheads="1"/>
          </p:cNvSpPr>
          <p:nvPr/>
        </p:nvSpPr>
        <p:spPr bwMode="auto">
          <a:xfrm>
            <a:off x="228600" y="381000"/>
            <a:ext cx="8591550" cy="5129213"/>
          </a:xfrm>
          <a:prstGeom prst="rect">
            <a:avLst/>
          </a:prstGeom>
          <a:solidFill>
            <a:schemeClr val="bg1"/>
          </a:solidFill>
          <a:ln w="9525">
            <a:noFill/>
            <a:miter lim="800000"/>
            <a:headEnd/>
            <a:tailEnd/>
          </a:ln>
          <a:effectLst/>
        </p:spPr>
        <p:txBody>
          <a:bodyPr>
            <a:spAutoFit/>
          </a:bodyPr>
          <a:lstStyle/>
          <a:p>
            <a:pPr>
              <a:spcBef>
                <a:spcPct val="50000"/>
              </a:spcBef>
            </a:pPr>
            <a:r>
              <a:rPr lang="es-ES" sz="2400">
                <a:solidFill>
                  <a:srgbClr val="000066"/>
                </a:solidFill>
                <a:latin typeface="Calibri" pitchFamily="34" charset="0"/>
              </a:rPr>
              <a:t>En Teledetección nos interesa:</a:t>
            </a:r>
          </a:p>
          <a:p>
            <a:pPr>
              <a:spcBef>
                <a:spcPct val="50000"/>
              </a:spcBef>
            </a:pPr>
            <a:r>
              <a:rPr lang="es-ES" sz="1800">
                <a:solidFill>
                  <a:srgbClr val="000066"/>
                </a:solidFill>
                <a:latin typeface="Calibri" pitchFamily="34" charset="0"/>
              </a:rPr>
              <a:t>a.- El dominio del </a:t>
            </a:r>
            <a:r>
              <a:rPr lang="es-ES" sz="1800">
                <a:latin typeface="Calibri" pitchFamily="34" charset="0"/>
              </a:rPr>
              <a:t>visible,</a:t>
            </a:r>
            <a:r>
              <a:rPr lang="es-ES" sz="1800">
                <a:solidFill>
                  <a:srgbClr val="000066"/>
                </a:solidFill>
                <a:latin typeface="Calibri" pitchFamily="34" charset="0"/>
              </a:rPr>
              <a:t> comprendido en el intervalo de onda del orden de 0.38 hasta 0.78 micro-m. En este intervalo se capta el canal pancromático utilizado en los estudios urbanos.</a:t>
            </a:r>
            <a:br>
              <a:rPr lang="es-ES" sz="1800">
                <a:solidFill>
                  <a:srgbClr val="000066"/>
                </a:solidFill>
                <a:latin typeface="Calibri" pitchFamily="34" charset="0"/>
              </a:rPr>
            </a:br>
            <a:endParaRPr lang="es-ES" sz="1800">
              <a:latin typeface="Calibri" pitchFamily="34" charset="0"/>
            </a:endParaRPr>
          </a:p>
          <a:p>
            <a:pPr>
              <a:spcBef>
                <a:spcPct val="50000"/>
              </a:spcBef>
            </a:pPr>
            <a:r>
              <a:rPr lang="es-ES" sz="1800">
                <a:solidFill>
                  <a:srgbClr val="000066"/>
                </a:solidFill>
                <a:latin typeface="Calibri" pitchFamily="34" charset="0"/>
              </a:rPr>
              <a:t>b.- El dominio del </a:t>
            </a:r>
            <a:r>
              <a:rPr lang="es-ES" sz="1800">
                <a:latin typeface="Calibri" pitchFamily="34" charset="0"/>
              </a:rPr>
              <a:t>infrarrojo cercano,</a:t>
            </a:r>
            <a:r>
              <a:rPr lang="es-ES" sz="1800">
                <a:solidFill>
                  <a:srgbClr val="000066"/>
                </a:solidFill>
                <a:latin typeface="Calibri" pitchFamily="34" charset="0"/>
              </a:rPr>
              <a:t> comprendido en el intervalo de 0.78 hasta 3 micro-m, de gran uso en los estudios relacionados con la determinación de los contenidos en agua.</a:t>
            </a:r>
            <a:br>
              <a:rPr lang="es-ES" sz="1800">
                <a:solidFill>
                  <a:srgbClr val="000066"/>
                </a:solidFill>
                <a:latin typeface="Calibri" pitchFamily="34" charset="0"/>
              </a:rPr>
            </a:br>
            <a:endParaRPr lang="es-ES" sz="1800">
              <a:latin typeface="Calibri" pitchFamily="34" charset="0"/>
            </a:endParaRPr>
          </a:p>
          <a:p>
            <a:pPr>
              <a:spcBef>
                <a:spcPct val="50000"/>
              </a:spcBef>
            </a:pPr>
            <a:r>
              <a:rPr lang="es-ES" sz="1800">
                <a:solidFill>
                  <a:srgbClr val="000066"/>
                </a:solidFill>
                <a:latin typeface="Calibri" pitchFamily="34" charset="0"/>
              </a:rPr>
              <a:t>c.- El dominio del </a:t>
            </a:r>
            <a:r>
              <a:rPr lang="es-ES" sz="1800">
                <a:latin typeface="Calibri" pitchFamily="34" charset="0"/>
              </a:rPr>
              <a:t>infrarrojo medio</a:t>
            </a:r>
            <a:r>
              <a:rPr lang="es-ES" sz="1800">
                <a:solidFill>
                  <a:srgbClr val="000066"/>
                </a:solidFill>
                <a:latin typeface="Calibri" pitchFamily="34" charset="0"/>
              </a:rPr>
              <a:t>, comprendido en el intervalo de 3 hasta 8 micro-m, toma como base de su emisión y reflexión la superficie terrestre. Este dominio es destinado a los estudios de los contenidos en humedad de la actividad clorofiliana.</a:t>
            </a:r>
            <a:br>
              <a:rPr lang="es-ES" sz="1800">
                <a:solidFill>
                  <a:srgbClr val="000066"/>
                </a:solidFill>
                <a:latin typeface="Calibri" pitchFamily="34" charset="0"/>
              </a:rPr>
            </a:br>
            <a:endParaRPr lang="es-ES" sz="1800">
              <a:latin typeface="Calibri" pitchFamily="34" charset="0"/>
            </a:endParaRPr>
          </a:p>
          <a:p>
            <a:pPr>
              <a:spcBef>
                <a:spcPct val="50000"/>
              </a:spcBef>
            </a:pPr>
            <a:r>
              <a:rPr lang="es-ES" sz="1800">
                <a:solidFill>
                  <a:srgbClr val="000066"/>
                </a:solidFill>
                <a:latin typeface="Calibri" pitchFamily="34" charset="0"/>
              </a:rPr>
              <a:t>d.- El dominio del </a:t>
            </a:r>
            <a:r>
              <a:rPr lang="es-ES" sz="1800">
                <a:latin typeface="Calibri" pitchFamily="34" charset="0"/>
              </a:rPr>
              <a:t>infrarrojo térmico</a:t>
            </a:r>
            <a:r>
              <a:rPr lang="es-ES" sz="1800">
                <a:solidFill>
                  <a:srgbClr val="000066"/>
                </a:solidFill>
                <a:latin typeface="Calibri" pitchFamily="34" charset="0"/>
              </a:rPr>
              <a:t>, comprendido en el intervalo de 8 hasta 15 micro-m, toma como base la emisión exclusiva desde la superficie terrestre , destinado en general a los estudios relacionados con la meteorología.</a:t>
            </a:r>
            <a:endParaRPr lang="es-ES" sz="1800">
              <a:latin typeface="Calibri"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9" name="Picture 5" descr="Visible Spectrum"/>
          <p:cNvPicPr>
            <a:picLocks noChangeAspect="1" noChangeArrowheads="1"/>
          </p:cNvPicPr>
          <p:nvPr/>
        </p:nvPicPr>
        <p:blipFill>
          <a:blip r:embed="rId2"/>
          <a:srcRect/>
          <a:stretch>
            <a:fillRect/>
          </a:stretch>
        </p:blipFill>
        <p:spPr bwMode="auto">
          <a:xfrm>
            <a:off x="457200" y="1219200"/>
            <a:ext cx="3849688" cy="4876800"/>
          </a:xfrm>
          <a:prstGeom prst="rect">
            <a:avLst/>
          </a:prstGeom>
          <a:noFill/>
        </p:spPr>
      </p:pic>
      <p:sp>
        <p:nvSpPr>
          <p:cNvPr id="144390" name="Rectangle 6"/>
          <p:cNvSpPr>
            <a:spLocks noChangeArrowheads="1"/>
          </p:cNvSpPr>
          <p:nvPr/>
        </p:nvSpPr>
        <p:spPr bwMode="auto">
          <a:xfrm>
            <a:off x="4800600" y="1828800"/>
            <a:ext cx="3886200" cy="3124200"/>
          </a:xfrm>
          <a:prstGeom prst="rect">
            <a:avLst/>
          </a:prstGeom>
          <a:noFill/>
          <a:ln w="9525">
            <a:noFill/>
            <a:miter lim="800000"/>
            <a:headEnd/>
            <a:tailEnd/>
          </a:ln>
          <a:effectLst/>
        </p:spPr>
        <p:txBody>
          <a:bodyPr anchor="ctr"/>
          <a:lstStyle/>
          <a:p>
            <a:r>
              <a:rPr lang="es-ES" sz="2000">
                <a:solidFill>
                  <a:srgbClr val="000000"/>
                </a:solidFill>
                <a:latin typeface="Calibri" pitchFamily="34" charset="0"/>
                <a:cs typeface="Arial" charset="0"/>
              </a:rPr>
              <a:t>Es la parte del espectro a la cual son sensibles nuestros ojos. Es importante notar que pequeña es esta parte en relación al resto del espectro, hay mucha radiación alrededor nuestro que no podemos ver pero si detectar con instrumentos. Es la única parte del espectro que podemos asociar al concepto de color.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5" name="Picture 3" descr="Infrared (IR) Region"/>
          <p:cNvPicPr>
            <a:picLocks noChangeAspect="1" noChangeArrowheads="1"/>
          </p:cNvPicPr>
          <p:nvPr/>
        </p:nvPicPr>
        <p:blipFill>
          <a:blip r:embed="rId2"/>
          <a:srcRect/>
          <a:stretch>
            <a:fillRect/>
          </a:stretch>
        </p:blipFill>
        <p:spPr bwMode="auto">
          <a:xfrm>
            <a:off x="304800" y="533400"/>
            <a:ext cx="4391025" cy="5562600"/>
          </a:xfrm>
          <a:prstGeom prst="rect">
            <a:avLst/>
          </a:prstGeom>
          <a:noFill/>
        </p:spPr>
      </p:pic>
      <p:sp>
        <p:nvSpPr>
          <p:cNvPr id="151556" name="Rectangle 4"/>
          <p:cNvSpPr>
            <a:spLocks noChangeArrowheads="1"/>
          </p:cNvSpPr>
          <p:nvPr/>
        </p:nvSpPr>
        <p:spPr bwMode="auto">
          <a:xfrm>
            <a:off x="4572000" y="908050"/>
            <a:ext cx="4419600" cy="5334000"/>
          </a:xfrm>
          <a:prstGeom prst="rect">
            <a:avLst/>
          </a:prstGeom>
          <a:noFill/>
          <a:ln w="9525">
            <a:noFill/>
            <a:miter lim="800000"/>
            <a:headEnd/>
            <a:tailEnd/>
          </a:ln>
          <a:effectLst/>
        </p:spPr>
        <p:txBody>
          <a:bodyPr anchor="ctr"/>
          <a:lstStyle/>
          <a:p>
            <a:r>
              <a:rPr lang="es-ES" sz="1600">
                <a:solidFill>
                  <a:srgbClr val="000000"/>
                </a:solidFill>
                <a:latin typeface="Calibri" pitchFamily="34" charset="0"/>
                <a:cs typeface="Arial" charset="0"/>
              </a:rPr>
              <a:t>La siguiente parte del espectro que nos interesa es la </a:t>
            </a:r>
            <a:r>
              <a:rPr lang="es-ES" sz="1800">
                <a:solidFill>
                  <a:srgbClr val="000000"/>
                </a:solidFill>
                <a:latin typeface="Calibri" pitchFamily="34" charset="0"/>
                <a:cs typeface="Arial" charset="0"/>
              </a:rPr>
              <a:t>región del infrarrojo (IR)</a:t>
            </a:r>
            <a:r>
              <a:rPr lang="es-ES" sz="1600">
                <a:solidFill>
                  <a:srgbClr val="000000"/>
                </a:solidFill>
                <a:latin typeface="Calibri" pitchFamily="34" charset="0"/>
                <a:cs typeface="Arial" charset="0"/>
              </a:rPr>
              <a:t> que cubre una porción 100 veces mas ancha que el visible!</a:t>
            </a:r>
          </a:p>
          <a:p>
            <a:r>
              <a:rPr lang="es-ES" sz="1600">
                <a:solidFill>
                  <a:srgbClr val="000000"/>
                </a:solidFill>
                <a:latin typeface="Calibri" pitchFamily="34" charset="0"/>
                <a:cs typeface="Arial" charset="0"/>
              </a:rPr>
              <a:t>El Infrarrojo se divide en dos categorías según sus propiedades:</a:t>
            </a:r>
          </a:p>
          <a:p>
            <a:r>
              <a:rPr lang="es-ES" sz="1600">
                <a:solidFill>
                  <a:srgbClr val="000000"/>
                </a:solidFill>
                <a:latin typeface="Calibri" pitchFamily="34" charset="0"/>
                <a:cs typeface="Arial" charset="0"/>
              </a:rPr>
              <a:t>El infrarrojo reflejado</a:t>
            </a:r>
          </a:p>
          <a:p>
            <a:r>
              <a:rPr lang="es-ES" sz="1600">
                <a:solidFill>
                  <a:srgbClr val="000000"/>
                </a:solidFill>
                <a:latin typeface="Calibri" pitchFamily="34" charset="0"/>
                <a:cs typeface="Arial" charset="0"/>
              </a:rPr>
              <a:t>El infrarrojo emitido o Térmico</a:t>
            </a:r>
          </a:p>
          <a:p>
            <a:endParaRPr lang="es-ES" sz="1600">
              <a:solidFill>
                <a:srgbClr val="000000"/>
              </a:solidFill>
              <a:latin typeface="Calibri" pitchFamily="34" charset="0"/>
              <a:cs typeface="Arial" charset="0"/>
            </a:endParaRPr>
          </a:p>
          <a:p>
            <a:r>
              <a:rPr lang="es-ES" sz="1600">
                <a:solidFill>
                  <a:srgbClr val="000000"/>
                </a:solidFill>
                <a:latin typeface="Calibri" pitchFamily="34" charset="0"/>
                <a:cs typeface="Arial" charset="0"/>
              </a:rPr>
              <a:t>La radiación del infrarrojo reflejado es usado en teledetección de la misma manera que en el visible cubre la porción entre 0.7 mm y 3.0 mm</a:t>
            </a:r>
          </a:p>
          <a:p>
            <a:endParaRPr lang="es-ES" sz="1600">
              <a:solidFill>
                <a:srgbClr val="000000"/>
              </a:solidFill>
              <a:latin typeface="Calibri" pitchFamily="34" charset="0"/>
              <a:cs typeface="Arial" charset="0"/>
            </a:endParaRPr>
          </a:p>
          <a:p>
            <a:r>
              <a:rPr lang="es-ES" sz="1600">
                <a:solidFill>
                  <a:srgbClr val="000000"/>
                </a:solidFill>
                <a:latin typeface="Calibri" pitchFamily="34" charset="0"/>
                <a:cs typeface="Arial" charset="0"/>
              </a:rPr>
              <a:t>El IR Térmico es bastante distinto ya que esta energía es la que es emitida por la Tierra en forma de calor y cubre la porción entre 3.0 mm y 100 mm.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81" name="Picture 5" descr="Microwave Region"/>
          <p:cNvPicPr>
            <a:picLocks noChangeAspect="1" noChangeArrowheads="1"/>
          </p:cNvPicPr>
          <p:nvPr/>
        </p:nvPicPr>
        <p:blipFill>
          <a:blip r:embed="rId2"/>
          <a:srcRect/>
          <a:stretch>
            <a:fillRect/>
          </a:stretch>
        </p:blipFill>
        <p:spPr bwMode="auto">
          <a:xfrm>
            <a:off x="304800" y="838200"/>
            <a:ext cx="4330700" cy="5486400"/>
          </a:xfrm>
          <a:prstGeom prst="rect">
            <a:avLst/>
          </a:prstGeom>
          <a:noFill/>
        </p:spPr>
      </p:pic>
      <p:sp>
        <p:nvSpPr>
          <p:cNvPr id="152585" name="Rectangle 9"/>
          <p:cNvSpPr>
            <a:spLocks noChangeArrowheads="1"/>
          </p:cNvSpPr>
          <p:nvPr/>
        </p:nvSpPr>
        <p:spPr bwMode="auto">
          <a:xfrm>
            <a:off x="4800600" y="1981200"/>
            <a:ext cx="3943350" cy="1465263"/>
          </a:xfrm>
          <a:prstGeom prst="rect">
            <a:avLst/>
          </a:prstGeom>
          <a:noFill/>
          <a:ln w="9525">
            <a:noFill/>
            <a:miter lim="800000"/>
            <a:headEnd/>
            <a:tailEnd/>
          </a:ln>
          <a:effectLst/>
        </p:spPr>
        <p:txBody>
          <a:bodyPr>
            <a:spAutoFit/>
          </a:bodyPr>
          <a:lstStyle/>
          <a:p>
            <a:r>
              <a:rPr lang="es-ES" sz="1800">
                <a:solidFill>
                  <a:srgbClr val="000000"/>
                </a:solidFill>
                <a:latin typeface="Calibri" pitchFamily="34" charset="0"/>
                <a:cs typeface="Arial" charset="0"/>
              </a:rPr>
              <a:t>La región de las microondas es la parte del espectro de mas reciente interés en teledetección, desde 1 mm a 1 m.</a:t>
            </a:r>
          </a:p>
          <a:p>
            <a:r>
              <a:rPr lang="es-ES" sz="1800">
                <a:solidFill>
                  <a:srgbClr val="000000"/>
                </a:solidFill>
                <a:latin typeface="Calibri" pitchFamily="34" charset="0"/>
                <a:cs typeface="Arial" charset="0"/>
              </a:rPr>
              <a:t>Esta región del espectro se estudiara separadamente.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669925" y="687388"/>
            <a:ext cx="184150" cy="519112"/>
          </a:xfrm>
          <a:prstGeom prst="rect">
            <a:avLst/>
          </a:prstGeom>
          <a:noFill/>
          <a:ln w="9525">
            <a:noFill/>
            <a:miter lim="800000"/>
            <a:headEnd/>
            <a:tailEnd/>
          </a:ln>
          <a:effectLst/>
        </p:spPr>
        <p:txBody>
          <a:bodyPr wrap="none">
            <a:spAutoFit/>
          </a:bodyPr>
          <a:lstStyle/>
          <a:p>
            <a:endParaRPr lang="es-ES">
              <a:latin typeface="Calibri" pitchFamily="34" charset="0"/>
            </a:endParaRPr>
          </a:p>
        </p:txBody>
      </p:sp>
      <p:sp>
        <p:nvSpPr>
          <p:cNvPr id="110595" name="Text Box 3"/>
          <p:cNvSpPr txBox="1">
            <a:spLocks noChangeArrowheads="1"/>
          </p:cNvSpPr>
          <p:nvPr/>
        </p:nvSpPr>
        <p:spPr bwMode="auto">
          <a:xfrm>
            <a:off x="2209800" y="479425"/>
            <a:ext cx="3009900" cy="549275"/>
          </a:xfrm>
          <a:prstGeom prst="rect">
            <a:avLst/>
          </a:prstGeom>
          <a:noFill/>
          <a:ln w="9525">
            <a:noFill/>
            <a:miter lim="800000"/>
            <a:headEnd/>
            <a:tailEnd/>
          </a:ln>
          <a:effectLst/>
        </p:spPr>
        <p:txBody>
          <a:bodyPr wrap="none">
            <a:spAutoFit/>
          </a:bodyPr>
          <a:lstStyle/>
          <a:p>
            <a:r>
              <a:rPr lang="es-AR" sz="3000">
                <a:latin typeface="Calibri" pitchFamily="34" charset="0"/>
              </a:rPr>
              <a:t>Tipos de Sensores</a:t>
            </a:r>
          </a:p>
        </p:txBody>
      </p:sp>
      <p:sp>
        <p:nvSpPr>
          <p:cNvPr id="110596" name="Text Box 4"/>
          <p:cNvSpPr txBox="1">
            <a:spLocks noChangeArrowheads="1"/>
          </p:cNvSpPr>
          <p:nvPr/>
        </p:nvSpPr>
        <p:spPr bwMode="auto">
          <a:xfrm>
            <a:off x="179388" y="5013325"/>
            <a:ext cx="8566150" cy="1803400"/>
          </a:xfrm>
          <a:prstGeom prst="rect">
            <a:avLst/>
          </a:prstGeom>
          <a:noFill/>
          <a:ln w="9525">
            <a:noFill/>
            <a:miter lim="800000"/>
            <a:headEnd/>
            <a:tailEnd/>
          </a:ln>
          <a:effectLst/>
        </p:spPr>
        <p:txBody>
          <a:bodyPr>
            <a:spAutoFit/>
          </a:bodyPr>
          <a:lstStyle/>
          <a:p>
            <a:pPr marL="342900" indent="-342900">
              <a:buFontTx/>
              <a:buAutoNum type="arabicParenR"/>
            </a:pPr>
            <a:r>
              <a:rPr lang="es-AR" sz="1600">
                <a:solidFill>
                  <a:schemeClr val="folHlink"/>
                </a:solidFill>
                <a:latin typeface="Calibri" pitchFamily="34" charset="0"/>
              </a:rPr>
              <a:t>Pasivos: </a:t>
            </a:r>
            <a:r>
              <a:rPr lang="es-ES" sz="1600" b="0">
                <a:solidFill>
                  <a:schemeClr val="tx1"/>
                </a:solidFill>
                <a:latin typeface="Calibri" pitchFamily="34" charset="0"/>
              </a:rPr>
              <a:t>Aquéllos que registran datos utilizando una fuente externa, el sol. La fracción de radiación que regresa es medida y proporciona información de los objetos observados. </a:t>
            </a:r>
            <a:endParaRPr lang="es-AR" sz="1600" b="0">
              <a:solidFill>
                <a:schemeClr val="tx1"/>
              </a:solidFill>
              <a:latin typeface="Calibri" pitchFamily="34" charset="0"/>
            </a:endParaRPr>
          </a:p>
          <a:p>
            <a:pPr marL="342900" indent="-342900"/>
            <a:r>
              <a:rPr lang="es-AR" sz="1600">
                <a:solidFill>
                  <a:schemeClr val="folHlink"/>
                </a:solidFill>
                <a:latin typeface="Calibri" pitchFamily="34" charset="0"/>
              </a:rPr>
              <a:t>2) Activos:</a:t>
            </a:r>
            <a:r>
              <a:rPr lang="es-AR" sz="1600" b="0">
                <a:solidFill>
                  <a:schemeClr val="tx1"/>
                </a:solidFill>
                <a:latin typeface="Calibri" pitchFamily="34" charset="0"/>
              </a:rPr>
              <a:t> </a:t>
            </a:r>
            <a:r>
              <a:rPr lang="es-ES" sz="1600" b="0">
                <a:solidFill>
                  <a:schemeClr val="tx1"/>
                </a:solidFill>
                <a:latin typeface="Calibri" pitchFamily="34" charset="0"/>
              </a:rPr>
              <a:t>Requieren de una fuente artificial de energía que dispara una señal hacia la superficie terrestre. </a:t>
            </a:r>
            <a:endParaRPr lang="es-AR" sz="1600" b="0">
              <a:solidFill>
                <a:schemeClr val="tx1"/>
              </a:solidFill>
              <a:latin typeface="Calibri" pitchFamily="34" charset="0"/>
            </a:endParaRPr>
          </a:p>
          <a:p>
            <a:pPr marL="342900" indent="-342900"/>
            <a:r>
              <a:rPr lang="es-AR" sz="1600" b="0">
                <a:solidFill>
                  <a:schemeClr val="tx1"/>
                </a:solidFill>
                <a:latin typeface="Calibri" pitchFamily="34" charset="0"/>
              </a:rPr>
              <a:t>		</a:t>
            </a:r>
          </a:p>
          <a:p>
            <a:pPr marL="342900" indent="-342900"/>
            <a:r>
              <a:rPr lang="es-AR" sz="1600" b="0">
                <a:solidFill>
                  <a:schemeClr val="tx1"/>
                </a:solidFill>
                <a:latin typeface="Calibri" pitchFamily="34" charset="0"/>
              </a:rPr>
              <a:t>                    </a:t>
            </a:r>
            <a:r>
              <a:rPr lang="es-AR" sz="1600">
                <a:solidFill>
                  <a:srgbClr val="FF0000"/>
                </a:solidFill>
                <a:latin typeface="Calibri" pitchFamily="34" charset="0"/>
              </a:rPr>
              <a:t>Radar:</a:t>
            </a:r>
            <a:r>
              <a:rPr lang="es-AR" sz="1600" b="0">
                <a:solidFill>
                  <a:schemeClr val="tx1"/>
                </a:solidFill>
                <a:latin typeface="Calibri" pitchFamily="34" charset="0"/>
              </a:rPr>
              <a:t> </a:t>
            </a:r>
            <a:r>
              <a:rPr lang="es-AR" sz="1600">
                <a:solidFill>
                  <a:schemeClr val="tx1"/>
                </a:solidFill>
                <a:latin typeface="Calibri" pitchFamily="34" charset="0"/>
              </a:rPr>
              <a:t>en la región de Microondas</a:t>
            </a:r>
          </a:p>
          <a:p>
            <a:pPr marL="342900" indent="-342900"/>
            <a:r>
              <a:rPr lang="es-AR" sz="1600" b="0">
                <a:solidFill>
                  <a:schemeClr val="tx1"/>
                </a:solidFill>
                <a:latin typeface="Calibri" pitchFamily="34" charset="0"/>
              </a:rPr>
              <a:t>		</a:t>
            </a:r>
            <a:r>
              <a:rPr lang="es-AR" sz="1600">
                <a:solidFill>
                  <a:srgbClr val="FF0000"/>
                </a:solidFill>
                <a:latin typeface="Calibri" pitchFamily="34" charset="0"/>
              </a:rPr>
              <a:t>Lidar:</a:t>
            </a:r>
            <a:r>
              <a:rPr lang="es-AR" sz="1600" b="0">
                <a:solidFill>
                  <a:schemeClr val="tx1"/>
                </a:solidFill>
                <a:latin typeface="Calibri" pitchFamily="34" charset="0"/>
              </a:rPr>
              <a:t> </a:t>
            </a:r>
            <a:r>
              <a:rPr lang="es-AR" sz="1600">
                <a:solidFill>
                  <a:schemeClr val="tx1"/>
                </a:solidFill>
                <a:latin typeface="Calibri" pitchFamily="34" charset="0"/>
              </a:rPr>
              <a:t>Luz polarizada o láser. Opera en el Visible e Infrarrojo Cercano</a:t>
            </a:r>
          </a:p>
        </p:txBody>
      </p:sp>
      <p:pic>
        <p:nvPicPr>
          <p:cNvPr id="110597" name="Picture 5" descr="Figura%201sen"/>
          <p:cNvPicPr>
            <a:picLocks noChangeAspect="1" noChangeArrowheads="1" noCrop="1"/>
          </p:cNvPicPr>
          <p:nvPr/>
        </p:nvPicPr>
        <p:blipFill>
          <a:blip r:embed="rId2"/>
          <a:srcRect/>
          <a:stretch>
            <a:fillRect/>
          </a:stretch>
        </p:blipFill>
        <p:spPr bwMode="auto">
          <a:xfrm>
            <a:off x="2195513" y="981075"/>
            <a:ext cx="4032250" cy="403225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6" name="Picture 6" descr="Passive Sensors"/>
          <p:cNvPicPr>
            <a:picLocks noChangeAspect="1" noChangeArrowheads="1"/>
          </p:cNvPicPr>
          <p:nvPr/>
        </p:nvPicPr>
        <p:blipFill>
          <a:blip r:embed="rId2"/>
          <a:srcRect/>
          <a:stretch>
            <a:fillRect/>
          </a:stretch>
        </p:blipFill>
        <p:spPr bwMode="auto">
          <a:xfrm>
            <a:off x="685800" y="1905000"/>
            <a:ext cx="4114800" cy="3573463"/>
          </a:xfrm>
          <a:prstGeom prst="rect">
            <a:avLst/>
          </a:prstGeom>
          <a:noFill/>
        </p:spPr>
      </p:pic>
      <p:sp>
        <p:nvSpPr>
          <p:cNvPr id="138247" name="Rectangle 7"/>
          <p:cNvSpPr>
            <a:spLocks noChangeArrowheads="1"/>
          </p:cNvSpPr>
          <p:nvPr/>
        </p:nvSpPr>
        <p:spPr bwMode="auto">
          <a:xfrm>
            <a:off x="4876800" y="1981200"/>
            <a:ext cx="3657600" cy="3962400"/>
          </a:xfrm>
          <a:prstGeom prst="rect">
            <a:avLst/>
          </a:prstGeom>
          <a:noFill/>
          <a:ln w="9525">
            <a:noFill/>
            <a:miter lim="800000"/>
            <a:headEnd/>
            <a:tailEnd/>
          </a:ln>
          <a:effectLst/>
        </p:spPr>
        <p:txBody>
          <a:bodyPr anchor="ctr"/>
          <a:lstStyle/>
          <a:p>
            <a:pPr algn="just"/>
            <a:r>
              <a:rPr lang="es-AR" sz="2000">
                <a:solidFill>
                  <a:srgbClr val="000000"/>
                </a:solidFill>
                <a:latin typeface="Calibri" pitchFamily="34" charset="0"/>
                <a:cs typeface="Arial" charset="0"/>
              </a:rPr>
              <a:t>Toda la energía reflejada ocurre durante el día, no hay energía reflejada durante la noche. </a:t>
            </a:r>
          </a:p>
          <a:p>
            <a:pPr algn="just"/>
            <a:r>
              <a:rPr lang="es-AR" sz="2000">
                <a:solidFill>
                  <a:srgbClr val="000000"/>
                </a:solidFill>
                <a:latin typeface="Calibri" pitchFamily="34" charset="0"/>
                <a:cs typeface="Arial" charset="0"/>
              </a:rPr>
              <a:t>Solo la energía emitida (como el infrarrojo térmico) puede ser medida de noche.</a:t>
            </a:r>
          </a:p>
          <a:p>
            <a:pPr algn="just" eaLnBrk="0" hangingPunct="0"/>
            <a:endParaRPr lang="es-AR" sz="2000">
              <a:solidFill>
                <a:schemeClr val="tx1"/>
              </a:solidFill>
              <a:latin typeface="Calibri" pitchFamily="34" charset="0"/>
            </a:endParaRPr>
          </a:p>
        </p:txBody>
      </p:sp>
      <p:sp>
        <p:nvSpPr>
          <p:cNvPr id="138248" name="Text Box 8"/>
          <p:cNvSpPr txBox="1">
            <a:spLocks noChangeArrowheads="1"/>
          </p:cNvSpPr>
          <p:nvPr/>
        </p:nvSpPr>
        <p:spPr bwMode="auto">
          <a:xfrm>
            <a:off x="1050925" y="992188"/>
            <a:ext cx="1277938" cy="519112"/>
          </a:xfrm>
          <a:prstGeom prst="rect">
            <a:avLst/>
          </a:prstGeom>
          <a:noFill/>
          <a:ln w="9525">
            <a:noFill/>
            <a:miter lim="800000"/>
            <a:headEnd/>
            <a:tailEnd/>
          </a:ln>
          <a:effectLst/>
        </p:spPr>
        <p:txBody>
          <a:bodyPr wrap="none">
            <a:spAutoFit/>
          </a:bodyPr>
          <a:lstStyle/>
          <a:p>
            <a:r>
              <a:rPr lang="es-AR">
                <a:latin typeface="Calibri" pitchFamily="34" charset="0"/>
              </a:rPr>
              <a:t>Pasivos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9" name="Picture 5" descr="Active Sensors"/>
          <p:cNvPicPr>
            <a:picLocks noChangeAspect="1" noChangeArrowheads="1"/>
          </p:cNvPicPr>
          <p:nvPr/>
        </p:nvPicPr>
        <p:blipFill>
          <a:blip r:embed="rId2"/>
          <a:srcRect/>
          <a:stretch>
            <a:fillRect/>
          </a:stretch>
        </p:blipFill>
        <p:spPr bwMode="auto">
          <a:xfrm>
            <a:off x="381000" y="1752600"/>
            <a:ext cx="3981450" cy="4343400"/>
          </a:xfrm>
          <a:prstGeom prst="rect">
            <a:avLst/>
          </a:prstGeom>
          <a:noFill/>
        </p:spPr>
      </p:pic>
      <p:sp>
        <p:nvSpPr>
          <p:cNvPr id="139270" name="Rectangle 6"/>
          <p:cNvSpPr>
            <a:spLocks noChangeArrowheads="1"/>
          </p:cNvSpPr>
          <p:nvPr/>
        </p:nvSpPr>
        <p:spPr bwMode="auto">
          <a:xfrm>
            <a:off x="4419600" y="914400"/>
            <a:ext cx="4343400" cy="5257800"/>
          </a:xfrm>
          <a:prstGeom prst="rect">
            <a:avLst/>
          </a:prstGeom>
          <a:noFill/>
          <a:ln w="9525">
            <a:noFill/>
            <a:miter lim="800000"/>
            <a:headEnd/>
            <a:tailEnd/>
          </a:ln>
          <a:effectLst/>
        </p:spPr>
        <p:txBody>
          <a:bodyPr anchor="ctr"/>
          <a:lstStyle/>
          <a:p>
            <a:pPr algn="just"/>
            <a:r>
              <a:rPr lang="es-AR" sz="2000">
                <a:solidFill>
                  <a:srgbClr val="000000"/>
                </a:solidFill>
                <a:latin typeface="Calibri" pitchFamily="34" charset="0"/>
                <a:cs typeface="Arial" charset="0"/>
              </a:rPr>
              <a:t>El sensor emite la radiación, que interactúa con el objetivo y  es reflejada nuevamente al sensor, quien la mide.</a:t>
            </a:r>
          </a:p>
          <a:p>
            <a:pPr algn="just"/>
            <a:r>
              <a:rPr lang="es-AR" sz="2000">
                <a:solidFill>
                  <a:srgbClr val="000000"/>
                </a:solidFill>
                <a:latin typeface="Calibri" pitchFamily="34" charset="0"/>
                <a:cs typeface="Arial" charset="0"/>
              </a:rPr>
              <a:t>Pueden medir todo el tiempo y en long de ondas que no son suficientemente provistas por el sol, como las microondas.</a:t>
            </a:r>
          </a:p>
          <a:p>
            <a:pPr algn="just"/>
            <a:endParaRPr lang="es-AR" sz="2000">
              <a:solidFill>
                <a:srgbClr val="000000"/>
              </a:solidFill>
              <a:latin typeface="Calibri" pitchFamily="34" charset="0"/>
              <a:cs typeface="Arial" charset="0"/>
            </a:endParaRPr>
          </a:p>
        </p:txBody>
      </p:sp>
      <p:sp>
        <p:nvSpPr>
          <p:cNvPr id="139271" name="Text Box 7"/>
          <p:cNvSpPr txBox="1">
            <a:spLocks noChangeArrowheads="1"/>
          </p:cNvSpPr>
          <p:nvPr/>
        </p:nvSpPr>
        <p:spPr bwMode="auto">
          <a:xfrm>
            <a:off x="822325" y="1068388"/>
            <a:ext cx="1260475" cy="519112"/>
          </a:xfrm>
          <a:prstGeom prst="rect">
            <a:avLst/>
          </a:prstGeom>
          <a:noFill/>
          <a:ln w="9525">
            <a:noFill/>
            <a:miter lim="800000"/>
            <a:headEnd/>
            <a:tailEnd/>
          </a:ln>
          <a:effectLst/>
        </p:spPr>
        <p:txBody>
          <a:bodyPr wrap="none">
            <a:spAutoFit/>
          </a:bodyPr>
          <a:lstStyle/>
          <a:p>
            <a:r>
              <a:rPr lang="es-AR">
                <a:latin typeface="Calibri" pitchFamily="34" charset="0"/>
              </a:rPr>
              <a:t>Activos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6" name="Picture 1030" descr="Remote Sensing Process"/>
          <p:cNvPicPr>
            <a:picLocks noChangeAspect="1" noChangeArrowheads="1"/>
          </p:cNvPicPr>
          <p:nvPr/>
        </p:nvPicPr>
        <p:blipFill>
          <a:blip r:embed="rId2"/>
          <a:srcRect/>
          <a:stretch>
            <a:fillRect/>
          </a:stretch>
        </p:blipFill>
        <p:spPr bwMode="auto">
          <a:xfrm>
            <a:off x="228600" y="1676400"/>
            <a:ext cx="3048000" cy="2490788"/>
          </a:xfrm>
          <a:prstGeom prst="rect">
            <a:avLst/>
          </a:prstGeom>
          <a:noFill/>
        </p:spPr>
      </p:pic>
      <p:sp>
        <p:nvSpPr>
          <p:cNvPr id="133127" name="Text Box 1031"/>
          <p:cNvSpPr txBox="1">
            <a:spLocks noChangeArrowheads="1"/>
          </p:cNvSpPr>
          <p:nvPr/>
        </p:nvSpPr>
        <p:spPr bwMode="auto">
          <a:xfrm>
            <a:off x="3276600" y="723900"/>
            <a:ext cx="5562600" cy="5226050"/>
          </a:xfrm>
          <a:prstGeom prst="rect">
            <a:avLst/>
          </a:prstGeom>
          <a:noFill/>
          <a:ln w="9525">
            <a:noFill/>
            <a:miter lim="800000"/>
            <a:headEnd/>
            <a:tailEnd/>
          </a:ln>
          <a:effectLst/>
        </p:spPr>
        <p:txBody>
          <a:bodyPr>
            <a:spAutoFit/>
          </a:bodyPr>
          <a:lstStyle/>
          <a:p>
            <a:pPr marL="342900" indent="-342900">
              <a:spcBef>
                <a:spcPct val="50000"/>
              </a:spcBef>
              <a:buFontTx/>
              <a:buAutoNum type="arabicPeriod"/>
            </a:pPr>
            <a:r>
              <a:rPr lang="es-ES" sz="1600">
                <a:solidFill>
                  <a:srgbClr val="000000"/>
                </a:solidFill>
                <a:latin typeface="Calibri" pitchFamily="34" charset="0"/>
                <a:cs typeface="Arial" charset="0"/>
              </a:rPr>
              <a:t>Fuente de energía o iluminación (A)</a:t>
            </a:r>
            <a:r>
              <a:rPr lang="es-ES" sz="1600" b="0">
                <a:solidFill>
                  <a:srgbClr val="000000"/>
                </a:solidFill>
                <a:latin typeface="Calibri" pitchFamily="34" charset="0"/>
                <a:cs typeface="Arial" charset="0"/>
              </a:rPr>
              <a:t> – es el primer requisito en teledetección, tener una fuente que provea la energía electromagnética que va a interactuar con el objetivo</a:t>
            </a:r>
          </a:p>
          <a:p>
            <a:pPr marL="342900" indent="-342900">
              <a:spcBef>
                <a:spcPct val="50000"/>
              </a:spcBef>
            </a:pPr>
            <a:r>
              <a:rPr lang="es-ES" sz="1600">
                <a:solidFill>
                  <a:srgbClr val="000000"/>
                </a:solidFill>
                <a:latin typeface="Calibri" pitchFamily="34" charset="0"/>
                <a:cs typeface="Arial" charset="0"/>
              </a:rPr>
              <a:t>2. Radiación y Atmósfera (B)</a:t>
            </a:r>
            <a:r>
              <a:rPr lang="es-ES" sz="1600" b="0">
                <a:solidFill>
                  <a:srgbClr val="000000"/>
                </a:solidFill>
                <a:latin typeface="Calibri" pitchFamily="34" charset="0"/>
                <a:cs typeface="Arial" charset="0"/>
              </a:rPr>
              <a:t> –la energía en su camino interactúa con la atmósfera. Puede interactuar nuevamente en su segundo viaje hacia el sensor.</a:t>
            </a:r>
          </a:p>
          <a:p>
            <a:pPr marL="342900" indent="-342900">
              <a:spcBef>
                <a:spcPct val="50000"/>
              </a:spcBef>
            </a:pPr>
            <a:r>
              <a:rPr lang="es-ES" sz="1600">
                <a:solidFill>
                  <a:srgbClr val="000000"/>
                </a:solidFill>
                <a:latin typeface="Calibri" pitchFamily="34" charset="0"/>
                <a:cs typeface="Arial" charset="0"/>
              </a:rPr>
              <a:t>3. Interacción con el objetivo (C)</a:t>
            </a:r>
            <a:r>
              <a:rPr lang="es-ES" sz="1600" b="0">
                <a:solidFill>
                  <a:srgbClr val="000000"/>
                </a:solidFill>
                <a:latin typeface="Calibri" pitchFamily="34" charset="0"/>
                <a:cs typeface="Arial" charset="0"/>
              </a:rPr>
              <a:t> – depende de la radiación y del objetivo.</a:t>
            </a:r>
          </a:p>
          <a:p>
            <a:pPr marL="342900" indent="-342900">
              <a:spcBef>
                <a:spcPct val="50000"/>
              </a:spcBef>
            </a:pPr>
            <a:r>
              <a:rPr lang="es-ES" sz="1600">
                <a:solidFill>
                  <a:srgbClr val="000000"/>
                </a:solidFill>
                <a:latin typeface="Calibri" pitchFamily="34" charset="0"/>
                <a:cs typeface="Arial" charset="0"/>
              </a:rPr>
              <a:t>4. El sensor </a:t>
            </a:r>
            <a:r>
              <a:rPr lang="es-ES" sz="1600" b="0">
                <a:solidFill>
                  <a:srgbClr val="000000"/>
                </a:solidFill>
                <a:latin typeface="Calibri" pitchFamily="34" charset="0"/>
                <a:cs typeface="Arial" charset="0"/>
              </a:rPr>
              <a:t>detecta la energía</a:t>
            </a:r>
            <a:r>
              <a:rPr lang="es-ES" sz="1600">
                <a:solidFill>
                  <a:srgbClr val="000000"/>
                </a:solidFill>
                <a:latin typeface="Calibri" pitchFamily="34" charset="0"/>
                <a:cs typeface="Arial" charset="0"/>
              </a:rPr>
              <a:t> (D)</a:t>
            </a:r>
          </a:p>
          <a:p>
            <a:pPr marL="342900" indent="-342900">
              <a:spcBef>
                <a:spcPct val="50000"/>
              </a:spcBef>
            </a:pPr>
            <a:r>
              <a:rPr lang="es-ES" sz="1600">
                <a:solidFill>
                  <a:srgbClr val="000000"/>
                </a:solidFill>
                <a:latin typeface="Calibri" pitchFamily="34" charset="0"/>
                <a:cs typeface="Arial" charset="0"/>
              </a:rPr>
              <a:t>5. Transmisión, Recepción y Procesamiento (E) </a:t>
            </a:r>
            <a:r>
              <a:rPr lang="es-ES" sz="1600" b="0">
                <a:solidFill>
                  <a:srgbClr val="000000"/>
                </a:solidFill>
                <a:latin typeface="Calibri" pitchFamily="34" charset="0"/>
                <a:cs typeface="Arial" charset="0"/>
              </a:rPr>
              <a:t>la energía detectada por el sensor se transmite a una estación terrena en formato electrónico, donde se procesan los datos en una imagen</a:t>
            </a:r>
          </a:p>
          <a:p>
            <a:pPr marL="342900" indent="-342900">
              <a:spcBef>
                <a:spcPct val="50000"/>
              </a:spcBef>
            </a:pPr>
            <a:r>
              <a:rPr lang="es-ES" sz="1600">
                <a:solidFill>
                  <a:srgbClr val="000000"/>
                </a:solidFill>
                <a:latin typeface="Calibri" pitchFamily="34" charset="0"/>
                <a:cs typeface="Arial" charset="0"/>
              </a:rPr>
              <a:t>6. Interpretación y Análisis (F)</a:t>
            </a:r>
            <a:r>
              <a:rPr lang="es-ES" sz="1600" b="0">
                <a:solidFill>
                  <a:srgbClr val="000000"/>
                </a:solidFill>
                <a:latin typeface="Calibri" pitchFamily="34" charset="0"/>
                <a:cs typeface="Arial" charset="0"/>
              </a:rPr>
              <a:t> – la imagen se interpreta visual o digitalmente para extraer información sobre el objetivo</a:t>
            </a:r>
          </a:p>
          <a:p>
            <a:pPr marL="342900" indent="-342900">
              <a:spcBef>
                <a:spcPct val="50000"/>
              </a:spcBef>
            </a:pPr>
            <a:r>
              <a:rPr lang="es-ES" sz="1600">
                <a:solidFill>
                  <a:srgbClr val="000000"/>
                </a:solidFill>
                <a:latin typeface="Calibri" pitchFamily="34" charset="0"/>
                <a:cs typeface="Arial" charset="0"/>
              </a:rPr>
              <a:t>7. Aplicación (G)</a:t>
            </a:r>
            <a:r>
              <a:rPr lang="es-ES" sz="1600" b="0">
                <a:solidFill>
                  <a:srgbClr val="000000"/>
                </a:solidFill>
                <a:latin typeface="Calibri" pitchFamily="34" charset="0"/>
                <a:cs typeface="Arial" charset="0"/>
              </a:rPr>
              <a:t> – la meta final se logra cuando se aplica la información extraída para entender mejor el objetivo o revelar nueva información para resolver un problema.</a:t>
            </a:r>
            <a:endParaRPr lang="es-ES" sz="160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53" name="Picture 9"/>
          <p:cNvPicPr>
            <a:picLocks noChangeAspect="1" noChangeArrowheads="1"/>
          </p:cNvPicPr>
          <p:nvPr/>
        </p:nvPicPr>
        <p:blipFill>
          <a:blip r:embed="rId2" cstate="print"/>
          <a:srcRect/>
          <a:stretch>
            <a:fillRect/>
          </a:stretch>
        </p:blipFill>
        <p:spPr bwMode="auto">
          <a:xfrm>
            <a:off x="6248400" y="228600"/>
            <a:ext cx="1790700" cy="1682750"/>
          </a:xfrm>
          <a:prstGeom prst="rect">
            <a:avLst/>
          </a:prstGeom>
          <a:noFill/>
          <a:ln w="9525">
            <a:solidFill>
              <a:schemeClr val="tx1"/>
            </a:solidFill>
            <a:miter lim="800000"/>
            <a:headEnd/>
            <a:tailEnd/>
          </a:ln>
          <a:effectLst>
            <a:outerShdw dist="107763" dir="2700000" algn="ctr" rotWithShape="0">
              <a:srgbClr val="000000"/>
            </a:outerShdw>
          </a:effectLst>
        </p:spPr>
      </p:pic>
      <p:sp>
        <p:nvSpPr>
          <p:cNvPr id="108554" name="Text Box 10"/>
          <p:cNvSpPr txBox="1">
            <a:spLocks noChangeArrowheads="1"/>
          </p:cNvSpPr>
          <p:nvPr/>
        </p:nvSpPr>
        <p:spPr bwMode="auto">
          <a:xfrm>
            <a:off x="381000" y="1905000"/>
            <a:ext cx="8534400" cy="2830513"/>
          </a:xfrm>
          <a:prstGeom prst="rect">
            <a:avLst/>
          </a:prstGeom>
          <a:noFill/>
          <a:ln w="9525">
            <a:noFill/>
            <a:miter lim="800000"/>
            <a:headEnd/>
            <a:tailEnd/>
          </a:ln>
          <a:effectLst/>
        </p:spPr>
        <p:txBody>
          <a:bodyPr>
            <a:spAutoFit/>
          </a:bodyPr>
          <a:lstStyle/>
          <a:p>
            <a:pPr algn="just" eaLnBrk="0" hangingPunct="0">
              <a:spcBef>
                <a:spcPct val="50000"/>
              </a:spcBef>
              <a:buFontTx/>
              <a:buChar char="•"/>
            </a:pPr>
            <a:r>
              <a:rPr lang="es-ES" sz="2400" b="0">
                <a:solidFill>
                  <a:schemeClr val="folHlink"/>
                </a:solidFill>
                <a:latin typeface="Calibri" pitchFamily="34" charset="0"/>
              </a:rPr>
              <a:t>La energía electromagnética del sol viaja en 8 minutos a</a:t>
            </a:r>
            <a:r>
              <a:rPr lang="en-US" sz="2400" b="0">
                <a:solidFill>
                  <a:schemeClr val="folHlink"/>
                </a:solidFill>
                <a:latin typeface="Calibri" pitchFamily="34" charset="0"/>
              </a:rPr>
              <a:t> </a:t>
            </a:r>
            <a:r>
              <a:rPr lang="es-ES" sz="2400" b="0">
                <a:solidFill>
                  <a:schemeClr val="folHlink"/>
                </a:solidFill>
                <a:latin typeface="Calibri" pitchFamily="34" charset="0"/>
              </a:rPr>
              <a:t>través del espacio los 150 millones de km que la separan de la tierra. El fo</a:t>
            </a:r>
            <a:r>
              <a:rPr lang="en-US" sz="2400" b="0">
                <a:solidFill>
                  <a:schemeClr val="folHlink"/>
                </a:solidFill>
                <a:latin typeface="Calibri" pitchFamily="34" charset="0"/>
              </a:rPr>
              <a:t>t</a:t>
            </a:r>
            <a:r>
              <a:rPr lang="es-ES" sz="2400" b="0">
                <a:solidFill>
                  <a:schemeClr val="folHlink"/>
                </a:solidFill>
                <a:latin typeface="Calibri" pitchFamily="34" charset="0"/>
              </a:rPr>
              <a:t>ón es la partícula subatómica que viaja a 300.000 km/seg</a:t>
            </a:r>
          </a:p>
          <a:p>
            <a:pPr algn="just" eaLnBrk="0" hangingPunct="0">
              <a:spcBef>
                <a:spcPct val="50000"/>
              </a:spcBef>
            </a:pPr>
            <a:r>
              <a:rPr lang="es-ES" sz="2400" b="0">
                <a:solidFill>
                  <a:schemeClr val="folHlink"/>
                </a:solidFill>
                <a:latin typeface="Calibri" pitchFamily="34" charset="0"/>
              </a:rPr>
              <a:t>• El Sol produce un espectro continuo de radiación electromagnética desde los rayos gamma y cósmicos de muy corta longitud de onda y de altísima frecuencia, hasta las</a:t>
            </a:r>
            <a:r>
              <a:rPr lang="en-US" sz="2400" b="0">
                <a:solidFill>
                  <a:schemeClr val="folHlink"/>
                </a:solidFill>
                <a:latin typeface="Calibri" pitchFamily="34" charset="0"/>
              </a:rPr>
              <a:t> o</a:t>
            </a:r>
            <a:r>
              <a:rPr lang="es-ES" sz="2400" b="0">
                <a:solidFill>
                  <a:schemeClr val="folHlink"/>
                </a:solidFill>
                <a:latin typeface="Calibri" pitchFamily="34" charset="0"/>
              </a:rPr>
              <a:t>ndas de radio con largas long</a:t>
            </a:r>
            <a:r>
              <a:rPr lang="en-US" sz="2400" b="0">
                <a:solidFill>
                  <a:schemeClr val="folHlink"/>
                </a:solidFill>
                <a:latin typeface="Calibri" pitchFamily="34" charset="0"/>
              </a:rPr>
              <a:t>itudes</a:t>
            </a:r>
            <a:r>
              <a:rPr lang="es-ES" sz="2400" b="0">
                <a:solidFill>
                  <a:schemeClr val="folHlink"/>
                </a:solidFill>
                <a:latin typeface="Calibri" pitchFamily="34" charset="0"/>
              </a:rPr>
              <a:t> de</a:t>
            </a:r>
            <a:r>
              <a:rPr lang="en-US" sz="2400" b="0">
                <a:solidFill>
                  <a:schemeClr val="folHlink"/>
                </a:solidFill>
                <a:latin typeface="Calibri" pitchFamily="34" charset="0"/>
              </a:rPr>
              <a:t> </a:t>
            </a:r>
            <a:r>
              <a:rPr lang="es-ES" sz="2400" b="0">
                <a:solidFill>
                  <a:schemeClr val="folHlink"/>
                </a:solidFill>
                <a:latin typeface="Calibri" pitchFamily="34" charset="0"/>
              </a:rPr>
              <a:t>onda y de muy baja frecuencia</a:t>
            </a:r>
            <a:r>
              <a:rPr lang="en-US" sz="2400" b="0">
                <a:solidFill>
                  <a:schemeClr val="folHlink"/>
                </a:solidFill>
                <a:latin typeface="Calibri" pitchFamily="34" charset="0"/>
              </a:rPr>
              <a:t>.</a:t>
            </a:r>
            <a:endParaRPr lang="es-ES" sz="2400">
              <a:solidFill>
                <a:schemeClr val="folHlink"/>
              </a:solidFill>
              <a:latin typeface="Calibri" pitchFamily="34" charset="0"/>
            </a:endParaRPr>
          </a:p>
        </p:txBody>
      </p:sp>
      <p:sp>
        <p:nvSpPr>
          <p:cNvPr id="108555" name="Text Box 11"/>
          <p:cNvSpPr txBox="1">
            <a:spLocks noChangeArrowheads="1"/>
          </p:cNvSpPr>
          <p:nvPr/>
        </p:nvSpPr>
        <p:spPr bwMode="auto">
          <a:xfrm>
            <a:off x="609600" y="933450"/>
            <a:ext cx="4041775" cy="457200"/>
          </a:xfrm>
          <a:prstGeom prst="rect">
            <a:avLst/>
          </a:prstGeom>
          <a:noFill/>
          <a:ln w="9525">
            <a:noFill/>
            <a:miter lim="800000"/>
            <a:headEnd/>
            <a:tailEnd/>
          </a:ln>
          <a:effectLst/>
        </p:spPr>
        <p:txBody>
          <a:bodyPr wrap="none">
            <a:spAutoFit/>
          </a:bodyPr>
          <a:lstStyle/>
          <a:p>
            <a:r>
              <a:rPr lang="es-AR" sz="2400">
                <a:latin typeface="Calibri" pitchFamily="34" charset="0"/>
                <a:cs typeface="Times New Roman" pitchFamily="18" charset="0"/>
              </a:rPr>
              <a:t>La Radiación Electromagnética</a:t>
            </a:r>
            <a:endParaRPr lang="es-ES" sz="2400">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5" name="Picture 7" descr="A simplified sketch shows the nature of a sine wave and the inter-relations of frequency (and wavelength) and relative energy."/>
          <p:cNvPicPr>
            <a:picLocks noChangeAspect="1" noChangeArrowheads="1"/>
          </p:cNvPicPr>
          <p:nvPr/>
        </p:nvPicPr>
        <p:blipFill>
          <a:blip r:embed="rId2"/>
          <a:srcRect/>
          <a:stretch>
            <a:fillRect/>
          </a:stretch>
        </p:blipFill>
        <p:spPr bwMode="auto">
          <a:xfrm>
            <a:off x="685800" y="1828800"/>
            <a:ext cx="5410200" cy="3586163"/>
          </a:xfrm>
          <a:prstGeom prst="rect">
            <a:avLst/>
          </a:prstGeom>
          <a:noFill/>
        </p:spPr>
      </p:pic>
      <p:sp>
        <p:nvSpPr>
          <p:cNvPr id="124936" name="Rectangle 8"/>
          <p:cNvSpPr>
            <a:spLocks noChangeArrowheads="1"/>
          </p:cNvSpPr>
          <p:nvPr/>
        </p:nvSpPr>
        <p:spPr bwMode="auto">
          <a:xfrm>
            <a:off x="533400" y="304800"/>
            <a:ext cx="7696200" cy="915988"/>
          </a:xfrm>
          <a:prstGeom prst="rect">
            <a:avLst/>
          </a:prstGeom>
          <a:noFill/>
          <a:ln w="9525">
            <a:noFill/>
            <a:miter lim="800000"/>
            <a:headEnd/>
            <a:tailEnd/>
          </a:ln>
          <a:effectLst/>
        </p:spPr>
        <p:txBody>
          <a:bodyPr>
            <a:spAutoFit/>
          </a:bodyPr>
          <a:lstStyle/>
          <a:p>
            <a:r>
              <a:rPr lang="es-AR" sz="1800" b="0">
                <a:solidFill>
                  <a:schemeClr val="tx1"/>
                </a:solidFill>
                <a:latin typeface="Calibri" pitchFamily="34" charset="0"/>
              </a:rPr>
              <a:t>Los Fotones viajan a la velocidad de la luz y se mueven en ondas siguiendo un patrón sinusoidal.</a:t>
            </a:r>
          </a:p>
          <a:p>
            <a:pPr eaLnBrk="0" hangingPunct="0"/>
            <a:endParaRPr lang="es-AR" sz="1800" b="0">
              <a:solidFill>
                <a:schemeClr val="tx1"/>
              </a:solidFill>
              <a:latin typeface="Calibri" pitchFamily="34" charset="0"/>
            </a:endParaRPr>
          </a:p>
        </p:txBody>
      </p:sp>
      <p:sp>
        <p:nvSpPr>
          <p:cNvPr id="124937" name="Text Box 9"/>
          <p:cNvSpPr txBox="1">
            <a:spLocks noChangeArrowheads="1"/>
          </p:cNvSpPr>
          <p:nvPr/>
        </p:nvSpPr>
        <p:spPr bwMode="auto">
          <a:xfrm>
            <a:off x="6248400" y="1600200"/>
            <a:ext cx="2590800" cy="3473450"/>
          </a:xfrm>
          <a:prstGeom prst="rect">
            <a:avLst/>
          </a:prstGeom>
          <a:noFill/>
          <a:ln w="9525">
            <a:noFill/>
            <a:miter lim="800000"/>
            <a:headEnd/>
            <a:tailEnd/>
          </a:ln>
          <a:effectLst/>
        </p:spPr>
        <p:txBody>
          <a:bodyPr>
            <a:spAutoFit/>
          </a:bodyPr>
          <a:lstStyle/>
          <a:p>
            <a:pPr>
              <a:spcBef>
                <a:spcPct val="50000"/>
              </a:spcBef>
            </a:pPr>
            <a:r>
              <a:rPr lang="es-AR" sz="2000">
                <a:latin typeface="Calibri" pitchFamily="34" charset="0"/>
              </a:rPr>
              <a:t>La distancia entre dos picos adyacentes en una onda es la </a:t>
            </a:r>
            <a:r>
              <a:rPr lang="es-AR" sz="2400" i="1">
                <a:latin typeface="Calibri" pitchFamily="34" charset="0"/>
              </a:rPr>
              <a:t>Longitud de onda (</a:t>
            </a:r>
            <a:r>
              <a:rPr lang="es-AR" sz="2400" i="1">
                <a:latin typeface="Calibri" pitchFamily="34" charset="0"/>
                <a:sym typeface="WP Greek Century" pitchFamily="2" charset="2"/>
              </a:rPr>
              <a:t>λ</a:t>
            </a:r>
            <a:r>
              <a:rPr lang="es-AR" sz="2400" i="1">
                <a:latin typeface="Calibri" pitchFamily="34" charset="0"/>
              </a:rPr>
              <a:t>)</a:t>
            </a:r>
          </a:p>
          <a:p>
            <a:pPr>
              <a:spcBef>
                <a:spcPct val="50000"/>
              </a:spcBef>
            </a:pPr>
            <a:r>
              <a:rPr lang="es-AR" sz="2000">
                <a:latin typeface="Calibri" pitchFamily="34" charset="0"/>
              </a:rPr>
              <a:t>El número total de picos que pasan en un segundo por un punto es la </a:t>
            </a:r>
            <a:r>
              <a:rPr lang="es-AR" sz="2400" i="1">
                <a:latin typeface="Calibri" pitchFamily="34" charset="0"/>
              </a:rPr>
              <a:t>Frecuencia</a:t>
            </a:r>
            <a:r>
              <a:rPr lang="es-AR" sz="2000">
                <a:latin typeface="Calibri" pitchFamily="34" charset="0"/>
              </a:rPr>
              <a:t> (en ciclos por seg o hertz)</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62" name="Rectangle 10"/>
          <p:cNvSpPr>
            <a:spLocks noChangeArrowheads="1"/>
          </p:cNvSpPr>
          <p:nvPr/>
        </p:nvSpPr>
        <p:spPr bwMode="auto">
          <a:xfrm>
            <a:off x="304800" y="4648200"/>
            <a:ext cx="8382000" cy="1190625"/>
          </a:xfrm>
          <a:prstGeom prst="rect">
            <a:avLst/>
          </a:prstGeom>
          <a:noFill/>
          <a:ln w="9525">
            <a:noFill/>
            <a:miter lim="800000"/>
            <a:headEnd/>
            <a:tailEnd/>
          </a:ln>
          <a:effectLst/>
        </p:spPr>
        <p:txBody>
          <a:bodyPr>
            <a:spAutoFit/>
          </a:bodyPr>
          <a:lstStyle/>
          <a:p>
            <a:r>
              <a:rPr lang="es-ES" sz="1800" b="0">
                <a:solidFill>
                  <a:schemeClr val="tx1"/>
                </a:solidFill>
                <a:latin typeface="Calibri" pitchFamily="34" charset="0"/>
              </a:rPr>
              <a:t>El fo</a:t>
            </a:r>
            <a:r>
              <a:rPr lang="en-US" sz="1800" b="0">
                <a:solidFill>
                  <a:schemeClr val="tx1"/>
                </a:solidFill>
                <a:latin typeface="Calibri" pitchFamily="34" charset="0"/>
              </a:rPr>
              <a:t>t</a:t>
            </a:r>
            <a:r>
              <a:rPr lang="es-ES" sz="1800" b="0">
                <a:solidFill>
                  <a:schemeClr val="tx1"/>
                </a:solidFill>
                <a:latin typeface="Calibri" pitchFamily="34" charset="0"/>
              </a:rPr>
              <a:t>ón viaja como una onda y tiene dos componentes, oscilantes como ondas sinusoidales, uno es el </a:t>
            </a:r>
            <a:r>
              <a:rPr lang="es-ES" sz="1800">
                <a:solidFill>
                  <a:srgbClr val="FA6334"/>
                </a:solidFill>
                <a:latin typeface="Calibri" pitchFamily="34" charset="0"/>
              </a:rPr>
              <a:t>campo eléctrico</a:t>
            </a:r>
            <a:r>
              <a:rPr lang="es-ES" sz="1800" b="0">
                <a:solidFill>
                  <a:schemeClr val="tx1"/>
                </a:solidFill>
                <a:latin typeface="Calibri" pitchFamily="34" charset="0"/>
              </a:rPr>
              <a:t> y el otro es el </a:t>
            </a:r>
            <a:r>
              <a:rPr lang="es-ES" sz="1800">
                <a:solidFill>
                  <a:srgbClr val="FA6334"/>
                </a:solidFill>
                <a:latin typeface="Calibri" pitchFamily="34" charset="0"/>
              </a:rPr>
              <a:t>campo magnético</a:t>
            </a:r>
            <a:r>
              <a:rPr lang="es-ES" sz="1800" b="0">
                <a:solidFill>
                  <a:schemeClr val="tx1"/>
                </a:solidFill>
                <a:latin typeface="Calibri" pitchFamily="34" charset="0"/>
              </a:rPr>
              <a:t>.</a:t>
            </a:r>
          </a:p>
          <a:p>
            <a:r>
              <a:rPr lang="es-ES" sz="1800" b="0">
                <a:solidFill>
                  <a:schemeClr val="tx1"/>
                </a:solidFill>
                <a:latin typeface="Calibri" pitchFamily="34" charset="0"/>
              </a:rPr>
              <a:t>Estos fotones se transmiten en el vacío y cuando pasan de un medio a otro estas ondas adquieren una nueva dirección.</a:t>
            </a:r>
          </a:p>
        </p:txBody>
      </p:sp>
      <p:pic>
        <p:nvPicPr>
          <p:cNvPr id="125964" name="Picture 12" descr="Electromagnetic Radiation"/>
          <p:cNvPicPr>
            <a:picLocks noChangeAspect="1" noChangeArrowheads="1"/>
          </p:cNvPicPr>
          <p:nvPr/>
        </p:nvPicPr>
        <p:blipFill>
          <a:blip r:embed="rId2"/>
          <a:srcRect/>
          <a:stretch>
            <a:fillRect/>
          </a:stretch>
        </p:blipFill>
        <p:spPr bwMode="auto">
          <a:xfrm>
            <a:off x="1066800" y="838200"/>
            <a:ext cx="5410200" cy="358933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10" name="Rectangle 6"/>
          <p:cNvSpPr>
            <a:spLocks noChangeArrowheads="1"/>
          </p:cNvSpPr>
          <p:nvPr/>
        </p:nvSpPr>
        <p:spPr bwMode="auto">
          <a:xfrm>
            <a:off x="5029200" y="1676400"/>
            <a:ext cx="3886200" cy="1219200"/>
          </a:xfrm>
          <a:prstGeom prst="rect">
            <a:avLst/>
          </a:prstGeom>
          <a:noFill/>
          <a:ln w="9525">
            <a:noFill/>
            <a:miter lim="800000"/>
            <a:headEnd/>
            <a:tailEnd/>
          </a:ln>
          <a:effectLst/>
        </p:spPr>
        <p:txBody>
          <a:bodyPr anchor="ctr"/>
          <a:lstStyle/>
          <a:p>
            <a:r>
              <a:rPr lang="es-AR" sz="2000" b="0">
                <a:solidFill>
                  <a:schemeClr val="folHlink"/>
                </a:solidFill>
                <a:latin typeface="Calibri" pitchFamily="34" charset="0"/>
                <a:cs typeface="Arial" charset="0"/>
              </a:rPr>
              <a:t>La Longitud de onda y la Frecuencia están inversamente relacionadas según la siguiente formula:</a:t>
            </a:r>
          </a:p>
        </p:txBody>
      </p:sp>
      <p:pic>
        <p:nvPicPr>
          <p:cNvPr id="149515" name="Picture 11" descr="Wavelength and Frequency"/>
          <p:cNvPicPr>
            <a:picLocks noChangeAspect="1" noChangeArrowheads="1"/>
          </p:cNvPicPr>
          <p:nvPr/>
        </p:nvPicPr>
        <p:blipFill>
          <a:blip r:embed="rId2"/>
          <a:srcRect/>
          <a:stretch>
            <a:fillRect/>
          </a:stretch>
        </p:blipFill>
        <p:spPr bwMode="auto">
          <a:xfrm>
            <a:off x="228600" y="1752600"/>
            <a:ext cx="4800600" cy="3617913"/>
          </a:xfrm>
          <a:prstGeom prst="rect">
            <a:avLst/>
          </a:prstGeom>
          <a:noFill/>
        </p:spPr>
      </p:pic>
      <p:pic>
        <p:nvPicPr>
          <p:cNvPr id="149517" name="Picture 13"/>
          <p:cNvPicPr>
            <a:picLocks noChangeAspect="1" noChangeArrowheads="1"/>
          </p:cNvPicPr>
          <p:nvPr/>
        </p:nvPicPr>
        <p:blipFill>
          <a:blip r:embed="rId3"/>
          <a:srcRect/>
          <a:stretch>
            <a:fillRect/>
          </a:stretch>
        </p:blipFill>
        <p:spPr bwMode="auto">
          <a:xfrm>
            <a:off x="5943600" y="2971800"/>
            <a:ext cx="2057400" cy="696913"/>
          </a:xfrm>
          <a:prstGeom prst="rect">
            <a:avLst/>
          </a:prstGeom>
          <a:noFill/>
          <a:ln w="9525">
            <a:noFill/>
            <a:miter lim="800000"/>
            <a:headEnd/>
            <a:tailEnd/>
          </a:ln>
          <a:effectLst/>
        </p:spPr>
      </p:pic>
      <p:grpSp>
        <p:nvGrpSpPr>
          <p:cNvPr id="149523" name="Group 19"/>
          <p:cNvGrpSpPr>
            <a:grpSpLocks/>
          </p:cNvGrpSpPr>
          <p:nvPr/>
        </p:nvGrpSpPr>
        <p:grpSpPr bwMode="auto">
          <a:xfrm>
            <a:off x="5410200" y="3900488"/>
            <a:ext cx="2441575" cy="1920875"/>
            <a:chOff x="3792" y="2461"/>
            <a:chExt cx="1538" cy="1210"/>
          </a:xfrm>
        </p:grpSpPr>
        <p:pic>
          <p:nvPicPr>
            <p:cNvPr id="149519" name="Picture 15"/>
            <p:cNvPicPr>
              <a:picLocks noChangeAspect="1" noChangeArrowheads="1"/>
            </p:cNvPicPr>
            <p:nvPr/>
          </p:nvPicPr>
          <p:blipFill>
            <a:blip r:embed="rId4"/>
            <a:srcRect/>
            <a:stretch>
              <a:fillRect/>
            </a:stretch>
          </p:blipFill>
          <p:spPr bwMode="auto">
            <a:xfrm>
              <a:off x="3792" y="2496"/>
              <a:ext cx="202" cy="240"/>
            </a:xfrm>
            <a:prstGeom prst="rect">
              <a:avLst/>
            </a:prstGeom>
            <a:noFill/>
            <a:ln w="9525">
              <a:noFill/>
              <a:miter lim="800000"/>
              <a:headEnd/>
              <a:tailEnd/>
            </a:ln>
            <a:effectLst/>
          </p:spPr>
        </p:pic>
        <p:pic>
          <p:nvPicPr>
            <p:cNvPr id="149520" name="Picture 16"/>
            <p:cNvPicPr>
              <a:picLocks noChangeAspect="1" noChangeArrowheads="1"/>
            </p:cNvPicPr>
            <p:nvPr/>
          </p:nvPicPr>
          <p:blipFill>
            <a:blip r:embed="rId5"/>
            <a:srcRect/>
            <a:stretch>
              <a:fillRect/>
            </a:stretch>
          </p:blipFill>
          <p:spPr bwMode="auto">
            <a:xfrm>
              <a:off x="3792" y="2832"/>
              <a:ext cx="211" cy="288"/>
            </a:xfrm>
            <a:prstGeom prst="rect">
              <a:avLst/>
            </a:prstGeom>
            <a:noFill/>
            <a:ln w="9525">
              <a:noFill/>
              <a:miter lim="800000"/>
              <a:headEnd/>
              <a:tailEnd/>
            </a:ln>
            <a:effectLst/>
          </p:spPr>
        </p:pic>
        <p:pic>
          <p:nvPicPr>
            <p:cNvPr id="149521" name="Picture 17"/>
            <p:cNvPicPr>
              <a:picLocks noChangeAspect="1" noChangeArrowheads="1"/>
            </p:cNvPicPr>
            <p:nvPr/>
          </p:nvPicPr>
          <p:blipFill>
            <a:blip r:embed="rId6"/>
            <a:srcRect/>
            <a:stretch>
              <a:fillRect/>
            </a:stretch>
          </p:blipFill>
          <p:spPr bwMode="auto">
            <a:xfrm>
              <a:off x="3792" y="3168"/>
              <a:ext cx="254" cy="288"/>
            </a:xfrm>
            <a:prstGeom prst="rect">
              <a:avLst/>
            </a:prstGeom>
            <a:noFill/>
            <a:ln w="9525">
              <a:noFill/>
              <a:miter lim="800000"/>
              <a:headEnd/>
              <a:tailEnd/>
            </a:ln>
            <a:effectLst/>
          </p:spPr>
        </p:pic>
        <p:sp>
          <p:nvSpPr>
            <p:cNvPr id="149522" name="Text Box 18"/>
            <p:cNvSpPr txBox="1">
              <a:spLocks noChangeArrowheads="1"/>
            </p:cNvSpPr>
            <p:nvPr/>
          </p:nvSpPr>
          <p:spPr bwMode="auto">
            <a:xfrm>
              <a:off x="3974" y="2461"/>
              <a:ext cx="1356" cy="1210"/>
            </a:xfrm>
            <a:prstGeom prst="rect">
              <a:avLst/>
            </a:prstGeom>
            <a:noFill/>
            <a:ln w="9525">
              <a:noFill/>
              <a:miter lim="800000"/>
              <a:headEnd/>
              <a:tailEnd/>
            </a:ln>
            <a:effectLst/>
          </p:spPr>
          <p:txBody>
            <a:bodyPr wrap="none">
              <a:spAutoFit/>
            </a:bodyPr>
            <a:lstStyle/>
            <a:p>
              <a:r>
                <a:rPr lang="en-US" sz="2000">
                  <a:latin typeface="Calibri" pitchFamily="34" charset="0"/>
                </a:rPr>
                <a:t>Velocidad de la luz</a:t>
              </a:r>
            </a:p>
            <a:p>
              <a:endParaRPr lang="en-US" sz="2000">
                <a:latin typeface="Calibri" pitchFamily="34" charset="0"/>
              </a:endParaRPr>
            </a:p>
            <a:p>
              <a:r>
                <a:rPr lang="en-US" sz="2000">
                  <a:latin typeface="Calibri" pitchFamily="34" charset="0"/>
                </a:rPr>
                <a:t>Frecuencia</a:t>
              </a:r>
            </a:p>
            <a:p>
              <a:endParaRPr lang="en-US" sz="2000">
                <a:latin typeface="Calibri" pitchFamily="34" charset="0"/>
              </a:endParaRPr>
            </a:p>
            <a:p>
              <a:r>
                <a:rPr lang="en-US" sz="2000">
                  <a:latin typeface="Calibri" pitchFamily="34" charset="0"/>
                </a:rPr>
                <a:t>Longitud de onda</a:t>
              </a:r>
            </a:p>
            <a:p>
              <a:endParaRPr lang="es-ES" sz="2000">
                <a:latin typeface="Calibri" pitchFamily="34" charset="0"/>
              </a:endParaRPr>
            </a:p>
          </p:txBody>
        </p:sp>
      </p:grpSp>
      <p:sp>
        <p:nvSpPr>
          <p:cNvPr id="149524" name="Text Box 20"/>
          <p:cNvSpPr txBox="1">
            <a:spLocks noChangeArrowheads="1"/>
          </p:cNvSpPr>
          <p:nvPr/>
        </p:nvSpPr>
        <p:spPr bwMode="auto">
          <a:xfrm>
            <a:off x="381000" y="5562600"/>
            <a:ext cx="8534400" cy="1066800"/>
          </a:xfrm>
          <a:prstGeom prst="rect">
            <a:avLst/>
          </a:prstGeom>
          <a:solidFill>
            <a:schemeClr val="bg1"/>
          </a:solidFill>
          <a:ln w="9525">
            <a:noFill/>
            <a:miter lim="800000"/>
            <a:headEnd/>
            <a:tailEnd/>
          </a:ln>
          <a:effectLst/>
        </p:spPr>
        <p:txBody>
          <a:bodyPr>
            <a:spAutoFit/>
          </a:bodyPr>
          <a:lstStyle/>
          <a:p>
            <a:r>
              <a:rPr lang="es-ES" sz="2400">
                <a:latin typeface="Calibri" pitchFamily="34" charset="0"/>
                <a:cs typeface="Arial" charset="0"/>
              </a:rPr>
              <a:t>(l)</a:t>
            </a:r>
            <a:r>
              <a:rPr lang="en-US" sz="2400">
                <a:latin typeface="Calibri" pitchFamily="34" charset="0"/>
                <a:cs typeface="Arial" charset="0"/>
              </a:rPr>
              <a:t>:</a:t>
            </a:r>
            <a:r>
              <a:rPr lang="es-ES" sz="2000" b="0">
                <a:solidFill>
                  <a:srgbClr val="000000"/>
                </a:solidFill>
                <a:latin typeface="Calibri" pitchFamily="34" charset="0"/>
                <a:cs typeface="Arial" charset="0"/>
              </a:rPr>
              <a:t> </a:t>
            </a:r>
            <a:r>
              <a:rPr lang="en-US" sz="2000" b="0">
                <a:solidFill>
                  <a:srgbClr val="000000"/>
                </a:solidFill>
                <a:latin typeface="Calibri" pitchFamily="34" charset="0"/>
                <a:cs typeface="Arial" charset="0"/>
              </a:rPr>
              <a:t>Se mide en</a:t>
            </a:r>
            <a:r>
              <a:rPr lang="es-ES" sz="2000" b="0">
                <a:solidFill>
                  <a:srgbClr val="000000"/>
                </a:solidFill>
                <a:latin typeface="Calibri" pitchFamily="34" charset="0"/>
                <a:cs typeface="Arial" charset="0"/>
              </a:rPr>
              <a:t> </a:t>
            </a:r>
            <a:r>
              <a:rPr lang="es-ES" sz="2000">
                <a:solidFill>
                  <a:srgbClr val="000000"/>
                </a:solidFill>
                <a:latin typeface="Calibri" pitchFamily="34" charset="0"/>
                <a:cs typeface="Arial" charset="0"/>
              </a:rPr>
              <a:t>metr</a:t>
            </a:r>
            <a:r>
              <a:rPr lang="en-US" sz="2000">
                <a:solidFill>
                  <a:srgbClr val="000000"/>
                </a:solidFill>
                <a:latin typeface="Calibri" pitchFamily="34" charset="0"/>
                <a:cs typeface="Arial" charset="0"/>
              </a:rPr>
              <a:t>o</a:t>
            </a:r>
            <a:r>
              <a:rPr lang="es-ES" sz="2000">
                <a:solidFill>
                  <a:srgbClr val="000000"/>
                </a:solidFill>
                <a:latin typeface="Calibri" pitchFamily="34" charset="0"/>
                <a:cs typeface="Arial" charset="0"/>
              </a:rPr>
              <a:t>s</a:t>
            </a:r>
            <a:r>
              <a:rPr lang="es-ES" sz="2000" b="0">
                <a:solidFill>
                  <a:srgbClr val="000000"/>
                </a:solidFill>
                <a:latin typeface="Calibri" pitchFamily="34" charset="0"/>
                <a:cs typeface="Arial" charset="0"/>
              </a:rPr>
              <a:t> (m) </a:t>
            </a:r>
            <a:r>
              <a:rPr lang="en-US" sz="2000" b="0">
                <a:solidFill>
                  <a:srgbClr val="000000"/>
                </a:solidFill>
                <a:latin typeface="Calibri" pitchFamily="34" charset="0"/>
                <a:cs typeface="Arial" charset="0"/>
              </a:rPr>
              <a:t>o</a:t>
            </a:r>
            <a:r>
              <a:rPr lang="es-ES" sz="2000" b="0">
                <a:solidFill>
                  <a:srgbClr val="000000"/>
                </a:solidFill>
                <a:latin typeface="Calibri" pitchFamily="34" charset="0"/>
                <a:cs typeface="Arial" charset="0"/>
              </a:rPr>
              <a:t> </a:t>
            </a:r>
            <a:r>
              <a:rPr lang="es-ES" sz="2000">
                <a:solidFill>
                  <a:srgbClr val="000000"/>
                </a:solidFill>
                <a:latin typeface="Calibri" pitchFamily="34" charset="0"/>
                <a:cs typeface="Arial" charset="0"/>
              </a:rPr>
              <a:t>nanómetro</a:t>
            </a:r>
            <a:r>
              <a:rPr lang="en-US" sz="2000">
                <a:solidFill>
                  <a:srgbClr val="000000"/>
                </a:solidFill>
                <a:latin typeface="Calibri" pitchFamily="34" charset="0"/>
                <a:cs typeface="Arial" charset="0"/>
              </a:rPr>
              <a:t>o</a:t>
            </a:r>
            <a:r>
              <a:rPr lang="es-ES" sz="2000">
                <a:solidFill>
                  <a:srgbClr val="000000"/>
                </a:solidFill>
                <a:latin typeface="Calibri" pitchFamily="34" charset="0"/>
                <a:cs typeface="Arial" charset="0"/>
              </a:rPr>
              <a:t>s</a:t>
            </a:r>
            <a:r>
              <a:rPr lang="es-ES" sz="2000" b="0">
                <a:solidFill>
                  <a:srgbClr val="000000"/>
                </a:solidFill>
                <a:latin typeface="Calibri" pitchFamily="34" charset="0"/>
                <a:cs typeface="Arial" charset="0"/>
              </a:rPr>
              <a:t> (nm, 10</a:t>
            </a:r>
            <a:r>
              <a:rPr lang="es-ES" sz="2000" b="0" baseline="30000">
                <a:solidFill>
                  <a:srgbClr val="000000"/>
                </a:solidFill>
                <a:latin typeface="Calibri" pitchFamily="34" charset="0"/>
                <a:cs typeface="Arial" charset="0"/>
              </a:rPr>
              <a:t>-9</a:t>
            </a:r>
            <a:r>
              <a:rPr lang="es-ES" sz="2000" b="0">
                <a:solidFill>
                  <a:srgbClr val="000000"/>
                </a:solidFill>
                <a:latin typeface="Calibri" pitchFamily="34" charset="0"/>
                <a:cs typeface="Arial" charset="0"/>
              </a:rPr>
              <a:t> metros), </a:t>
            </a:r>
            <a:r>
              <a:rPr lang="es-ES" sz="2000">
                <a:solidFill>
                  <a:srgbClr val="000000"/>
                </a:solidFill>
                <a:latin typeface="Calibri" pitchFamily="34" charset="0"/>
                <a:cs typeface="Arial" charset="0"/>
              </a:rPr>
              <a:t>micrómetro</a:t>
            </a:r>
            <a:r>
              <a:rPr lang="en-US" sz="2000">
                <a:solidFill>
                  <a:srgbClr val="000000"/>
                </a:solidFill>
                <a:latin typeface="Calibri" pitchFamily="34" charset="0"/>
                <a:cs typeface="Arial" charset="0"/>
              </a:rPr>
              <a:t>o</a:t>
            </a:r>
            <a:r>
              <a:rPr lang="es-ES" sz="2000">
                <a:solidFill>
                  <a:srgbClr val="000000"/>
                </a:solidFill>
                <a:latin typeface="Calibri" pitchFamily="34" charset="0"/>
                <a:cs typeface="Arial" charset="0"/>
              </a:rPr>
              <a:t>s</a:t>
            </a:r>
            <a:r>
              <a:rPr lang="es-ES" sz="2000" b="0">
                <a:solidFill>
                  <a:srgbClr val="000000"/>
                </a:solidFill>
                <a:latin typeface="Calibri" pitchFamily="34" charset="0"/>
                <a:cs typeface="Arial" charset="0"/>
              </a:rPr>
              <a:t> (mm, 10</a:t>
            </a:r>
            <a:r>
              <a:rPr lang="es-ES" sz="2000" b="0" baseline="30000">
                <a:solidFill>
                  <a:srgbClr val="000000"/>
                </a:solidFill>
                <a:latin typeface="Calibri" pitchFamily="34" charset="0"/>
                <a:cs typeface="Arial" charset="0"/>
              </a:rPr>
              <a:t>-6</a:t>
            </a:r>
            <a:r>
              <a:rPr lang="es-ES" sz="2000" b="0">
                <a:solidFill>
                  <a:srgbClr val="000000"/>
                </a:solidFill>
                <a:latin typeface="Calibri" pitchFamily="34" charset="0"/>
                <a:cs typeface="Arial" charset="0"/>
              </a:rPr>
              <a:t> metros) </a:t>
            </a:r>
            <a:r>
              <a:rPr lang="en-US" sz="2000" b="0">
                <a:solidFill>
                  <a:srgbClr val="000000"/>
                </a:solidFill>
                <a:latin typeface="Calibri" pitchFamily="34" charset="0"/>
                <a:cs typeface="Arial" charset="0"/>
              </a:rPr>
              <a:t>o</a:t>
            </a:r>
            <a:r>
              <a:rPr lang="es-ES" sz="2000" b="0">
                <a:solidFill>
                  <a:srgbClr val="000000"/>
                </a:solidFill>
                <a:latin typeface="Calibri" pitchFamily="34" charset="0"/>
                <a:cs typeface="Arial" charset="0"/>
              </a:rPr>
              <a:t> </a:t>
            </a:r>
            <a:r>
              <a:rPr lang="es-ES" sz="2000">
                <a:solidFill>
                  <a:srgbClr val="000000"/>
                </a:solidFill>
                <a:latin typeface="Calibri" pitchFamily="34" charset="0"/>
                <a:cs typeface="Arial" charset="0"/>
              </a:rPr>
              <a:t>centímetro</a:t>
            </a:r>
            <a:r>
              <a:rPr lang="en-US" sz="2000">
                <a:solidFill>
                  <a:srgbClr val="000000"/>
                </a:solidFill>
                <a:latin typeface="Calibri" pitchFamily="34" charset="0"/>
                <a:cs typeface="Arial" charset="0"/>
              </a:rPr>
              <a:t>o</a:t>
            </a:r>
            <a:r>
              <a:rPr lang="es-ES" sz="2000">
                <a:solidFill>
                  <a:srgbClr val="000000"/>
                </a:solidFill>
                <a:latin typeface="Calibri" pitchFamily="34" charset="0"/>
                <a:cs typeface="Arial" charset="0"/>
              </a:rPr>
              <a:t>s</a:t>
            </a:r>
            <a:r>
              <a:rPr lang="es-ES" sz="2000" b="0">
                <a:solidFill>
                  <a:srgbClr val="000000"/>
                </a:solidFill>
                <a:latin typeface="Calibri" pitchFamily="34" charset="0"/>
                <a:cs typeface="Arial" charset="0"/>
              </a:rPr>
              <a:t> (cm, 10</a:t>
            </a:r>
            <a:r>
              <a:rPr lang="es-ES" sz="2000" b="0" baseline="30000">
                <a:solidFill>
                  <a:srgbClr val="000000"/>
                </a:solidFill>
                <a:latin typeface="Calibri" pitchFamily="34" charset="0"/>
                <a:cs typeface="Arial" charset="0"/>
              </a:rPr>
              <a:t>-2</a:t>
            </a:r>
            <a:r>
              <a:rPr lang="es-ES" sz="2000" b="0">
                <a:solidFill>
                  <a:srgbClr val="000000"/>
                </a:solidFill>
                <a:latin typeface="Calibri" pitchFamily="34" charset="0"/>
                <a:cs typeface="Arial" charset="0"/>
              </a:rPr>
              <a:t> metros). </a:t>
            </a:r>
          </a:p>
          <a:p>
            <a:r>
              <a:rPr lang="en-US" sz="2000">
                <a:latin typeface="Calibri" pitchFamily="34" charset="0"/>
              </a:rPr>
              <a:t>Frecuencia: </a:t>
            </a:r>
            <a:r>
              <a:rPr lang="en-US" sz="2000" b="0">
                <a:solidFill>
                  <a:schemeClr val="tx1"/>
                </a:solidFill>
                <a:latin typeface="Calibri" pitchFamily="34" charset="0"/>
              </a:rPr>
              <a:t>en</a:t>
            </a:r>
            <a:r>
              <a:rPr lang="en-US" sz="2000">
                <a:solidFill>
                  <a:schemeClr val="tx1"/>
                </a:solidFill>
                <a:latin typeface="Calibri" pitchFamily="34" charset="0"/>
              </a:rPr>
              <a:t> Hertz </a:t>
            </a:r>
            <a:r>
              <a:rPr lang="en-US" sz="2000" b="0">
                <a:solidFill>
                  <a:schemeClr val="tx1"/>
                </a:solidFill>
                <a:latin typeface="Calibri" pitchFamily="34" charset="0"/>
              </a:rPr>
              <a:t>(Hz)</a:t>
            </a:r>
            <a:endParaRPr lang="es-ES" sz="2000" b="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669925" y="687388"/>
            <a:ext cx="184150" cy="519112"/>
          </a:xfrm>
          <a:prstGeom prst="rect">
            <a:avLst/>
          </a:prstGeom>
          <a:noFill/>
          <a:ln w="9525">
            <a:noFill/>
            <a:miter lim="800000"/>
            <a:headEnd/>
            <a:tailEnd/>
          </a:ln>
          <a:effectLst/>
        </p:spPr>
        <p:txBody>
          <a:bodyPr wrap="none">
            <a:spAutoFit/>
          </a:bodyPr>
          <a:lstStyle/>
          <a:p>
            <a:endParaRPr lang="es-ES">
              <a:latin typeface="Calibri" pitchFamily="34" charset="0"/>
            </a:endParaRPr>
          </a:p>
        </p:txBody>
      </p:sp>
      <p:pic>
        <p:nvPicPr>
          <p:cNvPr id="109571" name="Picture 3" descr="espectro"/>
          <p:cNvPicPr>
            <a:picLocks noChangeAspect="1" noChangeArrowheads="1"/>
          </p:cNvPicPr>
          <p:nvPr/>
        </p:nvPicPr>
        <p:blipFill>
          <a:blip r:embed="rId2"/>
          <a:srcRect/>
          <a:stretch>
            <a:fillRect/>
          </a:stretch>
        </p:blipFill>
        <p:spPr bwMode="auto">
          <a:xfrm>
            <a:off x="228600" y="469900"/>
            <a:ext cx="4495800" cy="5778500"/>
          </a:xfrm>
          <a:prstGeom prst="rect">
            <a:avLst/>
          </a:prstGeom>
          <a:noFill/>
        </p:spPr>
      </p:pic>
      <p:sp>
        <p:nvSpPr>
          <p:cNvPr id="109572" name="Text Box 4"/>
          <p:cNvSpPr txBox="1">
            <a:spLocks noChangeArrowheads="1"/>
          </p:cNvSpPr>
          <p:nvPr/>
        </p:nvSpPr>
        <p:spPr bwMode="auto">
          <a:xfrm>
            <a:off x="4932363" y="3644900"/>
            <a:ext cx="3505200" cy="1900238"/>
          </a:xfrm>
          <a:prstGeom prst="rect">
            <a:avLst/>
          </a:prstGeom>
          <a:solidFill>
            <a:schemeClr val="bg1"/>
          </a:solidFill>
          <a:ln w="9525">
            <a:noFill/>
            <a:miter lim="800000"/>
            <a:headEnd/>
            <a:tailEnd/>
          </a:ln>
          <a:effectLst/>
        </p:spPr>
        <p:txBody>
          <a:bodyPr>
            <a:spAutoFit/>
          </a:bodyPr>
          <a:lstStyle/>
          <a:p>
            <a:pPr>
              <a:spcBef>
                <a:spcPct val="50000"/>
              </a:spcBef>
              <a:buFontTx/>
              <a:buChar char="•"/>
            </a:pPr>
            <a:r>
              <a:rPr lang="en-US" sz="1400">
                <a:solidFill>
                  <a:srgbClr val="000000"/>
                </a:solidFill>
                <a:latin typeface="Calibri" pitchFamily="34" charset="0"/>
              </a:rPr>
              <a:t>Violeta</a:t>
            </a:r>
            <a:r>
              <a:rPr lang="es-ES" sz="1400">
                <a:solidFill>
                  <a:srgbClr val="000000"/>
                </a:solidFill>
                <a:latin typeface="Calibri" pitchFamily="34" charset="0"/>
              </a:rPr>
              <a:t>: 400 - 446 nm </a:t>
            </a:r>
          </a:p>
          <a:p>
            <a:pPr>
              <a:spcBef>
                <a:spcPct val="50000"/>
              </a:spcBef>
              <a:buFontTx/>
              <a:buChar char="•"/>
            </a:pPr>
            <a:r>
              <a:rPr lang="en-US" sz="1400">
                <a:solidFill>
                  <a:srgbClr val="000000"/>
                </a:solidFill>
                <a:latin typeface="Calibri" pitchFamily="34" charset="0"/>
              </a:rPr>
              <a:t>Azul</a:t>
            </a:r>
            <a:r>
              <a:rPr lang="es-ES" sz="1400">
                <a:solidFill>
                  <a:srgbClr val="000000"/>
                </a:solidFill>
                <a:latin typeface="Calibri" pitchFamily="34" charset="0"/>
              </a:rPr>
              <a:t>: 446 - 500 nm </a:t>
            </a:r>
          </a:p>
          <a:p>
            <a:pPr>
              <a:spcBef>
                <a:spcPct val="50000"/>
              </a:spcBef>
              <a:buFontTx/>
              <a:buChar char="•"/>
            </a:pPr>
            <a:r>
              <a:rPr lang="en-US" sz="1400">
                <a:solidFill>
                  <a:srgbClr val="000000"/>
                </a:solidFill>
                <a:latin typeface="Calibri" pitchFamily="34" charset="0"/>
              </a:rPr>
              <a:t>Verde</a:t>
            </a:r>
            <a:r>
              <a:rPr lang="es-ES" sz="1400">
                <a:solidFill>
                  <a:srgbClr val="000000"/>
                </a:solidFill>
                <a:latin typeface="Calibri" pitchFamily="34" charset="0"/>
              </a:rPr>
              <a:t>: 500 - 578 nm </a:t>
            </a:r>
          </a:p>
          <a:p>
            <a:pPr>
              <a:spcBef>
                <a:spcPct val="50000"/>
              </a:spcBef>
              <a:buFontTx/>
              <a:buChar char="•"/>
            </a:pPr>
            <a:r>
              <a:rPr lang="en-US" sz="1400">
                <a:solidFill>
                  <a:srgbClr val="000000"/>
                </a:solidFill>
                <a:latin typeface="Calibri" pitchFamily="34" charset="0"/>
              </a:rPr>
              <a:t>Amarillo</a:t>
            </a:r>
            <a:r>
              <a:rPr lang="es-ES" sz="1400">
                <a:solidFill>
                  <a:srgbClr val="000000"/>
                </a:solidFill>
                <a:latin typeface="Calibri" pitchFamily="34" charset="0"/>
              </a:rPr>
              <a:t>: 578 - 592 nm </a:t>
            </a:r>
          </a:p>
          <a:p>
            <a:pPr>
              <a:spcBef>
                <a:spcPct val="50000"/>
              </a:spcBef>
              <a:buFontTx/>
              <a:buChar char="•"/>
            </a:pPr>
            <a:r>
              <a:rPr lang="en-US" sz="1400">
                <a:solidFill>
                  <a:srgbClr val="000000"/>
                </a:solidFill>
                <a:latin typeface="Calibri" pitchFamily="34" charset="0"/>
              </a:rPr>
              <a:t>Anaranjado</a:t>
            </a:r>
            <a:r>
              <a:rPr lang="es-ES" sz="1400">
                <a:solidFill>
                  <a:srgbClr val="000000"/>
                </a:solidFill>
                <a:latin typeface="Calibri" pitchFamily="34" charset="0"/>
              </a:rPr>
              <a:t>: 592 - 620 nm </a:t>
            </a:r>
          </a:p>
          <a:p>
            <a:pPr>
              <a:spcBef>
                <a:spcPct val="50000"/>
              </a:spcBef>
              <a:buFontTx/>
              <a:buChar char="•"/>
            </a:pPr>
            <a:r>
              <a:rPr lang="en-US" sz="1400">
                <a:solidFill>
                  <a:srgbClr val="000000"/>
                </a:solidFill>
                <a:latin typeface="Calibri" pitchFamily="34" charset="0"/>
              </a:rPr>
              <a:t>Rojo</a:t>
            </a:r>
            <a:r>
              <a:rPr lang="es-ES" sz="1400">
                <a:solidFill>
                  <a:srgbClr val="000000"/>
                </a:solidFill>
                <a:latin typeface="Calibri" pitchFamily="34" charset="0"/>
              </a:rPr>
              <a:t>: 620 - 700 nm </a:t>
            </a:r>
            <a:endParaRPr lang="es-ES" sz="1400">
              <a:latin typeface="Calibri" pitchFamily="34" charset="0"/>
            </a:endParaRPr>
          </a:p>
        </p:txBody>
      </p:sp>
      <p:sp>
        <p:nvSpPr>
          <p:cNvPr id="109574" name="Text Box 6"/>
          <p:cNvSpPr txBox="1">
            <a:spLocks noChangeArrowheads="1"/>
          </p:cNvSpPr>
          <p:nvPr/>
        </p:nvSpPr>
        <p:spPr bwMode="auto">
          <a:xfrm>
            <a:off x="4572000" y="127000"/>
            <a:ext cx="4419600" cy="3197225"/>
          </a:xfrm>
          <a:prstGeom prst="rect">
            <a:avLst/>
          </a:prstGeom>
          <a:solidFill>
            <a:schemeClr val="bg1"/>
          </a:solidFill>
          <a:ln w="9525">
            <a:noFill/>
            <a:miter lim="800000"/>
            <a:headEnd/>
            <a:tailEnd/>
          </a:ln>
          <a:effectLst/>
        </p:spPr>
        <p:txBody>
          <a:bodyPr>
            <a:spAutoFit/>
          </a:bodyPr>
          <a:lstStyle/>
          <a:p>
            <a:pPr>
              <a:buFontTx/>
              <a:buChar char="•"/>
            </a:pPr>
            <a:r>
              <a:rPr lang="es-ES" sz="1700">
                <a:latin typeface="Calibri" pitchFamily="34" charset="0"/>
              </a:rPr>
              <a:t>El </a:t>
            </a:r>
            <a:r>
              <a:rPr lang="es-ES" sz="1700" i="1">
                <a:latin typeface="Calibri" pitchFamily="34" charset="0"/>
              </a:rPr>
              <a:t>espectro electromagnético</a:t>
            </a:r>
            <a:r>
              <a:rPr lang="es-ES" sz="1700">
                <a:latin typeface="Calibri" pitchFamily="34" charset="0"/>
              </a:rPr>
              <a:t> es el rango de longitudes de onda que se extiende desde la radiación cósmica hasta las ondas de radio.Si bien se asignan nombres como </a:t>
            </a:r>
            <a:r>
              <a:rPr lang="es-ES" sz="1700" i="1">
                <a:latin typeface="Calibri" pitchFamily="34" charset="0"/>
              </a:rPr>
              <a:t>ultravioleta</a:t>
            </a:r>
            <a:r>
              <a:rPr lang="es-ES" sz="1700">
                <a:latin typeface="Calibri" pitchFamily="34" charset="0"/>
              </a:rPr>
              <a:t> o </a:t>
            </a:r>
            <a:r>
              <a:rPr lang="es-ES" sz="1700" i="1">
                <a:latin typeface="Calibri" pitchFamily="34" charset="0"/>
              </a:rPr>
              <a:t>microondas</a:t>
            </a:r>
            <a:r>
              <a:rPr lang="es-ES" sz="1700">
                <a:latin typeface="Calibri" pitchFamily="34" charset="0"/>
              </a:rPr>
              <a:t> a algunas regiones del espectro, no hay un corte neto entre una región y la siguiente. Las divisiones en el espectro surgen a partir de los distintos métodos para detectar la radiación más que de diferencias intrínsecas en las características de la energía en las distintas longitudes de onda.</a:t>
            </a:r>
          </a:p>
          <a:p>
            <a:endParaRPr lang="es-ES" sz="1700">
              <a:latin typeface="Calibri"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223737</TotalTime>
  <Words>2444</Words>
  <Application>Microsoft PowerPoint</Application>
  <PresentationFormat>Presentación en pantalla (4:3)</PresentationFormat>
  <Paragraphs>175</Paragraphs>
  <Slides>39</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39</vt:i4>
      </vt:variant>
    </vt:vector>
  </HeadingPairs>
  <TitlesOfParts>
    <vt:vector size="48" baseType="lpstr">
      <vt:lpstr>Arial</vt:lpstr>
      <vt:lpstr>Verdana</vt:lpstr>
      <vt:lpstr>Times New Roman</vt:lpstr>
      <vt:lpstr>Wingdings</vt:lpstr>
      <vt:lpstr>Calibri</vt:lpstr>
      <vt:lpstr>Times</vt:lpstr>
      <vt:lpstr>WP Greek Century</vt:lpstr>
      <vt:lpstr>Symbol</vt:lpstr>
      <vt:lpstr>Mirador</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Mimi</dc:creator>
  <cp:lastModifiedBy>Miriam</cp:lastModifiedBy>
  <cp:revision>151</cp:revision>
  <dcterms:created xsi:type="dcterms:W3CDTF">2002-11-01T00:40:21Z</dcterms:created>
  <dcterms:modified xsi:type="dcterms:W3CDTF">2018-09-25T22:37:53Z</dcterms:modified>
</cp:coreProperties>
</file>