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7" r:id="rId2"/>
    <p:sldId id="304" r:id="rId3"/>
    <p:sldId id="259" r:id="rId4"/>
    <p:sldId id="326" r:id="rId5"/>
    <p:sldId id="333" r:id="rId6"/>
    <p:sldId id="331" r:id="rId7"/>
    <p:sldId id="332" r:id="rId8"/>
    <p:sldId id="287" r:id="rId9"/>
    <p:sldId id="260" r:id="rId10"/>
    <p:sldId id="316" r:id="rId11"/>
    <p:sldId id="303" r:id="rId12"/>
    <p:sldId id="315" r:id="rId13"/>
    <p:sldId id="337" r:id="rId14"/>
    <p:sldId id="261" r:id="rId15"/>
    <p:sldId id="310" r:id="rId16"/>
    <p:sldId id="311" r:id="rId17"/>
    <p:sldId id="289" r:id="rId18"/>
    <p:sldId id="327" r:id="rId19"/>
    <p:sldId id="330" r:id="rId20"/>
    <p:sldId id="329" r:id="rId21"/>
    <p:sldId id="266" r:id="rId22"/>
    <p:sldId id="335" r:id="rId23"/>
    <p:sldId id="302" r:id="rId24"/>
    <p:sldId id="324" r:id="rId25"/>
    <p:sldId id="336" r:id="rId26"/>
    <p:sldId id="267" r:id="rId27"/>
    <p:sldId id="318" r:id="rId28"/>
    <p:sldId id="269" r:id="rId29"/>
    <p:sldId id="292" r:id="rId30"/>
    <p:sldId id="294" r:id="rId31"/>
    <p:sldId id="340" r:id="rId32"/>
    <p:sldId id="273" r:id="rId33"/>
    <p:sldId id="312" r:id="rId34"/>
    <p:sldId id="341" r:id="rId35"/>
    <p:sldId id="297" r:id="rId36"/>
    <p:sldId id="298" r:id="rId37"/>
    <p:sldId id="299" r:id="rId38"/>
    <p:sldId id="319" r:id="rId39"/>
    <p:sldId id="320" r:id="rId40"/>
    <p:sldId id="275" r:id="rId41"/>
    <p:sldId id="291" r:id="rId42"/>
    <p:sldId id="277" r:id="rId43"/>
    <p:sldId id="321" r:id="rId4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cayf\Downloads\44_1%20a%20-%20Evoluci&#243;n%20de%20la%20superficie%20destinada%20a%20la%20producci&#243;n%20de%20Cereales%20y%20Oleaginosa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cayf\Downloads\44_1%20b%20-%20Evoluci&#243;n%20de%20la%20producci&#243;n%20de%20Cereales%20y%20Oleaginosa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s-AR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Evolución de la superficie destinada a la producción de cereales</a:t>
            </a:r>
          </a:p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s-AR" sz="9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y oleaginosas</a:t>
            </a:r>
          </a:p>
        </c:rich>
      </c:tx>
      <c:layout>
        <c:manualLayout>
          <c:xMode val="edge"/>
          <c:yMode val="edge"/>
          <c:x val="0.16570029680869441"/>
          <c:y val="4.3555994615064294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8.460024641607776E-2"/>
          <c:y val="0.13375106280728993"/>
          <c:w val="0.90280133085014325"/>
          <c:h val="0.608153487856271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'ind44.1.a'!$C$2</c:f>
              <c:strCache>
                <c:ptCount val="1"/>
                <c:pt idx="0">
                  <c:v>Cereales</c:v>
                </c:pt>
              </c:strCache>
            </c:strRef>
          </c:tx>
          <c:spPr>
            <a:solidFill>
              <a:srgbClr val="CC963C"/>
            </a:solidFill>
            <a:ln>
              <a:solidFill>
                <a:srgbClr val="CC963C"/>
              </a:solidFill>
            </a:ln>
          </c:spPr>
          <c:invertIfNegative val="0"/>
          <c:cat>
            <c:strRef>
              <c:f>'ind44.1.a'!$A$3:$A$21</c:f>
              <c:strCache>
                <c:ptCount val="19"/>
                <c:pt idx="0">
                  <c:v>1995/96</c:v>
                </c:pt>
                <c:pt idx="1">
                  <c:v>1996/97</c:v>
                </c:pt>
                <c:pt idx="2">
                  <c:v>1997/98</c:v>
                </c:pt>
                <c:pt idx="3">
                  <c:v>1998/99</c:v>
                </c:pt>
                <c:pt idx="4">
                  <c:v>1999/00</c:v>
                </c:pt>
                <c:pt idx="5">
                  <c:v>2000/01</c:v>
                </c:pt>
                <c:pt idx="6">
                  <c:v>2001/02</c:v>
                </c:pt>
                <c:pt idx="7">
                  <c:v>2002/03</c:v>
                </c:pt>
                <c:pt idx="8">
                  <c:v>2003/04</c:v>
                </c:pt>
                <c:pt idx="9">
                  <c:v>2004/05</c:v>
                </c:pt>
                <c:pt idx="10">
                  <c:v>2005/06</c:v>
                </c:pt>
                <c:pt idx="11">
                  <c:v>2006/07</c:v>
                </c:pt>
                <c:pt idx="12">
                  <c:v>2007/08</c:v>
                </c:pt>
                <c:pt idx="13">
                  <c:v>2008/09</c:v>
                </c:pt>
                <c:pt idx="14">
                  <c:v>2009/10</c:v>
                </c:pt>
                <c:pt idx="15">
                  <c:v>2010/11</c:v>
                </c:pt>
                <c:pt idx="16">
                  <c:v>2011/12</c:v>
                </c:pt>
                <c:pt idx="17">
                  <c:v>2012/13</c:v>
                </c:pt>
                <c:pt idx="18">
                  <c:v>2013/14</c:v>
                </c:pt>
              </c:strCache>
            </c:strRef>
          </c:cat>
          <c:val>
            <c:numRef>
              <c:f>'ind44.1.a'!$C$3:$C$21</c:f>
              <c:numCache>
                <c:formatCode>#,##0</c:formatCode>
                <c:ptCount val="19"/>
                <c:pt idx="0">
                  <c:v>12049045</c:v>
                </c:pt>
                <c:pt idx="1">
                  <c:v>15337708</c:v>
                </c:pt>
                <c:pt idx="2">
                  <c:v>13536330</c:v>
                </c:pt>
                <c:pt idx="3">
                  <c:v>12519410</c:v>
                </c:pt>
                <c:pt idx="4">
                  <c:v>13457140</c:v>
                </c:pt>
                <c:pt idx="5">
                  <c:v>13330782</c:v>
                </c:pt>
                <c:pt idx="6">
                  <c:v>13163651</c:v>
                </c:pt>
                <c:pt idx="7">
                  <c:v>12218782</c:v>
                </c:pt>
                <c:pt idx="8">
                  <c:v>11911561</c:v>
                </c:pt>
                <c:pt idx="9">
                  <c:v>12415414</c:v>
                </c:pt>
                <c:pt idx="10">
                  <c:v>10783555</c:v>
                </c:pt>
                <c:pt idx="11">
                  <c:v>11873105</c:v>
                </c:pt>
                <c:pt idx="12">
                  <c:v>13102034</c:v>
                </c:pt>
                <c:pt idx="13">
                  <c:v>11264525</c:v>
                </c:pt>
                <c:pt idx="14">
                  <c:v>10242869</c:v>
                </c:pt>
                <c:pt idx="15">
                  <c:v>12837130</c:v>
                </c:pt>
                <c:pt idx="16">
                  <c:v>13476673</c:v>
                </c:pt>
                <c:pt idx="17">
                  <c:v>13841774</c:v>
                </c:pt>
                <c:pt idx="18">
                  <c:v>13880331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61-4D5C-BEA0-99910190A964}"/>
            </c:ext>
          </c:extLst>
        </c:ser>
        <c:ser>
          <c:idx val="1"/>
          <c:order val="1"/>
          <c:tx>
            <c:strRef>
              <c:f>'ind44.1.a'!$D$2</c:f>
              <c:strCache>
                <c:ptCount val="1"/>
                <c:pt idx="0">
                  <c:v>Oleaginosas</c:v>
                </c:pt>
              </c:strCache>
            </c:strRef>
          </c:tx>
          <c:spPr>
            <a:solidFill>
              <a:srgbClr val="6F762E"/>
            </a:solidFill>
            <a:ln>
              <a:solidFill>
                <a:srgbClr val="6F762E"/>
              </a:solidFill>
            </a:ln>
          </c:spPr>
          <c:invertIfNegative val="0"/>
          <c:cat>
            <c:strRef>
              <c:f>'ind44.1.a'!$A$3:$A$21</c:f>
              <c:strCache>
                <c:ptCount val="19"/>
                <c:pt idx="0">
                  <c:v>1995/96</c:v>
                </c:pt>
                <c:pt idx="1">
                  <c:v>1996/97</c:v>
                </c:pt>
                <c:pt idx="2">
                  <c:v>1997/98</c:v>
                </c:pt>
                <c:pt idx="3">
                  <c:v>1998/99</c:v>
                </c:pt>
                <c:pt idx="4">
                  <c:v>1999/00</c:v>
                </c:pt>
                <c:pt idx="5">
                  <c:v>2000/01</c:v>
                </c:pt>
                <c:pt idx="6">
                  <c:v>2001/02</c:v>
                </c:pt>
                <c:pt idx="7">
                  <c:v>2002/03</c:v>
                </c:pt>
                <c:pt idx="8">
                  <c:v>2003/04</c:v>
                </c:pt>
                <c:pt idx="9">
                  <c:v>2004/05</c:v>
                </c:pt>
                <c:pt idx="10">
                  <c:v>2005/06</c:v>
                </c:pt>
                <c:pt idx="11">
                  <c:v>2006/07</c:v>
                </c:pt>
                <c:pt idx="12">
                  <c:v>2007/08</c:v>
                </c:pt>
                <c:pt idx="13">
                  <c:v>2008/09</c:v>
                </c:pt>
                <c:pt idx="14">
                  <c:v>2009/10</c:v>
                </c:pt>
                <c:pt idx="15">
                  <c:v>2010/11</c:v>
                </c:pt>
                <c:pt idx="16">
                  <c:v>2011/12</c:v>
                </c:pt>
                <c:pt idx="17">
                  <c:v>2012/13</c:v>
                </c:pt>
                <c:pt idx="18">
                  <c:v>2013/14</c:v>
                </c:pt>
              </c:strCache>
            </c:strRef>
          </c:cat>
          <c:val>
            <c:numRef>
              <c:f>'ind44.1.a'!$D$3:$D$21</c:f>
              <c:numCache>
                <c:formatCode>#,##0</c:formatCode>
                <c:ptCount val="19"/>
                <c:pt idx="0">
                  <c:v>10967675</c:v>
                </c:pt>
                <c:pt idx="1">
                  <c:v>11371040</c:v>
                </c:pt>
                <c:pt idx="2">
                  <c:v>12564210</c:v>
                </c:pt>
                <c:pt idx="3">
                  <c:v>14189020</c:v>
                </c:pt>
                <c:pt idx="4">
                  <c:v>13288794</c:v>
                </c:pt>
                <c:pt idx="5">
                  <c:v>13655239</c:v>
                </c:pt>
                <c:pt idx="6">
                  <c:v>14392887</c:v>
                </c:pt>
                <c:pt idx="7">
                  <c:v>15545069</c:v>
                </c:pt>
                <c:pt idx="8">
                  <c:v>17002698</c:v>
                </c:pt>
                <c:pt idx="9">
                  <c:v>17204159</c:v>
                </c:pt>
                <c:pt idx="10">
                  <c:v>18380568</c:v>
                </c:pt>
                <c:pt idx="11">
                  <c:v>19483027</c:v>
                </c:pt>
                <c:pt idx="12">
                  <c:v>20074951</c:v>
                </c:pt>
                <c:pt idx="13">
                  <c:v>20987004</c:v>
                </c:pt>
                <c:pt idx="14">
                  <c:v>20958981</c:v>
                </c:pt>
                <c:pt idx="15">
                  <c:v>21944157</c:v>
                </c:pt>
                <c:pt idx="16">
                  <c:v>22007236</c:v>
                </c:pt>
                <c:pt idx="17">
                  <c:v>23024216</c:v>
                </c:pt>
                <c:pt idx="18">
                  <c:v>22510176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61-4D5C-BEA0-99910190A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48237696"/>
        <c:axId val="149138048"/>
      </c:barChart>
      <c:catAx>
        <c:axId val="1482376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s-AR"/>
                  <a:t>Períodos</a:t>
                </a:r>
              </a:p>
            </c:rich>
          </c:tx>
          <c:layout>
            <c:manualLayout>
              <c:xMode val="edge"/>
              <c:yMode val="edge"/>
              <c:x val="0.46026874678048418"/>
              <c:y val="0.925074236569143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149138048"/>
        <c:crosses val="autoZero"/>
        <c:auto val="1"/>
        <c:lblAlgn val="ctr"/>
        <c:lblOffset val="100"/>
        <c:noMultiLvlLbl val="0"/>
      </c:catAx>
      <c:valAx>
        <c:axId val="149138048"/>
        <c:scaling>
          <c:orientation val="minMax"/>
        </c:scaling>
        <c:delete val="0"/>
        <c:axPos val="l"/>
        <c:majorGridlines>
          <c:spPr>
            <a:ln>
              <a:prstDash val="sysDot"/>
            </a:ln>
          </c:spPr>
        </c:majorGridlines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148237696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2.4290238573979723E-3"/>
                <c:y val="0.25674281911944291"/>
              </c:manualLayout>
            </c:layout>
            <c:tx>
              <c:rich>
                <a:bodyPr rot="-5400000" vert="horz"/>
                <a:lstStyle/>
                <a:p>
                  <a:pPr algn="ctr"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r>
                    <a:rPr lang="es-AR"/>
                    <a:t>Millones de ha</a:t>
                  </a:r>
                </a:p>
              </c:rich>
            </c:tx>
          </c:dispUnitsLbl>
        </c:dispUnits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5.2157872789265801E-3"/>
          <c:y val="0.92295319173663792"/>
          <c:w val="0.28496146392916094"/>
          <c:h val="7.0192056251271576E-2"/>
        </c:manualLayout>
      </c:layout>
      <c:overlay val="0"/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ln w="12700">
      <a:solidFill>
        <a:schemeClr val="tx1"/>
      </a:solidFill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s-AR"/>
              <a:t>Evolución</a:t>
            </a:r>
            <a:r>
              <a:rPr lang="es-AR" baseline="0"/>
              <a:t> </a:t>
            </a:r>
            <a:r>
              <a:rPr lang="es-AR"/>
              <a:t>de la producción de cereales y oleaginosas</a:t>
            </a:r>
          </a:p>
        </c:rich>
      </c:tx>
      <c:layout>
        <c:manualLayout>
          <c:xMode val="edge"/>
          <c:yMode val="edge"/>
          <c:x val="0.20409713650658601"/>
          <c:y val="1.818329409854696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8.8610356453981298E-2"/>
          <c:y val="0.11332298251450963"/>
          <c:w val="0.9041361350299022"/>
          <c:h val="0.59428597833721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'ind44.1.b'!$C$2</c:f>
              <c:strCache>
                <c:ptCount val="1"/>
                <c:pt idx="0">
                  <c:v>Cereales</c:v>
                </c:pt>
              </c:strCache>
            </c:strRef>
          </c:tx>
          <c:spPr>
            <a:solidFill>
              <a:srgbClr val="CC963C"/>
            </a:solidFill>
            <a:ln>
              <a:solidFill>
                <a:srgbClr val="CC963C"/>
              </a:solidFill>
            </a:ln>
          </c:spPr>
          <c:invertIfNegative val="0"/>
          <c:cat>
            <c:strRef>
              <c:f>'ind44.1.b'!$A$3:$A$21</c:f>
              <c:strCache>
                <c:ptCount val="19"/>
                <c:pt idx="0">
                  <c:v>1995/96</c:v>
                </c:pt>
                <c:pt idx="1">
                  <c:v>1996/97</c:v>
                </c:pt>
                <c:pt idx="2">
                  <c:v>1997/98</c:v>
                </c:pt>
                <c:pt idx="3">
                  <c:v>1998/99</c:v>
                </c:pt>
                <c:pt idx="4">
                  <c:v>1999/00</c:v>
                </c:pt>
                <c:pt idx="5">
                  <c:v>2000/01</c:v>
                </c:pt>
                <c:pt idx="6">
                  <c:v>2001/02</c:v>
                </c:pt>
                <c:pt idx="7">
                  <c:v>2002/03</c:v>
                </c:pt>
                <c:pt idx="8">
                  <c:v>2003/04</c:v>
                </c:pt>
                <c:pt idx="9">
                  <c:v>2004/05</c:v>
                </c:pt>
                <c:pt idx="10">
                  <c:v>2005/06</c:v>
                </c:pt>
                <c:pt idx="11">
                  <c:v>2006/07</c:v>
                </c:pt>
                <c:pt idx="12">
                  <c:v>2007/08</c:v>
                </c:pt>
                <c:pt idx="13">
                  <c:v>2008/09</c:v>
                </c:pt>
                <c:pt idx="14">
                  <c:v>2009/10</c:v>
                </c:pt>
                <c:pt idx="15">
                  <c:v>2010/11</c:v>
                </c:pt>
                <c:pt idx="16">
                  <c:v>2011/12</c:v>
                </c:pt>
                <c:pt idx="17">
                  <c:v>2012/13</c:v>
                </c:pt>
                <c:pt idx="18">
                  <c:v>2013/14</c:v>
                </c:pt>
              </c:strCache>
            </c:strRef>
          </c:cat>
          <c:val>
            <c:numRef>
              <c:f>'ind44.1.b'!$C$3:$C$21</c:f>
              <c:numCache>
                <c:formatCode>#,##0</c:formatCode>
                <c:ptCount val="19"/>
                <c:pt idx="0">
                  <c:v>23831869</c:v>
                </c:pt>
                <c:pt idx="1">
                  <c:v>36106043</c:v>
                </c:pt>
                <c:pt idx="2">
                  <c:v>40509664</c:v>
                </c:pt>
                <c:pt idx="3">
                  <c:v>31884670</c:v>
                </c:pt>
                <c:pt idx="4">
                  <c:v>37495609</c:v>
                </c:pt>
                <c:pt idx="5">
                  <c:v>36647515</c:v>
                </c:pt>
                <c:pt idx="6">
                  <c:v>34866325</c:v>
                </c:pt>
                <c:pt idx="7">
                  <c:v>31904937</c:v>
                </c:pt>
                <c:pt idx="8">
                  <c:v>34141771</c:v>
                </c:pt>
                <c:pt idx="9">
                  <c:v>41848005</c:v>
                </c:pt>
                <c:pt idx="10">
                  <c:v>31649916</c:v>
                </c:pt>
                <c:pt idx="11">
                  <c:v>41730683</c:v>
                </c:pt>
                <c:pt idx="12">
                  <c:v>44602452</c:v>
                </c:pt>
                <c:pt idx="13">
                  <c:v>26663719</c:v>
                </c:pt>
                <c:pt idx="14">
                  <c:v>36632230</c:v>
                </c:pt>
                <c:pt idx="15">
                  <c:v>49605120</c:v>
                </c:pt>
                <c:pt idx="16">
                  <c:v>46075348</c:v>
                </c:pt>
                <c:pt idx="17">
                  <c:v>51214629</c:v>
                </c:pt>
                <c:pt idx="18">
                  <c:v>52554134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A6-4D17-AD87-6B22AB851871}"/>
            </c:ext>
          </c:extLst>
        </c:ser>
        <c:ser>
          <c:idx val="1"/>
          <c:order val="1"/>
          <c:tx>
            <c:strRef>
              <c:f>'ind44.1.b'!$D$2</c:f>
              <c:strCache>
                <c:ptCount val="1"/>
                <c:pt idx="0">
                  <c:v>Oleaginosas</c:v>
                </c:pt>
              </c:strCache>
            </c:strRef>
          </c:tx>
          <c:spPr>
            <a:solidFill>
              <a:srgbClr val="6F762E"/>
            </a:solidFill>
            <a:ln>
              <a:solidFill>
                <a:srgbClr val="6F762E"/>
              </a:solidFill>
            </a:ln>
          </c:spPr>
          <c:invertIfNegative val="0"/>
          <c:cat>
            <c:strRef>
              <c:f>'ind44.1.b'!$A$3:$A$21</c:f>
              <c:strCache>
                <c:ptCount val="19"/>
                <c:pt idx="0">
                  <c:v>1995/96</c:v>
                </c:pt>
                <c:pt idx="1">
                  <c:v>1996/97</c:v>
                </c:pt>
                <c:pt idx="2">
                  <c:v>1997/98</c:v>
                </c:pt>
                <c:pt idx="3">
                  <c:v>1998/99</c:v>
                </c:pt>
                <c:pt idx="4">
                  <c:v>1999/00</c:v>
                </c:pt>
                <c:pt idx="5">
                  <c:v>2000/01</c:v>
                </c:pt>
                <c:pt idx="6">
                  <c:v>2001/02</c:v>
                </c:pt>
                <c:pt idx="7">
                  <c:v>2002/03</c:v>
                </c:pt>
                <c:pt idx="8">
                  <c:v>2003/04</c:v>
                </c:pt>
                <c:pt idx="9">
                  <c:v>2004/05</c:v>
                </c:pt>
                <c:pt idx="10">
                  <c:v>2005/06</c:v>
                </c:pt>
                <c:pt idx="11">
                  <c:v>2006/07</c:v>
                </c:pt>
                <c:pt idx="12">
                  <c:v>2007/08</c:v>
                </c:pt>
                <c:pt idx="13">
                  <c:v>2008/09</c:v>
                </c:pt>
                <c:pt idx="14">
                  <c:v>2009/10</c:v>
                </c:pt>
                <c:pt idx="15">
                  <c:v>2010/11</c:v>
                </c:pt>
                <c:pt idx="16">
                  <c:v>2011/12</c:v>
                </c:pt>
                <c:pt idx="17">
                  <c:v>2012/13</c:v>
                </c:pt>
                <c:pt idx="18">
                  <c:v>2013/14</c:v>
                </c:pt>
              </c:strCache>
            </c:strRef>
          </c:cat>
          <c:val>
            <c:numRef>
              <c:f>'ind44.1.b'!$D$3:$D$21</c:f>
              <c:numCache>
                <c:formatCode>#,##0</c:formatCode>
                <c:ptCount val="19"/>
                <c:pt idx="0">
                  <c:v>20201928</c:v>
                </c:pt>
                <c:pt idx="1">
                  <c:v>18119138</c:v>
                </c:pt>
                <c:pt idx="2">
                  <c:v>26352123</c:v>
                </c:pt>
                <c:pt idx="3">
                  <c:v>28520805</c:v>
                </c:pt>
                <c:pt idx="4">
                  <c:v>27494524</c:v>
                </c:pt>
                <c:pt idx="5">
                  <c:v>31312066</c:v>
                </c:pt>
                <c:pt idx="6">
                  <c:v>34743057</c:v>
                </c:pt>
                <c:pt idx="7">
                  <c:v>39205506</c:v>
                </c:pt>
                <c:pt idx="8">
                  <c:v>35603015</c:v>
                </c:pt>
                <c:pt idx="9">
                  <c:v>43137391</c:v>
                </c:pt>
                <c:pt idx="10">
                  <c:v>45465687</c:v>
                </c:pt>
                <c:pt idx="11">
                  <c:v>52557478</c:v>
                </c:pt>
                <c:pt idx="12">
                  <c:v>52407636</c:v>
                </c:pt>
                <c:pt idx="13">
                  <c:v>34951496</c:v>
                </c:pt>
                <c:pt idx="14">
                  <c:v>56713150</c:v>
                </c:pt>
                <c:pt idx="15">
                  <c:v>54738736</c:v>
                </c:pt>
                <c:pt idx="16">
                  <c:v>45376501</c:v>
                </c:pt>
                <c:pt idx="17">
                  <c:v>54270755</c:v>
                </c:pt>
                <c:pt idx="18">
                  <c:v>58211954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A6-4D17-AD87-6B22AB8518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150127360"/>
        <c:axId val="150129280"/>
      </c:barChart>
      <c:catAx>
        <c:axId val="1501273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s-AR"/>
                  <a:t>Períodos</a:t>
                </a:r>
              </a:p>
            </c:rich>
          </c:tx>
          <c:layout>
            <c:manualLayout>
              <c:xMode val="edge"/>
              <c:yMode val="edge"/>
              <c:x val="0.48368967392589696"/>
              <c:y val="0.915469690000090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150129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0129280"/>
        <c:scaling>
          <c:orientation val="minMax"/>
        </c:scaling>
        <c:delete val="0"/>
        <c:axPos val="l"/>
        <c:majorGridlines>
          <c:spPr>
            <a:ln>
              <a:solidFill>
                <a:srgbClr val="868686"/>
              </a:solidFill>
              <a:prstDash val="sysDot"/>
            </a:ln>
          </c:spPr>
        </c:majorGridlines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150127360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8611123901909961E-3"/>
                <c:y val="0.27406084802779934"/>
              </c:manualLayout>
            </c:layout>
            <c:tx>
              <c:rich>
                <a:bodyPr rot="-5400000" vert="horz"/>
                <a:lstStyle/>
                <a:p>
                  <a:pPr algn="ctr"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r>
                    <a:rPr lang="es-AR"/>
                    <a:t>Millones de tn</a:t>
                  </a:r>
                </a:p>
              </c:rich>
            </c:tx>
            <c:spPr>
              <a:noFill/>
              <a:ln w="25400">
                <a:noFill/>
              </a:ln>
            </c:spPr>
          </c:dispUnitsLbl>
        </c:dispUnits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3.1666311981272742E-3"/>
          <c:y val="0.91590803726854153"/>
          <c:w val="0.30272143009150876"/>
          <c:h val="7.9541449071443338E-2"/>
        </c:manualLayout>
      </c:layout>
      <c:overlay val="1"/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s-ES"/>
        </a:p>
      </c:txPr>
    </c:legend>
    <c:plotVisOnly val="1"/>
    <c:dispBlanksAs val="gap"/>
    <c:showDLblsOverMax val="0"/>
  </c:chart>
  <c:spPr>
    <a:ln w="12700">
      <a:solidFill>
        <a:schemeClr val="tx1"/>
      </a:solidFill>
    </a:ln>
  </c:spPr>
  <c:txPr>
    <a:bodyPr/>
    <a:lstStyle/>
    <a:p>
      <a:pPr>
        <a:defRPr sz="8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AA5FF9B-98B1-40A8-B6C1-882172384975}" type="datetimeFigureOut">
              <a:rPr lang="es-AR"/>
              <a:pPr>
                <a:defRPr/>
              </a:pPr>
              <a:t>23/6/2022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A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229DFDE-0FAE-4F65-80DF-DDC1E3553A93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Fuente : </a:t>
            </a:r>
            <a:r>
              <a:rPr lang="es-AR" dirty="0"/>
              <a:t>Balance de nutrientes en los suelos agrícolas de la Argentina en la campaña 2015/16 Gustavo A. Cruzate1,* y Roberto R. Casas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29DFDE-0FAE-4F65-80DF-DDC1E3553A93}" type="slidenum">
              <a:rPr lang="es-AR" smtClean="0"/>
              <a:pPr>
                <a:defRPr/>
              </a:pPr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1385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41499-18AB-4EE8-8FAC-DD0291968C1F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CE2E5-29E3-41B1-B2C0-C49E457BCC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664FE-88E4-4EF1-B036-443CC3B8ABC3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AFAAF-378C-4020-B4B0-31D02B41E7F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41EC4-A6DE-4288-9132-EE5F2AF18C80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0E8CA-8BAF-4EA4-8DB3-EA604F328D3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16E5F1-960E-46D0-B30E-BFCF5C93BB9E}" type="datetimeFigureOut">
              <a:rPr lang="en-US"/>
              <a:pPr>
                <a:defRPr/>
              </a:pPr>
              <a:t>6/23/2022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wrap="square" lIns="0" tIns="0" rIns="0" bIns="0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466D559-3196-4FE7-87A9-27AC7C40932E}" type="slidenum">
              <a:rPr lang="es-AR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A8166-485E-43BC-9C87-A72351BA1EEE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FF38F-3647-45AD-94F3-BC82860AA65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C58C-34AF-4F75-861A-C9B0701B99AF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A16DF-C18E-4E71-9746-91CCDBF7B0A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FD52F-9137-41BA-9C2D-044DBC37A7EF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FA92A-4EBA-47E0-9231-B5E92791391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94DE0-676D-49E4-94D9-755798BA0B61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F5C2E-40C1-472F-86B0-846D4D0F5A5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A85CB-74E4-4473-B5BD-3B93D0C005F9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AD0FB-16A1-4FF5-837E-AA557AFA550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EBEF4-67CA-4F78-B0EA-B2AB0F55450A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CE2CA-AE52-4FE8-BAFC-4A422D00008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60217-2825-4F52-A246-4FB11906B71E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E91E0-A966-44E7-BA2C-46085644985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A6AFF-9FE5-4028-ADEB-A2F1B4A0E001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C22C9-658E-47F5-834C-9D157934ECF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E9AC96-E782-4967-B3BE-F63CB7D90AD5}" type="datetimeFigureOut">
              <a:rPr lang="es-ES"/>
              <a:pPr>
                <a:defRPr/>
              </a:pPr>
              <a:t>23/06/2022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B94B5C-C374-43C4-9DA0-CF6ECF64C3C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pct.caicyt.gov.ar/index.php/estudios-rurales/rt/printerFriendly/15205/45454575769178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0"/>
            <a:ext cx="7813702" cy="21621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>
                <a:solidFill>
                  <a:schemeClr val="tx2">
                    <a:satMod val="200000"/>
                  </a:schemeClr>
                </a:solidFill>
              </a:rPr>
              <a:t>Región Pampeana</a:t>
            </a:r>
          </a:p>
        </p:txBody>
      </p:sp>
      <p:pic>
        <p:nvPicPr>
          <p:cNvPr id="15362" name="Picture 6" descr="pampeana caràtula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 cstate="print"/>
          <a:srcRect l="24681" t="18846" r="6116"/>
          <a:stretch>
            <a:fillRect/>
          </a:stretch>
        </p:blipFill>
        <p:spPr>
          <a:xfrm>
            <a:off x="1476375" y="1628775"/>
            <a:ext cx="6651625" cy="4610100"/>
          </a:xfrm>
          <a:solidFill>
            <a:srgbClr val="006600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Provincias productoras de cereales y oleaginosas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729581"/>
            <a:ext cx="685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77927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Distribución de la superficie sembrada en Argentina, agricultura</a:t>
            </a:r>
            <a:br>
              <a:rPr lang="es-ES" dirty="0"/>
            </a:br>
            <a:r>
              <a:rPr lang="es-ES" dirty="0"/>
              <a:t> </a:t>
            </a:r>
            <a:endParaRPr lang="es-A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6538" y="3238500"/>
            <a:ext cx="1050925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bject 16"/>
          <p:cNvSpPr/>
          <p:nvPr/>
        </p:nvSpPr>
        <p:spPr>
          <a:xfrm>
            <a:off x="4058603" y="3248660"/>
            <a:ext cx="1026794" cy="360680"/>
          </a:xfrm>
          <a:custGeom>
            <a:avLst/>
            <a:gdLst/>
            <a:ahLst/>
            <a:cxnLst/>
            <a:rect l="l" t="t" r="r" b="b"/>
            <a:pathLst>
              <a:path w="1026795" h="360679">
                <a:moveTo>
                  <a:pt x="0" y="360294"/>
                </a:moveTo>
                <a:lnTo>
                  <a:pt x="1026639" y="360294"/>
                </a:lnTo>
                <a:lnTo>
                  <a:pt x="1026639" y="0"/>
                </a:lnTo>
                <a:lnTo>
                  <a:pt x="0" y="0"/>
                </a:lnTo>
                <a:lnTo>
                  <a:pt x="0" y="36029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1032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42910" y="2143116"/>
            <a:ext cx="30956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object 79"/>
          <p:cNvSpPr/>
          <p:nvPr/>
        </p:nvSpPr>
        <p:spPr>
          <a:xfrm>
            <a:off x="4357686" y="2214554"/>
            <a:ext cx="3072962" cy="40113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17 CuadroTexto"/>
          <p:cNvSpPr txBox="1"/>
          <p:nvPr/>
        </p:nvSpPr>
        <p:spPr>
          <a:xfrm>
            <a:off x="571472" y="1571612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CAMPAÑA 1988/89</a:t>
            </a:r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4857752" y="1500174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CAMPAÑA 2015/2016</a:t>
            </a:r>
            <a:endParaRPr lang="es-AR" dirty="0"/>
          </a:p>
        </p:txBody>
      </p:sp>
      <p:sp>
        <p:nvSpPr>
          <p:cNvPr id="20" name="19 CuadroTexto"/>
          <p:cNvSpPr txBox="1"/>
          <p:nvPr/>
        </p:nvSpPr>
        <p:spPr>
          <a:xfrm>
            <a:off x="785786" y="6286520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Fuente : </a:t>
            </a:r>
            <a:r>
              <a:rPr lang="es-AR" dirty="0"/>
              <a:t>Balance de nutrientes en los suelos agrícolas de la Argentina en la campaña 2015/16 Gustavo A. Cruzate1,* y Roberto R. Casas</a:t>
            </a:r>
          </a:p>
        </p:txBody>
      </p:sp>
    </p:spTree>
    <p:extLst>
      <p:ext uri="{BB962C8B-B14F-4D97-AF65-F5344CB8AC3E}">
        <p14:creationId xmlns:p14="http://schemas.microsoft.com/office/powerpoint/2010/main" val="1999506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2191" y="1600200"/>
            <a:ext cx="7319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C508E-4A60-5A96-0FB3-B6D8ABB09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Estructura productiva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DE80ED-91BA-DA03-7C27-7EFA853F9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Circuitos productivos </a:t>
            </a:r>
            <a:r>
              <a:rPr lang="es-ES" dirty="0"/>
              <a:t>:</a:t>
            </a:r>
          </a:p>
          <a:p>
            <a:r>
              <a:rPr lang="es-ES" dirty="0"/>
              <a:t>Ganadería</a:t>
            </a:r>
          </a:p>
          <a:p>
            <a:r>
              <a:rPr lang="es-ES" dirty="0"/>
              <a:t>forestal</a:t>
            </a:r>
          </a:p>
          <a:p>
            <a:r>
              <a:rPr lang="es-ES" dirty="0"/>
              <a:t>Leche</a:t>
            </a:r>
          </a:p>
          <a:p>
            <a:r>
              <a:rPr lang="es-ES" dirty="0"/>
              <a:t>Aves</a:t>
            </a:r>
          </a:p>
          <a:p>
            <a:r>
              <a:rPr lang="es-ES" dirty="0"/>
              <a:t>Cerdos</a:t>
            </a:r>
          </a:p>
          <a:p>
            <a:r>
              <a:rPr lang="es-ES" dirty="0"/>
              <a:t>Agricultura : cereales y oleaginosas</a:t>
            </a:r>
          </a:p>
          <a:p>
            <a:r>
              <a:rPr lang="es-ES" dirty="0"/>
              <a:t>Horticultura</a:t>
            </a:r>
          </a:p>
        </p:txBody>
      </p:sp>
    </p:spTree>
    <p:extLst>
      <p:ext uri="{BB962C8B-B14F-4D97-AF65-F5344CB8AC3E}">
        <p14:creationId xmlns:p14="http://schemas.microsoft.com/office/powerpoint/2010/main" val="3906586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137525" cy="7921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Ganadería</a:t>
            </a:r>
            <a:br>
              <a:rPr lang="es-ES" dirty="0">
                <a:solidFill>
                  <a:schemeClr val="tx2">
                    <a:satMod val="200000"/>
                  </a:schemeClr>
                </a:solidFill>
              </a:rPr>
            </a:br>
            <a:br>
              <a:rPr lang="es-ES" dirty="0">
                <a:solidFill>
                  <a:schemeClr val="tx2">
                    <a:satMod val="200000"/>
                  </a:schemeClr>
                </a:solidFill>
              </a:rPr>
            </a:br>
            <a:endParaRPr lang="es-E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algn="ctr">
              <a:buFontTx/>
              <a:buNone/>
            </a:pPr>
            <a:r>
              <a:rPr lang="es-ES" sz="2800"/>
              <a:t>La región concentra el mayor número de ganado bovino, porcino y equino y la mayor producción de carne y leche del país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292600"/>
            <a:ext cx="780256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2708275"/>
            <a:ext cx="2382837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2420938"/>
            <a:ext cx="27019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Cantidad de ganado Bovino</a:t>
            </a:r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8306" y="1600200"/>
            <a:ext cx="56073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714348" y="6143644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stock ganadero bovino a nivel departamental para marzo de 2016, según datos aportados por SENASA..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Mapa de Regiones Ganaderas</a:t>
            </a:r>
            <a:endParaRPr lang="es-AR" dirty="0"/>
          </a:p>
        </p:txBody>
      </p:sp>
      <p:sp>
        <p:nvSpPr>
          <p:cNvPr id="4" name="object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s-AR" dirty="0"/>
          </a:p>
        </p:txBody>
      </p:sp>
      <p:sp>
        <p:nvSpPr>
          <p:cNvPr id="5" name="4 CuadroTexto"/>
          <p:cNvSpPr txBox="1"/>
          <p:nvPr/>
        </p:nvSpPr>
        <p:spPr>
          <a:xfrm>
            <a:off x="500034" y="6286520"/>
            <a:ext cx="7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MARRON  Y </a:t>
            </a:r>
            <a:r>
              <a:rPr lang="es-ES" dirty="0">
                <a:solidFill>
                  <a:srgbClr val="7030A0"/>
                </a:solidFill>
              </a:rPr>
              <a:t>VIOLETA</a:t>
            </a: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s-ES" b="1" dirty="0"/>
              <a:t>CRIA</a:t>
            </a:r>
            <a:r>
              <a:rPr lang="es-ES" dirty="0"/>
              <a:t>//</a:t>
            </a:r>
            <a:r>
              <a:rPr lang="es-ES" dirty="0">
                <a:solidFill>
                  <a:srgbClr val="002060"/>
                </a:solidFill>
              </a:rPr>
              <a:t>AZUL </a:t>
            </a:r>
            <a:r>
              <a:rPr lang="es-ES" dirty="0"/>
              <a:t>: </a:t>
            </a:r>
            <a:r>
              <a:rPr lang="es-ES" b="1" dirty="0"/>
              <a:t>INVERNADA/</a:t>
            </a:r>
            <a:r>
              <a:rPr lang="es-ES" dirty="0"/>
              <a:t>/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GRIS:  </a:t>
            </a:r>
            <a:r>
              <a:rPr lang="es-ES" dirty="0"/>
              <a:t>MIXTOS</a:t>
            </a:r>
            <a:endParaRPr lang="es-A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object 2"/>
          <p:cNvSpPr txBox="1">
            <a:spLocks noChangeArrowheads="1"/>
          </p:cNvSpPr>
          <p:nvPr/>
        </p:nvSpPr>
        <p:spPr bwMode="auto">
          <a:xfrm>
            <a:off x="4197350" y="0"/>
            <a:ext cx="1238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es-ES_tradnl" sz="1300" b="1" dirty="0">
                <a:latin typeface="Times New Roman" pitchFamily="18" charset="0"/>
                <a:cs typeface="Times New Roman" pitchFamily="18" charset="0"/>
              </a:rPr>
              <a:t>CIRCUITO DE CARNE</a:t>
            </a:r>
            <a:endParaRPr lang="es-AR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object 4"/>
          <p:cNvSpPr>
            <a:spLocks/>
          </p:cNvSpPr>
          <p:nvPr/>
        </p:nvSpPr>
        <p:spPr bwMode="auto">
          <a:xfrm>
            <a:off x="1123950" y="3146425"/>
            <a:ext cx="6992938" cy="1158875"/>
          </a:xfrm>
          <a:custGeom>
            <a:avLst/>
            <a:gdLst/>
            <a:ahLst/>
            <a:cxnLst>
              <a:cxn ang="0">
                <a:pos x="0" y="1806701"/>
              </a:cxn>
              <a:cxn ang="0">
                <a:pos x="5778245" y="1806701"/>
              </a:cxn>
              <a:cxn ang="0">
                <a:pos x="5778245" y="0"/>
              </a:cxn>
              <a:cxn ang="0">
                <a:pos x="0" y="0"/>
              </a:cxn>
              <a:cxn ang="0">
                <a:pos x="0" y="1806701"/>
              </a:cxn>
            </a:cxnLst>
            <a:rect l="0" t="0" r="r" b="b"/>
            <a:pathLst>
              <a:path w="5778500" h="1807209">
                <a:moveTo>
                  <a:pt x="0" y="1806701"/>
                </a:moveTo>
                <a:lnTo>
                  <a:pt x="5778245" y="1806701"/>
                </a:lnTo>
                <a:lnTo>
                  <a:pt x="5778245" y="0"/>
                </a:lnTo>
                <a:lnTo>
                  <a:pt x="0" y="0"/>
                </a:lnTo>
                <a:lnTo>
                  <a:pt x="0" y="1806701"/>
                </a:lnTo>
                <a:close/>
              </a:path>
            </a:pathLst>
          </a:custGeom>
          <a:solidFill>
            <a:srgbClr val="ECECE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483" name="object 5"/>
          <p:cNvSpPr>
            <a:spLocks/>
          </p:cNvSpPr>
          <p:nvPr/>
        </p:nvSpPr>
        <p:spPr bwMode="auto">
          <a:xfrm>
            <a:off x="1042988" y="4305300"/>
            <a:ext cx="7073900" cy="1355725"/>
          </a:xfrm>
          <a:custGeom>
            <a:avLst/>
            <a:gdLst/>
            <a:ahLst/>
            <a:cxnLst>
              <a:cxn ang="0">
                <a:pos x="0" y="1807463"/>
              </a:cxn>
              <a:cxn ang="0">
                <a:pos x="5778245" y="1807463"/>
              </a:cxn>
              <a:cxn ang="0">
                <a:pos x="5778245" y="0"/>
              </a:cxn>
              <a:cxn ang="0">
                <a:pos x="0" y="0"/>
              </a:cxn>
              <a:cxn ang="0">
                <a:pos x="0" y="1807463"/>
              </a:cxn>
            </a:cxnLst>
            <a:rect l="0" t="0" r="r" b="b"/>
            <a:pathLst>
              <a:path w="5778500" h="1807845">
                <a:moveTo>
                  <a:pt x="0" y="1807463"/>
                </a:moveTo>
                <a:lnTo>
                  <a:pt x="5778245" y="1807463"/>
                </a:lnTo>
                <a:lnTo>
                  <a:pt x="5778245" y="0"/>
                </a:lnTo>
                <a:lnTo>
                  <a:pt x="0" y="0"/>
                </a:lnTo>
                <a:lnTo>
                  <a:pt x="0" y="1807463"/>
                </a:lnTo>
                <a:close/>
              </a:path>
            </a:pathLst>
          </a:custGeom>
          <a:solidFill>
            <a:srgbClr val="EDEDED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6" name="object 6"/>
          <p:cNvSpPr txBox="1"/>
          <p:nvPr/>
        </p:nvSpPr>
        <p:spPr>
          <a:xfrm>
            <a:off x="2519363" y="2262188"/>
            <a:ext cx="1911350" cy="434975"/>
          </a:xfrm>
          <a:prstGeom prst="rect">
            <a:avLst/>
          </a:prstGeom>
          <a:solidFill>
            <a:srgbClr val="CCFFFF"/>
          </a:solidFill>
          <a:ln w="9905">
            <a:solidFill>
              <a:srgbClr val="000000"/>
            </a:solidFill>
          </a:ln>
        </p:spPr>
        <p:txBody>
          <a:bodyPr lIns="0" tIns="0" rIns="0" bIns="0">
            <a:spAutoFit/>
          </a:bodyPr>
          <a:lstStyle/>
          <a:p>
            <a:pPr marL="115888" algn="ctr">
              <a:lnSpc>
                <a:spcPts val="1125"/>
              </a:lnSpc>
            </a:pPr>
            <a:r>
              <a:rPr lang="es-AR" sz="1000" b="1">
                <a:latin typeface="Times New Roman" pitchFamily="18" charset="0"/>
                <a:cs typeface="Times New Roman" pitchFamily="18" charset="0"/>
              </a:rPr>
              <a:t>ESTABLECIMIENTOS DE  INVERNADA</a:t>
            </a:r>
            <a:endParaRPr lang="es-AR" sz="1000">
              <a:latin typeface="Times New Roman" pitchFamily="18" charset="0"/>
              <a:cs typeface="Times New Roman" pitchFamily="18" charset="0"/>
            </a:endParaRPr>
          </a:p>
          <a:p>
            <a:pPr marL="115888" algn="ctr">
              <a:spcBef>
                <a:spcPts val="13"/>
              </a:spcBef>
            </a:pPr>
            <a:r>
              <a:rPr lang="es-AR" sz="1000" b="1">
                <a:latin typeface="Times New Roman" pitchFamily="18" charset="0"/>
                <a:cs typeface="Times New Roman" pitchFamily="18" charset="0"/>
              </a:rPr>
              <a:t>(Engorde a Campo)</a:t>
            </a:r>
            <a:endParaRPr lang="es-AR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56188" y="2262188"/>
            <a:ext cx="1774825" cy="307975"/>
          </a:xfrm>
          <a:prstGeom prst="rect">
            <a:avLst/>
          </a:prstGeom>
          <a:solidFill>
            <a:srgbClr val="CCFFFF"/>
          </a:solidFill>
          <a:ln w="9905">
            <a:solidFill>
              <a:srgbClr val="000000"/>
            </a:solidFill>
          </a:ln>
        </p:spPr>
        <p:txBody>
          <a:bodyPr lIns="0" tIns="0" rIns="0" bIns="0">
            <a:spAutoFit/>
          </a:bodyPr>
          <a:lstStyle/>
          <a:p>
            <a:pPr algn="ctr" fontAlgn="auto">
              <a:lnSpc>
                <a:spcPts val="11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 b="1" spc="30" dirty="0">
                <a:latin typeface="Times New Roman"/>
                <a:cs typeface="Times New Roman"/>
              </a:rPr>
              <a:t>F</a:t>
            </a:r>
            <a:r>
              <a:rPr sz="1000" b="1" spc="5" dirty="0">
                <a:latin typeface="Times New Roman"/>
                <a:cs typeface="Times New Roman"/>
              </a:rPr>
              <a:t>EE</a:t>
            </a:r>
            <a:r>
              <a:rPr sz="1000" b="1" dirty="0">
                <a:latin typeface="Times New Roman"/>
                <a:cs typeface="Times New Roman"/>
              </a:rPr>
              <a:t>D</a:t>
            </a:r>
            <a:r>
              <a:rPr sz="1000" b="1" spc="-15" dirty="0">
                <a:latin typeface="Times New Roman"/>
                <a:cs typeface="Times New Roman"/>
              </a:rPr>
              <a:t> </a:t>
            </a:r>
            <a:r>
              <a:rPr sz="1000" b="1" dirty="0">
                <a:latin typeface="Times New Roman"/>
                <a:cs typeface="Times New Roman"/>
              </a:rPr>
              <a:t>–</a:t>
            </a:r>
            <a:r>
              <a:rPr sz="1000" b="1" spc="5" dirty="0">
                <a:latin typeface="Times New Roman"/>
                <a:cs typeface="Times New Roman"/>
              </a:rPr>
              <a:t> L</a:t>
            </a:r>
            <a:r>
              <a:rPr sz="1000" b="1" spc="-20" dirty="0">
                <a:latin typeface="Times New Roman"/>
                <a:cs typeface="Times New Roman"/>
              </a:rPr>
              <a:t>O</a:t>
            </a:r>
            <a:r>
              <a:rPr sz="1000" b="1" spc="-35" dirty="0">
                <a:latin typeface="Times New Roman"/>
                <a:cs typeface="Times New Roman"/>
              </a:rPr>
              <a:t>T</a:t>
            </a:r>
            <a:r>
              <a:rPr sz="1000" b="1" dirty="0">
                <a:latin typeface="Times New Roman"/>
                <a:cs typeface="Times New Roman"/>
              </a:rPr>
              <a:t>S</a:t>
            </a:r>
            <a:endParaRPr sz="1000">
              <a:latin typeface="Times New Roman"/>
              <a:cs typeface="Times New Roman"/>
            </a:endParaRPr>
          </a:p>
          <a:p>
            <a:pPr algn="ctr" fontAlgn="auto">
              <a:lnSpc>
                <a:spcPts val="11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000" b="1" spc="-20" dirty="0">
                <a:latin typeface="Times New Roman"/>
                <a:cs typeface="Times New Roman"/>
              </a:rPr>
              <a:t>(</a:t>
            </a:r>
            <a:r>
              <a:rPr sz="1000" b="1" spc="15" dirty="0">
                <a:latin typeface="Times New Roman"/>
                <a:cs typeface="Times New Roman"/>
              </a:rPr>
              <a:t>E</a:t>
            </a:r>
            <a:r>
              <a:rPr sz="1000" b="1" dirty="0">
                <a:latin typeface="Times New Roman"/>
                <a:cs typeface="Times New Roman"/>
              </a:rPr>
              <a:t>n</a:t>
            </a:r>
            <a:r>
              <a:rPr sz="1000" b="1" spc="15" dirty="0">
                <a:latin typeface="Times New Roman"/>
                <a:cs typeface="Times New Roman"/>
              </a:rPr>
              <a:t>g</a:t>
            </a:r>
            <a:r>
              <a:rPr sz="1000" b="1" spc="-25" dirty="0">
                <a:latin typeface="Times New Roman"/>
                <a:cs typeface="Times New Roman"/>
              </a:rPr>
              <a:t>o</a:t>
            </a:r>
            <a:r>
              <a:rPr sz="1000" b="1" spc="-5" dirty="0">
                <a:latin typeface="Times New Roman"/>
                <a:cs typeface="Times New Roman"/>
              </a:rPr>
              <a:t>r</a:t>
            </a:r>
            <a:r>
              <a:rPr sz="1000" b="1" dirty="0">
                <a:latin typeface="Times New Roman"/>
                <a:cs typeface="Times New Roman"/>
              </a:rPr>
              <a:t>de</a:t>
            </a:r>
            <a:r>
              <a:rPr sz="1000" b="1" spc="-20" dirty="0">
                <a:latin typeface="Times New Roman"/>
                <a:cs typeface="Times New Roman"/>
              </a:rPr>
              <a:t> </a:t>
            </a:r>
            <a:r>
              <a:rPr sz="1000" b="1" dirty="0">
                <a:latin typeface="Times New Roman"/>
                <a:cs typeface="Times New Roman"/>
              </a:rPr>
              <a:t>a</a:t>
            </a:r>
            <a:r>
              <a:rPr sz="1000" b="1" spc="-35" dirty="0">
                <a:latin typeface="Times New Roman"/>
                <a:cs typeface="Times New Roman"/>
              </a:rPr>
              <a:t> </a:t>
            </a:r>
            <a:r>
              <a:rPr sz="1000" b="1" spc="-50" dirty="0">
                <a:latin typeface="Times New Roman"/>
                <a:cs typeface="Times New Roman"/>
              </a:rPr>
              <a:t>C</a:t>
            </a:r>
            <a:r>
              <a:rPr sz="1000" b="1" spc="-25" dirty="0">
                <a:latin typeface="Times New Roman"/>
                <a:cs typeface="Times New Roman"/>
              </a:rPr>
              <a:t>o</a:t>
            </a:r>
            <a:r>
              <a:rPr sz="1000" b="1" spc="-10" dirty="0">
                <a:latin typeface="Times New Roman"/>
                <a:cs typeface="Times New Roman"/>
              </a:rPr>
              <a:t>r</a:t>
            </a:r>
            <a:r>
              <a:rPr sz="1000" b="1" spc="-5" dirty="0">
                <a:latin typeface="Times New Roman"/>
                <a:cs typeface="Times New Roman"/>
              </a:rPr>
              <a:t>r</a:t>
            </a:r>
            <a:r>
              <a:rPr sz="1000" b="1" spc="-25" dirty="0">
                <a:latin typeface="Times New Roman"/>
                <a:cs typeface="Times New Roman"/>
              </a:rPr>
              <a:t>a</a:t>
            </a:r>
            <a:r>
              <a:rPr sz="1000" b="1" spc="-5" dirty="0">
                <a:latin typeface="Times New Roman"/>
                <a:cs typeface="Times New Roman"/>
              </a:rPr>
              <a:t>l</a:t>
            </a:r>
            <a:r>
              <a:rPr sz="1000" b="1" dirty="0">
                <a:latin typeface="Times New Roman"/>
                <a:cs typeface="Times New Roman"/>
              </a:rPr>
              <a:t>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486" name="object 8"/>
          <p:cNvSpPr>
            <a:spLocks/>
          </p:cNvSpPr>
          <p:nvPr/>
        </p:nvSpPr>
        <p:spPr bwMode="auto">
          <a:xfrm>
            <a:off x="2647950" y="3213100"/>
            <a:ext cx="1271588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1050797" y="350519"/>
              </a:cxn>
              <a:cxn ang="0">
                <a:pos x="1050797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1050925" h="350520">
                <a:moveTo>
                  <a:pt x="0" y="350519"/>
                </a:moveTo>
                <a:lnTo>
                  <a:pt x="1050797" y="350519"/>
                </a:lnTo>
                <a:lnTo>
                  <a:pt x="1050797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487" name="object 9"/>
          <p:cNvSpPr>
            <a:spLocks/>
          </p:cNvSpPr>
          <p:nvPr/>
        </p:nvSpPr>
        <p:spPr bwMode="auto">
          <a:xfrm>
            <a:off x="2647950" y="3213100"/>
            <a:ext cx="1271588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1050797" y="350519"/>
              </a:cxn>
              <a:cxn ang="0">
                <a:pos x="1050797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1050925" h="350520">
                <a:moveTo>
                  <a:pt x="0" y="350519"/>
                </a:moveTo>
                <a:lnTo>
                  <a:pt x="1050797" y="350519"/>
                </a:lnTo>
                <a:lnTo>
                  <a:pt x="1050797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0" name="object 10"/>
          <p:cNvSpPr txBox="1"/>
          <p:nvPr/>
        </p:nvSpPr>
        <p:spPr>
          <a:xfrm>
            <a:off x="2749550" y="3243263"/>
            <a:ext cx="976313" cy="1238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15" dirty="0">
                <a:latin typeface="Times New Roman"/>
                <a:cs typeface="Times New Roman"/>
              </a:rPr>
              <a:t>E</a:t>
            </a:r>
            <a:r>
              <a:rPr sz="800" spc="-30" dirty="0">
                <a:latin typeface="Times New Roman"/>
                <a:cs typeface="Times New Roman"/>
              </a:rPr>
              <a:t>X</a:t>
            </a:r>
            <a:r>
              <a:rPr sz="800" spc="-5" dirty="0">
                <a:latin typeface="Times New Roman"/>
                <a:cs typeface="Times New Roman"/>
              </a:rPr>
              <a:t>P</a:t>
            </a:r>
            <a:r>
              <a:rPr sz="800" spc="-30" dirty="0">
                <a:latin typeface="Times New Roman"/>
                <a:cs typeface="Times New Roman"/>
              </a:rPr>
              <a:t>OR</a:t>
            </a:r>
            <a:r>
              <a:rPr sz="800" spc="-15" dirty="0">
                <a:latin typeface="Times New Roman"/>
                <a:cs typeface="Times New Roman"/>
              </a:rPr>
              <a:t>T</a:t>
            </a:r>
            <a:r>
              <a:rPr sz="800" spc="-25" dirty="0">
                <a:latin typeface="Times New Roman"/>
                <a:cs typeface="Times New Roman"/>
              </a:rPr>
              <a:t>A</a:t>
            </a:r>
            <a:r>
              <a:rPr sz="800" spc="-30" dirty="0">
                <a:latin typeface="Times New Roman"/>
                <a:cs typeface="Times New Roman"/>
              </a:rPr>
              <a:t>DO</a:t>
            </a:r>
            <a:r>
              <a:rPr sz="800" spc="-25" dirty="0">
                <a:latin typeface="Times New Roman"/>
                <a:cs typeface="Times New Roman"/>
              </a:rPr>
              <a:t>R</a:t>
            </a:r>
            <a:r>
              <a:rPr sz="800" spc="-15" dirty="0">
                <a:latin typeface="Times New Roman"/>
                <a:cs typeface="Times New Roman"/>
              </a:rPr>
              <a:t>ES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0489" name="object 11"/>
          <p:cNvSpPr>
            <a:spLocks/>
          </p:cNvSpPr>
          <p:nvPr/>
        </p:nvSpPr>
        <p:spPr bwMode="auto">
          <a:xfrm>
            <a:off x="3913188" y="3213100"/>
            <a:ext cx="1149350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949451" y="350519"/>
              </a:cxn>
              <a:cxn ang="0">
                <a:pos x="949451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949960" h="350520">
                <a:moveTo>
                  <a:pt x="0" y="350519"/>
                </a:moveTo>
                <a:lnTo>
                  <a:pt x="949451" y="350519"/>
                </a:lnTo>
                <a:lnTo>
                  <a:pt x="949451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490" name="object 12"/>
          <p:cNvSpPr>
            <a:spLocks/>
          </p:cNvSpPr>
          <p:nvPr/>
        </p:nvSpPr>
        <p:spPr bwMode="auto">
          <a:xfrm>
            <a:off x="3913188" y="3213100"/>
            <a:ext cx="1149350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949451" y="350519"/>
              </a:cxn>
              <a:cxn ang="0">
                <a:pos x="949451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949960" h="350520">
                <a:moveTo>
                  <a:pt x="0" y="350519"/>
                </a:moveTo>
                <a:lnTo>
                  <a:pt x="949451" y="350519"/>
                </a:lnTo>
                <a:lnTo>
                  <a:pt x="949451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3" name="object 13"/>
          <p:cNvSpPr txBox="1"/>
          <p:nvPr/>
        </p:nvSpPr>
        <p:spPr>
          <a:xfrm>
            <a:off x="4014788" y="3243263"/>
            <a:ext cx="873125" cy="2460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/>
            <a:r>
              <a:rPr lang="es-AR" sz="800">
                <a:latin typeface="Times New Roman" pitchFamily="18" charset="0"/>
                <a:cs typeface="Times New Roman" pitchFamily="18" charset="0"/>
              </a:rPr>
              <a:t>HABILITACION NACIONAL</a:t>
            </a:r>
          </a:p>
        </p:txBody>
      </p:sp>
      <p:sp>
        <p:nvSpPr>
          <p:cNvPr id="20492" name="object 14"/>
          <p:cNvSpPr>
            <a:spLocks/>
          </p:cNvSpPr>
          <p:nvPr/>
        </p:nvSpPr>
        <p:spPr bwMode="auto">
          <a:xfrm>
            <a:off x="5056188" y="3213100"/>
            <a:ext cx="1143000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944117" y="350519"/>
              </a:cxn>
              <a:cxn ang="0">
                <a:pos x="944117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944245" h="350520">
                <a:moveTo>
                  <a:pt x="0" y="350519"/>
                </a:moveTo>
                <a:lnTo>
                  <a:pt x="944117" y="350519"/>
                </a:lnTo>
                <a:lnTo>
                  <a:pt x="944117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493" name="object 15"/>
          <p:cNvSpPr>
            <a:spLocks/>
          </p:cNvSpPr>
          <p:nvPr/>
        </p:nvSpPr>
        <p:spPr bwMode="auto">
          <a:xfrm>
            <a:off x="5056188" y="3213100"/>
            <a:ext cx="1143000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944117" y="350519"/>
              </a:cxn>
              <a:cxn ang="0">
                <a:pos x="944117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944245" h="350520">
                <a:moveTo>
                  <a:pt x="0" y="350519"/>
                </a:moveTo>
                <a:lnTo>
                  <a:pt x="944117" y="350519"/>
                </a:lnTo>
                <a:lnTo>
                  <a:pt x="944117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6" name="object 16"/>
          <p:cNvSpPr txBox="1"/>
          <p:nvPr/>
        </p:nvSpPr>
        <p:spPr>
          <a:xfrm>
            <a:off x="5157788" y="3243263"/>
            <a:ext cx="873125" cy="2460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/>
            <a:r>
              <a:rPr lang="es-AR" sz="800">
                <a:latin typeface="Times New Roman" pitchFamily="18" charset="0"/>
                <a:cs typeface="Times New Roman" pitchFamily="18" charset="0"/>
              </a:rPr>
              <a:t>HABILITACION PROVINCIAL</a:t>
            </a:r>
          </a:p>
        </p:txBody>
      </p:sp>
      <p:sp>
        <p:nvSpPr>
          <p:cNvPr id="20495" name="object 17"/>
          <p:cNvSpPr>
            <a:spLocks/>
          </p:cNvSpPr>
          <p:nvPr/>
        </p:nvSpPr>
        <p:spPr bwMode="auto">
          <a:xfrm>
            <a:off x="6192838" y="3213100"/>
            <a:ext cx="1020762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842771" y="350519"/>
              </a:cxn>
              <a:cxn ang="0">
                <a:pos x="842771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843279" h="350520">
                <a:moveTo>
                  <a:pt x="0" y="350519"/>
                </a:moveTo>
                <a:lnTo>
                  <a:pt x="842771" y="350519"/>
                </a:lnTo>
                <a:lnTo>
                  <a:pt x="842771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496" name="object 18"/>
          <p:cNvSpPr>
            <a:spLocks/>
          </p:cNvSpPr>
          <p:nvPr/>
        </p:nvSpPr>
        <p:spPr bwMode="auto">
          <a:xfrm>
            <a:off x="6192838" y="3213100"/>
            <a:ext cx="1020762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842771" y="350519"/>
              </a:cxn>
              <a:cxn ang="0">
                <a:pos x="842771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843279" h="350520">
                <a:moveTo>
                  <a:pt x="0" y="350519"/>
                </a:moveTo>
                <a:lnTo>
                  <a:pt x="842771" y="350519"/>
                </a:lnTo>
                <a:lnTo>
                  <a:pt x="842771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9" name="object 19"/>
          <p:cNvSpPr txBox="1"/>
          <p:nvPr/>
        </p:nvSpPr>
        <p:spPr>
          <a:xfrm>
            <a:off x="6294438" y="3243263"/>
            <a:ext cx="774700" cy="2460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/>
            <a:r>
              <a:rPr lang="es-AR" sz="800">
                <a:latin typeface="Times New Roman" pitchFamily="18" charset="0"/>
                <a:cs typeface="Times New Roman" pitchFamily="18" charset="0"/>
              </a:rPr>
              <a:t>MATADEROS COMUNALES</a:t>
            </a:r>
          </a:p>
        </p:txBody>
      </p:sp>
      <p:sp>
        <p:nvSpPr>
          <p:cNvPr id="20498" name="object 20"/>
          <p:cNvSpPr>
            <a:spLocks/>
          </p:cNvSpPr>
          <p:nvPr/>
        </p:nvSpPr>
        <p:spPr bwMode="auto">
          <a:xfrm>
            <a:off x="2647950" y="2994025"/>
            <a:ext cx="4564063" cy="222250"/>
          </a:xfrm>
          <a:custGeom>
            <a:avLst/>
            <a:gdLst/>
            <a:ahLst/>
            <a:cxnLst>
              <a:cxn ang="0">
                <a:pos x="0" y="345947"/>
              </a:cxn>
              <a:cxn ang="0">
                <a:pos x="3771899" y="345947"/>
              </a:cxn>
              <a:cxn ang="0">
                <a:pos x="3771899" y="0"/>
              </a:cxn>
              <a:cxn ang="0">
                <a:pos x="0" y="0"/>
              </a:cxn>
              <a:cxn ang="0">
                <a:pos x="0" y="345947"/>
              </a:cxn>
            </a:cxnLst>
            <a:rect l="0" t="0" r="r" b="b"/>
            <a:pathLst>
              <a:path w="3771900" h="346075">
                <a:moveTo>
                  <a:pt x="0" y="345947"/>
                </a:moveTo>
                <a:lnTo>
                  <a:pt x="3771899" y="345947"/>
                </a:lnTo>
                <a:lnTo>
                  <a:pt x="3771899" y="0"/>
                </a:lnTo>
                <a:lnTo>
                  <a:pt x="0" y="0"/>
                </a:lnTo>
                <a:lnTo>
                  <a:pt x="0" y="345947"/>
                </a:lnTo>
                <a:close/>
              </a:path>
            </a:pathLst>
          </a:cu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499" name="object 21"/>
          <p:cNvSpPr>
            <a:spLocks/>
          </p:cNvSpPr>
          <p:nvPr/>
        </p:nvSpPr>
        <p:spPr bwMode="auto">
          <a:xfrm>
            <a:off x="2647950" y="2994025"/>
            <a:ext cx="4564063" cy="222250"/>
          </a:xfrm>
          <a:custGeom>
            <a:avLst/>
            <a:gdLst/>
            <a:ahLst/>
            <a:cxnLst>
              <a:cxn ang="0">
                <a:pos x="0" y="345947"/>
              </a:cxn>
              <a:cxn ang="0">
                <a:pos x="3771899" y="345947"/>
              </a:cxn>
              <a:cxn ang="0">
                <a:pos x="3771899" y="0"/>
              </a:cxn>
              <a:cxn ang="0">
                <a:pos x="0" y="0"/>
              </a:cxn>
              <a:cxn ang="0">
                <a:pos x="0" y="345947"/>
              </a:cxn>
            </a:cxnLst>
            <a:rect l="0" t="0" r="r" b="b"/>
            <a:pathLst>
              <a:path w="3771900" h="346075">
                <a:moveTo>
                  <a:pt x="0" y="345947"/>
                </a:moveTo>
                <a:lnTo>
                  <a:pt x="3771899" y="345947"/>
                </a:lnTo>
                <a:lnTo>
                  <a:pt x="3771899" y="0"/>
                </a:lnTo>
                <a:lnTo>
                  <a:pt x="0" y="0"/>
                </a:lnTo>
                <a:lnTo>
                  <a:pt x="0" y="345947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2" name="object 22"/>
          <p:cNvSpPr txBox="1"/>
          <p:nvPr/>
        </p:nvSpPr>
        <p:spPr>
          <a:xfrm>
            <a:off x="4113213" y="3032125"/>
            <a:ext cx="1638300" cy="21431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b="1" spc="15" dirty="0">
                <a:latin typeface="Times New Roman"/>
                <a:cs typeface="Times New Roman"/>
              </a:rPr>
              <a:t>F</a:t>
            </a:r>
            <a:r>
              <a:rPr sz="1400" b="1" spc="-30" dirty="0">
                <a:latin typeface="Times New Roman"/>
                <a:cs typeface="Times New Roman"/>
              </a:rPr>
              <a:t>R</a:t>
            </a:r>
            <a:r>
              <a:rPr sz="1400" b="1" dirty="0">
                <a:latin typeface="Times New Roman"/>
                <a:cs typeface="Times New Roman"/>
              </a:rPr>
              <a:t>I</a:t>
            </a:r>
            <a:r>
              <a:rPr sz="1400" b="1" spc="-25" dirty="0">
                <a:latin typeface="Times New Roman"/>
                <a:cs typeface="Times New Roman"/>
              </a:rPr>
              <a:t>GOR</a:t>
            </a:r>
            <a:r>
              <a:rPr sz="1400" b="1" dirty="0">
                <a:latin typeface="Times New Roman"/>
                <a:cs typeface="Times New Roman"/>
              </a:rPr>
              <a:t>I</a:t>
            </a:r>
            <a:r>
              <a:rPr sz="1400" b="1" spc="15" dirty="0">
                <a:latin typeface="Times New Roman"/>
                <a:cs typeface="Times New Roman"/>
              </a:rPr>
              <a:t>F</a:t>
            </a:r>
            <a:r>
              <a:rPr sz="1400" b="1" dirty="0">
                <a:latin typeface="Times New Roman"/>
                <a:cs typeface="Times New Roman"/>
              </a:rPr>
              <a:t>I</a:t>
            </a:r>
            <a:r>
              <a:rPr sz="1400" b="1" spc="-25" dirty="0">
                <a:latin typeface="Times New Roman"/>
                <a:cs typeface="Times New Roman"/>
              </a:rPr>
              <a:t>CO</a:t>
            </a:r>
            <a:r>
              <a:rPr sz="1400" b="1" spc="-10" dirty="0">
                <a:latin typeface="Times New Roman"/>
                <a:cs typeface="Times New Roman"/>
              </a:rPr>
              <a:t>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501" name="object 23"/>
          <p:cNvSpPr>
            <a:spLocks/>
          </p:cNvSpPr>
          <p:nvPr/>
        </p:nvSpPr>
        <p:spPr bwMode="auto">
          <a:xfrm>
            <a:off x="2770188" y="4092575"/>
            <a:ext cx="3176587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2625089" y="350519"/>
              </a:cxn>
              <a:cxn ang="0">
                <a:pos x="2625089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2625090" h="350520">
                <a:moveTo>
                  <a:pt x="0" y="350519"/>
                </a:moveTo>
                <a:lnTo>
                  <a:pt x="2625089" y="350519"/>
                </a:lnTo>
                <a:lnTo>
                  <a:pt x="2625089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02" name="object 24"/>
          <p:cNvSpPr>
            <a:spLocks/>
          </p:cNvSpPr>
          <p:nvPr/>
        </p:nvSpPr>
        <p:spPr bwMode="auto">
          <a:xfrm>
            <a:off x="2770188" y="4092575"/>
            <a:ext cx="3176587" cy="225425"/>
          </a:xfrm>
          <a:custGeom>
            <a:avLst/>
            <a:gdLst/>
            <a:ahLst/>
            <a:cxnLst>
              <a:cxn ang="0">
                <a:pos x="0" y="350519"/>
              </a:cxn>
              <a:cxn ang="0">
                <a:pos x="2625089" y="350519"/>
              </a:cxn>
              <a:cxn ang="0">
                <a:pos x="2625089" y="0"/>
              </a:cxn>
              <a:cxn ang="0">
                <a:pos x="0" y="0"/>
              </a:cxn>
              <a:cxn ang="0">
                <a:pos x="0" y="350519"/>
              </a:cxn>
            </a:cxnLst>
            <a:rect l="0" t="0" r="r" b="b"/>
            <a:pathLst>
              <a:path w="2625090" h="350520">
                <a:moveTo>
                  <a:pt x="0" y="350519"/>
                </a:moveTo>
                <a:lnTo>
                  <a:pt x="2625089" y="350519"/>
                </a:lnTo>
                <a:lnTo>
                  <a:pt x="2625089" y="0"/>
                </a:lnTo>
                <a:lnTo>
                  <a:pt x="0" y="0"/>
                </a:lnTo>
                <a:lnTo>
                  <a:pt x="0" y="350519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5" name="object 25"/>
          <p:cNvSpPr txBox="1"/>
          <p:nvPr/>
        </p:nvSpPr>
        <p:spPr>
          <a:xfrm>
            <a:off x="3646488" y="4129088"/>
            <a:ext cx="1414462" cy="215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b="1" spc="25" dirty="0">
                <a:latin typeface="Times New Roman"/>
                <a:cs typeface="Times New Roman"/>
              </a:rPr>
              <a:t>M</a:t>
            </a:r>
            <a:r>
              <a:rPr sz="1400" b="1" dirty="0">
                <a:latin typeface="Times New Roman"/>
                <a:cs typeface="Times New Roman"/>
              </a:rPr>
              <a:t>I</a:t>
            </a:r>
            <a:r>
              <a:rPr sz="1400" b="1" spc="-25" dirty="0">
                <a:latin typeface="Times New Roman"/>
                <a:cs typeface="Times New Roman"/>
              </a:rPr>
              <a:t>NOR</a:t>
            </a:r>
            <a:r>
              <a:rPr sz="1400" b="1" dirty="0">
                <a:latin typeface="Times New Roman"/>
                <a:cs typeface="Times New Roman"/>
              </a:rPr>
              <a:t>I</a:t>
            </a:r>
            <a:r>
              <a:rPr sz="1400" b="1" spc="-30" dirty="0">
                <a:latin typeface="Times New Roman"/>
                <a:cs typeface="Times New Roman"/>
              </a:rPr>
              <a:t>S</a:t>
            </a:r>
            <a:r>
              <a:rPr sz="1400" b="1" spc="-25" dirty="0">
                <a:latin typeface="Times New Roman"/>
                <a:cs typeface="Times New Roman"/>
              </a:rPr>
              <a:t>T</a:t>
            </a:r>
            <a:r>
              <a:rPr sz="1400" b="1" spc="-20" dirty="0">
                <a:latin typeface="Times New Roman"/>
                <a:cs typeface="Times New Roman"/>
              </a:rPr>
              <a:t>AS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504" name="object 26"/>
          <p:cNvSpPr>
            <a:spLocks/>
          </p:cNvSpPr>
          <p:nvPr/>
        </p:nvSpPr>
        <p:spPr bwMode="auto">
          <a:xfrm>
            <a:off x="2770188" y="4314825"/>
            <a:ext cx="1911350" cy="149225"/>
          </a:xfrm>
          <a:custGeom>
            <a:avLst/>
            <a:gdLst/>
            <a:ahLst/>
            <a:cxnLst>
              <a:cxn ang="0">
                <a:pos x="0" y="233171"/>
              </a:cxn>
              <a:cxn ang="0">
                <a:pos x="1578863" y="233171"/>
              </a:cxn>
              <a:cxn ang="0">
                <a:pos x="1578863" y="0"/>
              </a:cxn>
              <a:cxn ang="0">
                <a:pos x="0" y="0"/>
              </a:cxn>
              <a:cxn ang="0">
                <a:pos x="0" y="233171"/>
              </a:cxn>
            </a:cxnLst>
            <a:rect l="0" t="0" r="r" b="b"/>
            <a:pathLst>
              <a:path w="1579245" h="233679">
                <a:moveTo>
                  <a:pt x="0" y="233171"/>
                </a:moveTo>
                <a:lnTo>
                  <a:pt x="1578863" y="233171"/>
                </a:lnTo>
                <a:lnTo>
                  <a:pt x="1578863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05" name="object 27"/>
          <p:cNvSpPr>
            <a:spLocks/>
          </p:cNvSpPr>
          <p:nvPr/>
        </p:nvSpPr>
        <p:spPr bwMode="auto">
          <a:xfrm>
            <a:off x="2770188" y="4314825"/>
            <a:ext cx="1911350" cy="149225"/>
          </a:xfrm>
          <a:custGeom>
            <a:avLst/>
            <a:gdLst/>
            <a:ahLst/>
            <a:cxnLst>
              <a:cxn ang="0">
                <a:pos x="0" y="233171"/>
              </a:cxn>
              <a:cxn ang="0">
                <a:pos x="1578863" y="233171"/>
              </a:cxn>
              <a:cxn ang="0">
                <a:pos x="1578863" y="0"/>
              </a:cxn>
              <a:cxn ang="0">
                <a:pos x="0" y="0"/>
              </a:cxn>
              <a:cxn ang="0">
                <a:pos x="0" y="233171"/>
              </a:cxn>
            </a:cxnLst>
            <a:rect l="0" t="0" r="r" b="b"/>
            <a:pathLst>
              <a:path w="1579245" h="233679">
                <a:moveTo>
                  <a:pt x="0" y="233171"/>
                </a:moveTo>
                <a:lnTo>
                  <a:pt x="1578863" y="233171"/>
                </a:lnTo>
                <a:lnTo>
                  <a:pt x="1578863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8" name="object 28"/>
          <p:cNvSpPr txBox="1"/>
          <p:nvPr/>
        </p:nvSpPr>
        <p:spPr>
          <a:xfrm>
            <a:off x="2897188" y="4341813"/>
            <a:ext cx="1644650" cy="1381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spc="20" dirty="0">
                <a:latin typeface="Times New Roman"/>
                <a:cs typeface="Times New Roman"/>
              </a:rPr>
              <a:t>S</a:t>
            </a:r>
            <a:r>
              <a:rPr sz="900" spc="-55" dirty="0">
                <a:latin typeface="Times New Roman"/>
                <a:cs typeface="Times New Roman"/>
              </a:rPr>
              <a:t>U</a:t>
            </a:r>
            <a:r>
              <a:rPr sz="900" spc="15" dirty="0">
                <a:latin typeface="Times New Roman"/>
                <a:cs typeface="Times New Roman"/>
              </a:rPr>
              <a:t>P</a:t>
            </a:r>
            <a:r>
              <a:rPr sz="900" spc="-35" dirty="0">
                <a:latin typeface="Times New Roman"/>
                <a:cs typeface="Times New Roman"/>
              </a:rPr>
              <a:t>E</a:t>
            </a:r>
            <a:r>
              <a:rPr sz="900" spc="-15" dirty="0">
                <a:latin typeface="Times New Roman"/>
                <a:cs typeface="Times New Roman"/>
              </a:rPr>
              <a:t>R/</a:t>
            </a:r>
            <a:r>
              <a:rPr sz="900" spc="-60" dirty="0">
                <a:latin typeface="Times New Roman"/>
                <a:cs typeface="Times New Roman"/>
              </a:rPr>
              <a:t>H</a:t>
            </a:r>
            <a:r>
              <a:rPr sz="900" spc="15" dirty="0">
                <a:latin typeface="Times New Roman"/>
                <a:cs typeface="Times New Roman"/>
              </a:rPr>
              <a:t>IP</a:t>
            </a:r>
            <a:r>
              <a:rPr sz="900" spc="-40" dirty="0">
                <a:latin typeface="Times New Roman"/>
                <a:cs typeface="Times New Roman"/>
              </a:rPr>
              <a:t>E</a:t>
            </a:r>
            <a:r>
              <a:rPr sz="900" spc="-5" dirty="0">
                <a:latin typeface="Times New Roman"/>
                <a:cs typeface="Times New Roman"/>
              </a:rPr>
              <a:t>R</a:t>
            </a:r>
            <a:r>
              <a:rPr sz="900" spc="-40" dirty="0">
                <a:latin typeface="Times New Roman"/>
                <a:cs typeface="Times New Roman"/>
              </a:rPr>
              <a:t>ME</a:t>
            </a:r>
            <a:r>
              <a:rPr sz="900" spc="-5" dirty="0">
                <a:latin typeface="Times New Roman"/>
                <a:cs typeface="Times New Roman"/>
              </a:rPr>
              <a:t>RC</a:t>
            </a:r>
            <a:r>
              <a:rPr sz="900" spc="-15" dirty="0">
                <a:latin typeface="Times New Roman"/>
                <a:cs typeface="Times New Roman"/>
              </a:rPr>
              <a:t>AD</a:t>
            </a:r>
            <a:r>
              <a:rPr sz="900" spc="20" dirty="0">
                <a:latin typeface="Times New Roman"/>
                <a:cs typeface="Times New Roman"/>
              </a:rPr>
              <a:t>O</a:t>
            </a:r>
            <a:r>
              <a:rPr sz="900" spc="10" dirty="0">
                <a:latin typeface="Times New Roman"/>
                <a:cs typeface="Times New Roman"/>
              </a:rPr>
              <a:t>S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0507" name="object 29"/>
          <p:cNvSpPr>
            <a:spLocks/>
          </p:cNvSpPr>
          <p:nvPr/>
        </p:nvSpPr>
        <p:spPr bwMode="auto">
          <a:xfrm>
            <a:off x="4675188" y="4314825"/>
            <a:ext cx="1271587" cy="149225"/>
          </a:xfrm>
          <a:custGeom>
            <a:avLst/>
            <a:gdLst/>
            <a:ahLst/>
            <a:cxnLst>
              <a:cxn ang="0">
                <a:pos x="0" y="233171"/>
              </a:cxn>
              <a:cxn ang="0">
                <a:pos x="1051559" y="233171"/>
              </a:cxn>
              <a:cxn ang="0">
                <a:pos x="1051559" y="0"/>
              </a:cxn>
              <a:cxn ang="0">
                <a:pos x="0" y="0"/>
              </a:cxn>
              <a:cxn ang="0">
                <a:pos x="0" y="233171"/>
              </a:cxn>
            </a:cxnLst>
            <a:rect l="0" t="0" r="r" b="b"/>
            <a:pathLst>
              <a:path w="1051560" h="233679">
                <a:moveTo>
                  <a:pt x="0" y="233171"/>
                </a:moveTo>
                <a:lnTo>
                  <a:pt x="1051559" y="233171"/>
                </a:lnTo>
                <a:lnTo>
                  <a:pt x="1051559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08" name="object 30"/>
          <p:cNvSpPr>
            <a:spLocks/>
          </p:cNvSpPr>
          <p:nvPr/>
        </p:nvSpPr>
        <p:spPr bwMode="auto">
          <a:xfrm>
            <a:off x="4675188" y="4314825"/>
            <a:ext cx="1271587" cy="149225"/>
          </a:xfrm>
          <a:custGeom>
            <a:avLst/>
            <a:gdLst/>
            <a:ahLst/>
            <a:cxnLst>
              <a:cxn ang="0">
                <a:pos x="0" y="233171"/>
              </a:cxn>
              <a:cxn ang="0">
                <a:pos x="1051559" y="233171"/>
              </a:cxn>
              <a:cxn ang="0">
                <a:pos x="1051559" y="0"/>
              </a:cxn>
              <a:cxn ang="0">
                <a:pos x="0" y="0"/>
              </a:cxn>
              <a:cxn ang="0">
                <a:pos x="0" y="233171"/>
              </a:cxn>
            </a:cxnLst>
            <a:rect l="0" t="0" r="r" b="b"/>
            <a:pathLst>
              <a:path w="1051560" h="233679">
                <a:moveTo>
                  <a:pt x="0" y="233171"/>
                </a:moveTo>
                <a:lnTo>
                  <a:pt x="1051559" y="233171"/>
                </a:lnTo>
                <a:lnTo>
                  <a:pt x="1051559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31" name="object 31"/>
          <p:cNvSpPr txBox="1"/>
          <p:nvPr/>
        </p:nvSpPr>
        <p:spPr>
          <a:xfrm>
            <a:off x="4832350" y="4341813"/>
            <a:ext cx="950913" cy="1381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spc="-5" dirty="0">
                <a:latin typeface="Times New Roman"/>
                <a:cs typeface="Times New Roman"/>
              </a:rPr>
              <a:t>C</a:t>
            </a:r>
            <a:r>
              <a:rPr sz="900" spc="-15" dirty="0">
                <a:latin typeface="Times New Roman"/>
                <a:cs typeface="Times New Roman"/>
              </a:rPr>
              <a:t>A</a:t>
            </a:r>
            <a:r>
              <a:rPr sz="900" spc="-5" dirty="0">
                <a:latin typeface="Times New Roman"/>
                <a:cs typeface="Times New Roman"/>
              </a:rPr>
              <a:t>R</a:t>
            </a:r>
            <a:r>
              <a:rPr sz="900" spc="-20" dirty="0">
                <a:latin typeface="Times New Roman"/>
                <a:cs typeface="Times New Roman"/>
              </a:rPr>
              <a:t>N</a:t>
            </a:r>
            <a:r>
              <a:rPr sz="900" spc="15" dirty="0">
                <a:latin typeface="Times New Roman"/>
                <a:cs typeface="Times New Roman"/>
              </a:rPr>
              <a:t>I</a:t>
            </a:r>
            <a:r>
              <a:rPr sz="900" spc="-10" dirty="0">
                <a:latin typeface="Times New Roman"/>
                <a:cs typeface="Times New Roman"/>
              </a:rPr>
              <a:t>C</a:t>
            </a:r>
            <a:r>
              <a:rPr sz="900" spc="-35" dirty="0">
                <a:latin typeface="Times New Roman"/>
                <a:cs typeface="Times New Roman"/>
              </a:rPr>
              <a:t>E</a:t>
            </a:r>
            <a:r>
              <a:rPr sz="900" spc="-5" dirty="0">
                <a:latin typeface="Times New Roman"/>
                <a:cs typeface="Times New Roman"/>
              </a:rPr>
              <a:t>R</a:t>
            </a:r>
            <a:r>
              <a:rPr sz="900" spc="15" dirty="0">
                <a:latin typeface="Times New Roman"/>
                <a:cs typeface="Times New Roman"/>
              </a:rPr>
              <a:t>I</a:t>
            </a:r>
            <a:r>
              <a:rPr sz="900" spc="-15" dirty="0">
                <a:latin typeface="Times New Roman"/>
                <a:cs typeface="Times New Roman"/>
              </a:rPr>
              <a:t>A</a:t>
            </a:r>
            <a:r>
              <a:rPr sz="900" spc="10" dirty="0">
                <a:latin typeface="Times New Roman"/>
                <a:cs typeface="Times New Roman"/>
              </a:rPr>
              <a:t>S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0510" name="object 32"/>
          <p:cNvSpPr>
            <a:spLocks/>
          </p:cNvSpPr>
          <p:nvPr/>
        </p:nvSpPr>
        <p:spPr bwMode="auto">
          <a:xfrm>
            <a:off x="5437188" y="4972050"/>
            <a:ext cx="2022475" cy="439738"/>
          </a:xfrm>
          <a:custGeom>
            <a:avLst/>
            <a:gdLst/>
            <a:ahLst/>
            <a:cxnLst>
              <a:cxn ang="0">
                <a:pos x="832871" y="0"/>
              </a:cxn>
              <a:cxn ang="0">
                <a:pos x="665226" y="5333"/>
              </a:cxn>
              <a:cxn ang="0">
                <a:pos x="507492" y="25907"/>
              </a:cxn>
              <a:cxn ang="0">
                <a:pos x="304800" y="76199"/>
              </a:cxn>
              <a:cxn ang="0">
                <a:pos x="243840" y="102107"/>
              </a:cxn>
              <a:cxn ang="0">
                <a:pos x="187452" y="127253"/>
              </a:cxn>
              <a:cxn ang="0">
                <a:pos x="141732" y="152399"/>
              </a:cxn>
              <a:cxn ang="0">
                <a:pos x="101346" y="178307"/>
              </a:cxn>
              <a:cxn ang="0">
                <a:pos x="65532" y="208787"/>
              </a:cxn>
              <a:cxn ang="0">
                <a:pos x="35052" y="243839"/>
              </a:cxn>
              <a:cxn ang="0">
                <a:pos x="4572" y="310133"/>
              </a:cxn>
              <a:cxn ang="0">
                <a:pos x="0" y="345947"/>
              </a:cxn>
              <a:cxn ang="0">
                <a:pos x="4572" y="380999"/>
              </a:cxn>
              <a:cxn ang="0">
                <a:pos x="35052" y="447293"/>
              </a:cxn>
              <a:cxn ang="0">
                <a:pos x="65532" y="477773"/>
              </a:cxn>
              <a:cxn ang="0">
                <a:pos x="101346" y="508253"/>
              </a:cxn>
              <a:cxn ang="0">
                <a:pos x="141732" y="533399"/>
              </a:cxn>
              <a:cxn ang="0">
                <a:pos x="187452" y="563879"/>
              </a:cxn>
              <a:cxn ang="0">
                <a:pos x="243840" y="584453"/>
              </a:cxn>
              <a:cxn ang="0">
                <a:pos x="304800" y="609599"/>
              </a:cxn>
              <a:cxn ang="0">
                <a:pos x="365760" y="630173"/>
              </a:cxn>
              <a:cxn ang="0">
                <a:pos x="507492" y="660653"/>
              </a:cxn>
              <a:cxn ang="0">
                <a:pos x="665226" y="681227"/>
              </a:cxn>
              <a:cxn ang="0">
                <a:pos x="832866" y="685799"/>
              </a:cxn>
              <a:cxn ang="0">
                <a:pos x="1005078" y="681227"/>
              </a:cxn>
              <a:cxn ang="0">
                <a:pos x="1162812" y="660653"/>
              </a:cxn>
              <a:cxn ang="0">
                <a:pos x="1304544" y="630173"/>
              </a:cxn>
              <a:cxn ang="0">
                <a:pos x="1365504" y="609599"/>
              </a:cxn>
              <a:cxn ang="0">
                <a:pos x="1426464" y="584453"/>
              </a:cxn>
              <a:cxn ang="0">
                <a:pos x="1482090" y="563879"/>
              </a:cxn>
              <a:cxn ang="0">
                <a:pos x="1527810" y="533399"/>
              </a:cxn>
              <a:cxn ang="0">
                <a:pos x="1568958" y="508253"/>
              </a:cxn>
              <a:cxn ang="0">
                <a:pos x="1604010" y="477773"/>
              </a:cxn>
              <a:cxn ang="0">
                <a:pos x="1634490" y="447293"/>
              </a:cxn>
              <a:cxn ang="0">
                <a:pos x="1655064" y="416813"/>
              </a:cxn>
              <a:cxn ang="0">
                <a:pos x="1664970" y="380999"/>
              </a:cxn>
              <a:cxn ang="0">
                <a:pos x="1670304" y="345947"/>
              </a:cxn>
              <a:cxn ang="0">
                <a:pos x="1664970" y="310133"/>
              </a:cxn>
              <a:cxn ang="0">
                <a:pos x="1634490" y="243839"/>
              </a:cxn>
              <a:cxn ang="0">
                <a:pos x="1604010" y="208787"/>
              </a:cxn>
              <a:cxn ang="0">
                <a:pos x="1568958" y="178307"/>
              </a:cxn>
              <a:cxn ang="0">
                <a:pos x="1527810" y="152399"/>
              </a:cxn>
              <a:cxn ang="0">
                <a:pos x="1482090" y="127253"/>
              </a:cxn>
              <a:cxn ang="0">
                <a:pos x="1426464" y="102107"/>
              </a:cxn>
              <a:cxn ang="0">
                <a:pos x="1365504" y="76199"/>
              </a:cxn>
              <a:cxn ang="0">
                <a:pos x="1162812" y="25907"/>
              </a:cxn>
              <a:cxn ang="0">
                <a:pos x="1005078" y="5333"/>
              </a:cxn>
              <a:cxn ang="0">
                <a:pos x="832871" y="0"/>
              </a:cxn>
            </a:cxnLst>
            <a:rect l="0" t="0" r="r" b="b"/>
            <a:pathLst>
              <a:path w="1670685" h="685800">
                <a:moveTo>
                  <a:pt x="832871" y="0"/>
                </a:moveTo>
                <a:lnTo>
                  <a:pt x="665226" y="5333"/>
                </a:lnTo>
                <a:lnTo>
                  <a:pt x="507492" y="25907"/>
                </a:lnTo>
                <a:lnTo>
                  <a:pt x="304800" y="76199"/>
                </a:lnTo>
                <a:lnTo>
                  <a:pt x="243840" y="102107"/>
                </a:lnTo>
                <a:lnTo>
                  <a:pt x="187452" y="127253"/>
                </a:lnTo>
                <a:lnTo>
                  <a:pt x="141732" y="152399"/>
                </a:lnTo>
                <a:lnTo>
                  <a:pt x="101346" y="178307"/>
                </a:lnTo>
                <a:lnTo>
                  <a:pt x="65532" y="208787"/>
                </a:lnTo>
                <a:lnTo>
                  <a:pt x="35052" y="243839"/>
                </a:lnTo>
                <a:lnTo>
                  <a:pt x="4572" y="310133"/>
                </a:lnTo>
                <a:lnTo>
                  <a:pt x="0" y="345947"/>
                </a:lnTo>
                <a:lnTo>
                  <a:pt x="4572" y="380999"/>
                </a:lnTo>
                <a:lnTo>
                  <a:pt x="35052" y="447293"/>
                </a:lnTo>
                <a:lnTo>
                  <a:pt x="65532" y="477773"/>
                </a:lnTo>
                <a:lnTo>
                  <a:pt x="101346" y="508253"/>
                </a:lnTo>
                <a:lnTo>
                  <a:pt x="141732" y="533399"/>
                </a:lnTo>
                <a:lnTo>
                  <a:pt x="187452" y="563879"/>
                </a:lnTo>
                <a:lnTo>
                  <a:pt x="243840" y="584453"/>
                </a:lnTo>
                <a:lnTo>
                  <a:pt x="304800" y="609599"/>
                </a:lnTo>
                <a:lnTo>
                  <a:pt x="365760" y="630173"/>
                </a:lnTo>
                <a:lnTo>
                  <a:pt x="507492" y="660653"/>
                </a:lnTo>
                <a:lnTo>
                  <a:pt x="665226" y="681227"/>
                </a:lnTo>
                <a:lnTo>
                  <a:pt x="832866" y="685799"/>
                </a:lnTo>
                <a:lnTo>
                  <a:pt x="1005078" y="681227"/>
                </a:lnTo>
                <a:lnTo>
                  <a:pt x="1162812" y="660653"/>
                </a:lnTo>
                <a:lnTo>
                  <a:pt x="1304544" y="630173"/>
                </a:lnTo>
                <a:lnTo>
                  <a:pt x="1365504" y="609599"/>
                </a:lnTo>
                <a:lnTo>
                  <a:pt x="1426464" y="584453"/>
                </a:lnTo>
                <a:lnTo>
                  <a:pt x="1482090" y="563879"/>
                </a:lnTo>
                <a:lnTo>
                  <a:pt x="1527810" y="533399"/>
                </a:lnTo>
                <a:lnTo>
                  <a:pt x="1568958" y="508253"/>
                </a:lnTo>
                <a:lnTo>
                  <a:pt x="1604010" y="477773"/>
                </a:lnTo>
                <a:lnTo>
                  <a:pt x="1634490" y="447293"/>
                </a:lnTo>
                <a:lnTo>
                  <a:pt x="1655064" y="416813"/>
                </a:lnTo>
                <a:lnTo>
                  <a:pt x="1664970" y="380999"/>
                </a:lnTo>
                <a:lnTo>
                  <a:pt x="1670304" y="345947"/>
                </a:lnTo>
                <a:lnTo>
                  <a:pt x="1664970" y="310133"/>
                </a:lnTo>
                <a:lnTo>
                  <a:pt x="1634490" y="243839"/>
                </a:lnTo>
                <a:lnTo>
                  <a:pt x="1604010" y="208787"/>
                </a:lnTo>
                <a:lnTo>
                  <a:pt x="1568958" y="178307"/>
                </a:lnTo>
                <a:lnTo>
                  <a:pt x="1527810" y="152399"/>
                </a:lnTo>
                <a:lnTo>
                  <a:pt x="1482090" y="127253"/>
                </a:lnTo>
                <a:lnTo>
                  <a:pt x="1426464" y="102107"/>
                </a:lnTo>
                <a:lnTo>
                  <a:pt x="1365504" y="76199"/>
                </a:lnTo>
                <a:lnTo>
                  <a:pt x="1162812" y="25907"/>
                </a:lnTo>
                <a:lnTo>
                  <a:pt x="1005078" y="5333"/>
                </a:lnTo>
                <a:lnTo>
                  <a:pt x="832871" y="0"/>
                </a:lnTo>
                <a:close/>
              </a:path>
            </a:pathLst>
          </a:cu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11" name="object 33"/>
          <p:cNvSpPr>
            <a:spLocks/>
          </p:cNvSpPr>
          <p:nvPr/>
        </p:nvSpPr>
        <p:spPr bwMode="auto">
          <a:xfrm>
            <a:off x="5437188" y="4972050"/>
            <a:ext cx="2027237" cy="442913"/>
          </a:xfrm>
          <a:custGeom>
            <a:avLst/>
            <a:gdLst/>
            <a:ahLst/>
            <a:cxnLst>
              <a:cxn ang="0">
                <a:pos x="1672098" y="316887"/>
              </a:cxn>
              <a:cxn ang="0">
                <a:pos x="1632159" y="236115"/>
              </a:cxn>
              <a:cxn ang="0">
                <a:pos x="1549350" y="163397"/>
              </a:cxn>
              <a:cxn ang="0">
                <a:pos x="1473207" y="120580"/>
              </a:cxn>
              <a:cxn ang="0">
                <a:pos x="1382333" y="83123"/>
              </a:cxn>
              <a:cxn ang="0">
                <a:pos x="1278456" y="51738"/>
              </a:cxn>
              <a:cxn ang="0">
                <a:pos x="1163303" y="27139"/>
              </a:cxn>
              <a:cxn ang="0">
                <a:pos x="1038604" y="10037"/>
              </a:cxn>
              <a:cxn ang="0">
                <a:pos x="906087" y="1144"/>
              </a:cxn>
              <a:cxn ang="0">
                <a:pos x="768788" y="1144"/>
              </a:cxn>
              <a:cxn ang="0">
                <a:pos x="636271" y="10037"/>
              </a:cxn>
              <a:cxn ang="0">
                <a:pos x="511572" y="27139"/>
              </a:cxn>
              <a:cxn ang="0">
                <a:pos x="396419" y="51738"/>
              </a:cxn>
              <a:cxn ang="0">
                <a:pos x="292542" y="83123"/>
              </a:cxn>
              <a:cxn ang="0">
                <a:pos x="201667" y="120580"/>
              </a:cxn>
              <a:cxn ang="0">
                <a:pos x="125525" y="163397"/>
              </a:cxn>
              <a:cxn ang="0">
                <a:pos x="42716" y="236115"/>
              </a:cxn>
              <a:cxn ang="0">
                <a:pos x="0" y="345185"/>
              </a:cxn>
              <a:cxn ang="0">
                <a:pos x="24352" y="428104"/>
              </a:cxn>
              <a:cxn ang="0">
                <a:pos x="125525" y="526968"/>
              </a:cxn>
              <a:cxn ang="0">
                <a:pos x="201667" y="569786"/>
              </a:cxn>
              <a:cxn ang="0">
                <a:pos x="292542" y="607244"/>
              </a:cxn>
              <a:cxn ang="0">
                <a:pos x="396419" y="638630"/>
              </a:cxn>
              <a:cxn ang="0">
                <a:pos x="511572" y="663230"/>
              </a:cxn>
              <a:cxn ang="0">
                <a:pos x="636271" y="680333"/>
              </a:cxn>
              <a:cxn ang="0">
                <a:pos x="768788" y="689226"/>
              </a:cxn>
              <a:cxn ang="0">
                <a:pos x="906087" y="689226"/>
              </a:cxn>
              <a:cxn ang="0">
                <a:pos x="1038604" y="680333"/>
              </a:cxn>
              <a:cxn ang="0">
                <a:pos x="1163303" y="663230"/>
              </a:cxn>
              <a:cxn ang="0">
                <a:pos x="1278456" y="638630"/>
              </a:cxn>
              <a:cxn ang="0">
                <a:pos x="1382333" y="607244"/>
              </a:cxn>
              <a:cxn ang="0">
                <a:pos x="1473207" y="569786"/>
              </a:cxn>
              <a:cxn ang="0">
                <a:pos x="1549350" y="526968"/>
              </a:cxn>
              <a:cxn ang="0">
                <a:pos x="1632159" y="454251"/>
              </a:cxn>
              <a:cxn ang="0">
                <a:pos x="1672098" y="373482"/>
              </a:cxn>
            </a:cxnLst>
            <a:rect l="0" t="0" r="r" b="b"/>
            <a:pathLst>
              <a:path w="1675129" h="690879">
                <a:moveTo>
                  <a:pt x="1674875" y="345185"/>
                </a:moveTo>
                <a:lnTo>
                  <a:pt x="1672098" y="316887"/>
                </a:lnTo>
                <a:lnTo>
                  <a:pt x="1663908" y="289217"/>
                </a:lnTo>
                <a:lnTo>
                  <a:pt x="1632159" y="236115"/>
                </a:lnTo>
                <a:lnTo>
                  <a:pt x="1581356" y="186593"/>
                </a:lnTo>
                <a:lnTo>
                  <a:pt x="1549350" y="163397"/>
                </a:lnTo>
                <a:lnTo>
                  <a:pt x="1513228" y="141363"/>
                </a:lnTo>
                <a:lnTo>
                  <a:pt x="1473207" y="120580"/>
                </a:lnTo>
                <a:lnTo>
                  <a:pt x="1429504" y="101137"/>
                </a:lnTo>
                <a:lnTo>
                  <a:pt x="1382333" y="83123"/>
                </a:lnTo>
                <a:lnTo>
                  <a:pt x="1331912" y="66627"/>
                </a:lnTo>
                <a:lnTo>
                  <a:pt x="1278456" y="51738"/>
                </a:lnTo>
                <a:lnTo>
                  <a:pt x="1222181" y="38546"/>
                </a:lnTo>
                <a:lnTo>
                  <a:pt x="1163303" y="27139"/>
                </a:lnTo>
                <a:lnTo>
                  <a:pt x="1102039" y="17606"/>
                </a:lnTo>
                <a:lnTo>
                  <a:pt x="1038604" y="10037"/>
                </a:lnTo>
                <a:lnTo>
                  <a:pt x="973215" y="4520"/>
                </a:lnTo>
                <a:lnTo>
                  <a:pt x="906087" y="1144"/>
                </a:lnTo>
                <a:lnTo>
                  <a:pt x="837437" y="0"/>
                </a:lnTo>
                <a:lnTo>
                  <a:pt x="768788" y="1144"/>
                </a:lnTo>
                <a:lnTo>
                  <a:pt x="701660" y="4520"/>
                </a:lnTo>
                <a:lnTo>
                  <a:pt x="636271" y="10037"/>
                </a:lnTo>
                <a:lnTo>
                  <a:pt x="572836" y="17606"/>
                </a:lnTo>
                <a:lnTo>
                  <a:pt x="511572" y="27139"/>
                </a:lnTo>
                <a:lnTo>
                  <a:pt x="452694" y="38546"/>
                </a:lnTo>
                <a:lnTo>
                  <a:pt x="396419" y="51738"/>
                </a:lnTo>
                <a:lnTo>
                  <a:pt x="342963" y="66627"/>
                </a:lnTo>
                <a:lnTo>
                  <a:pt x="292542" y="83123"/>
                </a:lnTo>
                <a:lnTo>
                  <a:pt x="245371" y="101137"/>
                </a:lnTo>
                <a:lnTo>
                  <a:pt x="201667" y="120580"/>
                </a:lnTo>
                <a:lnTo>
                  <a:pt x="161647" y="141363"/>
                </a:lnTo>
                <a:lnTo>
                  <a:pt x="125525" y="163397"/>
                </a:lnTo>
                <a:lnTo>
                  <a:pt x="93519" y="186593"/>
                </a:lnTo>
                <a:lnTo>
                  <a:pt x="42716" y="236115"/>
                </a:lnTo>
                <a:lnTo>
                  <a:pt x="10967" y="289217"/>
                </a:lnTo>
                <a:lnTo>
                  <a:pt x="0" y="345185"/>
                </a:lnTo>
                <a:lnTo>
                  <a:pt x="2777" y="373482"/>
                </a:lnTo>
                <a:lnTo>
                  <a:pt x="24352" y="428104"/>
                </a:lnTo>
                <a:lnTo>
                  <a:pt x="65844" y="479503"/>
                </a:lnTo>
                <a:lnTo>
                  <a:pt x="125525" y="526968"/>
                </a:lnTo>
                <a:lnTo>
                  <a:pt x="161647" y="549003"/>
                </a:lnTo>
                <a:lnTo>
                  <a:pt x="201667" y="569786"/>
                </a:lnTo>
                <a:lnTo>
                  <a:pt x="245371" y="589230"/>
                </a:lnTo>
                <a:lnTo>
                  <a:pt x="292542" y="607244"/>
                </a:lnTo>
                <a:lnTo>
                  <a:pt x="342963" y="623741"/>
                </a:lnTo>
                <a:lnTo>
                  <a:pt x="396419" y="638630"/>
                </a:lnTo>
                <a:lnTo>
                  <a:pt x="452694" y="651823"/>
                </a:lnTo>
                <a:lnTo>
                  <a:pt x="511572" y="663230"/>
                </a:lnTo>
                <a:lnTo>
                  <a:pt x="572836" y="672764"/>
                </a:lnTo>
                <a:lnTo>
                  <a:pt x="636271" y="680333"/>
                </a:lnTo>
                <a:lnTo>
                  <a:pt x="701660" y="685851"/>
                </a:lnTo>
                <a:lnTo>
                  <a:pt x="768788" y="689226"/>
                </a:lnTo>
                <a:lnTo>
                  <a:pt x="837437" y="690371"/>
                </a:lnTo>
                <a:lnTo>
                  <a:pt x="906087" y="689226"/>
                </a:lnTo>
                <a:lnTo>
                  <a:pt x="973215" y="685851"/>
                </a:lnTo>
                <a:lnTo>
                  <a:pt x="1038604" y="680333"/>
                </a:lnTo>
                <a:lnTo>
                  <a:pt x="1102039" y="672764"/>
                </a:lnTo>
                <a:lnTo>
                  <a:pt x="1163303" y="663230"/>
                </a:lnTo>
                <a:lnTo>
                  <a:pt x="1222181" y="651823"/>
                </a:lnTo>
                <a:lnTo>
                  <a:pt x="1278456" y="638630"/>
                </a:lnTo>
                <a:lnTo>
                  <a:pt x="1331912" y="623741"/>
                </a:lnTo>
                <a:lnTo>
                  <a:pt x="1382333" y="607244"/>
                </a:lnTo>
                <a:lnTo>
                  <a:pt x="1429504" y="589230"/>
                </a:lnTo>
                <a:lnTo>
                  <a:pt x="1473207" y="569786"/>
                </a:lnTo>
                <a:lnTo>
                  <a:pt x="1513228" y="549003"/>
                </a:lnTo>
                <a:lnTo>
                  <a:pt x="1549350" y="526968"/>
                </a:lnTo>
                <a:lnTo>
                  <a:pt x="1581356" y="503772"/>
                </a:lnTo>
                <a:lnTo>
                  <a:pt x="1632159" y="454251"/>
                </a:lnTo>
                <a:lnTo>
                  <a:pt x="1663908" y="401151"/>
                </a:lnTo>
                <a:lnTo>
                  <a:pt x="1672098" y="373482"/>
                </a:lnTo>
                <a:lnTo>
                  <a:pt x="1674875" y="345185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34" name="object 34"/>
          <p:cNvSpPr txBox="1"/>
          <p:nvPr/>
        </p:nvSpPr>
        <p:spPr>
          <a:xfrm>
            <a:off x="5802313" y="5060950"/>
            <a:ext cx="1279525" cy="36036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82550" indent="-69850">
              <a:lnSpc>
                <a:spcPts val="1400"/>
              </a:lnSpc>
            </a:pPr>
            <a:r>
              <a:rPr lang="es-AR" sz="1200">
                <a:latin typeface="Times New Roman" pitchFamily="18" charset="0"/>
                <a:cs typeface="Times New Roman" pitchFamily="18" charset="0"/>
              </a:rPr>
              <a:t>CONSUMIDOR ARGENTINO</a:t>
            </a:r>
          </a:p>
        </p:txBody>
      </p:sp>
      <p:sp>
        <p:nvSpPr>
          <p:cNvPr id="20513" name="object 35"/>
          <p:cNvSpPr>
            <a:spLocks/>
          </p:cNvSpPr>
          <p:nvPr/>
        </p:nvSpPr>
        <p:spPr bwMode="auto">
          <a:xfrm>
            <a:off x="2519363" y="5048250"/>
            <a:ext cx="1524000" cy="292100"/>
          </a:xfrm>
          <a:custGeom>
            <a:avLst/>
            <a:gdLst/>
            <a:ahLst/>
            <a:cxnLst>
              <a:cxn ang="0">
                <a:pos x="629416" y="0"/>
              </a:cxn>
              <a:cxn ang="0">
                <a:pos x="502158" y="4571"/>
              </a:cxn>
              <a:cxn ang="0">
                <a:pos x="385572" y="19811"/>
              </a:cxn>
              <a:cxn ang="0">
                <a:pos x="278892" y="40385"/>
              </a:cxn>
              <a:cxn ang="0">
                <a:pos x="187452" y="65531"/>
              </a:cxn>
              <a:cxn ang="0">
                <a:pos x="106680" y="101345"/>
              </a:cxn>
              <a:cxn ang="0">
                <a:pos x="76200" y="121919"/>
              </a:cxn>
              <a:cxn ang="0">
                <a:pos x="50292" y="137159"/>
              </a:cxn>
              <a:cxn ang="0">
                <a:pos x="30480" y="162305"/>
              </a:cxn>
              <a:cxn ang="0">
                <a:pos x="15240" y="182879"/>
              </a:cxn>
              <a:cxn ang="0">
                <a:pos x="4572" y="202691"/>
              </a:cxn>
              <a:cxn ang="0">
                <a:pos x="0" y="228599"/>
              </a:cxn>
              <a:cxn ang="0">
                <a:pos x="4572" y="253745"/>
              </a:cxn>
              <a:cxn ang="0">
                <a:pos x="50292" y="320039"/>
              </a:cxn>
              <a:cxn ang="0">
                <a:pos x="106680" y="355091"/>
              </a:cxn>
              <a:cxn ang="0">
                <a:pos x="187452" y="390905"/>
              </a:cxn>
              <a:cxn ang="0">
                <a:pos x="278892" y="416051"/>
              </a:cxn>
              <a:cxn ang="0">
                <a:pos x="385572" y="441959"/>
              </a:cxn>
              <a:cxn ang="0">
                <a:pos x="502158" y="451865"/>
              </a:cxn>
              <a:cxn ang="0">
                <a:pos x="629412" y="457199"/>
              </a:cxn>
              <a:cxn ang="0">
                <a:pos x="755904" y="451865"/>
              </a:cxn>
              <a:cxn ang="0">
                <a:pos x="873252" y="441959"/>
              </a:cxn>
              <a:cxn ang="0">
                <a:pos x="979932" y="416051"/>
              </a:cxn>
              <a:cxn ang="0">
                <a:pos x="1075944" y="390905"/>
              </a:cxn>
              <a:cxn ang="0">
                <a:pos x="1152144" y="355091"/>
              </a:cxn>
              <a:cxn ang="0">
                <a:pos x="1208532" y="320039"/>
              </a:cxn>
              <a:cxn ang="0">
                <a:pos x="1243584" y="274319"/>
              </a:cxn>
              <a:cxn ang="0">
                <a:pos x="1258824" y="228599"/>
              </a:cxn>
              <a:cxn ang="0">
                <a:pos x="1253490" y="202691"/>
              </a:cxn>
              <a:cxn ang="0">
                <a:pos x="1243584" y="182879"/>
              </a:cxn>
              <a:cxn ang="0">
                <a:pos x="1228344" y="162305"/>
              </a:cxn>
              <a:cxn ang="0">
                <a:pos x="1208532" y="137159"/>
              </a:cxn>
              <a:cxn ang="0">
                <a:pos x="1182624" y="121919"/>
              </a:cxn>
              <a:cxn ang="0">
                <a:pos x="1152144" y="101345"/>
              </a:cxn>
              <a:cxn ang="0">
                <a:pos x="1075944" y="65531"/>
              </a:cxn>
              <a:cxn ang="0">
                <a:pos x="979932" y="40385"/>
              </a:cxn>
              <a:cxn ang="0">
                <a:pos x="873252" y="19811"/>
              </a:cxn>
              <a:cxn ang="0">
                <a:pos x="755904" y="4571"/>
              </a:cxn>
              <a:cxn ang="0">
                <a:pos x="629416" y="0"/>
              </a:cxn>
            </a:cxnLst>
            <a:rect l="0" t="0" r="r" b="b"/>
            <a:pathLst>
              <a:path w="1259204" h="457200">
                <a:moveTo>
                  <a:pt x="629416" y="0"/>
                </a:moveTo>
                <a:lnTo>
                  <a:pt x="502158" y="4571"/>
                </a:lnTo>
                <a:lnTo>
                  <a:pt x="385572" y="19811"/>
                </a:lnTo>
                <a:lnTo>
                  <a:pt x="278892" y="40385"/>
                </a:lnTo>
                <a:lnTo>
                  <a:pt x="187452" y="65531"/>
                </a:lnTo>
                <a:lnTo>
                  <a:pt x="106680" y="101345"/>
                </a:lnTo>
                <a:lnTo>
                  <a:pt x="76200" y="121919"/>
                </a:lnTo>
                <a:lnTo>
                  <a:pt x="50292" y="137159"/>
                </a:lnTo>
                <a:lnTo>
                  <a:pt x="30480" y="162305"/>
                </a:lnTo>
                <a:lnTo>
                  <a:pt x="15240" y="182879"/>
                </a:lnTo>
                <a:lnTo>
                  <a:pt x="4572" y="202691"/>
                </a:lnTo>
                <a:lnTo>
                  <a:pt x="0" y="228599"/>
                </a:lnTo>
                <a:lnTo>
                  <a:pt x="4572" y="253745"/>
                </a:lnTo>
                <a:lnTo>
                  <a:pt x="50292" y="320039"/>
                </a:lnTo>
                <a:lnTo>
                  <a:pt x="106680" y="355091"/>
                </a:lnTo>
                <a:lnTo>
                  <a:pt x="187452" y="390905"/>
                </a:lnTo>
                <a:lnTo>
                  <a:pt x="278892" y="416051"/>
                </a:lnTo>
                <a:lnTo>
                  <a:pt x="385572" y="441959"/>
                </a:lnTo>
                <a:lnTo>
                  <a:pt x="502158" y="451865"/>
                </a:lnTo>
                <a:lnTo>
                  <a:pt x="629412" y="457199"/>
                </a:lnTo>
                <a:lnTo>
                  <a:pt x="755904" y="451865"/>
                </a:lnTo>
                <a:lnTo>
                  <a:pt x="873252" y="441959"/>
                </a:lnTo>
                <a:lnTo>
                  <a:pt x="979932" y="416051"/>
                </a:lnTo>
                <a:lnTo>
                  <a:pt x="1075944" y="390905"/>
                </a:lnTo>
                <a:lnTo>
                  <a:pt x="1152144" y="355091"/>
                </a:lnTo>
                <a:lnTo>
                  <a:pt x="1208532" y="320039"/>
                </a:lnTo>
                <a:lnTo>
                  <a:pt x="1243584" y="274319"/>
                </a:lnTo>
                <a:lnTo>
                  <a:pt x="1258824" y="228599"/>
                </a:lnTo>
                <a:lnTo>
                  <a:pt x="1253490" y="202691"/>
                </a:lnTo>
                <a:lnTo>
                  <a:pt x="1243584" y="182879"/>
                </a:lnTo>
                <a:lnTo>
                  <a:pt x="1228344" y="162305"/>
                </a:lnTo>
                <a:lnTo>
                  <a:pt x="1208532" y="137159"/>
                </a:lnTo>
                <a:lnTo>
                  <a:pt x="1182624" y="121919"/>
                </a:lnTo>
                <a:lnTo>
                  <a:pt x="1152144" y="101345"/>
                </a:lnTo>
                <a:lnTo>
                  <a:pt x="1075944" y="65531"/>
                </a:lnTo>
                <a:lnTo>
                  <a:pt x="979932" y="40385"/>
                </a:lnTo>
                <a:lnTo>
                  <a:pt x="873252" y="19811"/>
                </a:lnTo>
                <a:lnTo>
                  <a:pt x="755904" y="4571"/>
                </a:lnTo>
                <a:lnTo>
                  <a:pt x="629416" y="0"/>
                </a:lnTo>
                <a:close/>
              </a:path>
            </a:pathLst>
          </a:custGeom>
          <a:solidFill>
            <a:srgbClr val="FFCC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14" name="object 36"/>
          <p:cNvSpPr>
            <a:spLocks/>
          </p:cNvSpPr>
          <p:nvPr/>
        </p:nvSpPr>
        <p:spPr bwMode="auto">
          <a:xfrm>
            <a:off x="2519363" y="5048250"/>
            <a:ext cx="1528762" cy="295275"/>
          </a:xfrm>
          <a:custGeom>
            <a:avLst/>
            <a:gdLst/>
            <a:ahLst/>
            <a:cxnLst>
              <a:cxn ang="0">
                <a:pos x="1263395" y="230504"/>
              </a:cxn>
              <a:cxn ang="0">
                <a:pos x="1261300" y="211608"/>
              </a:cxn>
              <a:cxn ang="0">
                <a:pos x="1255123" y="193131"/>
              </a:cxn>
              <a:cxn ang="0">
                <a:pos x="1231173" y="157671"/>
              </a:cxn>
              <a:cxn ang="0">
                <a:pos x="1192851" y="124602"/>
              </a:cxn>
              <a:cxn ang="0">
                <a:pos x="1141461" y="94398"/>
              </a:cxn>
              <a:cxn ang="0">
                <a:pos x="1078306" y="67536"/>
              </a:cxn>
              <a:cxn ang="0">
                <a:pos x="1004690" y="44492"/>
              </a:cxn>
              <a:cxn ang="0">
                <a:pos x="964367" y="34549"/>
              </a:cxn>
              <a:cxn ang="0">
                <a:pos x="921917" y="25740"/>
              </a:cxn>
              <a:cxn ang="0">
                <a:pos x="877504" y="18123"/>
              </a:cxn>
              <a:cxn ang="0">
                <a:pos x="831291" y="11757"/>
              </a:cxn>
              <a:cxn ang="0">
                <a:pos x="783441" y="6702"/>
              </a:cxn>
              <a:cxn ang="0">
                <a:pos x="734117" y="3018"/>
              </a:cxn>
              <a:cxn ang="0">
                <a:pos x="683481" y="764"/>
              </a:cxn>
              <a:cxn ang="0">
                <a:pos x="631697" y="0"/>
              </a:cxn>
              <a:cxn ang="0">
                <a:pos x="579914" y="764"/>
              </a:cxn>
              <a:cxn ang="0">
                <a:pos x="529279" y="3018"/>
              </a:cxn>
              <a:cxn ang="0">
                <a:pos x="479956" y="6702"/>
              </a:cxn>
              <a:cxn ang="0">
                <a:pos x="432106" y="11757"/>
              </a:cxn>
              <a:cxn ang="0">
                <a:pos x="385893" y="18123"/>
              </a:cxn>
              <a:cxn ang="0">
                <a:pos x="341481" y="25740"/>
              </a:cxn>
              <a:cxn ang="0">
                <a:pos x="299031" y="34549"/>
              </a:cxn>
              <a:cxn ang="0">
                <a:pos x="258708" y="44492"/>
              </a:cxn>
              <a:cxn ang="0">
                <a:pos x="220674" y="55507"/>
              </a:cxn>
              <a:cxn ang="0">
                <a:pos x="152125" y="80520"/>
              </a:cxn>
              <a:cxn ang="0">
                <a:pos x="94688" y="109112"/>
              </a:cxn>
              <a:cxn ang="0">
                <a:pos x="49668" y="140808"/>
              </a:cxn>
              <a:cxn ang="0">
                <a:pos x="18369" y="175132"/>
              </a:cxn>
              <a:cxn ang="0">
                <a:pos x="2095" y="211608"/>
              </a:cxn>
              <a:cxn ang="0">
                <a:pos x="0" y="230504"/>
              </a:cxn>
              <a:cxn ang="0">
                <a:pos x="2095" y="249401"/>
              </a:cxn>
              <a:cxn ang="0">
                <a:pos x="18369" y="285877"/>
              </a:cxn>
              <a:cxn ang="0">
                <a:pos x="49668" y="320201"/>
              </a:cxn>
              <a:cxn ang="0">
                <a:pos x="94688" y="351897"/>
              </a:cxn>
              <a:cxn ang="0">
                <a:pos x="152125" y="380489"/>
              </a:cxn>
              <a:cxn ang="0">
                <a:pos x="220674" y="405502"/>
              </a:cxn>
              <a:cxn ang="0">
                <a:pos x="258708" y="416517"/>
              </a:cxn>
              <a:cxn ang="0">
                <a:pos x="299031" y="426460"/>
              </a:cxn>
              <a:cxn ang="0">
                <a:pos x="341481" y="435269"/>
              </a:cxn>
              <a:cxn ang="0">
                <a:pos x="385893" y="442886"/>
              </a:cxn>
              <a:cxn ang="0">
                <a:pos x="432106" y="449252"/>
              </a:cxn>
              <a:cxn ang="0">
                <a:pos x="479956" y="454307"/>
              </a:cxn>
              <a:cxn ang="0">
                <a:pos x="529279" y="457991"/>
              </a:cxn>
              <a:cxn ang="0">
                <a:pos x="579914" y="460245"/>
              </a:cxn>
              <a:cxn ang="0">
                <a:pos x="631697" y="461009"/>
              </a:cxn>
              <a:cxn ang="0">
                <a:pos x="683481" y="460245"/>
              </a:cxn>
              <a:cxn ang="0">
                <a:pos x="734117" y="457991"/>
              </a:cxn>
              <a:cxn ang="0">
                <a:pos x="783441" y="454307"/>
              </a:cxn>
              <a:cxn ang="0">
                <a:pos x="831291" y="449252"/>
              </a:cxn>
              <a:cxn ang="0">
                <a:pos x="877504" y="442886"/>
              </a:cxn>
              <a:cxn ang="0">
                <a:pos x="921917" y="435269"/>
              </a:cxn>
              <a:cxn ang="0">
                <a:pos x="964367" y="426460"/>
              </a:cxn>
              <a:cxn ang="0">
                <a:pos x="1004690" y="416517"/>
              </a:cxn>
              <a:cxn ang="0">
                <a:pos x="1042724" y="405502"/>
              </a:cxn>
              <a:cxn ang="0">
                <a:pos x="1111272" y="380489"/>
              </a:cxn>
              <a:cxn ang="0">
                <a:pos x="1168708" y="351897"/>
              </a:cxn>
              <a:cxn ang="0">
                <a:pos x="1213727" y="320201"/>
              </a:cxn>
              <a:cxn ang="0">
                <a:pos x="1245026" y="285877"/>
              </a:cxn>
              <a:cxn ang="0">
                <a:pos x="1261300" y="249401"/>
              </a:cxn>
              <a:cxn ang="0">
                <a:pos x="1263395" y="230504"/>
              </a:cxn>
            </a:cxnLst>
            <a:rect l="0" t="0" r="r" b="b"/>
            <a:pathLst>
              <a:path w="1263650" h="461009">
                <a:moveTo>
                  <a:pt x="1263395" y="230504"/>
                </a:moveTo>
                <a:lnTo>
                  <a:pt x="1261300" y="211608"/>
                </a:lnTo>
                <a:lnTo>
                  <a:pt x="1255123" y="193131"/>
                </a:lnTo>
                <a:lnTo>
                  <a:pt x="1231173" y="157671"/>
                </a:lnTo>
                <a:lnTo>
                  <a:pt x="1192851" y="124602"/>
                </a:lnTo>
                <a:lnTo>
                  <a:pt x="1141461" y="94398"/>
                </a:lnTo>
                <a:lnTo>
                  <a:pt x="1078306" y="67536"/>
                </a:lnTo>
                <a:lnTo>
                  <a:pt x="1004690" y="44492"/>
                </a:lnTo>
                <a:lnTo>
                  <a:pt x="964367" y="34549"/>
                </a:lnTo>
                <a:lnTo>
                  <a:pt x="921917" y="25740"/>
                </a:lnTo>
                <a:lnTo>
                  <a:pt x="877504" y="18123"/>
                </a:lnTo>
                <a:lnTo>
                  <a:pt x="831291" y="11757"/>
                </a:lnTo>
                <a:lnTo>
                  <a:pt x="783441" y="6702"/>
                </a:lnTo>
                <a:lnTo>
                  <a:pt x="734117" y="3018"/>
                </a:lnTo>
                <a:lnTo>
                  <a:pt x="683481" y="764"/>
                </a:lnTo>
                <a:lnTo>
                  <a:pt x="631697" y="0"/>
                </a:lnTo>
                <a:lnTo>
                  <a:pt x="579914" y="764"/>
                </a:lnTo>
                <a:lnTo>
                  <a:pt x="529279" y="3018"/>
                </a:lnTo>
                <a:lnTo>
                  <a:pt x="479956" y="6702"/>
                </a:lnTo>
                <a:lnTo>
                  <a:pt x="432106" y="11757"/>
                </a:lnTo>
                <a:lnTo>
                  <a:pt x="385893" y="18123"/>
                </a:lnTo>
                <a:lnTo>
                  <a:pt x="341481" y="25740"/>
                </a:lnTo>
                <a:lnTo>
                  <a:pt x="299031" y="34549"/>
                </a:lnTo>
                <a:lnTo>
                  <a:pt x="258708" y="44492"/>
                </a:lnTo>
                <a:lnTo>
                  <a:pt x="220674" y="55507"/>
                </a:lnTo>
                <a:lnTo>
                  <a:pt x="152125" y="80520"/>
                </a:lnTo>
                <a:lnTo>
                  <a:pt x="94688" y="109112"/>
                </a:lnTo>
                <a:lnTo>
                  <a:pt x="49668" y="140808"/>
                </a:lnTo>
                <a:lnTo>
                  <a:pt x="18369" y="175132"/>
                </a:lnTo>
                <a:lnTo>
                  <a:pt x="2095" y="211608"/>
                </a:lnTo>
                <a:lnTo>
                  <a:pt x="0" y="230504"/>
                </a:lnTo>
                <a:lnTo>
                  <a:pt x="2095" y="249401"/>
                </a:lnTo>
                <a:lnTo>
                  <a:pt x="18369" y="285877"/>
                </a:lnTo>
                <a:lnTo>
                  <a:pt x="49668" y="320201"/>
                </a:lnTo>
                <a:lnTo>
                  <a:pt x="94688" y="351897"/>
                </a:lnTo>
                <a:lnTo>
                  <a:pt x="152125" y="380489"/>
                </a:lnTo>
                <a:lnTo>
                  <a:pt x="220674" y="405502"/>
                </a:lnTo>
                <a:lnTo>
                  <a:pt x="258708" y="416517"/>
                </a:lnTo>
                <a:lnTo>
                  <a:pt x="299031" y="426460"/>
                </a:lnTo>
                <a:lnTo>
                  <a:pt x="341481" y="435269"/>
                </a:lnTo>
                <a:lnTo>
                  <a:pt x="385893" y="442886"/>
                </a:lnTo>
                <a:lnTo>
                  <a:pt x="432106" y="449252"/>
                </a:lnTo>
                <a:lnTo>
                  <a:pt x="479956" y="454307"/>
                </a:lnTo>
                <a:lnTo>
                  <a:pt x="529279" y="457991"/>
                </a:lnTo>
                <a:lnTo>
                  <a:pt x="579914" y="460245"/>
                </a:lnTo>
                <a:lnTo>
                  <a:pt x="631697" y="461009"/>
                </a:lnTo>
                <a:lnTo>
                  <a:pt x="683481" y="460245"/>
                </a:lnTo>
                <a:lnTo>
                  <a:pt x="734117" y="457991"/>
                </a:lnTo>
                <a:lnTo>
                  <a:pt x="783441" y="454307"/>
                </a:lnTo>
                <a:lnTo>
                  <a:pt x="831291" y="449252"/>
                </a:lnTo>
                <a:lnTo>
                  <a:pt x="877504" y="442886"/>
                </a:lnTo>
                <a:lnTo>
                  <a:pt x="921917" y="435269"/>
                </a:lnTo>
                <a:lnTo>
                  <a:pt x="964367" y="426460"/>
                </a:lnTo>
                <a:lnTo>
                  <a:pt x="1004690" y="416517"/>
                </a:lnTo>
                <a:lnTo>
                  <a:pt x="1042724" y="405502"/>
                </a:lnTo>
                <a:lnTo>
                  <a:pt x="1111272" y="380489"/>
                </a:lnTo>
                <a:lnTo>
                  <a:pt x="1168708" y="351897"/>
                </a:lnTo>
                <a:lnTo>
                  <a:pt x="1213727" y="320201"/>
                </a:lnTo>
                <a:lnTo>
                  <a:pt x="1245026" y="285877"/>
                </a:lnTo>
                <a:lnTo>
                  <a:pt x="1261300" y="249401"/>
                </a:lnTo>
                <a:lnTo>
                  <a:pt x="1263395" y="230504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37" name="object 37"/>
          <p:cNvSpPr txBox="1"/>
          <p:nvPr/>
        </p:nvSpPr>
        <p:spPr>
          <a:xfrm>
            <a:off x="2811463" y="5110163"/>
            <a:ext cx="822325" cy="2317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>
              <a:lnSpc>
                <a:spcPts val="925"/>
              </a:lnSpc>
            </a:pPr>
            <a:r>
              <a:rPr lang="es-AR" sz="800">
                <a:latin typeface="Times New Roman" pitchFamily="18" charset="0"/>
                <a:cs typeface="Times New Roman" pitchFamily="18" charset="0"/>
              </a:rPr>
              <a:t>CONSUMIDOR EXTRANJERO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382713" y="3875088"/>
            <a:ext cx="1141412" cy="307975"/>
          </a:xfrm>
          <a:prstGeom prst="rect">
            <a:avLst/>
          </a:prstGeom>
          <a:solidFill>
            <a:srgbClr val="FFCCCC"/>
          </a:solidFill>
          <a:ln w="25145">
            <a:solidFill>
              <a:srgbClr val="000000"/>
            </a:solidFill>
          </a:ln>
        </p:spPr>
        <p:txBody>
          <a:bodyPr lIns="0" tIns="0" rIns="0" bIns="0">
            <a:spAutoFit/>
          </a:bodyPr>
          <a:lstStyle/>
          <a:p>
            <a:pPr marL="87313"/>
            <a:r>
              <a:rPr lang="es-AR" sz="1000">
                <a:latin typeface="Times New Roman" pitchFamily="18" charset="0"/>
                <a:cs typeface="Times New Roman" pitchFamily="18" charset="0"/>
              </a:rPr>
              <a:t>Importadores/ Distribuidores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2900363" y="903288"/>
            <a:ext cx="3810000" cy="307975"/>
          </a:xfrm>
          <a:prstGeom prst="rect">
            <a:avLst/>
          </a:prstGeom>
          <a:solidFill>
            <a:srgbClr val="CCFFFF"/>
          </a:solidFill>
          <a:ln w="9905">
            <a:solidFill>
              <a:srgbClr val="000000"/>
            </a:solidFill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ts val="1175"/>
              </a:lnSpc>
            </a:pPr>
            <a:r>
              <a:rPr lang="es-AR" sz="1000" b="1">
                <a:latin typeface="Times New Roman" pitchFamily="18" charset="0"/>
                <a:cs typeface="Times New Roman" pitchFamily="18" charset="0"/>
              </a:rPr>
              <a:t>CABAÑAS</a:t>
            </a:r>
            <a:endParaRPr lang="es-AR" sz="10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175"/>
              </a:lnSpc>
            </a:pPr>
            <a:r>
              <a:rPr lang="es-AR" sz="1000">
                <a:latin typeface="Times New Roman" pitchFamily="18" charset="0"/>
                <a:cs typeface="Times New Roman" pitchFamily="18" charset="0"/>
              </a:rPr>
              <a:t>(Cría de Reproductores Puros)</a:t>
            </a:r>
          </a:p>
        </p:txBody>
      </p:sp>
      <p:sp>
        <p:nvSpPr>
          <p:cNvPr id="20518" name="object 40"/>
          <p:cNvSpPr>
            <a:spLocks/>
          </p:cNvSpPr>
          <p:nvPr/>
        </p:nvSpPr>
        <p:spPr bwMode="auto">
          <a:xfrm>
            <a:off x="4546600" y="1268413"/>
            <a:ext cx="252413" cy="146050"/>
          </a:xfrm>
          <a:custGeom>
            <a:avLst/>
            <a:gdLst/>
            <a:ahLst/>
            <a:cxnLst>
              <a:cxn ang="0">
                <a:pos x="208025" y="172973"/>
              </a:cxn>
              <a:cxn ang="0">
                <a:pos x="0" y="172973"/>
              </a:cxn>
              <a:cxn ang="0">
                <a:pos x="105917" y="228599"/>
              </a:cxn>
              <a:cxn ang="0">
                <a:pos x="208025" y="172973"/>
              </a:cxn>
              <a:cxn ang="0">
                <a:pos x="156971" y="0"/>
              </a:cxn>
              <a:cxn ang="0">
                <a:pos x="50291" y="0"/>
              </a:cxn>
              <a:cxn ang="0">
                <a:pos x="50291" y="172973"/>
              </a:cxn>
              <a:cxn ang="0">
                <a:pos x="156971" y="172973"/>
              </a:cxn>
              <a:cxn ang="0">
                <a:pos x="156971" y="0"/>
              </a:cxn>
            </a:cxnLst>
            <a:rect l="0" t="0" r="r" b="b"/>
            <a:pathLst>
              <a:path w="208279" h="228600">
                <a:moveTo>
                  <a:pt x="208025" y="172973"/>
                </a:moveTo>
                <a:lnTo>
                  <a:pt x="0" y="172973"/>
                </a:lnTo>
                <a:lnTo>
                  <a:pt x="105917" y="228599"/>
                </a:lnTo>
                <a:lnTo>
                  <a:pt x="208025" y="172973"/>
                </a:lnTo>
                <a:close/>
              </a:path>
              <a:path w="208279" h="228600">
                <a:moveTo>
                  <a:pt x="156971" y="0"/>
                </a:moveTo>
                <a:lnTo>
                  <a:pt x="50291" y="0"/>
                </a:lnTo>
                <a:lnTo>
                  <a:pt x="50291" y="172973"/>
                </a:lnTo>
                <a:lnTo>
                  <a:pt x="156971" y="172973"/>
                </a:lnTo>
                <a:lnTo>
                  <a:pt x="156971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19" name="object 41"/>
          <p:cNvSpPr>
            <a:spLocks/>
          </p:cNvSpPr>
          <p:nvPr/>
        </p:nvSpPr>
        <p:spPr bwMode="auto">
          <a:xfrm>
            <a:off x="4546600" y="1268413"/>
            <a:ext cx="252413" cy="146050"/>
          </a:xfrm>
          <a:custGeom>
            <a:avLst/>
            <a:gdLst/>
            <a:ahLst/>
            <a:cxnLst>
              <a:cxn ang="0">
                <a:pos x="0" y="172973"/>
              </a:cxn>
              <a:cxn ang="0">
                <a:pos x="50291" y="172973"/>
              </a:cxn>
              <a:cxn ang="0">
                <a:pos x="50291" y="0"/>
              </a:cxn>
              <a:cxn ang="0">
                <a:pos x="156971" y="0"/>
              </a:cxn>
              <a:cxn ang="0">
                <a:pos x="156971" y="172973"/>
              </a:cxn>
              <a:cxn ang="0">
                <a:pos x="208025" y="172973"/>
              </a:cxn>
              <a:cxn ang="0">
                <a:pos x="105917" y="228599"/>
              </a:cxn>
              <a:cxn ang="0">
                <a:pos x="0" y="172973"/>
              </a:cxn>
            </a:cxnLst>
            <a:rect l="0" t="0" r="r" b="b"/>
            <a:pathLst>
              <a:path w="208279" h="228600">
                <a:moveTo>
                  <a:pt x="0" y="172973"/>
                </a:moveTo>
                <a:lnTo>
                  <a:pt x="50291" y="172973"/>
                </a:lnTo>
                <a:lnTo>
                  <a:pt x="50291" y="0"/>
                </a:lnTo>
                <a:lnTo>
                  <a:pt x="156971" y="0"/>
                </a:lnTo>
                <a:lnTo>
                  <a:pt x="156971" y="172973"/>
                </a:lnTo>
                <a:lnTo>
                  <a:pt x="208025" y="172973"/>
                </a:lnTo>
                <a:lnTo>
                  <a:pt x="105917" y="228599"/>
                </a:lnTo>
                <a:lnTo>
                  <a:pt x="0" y="172973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20" name="object 42"/>
          <p:cNvSpPr>
            <a:spLocks/>
          </p:cNvSpPr>
          <p:nvPr/>
        </p:nvSpPr>
        <p:spPr bwMode="auto">
          <a:xfrm>
            <a:off x="4572000" y="2928934"/>
            <a:ext cx="381000" cy="74612"/>
          </a:xfrm>
          <a:custGeom>
            <a:avLst/>
            <a:gdLst/>
            <a:ahLst/>
            <a:cxnLst>
              <a:cxn ang="0">
                <a:pos x="314705" y="254507"/>
              </a:cxn>
              <a:cxn ang="0">
                <a:pos x="0" y="254507"/>
              </a:cxn>
              <a:cxn ang="0">
                <a:pos x="156971" y="340613"/>
              </a:cxn>
              <a:cxn ang="0">
                <a:pos x="314705" y="254507"/>
              </a:cxn>
              <a:cxn ang="0">
                <a:pos x="238505" y="0"/>
              </a:cxn>
              <a:cxn ang="0">
                <a:pos x="80771" y="0"/>
              </a:cxn>
              <a:cxn ang="0">
                <a:pos x="80771" y="254507"/>
              </a:cxn>
              <a:cxn ang="0">
                <a:pos x="238505" y="254507"/>
              </a:cxn>
              <a:cxn ang="0">
                <a:pos x="238505" y="0"/>
              </a:cxn>
            </a:cxnLst>
            <a:rect l="0" t="0" r="r" b="b"/>
            <a:pathLst>
              <a:path w="314960" h="340995">
                <a:moveTo>
                  <a:pt x="314705" y="254507"/>
                </a:moveTo>
                <a:lnTo>
                  <a:pt x="0" y="254507"/>
                </a:lnTo>
                <a:lnTo>
                  <a:pt x="156971" y="340613"/>
                </a:lnTo>
                <a:lnTo>
                  <a:pt x="314705" y="254507"/>
                </a:lnTo>
                <a:close/>
              </a:path>
              <a:path w="314960" h="340995">
                <a:moveTo>
                  <a:pt x="238505" y="0"/>
                </a:moveTo>
                <a:lnTo>
                  <a:pt x="80771" y="0"/>
                </a:lnTo>
                <a:lnTo>
                  <a:pt x="80771" y="254507"/>
                </a:lnTo>
                <a:lnTo>
                  <a:pt x="238505" y="254507"/>
                </a:lnTo>
                <a:lnTo>
                  <a:pt x="238505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21" name="object 43"/>
          <p:cNvSpPr>
            <a:spLocks/>
          </p:cNvSpPr>
          <p:nvPr/>
        </p:nvSpPr>
        <p:spPr bwMode="auto">
          <a:xfrm>
            <a:off x="4546600" y="2701925"/>
            <a:ext cx="381000" cy="217488"/>
          </a:xfrm>
          <a:custGeom>
            <a:avLst/>
            <a:gdLst/>
            <a:ahLst/>
            <a:cxnLst>
              <a:cxn ang="0">
                <a:pos x="0" y="254507"/>
              </a:cxn>
              <a:cxn ang="0">
                <a:pos x="80771" y="254507"/>
              </a:cxn>
              <a:cxn ang="0">
                <a:pos x="80771" y="0"/>
              </a:cxn>
              <a:cxn ang="0">
                <a:pos x="238505" y="0"/>
              </a:cxn>
              <a:cxn ang="0">
                <a:pos x="238505" y="254507"/>
              </a:cxn>
              <a:cxn ang="0">
                <a:pos x="314705" y="254507"/>
              </a:cxn>
              <a:cxn ang="0">
                <a:pos x="156971" y="340613"/>
              </a:cxn>
              <a:cxn ang="0">
                <a:pos x="0" y="254507"/>
              </a:cxn>
            </a:cxnLst>
            <a:rect l="0" t="0" r="r" b="b"/>
            <a:pathLst>
              <a:path w="314960" h="340995">
                <a:moveTo>
                  <a:pt x="0" y="254507"/>
                </a:moveTo>
                <a:lnTo>
                  <a:pt x="80771" y="254507"/>
                </a:lnTo>
                <a:lnTo>
                  <a:pt x="80771" y="0"/>
                </a:lnTo>
                <a:lnTo>
                  <a:pt x="238505" y="0"/>
                </a:lnTo>
                <a:lnTo>
                  <a:pt x="238505" y="254507"/>
                </a:lnTo>
                <a:lnTo>
                  <a:pt x="314705" y="254507"/>
                </a:lnTo>
                <a:lnTo>
                  <a:pt x="156971" y="340613"/>
                </a:lnTo>
                <a:lnTo>
                  <a:pt x="0" y="254507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22" name="object 44"/>
          <p:cNvSpPr>
            <a:spLocks/>
          </p:cNvSpPr>
          <p:nvPr/>
        </p:nvSpPr>
        <p:spPr bwMode="auto">
          <a:xfrm>
            <a:off x="4546600" y="3652838"/>
            <a:ext cx="633413" cy="293687"/>
          </a:xfrm>
          <a:custGeom>
            <a:avLst/>
            <a:gdLst/>
            <a:ahLst/>
            <a:cxnLst>
              <a:cxn ang="0">
                <a:pos x="522731" y="345947"/>
              </a:cxn>
              <a:cxn ang="0">
                <a:pos x="0" y="345947"/>
              </a:cxn>
              <a:cxn ang="0">
                <a:pos x="263651" y="457199"/>
              </a:cxn>
              <a:cxn ang="0">
                <a:pos x="522731" y="345947"/>
              </a:cxn>
              <a:cxn ang="0">
                <a:pos x="390905" y="0"/>
              </a:cxn>
              <a:cxn ang="0">
                <a:pos x="131825" y="0"/>
              </a:cxn>
              <a:cxn ang="0">
                <a:pos x="131825" y="345947"/>
              </a:cxn>
              <a:cxn ang="0">
                <a:pos x="390905" y="345947"/>
              </a:cxn>
              <a:cxn ang="0">
                <a:pos x="390905" y="0"/>
              </a:cxn>
            </a:cxnLst>
            <a:rect l="0" t="0" r="r" b="b"/>
            <a:pathLst>
              <a:path w="523239" h="457200">
                <a:moveTo>
                  <a:pt x="522731" y="345947"/>
                </a:moveTo>
                <a:lnTo>
                  <a:pt x="0" y="345947"/>
                </a:lnTo>
                <a:lnTo>
                  <a:pt x="263651" y="457199"/>
                </a:lnTo>
                <a:lnTo>
                  <a:pt x="522731" y="345947"/>
                </a:lnTo>
                <a:close/>
              </a:path>
              <a:path w="523239" h="457200">
                <a:moveTo>
                  <a:pt x="390905" y="0"/>
                </a:moveTo>
                <a:lnTo>
                  <a:pt x="131825" y="0"/>
                </a:lnTo>
                <a:lnTo>
                  <a:pt x="131825" y="345947"/>
                </a:lnTo>
                <a:lnTo>
                  <a:pt x="390905" y="345947"/>
                </a:lnTo>
                <a:lnTo>
                  <a:pt x="390905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23" name="object 45"/>
          <p:cNvSpPr>
            <a:spLocks/>
          </p:cNvSpPr>
          <p:nvPr/>
        </p:nvSpPr>
        <p:spPr bwMode="auto">
          <a:xfrm>
            <a:off x="4546600" y="3652838"/>
            <a:ext cx="633413" cy="293687"/>
          </a:xfrm>
          <a:custGeom>
            <a:avLst/>
            <a:gdLst/>
            <a:ahLst/>
            <a:cxnLst>
              <a:cxn ang="0">
                <a:pos x="0" y="345947"/>
              </a:cxn>
              <a:cxn ang="0">
                <a:pos x="131825" y="345947"/>
              </a:cxn>
              <a:cxn ang="0">
                <a:pos x="131825" y="0"/>
              </a:cxn>
              <a:cxn ang="0">
                <a:pos x="390905" y="0"/>
              </a:cxn>
              <a:cxn ang="0">
                <a:pos x="390905" y="345947"/>
              </a:cxn>
              <a:cxn ang="0">
                <a:pos x="522731" y="345947"/>
              </a:cxn>
              <a:cxn ang="0">
                <a:pos x="263651" y="457199"/>
              </a:cxn>
              <a:cxn ang="0">
                <a:pos x="0" y="345947"/>
              </a:cxn>
            </a:cxnLst>
            <a:rect l="0" t="0" r="r" b="b"/>
            <a:pathLst>
              <a:path w="523239" h="457200">
                <a:moveTo>
                  <a:pt x="0" y="345947"/>
                </a:moveTo>
                <a:lnTo>
                  <a:pt x="131825" y="345947"/>
                </a:lnTo>
                <a:lnTo>
                  <a:pt x="131825" y="0"/>
                </a:lnTo>
                <a:lnTo>
                  <a:pt x="390905" y="0"/>
                </a:lnTo>
                <a:lnTo>
                  <a:pt x="390905" y="345947"/>
                </a:lnTo>
                <a:lnTo>
                  <a:pt x="522731" y="345947"/>
                </a:lnTo>
                <a:lnTo>
                  <a:pt x="263651" y="457199"/>
                </a:lnTo>
                <a:lnTo>
                  <a:pt x="0" y="345947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24" name="object 46"/>
          <p:cNvSpPr>
            <a:spLocks/>
          </p:cNvSpPr>
          <p:nvPr/>
        </p:nvSpPr>
        <p:spPr bwMode="auto">
          <a:xfrm>
            <a:off x="1535113" y="850900"/>
            <a:ext cx="393700" cy="1473200"/>
          </a:xfrm>
          <a:custGeom>
            <a:avLst/>
            <a:gdLst/>
            <a:ahLst/>
            <a:cxnLst>
              <a:cxn ang="0">
                <a:pos x="0" y="2295905"/>
              </a:cxn>
              <a:cxn ang="0">
                <a:pos x="325373" y="2295905"/>
              </a:cxn>
              <a:cxn ang="0">
                <a:pos x="325373" y="0"/>
              </a:cxn>
              <a:cxn ang="0">
                <a:pos x="0" y="0"/>
              </a:cxn>
              <a:cxn ang="0">
                <a:pos x="0" y="2295905"/>
              </a:cxn>
            </a:cxnLst>
            <a:rect l="0" t="0" r="r" b="b"/>
            <a:pathLst>
              <a:path w="325755" h="2296160">
                <a:moveTo>
                  <a:pt x="0" y="2295905"/>
                </a:moveTo>
                <a:lnTo>
                  <a:pt x="325373" y="2295905"/>
                </a:lnTo>
                <a:lnTo>
                  <a:pt x="325373" y="0"/>
                </a:lnTo>
                <a:lnTo>
                  <a:pt x="0" y="0"/>
                </a:lnTo>
                <a:lnTo>
                  <a:pt x="0" y="2295905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47" name="object 47"/>
          <p:cNvSpPr txBox="1"/>
          <p:nvPr/>
        </p:nvSpPr>
        <p:spPr>
          <a:xfrm>
            <a:off x="1331913" y="765175"/>
            <a:ext cx="863600" cy="720725"/>
          </a:xfrm>
          <a:prstGeom prst="rect">
            <a:avLst/>
          </a:prstGeom>
          <a:solidFill>
            <a:srgbClr val="CCFFFF"/>
          </a:solidFill>
          <a:ln w="9905">
            <a:solidFill>
              <a:srgbClr val="000000"/>
            </a:solidFill>
          </a:ln>
        </p:spPr>
        <p:txBody>
          <a:bodyPr lIns="0" tIns="0" rIns="0" bIns="0">
            <a:spAutoFit/>
          </a:bodyPr>
          <a:lstStyle/>
          <a:p>
            <a:pPr marL="90488" algn="just">
              <a:lnSpc>
                <a:spcPct val="96000"/>
              </a:lnSpc>
            </a:pPr>
            <a:r>
              <a:rPr lang="es-AR" sz="800" dirty="0">
                <a:latin typeface="Times New Roman" pitchFamily="18" charset="0"/>
                <a:cs typeface="Times New Roman" pitchFamily="18" charset="0"/>
              </a:rPr>
              <a:t>E T A P A S</a:t>
            </a:r>
          </a:p>
          <a:p>
            <a:pPr marL="90488">
              <a:spcBef>
                <a:spcPts val="50"/>
              </a:spcBef>
            </a:pPr>
            <a:endParaRPr lang="es-AR" sz="700" dirty="0">
              <a:latin typeface="Times New Roman" pitchFamily="18" charset="0"/>
              <a:cs typeface="Times New Roman" pitchFamily="18" charset="0"/>
            </a:endParaRPr>
          </a:p>
          <a:p>
            <a:pPr marL="90488" algn="just">
              <a:lnSpc>
                <a:spcPct val="96000"/>
              </a:lnSpc>
            </a:pPr>
            <a:r>
              <a:rPr lang="es-AR" sz="800" dirty="0">
                <a:latin typeface="Times New Roman" pitchFamily="18" charset="0"/>
                <a:cs typeface="Times New Roman" pitchFamily="18" charset="0"/>
              </a:rPr>
              <a:t>G A N A D E R A S</a:t>
            </a:r>
          </a:p>
          <a:p>
            <a:pPr marL="90488">
              <a:spcBef>
                <a:spcPts val="25"/>
              </a:spcBef>
            </a:pPr>
            <a:endParaRPr lang="es-AR" sz="700" dirty="0">
              <a:latin typeface="Times New Roman" pitchFamily="18" charset="0"/>
              <a:cs typeface="Times New Roman" pitchFamily="18" charset="0"/>
            </a:endParaRPr>
          </a:p>
          <a:p>
            <a:pPr marL="90488" algn="just"/>
            <a:r>
              <a:rPr lang="es-AR" sz="800" dirty="0">
                <a:latin typeface="Times New Roman" pitchFamily="18" charset="0"/>
                <a:cs typeface="Times New Roman" pitchFamily="18" charset="0"/>
              </a:rPr>
              <a:t>1a</a:t>
            </a:r>
          </a:p>
        </p:txBody>
      </p:sp>
      <p:sp>
        <p:nvSpPr>
          <p:cNvPr id="20526" name="object 48"/>
          <p:cNvSpPr>
            <a:spLocks/>
          </p:cNvSpPr>
          <p:nvPr/>
        </p:nvSpPr>
        <p:spPr bwMode="auto">
          <a:xfrm>
            <a:off x="1535113" y="2720975"/>
            <a:ext cx="393700" cy="739775"/>
          </a:xfrm>
          <a:custGeom>
            <a:avLst/>
            <a:gdLst/>
            <a:ahLst/>
            <a:cxnLst>
              <a:cxn ang="0">
                <a:pos x="0" y="1153667"/>
              </a:cxn>
              <a:cxn ang="0">
                <a:pos x="325373" y="1153667"/>
              </a:cxn>
              <a:cxn ang="0">
                <a:pos x="325373" y="0"/>
              </a:cxn>
              <a:cxn ang="0">
                <a:pos x="0" y="0"/>
              </a:cxn>
              <a:cxn ang="0">
                <a:pos x="0" y="1153667"/>
              </a:cxn>
            </a:cxnLst>
            <a:rect l="0" t="0" r="r" b="b"/>
            <a:pathLst>
              <a:path w="325755" h="1153795">
                <a:moveTo>
                  <a:pt x="0" y="1153667"/>
                </a:moveTo>
                <a:lnTo>
                  <a:pt x="325373" y="1153667"/>
                </a:lnTo>
                <a:lnTo>
                  <a:pt x="325373" y="0"/>
                </a:lnTo>
                <a:lnTo>
                  <a:pt x="0" y="0"/>
                </a:lnTo>
                <a:lnTo>
                  <a:pt x="0" y="1153667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27" name="object 49"/>
          <p:cNvSpPr>
            <a:spLocks/>
          </p:cNvSpPr>
          <p:nvPr/>
        </p:nvSpPr>
        <p:spPr bwMode="auto">
          <a:xfrm>
            <a:off x="1633538" y="2773363"/>
            <a:ext cx="387350" cy="736600"/>
          </a:xfrm>
          <a:custGeom>
            <a:avLst/>
            <a:gdLst/>
            <a:ahLst/>
            <a:cxnLst>
              <a:cxn ang="0">
                <a:pos x="0" y="1148333"/>
              </a:cxn>
              <a:cxn ang="0">
                <a:pos x="320039" y="1148333"/>
              </a:cxn>
              <a:cxn ang="0">
                <a:pos x="320039" y="0"/>
              </a:cxn>
              <a:cxn ang="0">
                <a:pos x="0" y="0"/>
              </a:cxn>
              <a:cxn ang="0">
                <a:pos x="0" y="1148333"/>
              </a:cxn>
            </a:cxnLst>
            <a:rect l="0" t="0" r="r" b="b"/>
            <a:pathLst>
              <a:path w="320039" h="1148714">
                <a:moveTo>
                  <a:pt x="0" y="1148333"/>
                </a:moveTo>
                <a:lnTo>
                  <a:pt x="320039" y="1148333"/>
                </a:lnTo>
                <a:lnTo>
                  <a:pt x="320039" y="0"/>
                </a:lnTo>
                <a:lnTo>
                  <a:pt x="0" y="0"/>
                </a:lnTo>
                <a:lnTo>
                  <a:pt x="0" y="1148333"/>
                </a:lnTo>
                <a:close/>
              </a:path>
            </a:pathLst>
          </a:cu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28" name="object 50"/>
          <p:cNvSpPr>
            <a:spLocks/>
          </p:cNvSpPr>
          <p:nvPr/>
        </p:nvSpPr>
        <p:spPr bwMode="auto">
          <a:xfrm>
            <a:off x="1633538" y="2773363"/>
            <a:ext cx="387350" cy="736600"/>
          </a:xfrm>
          <a:custGeom>
            <a:avLst/>
            <a:gdLst/>
            <a:ahLst/>
            <a:cxnLst>
              <a:cxn ang="0">
                <a:pos x="0" y="1148333"/>
              </a:cxn>
              <a:cxn ang="0">
                <a:pos x="320039" y="1148333"/>
              </a:cxn>
              <a:cxn ang="0">
                <a:pos x="320039" y="0"/>
              </a:cxn>
              <a:cxn ang="0">
                <a:pos x="0" y="0"/>
              </a:cxn>
              <a:cxn ang="0">
                <a:pos x="0" y="1148333"/>
              </a:cxn>
            </a:cxnLst>
            <a:rect l="0" t="0" r="r" b="b"/>
            <a:pathLst>
              <a:path w="320039" h="1148714">
                <a:moveTo>
                  <a:pt x="0" y="1148333"/>
                </a:moveTo>
                <a:lnTo>
                  <a:pt x="320039" y="1148333"/>
                </a:lnTo>
                <a:lnTo>
                  <a:pt x="320039" y="0"/>
                </a:lnTo>
                <a:lnTo>
                  <a:pt x="0" y="0"/>
                </a:lnTo>
                <a:lnTo>
                  <a:pt x="0" y="1148333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29" name="object 51"/>
          <p:cNvSpPr txBox="1">
            <a:spLocks noChangeArrowheads="1"/>
          </p:cNvSpPr>
          <p:nvPr/>
        </p:nvSpPr>
        <p:spPr bwMode="auto">
          <a:xfrm>
            <a:off x="1735138" y="2801938"/>
            <a:ext cx="1428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 algn="just">
              <a:lnSpc>
                <a:spcPct val="96000"/>
              </a:lnSpc>
            </a:pPr>
            <a:r>
              <a:rPr lang="es-AR" sz="1000">
                <a:latin typeface="Times New Roman" pitchFamily="18" charset="0"/>
                <a:cs typeface="Times New Roman" pitchFamily="18" charset="0"/>
              </a:rPr>
              <a:t>E T A P</a:t>
            </a:r>
          </a:p>
        </p:txBody>
      </p:sp>
      <p:sp>
        <p:nvSpPr>
          <p:cNvPr id="20530" name="object 52"/>
          <p:cNvSpPr txBox="1">
            <a:spLocks noChangeArrowheads="1"/>
          </p:cNvSpPr>
          <p:nvPr/>
        </p:nvSpPr>
        <p:spPr bwMode="auto">
          <a:xfrm>
            <a:off x="1735138" y="3176588"/>
            <a:ext cx="14287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es-AR" sz="100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1735138" y="3368675"/>
            <a:ext cx="169862" cy="1539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spc="-25" dirty="0">
                <a:latin typeface="Times New Roman"/>
                <a:cs typeface="Times New Roman"/>
              </a:rPr>
              <a:t>2a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532" name="object 54"/>
          <p:cNvSpPr>
            <a:spLocks/>
          </p:cNvSpPr>
          <p:nvPr/>
        </p:nvSpPr>
        <p:spPr bwMode="auto">
          <a:xfrm>
            <a:off x="2960688" y="3676650"/>
            <a:ext cx="468312" cy="217488"/>
          </a:xfrm>
          <a:custGeom>
            <a:avLst/>
            <a:gdLst/>
            <a:ahLst/>
            <a:cxnLst>
              <a:cxn ang="0">
                <a:pos x="25907" y="177545"/>
              </a:cxn>
              <a:cxn ang="0">
                <a:pos x="0" y="329945"/>
              </a:cxn>
              <a:cxn ang="0">
                <a:pos x="157733" y="340613"/>
              </a:cxn>
              <a:cxn ang="0">
                <a:pos x="121919" y="299465"/>
              </a:cxn>
              <a:cxn ang="0">
                <a:pos x="219919" y="218693"/>
              </a:cxn>
              <a:cxn ang="0">
                <a:pos x="56387" y="218693"/>
              </a:cxn>
              <a:cxn ang="0">
                <a:pos x="25907" y="177545"/>
              </a:cxn>
              <a:cxn ang="0">
                <a:pos x="320039" y="0"/>
              </a:cxn>
              <a:cxn ang="0">
                <a:pos x="56387" y="218693"/>
              </a:cxn>
              <a:cxn ang="0">
                <a:pos x="219919" y="218693"/>
              </a:cxn>
              <a:cxn ang="0">
                <a:pos x="386333" y="81533"/>
              </a:cxn>
              <a:cxn ang="0">
                <a:pos x="320039" y="0"/>
              </a:cxn>
            </a:cxnLst>
            <a:rect l="0" t="0" r="r" b="b"/>
            <a:pathLst>
              <a:path w="386714" h="340995">
                <a:moveTo>
                  <a:pt x="25907" y="177545"/>
                </a:moveTo>
                <a:lnTo>
                  <a:pt x="0" y="329945"/>
                </a:lnTo>
                <a:lnTo>
                  <a:pt x="157733" y="340613"/>
                </a:lnTo>
                <a:lnTo>
                  <a:pt x="121919" y="299465"/>
                </a:lnTo>
                <a:lnTo>
                  <a:pt x="219919" y="218693"/>
                </a:lnTo>
                <a:lnTo>
                  <a:pt x="56387" y="218693"/>
                </a:lnTo>
                <a:lnTo>
                  <a:pt x="25907" y="177545"/>
                </a:lnTo>
                <a:close/>
              </a:path>
              <a:path w="386714" h="340995">
                <a:moveTo>
                  <a:pt x="320039" y="0"/>
                </a:moveTo>
                <a:lnTo>
                  <a:pt x="56387" y="218693"/>
                </a:lnTo>
                <a:lnTo>
                  <a:pt x="219919" y="218693"/>
                </a:lnTo>
                <a:lnTo>
                  <a:pt x="386333" y="81533"/>
                </a:lnTo>
                <a:lnTo>
                  <a:pt x="320039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33" name="object 55"/>
          <p:cNvSpPr>
            <a:spLocks/>
          </p:cNvSpPr>
          <p:nvPr/>
        </p:nvSpPr>
        <p:spPr bwMode="auto">
          <a:xfrm>
            <a:off x="2960688" y="3676650"/>
            <a:ext cx="468312" cy="217488"/>
          </a:xfrm>
          <a:custGeom>
            <a:avLst/>
            <a:gdLst/>
            <a:ahLst/>
            <a:cxnLst>
              <a:cxn ang="0">
                <a:pos x="25907" y="177545"/>
              </a:cxn>
              <a:cxn ang="0">
                <a:pos x="56387" y="218693"/>
              </a:cxn>
              <a:cxn ang="0">
                <a:pos x="320039" y="0"/>
              </a:cxn>
              <a:cxn ang="0">
                <a:pos x="386333" y="81533"/>
              </a:cxn>
              <a:cxn ang="0">
                <a:pos x="121919" y="299465"/>
              </a:cxn>
              <a:cxn ang="0">
                <a:pos x="157733" y="340613"/>
              </a:cxn>
              <a:cxn ang="0">
                <a:pos x="0" y="329945"/>
              </a:cxn>
              <a:cxn ang="0">
                <a:pos x="25907" y="177545"/>
              </a:cxn>
            </a:cxnLst>
            <a:rect l="0" t="0" r="r" b="b"/>
            <a:pathLst>
              <a:path w="386714" h="340995">
                <a:moveTo>
                  <a:pt x="25907" y="177545"/>
                </a:moveTo>
                <a:lnTo>
                  <a:pt x="56387" y="218693"/>
                </a:lnTo>
                <a:lnTo>
                  <a:pt x="320039" y="0"/>
                </a:lnTo>
                <a:lnTo>
                  <a:pt x="386333" y="81533"/>
                </a:lnTo>
                <a:lnTo>
                  <a:pt x="121919" y="299465"/>
                </a:lnTo>
                <a:lnTo>
                  <a:pt x="157733" y="340613"/>
                </a:lnTo>
                <a:lnTo>
                  <a:pt x="0" y="329945"/>
                </a:lnTo>
                <a:lnTo>
                  <a:pt x="25907" y="177545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34" name="object 56"/>
          <p:cNvSpPr>
            <a:spLocks/>
          </p:cNvSpPr>
          <p:nvPr/>
        </p:nvSpPr>
        <p:spPr bwMode="auto">
          <a:xfrm>
            <a:off x="1535113" y="4262438"/>
            <a:ext cx="393700" cy="739775"/>
          </a:xfrm>
          <a:custGeom>
            <a:avLst/>
            <a:gdLst/>
            <a:ahLst/>
            <a:cxnLst>
              <a:cxn ang="0">
                <a:pos x="0" y="1152905"/>
              </a:cxn>
              <a:cxn ang="0">
                <a:pos x="325373" y="1152905"/>
              </a:cxn>
              <a:cxn ang="0">
                <a:pos x="325373" y="0"/>
              </a:cxn>
              <a:cxn ang="0">
                <a:pos x="0" y="0"/>
              </a:cxn>
              <a:cxn ang="0">
                <a:pos x="0" y="1152905"/>
              </a:cxn>
            </a:cxnLst>
            <a:rect l="0" t="0" r="r" b="b"/>
            <a:pathLst>
              <a:path w="325755" h="1153159">
                <a:moveTo>
                  <a:pt x="0" y="1152905"/>
                </a:moveTo>
                <a:lnTo>
                  <a:pt x="325373" y="1152905"/>
                </a:lnTo>
                <a:lnTo>
                  <a:pt x="325373" y="0"/>
                </a:lnTo>
                <a:lnTo>
                  <a:pt x="0" y="0"/>
                </a:lnTo>
                <a:lnTo>
                  <a:pt x="0" y="1152905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35" name="object 57"/>
          <p:cNvSpPr>
            <a:spLocks/>
          </p:cNvSpPr>
          <p:nvPr/>
        </p:nvSpPr>
        <p:spPr bwMode="auto">
          <a:xfrm>
            <a:off x="1633538" y="4314825"/>
            <a:ext cx="387350" cy="736600"/>
          </a:xfrm>
          <a:custGeom>
            <a:avLst/>
            <a:gdLst/>
            <a:ahLst/>
            <a:cxnLst>
              <a:cxn ang="0">
                <a:pos x="0" y="1147571"/>
              </a:cxn>
              <a:cxn ang="0">
                <a:pos x="320039" y="1147571"/>
              </a:cxn>
              <a:cxn ang="0">
                <a:pos x="320039" y="0"/>
              </a:cxn>
              <a:cxn ang="0">
                <a:pos x="0" y="0"/>
              </a:cxn>
              <a:cxn ang="0">
                <a:pos x="0" y="1147571"/>
              </a:cxn>
            </a:cxnLst>
            <a:rect l="0" t="0" r="r" b="b"/>
            <a:pathLst>
              <a:path w="320039" h="1148079">
                <a:moveTo>
                  <a:pt x="0" y="1147571"/>
                </a:moveTo>
                <a:lnTo>
                  <a:pt x="320039" y="1147571"/>
                </a:lnTo>
                <a:lnTo>
                  <a:pt x="320039" y="0"/>
                </a:lnTo>
                <a:lnTo>
                  <a:pt x="0" y="0"/>
                </a:lnTo>
                <a:lnTo>
                  <a:pt x="0" y="1147571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36" name="object 58"/>
          <p:cNvSpPr>
            <a:spLocks/>
          </p:cNvSpPr>
          <p:nvPr/>
        </p:nvSpPr>
        <p:spPr bwMode="auto">
          <a:xfrm>
            <a:off x="1633538" y="4314825"/>
            <a:ext cx="346075" cy="1058863"/>
          </a:xfrm>
          <a:custGeom>
            <a:avLst/>
            <a:gdLst/>
            <a:ahLst/>
            <a:cxnLst>
              <a:cxn ang="0">
                <a:pos x="0" y="1147571"/>
              </a:cxn>
              <a:cxn ang="0">
                <a:pos x="320039" y="1147571"/>
              </a:cxn>
              <a:cxn ang="0">
                <a:pos x="320039" y="0"/>
              </a:cxn>
              <a:cxn ang="0">
                <a:pos x="0" y="0"/>
              </a:cxn>
              <a:cxn ang="0">
                <a:pos x="0" y="1147571"/>
              </a:cxn>
            </a:cxnLst>
            <a:rect l="0" t="0" r="r" b="b"/>
            <a:pathLst>
              <a:path w="320039" h="1148079">
                <a:moveTo>
                  <a:pt x="0" y="1147571"/>
                </a:moveTo>
                <a:lnTo>
                  <a:pt x="320039" y="1147571"/>
                </a:lnTo>
                <a:lnTo>
                  <a:pt x="320039" y="0"/>
                </a:lnTo>
                <a:lnTo>
                  <a:pt x="0" y="0"/>
                </a:lnTo>
                <a:lnTo>
                  <a:pt x="0" y="1147571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37" name="object 59"/>
          <p:cNvSpPr txBox="1">
            <a:spLocks noChangeArrowheads="1"/>
          </p:cNvSpPr>
          <p:nvPr/>
        </p:nvSpPr>
        <p:spPr bwMode="auto">
          <a:xfrm>
            <a:off x="1735138" y="4343400"/>
            <a:ext cx="1428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 algn="just">
              <a:lnSpc>
                <a:spcPct val="96000"/>
              </a:lnSpc>
            </a:pPr>
            <a:r>
              <a:rPr lang="es-AR" sz="1000">
                <a:latin typeface="Times New Roman" pitchFamily="18" charset="0"/>
                <a:cs typeface="Times New Roman" pitchFamily="18" charset="0"/>
              </a:rPr>
              <a:t>E T A P A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1735138" y="4906963"/>
            <a:ext cx="1698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spc="-25" dirty="0">
                <a:latin typeface="Times New Roman"/>
                <a:cs typeface="Times New Roman"/>
              </a:rPr>
              <a:t>3a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20539" name="object 61"/>
          <p:cNvSpPr>
            <a:spLocks/>
          </p:cNvSpPr>
          <p:nvPr/>
        </p:nvSpPr>
        <p:spPr bwMode="auto">
          <a:xfrm>
            <a:off x="2266950" y="4603750"/>
            <a:ext cx="282575" cy="366713"/>
          </a:xfrm>
          <a:custGeom>
            <a:avLst/>
            <a:gdLst/>
            <a:ahLst/>
            <a:cxnLst>
              <a:cxn ang="0">
                <a:pos x="106679" y="0"/>
              </a:cxn>
              <a:cxn ang="0">
                <a:pos x="0" y="15239"/>
              </a:cxn>
              <a:cxn ang="0">
                <a:pos x="76199" y="436625"/>
              </a:cxn>
              <a:cxn ang="0">
                <a:pos x="25907" y="447293"/>
              </a:cxn>
              <a:cxn ang="0">
                <a:pos x="152399" y="569207"/>
              </a:cxn>
              <a:cxn ang="0">
                <a:pos x="228813" y="421385"/>
              </a:cxn>
              <a:cxn ang="0">
                <a:pos x="182879" y="421385"/>
              </a:cxn>
              <a:cxn ang="0">
                <a:pos x="106679" y="0"/>
              </a:cxn>
              <a:cxn ang="0">
                <a:pos x="233933" y="411479"/>
              </a:cxn>
              <a:cxn ang="0">
                <a:pos x="182879" y="421385"/>
              </a:cxn>
              <a:cxn ang="0">
                <a:pos x="228813" y="421385"/>
              </a:cxn>
              <a:cxn ang="0">
                <a:pos x="233933" y="411479"/>
              </a:cxn>
            </a:cxnLst>
            <a:rect l="0" t="0" r="r" b="b"/>
            <a:pathLst>
              <a:path w="234314" h="569595">
                <a:moveTo>
                  <a:pt x="106679" y="0"/>
                </a:moveTo>
                <a:lnTo>
                  <a:pt x="0" y="15239"/>
                </a:lnTo>
                <a:lnTo>
                  <a:pt x="76199" y="436625"/>
                </a:lnTo>
                <a:lnTo>
                  <a:pt x="25907" y="447293"/>
                </a:lnTo>
                <a:lnTo>
                  <a:pt x="152399" y="569207"/>
                </a:lnTo>
                <a:lnTo>
                  <a:pt x="228813" y="421385"/>
                </a:lnTo>
                <a:lnTo>
                  <a:pt x="182879" y="421385"/>
                </a:lnTo>
                <a:lnTo>
                  <a:pt x="106679" y="0"/>
                </a:lnTo>
                <a:close/>
              </a:path>
              <a:path w="234314" h="569595">
                <a:moveTo>
                  <a:pt x="233933" y="411479"/>
                </a:moveTo>
                <a:lnTo>
                  <a:pt x="182879" y="421385"/>
                </a:lnTo>
                <a:lnTo>
                  <a:pt x="228813" y="421385"/>
                </a:lnTo>
                <a:lnTo>
                  <a:pt x="233933" y="411479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40" name="object 62"/>
          <p:cNvSpPr>
            <a:spLocks/>
          </p:cNvSpPr>
          <p:nvPr/>
        </p:nvSpPr>
        <p:spPr bwMode="auto">
          <a:xfrm>
            <a:off x="2266950" y="4603750"/>
            <a:ext cx="282575" cy="366713"/>
          </a:xfrm>
          <a:custGeom>
            <a:avLst/>
            <a:gdLst/>
            <a:ahLst/>
            <a:cxnLst>
              <a:cxn ang="0">
                <a:pos x="25907" y="447293"/>
              </a:cxn>
              <a:cxn ang="0">
                <a:pos x="76199" y="436625"/>
              </a:cxn>
              <a:cxn ang="0">
                <a:pos x="0" y="15239"/>
              </a:cxn>
              <a:cxn ang="0">
                <a:pos x="106679" y="0"/>
              </a:cxn>
              <a:cxn ang="0">
                <a:pos x="182879" y="421385"/>
              </a:cxn>
              <a:cxn ang="0">
                <a:pos x="233933" y="411479"/>
              </a:cxn>
              <a:cxn ang="0">
                <a:pos x="152399" y="569207"/>
              </a:cxn>
              <a:cxn ang="0">
                <a:pos x="25907" y="447293"/>
              </a:cxn>
            </a:cxnLst>
            <a:rect l="0" t="0" r="r" b="b"/>
            <a:pathLst>
              <a:path w="234314" h="569595">
                <a:moveTo>
                  <a:pt x="25907" y="447293"/>
                </a:moveTo>
                <a:lnTo>
                  <a:pt x="76199" y="436625"/>
                </a:lnTo>
                <a:lnTo>
                  <a:pt x="0" y="15239"/>
                </a:lnTo>
                <a:lnTo>
                  <a:pt x="106679" y="0"/>
                </a:lnTo>
                <a:lnTo>
                  <a:pt x="182879" y="421385"/>
                </a:lnTo>
                <a:lnTo>
                  <a:pt x="233933" y="411479"/>
                </a:lnTo>
                <a:lnTo>
                  <a:pt x="152399" y="569207"/>
                </a:lnTo>
                <a:lnTo>
                  <a:pt x="25907" y="447293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41" name="object 63"/>
          <p:cNvSpPr>
            <a:spLocks/>
          </p:cNvSpPr>
          <p:nvPr/>
        </p:nvSpPr>
        <p:spPr bwMode="auto">
          <a:xfrm>
            <a:off x="7207250" y="1854200"/>
            <a:ext cx="385763" cy="223838"/>
          </a:xfrm>
          <a:custGeom>
            <a:avLst/>
            <a:gdLst/>
            <a:ahLst/>
            <a:cxnLst>
              <a:cxn ang="0">
                <a:pos x="168709" y="0"/>
              </a:cxn>
              <a:cxn ang="0">
                <a:pos x="125091" y="5425"/>
              </a:cxn>
              <a:cxn ang="0">
                <a:pos x="86314" y="21035"/>
              </a:cxn>
              <a:cxn ang="0">
                <a:pos x="53435" y="45435"/>
              </a:cxn>
              <a:cxn ang="0">
                <a:pos x="27511" y="77229"/>
              </a:cxn>
              <a:cxn ang="0">
                <a:pos x="9597" y="115023"/>
              </a:cxn>
              <a:cxn ang="0">
                <a:pos x="751" y="157422"/>
              </a:cxn>
              <a:cxn ang="0">
                <a:pos x="0" y="172337"/>
              </a:cxn>
              <a:cxn ang="0">
                <a:pos x="598" y="187941"/>
              </a:cxn>
              <a:cxn ang="0">
                <a:pos x="9198" y="232138"/>
              </a:cxn>
              <a:cxn ang="0">
                <a:pos x="26960" y="271311"/>
              </a:cxn>
              <a:cxn ang="0">
                <a:pos x="52543" y="304044"/>
              </a:cxn>
              <a:cxn ang="0">
                <a:pos x="84600" y="328922"/>
              </a:cxn>
              <a:cxn ang="0">
                <a:pos x="121789" y="344527"/>
              </a:cxn>
              <a:cxn ang="0">
                <a:pos x="148769" y="349080"/>
              </a:cxn>
              <a:cxn ang="0">
                <a:pos x="163961" y="348513"/>
              </a:cxn>
              <a:cxn ang="0">
                <a:pos x="206502" y="339675"/>
              </a:cxn>
              <a:cxn ang="0">
                <a:pos x="243713" y="321200"/>
              </a:cxn>
              <a:cxn ang="0">
                <a:pos x="274593" y="294461"/>
              </a:cxn>
              <a:cxn ang="0">
                <a:pos x="298139" y="260833"/>
              </a:cxn>
              <a:cxn ang="0">
                <a:pos x="313351" y="221690"/>
              </a:cxn>
              <a:cxn ang="0">
                <a:pos x="319227" y="178406"/>
              </a:cxn>
              <a:cxn ang="0">
                <a:pos x="319264" y="174614"/>
              </a:cxn>
              <a:cxn ang="0">
                <a:pos x="318655" y="159249"/>
              </a:cxn>
              <a:cxn ang="0">
                <a:pos x="309931" y="115593"/>
              </a:cxn>
              <a:cxn ang="0">
                <a:pos x="291926" y="76764"/>
              </a:cxn>
              <a:cxn ang="0">
                <a:pos x="266015" y="44266"/>
              </a:cxn>
              <a:cxn ang="0">
                <a:pos x="233571" y="19604"/>
              </a:cxn>
              <a:cxn ang="0">
                <a:pos x="195967" y="4282"/>
              </a:cxn>
              <a:cxn ang="0">
                <a:pos x="168709" y="0"/>
              </a:cxn>
            </a:cxnLst>
            <a:rect l="0" t="0" r="r" b="b"/>
            <a:pathLst>
              <a:path w="319404" h="349250">
                <a:moveTo>
                  <a:pt x="168709" y="0"/>
                </a:moveTo>
                <a:lnTo>
                  <a:pt x="125091" y="5425"/>
                </a:lnTo>
                <a:lnTo>
                  <a:pt x="86314" y="21035"/>
                </a:lnTo>
                <a:lnTo>
                  <a:pt x="53435" y="45435"/>
                </a:lnTo>
                <a:lnTo>
                  <a:pt x="27511" y="77229"/>
                </a:lnTo>
                <a:lnTo>
                  <a:pt x="9597" y="115023"/>
                </a:lnTo>
                <a:lnTo>
                  <a:pt x="751" y="157422"/>
                </a:lnTo>
                <a:lnTo>
                  <a:pt x="0" y="172337"/>
                </a:lnTo>
                <a:lnTo>
                  <a:pt x="598" y="187941"/>
                </a:lnTo>
                <a:lnTo>
                  <a:pt x="9198" y="232138"/>
                </a:lnTo>
                <a:lnTo>
                  <a:pt x="26960" y="271311"/>
                </a:lnTo>
                <a:lnTo>
                  <a:pt x="52543" y="304044"/>
                </a:lnTo>
                <a:lnTo>
                  <a:pt x="84600" y="328922"/>
                </a:lnTo>
                <a:lnTo>
                  <a:pt x="121789" y="344527"/>
                </a:lnTo>
                <a:lnTo>
                  <a:pt x="148769" y="349080"/>
                </a:lnTo>
                <a:lnTo>
                  <a:pt x="163961" y="348513"/>
                </a:lnTo>
                <a:lnTo>
                  <a:pt x="206502" y="339675"/>
                </a:lnTo>
                <a:lnTo>
                  <a:pt x="243713" y="321200"/>
                </a:lnTo>
                <a:lnTo>
                  <a:pt x="274593" y="294461"/>
                </a:lnTo>
                <a:lnTo>
                  <a:pt x="298139" y="260833"/>
                </a:lnTo>
                <a:lnTo>
                  <a:pt x="313351" y="221690"/>
                </a:lnTo>
                <a:lnTo>
                  <a:pt x="319227" y="178406"/>
                </a:lnTo>
                <a:lnTo>
                  <a:pt x="319264" y="174614"/>
                </a:lnTo>
                <a:lnTo>
                  <a:pt x="318655" y="159249"/>
                </a:lnTo>
                <a:lnTo>
                  <a:pt x="309931" y="115593"/>
                </a:lnTo>
                <a:lnTo>
                  <a:pt x="291926" y="76764"/>
                </a:lnTo>
                <a:lnTo>
                  <a:pt x="266015" y="44266"/>
                </a:lnTo>
                <a:lnTo>
                  <a:pt x="233571" y="19604"/>
                </a:lnTo>
                <a:lnTo>
                  <a:pt x="195967" y="4282"/>
                </a:lnTo>
                <a:lnTo>
                  <a:pt x="168709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42" name="object 64"/>
          <p:cNvSpPr>
            <a:spLocks/>
          </p:cNvSpPr>
          <p:nvPr/>
        </p:nvSpPr>
        <p:spPr bwMode="auto">
          <a:xfrm>
            <a:off x="7207250" y="1854200"/>
            <a:ext cx="385763" cy="223838"/>
          </a:xfrm>
          <a:custGeom>
            <a:avLst/>
            <a:gdLst/>
            <a:ahLst/>
            <a:cxnLst>
              <a:cxn ang="0">
                <a:pos x="319264" y="174614"/>
              </a:cxn>
              <a:cxn ang="0">
                <a:pos x="318655" y="159249"/>
              </a:cxn>
              <a:cxn ang="0">
                <a:pos x="316863" y="144254"/>
              </a:cxn>
              <a:cxn ang="0">
                <a:pos x="304892" y="102039"/>
              </a:cxn>
              <a:cxn ang="0">
                <a:pos x="284100" y="65154"/>
              </a:cxn>
              <a:cxn ang="0">
                <a:pos x="255859" y="35101"/>
              </a:cxn>
              <a:cxn ang="0">
                <a:pos x="221542" y="13385"/>
              </a:cxn>
              <a:cxn ang="0">
                <a:pos x="182523" y="1511"/>
              </a:cxn>
              <a:cxn ang="0">
                <a:pos x="168709" y="0"/>
              </a:cxn>
              <a:cxn ang="0">
                <a:pos x="153697" y="590"/>
              </a:cxn>
              <a:cxn ang="0">
                <a:pos x="111575" y="9566"/>
              </a:cxn>
              <a:cxn ang="0">
                <a:pos x="74647" y="28261"/>
              </a:cxn>
              <a:cxn ang="0">
                <a:pos x="43969" y="55280"/>
              </a:cxn>
              <a:cxn ang="0">
                <a:pos x="20597" y="89230"/>
              </a:cxn>
              <a:cxn ang="0">
                <a:pos x="5589" y="128714"/>
              </a:cxn>
              <a:cxn ang="0">
                <a:pos x="0" y="172337"/>
              </a:cxn>
              <a:cxn ang="0">
                <a:pos x="598" y="187941"/>
              </a:cxn>
              <a:cxn ang="0">
                <a:pos x="9198" y="232138"/>
              </a:cxn>
              <a:cxn ang="0">
                <a:pos x="26960" y="271311"/>
              </a:cxn>
              <a:cxn ang="0">
                <a:pos x="52543" y="304044"/>
              </a:cxn>
              <a:cxn ang="0">
                <a:pos x="84600" y="328922"/>
              </a:cxn>
              <a:cxn ang="0">
                <a:pos x="121789" y="344527"/>
              </a:cxn>
              <a:cxn ang="0">
                <a:pos x="148769" y="349080"/>
              </a:cxn>
              <a:cxn ang="0">
                <a:pos x="163961" y="348513"/>
              </a:cxn>
              <a:cxn ang="0">
                <a:pos x="206502" y="339675"/>
              </a:cxn>
              <a:cxn ang="0">
                <a:pos x="243713" y="321200"/>
              </a:cxn>
              <a:cxn ang="0">
                <a:pos x="274593" y="294461"/>
              </a:cxn>
              <a:cxn ang="0">
                <a:pos x="298139" y="260833"/>
              </a:cxn>
              <a:cxn ang="0">
                <a:pos x="313351" y="221690"/>
              </a:cxn>
              <a:cxn ang="0">
                <a:pos x="319227" y="178406"/>
              </a:cxn>
              <a:cxn ang="0">
                <a:pos x="319264" y="174614"/>
              </a:cxn>
            </a:cxnLst>
            <a:rect l="0" t="0" r="r" b="b"/>
            <a:pathLst>
              <a:path w="319404" h="349250">
                <a:moveTo>
                  <a:pt x="319264" y="174614"/>
                </a:moveTo>
                <a:lnTo>
                  <a:pt x="318655" y="159249"/>
                </a:lnTo>
                <a:lnTo>
                  <a:pt x="316863" y="144254"/>
                </a:lnTo>
                <a:lnTo>
                  <a:pt x="304892" y="102039"/>
                </a:lnTo>
                <a:lnTo>
                  <a:pt x="284100" y="65154"/>
                </a:lnTo>
                <a:lnTo>
                  <a:pt x="255859" y="35101"/>
                </a:lnTo>
                <a:lnTo>
                  <a:pt x="221542" y="13385"/>
                </a:lnTo>
                <a:lnTo>
                  <a:pt x="182523" y="1511"/>
                </a:lnTo>
                <a:lnTo>
                  <a:pt x="168709" y="0"/>
                </a:lnTo>
                <a:lnTo>
                  <a:pt x="153697" y="590"/>
                </a:lnTo>
                <a:lnTo>
                  <a:pt x="111575" y="9566"/>
                </a:lnTo>
                <a:lnTo>
                  <a:pt x="74647" y="28261"/>
                </a:lnTo>
                <a:lnTo>
                  <a:pt x="43969" y="55280"/>
                </a:lnTo>
                <a:lnTo>
                  <a:pt x="20597" y="89230"/>
                </a:lnTo>
                <a:lnTo>
                  <a:pt x="5589" y="128714"/>
                </a:lnTo>
                <a:lnTo>
                  <a:pt x="0" y="172337"/>
                </a:lnTo>
                <a:lnTo>
                  <a:pt x="598" y="187941"/>
                </a:lnTo>
                <a:lnTo>
                  <a:pt x="9198" y="232138"/>
                </a:lnTo>
                <a:lnTo>
                  <a:pt x="26960" y="271311"/>
                </a:lnTo>
                <a:lnTo>
                  <a:pt x="52543" y="304044"/>
                </a:lnTo>
                <a:lnTo>
                  <a:pt x="84600" y="328922"/>
                </a:lnTo>
                <a:lnTo>
                  <a:pt x="121789" y="344527"/>
                </a:lnTo>
                <a:lnTo>
                  <a:pt x="148769" y="349080"/>
                </a:lnTo>
                <a:lnTo>
                  <a:pt x="163961" y="348513"/>
                </a:lnTo>
                <a:lnTo>
                  <a:pt x="206502" y="339675"/>
                </a:lnTo>
                <a:lnTo>
                  <a:pt x="243713" y="321200"/>
                </a:lnTo>
                <a:lnTo>
                  <a:pt x="274593" y="294461"/>
                </a:lnTo>
                <a:lnTo>
                  <a:pt x="298139" y="260833"/>
                </a:lnTo>
                <a:lnTo>
                  <a:pt x="313351" y="221690"/>
                </a:lnTo>
                <a:lnTo>
                  <a:pt x="319227" y="178406"/>
                </a:lnTo>
                <a:lnTo>
                  <a:pt x="319264" y="174614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65" name="object 65"/>
          <p:cNvSpPr txBox="1"/>
          <p:nvPr/>
        </p:nvSpPr>
        <p:spPr>
          <a:xfrm>
            <a:off x="7332663" y="1911350"/>
            <a:ext cx="106362" cy="12223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5" dirty="0">
                <a:latin typeface="Times New Roman"/>
                <a:cs typeface="Times New Roman"/>
              </a:rPr>
              <a:t>T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0544" name="object 66"/>
          <p:cNvSpPr>
            <a:spLocks/>
          </p:cNvSpPr>
          <p:nvPr/>
        </p:nvSpPr>
        <p:spPr bwMode="auto">
          <a:xfrm>
            <a:off x="7207250" y="2627313"/>
            <a:ext cx="385763" cy="223837"/>
          </a:xfrm>
          <a:custGeom>
            <a:avLst/>
            <a:gdLst/>
            <a:ahLst/>
            <a:cxnLst>
              <a:cxn ang="0">
                <a:pos x="168709" y="0"/>
              </a:cxn>
              <a:cxn ang="0">
                <a:pos x="125091" y="5425"/>
              </a:cxn>
              <a:cxn ang="0">
                <a:pos x="86314" y="21035"/>
              </a:cxn>
              <a:cxn ang="0">
                <a:pos x="53435" y="45435"/>
              </a:cxn>
              <a:cxn ang="0">
                <a:pos x="27511" y="77229"/>
              </a:cxn>
              <a:cxn ang="0">
                <a:pos x="9597" y="115023"/>
              </a:cxn>
              <a:cxn ang="0">
                <a:pos x="751" y="157422"/>
              </a:cxn>
              <a:cxn ang="0">
                <a:pos x="0" y="172337"/>
              </a:cxn>
              <a:cxn ang="0">
                <a:pos x="598" y="187941"/>
              </a:cxn>
              <a:cxn ang="0">
                <a:pos x="9198" y="232138"/>
              </a:cxn>
              <a:cxn ang="0">
                <a:pos x="26960" y="271311"/>
              </a:cxn>
              <a:cxn ang="0">
                <a:pos x="52543" y="304044"/>
              </a:cxn>
              <a:cxn ang="0">
                <a:pos x="84600" y="328922"/>
              </a:cxn>
              <a:cxn ang="0">
                <a:pos x="121789" y="344527"/>
              </a:cxn>
              <a:cxn ang="0">
                <a:pos x="148769" y="349080"/>
              </a:cxn>
              <a:cxn ang="0">
                <a:pos x="163961" y="348513"/>
              </a:cxn>
              <a:cxn ang="0">
                <a:pos x="206502" y="339675"/>
              </a:cxn>
              <a:cxn ang="0">
                <a:pos x="243713" y="321200"/>
              </a:cxn>
              <a:cxn ang="0">
                <a:pos x="274593" y="294461"/>
              </a:cxn>
              <a:cxn ang="0">
                <a:pos x="298139" y="260833"/>
              </a:cxn>
              <a:cxn ang="0">
                <a:pos x="313351" y="221690"/>
              </a:cxn>
              <a:cxn ang="0">
                <a:pos x="319227" y="178406"/>
              </a:cxn>
              <a:cxn ang="0">
                <a:pos x="319264" y="174614"/>
              </a:cxn>
              <a:cxn ang="0">
                <a:pos x="318655" y="159249"/>
              </a:cxn>
              <a:cxn ang="0">
                <a:pos x="309931" y="115593"/>
              </a:cxn>
              <a:cxn ang="0">
                <a:pos x="291926" y="76764"/>
              </a:cxn>
              <a:cxn ang="0">
                <a:pos x="266015" y="44266"/>
              </a:cxn>
              <a:cxn ang="0">
                <a:pos x="233571" y="19604"/>
              </a:cxn>
              <a:cxn ang="0">
                <a:pos x="195967" y="4282"/>
              </a:cxn>
              <a:cxn ang="0">
                <a:pos x="168709" y="0"/>
              </a:cxn>
            </a:cxnLst>
            <a:rect l="0" t="0" r="r" b="b"/>
            <a:pathLst>
              <a:path w="319404" h="349250">
                <a:moveTo>
                  <a:pt x="168709" y="0"/>
                </a:moveTo>
                <a:lnTo>
                  <a:pt x="125091" y="5425"/>
                </a:lnTo>
                <a:lnTo>
                  <a:pt x="86314" y="21035"/>
                </a:lnTo>
                <a:lnTo>
                  <a:pt x="53435" y="45435"/>
                </a:lnTo>
                <a:lnTo>
                  <a:pt x="27511" y="77229"/>
                </a:lnTo>
                <a:lnTo>
                  <a:pt x="9597" y="115023"/>
                </a:lnTo>
                <a:lnTo>
                  <a:pt x="751" y="157422"/>
                </a:lnTo>
                <a:lnTo>
                  <a:pt x="0" y="172337"/>
                </a:lnTo>
                <a:lnTo>
                  <a:pt x="598" y="187941"/>
                </a:lnTo>
                <a:lnTo>
                  <a:pt x="9198" y="232138"/>
                </a:lnTo>
                <a:lnTo>
                  <a:pt x="26960" y="271311"/>
                </a:lnTo>
                <a:lnTo>
                  <a:pt x="52543" y="304044"/>
                </a:lnTo>
                <a:lnTo>
                  <a:pt x="84600" y="328922"/>
                </a:lnTo>
                <a:lnTo>
                  <a:pt x="121789" y="344527"/>
                </a:lnTo>
                <a:lnTo>
                  <a:pt x="148769" y="349080"/>
                </a:lnTo>
                <a:lnTo>
                  <a:pt x="163961" y="348513"/>
                </a:lnTo>
                <a:lnTo>
                  <a:pt x="206502" y="339675"/>
                </a:lnTo>
                <a:lnTo>
                  <a:pt x="243713" y="321200"/>
                </a:lnTo>
                <a:lnTo>
                  <a:pt x="274593" y="294461"/>
                </a:lnTo>
                <a:lnTo>
                  <a:pt x="298139" y="260833"/>
                </a:lnTo>
                <a:lnTo>
                  <a:pt x="313351" y="221690"/>
                </a:lnTo>
                <a:lnTo>
                  <a:pt x="319227" y="178406"/>
                </a:lnTo>
                <a:lnTo>
                  <a:pt x="319264" y="174614"/>
                </a:lnTo>
                <a:lnTo>
                  <a:pt x="318655" y="159249"/>
                </a:lnTo>
                <a:lnTo>
                  <a:pt x="309931" y="115593"/>
                </a:lnTo>
                <a:lnTo>
                  <a:pt x="291926" y="76764"/>
                </a:lnTo>
                <a:lnTo>
                  <a:pt x="266015" y="44266"/>
                </a:lnTo>
                <a:lnTo>
                  <a:pt x="233571" y="19604"/>
                </a:lnTo>
                <a:lnTo>
                  <a:pt x="195967" y="4282"/>
                </a:lnTo>
                <a:lnTo>
                  <a:pt x="168709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45" name="object 67"/>
          <p:cNvSpPr>
            <a:spLocks/>
          </p:cNvSpPr>
          <p:nvPr/>
        </p:nvSpPr>
        <p:spPr bwMode="auto">
          <a:xfrm>
            <a:off x="4500562" y="2500306"/>
            <a:ext cx="642942" cy="285752"/>
          </a:xfrm>
          <a:custGeom>
            <a:avLst/>
            <a:gdLst/>
            <a:ahLst/>
            <a:cxnLst>
              <a:cxn ang="0">
                <a:pos x="319264" y="174614"/>
              </a:cxn>
              <a:cxn ang="0">
                <a:pos x="318655" y="159249"/>
              </a:cxn>
              <a:cxn ang="0">
                <a:pos x="316863" y="144254"/>
              </a:cxn>
              <a:cxn ang="0">
                <a:pos x="304892" y="102039"/>
              </a:cxn>
              <a:cxn ang="0">
                <a:pos x="284100" y="65154"/>
              </a:cxn>
              <a:cxn ang="0">
                <a:pos x="255859" y="35101"/>
              </a:cxn>
              <a:cxn ang="0">
                <a:pos x="221542" y="13385"/>
              </a:cxn>
              <a:cxn ang="0">
                <a:pos x="182523" y="1511"/>
              </a:cxn>
              <a:cxn ang="0">
                <a:pos x="168709" y="0"/>
              </a:cxn>
              <a:cxn ang="0">
                <a:pos x="153697" y="590"/>
              </a:cxn>
              <a:cxn ang="0">
                <a:pos x="111575" y="9566"/>
              </a:cxn>
              <a:cxn ang="0">
                <a:pos x="74647" y="28261"/>
              </a:cxn>
              <a:cxn ang="0">
                <a:pos x="43969" y="55280"/>
              </a:cxn>
              <a:cxn ang="0">
                <a:pos x="20597" y="89230"/>
              </a:cxn>
              <a:cxn ang="0">
                <a:pos x="5589" y="128714"/>
              </a:cxn>
              <a:cxn ang="0">
                <a:pos x="0" y="172337"/>
              </a:cxn>
              <a:cxn ang="0">
                <a:pos x="598" y="187941"/>
              </a:cxn>
              <a:cxn ang="0">
                <a:pos x="9198" y="232138"/>
              </a:cxn>
              <a:cxn ang="0">
                <a:pos x="26960" y="271311"/>
              </a:cxn>
              <a:cxn ang="0">
                <a:pos x="52543" y="304044"/>
              </a:cxn>
              <a:cxn ang="0">
                <a:pos x="84600" y="328922"/>
              </a:cxn>
              <a:cxn ang="0">
                <a:pos x="121789" y="344527"/>
              </a:cxn>
              <a:cxn ang="0">
                <a:pos x="148769" y="349080"/>
              </a:cxn>
              <a:cxn ang="0">
                <a:pos x="163961" y="348513"/>
              </a:cxn>
              <a:cxn ang="0">
                <a:pos x="206502" y="339675"/>
              </a:cxn>
              <a:cxn ang="0">
                <a:pos x="243713" y="321200"/>
              </a:cxn>
              <a:cxn ang="0">
                <a:pos x="274593" y="294461"/>
              </a:cxn>
              <a:cxn ang="0">
                <a:pos x="298139" y="260833"/>
              </a:cxn>
              <a:cxn ang="0">
                <a:pos x="313351" y="221690"/>
              </a:cxn>
              <a:cxn ang="0">
                <a:pos x="319227" y="178406"/>
              </a:cxn>
              <a:cxn ang="0">
                <a:pos x="319264" y="174614"/>
              </a:cxn>
            </a:cxnLst>
            <a:rect l="0" t="0" r="r" b="b"/>
            <a:pathLst>
              <a:path w="319404" h="349250">
                <a:moveTo>
                  <a:pt x="319264" y="174614"/>
                </a:moveTo>
                <a:lnTo>
                  <a:pt x="318655" y="159249"/>
                </a:lnTo>
                <a:lnTo>
                  <a:pt x="316863" y="144254"/>
                </a:lnTo>
                <a:lnTo>
                  <a:pt x="304892" y="102039"/>
                </a:lnTo>
                <a:lnTo>
                  <a:pt x="284100" y="65154"/>
                </a:lnTo>
                <a:lnTo>
                  <a:pt x="255859" y="35101"/>
                </a:lnTo>
                <a:lnTo>
                  <a:pt x="221542" y="13385"/>
                </a:lnTo>
                <a:lnTo>
                  <a:pt x="182523" y="1511"/>
                </a:lnTo>
                <a:lnTo>
                  <a:pt x="168709" y="0"/>
                </a:lnTo>
                <a:lnTo>
                  <a:pt x="153697" y="590"/>
                </a:lnTo>
                <a:lnTo>
                  <a:pt x="111575" y="9566"/>
                </a:lnTo>
                <a:lnTo>
                  <a:pt x="74647" y="28261"/>
                </a:lnTo>
                <a:lnTo>
                  <a:pt x="43969" y="55280"/>
                </a:lnTo>
                <a:lnTo>
                  <a:pt x="20597" y="89230"/>
                </a:lnTo>
                <a:lnTo>
                  <a:pt x="5589" y="128714"/>
                </a:lnTo>
                <a:lnTo>
                  <a:pt x="0" y="172337"/>
                </a:lnTo>
                <a:lnTo>
                  <a:pt x="598" y="187941"/>
                </a:lnTo>
                <a:lnTo>
                  <a:pt x="9198" y="232138"/>
                </a:lnTo>
                <a:lnTo>
                  <a:pt x="26960" y="271311"/>
                </a:lnTo>
                <a:lnTo>
                  <a:pt x="52543" y="304044"/>
                </a:lnTo>
                <a:lnTo>
                  <a:pt x="84600" y="328922"/>
                </a:lnTo>
                <a:lnTo>
                  <a:pt x="121789" y="344527"/>
                </a:lnTo>
                <a:lnTo>
                  <a:pt x="148769" y="349080"/>
                </a:lnTo>
                <a:lnTo>
                  <a:pt x="163961" y="348513"/>
                </a:lnTo>
                <a:lnTo>
                  <a:pt x="206502" y="339675"/>
                </a:lnTo>
                <a:lnTo>
                  <a:pt x="243713" y="321200"/>
                </a:lnTo>
                <a:lnTo>
                  <a:pt x="274593" y="294461"/>
                </a:lnTo>
                <a:lnTo>
                  <a:pt x="298139" y="260833"/>
                </a:lnTo>
                <a:lnTo>
                  <a:pt x="313351" y="221690"/>
                </a:lnTo>
                <a:lnTo>
                  <a:pt x="319227" y="178406"/>
                </a:lnTo>
                <a:lnTo>
                  <a:pt x="319264" y="174614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r>
              <a:rPr lang="es-ES" sz="800" dirty="0"/>
              <a:t>Consignatario</a:t>
            </a:r>
            <a:endParaRPr lang="es-AR" sz="800" dirty="0"/>
          </a:p>
        </p:txBody>
      </p:sp>
      <p:sp>
        <p:nvSpPr>
          <p:cNvPr id="20547" name="object 69"/>
          <p:cNvSpPr>
            <a:spLocks/>
          </p:cNvSpPr>
          <p:nvPr/>
        </p:nvSpPr>
        <p:spPr bwMode="auto">
          <a:xfrm>
            <a:off x="7207250" y="3656013"/>
            <a:ext cx="385763" cy="222250"/>
          </a:xfrm>
          <a:custGeom>
            <a:avLst/>
            <a:gdLst/>
            <a:ahLst/>
            <a:cxnLst>
              <a:cxn ang="0">
                <a:pos x="166146" y="0"/>
              </a:cxn>
              <a:cxn ang="0">
                <a:pos x="122784" y="5542"/>
              </a:cxn>
              <a:cxn ang="0">
                <a:pos x="84152" y="21370"/>
              </a:cxn>
              <a:cxn ang="0">
                <a:pos x="51404" y="46053"/>
              </a:cxn>
              <a:cxn ang="0">
                <a:pos x="25692" y="78162"/>
              </a:cxn>
              <a:cxn ang="0">
                <a:pos x="8173" y="116265"/>
              </a:cxn>
              <a:cxn ang="0">
                <a:pos x="0" y="158932"/>
              </a:cxn>
              <a:cxn ang="0">
                <a:pos x="501" y="175506"/>
              </a:cxn>
              <a:cxn ang="0">
                <a:pos x="8511" y="221838"/>
              </a:cxn>
              <a:cxn ang="0">
                <a:pos x="25303" y="262273"/>
              </a:cxn>
              <a:cxn ang="0">
                <a:pos x="49629" y="295770"/>
              </a:cxn>
              <a:cxn ang="0">
                <a:pos x="80237" y="321286"/>
              </a:cxn>
              <a:cxn ang="0">
                <a:pos x="115877" y="337781"/>
              </a:cxn>
              <a:cxn ang="0">
                <a:pos x="155297" y="344212"/>
              </a:cxn>
              <a:cxn ang="0">
                <a:pos x="169870" y="343567"/>
              </a:cxn>
              <a:cxn ang="0">
                <a:pos x="211013" y="334230"/>
              </a:cxn>
              <a:cxn ang="0">
                <a:pos x="247313" y="314932"/>
              </a:cxn>
              <a:cxn ang="0">
                <a:pos x="277503" y="287142"/>
              </a:cxn>
              <a:cxn ang="0">
                <a:pos x="300318" y="252326"/>
              </a:cxn>
              <a:cxn ang="0">
                <a:pos x="314494" y="211954"/>
              </a:cxn>
              <a:cxn ang="0">
                <a:pos x="318820" y="172050"/>
              </a:cxn>
              <a:cxn ang="0">
                <a:pos x="318201" y="156792"/>
              </a:cxn>
              <a:cxn ang="0">
                <a:pos x="309333" y="113469"/>
              </a:cxn>
              <a:cxn ang="0">
                <a:pos x="291045" y="75000"/>
              </a:cxn>
              <a:cxn ang="0">
                <a:pos x="264744" y="42903"/>
              </a:cxn>
              <a:cxn ang="0">
                <a:pos x="231839" y="18694"/>
              </a:cxn>
              <a:cxn ang="0">
                <a:pos x="193738" y="3892"/>
              </a:cxn>
              <a:cxn ang="0">
                <a:pos x="166146" y="0"/>
              </a:cxn>
            </a:cxnLst>
            <a:rect l="0" t="0" r="r" b="b"/>
            <a:pathLst>
              <a:path w="319404" h="344804">
                <a:moveTo>
                  <a:pt x="166146" y="0"/>
                </a:moveTo>
                <a:lnTo>
                  <a:pt x="122784" y="5542"/>
                </a:lnTo>
                <a:lnTo>
                  <a:pt x="84152" y="21370"/>
                </a:lnTo>
                <a:lnTo>
                  <a:pt x="51404" y="46053"/>
                </a:lnTo>
                <a:lnTo>
                  <a:pt x="25692" y="78162"/>
                </a:lnTo>
                <a:lnTo>
                  <a:pt x="8173" y="116265"/>
                </a:lnTo>
                <a:lnTo>
                  <a:pt x="0" y="158932"/>
                </a:lnTo>
                <a:lnTo>
                  <a:pt x="501" y="175506"/>
                </a:lnTo>
                <a:lnTo>
                  <a:pt x="8511" y="221838"/>
                </a:lnTo>
                <a:lnTo>
                  <a:pt x="25303" y="262273"/>
                </a:lnTo>
                <a:lnTo>
                  <a:pt x="49629" y="295770"/>
                </a:lnTo>
                <a:lnTo>
                  <a:pt x="80237" y="321286"/>
                </a:lnTo>
                <a:lnTo>
                  <a:pt x="115877" y="337781"/>
                </a:lnTo>
                <a:lnTo>
                  <a:pt x="155297" y="344212"/>
                </a:lnTo>
                <a:lnTo>
                  <a:pt x="169870" y="343567"/>
                </a:lnTo>
                <a:lnTo>
                  <a:pt x="211013" y="334230"/>
                </a:lnTo>
                <a:lnTo>
                  <a:pt x="247313" y="314932"/>
                </a:lnTo>
                <a:lnTo>
                  <a:pt x="277503" y="287142"/>
                </a:lnTo>
                <a:lnTo>
                  <a:pt x="300318" y="252326"/>
                </a:lnTo>
                <a:lnTo>
                  <a:pt x="314494" y="211954"/>
                </a:lnTo>
                <a:lnTo>
                  <a:pt x="318820" y="172050"/>
                </a:lnTo>
                <a:lnTo>
                  <a:pt x="318201" y="156792"/>
                </a:lnTo>
                <a:lnTo>
                  <a:pt x="309333" y="113469"/>
                </a:lnTo>
                <a:lnTo>
                  <a:pt x="291045" y="75000"/>
                </a:lnTo>
                <a:lnTo>
                  <a:pt x="264744" y="42903"/>
                </a:lnTo>
                <a:lnTo>
                  <a:pt x="231839" y="18694"/>
                </a:lnTo>
                <a:lnTo>
                  <a:pt x="193738" y="3892"/>
                </a:lnTo>
                <a:lnTo>
                  <a:pt x="16614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48" name="object 70"/>
          <p:cNvSpPr>
            <a:spLocks/>
          </p:cNvSpPr>
          <p:nvPr/>
        </p:nvSpPr>
        <p:spPr bwMode="auto">
          <a:xfrm>
            <a:off x="7207250" y="3656013"/>
            <a:ext cx="385763" cy="222250"/>
          </a:xfrm>
          <a:custGeom>
            <a:avLst/>
            <a:gdLst/>
            <a:ahLst/>
            <a:cxnLst>
              <a:cxn ang="0">
                <a:pos x="318820" y="172050"/>
              </a:cxn>
              <a:cxn ang="0">
                <a:pos x="318201" y="156792"/>
              </a:cxn>
              <a:cxn ang="0">
                <a:pos x="316379" y="141906"/>
              </a:cxn>
              <a:cxn ang="0">
                <a:pos x="304215" y="100032"/>
              </a:cxn>
              <a:cxn ang="0">
                <a:pos x="283099" y="63518"/>
              </a:cxn>
              <a:cxn ang="0">
                <a:pos x="254440" y="33882"/>
              </a:cxn>
              <a:cxn ang="0">
                <a:pos x="219647" y="12640"/>
              </a:cxn>
              <a:cxn ang="0">
                <a:pos x="180126" y="1311"/>
              </a:cxn>
              <a:cxn ang="0">
                <a:pos x="166146" y="0"/>
              </a:cxn>
              <a:cxn ang="0">
                <a:pos x="151238" y="616"/>
              </a:cxn>
              <a:cxn ang="0">
                <a:pos x="109324" y="9746"/>
              </a:cxn>
              <a:cxn ang="0">
                <a:pos x="72525" y="28685"/>
              </a:cxn>
              <a:cxn ang="0">
                <a:pos x="41994" y="56002"/>
              </a:cxn>
              <a:cxn ang="0">
                <a:pos x="18885" y="90267"/>
              </a:cxn>
              <a:cxn ang="0">
                <a:pos x="4353" y="130051"/>
              </a:cxn>
              <a:cxn ang="0">
                <a:pos x="0" y="158932"/>
              </a:cxn>
              <a:cxn ang="0">
                <a:pos x="501" y="175506"/>
              </a:cxn>
              <a:cxn ang="0">
                <a:pos x="8511" y="221838"/>
              </a:cxn>
              <a:cxn ang="0">
                <a:pos x="25303" y="262273"/>
              </a:cxn>
              <a:cxn ang="0">
                <a:pos x="49629" y="295770"/>
              </a:cxn>
              <a:cxn ang="0">
                <a:pos x="80237" y="321286"/>
              </a:cxn>
              <a:cxn ang="0">
                <a:pos x="115877" y="337781"/>
              </a:cxn>
              <a:cxn ang="0">
                <a:pos x="155297" y="344212"/>
              </a:cxn>
              <a:cxn ang="0">
                <a:pos x="169870" y="343567"/>
              </a:cxn>
              <a:cxn ang="0">
                <a:pos x="211013" y="334230"/>
              </a:cxn>
              <a:cxn ang="0">
                <a:pos x="247313" y="314932"/>
              </a:cxn>
              <a:cxn ang="0">
                <a:pos x="277503" y="287142"/>
              </a:cxn>
              <a:cxn ang="0">
                <a:pos x="300318" y="252326"/>
              </a:cxn>
              <a:cxn ang="0">
                <a:pos x="314494" y="211954"/>
              </a:cxn>
              <a:cxn ang="0">
                <a:pos x="318520" y="182677"/>
              </a:cxn>
              <a:cxn ang="0">
                <a:pos x="318820" y="172050"/>
              </a:cxn>
            </a:cxnLst>
            <a:rect l="0" t="0" r="r" b="b"/>
            <a:pathLst>
              <a:path w="319404" h="344804">
                <a:moveTo>
                  <a:pt x="318820" y="172050"/>
                </a:moveTo>
                <a:lnTo>
                  <a:pt x="318201" y="156792"/>
                </a:lnTo>
                <a:lnTo>
                  <a:pt x="316379" y="141906"/>
                </a:lnTo>
                <a:lnTo>
                  <a:pt x="304215" y="100032"/>
                </a:lnTo>
                <a:lnTo>
                  <a:pt x="283099" y="63518"/>
                </a:lnTo>
                <a:lnTo>
                  <a:pt x="254440" y="33882"/>
                </a:lnTo>
                <a:lnTo>
                  <a:pt x="219647" y="12640"/>
                </a:lnTo>
                <a:lnTo>
                  <a:pt x="180126" y="1311"/>
                </a:lnTo>
                <a:lnTo>
                  <a:pt x="166146" y="0"/>
                </a:lnTo>
                <a:lnTo>
                  <a:pt x="151238" y="616"/>
                </a:lnTo>
                <a:lnTo>
                  <a:pt x="109324" y="9746"/>
                </a:lnTo>
                <a:lnTo>
                  <a:pt x="72525" y="28685"/>
                </a:lnTo>
                <a:lnTo>
                  <a:pt x="41994" y="56002"/>
                </a:lnTo>
                <a:lnTo>
                  <a:pt x="18885" y="90267"/>
                </a:lnTo>
                <a:lnTo>
                  <a:pt x="4353" y="130051"/>
                </a:lnTo>
                <a:lnTo>
                  <a:pt x="0" y="158932"/>
                </a:lnTo>
                <a:lnTo>
                  <a:pt x="501" y="175506"/>
                </a:lnTo>
                <a:lnTo>
                  <a:pt x="8511" y="221838"/>
                </a:lnTo>
                <a:lnTo>
                  <a:pt x="25303" y="262273"/>
                </a:lnTo>
                <a:lnTo>
                  <a:pt x="49629" y="295770"/>
                </a:lnTo>
                <a:lnTo>
                  <a:pt x="80237" y="321286"/>
                </a:lnTo>
                <a:lnTo>
                  <a:pt x="115877" y="337781"/>
                </a:lnTo>
                <a:lnTo>
                  <a:pt x="155297" y="344212"/>
                </a:lnTo>
                <a:lnTo>
                  <a:pt x="169870" y="343567"/>
                </a:lnTo>
                <a:lnTo>
                  <a:pt x="211013" y="334230"/>
                </a:lnTo>
                <a:lnTo>
                  <a:pt x="247313" y="314932"/>
                </a:lnTo>
                <a:lnTo>
                  <a:pt x="277503" y="287142"/>
                </a:lnTo>
                <a:lnTo>
                  <a:pt x="300318" y="252326"/>
                </a:lnTo>
                <a:lnTo>
                  <a:pt x="314494" y="211954"/>
                </a:lnTo>
                <a:lnTo>
                  <a:pt x="318520" y="182677"/>
                </a:lnTo>
                <a:lnTo>
                  <a:pt x="318820" y="172050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49" name="object 71"/>
          <p:cNvSpPr>
            <a:spLocks/>
          </p:cNvSpPr>
          <p:nvPr/>
        </p:nvSpPr>
        <p:spPr bwMode="auto">
          <a:xfrm>
            <a:off x="7207250" y="4679950"/>
            <a:ext cx="385763" cy="223838"/>
          </a:xfrm>
          <a:custGeom>
            <a:avLst/>
            <a:gdLst/>
            <a:ahLst/>
            <a:cxnLst>
              <a:cxn ang="0">
                <a:pos x="168709" y="0"/>
              </a:cxn>
              <a:cxn ang="0">
                <a:pos x="125091" y="5425"/>
              </a:cxn>
              <a:cxn ang="0">
                <a:pos x="86314" y="21035"/>
              </a:cxn>
              <a:cxn ang="0">
                <a:pos x="53435" y="45435"/>
              </a:cxn>
              <a:cxn ang="0">
                <a:pos x="27511" y="77229"/>
              </a:cxn>
              <a:cxn ang="0">
                <a:pos x="9597" y="115023"/>
              </a:cxn>
              <a:cxn ang="0">
                <a:pos x="751" y="157422"/>
              </a:cxn>
              <a:cxn ang="0">
                <a:pos x="0" y="172337"/>
              </a:cxn>
              <a:cxn ang="0">
                <a:pos x="598" y="187941"/>
              </a:cxn>
              <a:cxn ang="0">
                <a:pos x="9197" y="232138"/>
              </a:cxn>
              <a:cxn ang="0">
                <a:pos x="26959" y="271312"/>
              </a:cxn>
              <a:cxn ang="0">
                <a:pos x="52540" y="304047"/>
              </a:cxn>
              <a:cxn ang="0">
                <a:pos x="84596" y="328926"/>
              </a:cxn>
              <a:cxn ang="0">
                <a:pos x="121783" y="344534"/>
              </a:cxn>
              <a:cxn ang="0">
                <a:pos x="148762" y="349089"/>
              </a:cxn>
              <a:cxn ang="0">
                <a:pos x="163954" y="348522"/>
              </a:cxn>
              <a:cxn ang="0">
                <a:pos x="206496" y="339684"/>
              </a:cxn>
              <a:cxn ang="0">
                <a:pos x="243708" y="321209"/>
              </a:cxn>
              <a:cxn ang="0">
                <a:pos x="274587" y="294470"/>
              </a:cxn>
              <a:cxn ang="0">
                <a:pos x="298135" y="260843"/>
              </a:cxn>
              <a:cxn ang="0">
                <a:pos x="313348" y="221701"/>
              </a:cxn>
              <a:cxn ang="0">
                <a:pos x="319227" y="178420"/>
              </a:cxn>
              <a:cxn ang="0">
                <a:pos x="319264" y="174614"/>
              </a:cxn>
              <a:cxn ang="0">
                <a:pos x="318655" y="159249"/>
              </a:cxn>
              <a:cxn ang="0">
                <a:pos x="309931" y="115593"/>
              </a:cxn>
              <a:cxn ang="0">
                <a:pos x="291926" y="76764"/>
              </a:cxn>
              <a:cxn ang="0">
                <a:pos x="266015" y="44266"/>
              </a:cxn>
              <a:cxn ang="0">
                <a:pos x="233571" y="19604"/>
              </a:cxn>
              <a:cxn ang="0">
                <a:pos x="195967" y="4282"/>
              </a:cxn>
              <a:cxn ang="0">
                <a:pos x="168709" y="0"/>
              </a:cxn>
            </a:cxnLst>
            <a:rect l="0" t="0" r="r" b="b"/>
            <a:pathLst>
              <a:path w="319404" h="349250">
                <a:moveTo>
                  <a:pt x="168709" y="0"/>
                </a:moveTo>
                <a:lnTo>
                  <a:pt x="125091" y="5425"/>
                </a:lnTo>
                <a:lnTo>
                  <a:pt x="86314" y="21035"/>
                </a:lnTo>
                <a:lnTo>
                  <a:pt x="53435" y="45435"/>
                </a:lnTo>
                <a:lnTo>
                  <a:pt x="27511" y="77229"/>
                </a:lnTo>
                <a:lnTo>
                  <a:pt x="9597" y="115023"/>
                </a:lnTo>
                <a:lnTo>
                  <a:pt x="751" y="157422"/>
                </a:lnTo>
                <a:lnTo>
                  <a:pt x="0" y="172337"/>
                </a:lnTo>
                <a:lnTo>
                  <a:pt x="598" y="187941"/>
                </a:lnTo>
                <a:lnTo>
                  <a:pt x="9197" y="232138"/>
                </a:lnTo>
                <a:lnTo>
                  <a:pt x="26959" y="271312"/>
                </a:lnTo>
                <a:lnTo>
                  <a:pt x="52540" y="304047"/>
                </a:lnTo>
                <a:lnTo>
                  <a:pt x="84596" y="328926"/>
                </a:lnTo>
                <a:lnTo>
                  <a:pt x="121783" y="344534"/>
                </a:lnTo>
                <a:lnTo>
                  <a:pt x="148762" y="349089"/>
                </a:lnTo>
                <a:lnTo>
                  <a:pt x="163954" y="348522"/>
                </a:lnTo>
                <a:lnTo>
                  <a:pt x="206496" y="339684"/>
                </a:lnTo>
                <a:lnTo>
                  <a:pt x="243708" y="321209"/>
                </a:lnTo>
                <a:lnTo>
                  <a:pt x="274587" y="294470"/>
                </a:lnTo>
                <a:lnTo>
                  <a:pt x="298135" y="260843"/>
                </a:lnTo>
                <a:lnTo>
                  <a:pt x="313348" y="221701"/>
                </a:lnTo>
                <a:lnTo>
                  <a:pt x="319227" y="178420"/>
                </a:lnTo>
                <a:lnTo>
                  <a:pt x="319264" y="174614"/>
                </a:lnTo>
                <a:lnTo>
                  <a:pt x="318655" y="159249"/>
                </a:lnTo>
                <a:lnTo>
                  <a:pt x="309931" y="115593"/>
                </a:lnTo>
                <a:lnTo>
                  <a:pt x="291926" y="76764"/>
                </a:lnTo>
                <a:lnTo>
                  <a:pt x="266015" y="44266"/>
                </a:lnTo>
                <a:lnTo>
                  <a:pt x="233571" y="19604"/>
                </a:lnTo>
                <a:lnTo>
                  <a:pt x="195967" y="4282"/>
                </a:lnTo>
                <a:lnTo>
                  <a:pt x="168709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0" name="object 72"/>
          <p:cNvSpPr>
            <a:spLocks/>
          </p:cNvSpPr>
          <p:nvPr/>
        </p:nvSpPr>
        <p:spPr bwMode="auto">
          <a:xfrm>
            <a:off x="7207250" y="4679950"/>
            <a:ext cx="385763" cy="223838"/>
          </a:xfrm>
          <a:custGeom>
            <a:avLst/>
            <a:gdLst/>
            <a:ahLst/>
            <a:cxnLst>
              <a:cxn ang="0">
                <a:pos x="319264" y="174614"/>
              </a:cxn>
              <a:cxn ang="0">
                <a:pos x="318655" y="159249"/>
              </a:cxn>
              <a:cxn ang="0">
                <a:pos x="316863" y="144254"/>
              </a:cxn>
              <a:cxn ang="0">
                <a:pos x="304892" y="102039"/>
              </a:cxn>
              <a:cxn ang="0">
                <a:pos x="284100" y="65154"/>
              </a:cxn>
              <a:cxn ang="0">
                <a:pos x="255859" y="35101"/>
              </a:cxn>
              <a:cxn ang="0">
                <a:pos x="221542" y="13385"/>
              </a:cxn>
              <a:cxn ang="0">
                <a:pos x="182523" y="1511"/>
              </a:cxn>
              <a:cxn ang="0">
                <a:pos x="168709" y="0"/>
              </a:cxn>
              <a:cxn ang="0">
                <a:pos x="153697" y="590"/>
              </a:cxn>
              <a:cxn ang="0">
                <a:pos x="111575" y="9566"/>
              </a:cxn>
              <a:cxn ang="0">
                <a:pos x="74647" y="28261"/>
              </a:cxn>
              <a:cxn ang="0">
                <a:pos x="43969" y="55280"/>
              </a:cxn>
              <a:cxn ang="0">
                <a:pos x="20597" y="89230"/>
              </a:cxn>
              <a:cxn ang="0">
                <a:pos x="5589" y="128714"/>
              </a:cxn>
              <a:cxn ang="0">
                <a:pos x="0" y="172337"/>
              </a:cxn>
              <a:cxn ang="0">
                <a:pos x="598" y="187941"/>
              </a:cxn>
              <a:cxn ang="0">
                <a:pos x="9197" y="232138"/>
              </a:cxn>
              <a:cxn ang="0">
                <a:pos x="26959" y="271312"/>
              </a:cxn>
              <a:cxn ang="0">
                <a:pos x="52540" y="304047"/>
              </a:cxn>
              <a:cxn ang="0">
                <a:pos x="84596" y="328926"/>
              </a:cxn>
              <a:cxn ang="0">
                <a:pos x="121783" y="344534"/>
              </a:cxn>
              <a:cxn ang="0">
                <a:pos x="148762" y="349089"/>
              </a:cxn>
              <a:cxn ang="0">
                <a:pos x="163954" y="348522"/>
              </a:cxn>
              <a:cxn ang="0">
                <a:pos x="206496" y="339684"/>
              </a:cxn>
              <a:cxn ang="0">
                <a:pos x="243708" y="321209"/>
              </a:cxn>
              <a:cxn ang="0">
                <a:pos x="274587" y="294470"/>
              </a:cxn>
              <a:cxn ang="0">
                <a:pos x="298135" y="260843"/>
              </a:cxn>
              <a:cxn ang="0">
                <a:pos x="313348" y="221701"/>
              </a:cxn>
              <a:cxn ang="0">
                <a:pos x="319227" y="178420"/>
              </a:cxn>
              <a:cxn ang="0">
                <a:pos x="319264" y="174614"/>
              </a:cxn>
            </a:cxnLst>
            <a:rect l="0" t="0" r="r" b="b"/>
            <a:pathLst>
              <a:path w="319404" h="349250">
                <a:moveTo>
                  <a:pt x="319264" y="174614"/>
                </a:moveTo>
                <a:lnTo>
                  <a:pt x="318655" y="159249"/>
                </a:lnTo>
                <a:lnTo>
                  <a:pt x="316863" y="144254"/>
                </a:lnTo>
                <a:lnTo>
                  <a:pt x="304892" y="102039"/>
                </a:lnTo>
                <a:lnTo>
                  <a:pt x="284100" y="65154"/>
                </a:lnTo>
                <a:lnTo>
                  <a:pt x="255859" y="35101"/>
                </a:lnTo>
                <a:lnTo>
                  <a:pt x="221542" y="13385"/>
                </a:lnTo>
                <a:lnTo>
                  <a:pt x="182523" y="1511"/>
                </a:lnTo>
                <a:lnTo>
                  <a:pt x="168709" y="0"/>
                </a:lnTo>
                <a:lnTo>
                  <a:pt x="153697" y="590"/>
                </a:lnTo>
                <a:lnTo>
                  <a:pt x="111575" y="9566"/>
                </a:lnTo>
                <a:lnTo>
                  <a:pt x="74647" y="28261"/>
                </a:lnTo>
                <a:lnTo>
                  <a:pt x="43969" y="55280"/>
                </a:lnTo>
                <a:lnTo>
                  <a:pt x="20597" y="89230"/>
                </a:lnTo>
                <a:lnTo>
                  <a:pt x="5589" y="128714"/>
                </a:lnTo>
                <a:lnTo>
                  <a:pt x="0" y="172337"/>
                </a:lnTo>
                <a:lnTo>
                  <a:pt x="598" y="187941"/>
                </a:lnTo>
                <a:lnTo>
                  <a:pt x="9197" y="232138"/>
                </a:lnTo>
                <a:lnTo>
                  <a:pt x="26959" y="271312"/>
                </a:lnTo>
                <a:lnTo>
                  <a:pt x="52540" y="304047"/>
                </a:lnTo>
                <a:lnTo>
                  <a:pt x="84596" y="328926"/>
                </a:lnTo>
                <a:lnTo>
                  <a:pt x="121783" y="344534"/>
                </a:lnTo>
                <a:lnTo>
                  <a:pt x="148762" y="349089"/>
                </a:lnTo>
                <a:lnTo>
                  <a:pt x="163954" y="348522"/>
                </a:lnTo>
                <a:lnTo>
                  <a:pt x="206496" y="339684"/>
                </a:lnTo>
                <a:lnTo>
                  <a:pt x="243708" y="321209"/>
                </a:lnTo>
                <a:lnTo>
                  <a:pt x="274587" y="294470"/>
                </a:lnTo>
                <a:lnTo>
                  <a:pt x="298135" y="260843"/>
                </a:lnTo>
                <a:lnTo>
                  <a:pt x="313348" y="221701"/>
                </a:lnTo>
                <a:lnTo>
                  <a:pt x="319227" y="178420"/>
                </a:lnTo>
                <a:lnTo>
                  <a:pt x="319264" y="174614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1" name="object 73"/>
          <p:cNvSpPr>
            <a:spLocks/>
          </p:cNvSpPr>
          <p:nvPr/>
        </p:nvSpPr>
        <p:spPr bwMode="auto">
          <a:xfrm>
            <a:off x="2136775" y="1120775"/>
            <a:ext cx="382588" cy="222250"/>
          </a:xfrm>
          <a:custGeom>
            <a:avLst/>
            <a:gdLst/>
            <a:ahLst/>
            <a:cxnLst>
              <a:cxn ang="0">
                <a:pos x="203453" y="294893"/>
              </a:cxn>
              <a:cxn ang="0">
                <a:pos x="112013" y="294893"/>
              </a:cxn>
              <a:cxn ang="0">
                <a:pos x="157733" y="345185"/>
              </a:cxn>
              <a:cxn ang="0">
                <a:pos x="203453" y="294893"/>
              </a:cxn>
              <a:cxn ang="0">
                <a:pos x="269747" y="51053"/>
              </a:cxn>
              <a:cxn ang="0">
                <a:pos x="45719" y="51053"/>
              </a:cxn>
              <a:cxn ang="0">
                <a:pos x="45719" y="121919"/>
              </a:cxn>
              <a:cxn ang="0">
                <a:pos x="0" y="172973"/>
              </a:cxn>
              <a:cxn ang="0">
                <a:pos x="45719" y="223265"/>
              </a:cxn>
              <a:cxn ang="0">
                <a:pos x="45719" y="294893"/>
              </a:cxn>
              <a:cxn ang="0">
                <a:pos x="269747" y="294893"/>
              </a:cxn>
              <a:cxn ang="0">
                <a:pos x="269747" y="223265"/>
              </a:cxn>
              <a:cxn ang="0">
                <a:pos x="315467" y="172973"/>
              </a:cxn>
              <a:cxn ang="0">
                <a:pos x="269747" y="121919"/>
              </a:cxn>
              <a:cxn ang="0">
                <a:pos x="269747" y="51053"/>
              </a:cxn>
              <a:cxn ang="0">
                <a:pos x="157733" y="0"/>
              </a:cxn>
              <a:cxn ang="0">
                <a:pos x="112013" y="51053"/>
              </a:cxn>
              <a:cxn ang="0">
                <a:pos x="203453" y="51053"/>
              </a:cxn>
              <a:cxn ang="0">
                <a:pos x="157733" y="0"/>
              </a:cxn>
            </a:cxnLst>
            <a:rect l="0" t="0" r="r" b="b"/>
            <a:pathLst>
              <a:path w="315594" h="345439">
                <a:moveTo>
                  <a:pt x="203453" y="294893"/>
                </a:moveTo>
                <a:lnTo>
                  <a:pt x="112013" y="294893"/>
                </a:lnTo>
                <a:lnTo>
                  <a:pt x="157733" y="345185"/>
                </a:lnTo>
                <a:lnTo>
                  <a:pt x="203453" y="294893"/>
                </a:lnTo>
                <a:close/>
              </a:path>
              <a:path w="315594" h="345439">
                <a:moveTo>
                  <a:pt x="269747" y="51053"/>
                </a:moveTo>
                <a:lnTo>
                  <a:pt x="45719" y="51053"/>
                </a:lnTo>
                <a:lnTo>
                  <a:pt x="45719" y="121919"/>
                </a:lnTo>
                <a:lnTo>
                  <a:pt x="0" y="172973"/>
                </a:lnTo>
                <a:lnTo>
                  <a:pt x="45719" y="223265"/>
                </a:lnTo>
                <a:lnTo>
                  <a:pt x="45719" y="294893"/>
                </a:lnTo>
                <a:lnTo>
                  <a:pt x="269747" y="294893"/>
                </a:lnTo>
                <a:lnTo>
                  <a:pt x="269747" y="223265"/>
                </a:lnTo>
                <a:lnTo>
                  <a:pt x="315467" y="172973"/>
                </a:lnTo>
                <a:lnTo>
                  <a:pt x="269747" y="121919"/>
                </a:lnTo>
                <a:lnTo>
                  <a:pt x="269747" y="51053"/>
                </a:lnTo>
                <a:close/>
              </a:path>
              <a:path w="315594" h="345439">
                <a:moveTo>
                  <a:pt x="157733" y="0"/>
                </a:moveTo>
                <a:lnTo>
                  <a:pt x="112013" y="51053"/>
                </a:lnTo>
                <a:lnTo>
                  <a:pt x="203453" y="51053"/>
                </a:lnTo>
                <a:lnTo>
                  <a:pt x="15773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2" name="object 74"/>
          <p:cNvSpPr>
            <a:spLocks/>
          </p:cNvSpPr>
          <p:nvPr/>
        </p:nvSpPr>
        <p:spPr bwMode="auto">
          <a:xfrm>
            <a:off x="2136775" y="1120775"/>
            <a:ext cx="382588" cy="222250"/>
          </a:xfrm>
          <a:custGeom>
            <a:avLst/>
            <a:gdLst/>
            <a:ahLst/>
            <a:cxnLst>
              <a:cxn ang="0">
                <a:pos x="315467" y="172973"/>
              </a:cxn>
              <a:cxn ang="0">
                <a:pos x="269747" y="121919"/>
              </a:cxn>
              <a:cxn ang="0">
                <a:pos x="269747" y="51053"/>
              </a:cxn>
              <a:cxn ang="0">
                <a:pos x="203453" y="51053"/>
              </a:cxn>
              <a:cxn ang="0">
                <a:pos x="157733" y="0"/>
              </a:cxn>
              <a:cxn ang="0">
                <a:pos x="112013" y="51053"/>
              </a:cxn>
              <a:cxn ang="0">
                <a:pos x="45719" y="51053"/>
              </a:cxn>
              <a:cxn ang="0">
                <a:pos x="45719" y="121919"/>
              </a:cxn>
              <a:cxn ang="0">
                <a:pos x="0" y="172973"/>
              </a:cxn>
              <a:cxn ang="0">
                <a:pos x="45719" y="223265"/>
              </a:cxn>
              <a:cxn ang="0">
                <a:pos x="45719" y="294893"/>
              </a:cxn>
              <a:cxn ang="0">
                <a:pos x="112013" y="294893"/>
              </a:cxn>
              <a:cxn ang="0">
                <a:pos x="157733" y="345185"/>
              </a:cxn>
              <a:cxn ang="0">
                <a:pos x="203453" y="294893"/>
              </a:cxn>
              <a:cxn ang="0">
                <a:pos x="269747" y="294893"/>
              </a:cxn>
              <a:cxn ang="0">
                <a:pos x="269747" y="223265"/>
              </a:cxn>
              <a:cxn ang="0">
                <a:pos x="315467" y="172973"/>
              </a:cxn>
            </a:cxnLst>
            <a:rect l="0" t="0" r="r" b="b"/>
            <a:pathLst>
              <a:path w="315594" h="345439">
                <a:moveTo>
                  <a:pt x="315467" y="172973"/>
                </a:moveTo>
                <a:lnTo>
                  <a:pt x="269747" y="121919"/>
                </a:lnTo>
                <a:lnTo>
                  <a:pt x="269747" y="51053"/>
                </a:lnTo>
                <a:lnTo>
                  <a:pt x="203453" y="51053"/>
                </a:lnTo>
                <a:lnTo>
                  <a:pt x="157733" y="0"/>
                </a:lnTo>
                <a:lnTo>
                  <a:pt x="112013" y="51053"/>
                </a:lnTo>
                <a:lnTo>
                  <a:pt x="45719" y="51053"/>
                </a:lnTo>
                <a:lnTo>
                  <a:pt x="45719" y="121919"/>
                </a:lnTo>
                <a:lnTo>
                  <a:pt x="0" y="172973"/>
                </a:lnTo>
                <a:lnTo>
                  <a:pt x="45719" y="223265"/>
                </a:lnTo>
                <a:lnTo>
                  <a:pt x="45719" y="294893"/>
                </a:lnTo>
                <a:lnTo>
                  <a:pt x="112013" y="294893"/>
                </a:lnTo>
                <a:lnTo>
                  <a:pt x="157733" y="345185"/>
                </a:lnTo>
                <a:lnTo>
                  <a:pt x="203453" y="294893"/>
                </a:lnTo>
                <a:lnTo>
                  <a:pt x="269747" y="294893"/>
                </a:lnTo>
                <a:lnTo>
                  <a:pt x="269747" y="223265"/>
                </a:lnTo>
                <a:lnTo>
                  <a:pt x="315467" y="172973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3" name="object 75"/>
          <p:cNvSpPr>
            <a:spLocks/>
          </p:cNvSpPr>
          <p:nvPr/>
        </p:nvSpPr>
        <p:spPr bwMode="auto">
          <a:xfrm>
            <a:off x="2136775" y="2039938"/>
            <a:ext cx="382588" cy="222250"/>
          </a:xfrm>
          <a:custGeom>
            <a:avLst/>
            <a:gdLst/>
            <a:ahLst/>
            <a:cxnLst>
              <a:cxn ang="0">
                <a:pos x="203453" y="294893"/>
              </a:cxn>
              <a:cxn ang="0">
                <a:pos x="112013" y="294893"/>
              </a:cxn>
              <a:cxn ang="0">
                <a:pos x="157733" y="345185"/>
              </a:cxn>
              <a:cxn ang="0">
                <a:pos x="203453" y="294893"/>
              </a:cxn>
              <a:cxn ang="0">
                <a:pos x="269747" y="51053"/>
              </a:cxn>
              <a:cxn ang="0">
                <a:pos x="45719" y="51053"/>
              </a:cxn>
              <a:cxn ang="0">
                <a:pos x="45719" y="121919"/>
              </a:cxn>
              <a:cxn ang="0">
                <a:pos x="0" y="172973"/>
              </a:cxn>
              <a:cxn ang="0">
                <a:pos x="45719" y="223265"/>
              </a:cxn>
              <a:cxn ang="0">
                <a:pos x="45719" y="294893"/>
              </a:cxn>
              <a:cxn ang="0">
                <a:pos x="269747" y="294893"/>
              </a:cxn>
              <a:cxn ang="0">
                <a:pos x="269747" y="223265"/>
              </a:cxn>
              <a:cxn ang="0">
                <a:pos x="315467" y="172973"/>
              </a:cxn>
              <a:cxn ang="0">
                <a:pos x="269747" y="121919"/>
              </a:cxn>
              <a:cxn ang="0">
                <a:pos x="269747" y="51053"/>
              </a:cxn>
              <a:cxn ang="0">
                <a:pos x="157733" y="0"/>
              </a:cxn>
              <a:cxn ang="0">
                <a:pos x="112013" y="51053"/>
              </a:cxn>
              <a:cxn ang="0">
                <a:pos x="203453" y="51053"/>
              </a:cxn>
              <a:cxn ang="0">
                <a:pos x="157733" y="0"/>
              </a:cxn>
            </a:cxnLst>
            <a:rect l="0" t="0" r="r" b="b"/>
            <a:pathLst>
              <a:path w="315594" h="345439">
                <a:moveTo>
                  <a:pt x="203453" y="294893"/>
                </a:moveTo>
                <a:lnTo>
                  <a:pt x="112013" y="294893"/>
                </a:lnTo>
                <a:lnTo>
                  <a:pt x="157733" y="345185"/>
                </a:lnTo>
                <a:lnTo>
                  <a:pt x="203453" y="294893"/>
                </a:lnTo>
                <a:close/>
              </a:path>
              <a:path w="315594" h="345439">
                <a:moveTo>
                  <a:pt x="269747" y="51053"/>
                </a:moveTo>
                <a:lnTo>
                  <a:pt x="45719" y="51053"/>
                </a:lnTo>
                <a:lnTo>
                  <a:pt x="45719" y="121919"/>
                </a:lnTo>
                <a:lnTo>
                  <a:pt x="0" y="172973"/>
                </a:lnTo>
                <a:lnTo>
                  <a:pt x="45719" y="223265"/>
                </a:lnTo>
                <a:lnTo>
                  <a:pt x="45719" y="294893"/>
                </a:lnTo>
                <a:lnTo>
                  <a:pt x="269747" y="294893"/>
                </a:lnTo>
                <a:lnTo>
                  <a:pt x="269747" y="223265"/>
                </a:lnTo>
                <a:lnTo>
                  <a:pt x="315467" y="172973"/>
                </a:lnTo>
                <a:lnTo>
                  <a:pt x="269747" y="121919"/>
                </a:lnTo>
                <a:lnTo>
                  <a:pt x="269747" y="51053"/>
                </a:lnTo>
                <a:close/>
              </a:path>
              <a:path w="315594" h="345439">
                <a:moveTo>
                  <a:pt x="157733" y="0"/>
                </a:moveTo>
                <a:lnTo>
                  <a:pt x="112013" y="51053"/>
                </a:lnTo>
                <a:lnTo>
                  <a:pt x="203453" y="51053"/>
                </a:lnTo>
                <a:lnTo>
                  <a:pt x="15773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4" name="object 76"/>
          <p:cNvSpPr>
            <a:spLocks/>
          </p:cNvSpPr>
          <p:nvPr/>
        </p:nvSpPr>
        <p:spPr bwMode="auto">
          <a:xfrm>
            <a:off x="2136775" y="2039938"/>
            <a:ext cx="382588" cy="222250"/>
          </a:xfrm>
          <a:custGeom>
            <a:avLst/>
            <a:gdLst/>
            <a:ahLst/>
            <a:cxnLst>
              <a:cxn ang="0">
                <a:pos x="315467" y="172973"/>
              </a:cxn>
              <a:cxn ang="0">
                <a:pos x="269747" y="121919"/>
              </a:cxn>
              <a:cxn ang="0">
                <a:pos x="269747" y="51053"/>
              </a:cxn>
              <a:cxn ang="0">
                <a:pos x="203453" y="51053"/>
              </a:cxn>
              <a:cxn ang="0">
                <a:pos x="157733" y="0"/>
              </a:cxn>
              <a:cxn ang="0">
                <a:pos x="112013" y="51053"/>
              </a:cxn>
              <a:cxn ang="0">
                <a:pos x="45719" y="51053"/>
              </a:cxn>
              <a:cxn ang="0">
                <a:pos x="45719" y="121919"/>
              </a:cxn>
              <a:cxn ang="0">
                <a:pos x="0" y="172973"/>
              </a:cxn>
              <a:cxn ang="0">
                <a:pos x="45719" y="223265"/>
              </a:cxn>
              <a:cxn ang="0">
                <a:pos x="45719" y="294893"/>
              </a:cxn>
              <a:cxn ang="0">
                <a:pos x="112013" y="294893"/>
              </a:cxn>
              <a:cxn ang="0">
                <a:pos x="157733" y="345185"/>
              </a:cxn>
              <a:cxn ang="0">
                <a:pos x="203453" y="294893"/>
              </a:cxn>
              <a:cxn ang="0">
                <a:pos x="269747" y="294893"/>
              </a:cxn>
              <a:cxn ang="0">
                <a:pos x="269747" y="223265"/>
              </a:cxn>
              <a:cxn ang="0">
                <a:pos x="315467" y="172973"/>
              </a:cxn>
            </a:cxnLst>
            <a:rect l="0" t="0" r="r" b="b"/>
            <a:pathLst>
              <a:path w="315594" h="345439">
                <a:moveTo>
                  <a:pt x="315467" y="172973"/>
                </a:moveTo>
                <a:lnTo>
                  <a:pt x="269747" y="121919"/>
                </a:lnTo>
                <a:lnTo>
                  <a:pt x="269747" y="51053"/>
                </a:lnTo>
                <a:lnTo>
                  <a:pt x="203453" y="51053"/>
                </a:lnTo>
                <a:lnTo>
                  <a:pt x="157733" y="0"/>
                </a:lnTo>
                <a:lnTo>
                  <a:pt x="112013" y="51053"/>
                </a:lnTo>
                <a:lnTo>
                  <a:pt x="45719" y="51053"/>
                </a:lnTo>
                <a:lnTo>
                  <a:pt x="45719" y="121919"/>
                </a:lnTo>
                <a:lnTo>
                  <a:pt x="0" y="172973"/>
                </a:lnTo>
                <a:lnTo>
                  <a:pt x="45719" y="223265"/>
                </a:lnTo>
                <a:lnTo>
                  <a:pt x="45719" y="294893"/>
                </a:lnTo>
                <a:lnTo>
                  <a:pt x="112013" y="294893"/>
                </a:lnTo>
                <a:lnTo>
                  <a:pt x="157733" y="345185"/>
                </a:lnTo>
                <a:lnTo>
                  <a:pt x="203453" y="294893"/>
                </a:lnTo>
                <a:lnTo>
                  <a:pt x="269747" y="294893"/>
                </a:lnTo>
                <a:lnTo>
                  <a:pt x="269747" y="223265"/>
                </a:lnTo>
                <a:lnTo>
                  <a:pt x="315467" y="172973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5" name="object 77"/>
          <p:cNvSpPr>
            <a:spLocks/>
          </p:cNvSpPr>
          <p:nvPr/>
        </p:nvSpPr>
        <p:spPr bwMode="auto">
          <a:xfrm>
            <a:off x="2136775" y="3141663"/>
            <a:ext cx="382588" cy="222250"/>
          </a:xfrm>
          <a:custGeom>
            <a:avLst/>
            <a:gdLst/>
            <a:ahLst/>
            <a:cxnLst>
              <a:cxn ang="0">
                <a:pos x="203453" y="294893"/>
              </a:cxn>
              <a:cxn ang="0">
                <a:pos x="112013" y="294893"/>
              </a:cxn>
              <a:cxn ang="0">
                <a:pos x="157733" y="345947"/>
              </a:cxn>
              <a:cxn ang="0">
                <a:pos x="203453" y="294893"/>
              </a:cxn>
              <a:cxn ang="0">
                <a:pos x="269747" y="51053"/>
              </a:cxn>
              <a:cxn ang="0">
                <a:pos x="45719" y="51053"/>
              </a:cxn>
              <a:cxn ang="0">
                <a:pos x="45719" y="122681"/>
              </a:cxn>
              <a:cxn ang="0">
                <a:pos x="0" y="172973"/>
              </a:cxn>
              <a:cxn ang="0">
                <a:pos x="45719" y="224027"/>
              </a:cxn>
              <a:cxn ang="0">
                <a:pos x="45719" y="294893"/>
              </a:cxn>
              <a:cxn ang="0">
                <a:pos x="269747" y="294893"/>
              </a:cxn>
              <a:cxn ang="0">
                <a:pos x="269747" y="224027"/>
              </a:cxn>
              <a:cxn ang="0">
                <a:pos x="315467" y="172973"/>
              </a:cxn>
              <a:cxn ang="0">
                <a:pos x="269747" y="122681"/>
              </a:cxn>
              <a:cxn ang="0">
                <a:pos x="269747" y="51053"/>
              </a:cxn>
              <a:cxn ang="0">
                <a:pos x="157733" y="0"/>
              </a:cxn>
              <a:cxn ang="0">
                <a:pos x="112013" y="51053"/>
              </a:cxn>
              <a:cxn ang="0">
                <a:pos x="203453" y="51053"/>
              </a:cxn>
              <a:cxn ang="0">
                <a:pos x="157733" y="0"/>
              </a:cxn>
            </a:cxnLst>
            <a:rect l="0" t="0" r="r" b="b"/>
            <a:pathLst>
              <a:path w="315594" h="346075">
                <a:moveTo>
                  <a:pt x="203453" y="294893"/>
                </a:moveTo>
                <a:lnTo>
                  <a:pt x="112013" y="294893"/>
                </a:lnTo>
                <a:lnTo>
                  <a:pt x="157733" y="345947"/>
                </a:lnTo>
                <a:lnTo>
                  <a:pt x="203453" y="294893"/>
                </a:lnTo>
                <a:close/>
              </a:path>
              <a:path w="315594" h="346075">
                <a:moveTo>
                  <a:pt x="269747" y="51053"/>
                </a:moveTo>
                <a:lnTo>
                  <a:pt x="45719" y="51053"/>
                </a:lnTo>
                <a:lnTo>
                  <a:pt x="45719" y="122681"/>
                </a:lnTo>
                <a:lnTo>
                  <a:pt x="0" y="172973"/>
                </a:lnTo>
                <a:lnTo>
                  <a:pt x="45719" y="224027"/>
                </a:lnTo>
                <a:lnTo>
                  <a:pt x="45719" y="294893"/>
                </a:lnTo>
                <a:lnTo>
                  <a:pt x="269747" y="294893"/>
                </a:lnTo>
                <a:lnTo>
                  <a:pt x="269747" y="224027"/>
                </a:lnTo>
                <a:lnTo>
                  <a:pt x="315467" y="172973"/>
                </a:lnTo>
                <a:lnTo>
                  <a:pt x="269747" y="122681"/>
                </a:lnTo>
                <a:lnTo>
                  <a:pt x="269747" y="51053"/>
                </a:lnTo>
                <a:close/>
              </a:path>
              <a:path w="315594" h="346075">
                <a:moveTo>
                  <a:pt x="157733" y="0"/>
                </a:moveTo>
                <a:lnTo>
                  <a:pt x="112013" y="51053"/>
                </a:lnTo>
                <a:lnTo>
                  <a:pt x="203453" y="51053"/>
                </a:lnTo>
                <a:lnTo>
                  <a:pt x="15773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6" name="object 78"/>
          <p:cNvSpPr>
            <a:spLocks/>
          </p:cNvSpPr>
          <p:nvPr/>
        </p:nvSpPr>
        <p:spPr bwMode="auto">
          <a:xfrm>
            <a:off x="2136775" y="3141663"/>
            <a:ext cx="382588" cy="222250"/>
          </a:xfrm>
          <a:custGeom>
            <a:avLst/>
            <a:gdLst/>
            <a:ahLst/>
            <a:cxnLst>
              <a:cxn ang="0">
                <a:pos x="315467" y="172973"/>
              </a:cxn>
              <a:cxn ang="0">
                <a:pos x="269747" y="122681"/>
              </a:cxn>
              <a:cxn ang="0">
                <a:pos x="269747" y="51053"/>
              </a:cxn>
              <a:cxn ang="0">
                <a:pos x="203453" y="51053"/>
              </a:cxn>
              <a:cxn ang="0">
                <a:pos x="157733" y="0"/>
              </a:cxn>
              <a:cxn ang="0">
                <a:pos x="112013" y="51053"/>
              </a:cxn>
              <a:cxn ang="0">
                <a:pos x="45719" y="51053"/>
              </a:cxn>
              <a:cxn ang="0">
                <a:pos x="45719" y="122681"/>
              </a:cxn>
              <a:cxn ang="0">
                <a:pos x="0" y="172973"/>
              </a:cxn>
              <a:cxn ang="0">
                <a:pos x="45719" y="224027"/>
              </a:cxn>
              <a:cxn ang="0">
                <a:pos x="45719" y="294893"/>
              </a:cxn>
              <a:cxn ang="0">
                <a:pos x="112013" y="294893"/>
              </a:cxn>
              <a:cxn ang="0">
                <a:pos x="157733" y="345947"/>
              </a:cxn>
              <a:cxn ang="0">
                <a:pos x="203453" y="294893"/>
              </a:cxn>
              <a:cxn ang="0">
                <a:pos x="269747" y="294893"/>
              </a:cxn>
              <a:cxn ang="0">
                <a:pos x="269747" y="224027"/>
              </a:cxn>
              <a:cxn ang="0">
                <a:pos x="315467" y="172973"/>
              </a:cxn>
            </a:cxnLst>
            <a:rect l="0" t="0" r="r" b="b"/>
            <a:pathLst>
              <a:path w="315594" h="346075">
                <a:moveTo>
                  <a:pt x="315467" y="172973"/>
                </a:moveTo>
                <a:lnTo>
                  <a:pt x="269747" y="122681"/>
                </a:lnTo>
                <a:lnTo>
                  <a:pt x="269747" y="51053"/>
                </a:lnTo>
                <a:lnTo>
                  <a:pt x="203453" y="51053"/>
                </a:lnTo>
                <a:lnTo>
                  <a:pt x="157733" y="0"/>
                </a:lnTo>
                <a:lnTo>
                  <a:pt x="112013" y="51053"/>
                </a:lnTo>
                <a:lnTo>
                  <a:pt x="45719" y="51053"/>
                </a:lnTo>
                <a:lnTo>
                  <a:pt x="45719" y="122681"/>
                </a:lnTo>
                <a:lnTo>
                  <a:pt x="0" y="172973"/>
                </a:lnTo>
                <a:lnTo>
                  <a:pt x="45719" y="224027"/>
                </a:lnTo>
                <a:lnTo>
                  <a:pt x="45719" y="294893"/>
                </a:lnTo>
                <a:lnTo>
                  <a:pt x="112013" y="294893"/>
                </a:lnTo>
                <a:lnTo>
                  <a:pt x="157733" y="345947"/>
                </a:lnTo>
                <a:lnTo>
                  <a:pt x="203453" y="294893"/>
                </a:lnTo>
                <a:lnTo>
                  <a:pt x="269747" y="294893"/>
                </a:lnTo>
                <a:lnTo>
                  <a:pt x="269747" y="224027"/>
                </a:lnTo>
                <a:lnTo>
                  <a:pt x="315467" y="172973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7" name="object 79"/>
          <p:cNvSpPr>
            <a:spLocks/>
          </p:cNvSpPr>
          <p:nvPr/>
        </p:nvSpPr>
        <p:spPr bwMode="auto">
          <a:xfrm>
            <a:off x="4994275" y="4572000"/>
            <a:ext cx="596900" cy="315913"/>
          </a:xfrm>
          <a:custGeom>
            <a:avLst/>
            <a:gdLst/>
            <a:ahLst/>
            <a:cxnLst>
              <a:cxn ang="0">
                <a:pos x="238505" y="0"/>
              </a:cxn>
              <a:cxn ang="0">
                <a:pos x="0" y="96773"/>
              </a:cxn>
              <a:cxn ang="0">
                <a:pos x="131825" y="432053"/>
              </a:cxn>
              <a:cxn ang="0">
                <a:pos x="9905" y="477773"/>
              </a:cxn>
              <a:cxn ang="0">
                <a:pos x="294131" y="493013"/>
              </a:cxn>
              <a:cxn ang="0">
                <a:pos x="444354" y="335279"/>
              </a:cxn>
              <a:cxn ang="0">
                <a:pos x="370331" y="335279"/>
              </a:cxn>
              <a:cxn ang="0">
                <a:pos x="238505" y="0"/>
              </a:cxn>
              <a:cxn ang="0">
                <a:pos x="492251" y="284987"/>
              </a:cxn>
              <a:cxn ang="0">
                <a:pos x="370331" y="335279"/>
              </a:cxn>
              <a:cxn ang="0">
                <a:pos x="444354" y="335279"/>
              </a:cxn>
              <a:cxn ang="0">
                <a:pos x="492251" y="284987"/>
              </a:cxn>
            </a:cxnLst>
            <a:rect l="0" t="0" r="r" b="b"/>
            <a:pathLst>
              <a:path w="492760" h="493395">
                <a:moveTo>
                  <a:pt x="238505" y="0"/>
                </a:moveTo>
                <a:lnTo>
                  <a:pt x="0" y="96773"/>
                </a:lnTo>
                <a:lnTo>
                  <a:pt x="131825" y="432053"/>
                </a:lnTo>
                <a:lnTo>
                  <a:pt x="9905" y="477773"/>
                </a:lnTo>
                <a:lnTo>
                  <a:pt x="294131" y="493013"/>
                </a:lnTo>
                <a:lnTo>
                  <a:pt x="444354" y="335279"/>
                </a:lnTo>
                <a:lnTo>
                  <a:pt x="370331" y="335279"/>
                </a:lnTo>
                <a:lnTo>
                  <a:pt x="238505" y="0"/>
                </a:lnTo>
                <a:close/>
              </a:path>
              <a:path w="492760" h="493395">
                <a:moveTo>
                  <a:pt x="492251" y="284987"/>
                </a:moveTo>
                <a:lnTo>
                  <a:pt x="370331" y="335279"/>
                </a:lnTo>
                <a:lnTo>
                  <a:pt x="444354" y="335279"/>
                </a:lnTo>
                <a:lnTo>
                  <a:pt x="492251" y="284987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8" name="object 80"/>
          <p:cNvSpPr>
            <a:spLocks/>
          </p:cNvSpPr>
          <p:nvPr/>
        </p:nvSpPr>
        <p:spPr bwMode="auto">
          <a:xfrm>
            <a:off x="4994275" y="4572000"/>
            <a:ext cx="596900" cy="315913"/>
          </a:xfrm>
          <a:custGeom>
            <a:avLst/>
            <a:gdLst/>
            <a:ahLst/>
            <a:cxnLst>
              <a:cxn ang="0">
                <a:pos x="9905" y="477773"/>
              </a:cxn>
              <a:cxn ang="0">
                <a:pos x="131825" y="432053"/>
              </a:cxn>
              <a:cxn ang="0">
                <a:pos x="0" y="96773"/>
              </a:cxn>
              <a:cxn ang="0">
                <a:pos x="238505" y="0"/>
              </a:cxn>
              <a:cxn ang="0">
                <a:pos x="370331" y="335279"/>
              </a:cxn>
              <a:cxn ang="0">
                <a:pos x="492251" y="284987"/>
              </a:cxn>
              <a:cxn ang="0">
                <a:pos x="294131" y="493013"/>
              </a:cxn>
              <a:cxn ang="0">
                <a:pos x="9905" y="477773"/>
              </a:cxn>
            </a:cxnLst>
            <a:rect l="0" t="0" r="r" b="b"/>
            <a:pathLst>
              <a:path w="492760" h="493395">
                <a:moveTo>
                  <a:pt x="9905" y="477773"/>
                </a:moveTo>
                <a:lnTo>
                  <a:pt x="131825" y="432053"/>
                </a:lnTo>
                <a:lnTo>
                  <a:pt x="0" y="96773"/>
                </a:lnTo>
                <a:lnTo>
                  <a:pt x="238505" y="0"/>
                </a:lnTo>
                <a:lnTo>
                  <a:pt x="370331" y="335279"/>
                </a:lnTo>
                <a:lnTo>
                  <a:pt x="492251" y="284987"/>
                </a:lnTo>
                <a:lnTo>
                  <a:pt x="294131" y="493013"/>
                </a:lnTo>
                <a:lnTo>
                  <a:pt x="9905" y="477773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59" name="object 81"/>
          <p:cNvSpPr>
            <a:spLocks/>
          </p:cNvSpPr>
          <p:nvPr/>
        </p:nvSpPr>
        <p:spPr bwMode="auto">
          <a:xfrm>
            <a:off x="2395538" y="1600200"/>
            <a:ext cx="504825" cy="147638"/>
          </a:xfrm>
          <a:custGeom>
            <a:avLst/>
            <a:gdLst/>
            <a:ahLst/>
            <a:cxnLst>
              <a:cxn ang="0">
                <a:pos x="310133" y="0"/>
              </a:cxn>
              <a:cxn ang="0">
                <a:pos x="0" y="0"/>
              </a:cxn>
              <a:cxn ang="0">
                <a:pos x="0" y="228599"/>
              </a:cxn>
              <a:cxn ang="0">
                <a:pos x="310133" y="228599"/>
              </a:cxn>
              <a:cxn ang="0">
                <a:pos x="416813" y="116585"/>
              </a:cxn>
              <a:cxn ang="0">
                <a:pos x="310133" y="0"/>
              </a:cxn>
            </a:cxnLst>
            <a:rect l="0" t="0" r="r" b="b"/>
            <a:pathLst>
              <a:path w="417194" h="228600">
                <a:moveTo>
                  <a:pt x="310133" y="0"/>
                </a:moveTo>
                <a:lnTo>
                  <a:pt x="0" y="0"/>
                </a:lnTo>
                <a:lnTo>
                  <a:pt x="0" y="228599"/>
                </a:lnTo>
                <a:lnTo>
                  <a:pt x="310133" y="228599"/>
                </a:lnTo>
                <a:lnTo>
                  <a:pt x="416813" y="116585"/>
                </a:lnTo>
                <a:lnTo>
                  <a:pt x="31013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60" name="object 82"/>
          <p:cNvSpPr>
            <a:spLocks/>
          </p:cNvSpPr>
          <p:nvPr/>
        </p:nvSpPr>
        <p:spPr bwMode="auto">
          <a:xfrm>
            <a:off x="2395538" y="1600200"/>
            <a:ext cx="504825" cy="147638"/>
          </a:xfrm>
          <a:custGeom>
            <a:avLst/>
            <a:gdLst/>
            <a:ahLst/>
            <a:cxnLst>
              <a:cxn ang="0">
                <a:pos x="310133" y="0"/>
              </a:cxn>
              <a:cxn ang="0">
                <a:pos x="0" y="0"/>
              </a:cxn>
              <a:cxn ang="0">
                <a:pos x="0" y="228599"/>
              </a:cxn>
              <a:cxn ang="0">
                <a:pos x="310133" y="228599"/>
              </a:cxn>
              <a:cxn ang="0">
                <a:pos x="416813" y="116585"/>
              </a:cxn>
              <a:cxn ang="0">
                <a:pos x="310133" y="0"/>
              </a:cxn>
            </a:cxnLst>
            <a:rect l="0" t="0" r="r" b="b"/>
            <a:pathLst>
              <a:path w="417194" h="228600">
                <a:moveTo>
                  <a:pt x="310133" y="0"/>
                </a:moveTo>
                <a:lnTo>
                  <a:pt x="0" y="0"/>
                </a:lnTo>
                <a:lnTo>
                  <a:pt x="0" y="228599"/>
                </a:lnTo>
                <a:lnTo>
                  <a:pt x="310133" y="228599"/>
                </a:lnTo>
                <a:lnTo>
                  <a:pt x="416813" y="116585"/>
                </a:lnTo>
                <a:lnTo>
                  <a:pt x="310133" y="0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61" name="object 83"/>
          <p:cNvSpPr>
            <a:spLocks/>
          </p:cNvSpPr>
          <p:nvPr/>
        </p:nvSpPr>
        <p:spPr bwMode="auto">
          <a:xfrm>
            <a:off x="2395538" y="2701925"/>
            <a:ext cx="504825" cy="146050"/>
          </a:xfrm>
          <a:custGeom>
            <a:avLst/>
            <a:gdLst/>
            <a:ahLst/>
            <a:cxnLst>
              <a:cxn ang="0">
                <a:pos x="310133" y="0"/>
              </a:cxn>
              <a:cxn ang="0">
                <a:pos x="0" y="0"/>
              </a:cxn>
              <a:cxn ang="0">
                <a:pos x="0" y="228599"/>
              </a:cxn>
              <a:cxn ang="0">
                <a:pos x="310133" y="228599"/>
              </a:cxn>
              <a:cxn ang="0">
                <a:pos x="416813" y="112013"/>
              </a:cxn>
              <a:cxn ang="0">
                <a:pos x="310133" y="0"/>
              </a:cxn>
            </a:cxnLst>
            <a:rect l="0" t="0" r="r" b="b"/>
            <a:pathLst>
              <a:path w="417194" h="228600">
                <a:moveTo>
                  <a:pt x="310133" y="0"/>
                </a:moveTo>
                <a:lnTo>
                  <a:pt x="0" y="0"/>
                </a:lnTo>
                <a:lnTo>
                  <a:pt x="0" y="228599"/>
                </a:lnTo>
                <a:lnTo>
                  <a:pt x="310133" y="228599"/>
                </a:lnTo>
                <a:lnTo>
                  <a:pt x="416813" y="112013"/>
                </a:lnTo>
                <a:lnTo>
                  <a:pt x="31013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62" name="object 84"/>
          <p:cNvSpPr>
            <a:spLocks/>
          </p:cNvSpPr>
          <p:nvPr/>
        </p:nvSpPr>
        <p:spPr bwMode="auto">
          <a:xfrm>
            <a:off x="2395538" y="2701925"/>
            <a:ext cx="504825" cy="146050"/>
          </a:xfrm>
          <a:custGeom>
            <a:avLst/>
            <a:gdLst/>
            <a:ahLst/>
            <a:cxnLst>
              <a:cxn ang="0">
                <a:pos x="310133" y="0"/>
              </a:cxn>
              <a:cxn ang="0">
                <a:pos x="0" y="0"/>
              </a:cxn>
              <a:cxn ang="0">
                <a:pos x="0" y="228599"/>
              </a:cxn>
              <a:cxn ang="0">
                <a:pos x="310133" y="228599"/>
              </a:cxn>
              <a:cxn ang="0">
                <a:pos x="416813" y="112013"/>
              </a:cxn>
              <a:cxn ang="0">
                <a:pos x="310133" y="0"/>
              </a:cxn>
            </a:cxnLst>
            <a:rect l="0" t="0" r="r" b="b"/>
            <a:pathLst>
              <a:path w="417194" h="228600">
                <a:moveTo>
                  <a:pt x="310133" y="0"/>
                </a:moveTo>
                <a:lnTo>
                  <a:pt x="0" y="0"/>
                </a:lnTo>
                <a:lnTo>
                  <a:pt x="0" y="228599"/>
                </a:lnTo>
                <a:lnTo>
                  <a:pt x="310133" y="228599"/>
                </a:lnTo>
                <a:lnTo>
                  <a:pt x="416813" y="112013"/>
                </a:lnTo>
                <a:lnTo>
                  <a:pt x="310133" y="0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63" name="object 85"/>
          <p:cNvSpPr>
            <a:spLocks/>
          </p:cNvSpPr>
          <p:nvPr/>
        </p:nvSpPr>
        <p:spPr bwMode="auto">
          <a:xfrm>
            <a:off x="2395538" y="3581400"/>
            <a:ext cx="504825" cy="147638"/>
          </a:xfrm>
          <a:custGeom>
            <a:avLst/>
            <a:gdLst/>
            <a:ahLst/>
            <a:cxnLst>
              <a:cxn ang="0">
                <a:pos x="310133" y="0"/>
              </a:cxn>
              <a:cxn ang="0">
                <a:pos x="0" y="0"/>
              </a:cxn>
              <a:cxn ang="0">
                <a:pos x="0" y="228599"/>
              </a:cxn>
              <a:cxn ang="0">
                <a:pos x="310133" y="228599"/>
              </a:cxn>
              <a:cxn ang="0">
                <a:pos x="416813" y="111251"/>
              </a:cxn>
              <a:cxn ang="0">
                <a:pos x="310133" y="0"/>
              </a:cxn>
            </a:cxnLst>
            <a:rect l="0" t="0" r="r" b="b"/>
            <a:pathLst>
              <a:path w="417194" h="228600">
                <a:moveTo>
                  <a:pt x="310133" y="0"/>
                </a:moveTo>
                <a:lnTo>
                  <a:pt x="0" y="0"/>
                </a:lnTo>
                <a:lnTo>
                  <a:pt x="0" y="228599"/>
                </a:lnTo>
                <a:lnTo>
                  <a:pt x="310133" y="228599"/>
                </a:lnTo>
                <a:lnTo>
                  <a:pt x="416813" y="111251"/>
                </a:lnTo>
                <a:lnTo>
                  <a:pt x="31013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64" name="object 86"/>
          <p:cNvSpPr>
            <a:spLocks/>
          </p:cNvSpPr>
          <p:nvPr/>
        </p:nvSpPr>
        <p:spPr bwMode="auto">
          <a:xfrm>
            <a:off x="2395538" y="3581400"/>
            <a:ext cx="504825" cy="147638"/>
          </a:xfrm>
          <a:custGeom>
            <a:avLst/>
            <a:gdLst/>
            <a:ahLst/>
            <a:cxnLst>
              <a:cxn ang="0">
                <a:pos x="310133" y="0"/>
              </a:cxn>
              <a:cxn ang="0">
                <a:pos x="0" y="0"/>
              </a:cxn>
              <a:cxn ang="0">
                <a:pos x="0" y="228599"/>
              </a:cxn>
              <a:cxn ang="0">
                <a:pos x="310133" y="228599"/>
              </a:cxn>
              <a:cxn ang="0">
                <a:pos x="416813" y="111251"/>
              </a:cxn>
              <a:cxn ang="0">
                <a:pos x="310133" y="0"/>
              </a:cxn>
            </a:cxnLst>
            <a:rect l="0" t="0" r="r" b="b"/>
            <a:pathLst>
              <a:path w="417194" h="228600">
                <a:moveTo>
                  <a:pt x="310133" y="0"/>
                </a:moveTo>
                <a:lnTo>
                  <a:pt x="0" y="0"/>
                </a:lnTo>
                <a:lnTo>
                  <a:pt x="0" y="228599"/>
                </a:lnTo>
                <a:lnTo>
                  <a:pt x="310133" y="228599"/>
                </a:lnTo>
                <a:lnTo>
                  <a:pt x="416813" y="111251"/>
                </a:lnTo>
                <a:lnTo>
                  <a:pt x="310133" y="0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88" name="object 88"/>
          <p:cNvSpPr txBox="1"/>
          <p:nvPr/>
        </p:nvSpPr>
        <p:spPr>
          <a:xfrm>
            <a:off x="7332663" y="4735513"/>
            <a:ext cx="106362" cy="1238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5" dirty="0">
                <a:latin typeface="Times New Roman"/>
                <a:cs typeface="Times New Roman"/>
              </a:rPr>
              <a:t>T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0566" name="object 94"/>
          <p:cNvSpPr>
            <a:spLocks/>
          </p:cNvSpPr>
          <p:nvPr/>
        </p:nvSpPr>
        <p:spPr bwMode="auto">
          <a:xfrm>
            <a:off x="2900363" y="4754563"/>
            <a:ext cx="503237" cy="146050"/>
          </a:xfrm>
          <a:custGeom>
            <a:avLst/>
            <a:gdLst/>
            <a:ahLst/>
            <a:cxnLst>
              <a:cxn ang="0">
                <a:pos x="314705" y="0"/>
              </a:cxn>
              <a:cxn ang="0">
                <a:pos x="0" y="0"/>
              </a:cxn>
              <a:cxn ang="0">
                <a:pos x="0" y="228599"/>
              </a:cxn>
              <a:cxn ang="0">
                <a:pos x="314705" y="228599"/>
              </a:cxn>
              <a:cxn ang="0">
                <a:pos x="416051" y="111251"/>
              </a:cxn>
              <a:cxn ang="0">
                <a:pos x="314705" y="0"/>
              </a:cxn>
            </a:cxnLst>
            <a:rect l="0" t="0" r="r" b="b"/>
            <a:pathLst>
              <a:path w="416560" h="228600">
                <a:moveTo>
                  <a:pt x="314705" y="0"/>
                </a:moveTo>
                <a:lnTo>
                  <a:pt x="0" y="0"/>
                </a:lnTo>
                <a:lnTo>
                  <a:pt x="0" y="228599"/>
                </a:lnTo>
                <a:lnTo>
                  <a:pt x="314705" y="228599"/>
                </a:lnTo>
                <a:lnTo>
                  <a:pt x="416051" y="111251"/>
                </a:lnTo>
                <a:lnTo>
                  <a:pt x="31470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67" name="object 95"/>
          <p:cNvSpPr>
            <a:spLocks/>
          </p:cNvSpPr>
          <p:nvPr/>
        </p:nvSpPr>
        <p:spPr bwMode="auto">
          <a:xfrm>
            <a:off x="2900363" y="4754563"/>
            <a:ext cx="503237" cy="146050"/>
          </a:xfrm>
          <a:custGeom>
            <a:avLst/>
            <a:gdLst/>
            <a:ahLst/>
            <a:cxnLst>
              <a:cxn ang="0">
                <a:pos x="314705" y="0"/>
              </a:cxn>
              <a:cxn ang="0">
                <a:pos x="0" y="0"/>
              </a:cxn>
              <a:cxn ang="0">
                <a:pos x="0" y="228599"/>
              </a:cxn>
              <a:cxn ang="0">
                <a:pos x="314705" y="228599"/>
              </a:cxn>
              <a:cxn ang="0">
                <a:pos x="416051" y="111251"/>
              </a:cxn>
              <a:cxn ang="0">
                <a:pos x="314705" y="0"/>
              </a:cxn>
            </a:cxnLst>
            <a:rect l="0" t="0" r="r" b="b"/>
            <a:pathLst>
              <a:path w="416560" h="228600">
                <a:moveTo>
                  <a:pt x="314705" y="0"/>
                </a:moveTo>
                <a:lnTo>
                  <a:pt x="0" y="0"/>
                </a:lnTo>
                <a:lnTo>
                  <a:pt x="0" y="228599"/>
                </a:lnTo>
                <a:lnTo>
                  <a:pt x="314705" y="228599"/>
                </a:lnTo>
                <a:lnTo>
                  <a:pt x="416051" y="111251"/>
                </a:lnTo>
                <a:lnTo>
                  <a:pt x="314705" y="0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68" name="object 96"/>
          <p:cNvSpPr txBox="1">
            <a:spLocks noChangeArrowheads="1"/>
          </p:cNvSpPr>
          <p:nvPr/>
        </p:nvSpPr>
        <p:spPr bwMode="auto">
          <a:xfrm>
            <a:off x="3000375" y="4779963"/>
            <a:ext cx="266700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es-AR" sz="1100" dirty="0">
                <a:latin typeface="Times New Roman" pitchFamily="18" charset="0"/>
                <a:cs typeface="Times New Roman" pitchFamily="18" charset="0"/>
              </a:rPr>
              <a:t>OC</a:t>
            </a:r>
          </a:p>
        </p:txBody>
      </p:sp>
      <p:sp>
        <p:nvSpPr>
          <p:cNvPr id="20569" name="object 97"/>
          <p:cNvSpPr>
            <a:spLocks/>
          </p:cNvSpPr>
          <p:nvPr/>
        </p:nvSpPr>
        <p:spPr bwMode="auto">
          <a:xfrm>
            <a:off x="4675188" y="2408238"/>
            <a:ext cx="252412" cy="71437"/>
          </a:xfrm>
          <a:custGeom>
            <a:avLst/>
            <a:gdLst/>
            <a:ahLst/>
            <a:cxnLst>
              <a:cxn ang="0">
                <a:pos x="157733" y="0"/>
              </a:cxn>
              <a:cxn ang="0">
                <a:pos x="157733" y="25907"/>
              </a:cxn>
              <a:cxn ang="0">
                <a:pos x="0" y="25907"/>
              </a:cxn>
              <a:cxn ang="0">
                <a:pos x="0" y="86867"/>
              </a:cxn>
              <a:cxn ang="0">
                <a:pos x="157733" y="86867"/>
              </a:cxn>
              <a:cxn ang="0">
                <a:pos x="157733" y="112013"/>
              </a:cxn>
              <a:cxn ang="0">
                <a:pos x="208787" y="56387"/>
              </a:cxn>
              <a:cxn ang="0">
                <a:pos x="157733" y="0"/>
              </a:cxn>
            </a:cxnLst>
            <a:rect l="0" t="0" r="r" b="b"/>
            <a:pathLst>
              <a:path w="208914" h="112395">
                <a:moveTo>
                  <a:pt x="157733" y="0"/>
                </a:moveTo>
                <a:lnTo>
                  <a:pt x="157733" y="25907"/>
                </a:lnTo>
                <a:lnTo>
                  <a:pt x="0" y="25907"/>
                </a:lnTo>
                <a:lnTo>
                  <a:pt x="0" y="86867"/>
                </a:lnTo>
                <a:lnTo>
                  <a:pt x="157733" y="86867"/>
                </a:lnTo>
                <a:lnTo>
                  <a:pt x="157733" y="112013"/>
                </a:lnTo>
                <a:lnTo>
                  <a:pt x="208787" y="56387"/>
                </a:lnTo>
                <a:lnTo>
                  <a:pt x="157733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70" name="object 98"/>
          <p:cNvSpPr>
            <a:spLocks/>
          </p:cNvSpPr>
          <p:nvPr/>
        </p:nvSpPr>
        <p:spPr bwMode="auto">
          <a:xfrm>
            <a:off x="4675188" y="2408238"/>
            <a:ext cx="252412" cy="71437"/>
          </a:xfrm>
          <a:custGeom>
            <a:avLst/>
            <a:gdLst/>
            <a:ahLst/>
            <a:cxnLst>
              <a:cxn ang="0">
                <a:pos x="157733" y="0"/>
              </a:cxn>
              <a:cxn ang="0">
                <a:pos x="157733" y="25907"/>
              </a:cxn>
              <a:cxn ang="0">
                <a:pos x="0" y="25907"/>
              </a:cxn>
              <a:cxn ang="0">
                <a:pos x="0" y="86867"/>
              </a:cxn>
              <a:cxn ang="0">
                <a:pos x="157733" y="86867"/>
              </a:cxn>
              <a:cxn ang="0">
                <a:pos x="157733" y="112013"/>
              </a:cxn>
              <a:cxn ang="0">
                <a:pos x="208787" y="56387"/>
              </a:cxn>
              <a:cxn ang="0">
                <a:pos x="157733" y="0"/>
              </a:cxn>
            </a:cxnLst>
            <a:rect l="0" t="0" r="r" b="b"/>
            <a:pathLst>
              <a:path w="208914" h="112395">
                <a:moveTo>
                  <a:pt x="157733" y="0"/>
                </a:moveTo>
                <a:lnTo>
                  <a:pt x="157733" y="25907"/>
                </a:lnTo>
                <a:lnTo>
                  <a:pt x="0" y="25907"/>
                </a:lnTo>
                <a:lnTo>
                  <a:pt x="0" y="86867"/>
                </a:lnTo>
                <a:lnTo>
                  <a:pt x="157733" y="86867"/>
                </a:lnTo>
                <a:lnTo>
                  <a:pt x="157733" y="112013"/>
                </a:lnTo>
                <a:lnTo>
                  <a:pt x="208787" y="56387"/>
                </a:lnTo>
                <a:lnTo>
                  <a:pt x="157733" y="0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71" name="object 99"/>
          <p:cNvSpPr>
            <a:spLocks/>
          </p:cNvSpPr>
          <p:nvPr/>
        </p:nvSpPr>
        <p:spPr bwMode="auto">
          <a:xfrm>
            <a:off x="6573838" y="4092575"/>
            <a:ext cx="1401762" cy="296863"/>
          </a:xfrm>
          <a:custGeom>
            <a:avLst/>
            <a:gdLst/>
            <a:ahLst/>
            <a:cxnLst>
              <a:cxn ang="0">
                <a:pos x="0" y="462533"/>
              </a:cxn>
              <a:cxn ang="0">
                <a:pos x="1158239" y="462533"/>
              </a:cxn>
              <a:cxn ang="0">
                <a:pos x="1158239" y="0"/>
              </a:cxn>
              <a:cxn ang="0">
                <a:pos x="0" y="0"/>
              </a:cxn>
              <a:cxn ang="0">
                <a:pos x="0" y="462533"/>
              </a:cxn>
            </a:cxnLst>
            <a:rect l="0" t="0" r="r" b="b"/>
            <a:pathLst>
              <a:path w="1158240" h="462915">
                <a:moveTo>
                  <a:pt x="0" y="462533"/>
                </a:moveTo>
                <a:lnTo>
                  <a:pt x="1158239" y="462533"/>
                </a:lnTo>
                <a:lnTo>
                  <a:pt x="1158239" y="0"/>
                </a:lnTo>
                <a:lnTo>
                  <a:pt x="0" y="0"/>
                </a:lnTo>
                <a:lnTo>
                  <a:pt x="0" y="462533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72" name="object 100"/>
          <p:cNvSpPr>
            <a:spLocks/>
          </p:cNvSpPr>
          <p:nvPr/>
        </p:nvSpPr>
        <p:spPr bwMode="auto">
          <a:xfrm>
            <a:off x="6573838" y="4092575"/>
            <a:ext cx="1401762" cy="296863"/>
          </a:xfrm>
          <a:custGeom>
            <a:avLst/>
            <a:gdLst/>
            <a:ahLst/>
            <a:cxnLst>
              <a:cxn ang="0">
                <a:pos x="0" y="462533"/>
              </a:cxn>
              <a:cxn ang="0">
                <a:pos x="1158239" y="462533"/>
              </a:cxn>
              <a:cxn ang="0">
                <a:pos x="1158239" y="0"/>
              </a:cxn>
              <a:cxn ang="0">
                <a:pos x="0" y="0"/>
              </a:cxn>
              <a:cxn ang="0">
                <a:pos x="0" y="462533"/>
              </a:cxn>
            </a:cxnLst>
            <a:rect l="0" t="0" r="r" b="b"/>
            <a:pathLst>
              <a:path w="1158240" h="462915">
                <a:moveTo>
                  <a:pt x="0" y="462533"/>
                </a:moveTo>
                <a:lnTo>
                  <a:pt x="1158239" y="462533"/>
                </a:lnTo>
                <a:lnTo>
                  <a:pt x="1158239" y="0"/>
                </a:lnTo>
                <a:lnTo>
                  <a:pt x="0" y="0"/>
                </a:lnTo>
                <a:lnTo>
                  <a:pt x="0" y="462533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01" name="object 101"/>
          <p:cNvSpPr txBox="1"/>
          <p:nvPr/>
        </p:nvSpPr>
        <p:spPr>
          <a:xfrm>
            <a:off x="6773863" y="4124325"/>
            <a:ext cx="989012" cy="3587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indent="111125">
              <a:lnSpc>
                <a:spcPts val="1400"/>
              </a:lnSpc>
            </a:pPr>
            <a:r>
              <a:rPr lang="es-AR" sz="1200" b="1">
                <a:latin typeface="Times New Roman" pitchFamily="18" charset="0"/>
                <a:cs typeface="Times New Roman" pitchFamily="18" charset="0"/>
              </a:rPr>
              <a:t>Servicios Alimenticios</a:t>
            </a:r>
            <a:endParaRPr lang="es-AR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74" name="object 102"/>
          <p:cNvSpPr>
            <a:spLocks/>
          </p:cNvSpPr>
          <p:nvPr/>
        </p:nvSpPr>
        <p:spPr bwMode="auto">
          <a:xfrm>
            <a:off x="6672263" y="4603750"/>
            <a:ext cx="288925" cy="290513"/>
          </a:xfrm>
          <a:custGeom>
            <a:avLst/>
            <a:gdLst/>
            <a:ahLst/>
            <a:cxnLst>
              <a:cxn ang="0">
                <a:pos x="0" y="314705"/>
              </a:cxn>
              <a:cxn ang="0">
                <a:pos x="70865" y="451865"/>
              </a:cxn>
              <a:cxn ang="0">
                <a:pos x="203453" y="371093"/>
              </a:cxn>
              <a:cxn ang="0">
                <a:pos x="152399" y="355853"/>
              </a:cxn>
              <a:cxn ang="0">
                <a:pos x="159145" y="329945"/>
              </a:cxn>
              <a:cxn ang="0">
                <a:pos x="51053" y="329945"/>
              </a:cxn>
              <a:cxn ang="0">
                <a:pos x="0" y="314705"/>
              </a:cxn>
              <a:cxn ang="0">
                <a:pos x="137159" y="0"/>
              </a:cxn>
              <a:cxn ang="0">
                <a:pos x="51053" y="329945"/>
              </a:cxn>
              <a:cxn ang="0">
                <a:pos x="159145" y="329945"/>
              </a:cxn>
              <a:cxn ang="0">
                <a:pos x="238505" y="25145"/>
              </a:cxn>
              <a:cxn ang="0">
                <a:pos x="137159" y="0"/>
              </a:cxn>
            </a:cxnLst>
            <a:rect l="0" t="0" r="r" b="b"/>
            <a:pathLst>
              <a:path w="238760" h="452120">
                <a:moveTo>
                  <a:pt x="0" y="314705"/>
                </a:moveTo>
                <a:lnTo>
                  <a:pt x="70865" y="451865"/>
                </a:lnTo>
                <a:lnTo>
                  <a:pt x="203453" y="371093"/>
                </a:lnTo>
                <a:lnTo>
                  <a:pt x="152399" y="355853"/>
                </a:lnTo>
                <a:lnTo>
                  <a:pt x="159145" y="329945"/>
                </a:lnTo>
                <a:lnTo>
                  <a:pt x="51053" y="329945"/>
                </a:lnTo>
                <a:lnTo>
                  <a:pt x="0" y="314705"/>
                </a:lnTo>
                <a:close/>
              </a:path>
              <a:path w="238760" h="452120">
                <a:moveTo>
                  <a:pt x="137159" y="0"/>
                </a:moveTo>
                <a:lnTo>
                  <a:pt x="51053" y="329945"/>
                </a:lnTo>
                <a:lnTo>
                  <a:pt x="159145" y="329945"/>
                </a:lnTo>
                <a:lnTo>
                  <a:pt x="238505" y="25145"/>
                </a:lnTo>
                <a:lnTo>
                  <a:pt x="137159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75" name="object 103"/>
          <p:cNvSpPr>
            <a:spLocks/>
          </p:cNvSpPr>
          <p:nvPr/>
        </p:nvSpPr>
        <p:spPr bwMode="auto">
          <a:xfrm>
            <a:off x="6672263" y="4603750"/>
            <a:ext cx="288925" cy="290513"/>
          </a:xfrm>
          <a:custGeom>
            <a:avLst/>
            <a:gdLst/>
            <a:ahLst/>
            <a:cxnLst>
              <a:cxn ang="0">
                <a:pos x="0" y="314705"/>
              </a:cxn>
              <a:cxn ang="0">
                <a:pos x="51053" y="329945"/>
              </a:cxn>
              <a:cxn ang="0">
                <a:pos x="137159" y="0"/>
              </a:cxn>
              <a:cxn ang="0">
                <a:pos x="238505" y="25145"/>
              </a:cxn>
              <a:cxn ang="0">
                <a:pos x="152399" y="355853"/>
              </a:cxn>
              <a:cxn ang="0">
                <a:pos x="203453" y="371093"/>
              </a:cxn>
              <a:cxn ang="0">
                <a:pos x="70865" y="451865"/>
              </a:cxn>
              <a:cxn ang="0">
                <a:pos x="0" y="314705"/>
              </a:cxn>
            </a:cxnLst>
            <a:rect l="0" t="0" r="r" b="b"/>
            <a:pathLst>
              <a:path w="238760" h="452120">
                <a:moveTo>
                  <a:pt x="0" y="314705"/>
                </a:moveTo>
                <a:lnTo>
                  <a:pt x="51053" y="329945"/>
                </a:lnTo>
                <a:lnTo>
                  <a:pt x="137159" y="0"/>
                </a:lnTo>
                <a:lnTo>
                  <a:pt x="238505" y="25145"/>
                </a:lnTo>
                <a:lnTo>
                  <a:pt x="152399" y="355853"/>
                </a:lnTo>
                <a:lnTo>
                  <a:pt x="203453" y="371093"/>
                </a:lnTo>
                <a:lnTo>
                  <a:pt x="70865" y="451865"/>
                </a:lnTo>
                <a:lnTo>
                  <a:pt x="0" y="314705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76" name="object 104"/>
          <p:cNvSpPr>
            <a:spLocks/>
          </p:cNvSpPr>
          <p:nvPr/>
        </p:nvSpPr>
        <p:spPr bwMode="auto">
          <a:xfrm>
            <a:off x="6408738" y="3652838"/>
            <a:ext cx="338137" cy="284162"/>
          </a:xfrm>
          <a:custGeom>
            <a:avLst/>
            <a:gdLst/>
            <a:ahLst/>
            <a:cxnLst>
              <a:cxn ang="0">
                <a:pos x="96011" y="0"/>
              </a:cxn>
              <a:cxn ang="0">
                <a:pos x="0" y="41147"/>
              </a:cxn>
              <a:cxn ang="0">
                <a:pos x="131825" y="355853"/>
              </a:cxn>
              <a:cxn ang="0">
                <a:pos x="86105" y="376427"/>
              </a:cxn>
              <a:cxn ang="0">
                <a:pos x="227837" y="441959"/>
              </a:cxn>
              <a:cxn ang="0">
                <a:pos x="271749" y="315467"/>
              </a:cxn>
              <a:cxn ang="0">
                <a:pos x="227837" y="315467"/>
              </a:cxn>
              <a:cxn ang="0">
                <a:pos x="96011" y="0"/>
              </a:cxn>
              <a:cxn ang="0">
                <a:pos x="278891" y="294893"/>
              </a:cxn>
              <a:cxn ang="0">
                <a:pos x="227837" y="315467"/>
              </a:cxn>
              <a:cxn ang="0">
                <a:pos x="271749" y="315467"/>
              </a:cxn>
              <a:cxn ang="0">
                <a:pos x="278891" y="294893"/>
              </a:cxn>
            </a:cxnLst>
            <a:rect l="0" t="0" r="r" b="b"/>
            <a:pathLst>
              <a:path w="279400" h="441960">
                <a:moveTo>
                  <a:pt x="96011" y="0"/>
                </a:moveTo>
                <a:lnTo>
                  <a:pt x="0" y="41147"/>
                </a:lnTo>
                <a:lnTo>
                  <a:pt x="131825" y="355853"/>
                </a:lnTo>
                <a:lnTo>
                  <a:pt x="86105" y="376427"/>
                </a:lnTo>
                <a:lnTo>
                  <a:pt x="227837" y="441959"/>
                </a:lnTo>
                <a:lnTo>
                  <a:pt x="271749" y="315467"/>
                </a:lnTo>
                <a:lnTo>
                  <a:pt x="227837" y="315467"/>
                </a:lnTo>
                <a:lnTo>
                  <a:pt x="96011" y="0"/>
                </a:lnTo>
                <a:close/>
              </a:path>
              <a:path w="279400" h="441960">
                <a:moveTo>
                  <a:pt x="278891" y="294893"/>
                </a:moveTo>
                <a:lnTo>
                  <a:pt x="227837" y="315467"/>
                </a:lnTo>
                <a:lnTo>
                  <a:pt x="271749" y="315467"/>
                </a:lnTo>
                <a:lnTo>
                  <a:pt x="278891" y="294893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77" name="object 105"/>
          <p:cNvSpPr>
            <a:spLocks/>
          </p:cNvSpPr>
          <p:nvPr/>
        </p:nvSpPr>
        <p:spPr bwMode="auto">
          <a:xfrm>
            <a:off x="6408738" y="3652838"/>
            <a:ext cx="338137" cy="284162"/>
          </a:xfrm>
          <a:custGeom>
            <a:avLst/>
            <a:gdLst/>
            <a:ahLst/>
            <a:cxnLst>
              <a:cxn ang="0">
                <a:pos x="86105" y="376427"/>
              </a:cxn>
              <a:cxn ang="0">
                <a:pos x="131825" y="355853"/>
              </a:cxn>
              <a:cxn ang="0">
                <a:pos x="0" y="41147"/>
              </a:cxn>
              <a:cxn ang="0">
                <a:pos x="96011" y="0"/>
              </a:cxn>
              <a:cxn ang="0">
                <a:pos x="227837" y="315467"/>
              </a:cxn>
              <a:cxn ang="0">
                <a:pos x="278891" y="294893"/>
              </a:cxn>
              <a:cxn ang="0">
                <a:pos x="227837" y="441959"/>
              </a:cxn>
              <a:cxn ang="0">
                <a:pos x="86105" y="376427"/>
              </a:cxn>
            </a:cxnLst>
            <a:rect l="0" t="0" r="r" b="b"/>
            <a:pathLst>
              <a:path w="279400" h="441960">
                <a:moveTo>
                  <a:pt x="86105" y="376427"/>
                </a:moveTo>
                <a:lnTo>
                  <a:pt x="131825" y="355853"/>
                </a:lnTo>
                <a:lnTo>
                  <a:pt x="0" y="41147"/>
                </a:lnTo>
                <a:lnTo>
                  <a:pt x="96011" y="0"/>
                </a:lnTo>
                <a:lnTo>
                  <a:pt x="227837" y="315467"/>
                </a:lnTo>
                <a:lnTo>
                  <a:pt x="278891" y="294893"/>
                </a:lnTo>
                <a:lnTo>
                  <a:pt x="227837" y="441959"/>
                </a:lnTo>
                <a:lnTo>
                  <a:pt x="86105" y="376427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06" name="object 106"/>
          <p:cNvSpPr txBox="1"/>
          <p:nvPr/>
        </p:nvSpPr>
        <p:spPr>
          <a:xfrm>
            <a:off x="3662363" y="1600200"/>
            <a:ext cx="2155825" cy="307975"/>
          </a:xfrm>
          <a:prstGeom prst="rect">
            <a:avLst/>
          </a:prstGeom>
          <a:solidFill>
            <a:srgbClr val="CCFFFF"/>
          </a:solidFill>
          <a:ln w="9905">
            <a:solidFill>
              <a:srgbClr val="000000"/>
            </a:solidFill>
          </a:ln>
        </p:spPr>
        <p:txBody>
          <a:bodyPr lIns="0" tIns="0" rIns="0" bIns="0">
            <a:spAutoFit/>
          </a:bodyPr>
          <a:lstStyle/>
          <a:p>
            <a:pPr marL="400050" indent="-284163"/>
            <a:r>
              <a:rPr lang="es-AR" sz="1000" b="1">
                <a:latin typeface="Times New Roman" pitchFamily="18" charset="0"/>
                <a:cs typeface="Times New Roman" pitchFamily="18" charset="0"/>
              </a:rPr>
              <a:t>ESTABLECIMIENTOS DE CRIA Y RECRIA</a:t>
            </a:r>
            <a:endParaRPr lang="es-AR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79" name="object 107"/>
          <p:cNvSpPr>
            <a:spLocks/>
          </p:cNvSpPr>
          <p:nvPr/>
        </p:nvSpPr>
        <p:spPr bwMode="auto">
          <a:xfrm>
            <a:off x="3913188" y="1968500"/>
            <a:ext cx="381000" cy="219075"/>
          </a:xfrm>
          <a:custGeom>
            <a:avLst/>
            <a:gdLst/>
            <a:ahLst/>
            <a:cxnLst>
              <a:cxn ang="0">
                <a:pos x="314705" y="254507"/>
              </a:cxn>
              <a:cxn ang="0">
                <a:pos x="0" y="254507"/>
              </a:cxn>
              <a:cxn ang="0">
                <a:pos x="157733" y="340613"/>
              </a:cxn>
              <a:cxn ang="0">
                <a:pos x="314705" y="254507"/>
              </a:cxn>
              <a:cxn ang="0">
                <a:pos x="233933" y="0"/>
              </a:cxn>
              <a:cxn ang="0">
                <a:pos x="76199" y="0"/>
              </a:cxn>
              <a:cxn ang="0">
                <a:pos x="76199" y="254507"/>
              </a:cxn>
              <a:cxn ang="0">
                <a:pos x="233933" y="254507"/>
              </a:cxn>
              <a:cxn ang="0">
                <a:pos x="233933" y="0"/>
              </a:cxn>
            </a:cxnLst>
            <a:rect l="0" t="0" r="r" b="b"/>
            <a:pathLst>
              <a:path w="314960" h="340995">
                <a:moveTo>
                  <a:pt x="314705" y="254507"/>
                </a:moveTo>
                <a:lnTo>
                  <a:pt x="0" y="254507"/>
                </a:lnTo>
                <a:lnTo>
                  <a:pt x="157733" y="340613"/>
                </a:lnTo>
                <a:lnTo>
                  <a:pt x="314705" y="254507"/>
                </a:lnTo>
                <a:close/>
              </a:path>
              <a:path w="314960" h="340995">
                <a:moveTo>
                  <a:pt x="233933" y="0"/>
                </a:moveTo>
                <a:lnTo>
                  <a:pt x="76199" y="0"/>
                </a:lnTo>
                <a:lnTo>
                  <a:pt x="76199" y="254507"/>
                </a:lnTo>
                <a:lnTo>
                  <a:pt x="233933" y="254507"/>
                </a:lnTo>
                <a:lnTo>
                  <a:pt x="233933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80" name="object 108"/>
          <p:cNvSpPr>
            <a:spLocks/>
          </p:cNvSpPr>
          <p:nvPr/>
        </p:nvSpPr>
        <p:spPr bwMode="auto">
          <a:xfrm>
            <a:off x="3913188" y="1968500"/>
            <a:ext cx="381000" cy="219075"/>
          </a:xfrm>
          <a:custGeom>
            <a:avLst/>
            <a:gdLst/>
            <a:ahLst/>
            <a:cxnLst>
              <a:cxn ang="0">
                <a:pos x="0" y="254507"/>
              </a:cxn>
              <a:cxn ang="0">
                <a:pos x="76199" y="254507"/>
              </a:cxn>
              <a:cxn ang="0">
                <a:pos x="76199" y="0"/>
              </a:cxn>
              <a:cxn ang="0">
                <a:pos x="233933" y="0"/>
              </a:cxn>
              <a:cxn ang="0">
                <a:pos x="233933" y="254507"/>
              </a:cxn>
              <a:cxn ang="0">
                <a:pos x="314705" y="254507"/>
              </a:cxn>
              <a:cxn ang="0">
                <a:pos x="157733" y="340613"/>
              </a:cxn>
              <a:cxn ang="0">
                <a:pos x="0" y="254507"/>
              </a:cxn>
            </a:cxnLst>
            <a:rect l="0" t="0" r="r" b="b"/>
            <a:pathLst>
              <a:path w="314960" h="340995">
                <a:moveTo>
                  <a:pt x="0" y="254507"/>
                </a:moveTo>
                <a:lnTo>
                  <a:pt x="76199" y="254507"/>
                </a:lnTo>
                <a:lnTo>
                  <a:pt x="76199" y="0"/>
                </a:lnTo>
                <a:lnTo>
                  <a:pt x="233933" y="0"/>
                </a:lnTo>
                <a:lnTo>
                  <a:pt x="233933" y="254507"/>
                </a:lnTo>
                <a:lnTo>
                  <a:pt x="314705" y="254507"/>
                </a:lnTo>
                <a:lnTo>
                  <a:pt x="157733" y="340613"/>
                </a:lnTo>
                <a:lnTo>
                  <a:pt x="0" y="254507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81" name="object 109"/>
          <p:cNvSpPr>
            <a:spLocks/>
          </p:cNvSpPr>
          <p:nvPr/>
        </p:nvSpPr>
        <p:spPr bwMode="auto">
          <a:xfrm>
            <a:off x="5437188" y="1968500"/>
            <a:ext cx="123825" cy="219075"/>
          </a:xfrm>
          <a:custGeom>
            <a:avLst/>
            <a:gdLst/>
            <a:ahLst/>
            <a:cxnLst>
              <a:cxn ang="0">
                <a:pos x="101345" y="254507"/>
              </a:cxn>
              <a:cxn ang="0">
                <a:pos x="0" y="254507"/>
              </a:cxn>
              <a:cxn ang="0">
                <a:pos x="50291" y="340613"/>
              </a:cxn>
              <a:cxn ang="0">
                <a:pos x="101345" y="254507"/>
              </a:cxn>
              <a:cxn ang="0">
                <a:pos x="76199" y="0"/>
              </a:cxn>
              <a:cxn ang="0">
                <a:pos x="25145" y="0"/>
              </a:cxn>
              <a:cxn ang="0">
                <a:pos x="25145" y="254507"/>
              </a:cxn>
              <a:cxn ang="0">
                <a:pos x="76199" y="254507"/>
              </a:cxn>
              <a:cxn ang="0">
                <a:pos x="76199" y="0"/>
              </a:cxn>
            </a:cxnLst>
            <a:rect l="0" t="0" r="r" b="b"/>
            <a:pathLst>
              <a:path w="101600" h="340995">
                <a:moveTo>
                  <a:pt x="101345" y="254507"/>
                </a:moveTo>
                <a:lnTo>
                  <a:pt x="0" y="254507"/>
                </a:lnTo>
                <a:lnTo>
                  <a:pt x="50291" y="340613"/>
                </a:lnTo>
                <a:lnTo>
                  <a:pt x="101345" y="254507"/>
                </a:lnTo>
                <a:close/>
              </a:path>
              <a:path w="101600" h="340995">
                <a:moveTo>
                  <a:pt x="76199" y="0"/>
                </a:moveTo>
                <a:lnTo>
                  <a:pt x="25145" y="0"/>
                </a:lnTo>
                <a:lnTo>
                  <a:pt x="25145" y="254507"/>
                </a:lnTo>
                <a:lnTo>
                  <a:pt x="76199" y="254507"/>
                </a:lnTo>
                <a:lnTo>
                  <a:pt x="76199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82" name="object 110"/>
          <p:cNvSpPr>
            <a:spLocks/>
          </p:cNvSpPr>
          <p:nvPr/>
        </p:nvSpPr>
        <p:spPr bwMode="auto">
          <a:xfrm>
            <a:off x="5437188" y="1968500"/>
            <a:ext cx="123825" cy="219075"/>
          </a:xfrm>
          <a:custGeom>
            <a:avLst/>
            <a:gdLst/>
            <a:ahLst/>
            <a:cxnLst>
              <a:cxn ang="0">
                <a:pos x="0" y="254507"/>
              </a:cxn>
              <a:cxn ang="0">
                <a:pos x="25145" y="254507"/>
              </a:cxn>
              <a:cxn ang="0">
                <a:pos x="25145" y="0"/>
              </a:cxn>
              <a:cxn ang="0">
                <a:pos x="76199" y="0"/>
              </a:cxn>
              <a:cxn ang="0">
                <a:pos x="76199" y="254507"/>
              </a:cxn>
              <a:cxn ang="0">
                <a:pos x="101345" y="254507"/>
              </a:cxn>
              <a:cxn ang="0">
                <a:pos x="50291" y="340613"/>
              </a:cxn>
              <a:cxn ang="0">
                <a:pos x="0" y="254507"/>
              </a:cxn>
            </a:cxnLst>
            <a:rect l="0" t="0" r="r" b="b"/>
            <a:pathLst>
              <a:path w="101600" h="340995">
                <a:moveTo>
                  <a:pt x="0" y="254507"/>
                </a:moveTo>
                <a:lnTo>
                  <a:pt x="25145" y="254507"/>
                </a:lnTo>
                <a:lnTo>
                  <a:pt x="25145" y="0"/>
                </a:lnTo>
                <a:lnTo>
                  <a:pt x="76199" y="0"/>
                </a:lnTo>
                <a:lnTo>
                  <a:pt x="76199" y="254507"/>
                </a:lnTo>
                <a:lnTo>
                  <a:pt x="101345" y="254507"/>
                </a:lnTo>
                <a:lnTo>
                  <a:pt x="50291" y="340613"/>
                </a:lnTo>
                <a:lnTo>
                  <a:pt x="0" y="254507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83" name="object 111"/>
          <p:cNvSpPr>
            <a:spLocks/>
          </p:cNvSpPr>
          <p:nvPr/>
        </p:nvSpPr>
        <p:spPr bwMode="auto">
          <a:xfrm>
            <a:off x="7207250" y="1268413"/>
            <a:ext cx="385763" cy="220662"/>
          </a:xfrm>
          <a:custGeom>
            <a:avLst/>
            <a:gdLst/>
            <a:ahLst/>
            <a:cxnLst>
              <a:cxn ang="0">
                <a:pos x="166146" y="0"/>
              </a:cxn>
              <a:cxn ang="0">
                <a:pos x="122784" y="5542"/>
              </a:cxn>
              <a:cxn ang="0">
                <a:pos x="84152" y="21370"/>
              </a:cxn>
              <a:cxn ang="0">
                <a:pos x="51404" y="46053"/>
              </a:cxn>
              <a:cxn ang="0">
                <a:pos x="25692" y="78162"/>
              </a:cxn>
              <a:cxn ang="0">
                <a:pos x="8173" y="116265"/>
              </a:cxn>
              <a:cxn ang="0">
                <a:pos x="0" y="158932"/>
              </a:cxn>
              <a:cxn ang="0">
                <a:pos x="501" y="175506"/>
              </a:cxn>
              <a:cxn ang="0">
                <a:pos x="8511" y="221838"/>
              </a:cxn>
              <a:cxn ang="0">
                <a:pos x="25303" y="262273"/>
              </a:cxn>
              <a:cxn ang="0">
                <a:pos x="49629" y="295770"/>
              </a:cxn>
              <a:cxn ang="0">
                <a:pos x="80237" y="321286"/>
              </a:cxn>
              <a:cxn ang="0">
                <a:pos x="115877" y="337781"/>
              </a:cxn>
              <a:cxn ang="0">
                <a:pos x="155297" y="344212"/>
              </a:cxn>
              <a:cxn ang="0">
                <a:pos x="169870" y="343567"/>
              </a:cxn>
              <a:cxn ang="0">
                <a:pos x="211013" y="334230"/>
              </a:cxn>
              <a:cxn ang="0">
                <a:pos x="247313" y="314932"/>
              </a:cxn>
              <a:cxn ang="0">
                <a:pos x="277503" y="287142"/>
              </a:cxn>
              <a:cxn ang="0">
                <a:pos x="300318" y="252326"/>
              </a:cxn>
              <a:cxn ang="0">
                <a:pos x="314494" y="211954"/>
              </a:cxn>
              <a:cxn ang="0">
                <a:pos x="318820" y="172050"/>
              </a:cxn>
              <a:cxn ang="0">
                <a:pos x="318201" y="156792"/>
              </a:cxn>
              <a:cxn ang="0">
                <a:pos x="309333" y="113469"/>
              </a:cxn>
              <a:cxn ang="0">
                <a:pos x="291045" y="75000"/>
              </a:cxn>
              <a:cxn ang="0">
                <a:pos x="264744" y="42903"/>
              </a:cxn>
              <a:cxn ang="0">
                <a:pos x="231839" y="18694"/>
              </a:cxn>
              <a:cxn ang="0">
                <a:pos x="193738" y="3892"/>
              </a:cxn>
              <a:cxn ang="0">
                <a:pos x="166146" y="0"/>
              </a:cxn>
            </a:cxnLst>
            <a:rect l="0" t="0" r="r" b="b"/>
            <a:pathLst>
              <a:path w="319404" h="344805">
                <a:moveTo>
                  <a:pt x="166146" y="0"/>
                </a:moveTo>
                <a:lnTo>
                  <a:pt x="122784" y="5542"/>
                </a:lnTo>
                <a:lnTo>
                  <a:pt x="84152" y="21370"/>
                </a:lnTo>
                <a:lnTo>
                  <a:pt x="51404" y="46053"/>
                </a:lnTo>
                <a:lnTo>
                  <a:pt x="25692" y="78162"/>
                </a:lnTo>
                <a:lnTo>
                  <a:pt x="8173" y="116265"/>
                </a:lnTo>
                <a:lnTo>
                  <a:pt x="0" y="158932"/>
                </a:lnTo>
                <a:lnTo>
                  <a:pt x="501" y="175506"/>
                </a:lnTo>
                <a:lnTo>
                  <a:pt x="8511" y="221838"/>
                </a:lnTo>
                <a:lnTo>
                  <a:pt x="25303" y="262273"/>
                </a:lnTo>
                <a:lnTo>
                  <a:pt x="49629" y="295770"/>
                </a:lnTo>
                <a:lnTo>
                  <a:pt x="80237" y="321286"/>
                </a:lnTo>
                <a:lnTo>
                  <a:pt x="115877" y="337781"/>
                </a:lnTo>
                <a:lnTo>
                  <a:pt x="155297" y="344212"/>
                </a:lnTo>
                <a:lnTo>
                  <a:pt x="169870" y="343567"/>
                </a:lnTo>
                <a:lnTo>
                  <a:pt x="211013" y="334230"/>
                </a:lnTo>
                <a:lnTo>
                  <a:pt x="247313" y="314932"/>
                </a:lnTo>
                <a:lnTo>
                  <a:pt x="277503" y="287142"/>
                </a:lnTo>
                <a:lnTo>
                  <a:pt x="300318" y="252326"/>
                </a:lnTo>
                <a:lnTo>
                  <a:pt x="314494" y="211954"/>
                </a:lnTo>
                <a:lnTo>
                  <a:pt x="318820" y="172050"/>
                </a:lnTo>
                <a:lnTo>
                  <a:pt x="318201" y="156792"/>
                </a:lnTo>
                <a:lnTo>
                  <a:pt x="309333" y="113469"/>
                </a:lnTo>
                <a:lnTo>
                  <a:pt x="291045" y="75000"/>
                </a:lnTo>
                <a:lnTo>
                  <a:pt x="264744" y="42903"/>
                </a:lnTo>
                <a:lnTo>
                  <a:pt x="231839" y="18694"/>
                </a:lnTo>
                <a:lnTo>
                  <a:pt x="193738" y="3892"/>
                </a:lnTo>
                <a:lnTo>
                  <a:pt x="16614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84" name="object 112"/>
          <p:cNvSpPr>
            <a:spLocks/>
          </p:cNvSpPr>
          <p:nvPr/>
        </p:nvSpPr>
        <p:spPr bwMode="auto">
          <a:xfrm>
            <a:off x="7207250" y="1268413"/>
            <a:ext cx="385763" cy="220662"/>
          </a:xfrm>
          <a:custGeom>
            <a:avLst/>
            <a:gdLst/>
            <a:ahLst/>
            <a:cxnLst>
              <a:cxn ang="0">
                <a:pos x="318820" y="172050"/>
              </a:cxn>
              <a:cxn ang="0">
                <a:pos x="318201" y="156792"/>
              </a:cxn>
              <a:cxn ang="0">
                <a:pos x="316379" y="141906"/>
              </a:cxn>
              <a:cxn ang="0">
                <a:pos x="304215" y="100032"/>
              </a:cxn>
              <a:cxn ang="0">
                <a:pos x="283099" y="63518"/>
              </a:cxn>
              <a:cxn ang="0">
                <a:pos x="254440" y="33882"/>
              </a:cxn>
              <a:cxn ang="0">
                <a:pos x="219647" y="12640"/>
              </a:cxn>
              <a:cxn ang="0">
                <a:pos x="180126" y="1311"/>
              </a:cxn>
              <a:cxn ang="0">
                <a:pos x="166146" y="0"/>
              </a:cxn>
              <a:cxn ang="0">
                <a:pos x="151238" y="616"/>
              </a:cxn>
              <a:cxn ang="0">
                <a:pos x="109324" y="9746"/>
              </a:cxn>
              <a:cxn ang="0">
                <a:pos x="72525" y="28685"/>
              </a:cxn>
              <a:cxn ang="0">
                <a:pos x="41994" y="56002"/>
              </a:cxn>
              <a:cxn ang="0">
                <a:pos x="18885" y="90267"/>
              </a:cxn>
              <a:cxn ang="0">
                <a:pos x="4353" y="130051"/>
              </a:cxn>
              <a:cxn ang="0">
                <a:pos x="0" y="158932"/>
              </a:cxn>
              <a:cxn ang="0">
                <a:pos x="501" y="175506"/>
              </a:cxn>
              <a:cxn ang="0">
                <a:pos x="8511" y="221838"/>
              </a:cxn>
              <a:cxn ang="0">
                <a:pos x="25303" y="262273"/>
              </a:cxn>
              <a:cxn ang="0">
                <a:pos x="49629" y="295770"/>
              </a:cxn>
              <a:cxn ang="0">
                <a:pos x="80237" y="321286"/>
              </a:cxn>
              <a:cxn ang="0">
                <a:pos x="115877" y="337781"/>
              </a:cxn>
              <a:cxn ang="0">
                <a:pos x="155297" y="344212"/>
              </a:cxn>
              <a:cxn ang="0">
                <a:pos x="169870" y="343567"/>
              </a:cxn>
              <a:cxn ang="0">
                <a:pos x="211013" y="334230"/>
              </a:cxn>
              <a:cxn ang="0">
                <a:pos x="247313" y="314932"/>
              </a:cxn>
              <a:cxn ang="0">
                <a:pos x="277503" y="287142"/>
              </a:cxn>
              <a:cxn ang="0">
                <a:pos x="300318" y="252326"/>
              </a:cxn>
              <a:cxn ang="0">
                <a:pos x="314494" y="211954"/>
              </a:cxn>
              <a:cxn ang="0">
                <a:pos x="318520" y="182677"/>
              </a:cxn>
              <a:cxn ang="0">
                <a:pos x="318820" y="172050"/>
              </a:cxn>
            </a:cxnLst>
            <a:rect l="0" t="0" r="r" b="b"/>
            <a:pathLst>
              <a:path w="319404" h="344805">
                <a:moveTo>
                  <a:pt x="318820" y="172050"/>
                </a:moveTo>
                <a:lnTo>
                  <a:pt x="318201" y="156792"/>
                </a:lnTo>
                <a:lnTo>
                  <a:pt x="316379" y="141906"/>
                </a:lnTo>
                <a:lnTo>
                  <a:pt x="304215" y="100032"/>
                </a:lnTo>
                <a:lnTo>
                  <a:pt x="283099" y="63518"/>
                </a:lnTo>
                <a:lnTo>
                  <a:pt x="254440" y="33882"/>
                </a:lnTo>
                <a:lnTo>
                  <a:pt x="219647" y="12640"/>
                </a:lnTo>
                <a:lnTo>
                  <a:pt x="180126" y="1311"/>
                </a:lnTo>
                <a:lnTo>
                  <a:pt x="166146" y="0"/>
                </a:lnTo>
                <a:lnTo>
                  <a:pt x="151238" y="616"/>
                </a:lnTo>
                <a:lnTo>
                  <a:pt x="109324" y="9746"/>
                </a:lnTo>
                <a:lnTo>
                  <a:pt x="72525" y="28685"/>
                </a:lnTo>
                <a:lnTo>
                  <a:pt x="41994" y="56002"/>
                </a:lnTo>
                <a:lnTo>
                  <a:pt x="18885" y="90267"/>
                </a:lnTo>
                <a:lnTo>
                  <a:pt x="4353" y="130051"/>
                </a:lnTo>
                <a:lnTo>
                  <a:pt x="0" y="158932"/>
                </a:lnTo>
                <a:lnTo>
                  <a:pt x="501" y="175506"/>
                </a:lnTo>
                <a:lnTo>
                  <a:pt x="8511" y="221838"/>
                </a:lnTo>
                <a:lnTo>
                  <a:pt x="25303" y="262273"/>
                </a:lnTo>
                <a:lnTo>
                  <a:pt x="49629" y="295770"/>
                </a:lnTo>
                <a:lnTo>
                  <a:pt x="80237" y="321286"/>
                </a:lnTo>
                <a:lnTo>
                  <a:pt x="115877" y="337781"/>
                </a:lnTo>
                <a:lnTo>
                  <a:pt x="155297" y="344212"/>
                </a:lnTo>
                <a:lnTo>
                  <a:pt x="169870" y="343567"/>
                </a:lnTo>
                <a:lnTo>
                  <a:pt x="211013" y="334230"/>
                </a:lnTo>
                <a:lnTo>
                  <a:pt x="247313" y="314932"/>
                </a:lnTo>
                <a:lnTo>
                  <a:pt x="277503" y="287142"/>
                </a:lnTo>
                <a:lnTo>
                  <a:pt x="300318" y="252326"/>
                </a:lnTo>
                <a:lnTo>
                  <a:pt x="314494" y="211954"/>
                </a:lnTo>
                <a:lnTo>
                  <a:pt x="318520" y="182677"/>
                </a:lnTo>
                <a:lnTo>
                  <a:pt x="318820" y="172050"/>
                </a:lnTo>
                <a:close/>
              </a:path>
            </a:pathLst>
          </a:custGeom>
          <a:noFill/>
          <a:ln w="99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13" name="object 113"/>
          <p:cNvSpPr txBox="1"/>
          <p:nvPr/>
        </p:nvSpPr>
        <p:spPr>
          <a:xfrm>
            <a:off x="7332663" y="1320800"/>
            <a:ext cx="106362" cy="1238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5" dirty="0">
                <a:latin typeface="Times New Roman"/>
                <a:cs typeface="Times New Roman"/>
              </a:rPr>
              <a:t>T</a:t>
            </a:r>
            <a:endParaRPr sz="800" dirty="0">
              <a:latin typeface="Times New Roman"/>
              <a:cs typeface="Times New Roman"/>
            </a:endParaRPr>
          </a:p>
        </p:txBody>
      </p:sp>
      <p:sp>
        <p:nvSpPr>
          <p:cNvPr id="20586" name="object 115"/>
          <p:cNvSpPr>
            <a:spLocks/>
          </p:cNvSpPr>
          <p:nvPr/>
        </p:nvSpPr>
        <p:spPr bwMode="auto">
          <a:xfrm>
            <a:off x="1106488" y="828675"/>
            <a:ext cx="0" cy="4635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29093"/>
              </a:cxn>
            </a:cxnLst>
            <a:rect l="0" t="0" r="r" b="b"/>
            <a:pathLst>
              <a:path h="7229475">
                <a:moveTo>
                  <a:pt x="0" y="0"/>
                </a:moveTo>
                <a:lnTo>
                  <a:pt x="0" y="7229093"/>
                </a:lnTo>
              </a:path>
            </a:pathLst>
          </a:custGeom>
          <a:noFill/>
          <a:ln w="2946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87" name="object 116"/>
          <p:cNvSpPr>
            <a:spLocks/>
          </p:cNvSpPr>
          <p:nvPr/>
        </p:nvSpPr>
        <p:spPr bwMode="auto">
          <a:xfrm>
            <a:off x="8132763" y="828675"/>
            <a:ext cx="0" cy="4635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29093"/>
              </a:cxn>
            </a:cxnLst>
            <a:rect l="0" t="0" r="r" b="b"/>
            <a:pathLst>
              <a:path h="7229475">
                <a:moveTo>
                  <a:pt x="0" y="0"/>
                </a:moveTo>
                <a:lnTo>
                  <a:pt x="0" y="7229093"/>
                </a:lnTo>
              </a:path>
            </a:pathLst>
          </a:custGeom>
          <a:noFill/>
          <a:ln w="2946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88" name="object 117"/>
          <p:cNvSpPr>
            <a:spLocks/>
          </p:cNvSpPr>
          <p:nvPr/>
        </p:nvSpPr>
        <p:spPr bwMode="auto">
          <a:xfrm>
            <a:off x="1090613" y="5473700"/>
            <a:ext cx="7059612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834633" y="0"/>
              </a:cxn>
            </a:cxnLst>
            <a:rect l="0" t="0" r="r" b="b"/>
            <a:pathLst>
              <a:path w="5835015">
                <a:moveTo>
                  <a:pt x="0" y="0"/>
                </a:moveTo>
                <a:lnTo>
                  <a:pt x="5834633" y="0"/>
                </a:lnTo>
              </a:path>
            </a:pathLst>
          </a:custGeom>
          <a:noFill/>
          <a:ln w="2946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19" name="object 119"/>
          <p:cNvSpPr txBox="1"/>
          <p:nvPr/>
        </p:nvSpPr>
        <p:spPr>
          <a:xfrm>
            <a:off x="1074738" y="5897563"/>
            <a:ext cx="1714500" cy="1841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spc="-5" dirty="0">
                <a:latin typeface="Times New Roman"/>
                <a:cs typeface="Times New Roman"/>
              </a:rPr>
              <a:t>Servicio </a:t>
            </a:r>
            <a:r>
              <a:rPr sz="1200" spc="-10" dirty="0">
                <a:latin typeface="Times New Roman"/>
                <a:cs typeface="Times New Roman"/>
              </a:rPr>
              <a:t>de Transporte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3794125" y="5897563"/>
            <a:ext cx="655638" cy="1841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dirty="0">
                <a:latin typeface="Times New Roman"/>
                <a:cs typeface="Times New Roman"/>
              </a:rPr>
              <a:t>Insu</a:t>
            </a:r>
            <a:r>
              <a:rPr sz="1200" spc="-1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os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426075" y="5897563"/>
            <a:ext cx="1754188" cy="1841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spc="-10" dirty="0">
                <a:latin typeface="Times New Roman"/>
                <a:cs typeface="Times New Roman"/>
              </a:rPr>
              <a:t>Organis</a:t>
            </a:r>
            <a:r>
              <a:rPr sz="1200" spc="-20" dirty="0">
                <a:latin typeface="Times New Roman"/>
                <a:cs typeface="Times New Roman"/>
              </a:rPr>
              <a:t>m</a:t>
            </a:r>
            <a:r>
              <a:rPr sz="1200" dirty="0">
                <a:latin typeface="Times New Roman"/>
                <a:cs typeface="Times New Roman"/>
              </a:rPr>
              <a:t>os </a:t>
            </a:r>
            <a:r>
              <a:rPr sz="1200" spc="-10" dirty="0">
                <a:latin typeface="Times New Roman"/>
                <a:cs typeface="Times New Roman"/>
              </a:rPr>
              <a:t>de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Control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592" name="object 122"/>
          <p:cNvSpPr txBox="1">
            <a:spLocks noChangeArrowheads="1"/>
          </p:cNvSpPr>
          <p:nvPr/>
        </p:nvSpPr>
        <p:spPr bwMode="auto">
          <a:xfrm>
            <a:off x="4821238" y="5889625"/>
            <a:ext cx="77787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es-AR" sz="900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20593" name="object 123"/>
          <p:cNvSpPr>
            <a:spLocks/>
          </p:cNvSpPr>
          <p:nvPr/>
        </p:nvSpPr>
        <p:spPr bwMode="auto">
          <a:xfrm>
            <a:off x="4686300" y="5821363"/>
            <a:ext cx="379413" cy="220662"/>
          </a:xfrm>
          <a:custGeom>
            <a:avLst/>
            <a:gdLst/>
            <a:ahLst/>
            <a:cxnLst>
              <a:cxn ang="0">
                <a:pos x="202692" y="293370"/>
              </a:cxn>
              <a:cxn ang="0">
                <a:pos x="111252" y="293370"/>
              </a:cxn>
              <a:cxn ang="0">
                <a:pos x="156972" y="342900"/>
              </a:cxn>
              <a:cxn ang="0">
                <a:pos x="202692" y="293370"/>
              </a:cxn>
              <a:cxn ang="0">
                <a:pos x="268224" y="50292"/>
              </a:cxn>
              <a:cxn ang="0">
                <a:pos x="45720" y="50292"/>
              </a:cxn>
              <a:cxn ang="0">
                <a:pos x="45720" y="121920"/>
              </a:cxn>
              <a:cxn ang="0">
                <a:pos x="0" y="171450"/>
              </a:cxn>
              <a:cxn ang="0">
                <a:pos x="45720" y="221742"/>
              </a:cxn>
              <a:cxn ang="0">
                <a:pos x="45720" y="293370"/>
              </a:cxn>
              <a:cxn ang="0">
                <a:pos x="268224" y="293370"/>
              </a:cxn>
              <a:cxn ang="0">
                <a:pos x="268224" y="221742"/>
              </a:cxn>
              <a:cxn ang="0">
                <a:pos x="313944" y="171450"/>
              </a:cxn>
              <a:cxn ang="0">
                <a:pos x="268224" y="121920"/>
              </a:cxn>
              <a:cxn ang="0">
                <a:pos x="268224" y="50292"/>
              </a:cxn>
              <a:cxn ang="0">
                <a:pos x="156972" y="0"/>
              </a:cxn>
              <a:cxn ang="0">
                <a:pos x="111252" y="50292"/>
              </a:cxn>
              <a:cxn ang="0">
                <a:pos x="202692" y="50292"/>
              </a:cxn>
              <a:cxn ang="0">
                <a:pos x="156972" y="0"/>
              </a:cxn>
            </a:cxnLst>
            <a:rect l="0" t="0" r="r" b="b"/>
            <a:pathLst>
              <a:path w="314325" h="342900">
                <a:moveTo>
                  <a:pt x="202692" y="293370"/>
                </a:moveTo>
                <a:lnTo>
                  <a:pt x="111252" y="293370"/>
                </a:lnTo>
                <a:lnTo>
                  <a:pt x="156972" y="342900"/>
                </a:lnTo>
                <a:lnTo>
                  <a:pt x="202692" y="293370"/>
                </a:lnTo>
                <a:close/>
              </a:path>
              <a:path w="314325" h="342900">
                <a:moveTo>
                  <a:pt x="268224" y="50292"/>
                </a:moveTo>
                <a:lnTo>
                  <a:pt x="45720" y="50292"/>
                </a:lnTo>
                <a:lnTo>
                  <a:pt x="45720" y="121920"/>
                </a:lnTo>
                <a:lnTo>
                  <a:pt x="0" y="171450"/>
                </a:lnTo>
                <a:lnTo>
                  <a:pt x="45720" y="221742"/>
                </a:lnTo>
                <a:lnTo>
                  <a:pt x="45720" y="293370"/>
                </a:lnTo>
                <a:lnTo>
                  <a:pt x="268224" y="293370"/>
                </a:lnTo>
                <a:lnTo>
                  <a:pt x="268224" y="221742"/>
                </a:lnTo>
                <a:lnTo>
                  <a:pt x="313944" y="171450"/>
                </a:lnTo>
                <a:lnTo>
                  <a:pt x="268224" y="121920"/>
                </a:lnTo>
                <a:lnTo>
                  <a:pt x="268224" y="50292"/>
                </a:lnTo>
                <a:close/>
              </a:path>
              <a:path w="314325" h="342900">
                <a:moveTo>
                  <a:pt x="156972" y="0"/>
                </a:moveTo>
                <a:lnTo>
                  <a:pt x="111252" y="50292"/>
                </a:lnTo>
                <a:lnTo>
                  <a:pt x="202692" y="50292"/>
                </a:lnTo>
                <a:lnTo>
                  <a:pt x="156972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94" name="object 124"/>
          <p:cNvSpPr>
            <a:spLocks noChangeArrowheads="1"/>
          </p:cNvSpPr>
          <p:nvPr/>
        </p:nvSpPr>
        <p:spPr bwMode="auto">
          <a:xfrm>
            <a:off x="4686300" y="5821363"/>
            <a:ext cx="379413" cy="22066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s-AR">
              <a:latin typeface="Calibri" pitchFamily="34" charset="0"/>
            </a:endParaRPr>
          </a:p>
        </p:txBody>
      </p:sp>
      <p:sp>
        <p:nvSpPr>
          <p:cNvPr id="20595" name="object 125"/>
          <p:cNvSpPr>
            <a:spLocks/>
          </p:cNvSpPr>
          <p:nvPr/>
        </p:nvSpPr>
        <p:spPr bwMode="auto">
          <a:xfrm>
            <a:off x="4686300" y="5821363"/>
            <a:ext cx="379413" cy="220662"/>
          </a:xfrm>
          <a:custGeom>
            <a:avLst/>
            <a:gdLst/>
            <a:ahLst/>
            <a:cxnLst>
              <a:cxn ang="0">
                <a:pos x="313943" y="171449"/>
              </a:cxn>
              <a:cxn ang="0">
                <a:pos x="268223" y="121919"/>
              </a:cxn>
              <a:cxn ang="0">
                <a:pos x="268223" y="50291"/>
              </a:cxn>
              <a:cxn ang="0">
                <a:pos x="202691" y="50291"/>
              </a:cxn>
              <a:cxn ang="0">
                <a:pos x="156971" y="0"/>
              </a:cxn>
              <a:cxn ang="0">
                <a:pos x="111251" y="50291"/>
              </a:cxn>
              <a:cxn ang="0">
                <a:pos x="45719" y="50291"/>
              </a:cxn>
              <a:cxn ang="0">
                <a:pos x="45719" y="121919"/>
              </a:cxn>
              <a:cxn ang="0">
                <a:pos x="0" y="171449"/>
              </a:cxn>
              <a:cxn ang="0">
                <a:pos x="45719" y="221741"/>
              </a:cxn>
              <a:cxn ang="0">
                <a:pos x="45719" y="293369"/>
              </a:cxn>
              <a:cxn ang="0">
                <a:pos x="111251" y="293369"/>
              </a:cxn>
              <a:cxn ang="0">
                <a:pos x="156971" y="342899"/>
              </a:cxn>
              <a:cxn ang="0">
                <a:pos x="202691" y="293369"/>
              </a:cxn>
              <a:cxn ang="0">
                <a:pos x="268223" y="293369"/>
              </a:cxn>
              <a:cxn ang="0">
                <a:pos x="268223" y="221741"/>
              </a:cxn>
              <a:cxn ang="0">
                <a:pos x="313943" y="171449"/>
              </a:cxn>
            </a:cxnLst>
            <a:rect l="0" t="0" r="r" b="b"/>
            <a:pathLst>
              <a:path w="314325" h="342900">
                <a:moveTo>
                  <a:pt x="313943" y="171449"/>
                </a:moveTo>
                <a:lnTo>
                  <a:pt x="268223" y="121919"/>
                </a:lnTo>
                <a:lnTo>
                  <a:pt x="268223" y="50291"/>
                </a:lnTo>
                <a:lnTo>
                  <a:pt x="202691" y="50291"/>
                </a:lnTo>
                <a:lnTo>
                  <a:pt x="156971" y="0"/>
                </a:lnTo>
                <a:lnTo>
                  <a:pt x="111251" y="50291"/>
                </a:lnTo>
                <a:lnTo>
                  <a:pt x="45719" y="50291"/>
                </a:lnTo>
                <a:lnTo>
                  <a:pt x="45719" y="121919"/>
                </a:lnTo>
                <a:lnTo>
                  <a:pt x="0" y="171449"/>
                </a:lnTo>
                <a:lnTo>
                  <a:pt x="45719" y="221741"/>
                </a:lnTo>
                <a:lnTo>
                  <a:pt x="45719" y="293369"/>
                </a:lnTo>
                <a:lnTo>
                  <a:pt x="111251" y="293369"/>
                </a:lnTo>
                <a:lnTo>
                  <a:pt x="156971" y="342899"/>
                </a:lnTo>
                <a:lnTo>
                  <a:pt x="202691" y="293369"/>
                </a:lnTo>
                <a:lnTo>
                  <a:pt x="268223" y="293369"/>
                </a:lnTo>
                <a:lnTo>
                  <a:pt x="268223" y="221741"/>
                </a:lnTo>
                <a:lnTo>
                  <a:pt x="313943" y="171449"/>
                </a:lnTo>
                <a:close/>
              </a:path>
            </a:pathLst>
          </a:custGeom>
          <a:noFill/>
          <a:ln w="914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0596" name="object 126"/>
          <p:cNvSpPr>
            <a:spLocks/>
          </p:cNvSpPr>
          <p:nvPr/>
        </p:nvSpPr>
        <p:spPr bwMode="auto">
          <a:xfrm>
            <a:off x="7313613" y="5821363"/>
            <a:ext cx="508000" cy="146050"/>
          </a:xfrm>
          <a:custGeom>
            <a:avLst/>
            <a:gdLst/>
            <a:ahLst/>
            <a:cxnLst>
              <a:cxn ang="0">
                <a:pos x="313943" y="0"/>
              </a:cxn>
              <a:cxn ang="0">
                <a:pos x="0" y="0"/>
              </a:cxn>
              <a:cxn ang="0">
                <a:pos x="0" y="228599"/>
              </a:cxn>
              <a:cxn ang="0">
                <a:pos x="313943" y="228599"/>
              </a:cxn>
              <a:cxn ang="0">
                <a:pos x="419099" y="114299"/>
              </a:cxn>
              <a:cxn ang="0">
                <a:pos x="313943" y="0"/>
              </a:cxn>
            </a:cxnLst>
            <a:rect l="0" t="0" r="r" b="b"/>
            <a:pathLst>
              <a:path w="419100" h="228600">
                <a:moveTo>
                  <a:pt x="313943" y="0"/>
                </a:moveTo>
                <a:lnTo>
                  <a:pt x="0" y="0"/>
                </a:lnTo>
                <a:lnTo>
                  <a:pt x="0" y="228599"/>
                </a:lnTo>
                <a:lnTo>
                  <a:pt x="313943" y="228599"/>
                </a:lnTo>
                <a:lnTo>
                  <a:pt x="419099" y="114299"/>
                </a:lnTo>
                <a:lnTo>
                  <a:pt x="313943" y="0"/>
                </a:lnTo>
                <a:close/>
              </a:path>
            </a:pathLst>
          </a:custGeom>
          <a:noFill/>
          <a:ln w="914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27" name="object 127"/>
          <p:cNvSpPr txBox="1"/>
          <p:nvPr/>
        </p:nvSpPr>
        <p:spPr>
          <a:xfrm>
            <a:off x="7415213" y="5856288"/>
            <a:ext cx="265112" cy="1698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100" spc="-15" dirty="0">
                <a:latin typeface="Times New Roman"/>
                <a:cs typeface="Times New Roman"/>
              </a:rPr>
              <a:t>OC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0598" name="object 128"/>
          <p:cNvSpPr>
            <a:spLocks noChangeArrowheads="1"/>
          </p:cNvSpPr>
          <p:nvPr/>
        </p:nvSpPr>
        <p:spPr bwMode="auto">
          <a:xfrm>
            <a:off x="3163888" y="5894388"/>
            <a:ext cx="381000" cy="147637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s-AR">
              <a:latin typeface="Calibri" pitchFamily="34" charset="0"/>
            </a:endParaRPr>
          </a:p>
        </p:txBody>
      </p:sp>
      <p:sp>
        <p:nvSpPr>
          <p:cNvPr id="20599" name="object 129"/>
          <p:cNvSpPr>
            <a:spLocks/>
          </p:cNvSpPr>
          <p:nvPr/>
        </p:nvSpPr>
        <p:spPr bwMode="auto">
          <a:xfrm>
            <a:off x="3165475" y="5894388"/>
            <a:ext cx="379413" cy="147637"/>
          </a:xfrm>
          <a:custGeom>
            <a:avLst/>
            <a:gdLst/>
            <a:ahLst/>
            <a:cxnLst>
              <a:cxn ang="0">
                <a:pos x="313628" y="114245"/>
              </a:cxn>
              <a:cxn ang="0">
                <a:pos x="312741" y="102027"/>
              </a:cxn>
              <a:cxn ang="0">
                <a:pos x="310140" y="90181"/>
              </a:cxn>
              <a:cxn ang="0">
                <a:pos x="284404" y="47830"/>
              </a:cxn>
              <a:cxn ang="0">
                <a:pos x="251544" y="23200"/>
              </a:cxn>
              <a:cxn ang="0">
                <a:pos x="209781" y="6663"/>
              </a:cxn>
              <a:cxn ang="0">
                <a:pos x="161561" y="0"/>
              </a:cxn>
              <a:cxn ang="0">
                <a:pos x="144235" y="610"/>
              </a:cxn>
              <a:cxn ang="0">
                <a:pos x="96170" y="9396"/>
              </a:cxn>
              <a:cxn ang="0">
                <a:pos x="55605" y="27310"/>
              </a:cxn>
              <a:cxn ang="0">
                <a:pos x="24630" y="52675"/>
              </a:cxn>
              <a:cxn ang="0">
                <a:pos x="1865" y="95186"/>
              </a:cxn>
              <a:cxn ang="0">
                <a:pos x="0" y="106951"/>
              </a:cxn>
              <a:cxn ang="0">
                <a:pos x="790" y="120197"/>
              </a:cxn>
              <a:cxn ang="0">
                <a:pos x="12687" y="156615"/>
              </a:cxn>
              <a:cxn ang="0">
                <a:pos x="37093" y="187005"/>
              </a:cxn>
              <a:cxn ang="0">
                <a:pos x="71713" y="210012"/>
              </a:cxn>
              <a:cxn ang="0">
                <a:pos x="114254" y="224285"/>
              </a:cxn>
              <a:cxn ang="0">
                <a:pos x="145884" y="228279"/>
              </a:cxn>
              <a:cxn ang="0">
                <a:pos x="163829" y="227735"/>
              </a:cxn>
              <a:cxn ang="0">
                <a:pos x="213216" y="219440"/>
              </a:cxn>
              <a:cxn ang="0">
                <a:pos x="254599" y="202370"/>
              </a:cxn>
              <a:cxn ang="0">
                <a:pos x="286270" y="178092"/>
              </a:cxn>
              <a:cxn ang="0">
                <a:pos x="310431" y="137219"/>
              </a:cxn>
              <a:cxn ang="0">
                <a:pos x="312823" y="125870"/>
              </a:cxn>
              <a:cxn ang="0">
                <a:pos x="313628" y="114245"/>
              </a:cxn>
            </a:cxnLst>
            <a:rect l="0" t="0" r="r" b="b"/>
            <a:pathLst>
              <a:path w="313689" h="228600">
                <a:moveTo>
                  <a:pt x="313628" y="114245"/>
                </a:moveTo>
                <a:lnTo>
                  <a:pt x="312741" y="102027"/>
                </a:lnTo>
                <a:lnTo>
                  <a:pt x="310140" y="90181"/>
                </a:lnTo>
                <a:lnTo>
                  <a:pt x="284404" y="47830"/>
                </a:lnTo>
                <a:lnTo>
                  <a:pt x="251544" y="23200"/>
                </a:lnTo>
                <a:lnTo>
                  <a:pt x="209781" y="6663"/>
                </a:lnTo>
                <a:lnTo>
                  <a:pt x="161561" y="0"/>
                </a:lnTo>
                <a:lnTo>
                  <a:pt x="144235" y="610"/>
                </a:lnTo>
                <a:lnTo>
                  <a:pt x="96170" y="9396"/>
                </a:lnTo>
                <a:lnTo>
                  <a:pt x="55605" y="27310"/>
                </a:lnTo>
                <a:lnTo>
                  <a:pt x="24630" y="52675"/>
                </a:lnTo>
                <a:lnTo>
                  <a:pt x="1865" y="95186"/>
                </a:lnTo>
                <a:lnTo>
                  <a:pt x="0" y="106951"/>
                </a:lnTo>
                <a:lnTo>
                  <a:pt x="790" y="120197"/>
                </a:lnTo>
                <a:lnTo>
                  <a:pt x="12687" y="156615"/>
                </a:lnTo>
                <a:lnTo>
                  <a:pt x="37093" y="187005"/>
                </a:lnTo>
                <a:lnTo>
                  <a:pt x="71713" y="210012"/>
                </a:lnTo>
                <a:lnTo>
                  <a:pt x="114254" y="224285"/>
                </a:lnTo>
                <a:lnTo>
                  <a:pt x="145884" y="228279"/>
                </a:lnTo>
                <a:lnTo>
                  <a:pt x="163829" y="227735"/>
                </a:lnTo>
                <a:lnTo>
                  <a:pt x="213216" y="219440"/>
                </a:lnTo>
                <a:lnTo>
                  <a:pt x="254599" y="202370"/>
                </a:lnTo>
                <a:lnTo>
                  <a:pt x="286270" y="178092"/>
                </a:lnTo>
                <a:lnTo>
                  <a:pt x="310431" y="137219"/>
                </a:lnTo>
                <a:lnTo>
                  <a:pt x="312823" y="125870"/>
                </a:lnTo>
                <a:lnTo>
                  <a:pt x="313628" y="114245"/>
                </a:lnTo>
                <a:close/>
              </a:path>
            </a:pathLst>
          </a:custGeom>
          <a:noFill/>
          <a:ln w="914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130" name="object 130"/>
          <p:cNvSpPr txBox="1"/>
          <p:nvPr/>
        </p:nvSpPr>
        <p:spPr>
          <a:xfrm>
            <a:off x="3287713" y="5938838"/>
            <a:ext cx="114300" cy="1381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spc="-10" dirty="0">
                <a:latin typeface="Times New Roman"/>
                <a:cs typeface="Times New Roman"/>
              </a:rPr>
              <a:t>T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0601" name="object 13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462713"/>
            <a:ext cx="2133600" cy="152400"/>
          </a:xfrm>
          <a:noFill/>
          <a:ln>
            <a:miter lim="800000"/>
            <a:headEnd/>
            <a:tailEnd/>
          </a:ln>
        </p:spPr>
        <p:txBody>
          <a:bodyPr>
            <a:spAutoFit/>
          </a:bodyPr>
          <a:lstStyle/>
          <a:p>
            <a:pPr marL="25400"/>
            <a:fld id="{240B6658-7F0E-4134-A60B-BB55DCE07AA3}" type="slidenum">
              <a:rPr lang="es-AR"/>
              <a:pPr marL="25400"/>
              <a:t>17</a:t>
            </a:fld>
            <a:endParaRPr lang="es-AR"/>
          </a:p>
        </p:txBody>
      </p:sp>
      <p:sp>
        <p:nvSpPr>
          <p:cNvPr id="20602" name="131 CuadroTexto"/>
          <p:cNvSpPr txBox="1">
            <a:spLocks noChangeArrowheads="1"/>
          </p:cNvSpPr>
          <p:nvPr/>
        </p:nvSpPr>
        <p:spPr bwMode="auto">
          <a:xfrm>
            <a:off x="1214438" y="6357938"/>
            <a:ext cx="2786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>
                <a:latin typeface="Calibri" pitchFamily="34" charset="0"/>
              </a:rPr>
              <a:t>Fuente : Silva ( 2004)</a:t>
            </a:r>
            <a:endParaRPr lang="es-E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857250"/>
            <a:ext cx="68564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C:\Users\Servitel\Desktop\Industria+de+la+Carne+Vacuna+en+la+Argentin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160EB7-D525-42EA-AE4D-A101003AC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Plantaciones Forestales</a:t>
            </a:r>
          </a:p>
        </p:txBody>
      </p:sp>
      <p:sp>
        <p:nvSpPr>
          <p:cNvPr id="4" name="object 28">
            <a:extLst>
              <a:ext uri="{FF2B5EF4-FFF2-40B4-BE49-F238E27FC236}">
                <a16:creationId xmlns:a16="http://schemas.microsoft.com/office/drawing/2014/main" id="{19E35D1F-5A70-4CE1-AE1F-CA993EBD1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019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 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AR" dirty="0"/>
              <a:t>Que :</a:t>
            </a:r>
          </a:p>
          <a:p>
            <a:r>
              <a:rPr lang="es-AR" dirty="0"/>
              <a:t>Caractericen a partir del enfoque regional las distintas dimensiones de análisis de la región</a:t>
            </a:r>
          </a:p>
          <a:p>
            <a:r>
              <a:rPr lang="es-AR" dirty="0"/>
              <a:t> Analicen problemáticas específicas y contextuales de los circuitos productivos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1025" name="rectole0000000010"/>
          <p:cNvGraphicFramePr>
            <a:graphicFrameLocks/>
          </p:cNvGraphicFramePr>
          <p:nvPr/>
        </p:nvGraphicFramePr>
        <p:xfrm>
          <a:off x="1000100" y="2357430"/>
          <a:ext cx="5943600" cy="410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" r:id="rId2" imgW="0" imgH="0" progId="StaticMetafile">
                  <p:embed/>
                </p:oleObj>
              </mc:Choice>
              <mc:Fallback>
                <p:oleObj name="Imagen" r:id="rId2" imgW="0" imgH="0" progId="StaticMetafile">
                  <p:embed/>
                  <p:pic>
                    <p:nvPicPr>
                      <p:cNvPr id="0" name="rectole00000000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2357430"/>
                        <a:ext cx="5943600" cy="410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1500166" y="1000108"/>
            <a:ext cx="4286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CIRCUITO FORESTAL, Delta del Paraná </a:t>
            </a:r>
            <a:endParaRPr lang="es-AR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8459787" cy="13684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600" b="1" dirty="0">
                <a:solidFill>
                  <a:schemeClr val="tx2"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CIRCUITO DE LECHE</a:t>
            </a:r>
            <a:br>
              <a:rPr lang="es-ES" sz="3600" b="1" dirty="0">
                <a:solidFill>
                  <a:schemeClr val="tx2"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600" b="1" dirty="0">
                <a:solidFill>
                  <a:schemeClr val="tx2"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DISTRIBUCIÓN DE TAMBOS </a:t>
            </a:r>
          </a:p>
        </p:txBody>
      </p:sp>
      <p:pic>
        <p:nvPicPr>
          <p:cNvPr id="28679" name="Picture 7" descr="Distribucion_de_Establecimientos_con_Actividad_de_Tambo_Bovino"/>
          <p:cNvPicPr>
            <a:picLocks noChangeAspect="1" noChangeArrowheads="1"/>
          </p:cNvPicPr>
          <p:nvPr/>
        </p:nvPicPr>
        <p:blipFill>
          <a:blip r:embed="rId2" cstate="print"/>
          <a:srcRect l="17999" t="25415" r="20941" b="36389"/>
          <a:stretch>
            <a:fillRect/>
          </a:stretch>
        </p:blipFill>
        <p:spPr bwMode="auto">
          <a:xfrm>
            <a:off x="2447924" y="1844824"/>
            <a:ext cx="4932363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14834-CF80-D7AC-2B3D-72A2934A4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% Tambos : fuente observatorio de la cadena </a:t>
            </a:r>
            <a:r>
              <a:rPr lang="es-ES" dirty="0" err="1"/>
              <a:t>lactea</a:t>
            </a:r>
            <a:endParaRPr lang="es-ES" dirty="0"/>
          </a:p>
        </p:txBody>
      </p:sp>
      <p:pic>
        <p:nvPicPr>
          <p:cNvPr id="5" name="Marcador de contenido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AFFF53FF-5A8E-8F40-E823-5C4B8E11A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998" y="1843877"/>
            <a:ext cx="6032004" cy="4038608"/>
          </a:xfrm>
        </p:spPr>
      </p:pic>
    </p:spTree>
    <p:extLst>
      <p:ext uri="{BB962C8B-B14F-4D97-AF65-F5344CB8AC3E}">
        <p14:creationId xmlns:p14="http://schemas.microsoft.com/office/powerpoint/2010/main" val="3677682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Cuencas Lecheras </a:t>
            </a:r>
            <a:endParaRPr lang="es-A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9689" y="1600200"/>
            <a:ext cx="39846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571472" y="6286521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/>
              <a:t>Fuente : LA PRODUCCIÓN LECHERA DESDE LA PERIFERIA. Cano y otros</a:t>
            </a:r>
            <a:br>
              <a:rPr lang="es-AR" sz="1200" dirty="0"/>
            </a:br>
            <a:r>
              <a:rPr lang="es-AR" sz="1200" dirty="0"/>
              <a:t>Cuencas lecheras de Argentina</a:t>
            </a:r>
            <a:br>
              <a:rPr lang="es-AR" sz="1200" dirty="0"/>
            </a:br>
            <a:r>
              <a:rPr lang="es-AR" sz="1200" dirty="0"/>
              <a:t>Fuente: adaptado de </a:t>
            </a:r>
            <a:r>
              <a:rPr lang="es-AR" sz="1200" u="sng" dirty="0" err="1">
                <a:hlinkClick r:id="rId3"/>
              </a:rPr>
              <a:t>Ordoqui</a:t>
            </a:r>
            <a:r>
              <a:rPr lang="es-AR" sz="1200" u="sng" dirty="0">
                <a:hlinkClick r:id="rId3"/>
              </a:rPr>
              <a:t> </a:t>
            </a:r>
            <a:r>
              <a:rPr lang="es-AR" sz="1200" i="1" u="sng" dirty="0">
                <a:hlinkClick r:id="rId3"/>
              </a:rPr>
              <a:t>et. al.</a:t>
            </a:r>
            <a:r>
              <a:rPr lang="es-AR" sz="1200" u="sng" dirty="0">
                <a:hlinkClick r:id="rId3"/>
              </a:rPr>
              <a:t> (s/f)</a:t>
            </a:r>
            <a:r>
              <a:rPr lang="es-AR" sz="1200" dirty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s-AR" b="1" dirty="0">
                <a:latin typeface="Calibri" pitchFamily="34" charset="0"/>
              </a:rPr>
            </a:br>
            <a:r>
              <a:rPr lang="es-AR" b="1" dirty="0">
                <a:latin typeface="Calibri" pitchFamily="34" charset="0"/>
              </a:rPr>
              <a:t>CIRCUITO PRODUCTIVO DE PRODUCTOS LÁCTEOS</a:t>
            </a:r>
            <a:br>
              <a:rPr lang="es-AR" b="1" dirty="0">
                <a:latin typeface="Calibri" pitchFamily="34" charset="0"/>
              </a:rPr>
            </a:br>
            <a:endParaRPr lang="es-A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63863"/>
            <a:ext cx="7286676" cy="451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20EADF-1674-3800-E6A7-C2FB65C92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354162"/>
          </a:xfrm>
        </p:spPr>
        <p:txBody>
          <a:bodyPr/>
          <a:lstStyle/>
          <a:p>
            <a:br>
              <a:rPr lang="es-ES" dirty="0"/>
            </a:br>
            <a:r>
              <a:rPr lang="es-ES" dirty="0"/>
              <a:t>Fuente : observatorio cadena láctea (OCLA) , mayo 2022- Cadena de valor 1 litro leche</a:t>
            </a:r>
          </a:p>
        </p:txBody>
      </p:sp>
      <p:pic>
        <p:nvPicPr>
          <p:cNvPr id="5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4E331221-7CB0-C594-2B0D-A8A6D0887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0" y="2895439"/>
            <a:ext cx="7583439" cy="1935484"/>
          </a:xfrm>
        </p:spPr>
      </p:pic>
    </p:spTree>
    <p:extLst>
      <p:ext uri="{BB962C8B-B14F-4D97-AF65-F5344CB8AC3E}">
        <p14:creationId xmlns:p14="http://schemas.microsoft.com/office/powerpoint/2010/main" val="2403870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MERCADO LÁCTEO: Fuente OCLA</a:t>
            </a:r>
          </a:p>
        </p:txBody>
      </p:sp>
      <p:pic>
        <p:nvPicPr>
          <p:cNvPr id="5" name="Marcador de contenido 4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0CE9FCAA-A55D-EACC-F7BD-592F5C30A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" y="1417638"/>
            <a:ext cx="8229600" cy="480960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s-ES" b="1" spc="-100" dirty="0">
                <a:solidFill>
                  <a:srgbClr val="33CC33">
                    <a:satMod val="20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/>
              </a:rPr>
            </a:br>
            <a:br>
              <a:rPr lang="es-ES" b="1" spc="-100" dirty="0">
                <a:solidFill>
                  <a:srgbClr val="33CC33">
                    <a:satMod val="20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/>
              </a:rPr>
            </a:br>
            <a:r>
              <a:rPr lang="es-ES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/>
              </a:rPr>
              <a:t>Ganadería intensiva Circuito de Producción de Carne Aviar</a:t>
            </a:r>
            <a:br>
              <a:rPr lang="es-AR" sz="5400" dirty="0"/>
            </a:br>
            <a:endParaRPr lang="es-A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10631"/>
            <a:ext cx="76200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1571604" y="5429264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latin typeface="Calibri" pitchFamily="34" charset="0"/>
              </a:rPr>
              <a:t>El 90% de la producción se concentra en Buenos Aires y Entre Ríos. Luego sigue la Provincia de Santa Fe/</a:t>
            </a:r>
            <a:r>
              <a:rPr lang="es-AR" b="1" dirty="0" err="1">
                <a:latin typeface="Calibri" pitchFamily="34" charset="0"/>
              </a:rPr>
              <a:t>Integraciòn</a:t>
            </a:r>
            <a:r>
              <a:rPr lang="es-AR" b="1" dirty="0">
                <a:latin typeface="Calibri" pitchFamily="34" charset="0"/>
              </a:rPr>
              <a:t> vertical</a:t>
            </a:r>
            <a:endParaRPr lang="es-A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Ganadería intensiva: Producción de Cerdos</a:t>
            </a:r>
          </a:p>
        </p:txBody>
      </p:sp>
      <p:pic>
        <p:nvPicPr>
          <p:cNvPr id="10245" name="Picture 11" descr="Cerdo_Criadero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00192" y="1628800"/>
            <a:ext cx="2664916" cy="18096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44" name="Picture 9" descr="4133_tapa_2192012_17549_exportacion%20a%20ch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556792"/>
            <a:ext cx="2526085" cy="16162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46" name="Picture 13" descr="cerdo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068960"/>
            <a:ext cx="2881312" cy="16176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47" name="Picture 18" descr="201107211310100"/>
          <p:cNvPicPr>
            <a:picLocks noChangeAspect="1" noChangeArrowheads="1"/>
          </p:cNvPicPr>
          <p:nvPr/>
        </p:nvPicPr>
        <p:blipFill>
          <a:blip r:embed="rId5" cstate="print"/>
          <a:srcRect t="13692" r="27951"/>
          <a:stretch>
            <a:fillRect/>
          </a:stretch>
        </p:blipFill>
        <p:spPr bwMode="auto">
          <a:xfrm>
            <a:off x="3707904" y="4797152"/>
            <a:ext cx="2592387" cy="18113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48" name="Picture 19" descr="produccion-de-cerdos"/>
          <p:cNvPicPr>
            <a:picLocks noChangeAspect="1" noChangeArrowheads="1"/>
          </p:cNvPicPr>
          <p:nvPr/>
        </p:nvPicPr>
        <p:blipFill>
          <a:blip r:embed="rId6" cstate="print"/>
          <a:srcRect l="41824" r="18657"/>
          <a:stretch>
            <a:fillRect/>
          </a:stretch>
        </p:blipFill>
        <p:spPr bwMode="auto">
          <a:xfrm>
            <a:off x="7526338" y="3645024"/>
            <a:ext cx="1617662" cy="2959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49" name="Picture 20" descr="430"/>
          <p:cNvPicPr>
            <a:picLocks noChangeAspect="1" noChangeArrowheads="1"/>
          </p:cNvPicPr>
          <p:nvPr/>
        </p:nvPicPr>
        <p:blipFill>
          <a:blip r:embed="rId7" cstate="print"/>
          <a:srcRect r="55713"/>
          <a:stretch>
            <a:fillRect/>
          </a:stretch>
        </p:blipFill>
        <p:spPr bwMode="auto">
          <a:xfrm>
            <a:off x="6300192" y="3717032"/>
            <a:ext cx="1439862" cy="2228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8" name="Picture 4" descr="La importancia de la ganadería para la economía argentina | Bolsa de  Comercio de Rosario">
            <a:extLst>
              <a:ext uri="{FF2B5EF4-FFF2-40B4-BE49-F238E27FC236}">
                <a16:creationId xmlns:a16="http://schemas.microsoft.com/office/drawing/2014/main" id="{783004BC-69A6-9882-765A-298968813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77" y="1331913"/>
            <a:ext cx="4337390" cy="542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Circuitos relacionados con AGRICULTURA</a:t>
            </a:r>
            <a:endParaRPr lang="es-AR" dirty="0"/>
          </a:p>
        </p:txBody>
      </p:sp>
      <p:graphicFrame>
        <p:nvGraphicFramePr>
          <p:cNvPr id="6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marL="180000" indent="-180000" fontAlgn="auto"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tx2">
                    <a:satMod val="200000"/>
                  </a:schemeClr>
                </a:solidFill>
              </a:rPr>
              <a:t>La construcción social del espacio</a:t>
            </a:r>
            <a:br>
              <a:rPr lang="es-ES" b="1" dirty="0">
                <a:solidFill>
                  <a:schemeClr val="tx2">
                    <a:satMod val="200000"/>
                  </a:schemeClr>
                </a:solidFill>
              </a:rPr>
            </a:br>
            <a:r>
              <a:rPr lang="es-ES" b="1" dirty="0">
                <a:solidFill>
                  <a:schemeClr val="tx2">
                    <a:satMod val="200000"/>
                  </a:schemeClr>
                </a:solidFill>
              </a:rPr>
              <a:t> 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/>
              <a:t>Época colonial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/>
              <a:t>Modelo agroexportador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/>
              <a:t>Modelo sustitución importaciones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/>
              <a:t>1975- actualidad : desplazamiento de la </a:t>
            </a:r>
            <a:r>
              <a:rPr lang="es-ES" dirty="0" err="1"/>
              <a:t>ganaderia</a:t>
            </a:r>
            <a:r>
              <a:rPr lang="es-ES" dirty="0"/>
              <a:t>, avance agricultura, paquetes tecnológicos, nuevos actores, políticas,  demandas de alimentos, transporte, concentración ( producción primaria e industria), entre otras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graphicFrame>
        <p:nvGraphicFramePr>
          <p:cNvPr id="4" name="Chart 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E2469B-536D-4563-ED3D-ED806B486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Agricultura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AE8C4A-0775-7950-FFAB-321FB6AA2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Cambios años 90  : se paso de un  manejo convencional (con mayor uso de combustibles y mano de obra) a la siembra directa (con mayor uso de fertilizantes, labranza química y menor mano de obra),  por mejores precios relativos (agroquímicos vs combustibles).</a:t>
            </a:r>
          </a:p>
          <a:p>
            <a:r>
              <a:rPr lang="es-ES" dirty="0"/>
              <a:t> Mejoras en variedades(trigo) e híbridos ( maíz) -Semillas transgénicas ( OGM).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51362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850" y="404813"/>
            <a:ext cx="8410575" cy="914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AR" dirty="0">
                <a:solidFill>
                  <a:schemeClr val="tx2">
                    <a:satMod val="200000"/>
                  </a:schemeClr>
                </a:solidFill>
              </a:rPr>
              <a:t>Circuito oleaginoso</a:t>
            </a:r>
          </a:p>
        </p:txBody>
      </p:sp>
      <p:pic>
        <p:nvPicPr>
          <p:cNvPr id="3481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468" y="1366838"/>
            <a:ext cx="8350250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Exportaciones complejo soja</a:t>
            </a:r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36515" y="1600200"/>
            <a:ext cx="607097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DB9D57-59B3-33FE-B120-1DA257592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939E44-F77A-965C-CA8A-16652FDD26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02" y="283114"/>
            <a:ext cx="7784198" cy="56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6468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Pellets</a:t>
            </a:r>
            <a:endParaRPr lang="es-A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500" y="1962944"/>
            <a:ext cx="5715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harinas</a:t>
            </a:r>
            <a:endParaRPr lang="es-A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857364"/>
            <a:ext cx="5728850" cy="381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Aceite</a:t>
            </a:r>
            <a:endParaRPr lang="es-A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071679"/>
            <a:ext cx="3370776" cy="271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Circuito del </a:t>
            </a:r>
            <a:r>
              <a:rPr lang="es-ES" dirty="0" err="1"/>
              <a:t>maìz</a:t>
            </a:r>
            <a:endParaRPr lang="es-AR" dirty="0"/>
          </a:p>
        </p:txBody>
      </p:sp>
      <p:pic>
        <p:nvPicPr>
          <p:cNvPr id="4098" name="Picture 2" descr="C:\Users\Servitel\AppData\Local\Temp\Rar$DI05.543\maiz_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383" y="428604"/>
            <a:ext cx="9116094" cy="5697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Trigo</a:t>
            </a:r>
            <a:endParaRPr lang="es-AR" dirty="0"/>
          </a:p>
        </p:txBody>
      </p:sp>
      <p:pic>
        <p:nvPicPr>
          <p:cNvPr id="5122" name="Picture 2" descr="C:\Users\Servitel\AppData\Local\Temp\Rar$DI00.010\trigo_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067" y="173396"/>
            <a:ext cx="8151337" cy="6113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38337" y="2039144"/>
            <a:ext cx="526732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>
                <a:solidFill>
                  <a:schemeClr val="tx2">
                    <a:satMod val="200000"/>
                  </a:schemeClr>
                </a:solidFill>
              </a:rPr>
              <a:t>Circuito Hortícola</a:t>
            </a:r>
            <a:endParaRPr lang="es-A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288" y="1268413"/>
            <a:ext cx="6192837" cy="5087937"/>
          </a:xfrm>
        </p:spPr>
        <p:txBody>
          <a:bodyPr rtlCol="0">
            <a:normAutofit fontScale="92500" lnSpcReduction="20000"/>
          </a:bodyPr>
          <a:lstStyle/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es-ES" dirty="0"/>
              <a:t>La producción primaria, se desarrolla mediante tres modalidades productivas 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es-ES" dirty="0"/>
              <a:t> a) </a:t>
            </a:r>
            <a:r>
              <a:rPr lang="es-ES" u="sng" dirty="0"/>
              <a:t>cinturones verdes u hortícolas- (a campo e invernáculo)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es-ES" dirty="0"/>
              <a:t> b) zonas hortícolas especializadas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r>
              <a:rPr lang="es-ES" dirty="0"/>
              <a:t> c) </a:t>
            </a:r>
            <a:r>
              <a:rPr lang="es-ES" u="sng" dirty="0"/>
              <a:t>áreas de horticultura extensiva</a:t>
            </a:r>
            <a:r>
              <a:rPr lang="es-ES" dirty="0"/>
              <a:t>.</a:t>
            </a:r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endParaRPr lang="es-ES" dirty="0"/>
          </a:p>
          <a:p>
            <a:pPr marL="411480" fontAlgn="auto">
              <a:spcAft>
                <a:spcPts val="0"/>
              </a:spcAft>
              <a:buFont typeface="Wingdings"/>
              <a:buNone/>
              <a:defRPr/>
            </a:pPr>
            <a:endParaRPr lang="es-ES" dirty="0"/>
          </a:p>
          <a:p>
            <a:pPr marL="41148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es-ES" b="1" i="1" dirty="0"/>
              <a:t> En la región pampeana, se encuentran presentes las modalidades a) y c)</a:t>
            </a:r>
            <a:endParaRPr lang="es-AR" b="1" i="1" dirty="0"/>
          </a:p>
          <a:p>
            <a:pPr marL="411480" fontAlgn="auto">
              <a:spcAft>
                <a:spcPts val="0"/>
              </a:spcAft>
              <a:buFont typeface="Wingdings"/>
              <a:buChar char=""/>
              <a:defRPr/>
            </a:pPr>
            <a:endParaRPr lang="es-AR" dirty="0"/>
          </a:p>
        </p:txBody>
      </p:sp>
      <p:sp>
        <p:nvSpPr>
          <p:cNvPr id="4" name="3 Elipse"/>
          <p:cNvSpPr/>
          <p:nvPr/>
        </p:nvSpPr>
        <p:spPr>
          <a:xfrm>
            <a:off x="6588125" y="333375"/>
            <a:ext cx="1835150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/>
              <a:t>Producción primaria</a:t>
            </a:r>
          </a:p>
        </p:txBody>
      </p:sp>
      <p:sp>
        <p:nvSpPr>
          <p:cNvPr id="6" name="5 Elipse"/>
          <p:cNvSpPr/>
          <p:nvPr/>
        </p:nvSpPr>
        <p:spPr>
          <a:xfrm>
            <a:off x="5435600" y="1773238"/>
            <a:ext cx="1873250" cy="935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200" b="1" dirty="0"/>
              <a:t>Comercialización Mayorista (mercado Concentrador)</a:t>
            </a:r>
          </a:p>
        </p:txBody>
      </p:sp>
      <p:sp>
        <p:nvSpPr>
          <p:cNvPr id="7" name="6 Elipse"/>
          <p:cNvSpPr/>
          <p:nvPr/>
        </p:nvSpPr>
        <p:spPr>
          <a:xfrm>
            <a:off x="7380288" y="1773238"/>
            <a:ext cx="1763712" cy="86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200" b="1" dirty="0"/>
              <a:t>Diferentes procesos de industrialización según la hortaliza</a:t>
            </a:r>
          </a:p>
        </p:txBody>
      </p:sp>
      <p:sp>
        <p:nvSpPr>
          <p:cNvPr id="8" name="7 Elipse"/>
          <p:cNvSpPr/>
          <p:nvPr/>
        </p:nvSpPr>
        <p:spPr>
          <a:xfrm>
            <a:off x="6084888" y="3213100"/>
            <a:ext cx="2808287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/>
              <a:t>Canales de comercialización minorista</a:t>
            </a:r>
          </a:p>
        </p:txBody>
      </p:sp>
      <p:sp>
        <p:nvSpPr>
          <p:cNvPr id="9" name="8 Elipse"/>
          <p:cNvSpPr/>
          <p:nvPr/>
        </p:nvSpPr>
        <p:spPr>
          <a:xfrm>
            <a:off x="6659563" y="4724400"/>
            <a:ext cx="1873250" cy="72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dirty="0"/>
              <a:t>CONSUMO</a:t>
            </a:r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7956550" y="1268413"/>
            <a:ext cx="215900" cy="431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H="1">
            <a:off x="6443663" y="1341438"/>
            <a:ext cx="288925" cy="3587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flipH="1">
            <a:off x="7885113" y="2781300"/>
            <a:ext cx="215900" cy="3603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6443663" y="2781300"/>
            <a:ext cx="360362" cy="431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>
            <a:off x="7596188" y="4221163"/>
            <a:ext cx="0" cy="431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9938" name="Picture 10802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50" y="642938"/>
            <a:ext cx="7358063" cy="5383212"/>
          </a:xfrm>
        </p:spPr>
      </p:pic>
      <p:sp>
        <p:nvSpPr>
          <p:cNvPr id="39939" name="4 CuadroTexto"/>
          <p:cNvSpPr txBox="1">
            <a:spLocks noChangeArrowheads="1"/>
          </p:cNvSpPr>
          <p:nvPr/>
        </p:nvSpPr>
        <p:spPr bwMode="auto">
          <a:xfrm>
            <a:off x="1259632" y="6215062"/>
            <a:ext cx="5214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dirty="0">
                <a:latin typeface="Calibri" pitchFamily="34" charset="0"/>
              </a:rPr>
              <a:t>Fuente : Ing. </a:t>
            </a:r>
            <a:r>
              <a:rPr lang="es-AR" dirty="0" err="1">
                <a:latin typeface="Calibri" pitchFamily="34" charset="0"/>
              </a:rPr>
              <a:t>Agr.Msc</a:t>
            </a:r>
            <a:r>
              <a:rPr lang="es-AR" dirty="0">
                <a:latin typeface="Calibri" pitchFamily="34" charset="0"/>
              </a:rPr>
              <a:t> Mario </a:t>
            </a:r>
            <a:r>
              <a:rPr lang="es-AR" dirty="0" err="1">
                <a:latin typeface="Calibri" pitchFamily="34" charset="0"/>
              </a:rPr>
              <a:t>Bragachini</a:t>
            </a:r>
            <a:r>
              <a:rPr lang="es-AR" dirty="0">
                <a:latin typeface="Calibri" pitchFamily="34" charset="0"/>
              </a:rPr>
              <a:t> (2013). </a:t>
            </a:r>
            <a:r>
              <a:rPr lang="es-AR" dirty="0" err="1">
                <a:latin typeface="Calibri" pitchFamily="34" charset="0"/>
              </a:rPr>
              <a:t>vl</a:t>
            </a:r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750" y="512763"/>
            <a:ext cx="860425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b="1" dirty="0">
                <a:solidFill>
                  <a:schemeClr val="tx2"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Algunos problemas de la Región</a:t>
            </a:r>
            <a:br>
              <a:rPr lang="es-AR" dirty="0">
                <a:solidFill>
                  <a:schemeClr val="tx2">
                    <a:satMod val="200000"/>
                  </a:schemeClr>
                </a:solidFill>
              </a:rPr>
            </a:br>
            <a:endParaRPr lang="es-A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6" name="5 Elipse"/>
          <p:cNvSpPr/>
          <p:nvPr/>
        </p:nvSpPr>
        <p:spPr>
          <a:xfrm>
            <a:off x="2571736" y="3071810"/>
            <a:ext cx="4321175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/>
              <a:t>AGRICULTURIZACIÓN</a:t>
            </a:r>
            <a:endParaRPr lang="es-AR" b="1" dirty="0"/>
          </a:p>
        </p:txBody>
      </p:sp>
      <p:grpSp>
        <p:nvGrpSpPr>
          <p:cNvPr id="3" name="17 Grupo"/>
          <p:cNvGrpSpPr>
            <a:grpSpLocks/>
          </p:cNvGrpSpPr>
          <p:nvPr/>
        </p:nvGrpSpPr>
        <p:grpSpPr bwMode="auto">
          <a:xfrm>
            <a:off x="6858016" y="4144436"/>
            <a:ext cx="2592388" cy="1361022"/>
            <a:chOff x="6227611" y="4365104"/>
            <a:chExt cx="2592288" cy="1361804"/>
          </a:xfrm>
        </p:grpSpPr>
        <p:sp>
          <p:nvSpPr>
            <p:cNvPr id="7" name="6 Elipse"/>
            <p:cNvSpPr/>
            <p:nvPr/>
          </p:nvSpPr>
          <p:spPr>
            <a:xfrm>
              <a:off x="6227611" y="5078836"/>
              <a:ext cx="2592288" cy="64807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b="1" dirty="0">
                <a:latin typeface="Calibri" pitchFamily="34" charset="0"/>
                <a:ea typeface="Times New Roman" pitchFamily="18" charset="0"/>
                <a:cs typeface="Arial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b="1" dirty="0">
                  <a:latin typeface="Calibri" pitchFamily="34" charset="0"/>
                  <a:ea typeface="Times New Roman" pitchFamily="18" charset="0"/>
                  <a:cs typeface="Arial" charset="0"/>
                </a:rPr>
                <a:t>NUEVOS SUJETOS</a:t>
              </a:r>
              <a:endParaRPr lang="es-ES" dirty="0">
                <a:latin typeface="Calibri" pitchFamily="34" charset="0"/>
                <a:ea typeface="Times New Roman" pitchFamily="18" charset="0"/>
                <a:cs typeface="Arial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 dirty="0"/>
            </a:p>
          </p:txBody>
        </p:sp>
        <p:sp>
          <p:nvSpPr>
            <p:cNvPr id="40972" name="Rectangle 1"/>
            <p:cNvSpPr>
              <a:spLocks noChangeArrowheads="1"/>
            </p:cNvSpPr>
            <p:nvPr/>
          </p:nvSpPr>
          <p:spPr bwMode="auto">
            <a:xfrm>
              <a:off x="6228184" y="4365104"/>
              <a:ext cx="24117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 eaLnBrk="0" hangingPunct="0">
                <a:tabLst>
                  <a:tab pos="457200" algn="l"/>
                </a:tabLst>
              </a:pPr>
              <a:endParaRPr lang="es-ES" dirty="0">
                <a:latin typeface="Calibri" pitchFamily="34" charset="0"/>
                <a:ea typeface="Times New Roman" pitchFamily="18" charset="0"/>
                <a:cs typeface="Arial" charset="0"/>
              </a:endParaRPr>
            </a:p>
          </p:txBody>
        </p:sp>
      </p:grpSp>
      <p:sp>
        <p:nvSpPr>
          <p:cNvPr id="10" name="9 Elipse"/>
          <p:cNvSpPr/>
          <p:nvPr/>
        </p:nvSpPr>
        <p:spPr>
          <a:xfrm>
            <a:off x="214282" y="1857364"/>
            <a:ext cx="3529013" cy="1296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b="1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 TENDENCIA A LA MONOPRODUCCIÓN</a:t>
            </a:r>
            <a:endParaRPr lang="es-AR" dirty="0">
              <a:solidFill>
                <a:schemeClr val="tx1"/>
              </a:solidFill>
              <a:latin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dirty="0"/>
          </a:p>
        </p:txBody>
      </p:sp>
      <p:sp>
        <p:nvSpPr>
          <p:cNvPr id="11" name="10 Elipse"/>
          <p:cNvSpPr/>
          <p:nvPr/>
        </p:nvSpPr>
        <p:spPr>
          <a:xfrm>
            <a:off x="2786050" y="4572008"/>
            <a:ext cx="4032250" cy="86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i="1" dirty="0"/>
              <a:t>Empresas trasnacionales proveedoras de insumos</a:t>
            </a:r>
            <a:endParaRPr lang="es-AR" dirty="0"/>
          </a:p>
        </p:txBody>
      </p:sp>
      <p:sp>
        <p:nvSpPr>
          <p:cNvPr id="12" name="11 Elipse"/>
          <p:cNvSpPr/>
          <p:nvPr/>
        </p:nvSpPr>
        <p:spPr>
          <a:xfrm>
            <a:off x="4143372" y="1357298"/>
            <a:ext cx="2592388" cy="1008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dirty="0"/>
              <a:t>Desplazamiento de la ganadería</a:t>
            </a:r>
          </a:p>
        </p:txBody>
      </p:sp>
      <p:sp>
        <p:nvSpPr>
          <p:cNvPr id="13" name="12 Elipse"/>
          <p:cNvSpPr/>
          <p:nvPr/>
        </p:nvSpPr>
        <p:spPr>
          <a:xfrm>
            <a:off x="285720" y="4357694"/>
            <a:ext cx="2159000" cy="1150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/>
              <a:t>Utilización de paquetes  tecnológicos</a:t>
            </a:r>
          </a:p>
        </p:txBody>
      </p:sp>
      <p:sp>
        <p:nvSpPr>
          <p:cNvPr id="15" name="14 Elipse"/>
          <p:cNvSpPr/>
          <p:nvPr/>
        </p:nvSpPr>
        <p:spPr>
          <a:xfrm>
            <a:off x="7272337" y="1571612"/>
            <a:ext cx="1871663" cy="11255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/>
              <a:t>Impac</a:t>
            </a:r>
            <a:r>
              <a:rPr lang="es-AR" dirty="0"/>
              <a:t>to </a:t>
            </a:r>
            <a:r>
              <a:rPr lang="es-AR" b="1" dirty="0"/>
              <a:t>ambiental</a:t>
            </a:r>
          </a:p>
        </p:txBody>
      </p:sp>
      <p:sp>
        <p:nvSpPr>
          <p:cNvPr id="16" name="15 Elipse"/>
          <p:cNvSpPr/>
          <p:nvPr/>
        </p:nvSpPr>
        <p:spPr>
          <a:xfrm>
            <a:off x="7127875" y="2643182"/>
            <a:ext cx="2016125" cy="7921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b="1" dirty="0"/>
              <a:t>Impacto social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Síntesis: </a:t>
            </a:r>
            <a:r>
              <a:rPr lang="es-ES" dirty="0"/>
              <a:t>se abordaron las siguientes dimensiones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Condiciones naturales</a:t>
            </a:r>
          </a:p>
          <a:p>
            <a:r>
              <a:rPr lang="es-ES" dirty="0" err="1"/>
              <a:t>Construccion</a:t>
            </a:r>
            <a:r>
              <a:rPr lang="es-ES" dirty="0"/>
              <a:t> social </a:t>
            </a:r>
          </a:p>
          <a:p>
            <a:r>
              <a:rPr lang="es-ES" dirty="0">
                <a:solidFill>
                  <a:srgbClr val="FF0000"/>
                </a:solidFill>
              </a:rPr>
              <a:t>Zonas de producción</a:t>
            </a:r>
          </a:p>
          <a:p>
            <a:r>
              <a:rPr lang="es-ES" dirty="0">
                <a:solidFill>
                  <a:srgbClr val="FF0000"/>
                </a:solidFill>
              </a:rPr>
              <a:t>Principales circuitos</a:t>
            </a:r>
          </a:p>
          <a:p>
            <a:r>
              <a:rPr lang="es-ES" dirty="0"/>
              <a:t>Problemáticas</a:t>
            </a:r>
          </a:p>
          <a:p>
            <a:endParaRPr lang="es-AR" dirty="0"/>
          </a:p>
        </p:txBody>
      </p:sp>
      <p:sp>
        <p:nvSpPr>
          <p:cNvPr id="4" name="3 Flecha derecha"/>
          <p:cNvSpPr/>
          <p:nvPr/>
        </p:nvSpPr>
        <p:spPr>
          <a:xfrm>
            <a:off x="4572000" y="3214686"/>
            <a:ext cx="135732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6643702" y="3143248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ESTRUCTURA PRODUCTIVA</a:t>
            </a:r>
            <a:endParaRPr lang="es-A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B3FB8C-57C8-4527-BC49-33A54C90B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B0A8E4-17DC-44B7-AB90-E367913F6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ES" sz="6600" dirty="0"/>
              <a:t>Condiciones  Naturales</a:t>
            </a:r>
          </a:p>
        </p:txBody>
      </p:sp>
    </p:spTree>
    <p:extLst>
      <p:ext uri="{BB962C8B-B14F-4D97-AF65-F5344CB8AC3E}">
        <p14:creationId xmlns:p14="http://schemas.microsoft.com/office/powerpoint/2010/main" val="3764750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811BA0-4038-42A6-8D04-97F14620F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Ecorregiones o ecosistemas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4DDEA0-7852-44AB-B753-6008768C0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D7323C7-DC2E-4671-BDEE-1797D81EC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989" y="2181224"/>
            <a:ext cx="2780274" cy="3624039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C71204D3-F139-4023-9641-C8919125F096}"/>
              </a:ext>
            </a:extLst>
          </p:cNvPr>
          <p:cNvCxnSpPr/>
          <p:nvPr/>
        </p:nvCxnSpPr>
        <p:spPr>
          <a:xfrm flipV="1">
            <a:off x="4355976" y="3717032"/>
            <a:ext cx="144016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D7DC4061-EFA0-4B7F-8D33-A6EBE232FCD5}"/>
              </a:ext>
            </a:extLst>
          </p:cNvPr>
          <p:cNvSpPr txBox="1"/>
          <p:nvPr/>
        </p:nvSpPr>
        <p:spPr>
          <a:xfrm>
            <a:off x="5940152" y="364502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PAMPAS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4A5BD1E5-1340-4C69-8FB0-E6BA4CD0E877}"/>
              </a:ext>
            </a:extLst>
          </p:cNvPr>
          <p:cNvCxnSpPr/>
          <p:nvPr/>
        </p:nvCxnSpPr>
        <p:spPr>
          <a:xfrm>
            <a:off x="3563888" y="2924944"/>
            <a:ext cx="22322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1899204-21A6-4B24-8DC8-E622534C6D33}"/>
              </a:ext>
            </a:extLst>
          </p:cNvPr>
          <p:cNvSpPr txBox="1"/>
          <p:nvPr/>
        </p:nvSpPr>
        <p:spPr>
          <a:xfrm>
            <a:off x="5940152" y="292494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ESPINAL</a:t>
            </a:r>
          </a:p>
        </p:txBody>
      </p:sp>
    </p:spTree>
    <p:extLst>
      <p:ext uri="{BB962C8B-B14F-4D97-AF65-F5344CB8AC3E}">
        <p14:creationId xmlns:p14="http://schemas.microsoft.com/office/powerpoint/2010/main" val="4207149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27760D-37A1-4FA4-9B05-9F05495F1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8ADD0611-642A-473A-9B19-27C1C316D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32"/>
            <a:ext cx="7427168" cy="60095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s-ES" dirty="0">
                <a:solidFill>
                  <a:srgbClr val="FF0000"/>
                </a:solidFill>
              </a:rPr>
              <a:t>ESPINAL, nativas </a:t>
            </a:r>
            <a:r>
              <a:rPr lang="es-ES" dirty="0" err="1">
                <a:solidFill>
                  <a:srgbClr val="FF0000"/>
                </a:solidFill>
              </a:rPr>
              <a:t>màs</a:t>
            </a:r>
            <a:r>
              <a:rPr lang="es-ES" dirty="0">
                <a:solidFill>
                  <a:srgbClr val="FF0000"/>
                </a:solidFill>
              </a:rPr>
              <a:t> importantes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3D2F7128-5DBA-4D9C-BB94-CA3E254E8B34}"/>
              </a:ext>
            </a:extLst>
          </p:cNvPr>
          <p:cNvCxnSpPr>
            <a:cxnSpLocks/>
          </p:cNvCxnSpPr>
          <p:nvPr/>
        </p:nvCxnSpPr>
        <p:spPr>
          <a:xfrm flipV="1">
            <a:off x="5987008" y="1232756"/>
            <a:ext cx="1189856" cy="458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E71490FE-2417-40BA-89BF-3B26FB214F4D}"/>
              </a:ext>
            </a:extLst>
          </p:cNvPr>
          <p:cNvCxnSpPr/>
          <p:nvPr/>
        </p:nvCxnSpPr>
        <p:spPr>
          <a:xfrm flipV="1">
            <a:off x="3925515" y="1401180"/>
            <a:ext cx="360040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9F9422E7-A4B4-405C-8C03-14F1D721DEEE}"/>
              </a:ext>
            </a:extLst>
          </p:cNvPr>
          <p:cNvCxnSpPr>
            <a:cxnSpLocks/>
          </p:cNvCxnSpPr>
          <p:nvPr/>
        </p:nvCxnSpPr>
        <p:spPr>
          <a:xfrm flipH="1" flipV="1">
            <a:off x="1909874" y="2306439"/>
            <a:ext cx="717910" cy="1554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58FC5CF6-626A-46C2-9FD2-AC98901A50A3}"/>
              </a:ext>
            </a:extLst>
          </p:cNvPr>
          <p:cNvSpPr txBox="1"/>
          <p:nvPr/>
        </p:nvSpPr>
        <p:spPr>
          <a:xfrm>
            <a:off x="8172400" y="620688"/>
            <a:ext cx="971600" cy="1224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51E92D5-9234-48F1-A2DD-237059BFAD4F}"/>
              </a:ext>
            </a:extLst>
          </p:cNvPr>
          <p:cNvSpPr txBox="1"/>
          <p:nvPr/>
        </p:nvSpPr>
        <p:spPr>
          <a:xfrm>
            <a:off x="251519" y="5825358"/>
            <a:ext cx="8712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ESPINAL</a:t>
            </a:r>
            <a:r>
              <a:rPr lang="es-ES" b="1" dirty="0"/>
              <a:t> :en cuanto a relieve hay  LLANURAS,ONDULACIONES,SERRANIAS BAJAS. CLIMA CALIDO HUMEDO ( NORTE REGION) TEMPLADO Y SECO </a:t>
            </a:r>
          </a:p>
          <a:p>
            <a:r>
              <a:rPr lang="es-ES" b="1" dirty="0"/>
              <a:t>( OESTE Y SUR)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B3D02E9-A8DF-4A6B-B04B-57A706F47C86}"/>
              </a:ext>
            </a:extLst>
          </p:cNvPr>
          <p:cNvSpPr txBox="1"/>
          <p:nvPr/>
        </p:nvSpPr>
        <p:spPr>
          <a:xfrm>
            <a:off x="7308304" y="764704"/>
            <a:ext cx="1656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ÑANDUBAY</a:t>
            </a:r>
          </a:p>
          <a:p>
            <a:r>
              <a:rPr lang="es-ES" dirty="0"/>
              <a:t>ALGARROBO </a:t>
            </a:r>
          </a:p>
          <a:p>
            <a:r>
              <a:rPr lang="es-ES" dirty="0"/>
              <a:t>ESPINILLO, TALA, ETC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B4DEA62-F7C8-4B9E-9E8D-A5A3FB578805}"/>
              </a:ext>
            </a:extLst>
          </p:cNvPr>
          <p:cNvSpPr txBox="1"/>
          <p:nvPr/>
        </p:nvSpPr>
        <p:spPr>
          <a:xfrm>
            <a:off x="4139951" y="548680"/>
            <a:ext cx="1703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ALGARROBO, TALA, CHAÑAR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4028A5F-AAE9-450B-B852-C6AF86DF8D4D}"/>
              </a:ext>
            </a:extLst>
          </p:cNvPr>
          <p:cNvSpPr txBox="1"/>
          <p:nvPr/>
        </p:nvSpPr>
        <p:spPr>
          <a:xfrm>
            <a:off x="1259631" y="1259632"/>
            <a:ext cx="2077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CALDEN, ALGARROBOS CHAÑAR ETC</a:t>
            </a:r>
          </a:p>
        </p:txBody>
      </p:sp>
    </p:spTree>
    <p:extLst>
      <p:ext uri="{BB962C8B-B14F-4D97-AF65-F5344CB8AC3E}">
        <p14:creationId xmlns:p14="http://schemas.microsoft.com/office/powerpoint/2010/main" val="235450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tx2">
                    <a:satMod val="200000"/>
                  </a:schemeClr>
                </a:solidFill>
              </a:rPr>
              <a:t>CONDICIONES NATURALES DE PRODUCCION</a:t>
            </a:r>
            <a:br>
              <a:rPr lang="es-ES" sz="2800" b="1" dirty="0">
                <a:solidFill>
                  <a:schemeClr val="tx2">
                    <a:satMod val="200000"/>
                  </a:schemeClr>
                </a:solidFill>
              </a:rPr>
            </a:br>
            <a:endParaRPr lang="es-ES" sz="2800" b="1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484313"/>
            <a:ext cx="3455988" cy="5040312"/>
          </a:xfrm>
        </p:spPr>
        <p:txBody>
          <a:bodyPr/>
          <a:lstStyle/>
          <a:p>
            <a:pPr>
              <a:buFontTx/>
              <a:buNone/>
            </a:pPr>
            <a:r>
              <a:rPr lang="es-ES" sz="2000" b="1"/>
              <a:t>1 pampa ondulada, </a:t>
            </a:r>
          </a:p>
          <a:p>
            <a:pPr>
              <a:buFontTx/>
              <a:buNone/>
            </a:pPr>
            <a:r>
              <a:rPr lang="es-ES" sz="2000" b="1"/>
              <a:t>2 pampa subhúmeda central,  </a:t>
            </a:r>
          </a:p>
          <a:p>
            <a:pPr>
              <a:buFontTx/>
              <a:buNone/>
            </a:pPr>
            <a:r>
              <a:rPr lang="es-ES" sz="2000" b="1"/>
              <a:t>3 pampa semiárida central,</a:t>
            </a:r>
          </a:p>
          <a:p>
            <a:pPr>
              <a:buFontTx/>
              <a:buNone/>
            </a:pPr>
            <a:r>
              <a:rPr lang="es-ES" sz="2000" b="1"/>
              <a:t>4 pampa austral, </a:t>
            </a:r>
          </a:p>
          <a:p>
            <a:pPr>
              <a:buFontTx/>
              <a:buNone/>
            </a:pPr>
            <a:r>
              <a:rPr lang="es-ES" sz="2000" b="1"/>
              <a:t>5 pampa mesopotámica y </a:t>
            </a:r>
          </a:p>
          <a:p>
            <a:pPr>
              <a:buFontTx/>
              <a:buNone/>
            </a:pPr>
            <a:r>
              <a:rPr lang="es-ES" sz="2000" b="1"/>
              <a:t>6 pampa deprimida.</a:t>
            </a:r>
          </a:p>
          <a:p>
            <a:pPr>
              <a:buFontTx/>
              <a:buNone/>
            </a:pPr>
            <a:r>
              <a:rPr lang="es-ES" sz="2000" b="1">
                <a:solidFill>
                  <a:srgbClr val="002060"/>
                </a:solidFill>
              </a:rPr>
              <a:t>En azul: isohietas (en mm/año</a:t>
            </a:r>
            <a:r>
              <a:rPr lang="es-ES" sz="2000" b="1"/>
              <a:t>).</a:t>
            </a:r>
          </a:p>
          <a:p>
            <a:pPr>
              <a:buFontTx/>
              <a:buNone/>
            </a:pPr>
            <a:r>
              <a:rPr lang="es-ES" sz="2000" b="1">
                <a:solidFill>
                  <a:srgbClr val="00B050"/>
                </a:solidFill>
              </a:rPr>
              <a:t>En verde:</a:t>
            </a:r>
          </a:p>
          <a:p>
            <a:pPr>
              <a:buFontTx/>
              <a:buNone/>
            </a:pPr>
            <a:r>
              <a:rPr lang="es-ES" sz="2000" b="1">
                <a:solidFill>
                  <a:srgbClr val="00B050"/>
                </a:solidFill>
              </a:rPr>
              <a:t>Isotermas (en grados centígrados).</a:t>
            </a:r>
            <a:r>
              <a:rPr lang="es-ES" sz="2000">
                <a:solidFill>
                  <a:srgbClr val="00B050"/>
                </a:solidFill>
              </a:rPr>
              <a:t> 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714488"/>
            <a:ext cx="3890963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91512" cy="10080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s-ES" sz="3200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18434" name="Picture 7" descr="%C3%81rea+pampeana+subregiones+y+usos+predominantes+del+sue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5184775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6516688" y="1412875"/>
            <a:ext cx="20875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800" b="1">
                <a:latin typeface="Calibri" pitchFamily="34" charset="0"/>
              </a:rPr>
              <a:t>Aptitud de los suelos</a:t>
            </a:r>
          </a:p>
        </p:txBody>
      </p:sp>
    </p:spTree>
    <p:extLst>
      <p:ext uri="{BB962C8B-B14F-4D97-AF65-F5344CB8AC3E}">
        <p14:creationId xmlns:p14="http://schemas.microsoft.com/office/powerpoint/2010/main" val="9311615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820</Words>
  <Application>Microsoft Office PowerPoint</Application>
  <PresentationFormat>Presentación en pantalla (4:3)</PresentationFormat>
  <Paragraphs>158</Paragraphs>
  <Slides>43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0" baseType="lpstr">
      <vt:lpstr>Arial</vt:lpstr>
      <vt:lpstr>Calibri</vt:lpstr>
      <vt:lpstr>Consolas</vt:lpstr>
      <vt:lpstr>Times New Roman</vt:lpstr>
      <vt:lpstr>Wingdings</vt:lpstr>
      <vt:lpstr>Tema de Office</vt:lpstr>
      <vt:lpstr>Imagen</vt:lpstr>
      <vt:lpstr>Región Pampeana</vt:lpstr>
      <vt:lpstr>Objetivos </vt:lpstr>
      <vt:lpstr>La construcción social del espacio  </vt:lpstr>
      <vt:lpstr>Presentación de PowerPoint</vt:lpstr>
      <vt:lpstr>Presentación de PowerPoint</vt:lpstr>
      <vt:lpstr>Ecorregiones o ecosistemas</vt:lpstr>
      <vt:lpstr>Presentación de PowerPoint</vt:lpstr>
      <vt:lpstr>CONDICIONES NATURALES DE PRODUCCION </vt:lpstr>
      <vt:lpstr>Presentación de PowerPoint</vt:lpstr>
      <vt:lpstr>Provincias productoras de cereales y oleaginosas</vt:lpstr>
      <vt:lpstr>Distribución de la superficie sembrada en Argentina, agricultura  </vt:lpstr>
      <vt:lpstr>Presentación de PowerPoint</vt:lpstr>
      <vt:lpstr>Estructura productiva</vt:lpstr>
      <vt:lpstr>Ganadería  </vt:lpstr>
      <vt:lpstr>Cantidad de ganado Bovino</vt:lpstr>
      <vt:lpstr>Mapa de Regiones Ganaderas</vt:lpstr>
      <vt:lpstr>Presentación de PowerPoint</vt:lpstr>
      <vt:lpstr>Presentación de PowerPoint</vt:lpstr>
      <vt:lpstr>Plantaciones Forestales</vt:lpstr>
      <vt:lpstr>Presentación de PowerPoint</vt:lpstr>
      <vt:lpstr>CIRCUITO DE LECHE DISTRIBUCIÓN DE TAMBOS </vt:lpstr>
      <vt:lpstr>% Tambos : fuente observatorio de la cadena lactea</vt:lpstr>
      <vt:lpstr>Cuencas Lecheras </vt:lpstr>
      <vt:lpstr> CIRCUITO PRODUCTIVO DE PRODUCTOS LÁCTEOS </vt:lpstr>
      <vt:lpstr> Fuente : observatorio cadena láctea (OCLA) , mayo 2022- Cadena de valor 1 litro leche</vt:lpstr>
      <vt:lpstr>MERCADO LÁCTEO: Fuente OCLA</vt:lpstr>
      <vt:lpstr>  Ganadería intensiva Circuito de Producción de Carne Aviar </vt:lpstr>
      <vt:lpstr>Ganadería intensiva: Producción de Cerdos</vt:lpstr>
      <vt:lpstr>Circuitos relacionados con AGRICULTURA</vt:lpstr>
      <vt:lpstr>Presentación de PowerPoint</vt:lpstr>
      <vt:lpstr>Agricultura</vt:lpstr>
      <vt:lpstr>Circuito oleaginoso</vt:lpstr>
      <vt:lpstr>Exportaciones complejo soja</vt:lpstr>
      <vt:lpstr>Presentación de PowerPoint</vt:lpstr>
      <vt:lpstr>Pellets</vt:lpstr>
      <vt:lpstr>harinas</vt:lpstr>
      <vt:lpstr>Aceite</vt:lpstr>
      <vt:lpstr>Circuito del maìz</vt:lpstr>
      <vt:lpstr>Trigo</vt:lpstr>
      <vt:lpstr>Circuito Hortícola</vt:lpstr>
      <vt:lpstr>Presentación de PowerPoint</vt:lpstr>
      <vt:lpstr>Algunos problemas de la Región </vt:lpstr>
      <vt:lpstr>Síntesis: se abordaron las siguientes dimensiones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Cecilia</dc:creator>
  <cp:lastModifiedBy>Cecilia Seibane</cp:lastModifiedBy>
  <cp:revision>121</cp:revision>
  <dcterms:created xsi:type="dcterms:W3CDTF">2016-05-19T22:03:30Z</dcterms:created>
  <dcterms:modified xsi:type="dcterms:W3CDTF">2022-06-23T19:15:04Z</dcterms:modified>
</cp:coreProperties>
</file>