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theme/themeOverride7.xml" ContentType="application/vnd.openxmlformats-officedocument.themeOverride+xml"/>
  <Override PartName="/ppt/theme/themeOverride12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Override8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11.xml" ContentType="application/vnd.openxmlformats-officedocument.themeOverr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theme/themeOverride4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3"/>
  </p:notesMasterIdLst>
  <p:sldIdLst>
    <p:sldId id="256" r:id="rId2"/>
    <p:sldId id="432" r:id="rId3"/>
    <p:sldId id="446" r:id="rId4"/>
    <p:sldId id="447" r:id="rId5"/>
    <p:sldId id="439" r:id="rId6"/>
    <p:sldId id="448" r:id="rId7"/>
    <p:sldId id="450" r:id="rId8"/>
    <p:sldId id="451" r:id="rId9"/>
    <p:sldId id="470" r:id="rId10"/>
    <p:sldId id="452" r:id="rId11"/>
    <p:sldId id="459" r:id="rId12"/>
    <p:sldId id="460" r:id="rId13"/>
    <p:sldId id="461" r:id="rId14"/>
    <p:sldId id="462" r:id="rId15"/>
    <p:sldId id="469" r:id="rId16"/>
    <p:sldId id="465" r:id="rId17"/>
    <p:sldId id="466" r:id="rId18"/>
    <p:sldId id="471" r:id="rId19"/>
    <p:sldId id="472" r:id="rId20"/>
    <p:sldId id="473" r:id="rId21"/>
    <p:sldId id="388" r:id="rId22"/>
  </p:sldIdLst>
  <p:sldSz cx="9144000" cy="6858000" type="screen4x3"/>
  <p:notesSz cx="6858000" cy="91440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FF99"/>
    <a:srgbClr val="FFCC99"/>
    <a:srgbClr val="FFFF00"/>
    <a:srgbClr val="CCFFFF"/>
    <a:srgbClr val="0099CC"/>
    <a:srgbClr val="99CCFF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78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11F9E1-082E-4DB0-92B0-82FE56BB32A7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3DE66751-BEC7-4C6B-8814-5A755C13C19F}">
      <dgm:prSet phldrT="[Text]"/>
      <dgm:spPr/>
      <dgm:t>
        <a:bodyPr/>
        <a:lstStyle/>
        <a:p>
          <a:r>
            <a:rPr lang="es-AR" dirty="0" smtClean="0"/>
            <a:t>Modelos de Crecimiento</a:t>
          </a:r>
          <a:endParaRPr lang="es-AR" dirty="0"/>
        </a:p>
      </dgm:t>
    </dgm:pt>
    <dgm:pt modelId="{64E66679-88CF-4B74-9090-E5599B53BE30}" type="parTrans" cxnId="{0DB4D142-DF70-42ED-A373-50E052A1D89F}">
      <dgm:prSet/>
      <dgm:spPr/>
      <dgm:t>
        <a:bodyPr/>
        <a:lstStyle/>
        <a:p>
          <a:endParaRPr lang="es-AR"/>
        </a:p>
      </dgm:t>
    </dgm:pt>
    <dgm:pt modelId="{B93C8514-EA2A-4D01-8377-538A74A72F57}" type="sibTrans" cxnId="{0DB4D142-DF70-42ED-A373-50E052A1D89F}">
      <dgm:prSet/>
      <dgm:spPr/>
      <dgm:t>
        <a:bodyPr/>
        <a:lstStyle/>
        <a:p>
          <a:endParaRPr lang="es-AR"/>
        </a:p>
      </dgm:t>
    </dgm:pt>
    <dgm:pt modelId="{773F4DE5-3301-4D0F-83B3-F1F4A17DB703}">
      <dgm:prSet phldrT="[Text]"/>
      <dgm:spPr/>
      <dgm:t>
        <a:bodyPr/>
        <a:lstStyle/>
        <a:p>
          <a:r>
            <a:rPr lang="es-AR" dirty="0" smtClean="0"/>
            <a:t>Modelos de procesos</a:t>
          </a:r>
          <a:endParaRPr lang="es-AR" dirty="0"/>
        </a:p>
      </dgm:t>
    </dgm:pt>
    <dgm:pt modelId="{A0A881AE-42B7-43B5-B93E-89DF38C00FC1}" type="parTrans" cxnId="{A9B76EA8-E5E9-45A7-866B-0B47BFFC4C55}">
      <dgm:prSet/>
      <dgm:spPr/>
      <dgm:t>
        <a:bodyPr/>
        <a:lstStyle/>
        <a:p>
          <a:endParaRPr lang="es-AR"/>
        </a:p>
      </dgm:t>
    </dgm:pt>
    <dgm:pt modelId="{BCA8B0A5-8DEF-4715-A161-B87D15EA08D2}" type="sibTrans" cxnId="{A9B76EA8-E5E9-45A7-866B-0B47BFFC4C55}">
      <dgm:prSet/>
      <dgm:spPr/>
      <dgm:t>
        <a:bodyPr/>
        <a:lstStyle/>
        <a:p>
          <a:endParaRPr lang="es-AR"/>
        </a:p>
      </dgm:t>
    </dgm:pt>
    <dgm:pt modelId="{96B5F063-9BEE-4010-AEAE-A43D16147062}">
      <dgm:prSet phldrT="[Text]"/>
      <dgm:spPr/>
      <dgm:t>
        <a:bodyPr/>
        <a:lstStyle/>
        <a:p>
          <a:r>
            <a:rPr lang="es-AR" dirty="0" smtClean="0"/>
            <a:t>Modelos empíricos</a:t>
          </a:r>
          <a:endParaRPr lang="es-AR" dirty="0"/>
        </a:p>
      </dgm:t>
    </dgm:pt>
    <dgm:pt modelId="{040C06AE-EDEA-49D7-A9AF-48B6479189CD}" type="parTrans" cxnId="{6C486197-635F-4F59-A546-113EF554A194}">
      <dgm:prSet/>
      <dgm:spPr/>
      <dgm:t>
        <a:bodyPr/>
        <a:lstStyle/>
        <a:p>
          <a:endParaRPr lang="es-AR"/>
        </a:p>
      </dgm:t>
    </dgm:pt>
    <dgm:pt modelId="{B5A0E26F-B029-4CBD-B9E8-F4ABDEED8688}" type="sibTrans" cxnId="{6C486197-635F-4F59-A546-113EF554A194}">
      <dgm:prSet/>
      <dgm:spPr/>
      <dgm:t>
        <a:bodyPr/>
        <a:lstStyle/>
        <a:p>
          <a:endParaRPr lang="es-AR"/>
        </a:p>
      </dgm:t>
    </dgm:pt>
    <dgm:pt modelId="{C46FA6F8-4110-4C21-963D-4B7A581A06E6}">
      <dgm:prSet/>
      <dgm:spPr/>
      <dgm:t>
        <a:bodyPr/>
        <a:lstStyle/>
        <a:p>
          <a:r>
            <a:rPr lang="es-AR" dirty="0" smtClean="0"/>
            <a:t>Modelos de Rodal</a:t>
          </a:r>
          <a:endParaRPr lang="es-AR" dirty="0"/>
        </a:p>
      </dgm:t>
    </dgm:pt>
    <dgm:pt modelId="{D3E25B57-32E3-4832-86F2-6DB40619A454}" type="parTrans" cxnId="{9852B92D-BD24-4D81-AA9C-810E3F4FA3F4}">
      <dgm:prSet/>
      <dgm:spPr/>
      <dgm:t>
        <a:bodyPr/>
        <a:lstStyle/>
        <a:p>
          <a:endParaRPr lang="es-AR"/>
        </a:p>
      </dgm:t>
    </dgm:pt>
    <dgm:pt modelId="{00F9E86B-9778-41B4-9DBC-872A81835C12}" type="sibTrans" cxnId="{9852B92D-BD24-4D81-AA9C-810E3F4FA3F4}">
      <dgm:prSet/>
      <dgm:spPr/>
      <dgm:t>
        <a:bodyPr/>
        <a:lstStyle/>
        <a:p>
          <a:endParaRPr lang="es-AR"/>
        </a:p>
      </dgm:t>
    </dgm:pt>
    <dgm:pt modelId="{267F9382-C5FE-4131-96E3-E80D0A796C75}">
      <dgm:prSet/>
      <dgm:spPr/>
      <dgm:t>
        <a:bodyPr/>
        <a:lstStyle/>
        <a:p>
          <a:r>
            <a:rPr lang="es-AR" dirty="0" smtClean="0"/>
            <a:t>Modelos de árbol individual</a:t>
          </a:r>
          <a:endParaRPr lang="es-AR" dirty="0"/>
        </a:p>
      </dgm:t>
    </dgm:pt>
    <dgm:pt modelId="{8D2A3253-21D5-4C00-A444-B0E31149758D}" type="parTrans" cxnId="{4CC8C72C-BA6C-4631-A740-0B3A738C2B36}">
      <dgm:prSet/>
      <dgm:spPr/>
      <dgm:t>
        <a:bodyPr/>
        <a:lstStyle/>
        <a:p>
          <a:endParaRPr lang="es-AR"/>
        </a:p>
      </dgm:t>
    </dgm:pt>
    <dgm:pt modelId="{629CF31F-3646-4B4A-9C11-26C670EC564A}" type="sibTrans" cxnId="{4CC8C72C-BA6C-4631-A740-0B3A738C2B36}">
      <dgm:prSet/>
      <dgm:spPr/>
      <dgm:t>
        <a:bodyPr/>
        <a:lstStyle/>
        <a:p>
          <a:endParaRPr lang="es-AR"/>
        </a:p>
      </dgm:t>
    </dgm:pt>
    <dgm:pt modelId="{20D9CA4C-DF88-4DDD-BC0A-28A745C32D0F}">
      <dgm:prSet/>
      <dgm:spPr/>
      <dgm:t>
        <a:bodyPr/>
        <a:lstStyle/>
        <a:p>
          <a:r>
            <a:rPr lang="es-AR" dirty="0" smtClean="0"/>
            <a:t>Modelos de clases de tamaño</a:t>
          </a:r>
          <a:endParaRPr lang="es-AR" dirty="0"/>
        </a:p>
      </dgm:t>
    </dgm:pt>
    <dgm:pt modelId="{7EEB67D0-DA3D-4990-858D-E1922A720228}" type="parTrans" cxnId="{7BF9F51B-C514-4021-9494-2A85E7C6F769}">
      <dgm:prSet/>
      <dgm:spPr/>
      <dgm:t>
        <a:bodyPr/>
        <a:lstStyle/>
        <a:p>
          <a:endParaRPr lang="es-AR"/>
        </a:p>
      </dgm:t>
    </dgm:pt>
    <dgm:pt modelId="{3336E054-CAC7-4A3C-9039-FC763E88B025}" type="sibTrans" cxnId="{7BF9F51B-C514-4021-9494-2A85E7C6F769}">
      <dgm:prSet/>
      <dgm:spPr/>
      <dgm:t>
        <a:bodyPr/>
        <a:lstStyle/>
        <a:p>
          <a:endParaRPr lang="es-AR"/>
        </a:p>
      </dgm:t>
    </dgm:pt>
    <dgm:pt modelId="{DAED3450-A09B-4436-9DEB-93A4556B0365}" type="pres">
      <dgm:prSet presAssocID="{0811F9E1-082E-4DB0-92B0-82FE56BB32A7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CB8FF23F-212B-4235-9B4B-EAAA899E8F5F}" type="pres">
      <dgm:prSet presAssocID="{3DE66751-BEC7-4C6B-8814-5A755C13C19F}" presName="root1" presStyleCnt="0"/>
      <dgm:spPr/>
    </dgm:pt>
    <dgm:pt modelId="{8C7C3632-48A7-42E0-B1F4-DC042535BFF3}" type="pres">
      <dgm:prSet presAssocID="{3DE66751-BEC7-4C6B-8814-5A755C13C19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50BF9EFE-331F-4AE3-A914-FEAD22F56B54}" type="pres">
      <dgm:prSet presAssocID="{3DE66751-BEC7-4C6B-8814-5A755C13C19F}" presName="level2hierChild" presStyleCnt="0"/>
      <dgm:spPr/>
    </dgm:pt>
    <dgm:pt modelId="{67B43B59-CEDD-49D9-AE6E-B977A30F6D02}" type="pres">
      <dgm:prSet presAssocID="{A0A881AE-42B7-43B5-B93E-89DF38C00FC1}" presName="conn2-1" presStyleLbl="parChTrans1D2" presStyleIdx="0" presStyleCnt="2"/>
      <dgm:spPr/>
      <dgm:t>
        <a:bodyPr/>
        <a:lstStyle/>
        <a:p>
          <a:endParaRPr lang="es-AR"/>
        </a:p>
      </dgm:t>
    </dgm:pt>
    <dgm:pt modelId="{EB49B942-0937-4DBE-8E16-741EF330A4D7}" type="pres">
      <dgm:prSet presAssocID="{A0A881AE-42B7-43B5-B93E-89DF38C00FC1}" presName="connTx" presStyleLbl="parChTrans1D2" presStyleIdx="0" presStyleCnt="2"/>
      <dgm:spPr/>
      <dgm:t>
        <a:bodyPr/>
        <a:lstStyle/>
        <a:p>
          <a:endParaRPr lang="es-AR"/>
        </a:p>
      </dgm:t>
    </dgm:pt>
    <dgm:pt modelId="{78A61780-58A1-45A5-AF8E-0D78AD16337F}" type="pres">
      <dgm:prSet presAssocID="{773F4DE5-3301-4D0F-83B3-F1F4A17DB703}" presName="root2" presStyleCnt="0"/>
      <dgm:spPr/>
    </dgm:pt>
    <dgm:pt modelId="{5A8DBC02-64A4-48B8-BF49-B29ED3819DE5}" type="pres">
      <dgm:prSet presAssocID="{773F4DE5-3301-4D0F-83B3-F1F4A17DB703}" presName="LevelTwoTextNode" presStyleLbl="node2" presStyleIdx="0" presStyleCnt="2" custLinFactY="100000" custLinFactNeighborX="-4254" custLinFactNeighborY="176474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24E704EB-1D6A-4337-BEA9-0815723D295F}" type="pres">
      <dgm:prSet presAssocID="{773F4DE5-3301-4D0F-83B3-F1F4A17DB703}" presName="level3hierChild" presStyleCnt="0"/>
      <dgm:spPr/>
    </dgm:pt>
    <dgm:pt modelId="{8675A97E-E588-4D59-A7A6-CA756BCFB9F2}" type="pres">
      <dgm:prSet presAssocID="{040C06AE-EDEA-49D7-A9AF-48B6479189CD}" presName="conn2-1" presStyleLbl="parChTrans1D2" presStyleIdx="1" presStyleCnt="2"/>
      <dgm:spPr/>
      <dgm:t>
        <a:bodyPr/>
        <a:lstStyle/>
        <a:p>
          <a:endParaRPr lang="es-AR"/>
        </a:p>
      </dgm:t>
    </dgm:pt>
    <dgm:pt modelId="{F12773F8-CAB9-4F78-8A1C-75AEE4B9177E}" type="pres">
      <dgm:prSet presAssocID="{040C06AE-EDEA-49D7-A9AF-48B6479189CD}" presName="connTx" presStyleLbl="parChTrans1D2" presStyleIdx="1" presStyleCnt="2"/>
      <dgm:spPr/>
      <dgm:t>
        <a:bodyPr/>
        <a:lstStyle/>
        <a:p>
          <a:endParaRPr lang="es-AR"/>
        </a:p>
      </dgm:t>
    </dgm:pt>
    <dgm:pt modelId="{5826ADED-E2FC-45A9-9EB8-A9AD602AD832}" type="pres">
      <dgm:prSet presAssocID="{96B5F063-9BEE-4010-AEAE-A43D16147062}" presName="root2" presStyleCnt="0"/>
      <dgm:spPr/>
    </dgm:pt>
    <dgm:pt modelId="{5797B4AC-5C39-4182-94E1-133FBF513072}" type="pres">
      <dgm:prSet presAssocID="{96B5F063-9BEE-4010-AEAE-A43D16147062}" presName="LevelTwoTextNode" presStyleLbl="node2" presStyleIdx="1" presStyleCnt="2" custLinFactY="-100000" custLinFactNeighborX="-4254" custLinFactNeighborY="-108469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D646724F-F2F9-4919-AAC9-CEBB04A7B15F}" type="pres">
      <dgm:prSet presAssocID="{96B5F063-9BEE-4010-AEAE-A43D16147062}" presName="level3hierChild" presStyleCnt="0"/>
      <dgm:spPr/>
    </dgm:pt>
    <dgm:pt modelId="{E497F83A-A17E-4AF8-BD38-959D6C6223BA}" type="pres">
      <dgm:prSet presAssocID="{D3E25B57-32E3-4832-86F2-6DB40619A454}" presName="conn2-1" presStyleLbl="parChTrans1D3" presStyleIdx="0" presStyleCnt="3"/>
      <dgm:spPr/>
      <dgm:t>
        <a:bodyPr/>
        <a:lstStyle/>
        <a:p>
          <a:endParaRPr lang="es-AR"/>
        </a:p>
      </dgm:t>
    </dgm:pt>
    <dgm:pt modelId="{B004BAC9-6A1F-47B3-A0CE-2417F44DBC6E}" type="pres">
      <dgm:prSet presAssocID="{D3E25B57-32E3-4832-86F2-6DB40619A454}" presName="connTx" presStyleLbl="parChTrans1D3" presStyleIdx="0" presStyleCnt="3"/>
      <dgm:spPr/>
      <dgm:t>
        <a:bodyPr/>
        <a:lstStyle/>
        <a:p>
          <a:endParaRPr lang="es-AR"/>
        </a:p>
      </dgm:t>
    </dgm:pt>
    <dgm:pt modelId="{5B0810E9-E594-45E9-986A-4C02F3E16401}" type="pres">
      <dgm:prSet presAssocID="{C46FA6F8-4110-4C21-963D-4B7A581A06E6}" presName="root2" presStyleCnt="0"/>
      <dgm:spPr/>
    </dgm:pt>
    <dgm:pt modelId="{C65970C3-A220-45D8-81F6-211D128C8470}" type="pres">
      <dgm:prSet presAssocID="{C46FA6F8-4110-4C21-963D-4B7A581A06E6}" presName="LevelTwoTextNode" presStyleLbl="node3" presStyleIdx="0" presStyleCnt="3" custLinFactY="-70923" custLinFactNeighborX="-2499" custLinFactNeighborY="-10000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67C129EE-D699-497C-827F-61DA08B20D48}" type="pres">
      <dgm:prSet presAssocID="{C46FA6F8-4110-4C21-963D-4B7A581A06E6}" presName="level3hierChild" presStyleCnt="0"/>
      <dgm:spPr/>
    </dgm:pt>
    <dgm:pt modelId="{C5C2A003-2A0F-42E9-BD8E-F93549E4C6A3}" type="pres">
      <dgm:prSet presAssocID="{7EEB67D0-DA3D-4990-858D-E1922A720228}" presName="conn2-1" presStyleLbl="parChTrans1D3" presStyleIdx="1" presStyleCnt="3"/>
      <dgm:spPr/>
      <dgm:t>
        <a:bodyPr/>
        <a:lstStyle/>
        <a:p>
          <a:endParaRPr lang="es-AR"/>
        </a:p>
      </dgm:t>
    </dgm:pt>
    <dgm:pt modelId="{570F692F-0991-4F88-AF76-C575997410B4}" type="pres">
      <dgm:prSet presAssocID="{7EEB67D0-DA3D-4990-858D-E1922A720228}" presName="connTx" presStyleLbl="parChTrans1D3" presStyleIdx="1" presStyleCnt="3"/>
      <dgm:spPr/>
      <dgm:t>
        <a:bodyPr/>
        <a:lstStyle/>
        <a:p>
          <a:endParaRPr lang="es-AR"/>
        </a:p>
      </dgm:t>
    </dgm:pt>
    <dgm:pt modelId="{DD99C7AE-7B72-4DDB-9018-E172566820B4}" type="pres">
      <dgm:prSet presAssocID="{20D9CA4C-DF88-4DDD-BC0A-28A745C32D0F}" presName="root2" presStyleCnt="0"/>
      <dgm:spPr/>
    </dgm:pt>
    <dgm:pt modelId="{6A0750F6-4D9F-4FDB-A286-20444EA0D5A1}" type="pres">
      <dgm:prSet presAssocID="{20D9CA4C-DF88-4DDD-BC0A-28A745C32D0F}" presName="LevelTwoTextNode" presStyleLbl="node3" presStyleIdx="1" presStyleCnt="3" custLinFactY="-44630" custLinFactNeighborX="-2684" custLinFactNeighborY="-10000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5CB63C65-D13A-455E-9010-2B573A4BB938}" type="pres">
      <dgm:prSet presAssocID="{20D9CA4C-DF88-4DDD-BC0A-28A745C32D0F}" presName="level3hierChild" presStyleCnt="0"/>
      <dgm:spPr/>
    </dgm:pt>
    <dgm:pt modelId="{055A0B01-CB62-4767-8EC0-BB46E13A6C84}" type="pres">
      <dgm:prSet presAssocID="{8D2A3253-21D5-4C00-A444-B0E31149758D}" presName="conn2-1" presStyleLbl="parChTrans1D3" presStyleIdx="2" presStyleCnt="3"/>
      <dgm:spPr/>
      <dgm:t>
        <a:bodyPr/>
        <a:lstStyle/>
        <a:p>
          <a:endParaRPr lang="es-AR"/>
        </a:p>
      </dgm:t>
    </dgm:pt>
    <dgm:pt modelId="{1F281115-3C20-46CE-A495-0662D91BB564}" type="pres">
      <dgm:prSet presAssocID="{8D2A3253-21D5-4C00-A444-B0E31149758D}" presName="connTx" presStyleLbl="parChTrans1D3" presStyleIdx="2" presStyleCnt="3"/>
      <dgm:spPr/>
      <dgm:t>
        <a:bodyPr/>
        <a:lstStyle/>
        <a:p>
          <a:endParaRPr lang="es-AR"/>
        </a:p>
      </dgm:t>
    </dgm:pt>
    <dgm:pt modelId="{9FFBA022-4A45-4C94-8B17-0B984F27F783}" type="pres">
      <dgm:prSet presAssocID="{267F9382-C5FE-4131-96E3-E80D0A796C75}" presName="root2" presStyleCnt="0"/>
      <dgm:spPr/>
    </dgm:pt>
    <dgm:pt modelId="{B5DFA0D9-6DC0-4045-AD72-704FC59A2BF0}" type="pres">
      <dgm:prSet presAssocID="{267F9382-C5FE-4131-96E3-E80D0A796C75}" presName="LevelTwoTextNode" presStyleLbl="node3" presStyleIdx="2" presStyleCnt="3" custLinFactNeighborX="-2684" custLinFactNeighborY="-92317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14A68125-00AB-4B54-8441-E380025D7408}" type="pres">
      <dgm:prSet presAssocID="{267F9382-C5FE-4131-96E3-E80D0A796C75}" presName="level3hierChild" presStyleCnt="0"/>
      <dgm:spPr/>
    </dgm:pt>
  </dgm:ptLst>
  <dgm:cxnLst>
    <dgm:cxn modelId="{0DB4D142-DF70-42ED-A373-50E052A1D89F}" srcId="{0811F9E1-082E-4DB0-92B0-82FE56BB32A7}" destId="{3DE66751-BEC7-4C6B-8814-5A755C13C19F}" srcOrd="0" destOrd="0" parTransId="{64E66679-88CF-4B74-9090-E5599B53BE30}" sibTransId="{B93C8514-EA2A-4D01-8377-538A74A72F57}"/>
    <dgm:cxn modelId="{340276D7-0FD8-4BA3-A0FB-C59D27B6B803}" type="presOf" srcId="{040C06AE-EDEA-49D7-A9AF-48B6479189CD}" destId="{F12773F8-CAB9-4F78-8A1C-75AEE4B9177E}" srcOrd="1" destOrd="0" presId="urn:microsoft.com/office/officeart/2008/layout/HorizontalMultiLevelHierarchy"/>
    <dgm:cxn modelId="{A9B76EA8-E5E9-45A7-866B-0B47BFFC4C55}" srcId="{3DE66751-BEC7-4C6B-8814-5A755C13C19F}" destId="{773F4DE5-3301-4D0F-83B3-F1F4A17DB703}" srcOrd="0" destOrd="0" parTransId="{A0A881AE-42B7-43B5-B93E-89DF38C00FC1}" sibTransId="{BCA8B0A5-8DEF-4715-A161-B87D15EA08D2}"/>
    <dgm:cxn modelId="{D9317E19-DBCC-474B-98EB-502E8178A328}" type="presOf" srcId="{3DE66751-BEC7-4C6B-8814-5A755C13C19F}" destId="{8C7C3632-48A7-42E0-B1F4-DC042535BFF3}" srcOrd="0" destOrd="0" presId="urn:microsoft.com/office/officeart/2008/layout/HorizontalMultiLevelHierarchy"/>
    <dgm:cxn modelId="{41395F38-2484-45AC-90A3-A75958F56190}" type="presOf" srcId="{7EEB67D0-DA3D-4990-858D-E1922A720228}" destId="{570F692F-0991-4F88-AF76-C575997410B4}" srcOrd="1" destOrd="0" presId="urn:microsoft.com/office/officeart/2008/layout/HorizontalMultiLevelHierarchy"/>
    <dgm:cxn modelId="{75572816-99FF-4BE2-BD49-5D308DD2C02E}" type="presOf" srcId="{A0A881AE-42B7-43B5-B93E-89DF38C00FC1}" destId="{EB49B942-0937-4DBE-8E16-741EF330A4D7}" srcOrd="1" destOrd="0" presId="urn:microsoft.com/office/officeart/2008/layout/HorizontalMultiLevelHierarchy"/>
    <dgm:cxn modelId="{4CC8C72C-BA6C-4631-A740-0B3A738C2B36}" srcId="{96B5F063-9BEE-4010-AEAE-A43D16147062}" destId="{267F9382-C5FE-4131-96E3-E80D0A796C75}" srcOrd="2" destOrd="0" parTransId="{8D2A3253-21D5-4C00-A444-B0E31149758D}" sibTransId="{629CF31F-3646-4B4A-9C11-26C670EC564A}"/>
    <dgm:cxn modelId="{03A3627E-24E3-4264-AB43-F4622A39898D}" type="presOf" srcId="{C46FA6F8-4110-4C21-963D-4B7A581A06E6}" destId="{C65970C3-A220-45D8-81F6-211D128C8470}" srcOrd="0" destOrd="0" presId="urn:microsoft.com/office/officeart/2008/layout/HorizontalMultiLevelHierarchy"/>
    <dgm:cxn modelId="{09EE8FAE-C397-4029-8012-DE7B2E7F3766}" type="presOf" srcId="{773F4DE5-3301-4D0F-83B3-F1F4A17DB703}" destId="{5A8DBC02-64A4-48B8-BF49-B29ED3819DE5}" srcOrd="0" destOrd="0" presId="urn:microsoft.com/office/officeart/2008/layout/HorizontalMultiLevelHierarchy"/>
    <dgm:cxn modelId="{E89E7E32-2313-4A26-A171-A333CAABDCD1}" type="presOf" srcId="{7EEB67D0-DA3D-4990-858D-E1922A720228}" destId="{C5C2A003-2A0F-42E9-BD8E-F93549E4C6A3}" srcOrd="0" destOrd="0" presId="urn:microsoft.com/office/officeart/2008/layout/HorizontalMultiLevelHierarchy"/>
    <dgm:cxn modelId="{4C099144-573D-41CE-991A-664D164AF1FF}" type="presOf" srcId="{8D2A3253-21D5-4C00-A444-B0E31149758D}" destId="{055A0B01-CB62-4767-8EC0-BB46E13A6C84}" srcOrd="0" destOrd="0" presId="urn:microsoft.com/office/officeart/2008/layout/HorizontalMultiLevelHierarchy"/>
    <dgm:cxn modelId="{9852B92D-BD24-4D81-AA9C-810E3F4FA3F4}" srcId="{96B5F063-9BEE-4010-AEAE-A43D16147062}" destId="{C46FA6F8-4110-4C21-963D-4B7A581A06E6}" srcOrd="0" destOrd="0" parTransId="{D3E25B57-32E3-4832-86F2-6DB40619A454}" sibTransId="{00F9E86B-9778-41B4-9DBC-872A81835C12}"/>
    <dgm:cxn modelId="{F38E9071-6F64-4EE0-8000-4B3743CDFFDC}" type="presOf" srcId="{A0A881AE-42B7-43B5-B93E-89DF38C00FC1}" destId="{67B43B59-CEDD-49D9-AE6E-B977A30F6D02}" srcOrd="0" destOrd="0" presId="urn:microsoft.com/office/officeart/2008/layout/HorizontalMultiLevelHierarchy"/>
    <dgm:cxn modelId="{7BF9F51B-C514-4021-9494-2A85E7C6F769}" srcId="{96B5F063-9BEE-4010-AEAE-A43D16147062}" destId="{20D9CA4C-DF88-4DDD-BC0A-28A745C32D0F}" srcOrd="1" destOrd="0" parTransId="{7EEB67D0-DA3D-4990-858D-E1922A720228}" sibTransId="{3336E054-CAC7-4A3C-9039-FC763E88B025}"/>
    <dgm:cxn modelId="{6C486197-635F-4F59-A546-113EF554A194}" srcId="{3DE66751-BEC7-4C6B-8814-5A755C13C19F}" destId="{96B5F063-9BEE-4010-AEAE-A43D16147062}" srcOrd="1" destOrd="0" parTransId="{040C06AE-EDEA-49D7-A9AF-48B6479189CD}" sibTransId="{B5A0E26F-B029-4CBD-B9E8-F4ABDEED8688}"/>
    <dgm:cxn modelId="{9DC53F5D-A535-4378-9214-46961BEC0DEC}" type="presOf" srcId="{D3E25B57-32E3-4832-86F2-6DB40619A454}" destId="{B004BAC9-6A1F-47B3-A0CE-2417F44DBC6E}" srcOrd="1" destOrd="0" presId="urn:microsoft.com/office/officeart/2008/layout/HorizontalMultiLevelHierarchy"/>
    <dgm:cxn modelId="{2419EBBA-150E-4339-80EE-47B775CD874D}" type="presOf" srcId="{20D9CA4C-DF88-4DDD-BC0A-28A745C32D0F}" destId="{6A0750F6-4D9F-4FDB-A286-20444EA0D5A1}" srcOrd="0" destOrd="0" presId="urn:microsoft.com/office/officeart/2008/layout/HorizontalMultiLevelHierarchy"/>
    <dgm:cxn modelId="{C3D972BA-E95F-46FA-AB7B-B2F717172368}" type="presOf" srcId="{D3E25B57-32E3-4832-86F2-6DB40619A454}" destId="{E497F83A-A17E-4AF8-BD38-959D6C6223BA}" srcOrd="0" destOrd="0" presId="urn:microsoft.com/office/officeart/2008/layout/HorizontalMultiLevelHierarchy"/>
    <dgm:cxn modelId="{C29FC91D-0B79-4FCA-8084-CB0FECAA4CBB}" type="presOf" srcId="{0811F9E1-082E-4DB0-92B0-82FE56BB32A7}" destId="{DAED3450-A09B-4436-9DEB-93A4556B0365}" srcOrd="0" destOrd="0" presId="urn:microsoft.com/office/officeart/2008/layout/HorizontalMultiLevelHierarchy"/>
    <dgm:cxn modelId="{84D6F4A8-FC09-4027-8D54-CA0CC1F21411}" type="presOf" srcId="{8D2A3253-21D5-4C00-A444-B0E31149758D}" destId="{1F281115-3C20-46CE-A495-0662D91BB564}" srcOrd="1" destOrd="0" presId="urn:microsoft.com/office/officeart/2008/layout/HorizontalMultiLevelHierarchy"/>
    <dgm:cxn modelId="{178CFB31-B45E-4A81-AEC2-72A820AA7108}" type="presOf" srcId="{96B5F063-9BEE-4010-AEAE-A43D16147062}" destId="{5797B4AC-5C39-4182-94E1-133FBF513072}" srcOrd="0" destOrd="0" presId="urn:microsoft.com/office/officeart/2008/layout/HorizontalMultiLevelHierarchy"/>
    <dgm:cxn modelId="{83B9B6F7-5AC9-4561-A3C3-E56A78986ACB}" type="presOf" srcId="{267F9382-C5FE-4131-96E3-E80D0A796C75}" destId="{B5DFA0D9-6DC0-4045-AD72-704FC59A2BF0}" srcOrd="0" destOrd="0" presId="urn:microsoft.com/office/officeart/2008/layout/HorizontalMultiLevelHierarchy"/>
    <dgm:cxn modelId="{B180C2FE-7C1F-4484-90D9-8CFEF0FD1165}" type="presOf" srcId="{040C06AE-EDEA-49D7-A9AF-48B6479189CD}" destId="{8675A97E-E588-4D59-A7A6-CA756BCFB9F2}" srcOrd="0" destOrd="0" presId="urn:microsoft.com/office/officeart/2008/layout/HorizontalMultiLevelHierarchy"/>
    <dgm:cxn modelId="{3C7C3860-DB8B-4ACA-9DE5-8D0E5B7CFB4D}" type="presParOf" srcId="{DAED3450-A09B-4436-9DEB-93A4556B0365}" destId="{CB8FF23F-212B-4235-9B4B-EAAA899E8F5F}" srcOrd="0" destOrd="0" presId="urn:microsoft.com/office/officeart/2008/layout/HorizontalMultiLevelHierarchy"/>
    <dgm:cxn modelId="{C24E5811-E004-4323-9A40-F433B09DB44E}" type="presParOf" srcId="{CB8FF23F-212B-4235-9B4B-EAAA899E8F5F}" destId="{8C7C3632-48A7-42E0-B1F4-DC042535BFF3}" srcOrd="0" destOrd="0" presId="urn:microsoft.com/office/officeart/2008/layout/HorizontalMultiLevelHierarchy"/>
    <dgm:cxn modelId="{6EB53907-9693-4682-A125-43A507A5D308}" type="presParOf" srcId="{CB8FF23F-212B-4235-9B4B-EAAA899E8F5F}" destId="{50BF9EFE-331F-4AE3-A914-FEAD22F56B54}" srcOrd="1" destOrd="0" presId="urn:microsoft.com/office/officeart/2008/layout/HorizontalMultiLevelHierarchy"/>
    <dgm:cxn modelId="{35DACECB-A130-41FA-A06C-49C9D3E1DD8C}" type="presParOf" srcId="{50BF9EFE-331F-4AE3-A914-FEAD22F56B54}" destId="{67B43B59-CEDD-49D9-AE6E-B977A30F6D02}" srcOrd="0" destOrd="0" presId="urn:microsoft.com/office/officeart/2008/layout/HorizontalMultiLevelHierarchy"/>
    <dgm:cxn modelId="{85B5510D-F11C-4DEB-9B18-D17C8398C604}" type="presParOf" srcId="{67B43B59-CEDD-49D9-AE6E-B977A30F6D02}" destId="{EB49B942-0937-4DBE-8E16-741EF330A4D7}" srcOrd="0" destOrd="0" presId="urn:microsoft.com/office/officeart/2008/layout/HorizontalMultiLevelHierarchy"/>
    <dgm:cxn modelId="{555F7755-9751-4229-8DDD-4A80549022B6}" type="presParOf" srcId="{50BF9EFE-331F-4AE3-A914-FEAD22F56B54}" destId="{78A61780-58A1-45A5-AF8E-0D78AD16337F}" srcOrd="1" destOrd="0" presId="urn:microsoft.com/office/officeart/2008/layout/HorizontalMultiLevelHierarchy"/>
    <dgm:cxn modelId="{8B31DC40-D51F-405E-B2B5-3849CCDA44C3}" type="presParOf" srcId="{78A61780-58A1-45A5-AF8E-0D78AD16337F}" destId="{5A8DBC02-64A4-48B8-BF49-B29ED3819DE5}" srcOrd="0" destOrd="0" presId="urn:microsoft.com/office/officeart/2008/layout/HorizontalMultiLevelHierarchy"/>
    <dgm:cxn modelId="{033D8804-B559-4B55-9619-B6252CCBFE5D}" type="presParOf" srcId="{78A61780-58A1-45A5-AF8E-0D78AD16337F}" destId="{24E704EB-1D6A-4337-BEA9-0815723D295F}" srcOrd="1" destOrd="0" presId="urn:microsoft.com/office/officeart/2008/layout/HorizontalMultiLevelHierarchy"/>
    <dgm:cxn modelId="{89D974DA-A809-4773-A078-E4D3CCB7115E}" type="presParOf" srcId="{50BF9EFE-331F-4AE3-A914-FEAD22F56B54}" destId="{8675A97E-E588-4D59-A7A6-CA756BCFB9F2}" srcOrd="2" destOrd="0" presId="urn:microsoft.com/office/officeart/2008/layout/HorizontalMultiLevelHierarchy"/>
    <dgm:cxn modelId="{36D1A68D-7A6E-47D8-AE0A-4CFE6D7D4FFA}" type="presParOf" srcId="{8675A97E-E588-4D59-A7A6-CA756BCFB9F2}" destId="{F12773F8-CAB9-4F78-8A1C-75AEE4B9177E}" srcOrd="0" destOrd="0" presId="urn:microsoft.com/office/officeart/2008/layout/HorizontalMultiLevelHierarchy"/>
    <dgm:cxn modelId="{91B5B96A-C1B9-439C-8B47-21669BF472BC}" type="presParOf" srcId="{50BF9EFE-331F-4AE3-A914-FEAD22F56B54}" destId="{5826ADED-E2FC-45A9-9EB8-A9AD602AD832}" srcOrd="3" destOrd="0" presId="urn:microsoft.com/office/officeart/2008/layout/HorizontalMultiLevelHierarchy"/>
    <dgm:cxn modelId="{2CDF2247-B537-493E-BDF8-74E492D932B5}" type="presParOf" srcId="{5826ADED-E2FC-45A9-9EB8-A9AD602AD832}" destId="{5797B4AC-5C39-4182-94E1-133FBF513072}" srcOrd="0" destOrd="0" presId="urn:microsoft.com/office/officeart/2008/layout/HorizontalMultiLevelHierarchy"/>
    <dgm:cxn modelId="{803E1206-1394-4459-B6D2-39DB3906381B}" type="presParOf" srcId="{5826ADED-E2FC-45A9-9EB8-A9AD602AD832}" destId="{D646724F-F2F9-4919-AAC9-CEBB04A7B15F}" srcOrd="1" destOrd="0" presId="urn:microsoft.com/office/officeart/2008/layout/HorizontalMultiLevelHierarchy"/>
    <dgm:cxn modelId="{ADF57029-842C-46B2-86BE-E144AD837675}" type="presParOf" srcId="{D646724F-F2F9-4919-AAC9-CEBB04A7B15F}" destId="{E497F83A-A17E-4AF8-BD38-959D6C6223BA}" srcOrd="0" destOrd="0" presId="urn:microsoft.com/office/officeart/2008/layout/HorizontalMultiLevelHierarchy"/>
    <dgm:cxn modelId="{52DC3969-DF7E-42A9-BD32-095C88647D10}" type="presParOf" srcId="{E497F83A-A17E-4AF8-BD38-959D6C6223BA}" destId="{B004BAC9-6A1F-47B3-A0CE-2417F44DBC6E}" srcOrd="0" destOrd="0" presId="urn:microsoft.com/office/officeart/2008/layout/HorizontalMultiLevelHierarchy"/>
    <dgm:cxn modelId="{E34BBD63-7157-4ABF-90B4-482F722625E5}" type="presParOf" srcId="{D646724F-F2F9-4919-AAC9-CEBB04A7B15F}" destId="{5B0810E9-E594-45E9-986A-4C02F3E16401}" srcOrd="1" destOrd="0" presId="urn:microsoft.com/office/officeart/2008/layout/HorizontalMultiLevelHierarchy"/>
    <dgm:cxn modelId="{71BF92FB-F00F-488B-A3B7-286A996826CC}" type="presParOf" srcId="{5B0810E9-E594-45E9-986A-4C02F3E16401}" destId="{C65970C3-A220-45D8-81F6-211D128C8470}" srcOrd="0" destOrd="0" presId="urn:microsoft.com/office/officeart/2008/layout/HorizontalMultiLevelHierarchy"/>
    <dgm:cxn modelId="{55975936-E73E-4763-97EF-D5D7363150B9}" type="presParOf" srcId="{5B0810E9-E594-45E9-986A-4C02F3E16401}" destId="{67C129EE-D699-497C-827F-61DA08B20D48}" srcOrd="1" destOrd="0" presId="urn:microsoft.com/office/officeart/2008/layout/HorizontalMultiLevelHierarchy"/>
    <dgm:cxn modelId="{3E583526-8AD7-4FCF-82B2-2DD9D92A22A2}" type="presParOf" srcId="{D646724F-F2F9-4919-AAC9-CEBB04A7B15F}" destId="{C5C2A003-2A0F-42E9-BD8E-F93549E4C6A3}" srcOrd="2" destOrd="0" presId="urn:microsoft.com/office/officeart/2008/layout/HorizontalMultiLevelHierarchy"/>
    <dgm:cxn modelId="{728C5D0C-859A-4DDB-B529-AF8A1A6512E7}" type="presParOf" srcId="{C5C2A003-2A0F-42E9-BD8E-F93549E4C6A3}" destId="{570F692F-0991-4F88-AF76-C575997410B4}" srcOrd="0" destOrd="0" presId="urn:microsoft.com/office/officeart/2008/layout/HorizontalMultiLevelHierarchy"/>
    <dgm:cxn modelId="{8A6930BF-E81B-432A-A244-94EFB58E90CE}" type="presParOf" srcId="{D646724F-F2F9-4919-AAC9-CEBB04A7B15F}" destId="{DD99C7AE-7B72-4DDB-9018-E172566820B4}" srcOrd="3" destOrd="0" presId="urn:microsoft.com/office/officeart/2008/layout/HorizontalMultiLevelHierarchy"/>
    <dgm:cxn modelId="{6329D5B3-3F93-4023-9188-067F1B1AC7B9}" type="presParOf" srcId="{DD99C7AE-7B72-4DDB-9018-E172566820B4}" destId="{6A0750F6-4D9F-4FDB-A286-20444EA0D5A1}" srcOrd="0" destOrd="0" presId="urn:microsoft.com/office/officeart/2008/layout/HorizontalMultiLevelHierarchy"/>
    <dgm:cxn modelId="{212BAE93-F66A-43AD-B2C4-65931953606F}" type="presParOf" srcId="{DD99C7AE-7B72-4DDB-9018-E172566820B4}" destId="{5CB63C65-D13A-455E-9010-2B573A4BB938}" srcOrd="1" destOrd="0" presId="urn:microsoft.com/office/officeart/2008/layout/HorizontalMultiLevelHierarchy"/>
    <dgm:cxn modelId="{5F583BC5-5F21-4CB9-B028-6A341CF85041}" type="presParOf" srcId="{D646724F-F2F9-4919-AAC9-CEBB04A7B15F}" destId="{055A0B01-CB62-4767-8EC0-BB46E13A6C84}" srcOrd="4" destOrd="0" presId="urn:microsoft.com/office/officeart/2008/layout/HorizontalMultiLevelHierarchy"/>
    <dgm:cxn modelId="{7C2B27FE-F77A-4CE5-883C-A0400212AD89}" type="presParOf" srcId="{055A0B01-CB62-4767-8EC0-BB46E13A6C84}" destId="{1F281115-3C20-46CE-A495-0662D91BB564}" srcOrd="0" destOrd="0" presId="urn:microsoft.com/office/officeart/2008/layout/HorizontalMultiLevelHierarchy"/>
    <dgm:cxn modelId="{6E1BDD0B-43CB-4C99-B8E4-E909AF9F899D}" type="presParOf" srcId="{D646724F-F2F9-4919-AAC9-CEBB04A7B15F}" destId="{9FFBA022-4A45-4C94-8B17-0B984F27F783}" srcOrd="5" destOrd="0" presId="urn:microsoft.com/office/officeart/2008/layout/HorizontalMultiLevelHierarchy"/>
    <dgm:cxn modelId="{1629F519-84DB-444B-959F-C1B86B51DF97}" type="presParOf" srcId="{9FFBA022-4A45-4C94-8B17-0B984F27F783}" destId="{B5DFA0D9-6DC0-4045-AD72-704FC59A2BF0}" srcOrd="0" destOrd="0" presId="urn:microsoft.com/office/officeart/2008/layout/HorizontalMultiLevelHierarchy"/>
    <dgm:cxn modelId="{723F6A7C-FC8C-4242-B185-D3D58CF45F3D}" type="presParOf" srcId="{9FFBA022-4A45-4C94-8B17-0B984F27F783}" destId="{14A68125-00AB-4B54-8441-E380025D740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55A0B01-CB62-4767-8EC0-BB46E13A6C84}">
      <dsp:nvSpPr>
        <dsp:cNvPr id="0" name=""/>
        <dsp:cNvSpPr/>
      </dsp:nvSpPr>
      <dsp:spPr>
        <a:xfrm>
          <a:off x="4204392" y="1276828"/>
          <a:ext cx="620138" cy="21137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0069" y="0"/>
              </a:lnTo>
              <a:lnTo>
                <a:pt x="310069" y="2113759"/>
              </a:lnTo>
              <a:lnTo>
                <a:pt x="620138" y="21137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700" kern="1200"/>
        </a:p>
      </dsp:txBody>
      <dsp:txXfrm>
        <a:off x="4459390" y="2278636"/>
        <a:ext cx="110142" cy="110142"/>
      </dsp:txXfrm>
    </dsp:sp>
    <dsp:sp modelId="{C5C2A003-2A0F-42E9-BD8E-F93549E4C6A3}">
      <dsp:nvSpPr>
        <dsp:cNvPr id="0" name=""/>
        <dsp:cNvSpPr/>
      </dsp:nvSpPr>
      <dsp:spPr>
        <a:xfrm>
          <a:off x="4204392" y="1276828"/>
          <a:ext cx="620138" cy="5595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0069" y="0"/>
              </a:lnTo>
              <a:lnTo>
                <a:pt x="310069" y="559565"/>
              </a:lnTo>
              <a:lnTo>
                <a:pt x="620138" y="5595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4493579" y="1535728"/>
        <a:ext cx="41763" cy="41763"/>
      </dsp:txXfrm>
    </dsp:sp>
    <dsp:sp modelId="{E497F83A-A17E-4AF8-BD38-959D6C6223BA}">
      <dsp:nvSpPr>
        <dsp:cNvPr id="0" name=""/>
        <dsp:cNvSpPr/>
      </dsp:nvSpPr>
      <dsp:spPr>
        <a:xfrm>
          <a:off x="4204392" y="510271"/>
          <a:ext cx="625457" cy="766556"/>
        </a:xfrm>
        <a:custGeom>
          <a:avLst/>
          <a:gdLst/>
          <a:ahLst/>
          <a:cxnLst/>
          <a:rect l="0" t="0" r="0" b="0"/>
          <a:pathLst>
            <a:path>
              <a:moveTo>
                <a:pt x="0" y="766556"/>
              </a:moveTo>
              <a:lnTo>
                <a:pt x="312728" y="766556"/>
              </a:lnTo>
              <a:lnTo>
                <a:pt x="312728" y="0"/>
              </a:lnTo>
              <a:lnTo>
                <a:pt x="625457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4492387" y="868815"/>
        <a:ext cx="49467" cy="49467"/>
      </dsp:txXfrm>
    </dsp:sp>
    <dsp:sp modelId="{8675A97E-E588-4D59-A7A6-CA756BCFB9F2}">
      <dsp:nvSpPr>
        <dsp:cNvPr id="0" name=""/>
        <dsp:cNvSpPr/>
      </dsp:nvSpPr>
      <dsp:spPr>
        <a:xfrm>
          <a:off x="876689" y="1276828"/>
          <a:ext cx="452698" cy="1279455"/>
        </a:xfrm>
        <a:custGeom>
          <a:avLst/>
          <a:gdLst/>
          <a:ahLst/>
          <a:cxnLst/>
          <a:rect l="0" t="0" r="0" b="0"/>
          <a:pathLst>
            <a:path>
              <a:moveTo>
                <a:pt x="0" y="1279455"/>
              </a:moveTo>
              <a:lnTo>
                <a:pt x="226349" y="1279455"/>
              </a:lnTo>
              <a:lnTo>
                <a:pt x="226349" y="0"/>
              </a:lnTo>
              <a:lnTo>
                <a:pt x="45269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1069108" y="1882626"/>
        <a:ext cx="67859" cy="67859"/>
      </dsp:txXfrm>
    </dsp:sp>
    <dsp:sp modelId="{67B43B59-CEDD-49D9-AE6E-B977A30F6D02}">
      <dsp:nvSpPr>
        <dsp:cNvPr id="0" name=""/>
        <dsp:cNvSpPr/>
      </dsp:nvSpPr>
      <dsp:spPr>
        <a:xfrm>
          <a:off x="876689" y="2556284"/>
          <a:ext cx="452698" cy="18755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6349" y="0"/>
              </a:lnTo>
              <a:lnTo>
                <a:pt x="226349" y="1875537"/>
              </a:lnTo>
              <a:lnTo>
                <a:pt x="452698" y="18755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600" kern="1200"/>
        </a:p>
      </dsp:txBody>
      <dsp:txXfrm>
        <a:off x="1054803" y="3445817"/>
        <a:ext cx="96469" cy="96469"/>
      </dsp:txXfrm>
    </dsp:sp>
    <dsp:sp modelId="{8C7C3632-48A7-42E0-B1F4-DC042535BFF3}">
      <dsp:nvSpPr>
        <dsp:cNvPr id="0" name=""/>
        <dsp:cNvSpPr/>
      </dsp:nvSpPr>
      <dsp:spPr>
        <a:xfrm rot="16200000">
          <a:off x="-1868220" y="2118021"/>
          <a:ext cx="4613293" cy="8765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400" kern="1200" dirty="0" smtClean="0"/>
            <a:t>Modelos de Crecimiento</a:t>
          </a:r>
          <a:endParaRPr lang="es-AR" sz="3400" kern="1200" dirty="0"/>
        </a:p>
      </dsp:txBody>
      <dsp:txXfrm rot="16200000">
        <a:off x="-1868220" y="2118021"/>
        <a:ext cx="4613293" cy="876525"/>
      </dsp:txXfrm>
    </dsp:sp>
    <dsp:sp modelId="{5A8DBC02-64A4-48B8-BF49-B29ED3819DE5}">
      <dsp:nvSpPr>
        <dsp:cNvPr id="0" name=""/>
        <dsp:cNvSpPr/>
      </dsp:nvSpPr>
      <dsp:spPr>
        <a:xfrm>
          <a:off x="1329387" y="3993558"/>
          <a:ext cx="2875004" cy="8765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900" kern="1200" dirty="0" smtClean="0"/>
            <a:t>Modelos de procesos</a:t>
          </a:r>
          <a:endParaRPr lang="es-AR" sz="2900" kern="1200" dirty="0"/>
        </a:p>
      </dsp:txBody>
      <dsp:txXfrm>
        <a:off x="1329387" y="3993558"/>
        <a:ext cx="2875004" cy="876525"/>
      </dsp:txXfrm>
    </dsp:sp>
    <dsp:sp modelId="{5797B4AC-5C39-4182-94E1-133FBF513072}">
      <dsp:nvSpPr>
        <dsp:cNvPr id="0" name=""/>
        <dsp:cNvSpPr/>
      </dsp:nvSpPr>
      <dsp:spPr>
        <a:xfrm>
          <a:off x="1329387" y="838565"/>
          <a:ext cx="2875004" cy="8765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900" kern="1200" dirty="0" smtClean="0"/>
            <a:t>Modelos empíricos</a:t>
          </a:r>
          <a:endParaRPr lang="es-AR" sz="2900" kern="1200" dirty="0"/>
        </a:p>
      </dsp:txBody>
      <dsp:txXfrm>
        <a:off x="1329387" y="838565"/>
        <a:ext cx="2875004" cy="876525"/>
      </dsp:txXfrm>
    </dsp:sp>
    <dsp:sp modelId="{C65970C3-A220-45D8-81F6-211D128C8470}">
      <dsp:nvSpPr>
        <dsp:cNvPr id="0" name=""/>
        <dsp:cNvSpPr/>
      </dsp:nvSpPr>
      <dsp:spPr>
        <a:xfrm>
          <a:off x="4829849" y="72008"/>
          <a:ext cx="2875004" cy="8765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900" kern="1200" dirty="0" smtClean="0"/>
            <a:t>Modelos de Rodal</a:t>
          </a:r>
          <a:endParaRPr lang="es-AR" sz="2900" kern="1200" dirty="0"/>
        </a:p>
      </dsp:txBody>
      <dsp:txXfrm>
        <a:off x="4829849" y="72008"/>
        <a:ext cx="2875004" cy="876525"/>
      </dsp:txXfrm>
    </dsp:sp>
    <dsp:sp modelId="{6A0750F6-4D9F-4FDB-A286-20444EA0D5A1}">
      <dsp:nvSpPr>
        <dsp:cNvPr id="0" name=""/>
        <dsp:cNvSpPr/>
      </dsp:nvSpPr>
      <dsp:spPr>
        <a:xfrm>
          <a:off x="4824530" y="1398130"/>
          <a:ext cx="2875004" cy="8765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900" kern="1200" dirty="0" smtClean="0"/>
            <a:t>Modelos de clases de tamaño</a:t>
          </a:r>
          <a:endParaRPr lang="es-AR" sz="2900" kern="1200" dirty="0"/>
        </a:p>
      </dsp:txBody>
      <dsp:txXfrm>
        <a:off x="4824530" y="1398130"/>
        <a:ext cx="2875004" cy="876525"/>
      </dsp:txXfrm>
    </dsp:sp>
    <dsp:sp modelId="{B5DFA0D9-6DC0-4045-AD72-704FC59A2BF0}">
      <dsp:nvSpPr>
        <dsp:cNvPr id="0" name=""/>
        <dsp:cNvSpPr/>
      </dsp:nvSpPr>
      <dsp:spPr>
        <a:xfrm>
          <a:off x="4824530" y="2952324"/>
          <a:ext cx="2875004" cy="8765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900" kern="1200" dirty="0" smtClean="0"/>
            <a:t>Modelos de árbol individual</a:t>
          </a:r>
          <a:endParaRPr lang="es-AR" sz="2900" kern="1200" dirty="0"/>
        </a:p>
      </dsp:txBody>
      <dsp:txXfrm>
        <a:off x="4824530" y="2952324"/>
        <a:ext cx="2875004" cy="8765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D68F6A5-F6E0-4620-A4CF-199B359CADCA}" type="datetimeFigureOut">
              <a:rPr lang="es-ES"/>
              <a:pPr>
                <a:defRPr/>
              </a:pPr>
              <a:t>20/09/2017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686F7DE-19CD-41F1-A9FC-FFD58ECD3C1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765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233C4DD-AA59-42B6-9DCA-7EE65950FAAF}" type="slidenum">
              <a:rPr lang="es-ES" smtClean="0"/>
              <a:pPr/>
              <a:t>15</a:t>
            </a:fld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53426-CA73-47A0-B22D-C61888DD73B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5A953-0FE5-45F3-90DB-70FDCE1068B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6AD42-9C31-4EC6-94D8-9A5D91678CC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381000"/>
            <a:ext cx="8229600" cy="5715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9780A-122B-4F64-AD64-0E82749BF49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29F83-AA49-4C4F-B953-1660C7555F5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511B5-485F-4EB4-8F79-23A86428842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7EF4F-4491-41A2-A391-ECF2A094A33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EB8F7-FA8C-4E75-90FD-AB3E689DAF5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1A0E3-20F5-4A5B-B443-36EB8C54E52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091E2-F105-49AB-A5A9-2E856AAF968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33E95-3AAB-4854-B4AF-8054E8D9DAB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CB7D1-883B-4398-9F87-CD743D7392D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9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66169DDC-2A32-44FC-8CB0-032A5C39556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eaf.uab.cat/gotilwa+/Index.htm" TargetMode="Externa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8.xml"/><Relationship Id="rId4" Type="http://schemas.openxmlformats.org/officeDocument/2006/relationships/hyperlink" Target="http://bio.mq.edu.au/research/projects/maestra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ChangeArrowheads="1"/>
          </p:cNvSpPr>
          <p:nvPr/>
        </p:nvSpPr>
        <p:spPr bwMode="auto">
          <a:xfrm>
            <a:off x="1768475" y="216852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971550" y="1341438"/>
            <a:ext cx="7416800" cy="1736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s-ES_tradnl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Planificación Silvícola</a:t>
            </a:r>
          </a:p>
          <a:p>
            <a:pPr algn="ctr" eaLnBrk="0" hangingPunct="0">
              <a:defRPr/>
            </a:pPr>
            <a:endParaRPr lang="es-ES_tradnl" sz="5400" b="1" i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52" name="Rectangle 15"/>
          <p:cNvSpPr>
            <a:spLocks noChangeArrowheads="1"/>
          </p:cNvSpPr>
          <p:nvPr/>
        </p:nvSpPr>
        <p:spPr bwMode="auto">
          <a:xfrm flipV="1">
            <a:off x="0" y="5805488"/>
            <a:ext cx="9144000" cy="144462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50000">
                <a:srgbClr val="FAFD00"/>
              </a:gs>
              <a:gs pos="100000">
                <a:srgbClr val="0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1187450" y="6021388"/>
            <a:ext cx="6913563" cy="6096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s-ES_tradnl" sz="24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Facultad de Ciencias Agrarias y Forestales (UNLP)</a:t>
            </a:r>
          </a:p>
          <a:p>
            <a:pPr algn="ctr" eaLnBrk="0" hangingPunct="0">
              <a:defRPr/>
            </a:pPr>
            <a:r>
              <a:rPr lang="es-ES_tradnl" sz="24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Curso de Silvicultura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900113" y="3429000"/>
            <a:ext cx="7416800" cy="17541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s-ES_tradnl" sz="5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Modelos de Crecimiento y Producción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19050" y="20638"/>
            <a:ext cx="755967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AR" altLang="es-AR" sz="3000" b="1"/>
              <a:t>Modelos empíricos – modelos de rodal</a:t>
            </a:r>
            <a:endParaRPr lang="es-AR" altLang="es-AR" sz="3000">
              <a:latin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03388" y="2606675"/>
            <a:ext cx="5734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AR" b="1"/>
              <a:t>Volumen = </a:t>
            </a:r>
            <a:r>
              <a:rPr lang="es-ES" altLang="es-AR" b="1" i="1"/>
              <a:t>f </a:t>
            </a:r>
            <a:r>
              <a:rPr lang="es-ES" altLang="es-AR" b="1"/>
              <a:t>(Edad, Sitio, </a:t>
            </a:r>
            <a:r>
              <a:rPr lang="es-ES" altLang="es-AR" b="1">
                <a:solidFill>
                  <a:srgbClr val="FF0000"/>
                </a:solidFill>
              </a:rPr>
              <a:t>Densidad</a:t>
            </a:r>
            <a:r>
              <a:rPr lang="es-ES" altLang="es-AR" b="1"/>
              <a:t>)</a:t>
            </a:r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179388" y="908050"/>
            <a:ext cx="54991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AR" b="1">
                <a:cs typeface="Tahoma" pitchFamily="34" charset="0"/>
              </a:rPr>
              <a:t>2. Densidad variable – </a:t>
            </a:r>
          </a:p>
          <a:p>
            <a:r>
              <a:rPr lang="es-AR" b="1">
                <a:cs typeface="Tahoma" pitchFamily="34" charset="0"/>
              </a:rPr>
              <a:t>    Tablas de rendimiento de densidad variable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07963" y="4911725"/>
            <a:ext cx="87137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altLang="es-AR" b="1"/>
              <a:t>Permiten evaluar diferentes alternativas de manejo silvicultural.</a:t>
            </a:r>
          </a:p>
        </p:txBody>
      </p:sp>
      <p:sp>
        <p:nvSpPr>
          <p:cNvPr id="11270" name="Rectangle 11"/>
          <p:cNvSpPr>
            <a:spLocks noChangeArrowheads="1"/>
          </p:cNvSpPr>
          <p:nvPr/>
        </p:nvSpPr>
        <p:spPr bwMode="auto">
          <a:xfrm>
            <a:off x="625475" y="1814513"/>
            <a:ext cx="27876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AR" b="1"/>
              <a:t>Finales de los años ‘30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25475" y="3341688"/>
            <a:ext cx="785336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AR" b="1"/>
              <a:t>V = 5.98 - 121.7/IS – 19.76/Edad + 0.89 </a:t>
            </a:r>
            <a:r>
              <a:rPr lang="es-ES" altLang="es-AR" sz="2000" b="1"/>
              <a:t>x</a:t>
            </a:r>
            <a:r>
              <a:rPr lang="es-ES" altLang="es-AR" b="1"/>
              <a:t> ln(AB)</a:t>
            </a:r>
          </a:p>
          <a:p>
            <a:pPr>
              <a:spcBef>
                <a:spcPct val="50000"/>
              </a:spcBef>
            </a:pPr>
            <a:r>
              <a:rPr lang="es-ES" altLang="es-AR" b="1"/>
              <a:t>                      (</a:t>
            </a:r>
            <a:r>
              <a:rPr lang="es-ES" altLang="es-AR" b="1" i="1"/>
              <a:t>P. elliotti</a:t>
            </a:r>
            <a:r>
              <a:rPr lang="es-ES" altLang="es-AR" b="1"/>
              <a:t> - Bennet, 1970)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50825" y="5838825"/>
            <a:ext cx="87137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altLang="es-AR" b="1"/>
              <a:t>Son las expresiones m</a:t>
            </a:r>
            <a:r>
              <a:rPr lang="en-US" altLang="es-AR" b="1"/>
              <a:t>ás comunes hoy en día.</a:t>
            </a:r>
            <a:endParaRPr lang="es-ES" altLang="es-AR" b="1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4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19050" y="20638"/>
            <a:ext cx="912495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altLang="es-AR" sz="3000"/>
              <a:t>Modelos empíricos - modelos de árbol individual</a:t>
            </a:r>
            <a:endParaRPr lang="es-AR" altLang="es-AR" sz="3000">
              <a:latin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14313" y="4643438"/>
            <a:ext cx="86423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AR" altLang="es-AR" sz="2000"/>
              <a:t>Variables predictoras son parámetros de los árboles individuales y otras de rodal.</a:t>
            </a:r>
            <a:endParaRPr lang="es-ES" altLang="es-AR" sz="20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52413" y="5805488"/>
            <a:ext cx="85471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altLang="es-AR" b="1"/>
              <a:t>Volumen rodal = ∑ Volumen árboles individuales.</a:t>
            </a:r>
          </a:p>
        </p:txBody>
      </p:sp>
      <p:sp>
        <p:nvSpPr>
          <p:cNvPr id="17413" name="Rectangle 3"/>
          <p:cNvSpPr>
            <a:spLocks noChangeArrowheads="1"/>
          </p:cNvSpPr>
          <p:nvPr/>
        </p:nvSpPr>
        <p:spPr bwMode="auto">
          <a:xfrm>
            <a:off x="207963" y="1125538"/>
            <a:ext cx="871378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sz="2400">
                <a:cs typeface="Tahoma" pitchFamily="34" charset="0"/>
              </a:rPr>
              <a:t>Utilizan al árbol individual, en lugar del rodal, como la unidad básica para la modelización. 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381125" y="2751138"/>
            <a:ext cx="63881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AR" b="1"/>
              <a:t>Volumen = </a:t>
            </a:r>
            <a:r>
              <a:rPr lang="es-ES" altLang="es-AR" b="1" i="1"/>
              <a:t>f </a:t>
            </a:r>
            <a:r>
              <a:rPr lang="es-ES" altLang="es-AR" b="1"/>
              <a:t>(d, h, diámetro de copa, …)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50825" y="3471863"/>
            <a:ext cx="4070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AR" sz="2000" b="1"/>
              <a:t>2. Dependiente de la distancia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50825" y="2125663"/>
            <a:ext cx="43259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AR" sz="2000" b="1"/>
              <a:t>1. Independiente de la distancia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84213" y="4005263"/>
            <a:ext cx="82375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AR" b="1"/>
              <a:t>Volumen = </a:t>
            </a:r>
            <a:r>
              <a:rPr lang="es-ES" altLang="es-AR" b="1" i="1"/>
              <a:t>f </a:t>
            </a:r>
            <a:r>
              <a:rPr lang="es-ES" altLang="es-AR" b="1"/>
              <a:t>(d, h, diámetro de copa, distribución espacial, ic)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73050" y="6280150"/>
            <a:ext cx="85471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altLang="es-AR" b="1"/>
              <a:t>Mayor detalle y mayor complejidad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3" grpId="0"/>
      <p:bldP spid="15" grpId="0"/>
      <p:bldP spid="11" grpId="0"/>
      <p:bldP spid="16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19050" y="20638"/>
            <a:ext cx="91249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altLang="es-AR" sz="3000" b="1"/>
              <a:t>Modelos empíricos - modelos de árbol individual</a:t>
            </a:r>
            <a:endParaRPr lang="es-AR" altLang="es-AR" sz="3000">
              <a:latin typeface="Times New Roman" pitchFamily="18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79388" y="3830638"/>
            <a:ext cx="3686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AR" b="1"/>
              <a:t>2. Dependiente de la distancia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50825" y="1382713"/>
            <a:ext cx="39163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AR" b="1"/>
              <a:t>1. Independiente de la distancia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250825" y="4451350"/>
            <a:ext cx="54006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altLang="es-AR" b="1"/>
              <a:t>Se tiene en cuenta la distancia a los competidores y el tamaño de los mismos; así se estima su situación competitiva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52413" y="1931988"/>
            <a:ext cx="8669337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altLang="es-AR" b="1"/>
              <a:t>La condición de cada árbol se evalúa en función de su tamaño individual (d, h, condiciones de copa). Índices de competencia independientes de la distancia, por ejemplo: ABi/∑AB</a:t>
            </a:r>
          </a:p>
        </p:txBody>
      </p:sp>
      <p:pic>
        <p:nvPicPr>
          <p:cNvPr id="12" name="Picture 9" descr="figura para modelo individual Indice Competencia densode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3663" y="3429000"/>
            <a:ext cx="2357437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1" grpId="0"/>
      <p:bldP spid="16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2071688" y="214313"/>
            <a:ext cx="419735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AR" altLang="es-AR" sz="3000" b="1"/>
              <a:t>Modelos de procesos</a:t>
            </a:r>
            <a:endParaRPr lang="es-AR" altLang="es-AR" sz="3000">
              <a:latin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50825" y="3371850"/>
            <a:ext cx="87137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AR" sz="2000" b="1">
                <a:cs typeface="Tahoma" pitchFamily="34" charset="0"/>
              </a:rPr>
              <a:t>Los modelos de procesos son representaciones matemáticas de los sistemas biológicos que incorporan nuestro conocimiento de los mecanismos fisiológicos y ecológicos en los algoritmos de predicción.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50825" y="5487988"/>
            <a:ext cx="70977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/>
            <a:r>
              <a:rPr lang="es-AR" altLang="es-AR" sz="2000" b="1">
                <a:cs typeface="Tahoma" pitchFamily="34" charset="0"/>
              </a:rPr>
              <a:t>Suelen requerir datos complejos y difíciles de obtener</a:t>
            </a:r>
            <a:endParaRPr lang="es-ES" altLang="es-AR" sz="2000" b="1">
              <a:cs typeface="Tahoma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50825" y="923925"/>
            <a:ext cx="87137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AR" sz="2000" b="1">
                <a:cs typeface="Tahoma" pitchFamily="34" charset="0"/>
              </a:rPr>
              <a:t>Modelan los procesos del crecimiento, teniendo como entrada la luz, la temperatura y los niveles de nutrientes en el suelo, y modelando la fotosíntesis, la respiración y la asignación de los fotosintatos a las raíces, tallos y hojas. 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19050" y="20638"/>
            <a:ext cx="419735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AR" altLang="es-AR" sz="3000" b="1"/>
              <a:t>Modelos de procesos</a:t>
            </a:r>
            <a:endParaRPr lang="es-AR" altLang="es-AR" sz="3000">
              <a:latin typeface="Times New Roman" pitchFamily="18" charset="0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250825" y="620713"/>
            <a:ext cx="8353425" cy="621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AR" sz="2200" b="1"/>
              <a:t>CABALA : CArbon BALAnce. Battaglia, M., Sands, P.J., White, D., Mummery D., 2004 (Plantaciones forestales). </a:t>
            </a:r>
          </a:p>
          <a:p>
            <a:endParaRPr lang="es-ES" altLang="es-AR" sz="2200" b="1"/>
          </a:p>
          <a:p>
            <a:r>
              <a:rPr lang="es-ES" altLang="es-AR" sz="2200" b="1"/>
              <a:t>FORECAST: Kimmins, J.P., Mailly, D., and Seely, B., (1999) (Bosques nativos y Plantaciones; modelo "híbrido").</a:t>
            </a:r>
          </a:p>
          <a:p>
            <a:endParaRPr lang="es-ES" altLang="es-AR" sz="2200" b="1"/>
          </a:p>
          <a:p>
            <a:r>
              <a:rPr lang="es-ES" altLang="es-AR" sz="2200" b="1"/>
              <a:t>3PG: Physiological Principles Predicting Growth. Landsberg and Waring (1997) (Plantaciones y bosque nativo).</a:t>
            </a:r>
          </a:p>
          <a:p>
            <a:endParaRPr lang="es-ES" altLang="es-AR" sz="2200" b="1"/>
          </a:p>
          <a:p>
            <a:r>
              <a:rPr lang="en-US" altLang="es-AR" sz="2200" b="1"/>
              <a:t>GOTILWA+: Growth of Trees is Limited by Water. Gracia, C. et al. </a:t>
            </a:r>
            <a:r>
              <a:rPr lang="en-US" altLang="es-AR" sz="2200" b="1">
                <a:hlinkClick r:id="rId3"/>
              </a:rPr>
              <a:t>http://www.creaf.uab.cat/gotilwa+/Index.htm</a:t>
            </a:r>
            <a:endParaRPr lang="en-US" altLang="es-AR" sz="2200" b="1"/>
          </a:p>
          <a:p>
            <a:endParaRPr lang="en-US" altLang="es-AR" sz="2200" b="1"/>
          </a:p>
          <a:p>
            <a:r>
              <a:rPr lang="en-US" altLang="es-AR" sz="2200" b="1"/>
              <a:t>LIGNUM: A Tree Model Based on Simple Structural Units.</a:t>
            </a:r>
          </a:p>
          <a:p>
            <a:r>
              <a:rPr lang="en-US" altLang="es-AR" sz="2200" b="1"/>
              <a:t> Perttunen, J. et al. 1996.</a:t>
            </a:r>
          </a:p>
          <a:p>
            <a:endParaRPr lang="en-US" altLang="es-AR" sz="2200" b="1"/>
          </a:p>
          <a:p>
            <a:r>
              <a:rPr lang="en-US" altLang="es-AR" sz="2200" b="1"/>
              <a:t>MAESTRA. Wang &amp; Jarvis 1990. </a:t>
            </a:r>
            <a:r>
              <a:rPr lang="es-AR" sz="2400">
                <a:latin typeface="Times New Roman" pitchFamily="18" charset="0"/>
                <a:hlinkClick r:id="rId4"/>
              </a:rPr>
              <a:t>http://bio.mq.edu.au/research/projects/maestra//#MODEL</a:t>
            </a:r>
            <a:endParaRPr lang="es-ES" altLang="es-AR" sz="2200" b="1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Text Box 2"/>
          <p:cNvSpPr txBox="1">
            <a:spLocks noChangeArrowheads="1"/>
          </p:cNvSpPr>
          <p:nvPr/>
        </p:nvSpPr>
        <p:spPr bwMode="auto">
          <a:xfrm>
            <a:off x="533400" y="241300"/>
            <a:ext cx="8153400" cy="567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Consideraciones al plantearse el uso de modelos </a:t>
            </a:r>
          </a:p>
          <a:p>
            <a:pPr algn="ctr">
              <a:spcBef>
                <a:spcPct val="50000"/>
              </a:spcBef>
              <a:defRPr/>
            </a:pPr>
            <a:endParaRPr lang="es-E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es-E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¿La base de datos con la cual se construyó el modelo </a:t>
            </a:r>
            <a:r>
              <a:rPr lang="es-E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es </a:t>
            </a:r>
            <a:r>
              <a:rPr lang="es-E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de la misma especie, área y calidad de sitio, etc., que nos interesa predecir o simular?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endParaRPr lang="es-ES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ct val="50000"/>
              </a:spcBef>
              <a:defRPr/>
            </a:pPr>
            <a:r>
              <a:rPr lang="es-E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-¿El modelo ha sido validado o calibrado? ¿qué ajuste tiene? ¿es adecuada para la aplicación que vamos a realizar?</a:t>
            </a:r>
          </a:p>
          <a:p>
            <a:pPr>
              <a:spcBef>
                <a:spcPct val="50000"/>
              </a:spcBef>
              <a:defRPr/>
            </a:pPr>
            <a:endParaRPr lang="es-ES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ct val="50000"/>
              </a:spcBef>
              <a:defRPr/>
            </a:pPr>
            <a:r>
              <a:rPr lang="es-E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-¿La estructura del modelo (ecuaciones principales, variables, lenguaje de programación) es accesible y aplicable a las condiciones que estamos manejando?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9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9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59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611188" y="5346700"/>
            <a:ext cx="2165350" cy="422275"/>
          </a:xfrm>
          <a:prstGeom prst="rect">
            <a:avLst/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AR" altLang="es-AR" sz="2000" b="1"/>
              <a:t>DESCRIPTIVOS</a:t>
            </a:r>
            <a:endParaRPr lang="es-ES" altLang="es-AR" sz="2000" b="1"/>
          </a:p>
        </p:txBody>
      </p:sp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819150" y="1160463"/>
            <a:ext cx="2554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AR" altLang="es-AR" sz="2000" b="1"/>
              <a:t>Modelos empíricos</a:t>
            </a:r>
            <a:endParaRPr lang="es-ES" altLang="es-AR" sz="2000" b="1"/>
          </a:p>
        </p:txBody>
      </p:sp>
      <p:sp>
        <p:nvSpPr>
          <p:cNvPr id="23556" name="Text Box 6"/>
          <p:cNvSpPr txBox="1">
            <a:spLocks noChangeArrowheads="1"/>
          </p:cNvSpPr>
          <p:nvPr/>
        </p:nvSpPr>
        <p:spPr bwMode="auto">
          <a:xfrm>
            <a:off x="4000500" y="2366963"/>
            <a:ext cx="2298700" cy="1419225"/>
          </a:xfrm>
          <a:prstGeom prst="rect">
            <a:avLst/>
          </a:prstGeom>
          <a:noFill/>
          <a:ln w="31750">
            <a:solidFill>
              <a:srgbClr val="FF66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AR" altLang="es-AR" sz="2000" b="1"/>
              <a:t>Modelos</a:t>
            </a:r>
          </a:p>
          <a:p>
            <a:r>
              <a:rPr lang="es-AR" altLang="es-AR" sz="2000" b="1"/>
              <a:t>sucesionales</a:t>
            </a:r>
            <a:endParaRPr lang="es-AR" altLang="es-AR" sz="1500" b="1"/>
          </a:p>
          <a:p>
            <a:r>
              <a:rPr lang="es-AR" altLang="es-AR" sz="1500" b="1"/>
              <a:t>(principalmente para:</a:t>
            </a:r>
          </a:p>
          <a:p>
            <a:r>
              <a:rPr lang="es-AR" altLang="es-AR" sz="1500" b="1"/>
              <a:t>rodales de edad no</a:t>
            </a:r>
          </a:p>
          <a:p>
            <a:r>
              <a:rPr lang="es-AR" altLang="es-AR" sz="1500" b="1"/>
              <a:t>uniforme y/o mixtos)</a:t>
            </a:r>
            <a:endParaRPr lang="es-ES" altLang="es-AR" sz="2000" b="1"/>
          </a:p>
        </p:txBody>
      </p:sp>
      <p:sp>
        <p:nvSpPr>
          <p:cNvPr id="23557" name="Text Box 7"/>
          <p:cNvSpPr txBox="1">
            <a:spLocks noChangeArrowheads="1"/>
          </p:cNvSpPr>
          <p:nvPr/>
        </p:nvSpPr>
        <p:spPr bwMode="auto">
          <a:xfrm>
            <a:off x="400050" y="2366963"/>
            <a:ext cx="3232150" cy="1190625"/>
          </a:xfrm>
          <a:prstGeom prst="rect">
            <a:avLst/>
          </a:prstGeom>
          <a:noFill/>
          <a:ln w="31750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altLang="es-AR" sz="2000" b="1"/>
              <a:t>Modelos de crecimiento</a:t>
            </a:r>
          </a:p>
          <a:p>
            <a:r>
              <a:rPr lang="es-AR" altLang="es-AR" sz="2000" b="1"/>
              <a:t>y producción</a:t>
            </a:r>
          </a:p>
          <a:p>
            <a:r>
              <a:rPr lang="es-AR" altLang="es-AR" sz="1500" b="1"/>
              <a:t>(principalmente para: rodales coetáneos y monoespecíficos)</a:t>
            </a:r>
            <a:endParaRPr lang="es-ES" altLang="es-AR" sz="1500" b="1"/>
          </a:p>
        </p:txBody>
      </p:sp>
      <p:sp>
        <p:nvSpPr>
          <p:cNvPr id="23558" name="Text Box 10"/>
          <p:cNvSpPr txBox="1">
            <a:spLocks noChangeArrowheads="1"/>
          </p:cNvSpPr>
          <p:nvPr/>
        </p:nvSpPr>
        <p:spPr bwMode="auto">
          <a:xfrm>
            <a:off x="5572125" y="1160463"/>
            <a:ext cx="3176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AR" altLang="es-AR" sz="2000" b="1"/>
              <a:t>Modelos mecanicísticos</a:t>
            </a:r>
            <a:endParaRPr lang="es-ES" altLang="es-AR" sz="2000" b="1"/>
          </a:p>
        </p:txBody>
      </p:sp>
      <p:sp>
        <p:nvSpPr>
          <p:cNvPr id="23559" name="Text Box 13"/>
          <p:cNvSpPr txBox="1">
            <a:spLocks noChangeArrowheads="1"/>
          </p:cNvSpPr>
          <p:nvPr/>
        </p:nvSpPr>
        <p:spPr bwMode="auto">
          <a:xfrm>
            <a:off x="6648450" y="5346700"/>
            <a:ext cx="2124075" cy="422275"/>
          </a:xfrm>
          <a:prstGeom prst="rect">
            <a:avLst/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AR" altLang="es-AR" sz="2000" b="1"/>
              <a:t>EXPLICATIVOS</a:t>
            </a:r>
            <a:endParaRPr lang="es-ES" altLang="es-AR" sz="2000" b="1"/>
          </a:p>
        </p:txBody>
      </p:sp>
      <p:sp>
        <p:nvSpPr>
          <p:cNvPr id="23560" name="Text Box 14"/>
          <p:cNvSpPr txBox="1">
            <a:spLocks noChangeArrowheads="1"/>
          </p:cNvSpPr>
          <p:nvPr/>
        </p:nvSpPr>
        <p:spPr bwMode="auto">
          <a:xfrm>
            <a:off x="6664325" y="2366963"/>
            <a:ext cx="2344738" cy="1190625"/>
          </a:xfrm>
          <a:prstGeom prst="rect">
            <a:avLst/>
          </a:prstGeom>
          <a:noFill/>
          <a:ln w="31750">
            <a:solidFill>
              <a:srgbClr val="FF66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AR" altLang="es-AR" sz="2000" b="1"/>
              <a:t>Modelos</a:t>
            </a:r>
          </a:p>
          <a:p>
            <a:r>
              <a:rPr lang="es-AR" altLang="es-AR" sz="2000" b="1"/>
              <a:t>de Proceso</a:t>
            </a:r>
            <a:endParaRPr lang="es-AR" altLang="es-AR" sz="1500" b="1"/>
          </a:p>
          <a:p>
            <a:r>
              <a:rPr lang="es-AR" altLang="es-AR" sz="1500" b="1"/>
              <a:t>(aplicables a todo tipo</a:t>
            </a:r>
          </a:p>
          <a:p>
            <a:r>
              <a:rPr lang="es-AR" altLang="es-AR" sz="1500" b="1"/>
              <a:t>de rodal)</a:t>
            </a:r>
            <a:endParaRPr lang="es-ES" altLang="es-AR" sz="2000" b="1"/>
          </a:p>
        </p:txBody>
      </p:sp>
      <p:sp>
        <p:nvSpPr>
          <p:cNvPr id="23561" name="Text Box 15"/>
          <p:cNvSpPr txBox="1">
            <a:spLocks noChangeArrowheads="1"/>
          </p:cNvSpPr>
          <p:nvPr/>
        </p:nvSpPr>
        <p:spPr bwMode="auto">
          <a:xfrm>
            <a:off x="3563938" y="4295775"/>
            <a:ext cx="2381250" cy="428625"/>
          </a:xfrm>
          <a:prstGeom prst="rect">
            <a:avLst/>
          </a:prstGeom>
          <a:noFill/>
          <a:ln w="31750">
            <a:solidFill>
              <a:srgbClr val="FF66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AR" altLang="es-AR" sz="2000" b="1"/>
              <a:t>Modelos híbridos</a:t>
            </a:r>
            <a:endParaRPr lang="es-ES" altLang="es-AR" sz="2000" b="1"/>
          </a:p>
        </p:txBody>
      </p:sp>
      <p:sp>
        <p:nvSpPr>
          <p:cNvPr id="23562" name="Text Box 16"/>
          <p:cNvSpPr txBox="1">
            <a:spLocks noChangeArrowheads="1"/>
          </p:cNvSpPr>
          <p:nvPr/>
        </p:nvSpPr>
        <p:spPr bwMode="auto">
          <a:xfrm>
            <a:off x="1547813" y="260350"/>
            <a:ext cx="6132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AR" altLang="es-AR" sz="2400" b="1">
                <a:solidFill>
                  <a:srgbClr val="FFFF00"/>
                </a:solidFill>
              </a:rPr>
              <a:t>Síntesis de tipos de modelos forestales</a:t>
            </a:r>
            <a:endParaRPr lang="es-ES" altLang="es-AR" sz="2400" b="1">
              <a:solidFill>
                <a:srgbClr val="FFFF00"/>
              </a:solidFill>
            </a:endParaRPr>
          </a:p>
        </p:txBody>
      </p:sp>
      <p:sp>
        <p:nvSpPr>
          <p:cNvPr id="23563" name="Text Box 17"/>
          <p:cNvSpPr txBox="1">
            <a:spLocks noChangeArrowheads="1"/>
          </p:cNvSpPr>
          <p:nvPr/>
        </p:nvSpPr>
        <p:spPr bwMode="auto">
          <a:xfrm>
            <a:off x="6240463" y="4221163"/>
            <a:ext cx="273685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altLang="es-AR" sz="1400" b="1"/>
              <a:t>+ capacidad para predecir crecimientos en condiciones futuras cambiantes</a:t>
            </a:r>
            <a:endParaRPr lang="es-ES" altLang="es-AR" sz="1400" b="1"/>
          </a:p>
        </p:txBody>
      </p:sp>
      <p:sp>
        <p:nvSpPr>
          <p:cNvPr id="23564" name="Text Box 18"/>
          <p:cNvSpPr txBox="1">
            <a:spLocks noChangeArrowheads="1"/>
          </p:cNvSpPr>
          <p:nvPr/>
        </p:nvSpPr>
        <p:spPr bwMode="auto">
          <a:xfrm>
            <a:off x="544513" y="4295775"/>
            <a:ext cx="273685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altLang="es-AR" sz="1400" b="1"/>
              <a:t>+versatilidad para modelar opciones de manejo o ambientales</a:t>
            </a:r>
            <a:endParaRPr lang="es-ES" altLang="es-AR" sz="1400" b="1"/>
          </a:p>
        </p:txBody>
      </p:sp>
      <p:sp>
        <p:nvSpPr>
          <p:cNvPr id="23565" name="Line 19"/>
          <p:cNvSpPr>
            <a:spLocks noChangeShapeType="1"/>
          </p:cNvSpPr>
          <p:nvPr/>
        </p:nvSpPr>
        <p:spPr bwMode="auto">
          <a:xfrm>
            <a:off x="3059113" y="5600700"/>
            <a:ext cx="3313112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3566" name="Oval 20"/>
          <p:cNvSpPr>
            <a:spLocks noChangeArrowheads="1"/>
          </p:cNvSpPr>
          <p:nvPr/>
        </p:nvSpPr>
        <p:spPr bwMode="auto">
          <a:xfrm>
            <a:off x="539750" y="981075"/>
            <a:ext cx="3311525" cy="792163"/>
          </a:xfrm>
          <a:prstGeom prst="ellipse">
            <a:avLst/>
          </a:prstGeom>
          <a:noFill/>
          <a:ln w="4127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AR" altLang="es-AR" sz="2400">
              <a:latin typeface="Times New Roman" pitchFamily="18" charset="0"/>
            </a:endParaRPr>
          </a:p>
        </p:txBody>
      </p:sp>
      <p:sp>
        <p:nvSpPr>
          <p:cNvPr id="23567" name="Oval 21"/>
          <p:cNvSpPr>
            <a:spLocks noChangeArrowheads="1"/>
          </p:cNvSpPr>
          <p:nvPr/>
        </p:nvSpPr>
        <p:spPr bwMode="auto">
          <a:xfrm>
            <a:off x="5508625" y="981075"/>
            <a:ext cx="3311525" cy="792163"/>
          </a:xfrm>
          <a:prstGeom prst="ellipse">
            <a:avLst/>
          </a:prstGeom>
          <a:noFill/>
          <a:ln w="4127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AR" altLang="es-AR" sz="2400">
              <a:latin typeface="Times New Roman" pitchFamily="18" charset="0"/>
            </a:endParaRPr>
          </a:p>
        </p:txBody>
      </p:sp>
      <p:sp>
        <p:nvSpPr>
          <p:cNvPr id="23568" name="Line 23"/>
          <p:cNvSpPr>
            <a:spLocks noChangeShapeType="1"/>
          </p:cNvSpPr>
          <p:nvPr/>
        </p:nvSpPr>
        <p:spPr bwMode="auto">
          <a:xfrm flipH="1">
            <a:off x="1692275" y="1844675"/>
            <a:ext cx="287338" cy="431800"/>
          </a:xfrm>
          <a:prstGeom prst="line">
            <a:avLst/>
          </a:prstGeom>
          <a:noFill/>
          <a:ln w="444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3569" name="Line 24"/>
          <p:cNvSpPr>
            <a:spLocks noChangeShapeType="1"/>
          </p:cNvSpPr>
          <p:nvPr/>
        </p:nvSpPr>
        <p:spPr bwMode="auto">
          <a:xfrm>
            <a:off x="3130550" y="1773238"/>
            <a:ext cx="1512888" cy="503237"/>
          </a:xfrm>
          <a:prstGeom prst="line">
            <a:avLst/>
          </a:prstGeom>
          <a:noFill/>
          <a:ln w="444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3570" name="Line 27"/>
          <p:cNvSpPr>
            <a:spLocks noChangeShapeType="1"/>
          </p:cNvSpPr>
          <p:nvPr/>
        </p:nvSpPr>
        <p:spPr bwMode="auto">
          <a:xfrm>
            <a:off x="2411413" y="3644900"/>
            <a:ext cx="1152525" cy="576263"/>
          </a:xfrm>
          <a:prstGeom prst="line">
            <a:avLst/>
          </a:prstGeom>
          <a:noFill/>
          <a:ln w="444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3571" name="Line 28"/>
          <p:cNvSpPr>
            <a:spLocks noChangeShapeType="1"/>
          </p:cNvSpPr>
          <p:nvPr/>
        </p:nvSpPr>
        <p:spPr bwMode="auto">
          <a:xfrm flipH="1">
            <a:off x="4932363" y="1773238"/>
            <a:ext cx="1368425" cy="503237"/>
          </a:xfrm>
          <a:prstGeom prst="line">
            <a:avLst/>
          </a:prstGeom>
          <a:noFill/>
          <a:ln w="444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3572" name="Line 29"/>
          <p:cNvSpPr>
            <a:spLocks noChangeShapeType="1"/>
          </p:cNvSpPr>
          <p:nvPr/>
        </p:nvSpPr>
        <p:spPr bwMode="auto">
          <a:xfrm>
            <a:off x="7307263" y="1844675"/>
            <a:ext cx="144462" cy="431800"/>
          </a:xfrm>
          <a:prstGeom prst="line">
            <a:avLst/>
          </a:prstGeom>
          <a:noFill/>
          <a:ln w="444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3573" name="Line 30"/>
          <p:cNvSpPr>
            <a:spLocks noChangeShapeType="1"/>
          </p:cNvSpPr>
          <p:nvPr/>
        </p:nvSpPr>
        <p:spPr bwMode="auto">
          <a:xfrm>
            <a:off x="3635375" y="2708275"/>
            <a:ext cx="360363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3574" name="Line 31"/>
          <p:cNvSpPr>
            <a:spLocks noChangeShapeType="1"/>
          </p:cNvSpPr>
          <p:nvPr/>
        </p:nvSpPr>
        <p:spPr bwMode="auto">
          <a:xfrm>
            <a:off x="5795963" y="2708275"/>
            <a:ext cx="86360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3575" name="Line 33"/>
          <p:cNvSpPr>
            <a:spLocks noChangeShapeType="1"/>
          </p:cNvSpPr>
          <p:nvPr/>
        </p:nvSpPr>
        <p:spPr bwMode="auto">
          <a:xfrm flipH="1">
            <a:off x="4932363" y="3860800"/>
            <a:ext cx="0" cy="360363"/>
          </a:xfrm>
          <a:prstGeom prst="line">
            <a:avLst/>
          </a:prstGeom>
          <a:noFill/>
          <a:ln w="444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3576" name="Line 34"/>
          <p:cNvSpPr>
            <a:spLocks noChangeShapeType="1"/>
          </p:cNvSpPr>
          <p:nvPr/>
        </p:nvSpPr>
        <p:spPr bwMode="auto">
          <a:xfrm flipH="1">
            <a:off x="6156325" y="3644900"/>
            <a:ext cx="1223963" cy="576263"/>
          </a:xfrm>
          <a:prstGeom prst="line">
            <a:avLst/>
          </a:prstGeom>
          <a:noFill/>
          <a:ln w="444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250825" y="6135688"/>
            <a:ext cx="87137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AR" altLang="es-AR" b="1"/>
              <a:t>Aumento de la capacidad para simular escenarios futuros</a:t>
            </a:r>
            <a:endParaRPr lang="es-ES" altLang="es-AR" b="1"/>
          </a:p>
        </p:txBody>
      </p:sp>
      <p:sp>
        <p:nvSpPr>
          <p:cNvPr id="23578" name="Line 19"/>
          <p:cNvSpPr>
            <a:spLocks noChangeShapeType="1"/>
          </p:cNvSpPr>
          <p:nvPr/>
        </p:nvSpPr>
        <p:spPr bwMode="auto">
          <a:xfrm>
            <a:off x="3071813" y="6072188"/>
            <a:ext cx="3313112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s-ES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ChangeArrowheads="1"/>
          </p:cNvSpPr>
          <p:nvPr/>
        </p:nvSpPr>
        <p:spPr bwMode="auto">
          <a:xfrm>
            <a:off x="19050" y="20638"/>
            <a:ext cx="40640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AR" altLang="es-AR" sz="3200" b="1"/>
              <a:t>Simulador Forestal</a:t>
            </a:r>
            <a:endParaRPr lang="es-AR" altLang="es-AR" sz="3200">
              <a:latin typeface="Times New Roman" pitchFamily="18" charset="0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103188" y="692150"/>
            <a:ext cx="8891587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AR" sz="2400" dirty="0">
                <a:cs typeface="Tahoma" pitchFamily="34" charset="0"/>
              </a:rPr>
              <a:t>Un simulador corresponde a un conjunto de variables y </a:t>
            </a:r>
            <a:r>
              <a:rPr lang="es-AR" sz="2400" dirty="0" smtClean="0">
                <a:cs typeface="Tahoma" pitchFamily="34" charset="0"/>
              </a:rPr>
              <a:t>sus relaciones </a:t>
            </a:r>
            <a:r>
              <a:rPr lang="es-AR" sz="2400" dirty="0">
                <a:cs typeface="Tahoma" pitchFamily="34" charset="0"/>
              </a:rPr>
              <a:t>funcionales que permiten predecir el crecimiento y rendimiento de un rodal en diversas condiciones de sitio y </a:t>
            </a:r>
            <a:r>
              <a:rPr lang="es-AR" sz="2400" dirty="0" smtClean="0">
                <a:cs typeface="Tahoma" pitchFamily="34" charset="0"/>
              </a:rPr>
              <a:t>bajo distintas </a:t>
            </a:r>
            <a:r>
              <a:rPr lang="es-AR" sz="2400" dirty="0">
                <a:cs typeface="Tahoma" pitchFamily="34" charset="0"/>
              </a:rPr>
              <a:t>alternativas </a:t>
            </a:r>
            <a:r>
              <a:rPr lang="es-AR" sz="2400" dirty="0" err="1">
                <a:cs typeface="Tahoma" pitchFamily="34" charset="0"/>
              </a:rPr>
              <a:t>silviculturales</a:t>
            </a:r>
            <a:r>
              <a:rPr lang="es-AR" sz="2400" dirty="0">
                <a:cs typeface="Tahoma" pitchFamily="34" charset="0"/>
              </a:rPr>
              <a:t>. </a:t>
            </a:r>
          </a:p>
          <a:p>
            <a:pPr algn="just"/>
            <a:endParaRPr lang="es-AR" b="1" dirty="0">
              <a:cs typeface="Tahoma" pitchFamily="34" charset="0"/>
            </a:endParaRPr>
          </a:p>
          <a:p>
            <a:pPr algn="just"/>
            <a:endParaRPr lang="es-AR" b="1" dirty="0">
              <a:cs typeface="Tahoma" pitchFamily="34" charset="0"/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231775" y="3573463"/>
            <a:ext cx="889158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AR" sz="2000" dirty="0">
                <a:cs typeface="Tahoma" pitchFamily="34" charset="0"/>
              </a:rPr>
              <a:t>Simuladores en Argentina:</a:t>
            </a:r>
          </a:p>
          <a:p>
            <a:pPr algn="just"/>
            <a:endParaRPr lang="en-US" sz="2000" dirty="0">
              <a:cs typeface="Tahoma" pitchFamily="34" charset="0"/>
            </a:endParaRPr>
          </a:p>
          <a:p>
            <a:pPr algn="just"/>
            <a:r>
              <a:rPr lang="en-US" sz="2000" dirty="0" err="1">
                <a:cs typeface="Tahoma" pitchFamily="34" charset="0"/>
              </a:rPr>
              <a:t>Piltriquitron</a:t>
            </a:r>
            <a:r>
              <a:rPr lang="en-US" sz="2000" dirty="0">
                <a:cs typeface="Tahoma" pitchFamily="34" charset="0"/>
              </a:rPr>
              <a:t> (</a:t>
            </a:r>
            <a:r>
              <a:rPr lang="es-AR" altLang="es-AR" sz="2000" i="1" dirty="0" err="1"/>
              <a:t>Pseudotsuga</a:t>
            </a:r>
            <a:r>
              <a:rPr lang="es-AR" altLang="es-AR" sz="2000" i="1" dirty="0"/>
              <a:t> </a:t>
            </a:r>
            <a:r>
              <a:rPr lang="es-AR" altLang="es-AR" sz="2000" i="1" dirty="0" err="1"/>
              <a:t>menziesii</a:t>
            </a:r>
            <a:r>
              <a:rPr lang="es-AR" altLang="es-AR" sz="2000" dirty="0"/>
              <a:t> y </a:t>
            </a:r>
            <a:r>
              <a:rPr lang="es-AR" altLang="es-AR" sz="2000" i="1" dirty="0" err="1"/>
              <a:t>Pinus</a:t>
            </a:r>
            <a:r>
              <a:rPr lang="es-AR" altLang="es-AR" sz="2000" i="1" dirty="0"/>
              <a:t> ponderosa</a:t>
            </a:r>
            <a:r>
              <a:rPr lang="es-AR" altLang="es-AR" sz="2000" dirty="0"/>
              <a:t> en la Patagonia)</a:t>
            </a:r>
          </a:p>
          <a:p>
            <a:pPr algn="just"/>
            <a:endParaRPr lang="en-US" sz="2000" dirty="0">
              <a:cs typeface="Tahoma" pitchFamily="34" charset="0"/>
            </a:endParaRPr>
          </a:p>
          <a:p>
            <a:pPr algn="just"/>
            <a:r>
              <a:rPr lang="en-US" sz="2000" dirty="0">
                <a:cs typeface="Tahoma" pitchFamily="34" charset="0"/>
              </a:rPr>
              <a:t>PLAFORNEA (</a:t>
            </a:r>
            <a:r>
              <a:rPr lang="en-US" sz="2000" i="1" dirty="0" err="1">
                <a:cs typeface="Tahoma" pitchFamily="34" charset="0"/>
              </a:rPr>
              <a:t>Pinus</a:t>
            </a:r>
            <a:r>
              <a:rPr lang="en-US" sz="2000" i="1" dirty="0">
                <a:cs typeface="Tahoma" pitchFamily="34" charset="0"/>
              </a:rPr>
              <a:t> </a:t>
            </a:r>
            <a:r>
              <a:rPr lang="en-US" sz="2000" i="1" dirty="0" err="1">
                <a:cs typeface="Tahoma" pitchFamily="34" charset="0"/>
              </a:rPr>
              <a:t>taeda</a:t>
            </a:r>
            <a:r>
              <a:rPr lang="en-US" sz="2000" dirty="0">
                <a:cs typeface="Tahoma" pitchFamily="34" charset="0"/>
              </a:rPr>
              <a:t> y </a:t>
            </a:r>
            <a:r>
              <a:rPr lang="en-US" sz="2000" i="1" dirty="0">
                <a:cs typeface="Tahoma" pitchFamily="34" charset="0"/>
              </a:rPr>
              <a:t>Eucalyptus </a:t>
            </a:r>
            <a:r>
              <a:rPr lang="en-US" sz="2000" i="1" dirty="0" err="1">
                <a:cs typeface="Tahoma" pitchFamily="34" charset="0"/>
              </a:rPr>
              <a:t>grandis</a:t>
            </a:r>
            <a:r>
              <a:rPr lang="en-US" sz="2000" dirty="0">
                <a:cs typeface="Tahoma" pitchFamily="34" charset="0"/>
              </a:rPr>
              <a:t>)</a:t>
            </a:r>
          </a:p>
          <a:p>
            <a:pPr algn="just"/>
            <a:endParaRPr lang="en-US" sz="2000" dirty="0">
              <a:cs typeface="Tahoma" pitchFamily="34" charset="0"/>
            </a:endParaRPr>
          </a:p>
          <a:p>
            <a:pPr algn="just"/>
            <a:r>
              <a:rPr lang="en-US" sz="2000" dirty="0" err="1">
                <a:cs typeface="Tahoma" pitchFamily="34" charset="0"/>
              </a:rPr>
              <a:t>Simulador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en-US" sz="2000" dirty="0" err="1">
                <a:cs typeface="Tahoma" pitchFamily="34" charset="0"/>
              </a:rPr>
              <a:t>Forestal</a:t>
            </a:r>
            <a:r>
              <a:rPr lang="en-US" sz="2000" dirty="0">
                <a:cs typeface="Tahoma" pitchFamily="34" charset="0"/>
              </a:rPr>
              <a:t> (</a:t>
            </a:r>
            <a:r>
              <a:rPr lang="es-AR" altLang="es-AR" sz="2000" i="1" dirty="0"/>
              <a:t>P. </a:t>
            </a:r>
            <a:r>
              <a:rPr lang="es-AR" altLang="es-AR" sz="2000" i="1" dirty="0" err="1"/>
              <a:t>taeda</a:t>
            </a:r>
            <a:r>
              <a:rPr lang="es-AR" altLang="es-AR" sz="2000" i="1" dirty="0"/>
              <a:t>, P. </a:t>
            </a:r>
            <a:r>
              <a:rPr lang="es-AR" altLang="es-AR" sz="2000" i="1" dirty="0" err="1"/>
              <a:t>elliottii</a:t>
            </a:r>
            <a:r>
              <a:rPr lang="es-AR" altLang="es-AR" sz="2000" i="1" dirty="0"/>
              <a:t> </a:t>
            </a:r>
            <a:r>
              <a:rPr lang="es-AR" altLang="es-AR" sz="2000" dirty="0"/>
              <a:t>y</a:t>
            </a:r>
            <a:r>
              <a:rPr lang="es-AR" altLang="es-AR" sz="2000" i="1" dirty="0"/>
              <a:t> Araucaria angustifolia).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9144000" cy="6144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016" y="29169"/>
            <a:ext cx="8964488" cy="6828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3200" smtClean="0"/>
              <a:t>Metodologías para la determinación del rodal objetivo</a:t>
            </a:r>
            <a:r>
              <a:rPr lang="es-ES" smtClean="0"/>
              <a:t> 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dirty="0" smtClean="0"/>
              <a:t>Diagramas de manejo de la densidad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s-ES" dirty="0" smtClean="0"/>
          </a:p>
          <a:p>
            <a:pPr eaLnBrk="1" hangingPunct="1">
              <a:defRPr/>
            </a:pPr>
            <a:r>
              <a:rPr lang="es-ES" dirty="0" smtClean="0"/>
              <a:t>Serie mínima para el manejo de rodales </a:t>
            </a:r>
            <a:r>
              <a:rPr lang="es-ES" dirty="0" err="1" smtClean="0"/>
              <a:t>disetáneos</a:t>
            </a:r>
            <a:endParaRPr lang="es-ES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s-ES" dirty="0" smtClean="0"/>
          </a:p>
          <a:p>
            <a:pPr eaLnBrk="1" hangingPunct="1">
              <a:defRPr/>
            </a:pPr>
            <a:r>
              <a:rPr lang="es-ES" dirty="0" smtClean="0"/>
              <a:t>Modelos de Producción o Rendimiento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6712"/>
            <a:ext cx="9204398" cy="4992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3200" smtClean="0"/>
              <a:t>Bibliografía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628775"/>
            <a:ext cx="8642350" cy="44672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fr-FR" sz="2000" smtClean="0">
                <a:latin typeface="Verdana" pitchFamily="34" charset="0"/>
              </a:rPr>
              <a:t>Andenmatten E., F. Letourneau &amp; E. Getar. 2007. Simulador forestal para Pseudotsuga menziesii (Mirb) Franco y Pinus ponderosa (Laws) en patagonia argentina. Forest@ N°2, publicación electrónica mensual. </a:t>
            </a:r>
          </a:p>
          <a:p>
            <a:pPr eaLnBrk="1" hangingPunct="1">
              <a:lnSpc>
                <a:spcPct val="80000"/>
              </a:lnSpc>
              <a:defRPr/>
            </a:pPr>
            <a:endParaRPr lang="fr-FR" sz="2000" smtClean="0">
              <a:latin typeface="Verdana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fr-FR" sz="2000" smtClean="0">
                <a:latin typeface="Verdana" pitchFamily="34" charset="0"/>
              </a:rPr>
              <a:t>Clutter, J.L.,Fortson, J.C.,Pienaar, L.,Brister, G.H. &amp; R.L Bailey (1983). </a:t>
            </a:r>
            <a:r>
              <a:rPr lang="en-GB" sz="2000" smtClean="0">
                <a:latin typeface="Verdana" pitchFamily="34" charset="0"/>
              </a:rPr>
              <a:t>Timber Management: A Cuantitative Approach. J. Wiley and Sons ed. : 333 p.</a:t>
            </a:r>
            <a:endParaRPr lang="es-ES" sz="2000" smtClean="0">
              <a:latin typeface="Verdana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s-ES" sz="2000" smtClean="0">
              <a:latin typeface="Verdana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s-ES" sz="2000" smtClean="0">
                <a:latin typeface="Verdana" pitchFamily="34" charset="0"/>
              </a:rPr>
              <a:t>Crechi,EH, Fassola HE, Fernandez, RA, y RA Friedl. 1999. El simulador Forestal para </a:t>
            </a:r>
            <a:r>
              <a:rPr lang="es-ES" sz="2000" i="1" smtClean="0">
                <a:latin typeface="Verdana" pitchFamily="34" charset="0"/>
              </a:rPr>
              <a:t>Pinus taeda, Pinus elliottii</a:t>
            </a:r>
            <a:r>
              <a:rPr lang="es-ES" sz="2000" smtClean="0">
                <a:latin typeface="Verdana" pitchFamily="34" charset="0"/>
              </a:rPr>
              <a:t> y </a:t>
            </a:r>
            <a:r>
              <a:rPr lang="es-ES" sz="2000" i="1" smtClean="0">
                <a:latin typeface="Verdana" pitchFamily="34" charset="0"/>
              </a:rPr>
              <a:t>Araucaria angustifolia</a:t>
            </a:r>
            <a:r>
              <a:rPr lang="es-ES" sz="2000" smtClean="0">
                <a:latin typeface="Verdana" pitchFamily="34" charset="0"/>
              </a:rPr>
              <a:t> .Versión 2.0.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smtClean="0">
              <a:latin typeface="Verdana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GB" sz="2000" smtClean="0">
                <a:latin typeface="Verdana" pitchFamily="34" charset="0"/>
              </a:rPr>
              <a:t>Vanclay, J.K. 1994. Modelling forest growth and yield. Applications to mixed tropical forests. Ed. CAB International, Reino Unido: 311 p.</a:t>
            </a:r>
            <a:endParaRPr lang="en-US" sz="2000" smtClean="0">
              <a:latin typeface="Verdana" pitchFamily="34" charset="0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1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1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dirty="0" smtClean="0"/>
              <a:t>Modelo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s-ES" dirty="0" smtClean="0"/>
              <a:t>Un modelo es una simplificación deliberada de algún aspecto de la realidad de manera tal que los fenómenos de interés puedan ser predichos, analizados y comprendidos (</a:t>
            </a:r>
            <a:r>
              <a:rPr lang="es-ES" dirty="0" err="1" smtClean="0"/>
              <a:t>Botkin</a:t>
            </a:r>
            <a:r>
              <a:rPr lang="es-ES" dirty="0" smtClean="0"/>
              <a:t>, 1993)</a:t>
            </a:r>
            <a:endParaRPr lang="es-ES" dirty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28625" y="1857375"/>
            <a:ext cx="794385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AR" altLang="es-AR" sz="3200"/>
              <a:t>Un modelo de crecimiento y rendimiento es una abstracción de la dinámica natural de un rodal, y puede abarcar el crecimiento y/o rendimiento, la mortalidad, y otros cambios en la composición y estructura del rodal. </a:t>
            </a:r>
            <a:endParaRPr lang="es-AR" altLang="es-AR" sz="3200">
              <a:latin typeface="Times New Roman" pitchFamily="18" charset="0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Text Box 2"/>
          <p:cNvSpPr txBox="1">
            <a:spLocks noChangeArrowheads="1"/>
          </p:cNvSpPr>
          <p:nvPr/>
        </p:nvSpPr>
        <p:spPr bwMode="auto">
          <a:xfrm>
            <a:off x="533400" y="304800"/>
            <a:ext cx="8431213" cy="866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es-ES_tradnl" sz="2500" b="1"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s-ES_tradnl" sz="2500">
                <a:cs typeface="Times New Roman" pitchFamily="18" charset="0"/>
              </a:rPr>
              <a:t>Los </a:t>
            </a:r>
            <a:r>
              <a:rPr lang="es-ES_tradnl" sz="2500" i="1">
                <a:cs typeface="Times New Roman" pitchFamily="18" charset="0"/>
              </a:rPr>
              <a:t>modelos</a:t>
            </a:r>
            <a:r>
              <a:rPr lang="es-ES_tradnl" sz="2500">
                <a:cs typeface="Times New Roman" pitchFamily="18" charset="0"/>
              </a:rPr>
              <a:t> son herramientas muy importante para la investigación y el manejo forestal.</a:t>
            </a:r>
          </a:p>
          <a:p>
            <a:pPr algn="just">
              <a:spcBef>
                <a:spcPct val="50000"/>
              </a:spcBef>
            </a:pPr>
            <a:r>
              <a:rPr lang="es-ES_tradnl" sz="2500">
                <a:cs typeface="Times New Roman" pitchFamily="18" charset="0"/>
              </a:rPr>
              <a:t>Los </a:t>
            </a:r>
            <a:r>
              <a:rPr lang="es-ES_tradnl" sz="2500" i="1">
                <a:cs typeface="Times New Roman" pitchFamily="18" charset="0"/>
              </a:rPr>
              <a:t>modelos</a:t>
            </a:r>
            <a:r>
              <a:rPr lang="es-ES_tradnl" sz="2500">
                <a:cs typeface="Times New Roman" pitchFamily="18" charset="0"/>
              </a:rPr>
              <a:t> permiten predecir las condiciones del rodal y analizar diferentes practicas silviculturales y opciones de manejo, tales como: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s-ES_tradnl" sz="2500">
                <a:cs typeface="Times New Roman" pitchFamily="18" charset="0"/>
              </a:rPr>
              <a:t>estimación de rendimientos actuales y futuros</a:t>
            </a:r>
          </a:p>
          <a:p>
            <a:pPr algn="just">
              <a:spcBef>
                <a:spcPct val="50000"/>
              </a:spcBef>
            </a:pPr>
            <a:endParaRPr lang="es-ES_tradnl" sz="2500">
              <a:cs typeface="Times New Roman" pitchFamily="18" charset="0"/>
            </a:endParaRPr>
          </a:p>
          <a:p>
            <a:pPr>
              <a:buFontTx/>
              <a:buChar char="•"/>
            </a:pPr>
            <a:r>
              <a:rPr lang="es-ES_tradnl" sz="2500">
                <a:cs typeface="Times New Roman" pitchFamily="18" charset="0"/>
              </a:rPr>
              <a:t>simulación de respuestas de rendimientos ante distintas combinaciones de factores de producción</a:t>
            </a:r>
          </a:p>
          <a:p>
            <a:pPr>
              <a:buFontTx/>
              <a:buChar char="•"/>
            </a:pPr>
            <a:endParaRPr lang="es-ES_tradnl" sz="2500">
              <a:cs typeface="Times New Roman" pitchFamily="18" charset="0"/>
            </a:endParaRPr>
          </a:p>
          <a:p>
            <a:pPr>
              <a:buFontTx/>
              <a:buChar char="•"/>
            </a:pPr>
            <a:r>
              <a:rPr lang="es-ES_tradnl" sz="2500">
                <a:cs typeface="Times New Roman" pitchFamily="18" charset="0"/>
              </a:rPr>
              <a:t>evaluación de escenarios productivos y toma de decisiones económico-financieras.</a:t>
            </a:r>
            <a:endParaRPr lang="es-ES" sz="2500"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endParaRPr lang="es-ES_tradnl" sz="2500" b="1"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endParaRPr lang="es-ES_tradnl" sz="2500" b="1"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endParaRPr lang="es-ES_tradnl" sz="2500" b="1"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endParaRPr lang="es-ES_tradnl" sz="2500" b="1"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endParaRPr lang="es-ES_tradnl" sz="2500" b="1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9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9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9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9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69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19050" y="20638"/>
            <a:ext cx="55880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AR" altLang="es-AR" sz="3000" b="1"/>
              <a:t>Clasificación de los modelos</a:t>
            </a:r>
            <a:endParaRPr lang="es-AR" altLang="es-AR" sz="3000">
              <a:latin typeface="Times New Roman" pitchFamily="18" charset="0"/>
            </a:endParaRPr>
          </a:p>
        </p:txBody>
      </p:sp>
      <p:graphicFrame>
        <p:nvGraphicFramePr>
          <p:cNvPr id="2" name="Diagram 1"/>
          <p:cNvGraphicFramePr/>
          <p:nvPr/>
        </p:nvGraphicFramePr>
        <p:xfrm>
          <a:off x="179512" y="980728"/>
          <a:ext cx="7776864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8042275" y="1125538"/>
            <a:ext cx="468313" cy="4535487"/>
            <a:chOff x="8424480" y="548680"/>
            <a:chExt cx="468000" cy="4536000"/>
          </a:xfrm>
        </p:grpSpPr>
        <p:sp>
          <p:nvSpPr>
            <p:cNvPr id="3" name="Pentagon 2"/>
            <p:cNvSpPr/>
            <p:nvPr/>
          </p:nvSpPr>
          <p:spPr>
            <a:xfrm rot="5400000">
              <a:off x="6390480" y="2582680"/>
              <a:ext cx="4536000" cy="468000"/>
            </a:xfrm>
            <a:prstGeom prst="homePlate">
              <a:avLst/>
            </a:prstGeom>
            <a:solidFill>
              <a:srgbClr val="CC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7177" name="Rectangle 4"/>
            <p:cNvSpPr>
              <a:spLocks noChangeArrowheads="1"/>
            </p:cNvSpPr>
            <p:nvPr/>
          </p:nvSpPr>
          <p:spPr bwMode="auto">
            <a:xfrm rot="5400000">
              <a:off x="7081003" y="2468221"/>
              <a:ext cx="314861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AR" altLang="es-AR" sz="2400" b="1"/>
                <a:t>Orden Cronológico</a:t>
              </a:r>
              <a:endParaRPr lang="es-AR" altLang="es-AR" sz="2400">
                <a:latin typeface="Times New Roman" pitchFamily="18" charset="0"/>
              </a:endParaRP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8604250" y="1125538"/>
            <a:ext cx="468313" cy="4535487"/>
            <a:chOff x="8424480" y="548680"/>
            <a:chExt cx="468000" cy="4536000"/>
          </a:xfrm>
        </p:grpSpPr>
        <p:sp>
          <p:nvSpPr>
            <p:cNvPr id="13" name="Pentagon 12"/>
            <p:cNvSpPr/>
            <p:nvPr/>
          </p:nvSpPr>
          <p:spPr>
            <a:xfrm rot="5400000">
              <a:off x="6390480" y="2582680"/>
              <a:ext cx="4536000" cy="468000"/>
            </a:xfrm>
            <a:prstGeom prst="homePlate">
              <a:avLst/>
            </a:prstGeom>
            <a:solidFill>
              <a:srgbClr val="CC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7175" name="Rectangle 4"/>
            <p:cNvSpPr>
              <a:spLocks noChangeArrowheads="1"/>
            </p:cNvSpPr>
            <p:nvPr/>
          </p:nvSpPr>
          <p:spPr bwMode="auto">
            <a:xfrm rot="5400000">
              <a:off x="7033718" y="2468221"/>
              <a:ext cx="324319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AR" altLang="es-AR" sz="2400" b="1"/>
                <a:t>(-) Complejidad (+)</a:t>
              </a:r>
              <a:endParaRPr lang="es-AR" altLang="es-AR" sz="240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19050" y="20638"/>
            <a:ext cx="755967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AR" altLang="es-AR" sz="3000" b="1"/>
              <a:t>Modelos empíricos – modelos de rodal</a:t>
            </a:r>
            <a:endParaRPr lang="es-AR" altLang="es-AR" sz="3000">
              <a:latin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50825" y="4541838"/>
            <a:ext cx="86423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altLang="es-AR" b="1"/>
              <a:t>Las variables de entrada y de salida son parámetros de rodal.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52413" y="5445125"/>
            <a:ext cx="32400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altLang="es-AR" b="1"/>
              <a:t>Simples y robustos.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411413" y="3759200"/>
            <a:ext cx="434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AR" b="1"/>
              <a:t>Volumen = </a:t>
            </a:r>
            <a:r>
              <a:rPr lang="es-ES" altLang="es-AR" b="1" i="1"/>
              <a:t>f </a:t>
            </a:r>
            <a:r>
              <a:rPr lang="es-ES" altLang="es-AR" b="1"/>
              <a:t>(Edad, Sitio, Densidad)</a:t>
            </a:r>
          </a:p>
        </p:txBody>
      </p:sp>
      <p:sp>
        <p:nvSpPr>
          <p:cNvPr id="8198" name="Rectangle 3"/>
          <p:cNvSpPr>
            <a:spLocks noChangeArrowheads="1"/>
          </p:cNvSpPr>
          <p:nvPr/>
        </p:nvSpPr>
        <p:spPr bwMode="auto">
          <a:xfrm>
            <a:off x="179388" y="765175"/>
            <a:ext cx="8713787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b="1">
                <a:cs typeface="Tahoma" pitchFamily="34" charset="0"/>
              </a:rPr>
              <a:t>Estiman crecimiento o rendimiento del rodal a partir de parámetros de rodal. Sistemas explícitos de predicción </a:t>
            </a:r>
            <a:r>
              <a:rPr lang="es-AR" sz="2000" b="1">
                <a:cs typeface="Tahoma" pitchFamily="34" charset="0"/>
              </a:rPr>
              <a:t>(Clutter et al., 1983)</a:t>
            </a:r>
            <a:r>
              <a:rPr lang="es-AR" b="1">
                <a:cs typeface="Tahoma" pitchFamily="34" charset="0"/>
              </a:rPr>
              <a:t>.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50825" y="5991225"/>
            <a:ext cx="56657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altLang="es-AR" b="1"/>
              <a:t>Pueden tener o no una distribución de tamaños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419350" y="2535238"/>
            <a:ext cx="31257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AR" b="1"/>
              <a:t>Volumen = </a:t>
            </a:r>
            <a:r>
              <a:rPr lang="es-ES" altLang="es-AR" b="1" i="1"/>
              <a:t>f </a:t>
            </a:r>
            <a:r>
              <a:rPr lang="es-ES" altLang="es-AR" b="1"/>
              <a:t>(Edad, Sitio)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84150" y="2032000"/>
            <a:ext cx="19939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AR" b="1"/>
              <a:t>1. Densidad fija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79388" y="3182938"/>
            <a:ext cx="25463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AR" b="1"/>
              <a:t>2. Densidad variable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3" grpId="0"/>
      <p:bldP spid="12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19050" y="20638"/>
            <a:ext cx="755967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AR" altLang="es-AR" sz="3000" b="1"/>
              <a:t>Modelos empíricos – modelos de rodal</a:t>
            </a:r>
            <a:endParaRPr lang="es-AR" altLang="es-AR" sz="3000">
              <a:latin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90525" y="2276475"/>
            <a:ext cx="38401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altLang="es-AR" b="1"/>
              <a:t>Primeros modelos – Siglo XVIII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90525" y="1814513"/>
            <a:ext cx="31686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altLang="es-AR" b="1"/>
              <a:t>Concepto de rodal normal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11188" y="2967038"/>
            <a:ext cx="4365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AR" b="1"/>
              <a:t>Volumen = </a:t>
            </a:r>
            <a:r>
              <a:rPr lang="es-ES" altLang="es-AR" b="1" i="1"/>
              <a:t>f </a:t>
            </a:r>
            <a:r>
              <a:rPr lang="es-ES" altLang="es-AR" b="1"/>
              <a:t>(Edad, Sitio)</a:t>
            </a:r>
          </a:p>
        </p:txBody>
      </p:sp>
      <p:sp>
        <p:nvSpPr>
          <p:cNvPr id="9222" name="Rectangle 3"/>
          <p:cNvSpPr>
            <a:spLocks noChangeArrowheads="1"/>
          </p:cNvSpPr>
          <p:nvPr/>
        </p:nvSpPr>
        <p:spPr bwMode="auto">
          <a:xfrm>
            <a:off x="179388" y="908050"/>
            <a:ext cx="87137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b="1">
                <a:cs typeface="Tahoma" pitchFamily="34" charset="0"/>
              </a:rPr>
              <a:t>1. Densidad fija o normal – Tablas de rendimiento normales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539750" y="3636963"/>
            <a:ext cx="4435475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AR" b="1"/>
              <a:t>Densidad fija y normal</a:t>
            </a:r>
          </a:p>
          <a:p>
            <a:pPr algn="ctr">
              <a:spcBef>
                <a:spcPct val="50000"/>
              </a:spcBef>
            </a:pPr>
            <a:r>
              <a:rPr lang="es-ES" altLang="es-AR" b="1"/>
              <a:t> (“</a:t>
            </a:r>
            <a:r>
              <a:rPr lang="en-US" altLang="es-AR" b="1" i="1"/>
              <a:t>fully</a:t>
            </a:r>
            <a:r>
              <a:rPr lang="es-ES" altLang="es-AR" b="1" i="1"/>
              <a:t> </a:t>
            </a:r>
            <a:r>
              <a:rPr lang="en-US" altLang="es-AR" b="1" i="1"/>
              <a:t>stocked</a:t>
            </a:r>
            <a:r>
              <a:rPr lang="es-ES" altLang="es-AR" b="1" i="1"/>
              <a:t> stand </a:t>
            </a:r>
            <a:r>
              <a:rPr lang="es-ES" altLang="es-AR" b="1"/>
              <a:t>”)</a:t>
            </a:r>
          </a:p>
        </p:txBody>
      </p:sp>
      <p:pic>
        <p:nvPicPr>
          <p:cNvPr id="5427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525" y="1558925"/>
            <a:ext cx="3275013" cy="469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36538" y="4783138"/>
            <a:ext cx="5308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altLang="es-AR" b="1"/>
              <a:t>El concepto de tabla de rendimiento fue remplazado por ecuaciones de rendimiento y crecimiento. Forma más concisa conveniente de expresión.</a:t>
            </a:r>
          </a:p>
        </p:txBody>
      </p:sp>
      <p:pic>
        <p:nvPicPr>
          <p:cNvPr id="5428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9763" y="6532563"/>
            <a:ext cx="33051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3" grpId="0"/>
      <p:bldP spid="13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F:\JFGoya\Curso de Silvicultura\Curso de Silvicultura\Clases\Clase 12_Modelos\Clase Modelos de Producción\ploteo rodales tabla rendim normal y empíric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71438"/>
            <a:ext cx="8858250" cy="678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a">
  <a:themeElements>
    <a:clrScheme name="Textura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a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a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xtura 5">
    <a:dk1>
      <a:srgbClr val="003366"/>
    </a:dk1>
    <a:lt1>
      <a:srgbClr val="FFFFFF"/>
    </a:lt1>
    <a:dk2>
      <a:srgbClr val="2B5481"/>
    </a:dk2>
    <a:lt2>
      <a:srgbClr val="E5FFFF"/>
    </a:lt2>
    <a:accent1>
      <a:srgbClr val="009999"/>
    </a:accent1>
    <a:accent2>
      <a:srgbClr val="336699"/>
    </a:accent2>
    <a:accent3>
      <a:srgbClr val="ACB3C1"/>
    </a:accent3>
    <a:accent4>
      <a:srgbClr val="DADADA"/>
    </a:accent4>
    <a:accent5>
      <a:srgbClr val="AACACA"/>
    </a:accent5>
    <a:accent6>
      <a:srgbClr val="2D5C8A"/>
    </a:accent6>
    <a:hlink>
      <a:srgbClr val="00CCFF"/>
    </a:hlink>
    <a:folHlink>
      <a:srgbClr val="FFCC00"/>
    </a:folHlink>
  </a:clrScheme>
</a:themeOverride>
</file>

<file path=ppt/theme/themeOverride10.xml><?xml version="1.0" encoding="utf-8"?>
<a:themeOverride xmlns:a="http://schemas.openxmlformats.org/drawingml/2006/main">
  <a:clrScheme name="Textura 5">
    <a:dk1>
      <a:srgbClr val="003366"/>
    </a:dk1>
    <a:lt1>
      <a:srgbClr val="FFFFFF"/>
    </a:lt1>
    <a:dk2>
      <a:srgbClr val="2B5481"/>
    </a:dk2>
    <a:lt2>
      <a:srgbClr val="E5FFFF"/>
    </a:lt2>
    <a:accent1>
      <a:srgbClr val="009999"/>
    </a:accent1>
    <a:accent2>
      <a:srgbClr val="336699"/>
    </a:accent2>
    <a:accent3>
      <a:srgbClr val="ACB3C1"/>
    </a:accent3>
    <a:accent4>
      <a:srgbClr val="DADADA"/>
    </a:accent4>
    <a:accent5>
      <a:srgbClr val="AACACA"/>
    </a:accent5>
    <a:accent6>
      <a:srgbClr val="2D5C8A"/>
    </a:accent6>
    <a:hlink>
      <a:srgbClr val="00CCFF"/>
    </a:hlink>
    <a:folHlink>
      <a:srgbClr val="FFCC00"/>
    </a:folHlink>
  </a:clrScheme>
</a:themeOverride>
</file>

<file path=ppt/theme/themeOverride11.xml><?xml version="1.0" encoding="utf-8"?>
<a:themeOverride xmlns:a="http://schemas.openxmlformats.org/drawingml/2006/main">
  <a:clrScheme name="Textura 5">
    <a:dk1>
      <a:srgbClr val="003366"/>
    </a:dk1>
    <a:lt1>
      <a:srgbClr val="FFFFFF"/>
    </a:lt1>
    <a:dk2>
      <a:srgbClr val="2B5481"/>
    </a:dk2>
    <a:lt2>
      <a:srgbClr val="E5FFFF"/>
    </a:lt2>
    <a:accent1>
      <a:srgbClr val="009999"/>
    </a:accent1>
    <a:accent2>
      <a:srgbClr val="336699"/>
    </a:accent2>
    <a:accent3>
      <a:srgbClr val="ACB3C1"/>
    </a:accent3>
    <a:accent4>
      <a:srgbClr val="DADADA"/>
    </a:accent4>
    <a:accent5>
      <a:srgbClr val="AACACA"/>
    </a:accent5>
    <a:accent6>
      <a:srgbClr val="2D5C8A"/>
    </a:accent6>
    <a:hlink>
      <a:srgbClr val="00CCFF"/>
    </a:hlink>
    <a:folHlink>
      <a:srgbClr val="FFCC00"/>
    </a:folHlink>
  </a:clrScheme>
</a:themeOverride>
</file>

<file path=ppt/theme/themeOverride12.xml><?xml version="1.0" encoding="utf-8"?>
<a:themeOverride xmlns:a="http://schemas.openxmlformats.org/drawingml/2006/main">
  <a:clrScheme name="Textura 5">
    <a:dk1>
      <a:srgbClr val="003366"/>
    </a:dk1>
    <a:lt1>
      <a:srgbClr val="FFFFFF"/>
    </a:lt1>
    <a:dk2>
      <a:srgbClr val="2B5481"/>
    </a:dk2>
    <a:lt2>
      <a:srgbClr val="E5FFFF"/>
    </a:lt2>
    <a:accent1>
      <a:srgbClr val="009999"/>
    </a:accent1>
    <a:accent2>
      <a:srgbClr val="336699"/>
    </a:accent2>
    <a:accent3>
      <a:srgbClr val="ACB3C1"/>
    </a:accent3>
    <a:accent4>
      <a:srgbClr val="DADADA"/>
    </a:accent4>
    <a:accent5>
      <a:srgbClr val="AACACA"/>
    </a:accent5>
    <a:accent6>
      <a:srgbClr val="2D5C8A"/>
    </a:accent6>
    <a:hlink>
      <a:srgbClr val="00CCFF"/>
    </a:hlink>
    <a:folHlink>
      <a:srgbClr val="FFCC00"/>
    </a:folHlink>
  </a:clrScheme>
</a:themeOverride>
</file>

<file path=ppt/theme/themeOverride2.xml><?xml version="1.0" encoding="utf-8"?>
<a:themeOverride xmlns:a="http://schemas.openxmlformats.org/drawingml/2006/main">
  <a:clrScheme name="Textura 5">
    <a:dk1>
      <a:srgbClr val="003366"/>
    </a:dk1>
    <a:lt1>
      <a:srgbClr val="FFFFFF"/>
    </a:lt1>
    <a:dk2>
      <a:srgbClr val="2B5481"/>
    </a:dk2>
    <a:lt2>
      <a:srgbClr val="E5FFFF"/>
    </a:lt2>
    <a:accent1>
      <a:srgbClr val="009999"/>
    </a:accent1>
    <a:accent2>
      <a:srgbClr val="336699"/>
    </a:accent2>
    <a:accent3>
      <a:srgbClr val="ACB3C1"/>
    </a:accent3>
    <a:accent4>
      <a:srgbClr val="DADADA"/>
    </a:accent4>
    <a:accent5>
      <a:srgbClr val="AACACA"/>
    </a:accent5>
    <a:accent6>
      <a:srgbClr val="2D5C8A"/>
    </a:accent6>
    <a:hlink>
      <a:srgbClr val="00CCFF"/>
    </a:hlink>
    <a:folHlink>
      <a:srgbClr val="FFCC00"/>
    </a:folHlink>
  </a:clrScheme>
</a:themeOverride>
</file>

<file path=ppt/theme/themeOverride3.xml><?xml version="1.0" encoding="utf-8"?>
<a:themeOverride xmlns:a="http://schemas.openxmlformats.org/drawingml/2006/main">
  <a:clrScheme name="Textura 5">
    <a:dk1>
      <a:srgbClr val="003366"/>
    </a:dk1>
    <a:lt1>
      <a:srgbClr val="FFFFFF"/>
    </a:lt1>
    <a:dk2>
      <a:srgbClr val="2B5481"/>
    </a:dk2>
    <a:lt2>
      <a:srgbClr val="E5FFFF"/>
    </a:lt2>
    <a:accent1>
      <a:srgbClr val="009999"/>
    </a:accent1>
    <a:accent2>
      <a:srgbClr val="336699"/>
    </a:accent2>
    <a:accent3>
      <a:srgbClr val="ACB3C1"/>
    </a:accent3>
    <a:accent4>
      <a:srgbClr val="DADADA"/>
    </a:accent4>
    <a:accent5>
      <a:srgbClr val="AACACA"/>
    </a:accent5>
    <a:accent6>
      <a:srgbClr val="2D5C8A"/>
    </a:accent6>
    <a:hlink>
      <a:srgbClr val="00CCFF"/>
    </a:hlink>
    <a:folHlink>
      <a:srgbClr val="FFCC00"/>
    </a:folHlink>
  </a:clrScheme>
</a:themeOverride>
</file>

<file path=ppt/theme/themeOverride4.xml><?xml version="1.0" encoding="utf-8"?>
<a:themeOverride xmlns:a="http://schemas.openxmlformats.org/drawingml/2006/main">
  <a:clrScheme name="Textura 5">
    <a:dk1>
      <a:srgbClr val="003366"/>
    </a:dk1>
    <a:lt1>
      <a:srgbClr val="FFFFFF"/>
    </a:lt1>
    <a:dk2>
      <a:srgbClr val="2B5481"/>
    </a:dk2>
    <a:lt2>
      <a:srgbClr val="E5FFFF"/>
    </a:lt2>
    <a:accent1>
      <a:srgbClr val="009999"/>
    </a:accent1>
    <a:accent2>
      <a:srgbClr val="336699"/>
    </a:accent2>
    <a:accent3>
      <a:srgbClr val="ACB3C1"/>
    </a:accent3>
    <a:accent4>
      <a:srgbClr val="DADADA"/>
    </a:accent4>
    <a:accent5>
      <a:srgbClr val="AACACA"/>
    </a:accent5>
    <a:accent6>
      <a:srgbClr val="2D5C8A"/>
    </a:accent6>
    <a:hlink>
      <a:srgbClr val="00CCFF"/>
    </a:hlink>
    <a:folHlink>
      <a:srgbClr val="FFCC00"/>
    </a:folHlink>
  </a:clrScheme>
</a:themeOverride>
</file>

<file path=ppt/theme/themeOverride5.xml><?xml version="1.0" encoding="utf-8"?>
<a:themeOverride xmlns:a="http://schemas.openxmlformats.org/drawingml/2006/main">
  <a:clrScheme name="Textura 5">
    <a:dk1>
      <a:srgbClr val="003366"/>
    </a:dk1>
    <a:lt1>
      <a:srgbClr val="FFFFFF"/>
    </a:lt1>
    <a:dk2>
      <a:srgbClr val="2B5481"/>
    </a:dk2>
    <a:lt2>
      <a:srgbClr val="E5FFFF"/>
    </a:lt2>
    <a:accent1>
      <a:srgbClr val="009999"/>
    </a:accent1>
    <a:accent2>
      <a:srgbClr val="336699"/>
    </a:accent2>
    <a:accent3>
      <a:srgbClr val="ACB3C1"/>
    </a:accent3>
    <a:accent4>
      <a:srgbClr val="DADADA"/>
    </a:accent4>
    <a:accent5>
      <a:srgbClr val="AACACA"/>
    </a:accent5>
    <a:accent6>
      <a:srgbClr val="2D5C8A"/>
    </a:accent6>
    <a:hlink>
      <a:srgbClr val="00CCFF"/>
    </a:hlink>
    <a:folHlink>
      <a:srgbClr val="FFCC00"/>
    </a:folHlink>
  </a:clrScheme>
</a:themeOverride>
</file>

<file path=ppt/theme/themeOverride6.xml><?xml version="1.0" encoding="utf-8"?>
<a:themeOverride xmlns:a="http://schemas.openxmlformats.org/drawingml/2006/main">
  <a:clrScheme name="Textura 5">
    <a:dk1>
      <a:srgbClr val="003366"/>
    </a:dk1>
    <a:lt1>
      <a:srgbClr val="FFFFFF"/>
    </a:lt1>
    <a:dk2>
      <a:srgbClr val="2B5481"/>
    </a:dk2>
    <a:lt2>
      <a:srgbClr val="E5FFFF"/>
    </a:lt2>
    <a:accent1>
      <a:srgbClr val="009999"/>
    </a:accent1>
    <a:accent2>
      <a:srgbClr val="336699"/>
    </a:accent2>
    <a:accent3>
      <a:srgbClr val="ACB3C1"/>
    </a:accent3>
    <a:accent4>
      <a:srgbClr val="DADADA"/>
    </a:accent4>
    <a:accent5>
      <a:srgbClr val="AACACA"/>
    </a:accent5>
    <a:accent6>
      <a:srgbClr val="2D5C8A"/>
    </a:accent6>
    <a:hlink>
      <a:srgbClr val="00CCFF"/>
    </a:hlink>
    <a:folHlink>
      <a:srgbClr val="FFCC00"/>
    </a:folHlink>
  </a:clrScheme>
</a:themeOverride>
</file>

<file path=ppt/theme/themeOverride7.xml><?xml version="1.0" encoding="utf-8"?>
<a:themeOverride xmlns:a="http://schemas.openxmlformats.org/drawingml/2006/main">
  <a:clrScheme name="Textura 5">
    <a:dk1>
      <a:srgbClr val="003366"/>
    </a:dk1>
    <a:lt1>
      <a:srgbClr val="FFFFFF"/>
    </a:lt1>
    <a:dk2>
      <a:srgbClr val="2B5481"/>
    </a:dk2>
    <a:lt2>
      <a:srgbClr val="E5FFFF"/>
    </a:lt2>
    <a:accent1>
      <a:srgbClr val="009999"/>
    </a:accent1>
    <a:accent2>
      <a:srgbClr val="336699"/>
    </a:accent2>
    <a:accent3>
      <a:srgbClr val="ACB3C1"/>
    </a:accent3>
    <a:accent4>
      <a:srgbClr val="DADADA"/>
    </a:accent4>
    <a:accent5>
      <a:srgbClr val="AACACA"/>
    </a:accent5>
    <a:accent6>
      <a:srgbClr val="2D5C8A"/>
    </a:accent6>
    <a:hlink>
      <a:srgbClr val="00CCFF"/>
    </a:hlink>
    <a:folHlink>
      <a:srgbClr val="FFCC00"/>
    </a:folHlink>
  </a:clrScheme>
</a:themeOverride>
</file>

<file path=ppt/theme/themeOverride8.xml><?xml version="1.0" encoding="utf-8"?>
<a:themeOverride xmlns:a="http://schemas.openxmlformats.org/drawingml/2006/main">
  <a:clrScheme name="Textura 5">
    <a:dk1>
      <a:srgbClr val="003366"/>
    </a:dk1>
    <a:lt1>
      <a:srgbClr val="FFFFFF"/>
    </a:lt1>
    <a:dk2>
      <a:srgbClr val="2B5481"/>
    </a:dk2>
    <a:lt2>
      <a:srgbClr val="E5FFFF"/>
    </a:lt2>
    <a:accent1>
      <a:srgbClr val="009999"/>
    </a:accent1>
    <a:accent2>
      <a:srgbClr val="336699"/>
    </a:accent2>
    <a:accent3>
      <a:srgbClr val="ACB3C1"/>
    </a:accent3>
    <a:accent4>
      <a:srgbClr val="DADADA"/>
    </a:accent4>
    <a:accent5>
      <a:srgbClr val="AACACA"/>
    </a:accent5>
    <a:accent6>
      <a:srgbClr val="2D5C8A"/>
    </a:accent6>
    <a:hlink>
      <a:srgbClr val="00CCFF"/>
    </a:hlink>
    <a:folHlink>
      <a:srgbClr val="FFCC00"/>
    </a:folHlink>
  </a:clrScheme>
</a:themeOverride>
</file>

<file path=ppt/theme/themeOverride9.xml><?xml version="1.0" encoding="utf-8"?>
<a:themeOverride xmlns:a="http://schemas.openxmlformats.org/drawingml/2006/main">
  <a:clrScheme name="Textura 5">
    <a:dk1>
      <a:srgbClr val="003366"/>
    </a:dk1>
    <a:lt1>
      <a:srgbClr val="FFFFFF"/>
    </a:lt1>
    <a:dk2>
      <a:srgbClr val="2B5481"/>
    </a:dk2>
    <a:lt2>
      <a:srgbClr val="E5FFFF"/>
    </a:lt2>
    <a:accent1>
      <a:srgbClr val="009999"/>
    </a:accent1>
    <a:accent2>
      <a:srgbClr val="336699"/>
    </a:accent2>
    <a:accent3>
      <a:srgbClr val="ACB3C1"/>
    </a:accent3>
    <a:accent4>
      <a:srgbClr val="DADADA"/>
    </a:accent4>
    <a:accent5>
      <a:srgbClr val="AACACA"/>
    </a:accent5>
    <a:accent6>
      <a:srgbClr val="2D5C8A"/>
    </a:accent6>
    <a:hlink>
      <a:srgbClr val="00CCFF"/>
    </a:hlink>
    <a:folHlink>
      <a:srgbClr val="FF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5569</TotalTime>
  <Words>1196</Words>
  <Application>Microsoft Office PowerPoint</Application>
  <PresentationFormat>Presentación en pantalla (4:3)</PresentationFormat>
  <Paragraphs>136</Paragraphs>
  <Slides>21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Textura</vt:lpstr>
      <vt:lpstr>Diapositiva 1</vt:lpstr>
      <vt:lpstr>Metodologías para la determinación del rodal objetivo </vt:lpstr>
      <vt:lpstr>Modelo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Bibliografía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 título de diapositiva</dc:title>
  <dc:creator>m</dc:creator>
  <cp:lastModifiedBy>usuario</cp:lastModifiedBy>
  <cp:revision>337</cp:revision>
  <dcterms:created xsi:type="dcterms:W3CDTF">2002-09-14T15:55:28Z</dcterms:created>
  <dcterms:modified xsi:type="dcterms:W3CDTF">2017-09-20T14:29:08Z</dcterms:modified>
</cp:coreProperties>
</file>