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7" r:id="rId2"/>
    <p:sldId id="258" r:id="rId3"/>
    <p:sldId id="306" r:id="rId4"/>
    <p:sldId id="260" r:id="rId5"/>
    <p:sldId id="261" r:id="rId6"/>
    <p:sldId id="262" r:id="rId7"/>
    <p:sldId id="263" r:id="rId8"/>
    <p:sldId id="328" r:id="rId9"/>
    <p:sldId id="264" r:id="rId10"/>
    <p:sldId id="265" r:id="rId11"/>
    <p:sldId id="268" r:id="rId12"/>
    <p:sldId id="309" r:id="rId13"/>
    <p:sldId id="313" r:id="rId14"/>
    <p:sldId id="269" r:id="rId15"/>
    <p:sldId id="326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3" r:id="rId26"/>
    <p:sldId id="284" r:id="rId27"/>
    <p:sldId id="301" r:id="rId28"/>
    <p:sldId id="302" r:id="rId29"/>
    <p:sldId id="316" r:id="rId30"/>
    <p:sldId id="318" r:id="rId31"/>
    <p:sldId id="285" r:id="rId32"/>
    <p:sldId id="286" r:id="rId33"/>
    <p:sldId id="320" r:id="rId34"/>
    <p:sldId id="323" r:id="rId35"/>
    <p:sldId id="324" r:id="rId36"/>
    <p:sldId id="288" r:id="rId37"/>
    <p:sldId id="321" r:id="rId38"/>
    <p:sldId id="307" r:id="rId39"/>
    <p:sldId id="308" r:id="rId40"/>
    <p:sldId id="296" r:id="rId41"/>
    <p:sldId id="297" r:id="rId4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676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6BDE1-C696-4473-AEAB-92A14A45C23B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486204-ABB6-4C19-AFF3-4E0052BC2315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68EF9-F749-4779-A758-964CFA8DF848}" type="datetimeFigureOut">
              <a:rPr lang="es-AR" smtClean="0"/>
              <a:pPr/>
              <a:t>04/04/2019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E2C2-CED7-432F-A83B-FDF7E09E1F33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monografias.com/trabajos11/travent/travent.s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899592" y="1052736"/>
            <a:ext cx="6840538" cy="2209800"/>
          </a:xfrm>
        </p:spPr>
        <p:txBody>
          <a:bodyPr/>
          <a:lstStyle/>
          <a:p>
            <a:pPr algn="ctr" eaLnBrk="1" hangingPunct="1"/>
            <a:r>
              <a:rPr lang="es-AR" altLang="es-AR" sz="4600" b="1" dirty="0" smtClean="0">
                <a:solidFill>
                  <a:srgbClr val="3333FF"/>
                </a:solidFill>
              </a:rPr>
              <a:t>Subsistema Recursos Naturales</a:t>
            </a:r>
            <a:endParaRPr lang="es-ES" altLang="es-AR" sz="4600" b="1" dirty="0" smtClean="0">
              <a:solidFill>
                <a:srgbClr val="3333FF"/>
              </a:solidFill>
            </a:endParaRP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1619673" y="3789040"/>
            <a:ext cx="6048671" cy="1717998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AR" altLang="es-AR" sz="2600" b="1" dirty="0" smtClean="0"/>
              <a:t>Curso de Introducción a las Ciencias Agrarias y Forestales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AR" altLang="es-AR" sz="2600" b="1" dirty="0" smtClean="0"/>
              <a:t>Año 2019</a:t>
            </a:r>
            <a:endParaRPr lang="es-ES" altLang="es-AR" sz="26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503238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AR" sz="4000" b="1" dirty="0" smtClean="0">
                <a:solidFill>
                  <a:srgbClr val="3333FF"/>
                </a:solidFill>
              </a:rPr>
              <a:t>Materia orgánica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54006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altLang="es-AR" sz="2400" b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AR" b="1" dirty="0" smtClean="0">
                <a:solidFill>
                  <a:srgbClr val="008000"/>
                </a:solidFill>
              </a:rPr>
              <a:t>Funciones :</a:t>
            </a:r>
            <a:r>
              <a:rPr lang="es-ES" altLang="es-AR" b="1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AR" b="1" dirty="0" smtClean="0">
                <a:solidFill>
                  <a:srgbClr val="FF6600"/>
                </a:solidFill>
              </a:rPr>
              <a:t>Mejora las condiciones físicas, químicas y biológicas de los suelos.</a:t>
            </a:r>
            <a:r>
              <a:rPr lang="es-ES" altLang="es-AR" b="1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AR" b="1" dirty="0" smtClean="0"/>
          </a:p>
          <a:p>
            <a:pPr eaLnBrk="1" hangingPunct="1">
              <a:lnSpc>
                <a:spcPct val="80000"/>
              </a:lnSpc>
            </a:pPr>
            <a:r>
              <a:rPr lang="es-ES" altLang="es-AR" b="1" dirty="0" smtClean="0">
                <a:solidFill>
                  <a:srgbClr val="D60093"/>
                </a:solidFill>
              </a:rPr>
              <a:t>Es una fuente importante de nutrientes</a:t>
            </a:r>
            <a:r>
              <a:rPr lang="es-ES" altLang="es-AR" b="1" dirty="0" smtClean="0"/>
              <a:t>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smtClean="0"/>
              <a:t>Nutrientes</a:t>
            </a:r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6755025" cy="515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 descr="Resultado de imagen para ciclo del fosfo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285860"/>
            <a:ext cx="6067425" cy="4781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Ejemplos de Interacciones</a:t>
            </a:r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1142976" y="1785926"/>
            <a:ext cx="82153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/>
              <a:t>FOTOSINTESIS</a:t>
            </a:r>
          </a:p>
          <a:p>
            <a:r>
              <a:rPr lang="es-AR" sz="4000" dirty="0" smtClean="0"/>
              <a:t>RESPIRACION</a:t>
            </a:r>
          </a:p>
          <a:p>
            <a:r>
              <a:rPr lang="es-AR" sz="4000" dirty="0" smtClean="0"/>
              <a:t>Ciclos de nutrientes ( como por ejemplo </a:t>
            </a:r>
            <a:r>
              <a:rPr lang="es-AR" sz="4000" dirty="0" err="1" smtClean="0"/>
              <a:t>Nitrógeno,Fósforo</a:t>
            </a:r>
            <a:r>
              <a:rPr lang="es-AR" sz="4000" dirty="0" smtClean="0"/>
              <a:t>, </a:t>
            </a:r>
            <a:r>
              <a:rPr lang="es-AR" sz="4000" dirty="0" err="1" smtClean="0"/>
              <a:t>etc</a:t>
            </a:r>
            <a:r>
              <a:rPr lang="es-AR" sz="4000" dirty="0" smtClean="0"/>
              <a:t>)</a:t>
            </a:r>
          </a:p>
          <a:p>
            <a:r>
              <a:rPr lang="es-AR" sz="4000" dirty="0" smtClean="0"/>
              <a:t>Ciclos de crecimiento de plantas y animales</a:t>
            </a:r>
          </a:p>
          <a:p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b="1" dirty="0" smtClean="0"/>
              <a:t>Clima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0" y="148478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altLang="es-AR" sz="3200" b="1" i="1" dirty="0"/>
              <a:t>Conjunto de estados atmosféricos que caracterizan el estado medio de la atmósfera en un lugar determinado</a:t>
            </a:r>
            <a:endParaRPr lang="es-ES_tradnl" altLang="es-AR" sz="3200" dirty="0"/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539552" y="3053882"/>
            <a:ext cx="6552728" cy="38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s-AR" sz="3600" dirty="0" smtClean="0"/>
              <a:t>Radiación solar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s-AR" sz="3600" dirty="0" smtClean="0"/>
              <a:t>Temperatura (aire y suelo)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s-AR" sz="3600" dirty="0" smtClean="0"/>
              <a:t>• Humedad del aire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s-AR" sz="3600" dirty="0" smtClean="0"/>
              <a:t>• Presión atmosférica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s-AR" sz="3600" dirty="0" smtClean="0"/>
              <a:t> Viento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s-AR" sz="3600" dirty="0" smtClean="0"/>
              <a:t>• Precipitación </a:t>
            </a:r>
            <a:endParaRPr lang="es-ES_tradnl" altLang="es-AR" sz="36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AR" smtClean="0"/>
              <a:t>Cambio climático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AR" sz="2800" smtClean="0"/>
          </a:p>
          <a:p>
            <a:r>
              <a:rPr lang="es-ES" altLang="es-AR" sz="2800" smtClean="0"/>
              <a:t>Uno de los efectos mas conocidos es el </a:t>
            </a:r>
            <a:r>
              <a:rPr lang="es-ES" altLang="es-AR" sz="2800" smtClean="0">
                <a:solidFill>
                  <a:srgbClr val="FF0066"/>
                </a:solidFill>
              </a:rPr>
              <a:t>calentamiento global o “efecto invernadero”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573463"/>
            <a:ext cx="460851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549275"/>
            <a:ext cx="52609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5534025"/>
          </a:xfrm>
        </p:spPr>
        <p:txBody>
          <a:bodyPr/>
          <a:lstStyle/>
          <a:p>
            <a:pPr eaLnBrk="1" hangingPunct="1"/>
            <a:endParaRPr lang="es-ES" altLang="es-AR" smtClean="0"/>
          </a:p>
        </p:txBody>
      </p:sp>
      <p:pic>
        <p:nvPicPr>
          <p:cNvPr id="17411" name="Picture 5" descr="sequia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620713"/>
            <a:ext cx="43195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sequia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49250"/>
            <a:ext cx="8066088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6250"/>
            <a:ext cx="8569325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88"/>
            <a:ext cx="5092700" cy="439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ycayf\Desktop\_CLAIMA20160422_0354_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76700"/>
            <a:ext cx="40195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Rectángulo"/>
          <p:cNvSpPr>
            <a:spLocks noChangeArrowheads="1"/>
          </p:cNvSpPr>
          <p:nvPr/>
        </p:nvSpPr>
        <p:spPr bwMode="auto">
          <a:xfrm>
            <a:off x="714375" y="336550"/>
            <a:ext cx="735806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ES" altLang="es-AR" sz="3600" dirty="0">
                <a:latin typeface="Arial Black" pitchFamily="34" charset="0"/>
              </a:rPr>
              <a:t>Objetivos</a:t>
            </a:r>
          </a:p>
          <a:p>
            <a:pPr eaLnBrk="1" hangingPunct="1"/>
            <a:r>
              <a:rPr lang="es-ES" altLang="es-AR" sz="3600" dirty="0">
                <a:latin typeface="Arial Black" pitchFamily="34" charset="0"/>
              </a:rPr>
              <a:t>• Identificar y profundizar en el conocimiento de los componentes que forman parte de este </a:t>
            </a:r>
            <a:r>
              <a:rPr lang="es-ES" altLang="es-AR" sz="3600" dirty="0" smtClean="0">
                <a:latin typeface="Arial Black" pitchFamily="34" charset="0"/>
              </a:rPr>
              <a:t>subsistema</a:t>
            </a:r>
            <a:r>
              <a:rPr lang="es-ES" altLang="es-AR" sz="3600" dirty="0" smtClean="0">
                <a:latin typeface="Arial Black" pitchFamily="34" charset="0"/>
              </a:rPr>
              <a:t>.</a:t>
            </a:r>
            <a:endParaRPr lang="es-ES" altLang="es-AR" sz="3600" dirty="0">
              <a:latin typeface="Arial Black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s-AR" altLang="es-AR" sz="3600" dirty="0">
                <a:latin typeface="Arial Black" pitchFamily="34" charset="0"/>
              </a:rPr>
              <a:t> Trabajar con el informe de la salida, sobre este subsistema</a:t>
            </a:r>
            <a:endParaRPr lang="es-ES" altLang="es-AR" sz="3600" dirty="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smtClean="0"/>
              <a:t>Vegetación</a:t>
            </a:r>
          </a:p>
        </p:txBody>
      </p:sp>
      <p:pic>
        <p:nvPicPr>
          <p:cNvPr id="23555" name="Picture 8" descr="DSCN41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773238"/>
            <a:ext cx="6408738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AR" smtClean="0">
                <a:solidFill>
                  <a:srgbClr val="3333FF"/>
                </a:solidFill>
              </a:rPr>
              <a:t>Maleza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AR" smtClean="0"/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63373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smtClean="0"/>
              <a:t>Animales</a:t>
            </a:r>
          </a:p>
        </p:txBody>
      </p:sp>
      <p:pic>
        <p:nvPicPr>
          <p:cNvPr id="25603" name="Picture 3" descr="PLAG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628775"/>
            <a:ext cx="3386138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sapo comú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143380"/>
            <a:ext cx="2233613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AutoShape 2" descr="Resultado de imagen para lieb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0484" name="AutoShape 4" descr="Resultado de imagen para lieb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0486" name="AutoShape 6" descr="Resultado de imagen para cu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714884"/>
            <a:ext cx="29527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413658"/>
            <a:ext cx="3286148" cy="218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b="1" u="sng" smtClean="0"/>
              <a:t>Ecosistemas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4212" y="1772816"/>
            <a:ext cx="684011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_tradnl" altLang="es-AR" sz="3200" b="1" i="1" dirty="0">
                <a:solidFill>
                  <a:srgbClr val="FF0000"/>
                </a:solidFill>
                <a:latin typeface="Times New Roman" pitchFamily="18" charset="0"/>
              </a:rPr>
              <a:t>Conjunto de componentes bióticos y abióticos presentes en un lugar determinado y que mantienen estrechas relaciones entre sí, asegurando de tal forma, su permanencia en el tiempo.</a:t>
            </a:r>
          </a:p>
        </p:txBody>
      </p:sp>
      <p:sp>
        <p:nvSpPr>
          <p:cNvPr id="25602" name="AutoShape 2" descr="Resultado de imagen para bosq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5604" name="Picture 4" descr="Resultado de imagen para bos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293096"/>
            <a:ext cx="2686050" cy="1704976"/>
          </a:xfrm>
          <a:prstGeom prst="rect">
            <a:avLst/>
          </a:prstGeom>
          <a:noFill/>
        </p:spPr>
      </p:pic>
      <p:pic>
        <p:nvPicPr>
          <p:cNvPr id="25608" name="Picture 8" descr="Resultado de imagen para humeda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25" y="188640"/>
            <a:ext cx="2619375" cy="17430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AR" altLang="es-AR" u="sng" smtClean="0"/>
              <a:t>Agroecosistemas</a:t>
            </a:r>
            <a:endParaRPr lang="es-MX" altLang="es-AR" u="sng" smtClean="0"/>
          </a:p>
        </p:txBody>
      </p:sp>
      <p:pic>
        <p:nvPicPr>
          <p:cNvPr id="27652" name="Picture 11" descr="Agorecosistem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2613501"/>
            <a:ext cx="3657600" cy="2499360"/>
          </a:xfrm>
          <a:noFill/>
        </p:spPr>
      </p:pic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755650" y="1773238"/>
            <a:ext cx="8388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altLang="es-AR" sz="2800">
                <a:latin typeface="Times New Roman" pitchFamily="18" charset="0"/>
              </a:rPr>
              <a:t>Ecosistema modificado por el hombre con fines productivos. </a:t>
            </a:r>
            <a:endParaRPr lang="es-AR" altLang="es-AR" sz="240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s-ES_tradnl" altLang="es-AR" sz="3600" smtClean="0"/>
              <a:t>Diferencias entre </a:t>
            </a:r>
            <a:br>
              <a:rPr lang="es-ES_tradnl" altLang="es-AR" sz="3600" smtClean="0"/>
            </a:br>
            <a:r>
              <a:rPr lang="es-ES_tradnl" altLang="es-AR" sz="3600" smtClean="0"/>
              <a:t>Ecosistemas y Agroecosistemas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22098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altLang="es-AR" sz="2400">
              <a:latin typeface="Times New Roman" pitchFamily="18" charset="0"/>
            </a:endParaRPr>
          </a:p>
        </p:txBody>
      </p:sp>
      <p:sp>
        <p:nvSpPr>
          <p:cNvPr id="30724" name="Text Box 101"/>
          <p:cNvSpPr txBox="1">
            <a:spLocks noChangeArrowheads="1"/>
          </p:cNvSpPr>
          <p:nvPr/>
        </p:nvSpPr>
        <p:spPr bwMode="auto">
          <a:xfrm>
            <a:off x="304800" y="19812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altLang="es-AR" sz="2400">
              <a:latin typeface="Times New Roman" pitchFamily="18" charset="0"/>
            </a:endParaRPr>
          </a:p>
        </p:txBody>
      </p:sp>
      <p:sp>
        <p:nvSpPr>
          <p:cNvPr id="30725" name="Text Box 103"/>
          <p:cNvSpPr txBox="1">
            <a:spLocks noChangeArrowheads="1"/>
          </p:cNvSpPr>
          <p:nvPr/>
        </p:nvSpPr>
        <p:spPr bwMode="auto">
          <a:xfrm>
            <a:off x="1447800" y="21336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 altLang="es-AR" sz="2400">
              <a:latin typeface="Times New Roman" pitchFamily="18" charset="0"/>
            </a:endParaRPr>
          </a:p>
        </p:txBody>
      </p:sp>
      <p:grpSp>
        <p:nvGrpSpPr>
          <p:cNvPr id="2" name="Group 106"/>
          <p:cNvGrpSpPr>
            <a:grpSpLocks noChangeAspect="1"/>
          </p:cNvGrpSpPr>
          <p:nvPr/>
        </p:nvGrpSpPr>
        <p:grpSpPr bwMode="auto">
          <a:xfrm>
            <a:off x="12700" y="2205038"/>
            <a:ext cx="9096375" cy="4251325"/>
            <a:chOff x="-9" y="1298"/>
            <a:chExt cx="5730" cy="2678"/>
          </a:xfrm>
        </p:grpSpPr>
        <p:sp>
          <p:nvSpPr>
            <p:cNvPr id="30727" name="AutoShape 105"/>
            <p:cNvSpPr>
              <a:spLocks noChangeAspect="1" noChangeArrowheads="1" noTextEdit="1"/>
            </p:cNvSpPr>
            <p:nvPr/>
          </p:nvSpPr>
          <p:spPr bwMode="auto">
            <a:xfrm>
              <a:off x="0" y="1298"/>
              <a:ext cx="5556" cy="2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30728" name="Rectangle 107"/>
            <p:cNvSpPr>
              <a:spLocks noChangeArrowheads="1"/>
            </p:cNvSpPr>
            <p:nvPr/>
          </p:nvSpPr>
          <p:spPr bwMode="auto">
            <a:xfrm>
              <a:off x="2278" y="1298"/>
              <a:ext cx="124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800" b="1">
                  <a:solidFill>
                    <a:srgbClr val="000000"/>
                  </a:solidFill>
                </a:rPr>
                <a:t>Ecosistema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29" name="Rectangle 108"/>
            <p:cNvSpPr>
              <a:spLocks noChangeArrowheads="1"/>
            </p:cNvSpPr>
            <p:nvPr/>
          </p:nvSpPr>
          <p:spPr bwMode="auto">
            <a:xfrm>
              <a:off x="3945" y="1298"/>
              <a:ext cx="174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800" b="1">
                  <a:solidFill>
                    <a:srgbClr val="000000"/>
                  </a:solidFill>
                </a:rPr>
                <a:t>Agroecosistema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30" name="Rectangle 109"/>
            <p:cNvSpPr>
              <a:spLocks noChangeArrowheads="1"/>
            </p:cNvSpPr>
            <p:nvPr/>
          </p:nvSpPr>
          <p:spPr bwMode="auto">
            <a:xfrm>
              <a:off x="1843" y="1298"/>
              <a:ext cx="9" cy="2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31" name="Rectangle 110"/>
            <p:cNvSpPr>
              <a:spLocks noChangeArrowheads="1"/>
            </p:cNvSpPr>
            <p:nvPr/>
          </p:nvSpPr>
          <p:spPr bwMode="auto">
            <a:xfrm>
              <a:off x="3685" y="1298"/>
              <a:ext cx="10" cy="2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32" name="Rectangle 111"/>
            <p:cNvSpPr>
              <a:spLocks noChangeArrowheads="1"/>
            </p:cNvSpPr>
            <p:nvPr/>
          </p:nvSpPr>
          <p:spPr bwMode="auto">
            <a:xfrm>
              <a:off x="46" y="1558"/>
              <a:ext cx="71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Objetivo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33" name="Rectangle 112"/>
            <p:cNvSpPr>
              <a:spLocks noChangeArrowheads="1"/>
            </p:cNvSpPr>
            <p:nvPr/>
          </p:nvSpPr>
          <p:spPr bwMode="auto">
            <a:xfrm>
              <a:off x="2491" y="1569"/>
              <a:ext cx="128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dirty="0" err="1">
                  <a:solidFill>
                    <a:srgbClr val="000000"/>
                  </a:solidFill>
                </a:rPr>
                <a:t>Autoregulación</a:t>
              </a:r>
              <a:endParaRPr lang="es-ES" altLang="es-AR" sz="2400" dirty="0">
                <a:latin typeface="Times New Roman" pitchFamily="18" charset="0"/>
              </a:endParaRPr>
            </a:p>
          </p:txBody>
        </p:sp>
        <p:sp>
          <p:nvSpPr>
            <p:cNvPr id="30734" name="Rectangle 113"/>
            <p:cNvSpPr>
              <a:spLocks noChangeArrowheads="1"/>
            </p:cNvSpPr>
            <p:nvPr/>
          </p:nvSpPr>
          <p:spPr bwMode="auto">
            <a:xfrm>
              <a:off x="4352" y="1569"/>
              <a:ext cx="69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</a:rPr>
                <a:t>Utilitario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35" name="Rectangle 114"/>
            <p:cNvSpPr>
              <a:spLocks noChangeArrowheads="1"/>
            </p:cNvSpPr>
            <p:nvPr/>
          </p:nvSpPr>
          <p:spPr bwMode="auto">
            <a:xfrm>
              <a:off x="-9" y="1558"/>
              <a:ext cx="1852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36" name="Rectangle 115"/>
            <p:cNvSpPr>
              <a:spLocks noChangeArrowheads="1"/>
            </p:cNvSpPr>
            <p:nvPr/>
          </p:nvSpPr>
          <p:spPr bwMode="auto">
            <a:xfrm>
              <a:off x="1843" y="1558"/>
              <a:ext cx="9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37" name="Rectangle 116"/>
            <p:cNvSpPr>
              <a:spLocks noChangeArrowheads="1"/>
            </p:cNvSpPr>
            <p:nvPr/>
          </p:nvSpPr>
          <p:spPr bwMode="auto">
            <a:xfrm>
              <a:off x="1852" y="1558"/>
              <a:ext cx="1833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38" name="Rectangle 117"/>
            <p:cNvSpPr>
              <a:spLocks noChangeArrowheads="1"/>
            </p:cNvSpPr>
            <p:nvPr/>
          </p:nvSpPr>
          <p:spPr bwMode="auto">
            <a:xfrm>
              <a:off x="3685" y="1558"/>
              <a:ext cx="10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39" name="Rectangle 118"/>
            <p:cNvSpPr>
              <a:spLocks noChangeArrowheads="1"/>
            </p:cNvSpPr>
            <p:nvPr/>
          </p:nvSpPr>
          <p:spPr bwMode="auto">
            <a:xfrm>
              <a:off x="3695" y="1558"/>
              <a:ext cx="1842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40" name="Rectangle 119"/>
            <p:cNvSpPr>
              <a:spLocks noChangeArrowheads="1"/>
            </p:cNvSpPr>
            <p:nvPr/>
          </p:nvSpPr>
          <p:spPr bwMode="auto">
            <a:xfrm>
              <a:off x="1843" y="1569"/>
              <a:ext cx="9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41" name="Rectangle 120"/>
            <p:cNvSpPr>
              <a:spLocks noChangeArrowheads="1"/>
            </p:cNvSpPr>
            <p:nvPr/>
          </p:nvSpPr>
          <p:spPr bwMode="auto">
            <a:xfrm>
              <a:off x="3685" y="1569"/>
              <a:ext cx="10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42" name="Rectangle 121"/>
            <p:cNvSpPr>
              <a:spLocks noChangeArrowheads="1"/>
            </p:cNvSpPr>
            <p:nvPr/>
          </p:nvSpPr>
          <p:spPr bwMode="auto">
            <a:xfrm>
              <a:off x="46" y="1782"/>
              <a:ext cx="102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Responsable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43" name="Rectangle 122"/>
            <p:cNvSpPr>
              <a:spLocks noChangeArrowheads="1"/>
            </p:cNvSpPr>
            <p:nvPr/>
          </p:nvSpPr>
          <p:spPr bwMode="auto">
            <a:xfrm>
              <a:off x="2574" y="1793"/>
              <a:ext cx="53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</a:rPr>
                <a:t>Todos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44" name="Rectangle 123"/>
            <p:cNvSpPr>
              <a:spLocks noChangeArrowheads="1"/>
            </p:cNvSpPr>
            <p:nvPr/>
          </p:nvSpPr>
          <p:spPr bwMode="auto">
            <a:xfrm>
              <a:off x="4306" y="1793"/>
              <a:ext cx="8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</a:rPr>
                <a:t>Agricultor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45" name="Rectangle 124"/>
            <p:cNvSpPr>
              <a:spLocks noChangeArrowheads="1"/>
            </p:cNvSpPr>
            <p:nvPr/>
          </p:nvSpPr>
          <p:spPr bwMode="auto">
            <a:xfrm>
              <a:off x="-9" y="1782"/>
              <a:ext cx="1852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46" name="Rectangle 125"/>
            <p:cNvSpPr>
              <a:spLocks noChangeArrowheads="1"/>
            </p:cNvSpPr>
            <p:nvPr/>
          </p:nvSpPr>
          <p:spPr bwMode="auto">
            <a:xfrm>
              <a:off x="1843" y="1782"/>
              <a:ext cx="9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47" name="Rectangle 126"/>
            <p:cNvSpPr>
              <a:spLocks noChangeArrowheads="1"/>
            </p:cNvSpPr>
            <p:nvPr/>
          </p:nvSpPr>
          <p:spPr bwMode="auto">
            <a:xfrm>
              <a:off x="1852" y="1782"/>
              <a:ext cx="1833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48" name="Rectangle 127"/>
            <p:cNvSpPr>
              <a:spLocks noChangeArrowheads="1"/>
            </p:cNvSpPr>
            <p:nvPr/>
          </p:nvSpPr>
          <p:spPr bwMode="auto">
            <a:xfrm>
              <a:off x="3685" y="1782"/>
              <a:ext cx="10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49" name="Rectangle 128"/>
            <p:cNvSpPr>
              <a:spLocks noChangeArrowheads="1"/>
            </p:cNvSpPr>
            <p:nvPr/>
          </p:nvSpPr>
          <p:spPr bwMode="auto">
            <a:xfrm>
              <a:off x="3695" y="1782"/>
              <a:ext cx="1842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50" name="Rectangle 129"/>
            <p:cNvSpPr>
              <a:spLocks noChangeArrowheads="1"/>
            </p:cNvSpPr>
            <p:nvPr/>
          </p:nvSpPr>
          <p:spPr bwMode="auto">
            <a:xfrm>
              <a:off x="1843" y="1793"/>
              <a:ext cx="9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51" name="Rectangle 130"/>
            <p:cNvSpPr>
              <a:spLocks noChangeArrowheads="1"/>
            </p:cNvSpPr>
            <p:nvPr/>
          </p:nvSpPr>
          <p:spPr bwMode="auto">
            <a:xfrm>
              <a:off x="3685" y="1793"/>
              <a:ext cx="10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52" name="Rectangle 131"/>
            <p:cNvSpPr>
              <a:spLocks noChangeArrowheads="1"/>
            </p:cNvSpPr>
            <p:nvPr/>
          </p:nvSpPr>
          <p:spPr bwMode="auto">
            <a:xfrm>
              <a:off x="46" y="2006"/>
              <a:ext cx="146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Fuente de energía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53" name="Rectangle 132"/>
            <p:cNvSpPr>
              <a:spLocks noChangeArrowheads="1"/>
            </p:cNvSpPr>
            <p:nvPr/>
          </p:nvSpPr>
          <p:spPr bwMode="auto">
            <a:xfrm>
              <a:off x="2611" y="2006"/>
              <a:ext cx="40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Solar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54" name="Rectangle 133"/>
            <p:cNvSpPr>
              <a:spLocks noChangeArrowheads="1"/>
            </p:cNvSpPr>
            <p:nvPr/>
          </p:nvSpPr>
          <p:spPr bwMode="auto">
            <a:xfrm>
              <a:off x="4121" y="2006"/>
              <a:ext cx="131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Solar + Artificial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55" name="Rectangle 134"/>
            <p:cNvSpPr>
              <a:spLocks noChangeArrowheads="1"/>
            </p:cNvSpPr>
            <p:nvPr/>
          </p:nvSpPr>
          <p:spPr bwMode="auto">
            <a:xfrm>
              <a:off x="-9" y="2006"/>
              <a:ext cx="185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56" name="Rectangle 135"/>
            <p:cNvSpPr>
              <a:spLocks noChangeArrowheads="1"/>
            </p:cNvSpPr>
            <p:nvPr/>
          </p:nvSpPr>
          <p:spPr bwMode="auto">
            <a:xfrm>
              <a:off x="1843" y="2006"/>
              <a:ext cx="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57" name="Rectangle 136"/>
            <p:cNvSpPr>
              <a:spLocks noChangeArrowheads="1"/>
            </p:cNvSpPr>
            <p:nvPr/>
          </p:nvSpPr>
          <p:spPr bwMode="auto">
            <a:xfrm>
              <a:off x="1852" y="2006"/>
              <a:ext cx="18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58" name="Rectangle 137"/>
            <p:cNvSpPr>
              <a:spLocks noChangeArrowheads="1"/>
            </p:cNvSpPr>
            <p:nvPr/>
          </p:nvSpPr>
          <p:spPr bwMode="auto">
            <a:xfrm>
              <a:off x="3685" y="2006"/>
              <a:ext cx="10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59" name="Rectangle 138"/>
            <p:cNvSpPr>
              <a:spLocks noChangeArrowheads="1"/>
            </p:cNvSpPr>
            <p:nvPr/>
          </p:nvSpPr>
          <p:spPr bwMode="auto">
            <a:xfrm>
              <a:off x="3695" y="2006"/>
              <a:ext cx="184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60" name="Rectangle 139"/>
            <p:cNvSpPr>
              <a:spLocks noChangeArrowheads="1"/>
            </p:cNvSpPr>
            <p:nvPr/>
          </p:nvSpPr>
          <p:spPr bwMode="auto">
            <a:xfrm>
              <a:off x="1843" y="2018"/>
              <a:ext cx="9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61" name="Rectangle 140"/>
            <p:cNvSpPr>
              <a:spLocks noChangeArrowheads="1"/>
            </p:cNvSpPr>
            <p:nvPr/>
          </p:nvSpPr>
          <p:spPr bwMode="auto">
            <a:xfrm>
              <a:off x="3685" y="2018"/>
              <a:ext cx="10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62" name="Rectangle 141"/>
            <p:cNvSpPr>
              <a:spLocks noChangeArrowheads="1"/>
            </p:cNvSpPr>
            <p:nvPr/>
          </p:nvSpPr>
          <p:spPr bwMode="auto">
            <a:xfrm>
              <a:off x="46" y="2242"/>
              <a:ext cx="161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Diversidad genética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63" name="Rectangle 142"/>
            <p:cNvSpPr>
              <a:spLocks noChangeArrowheads="1"/>
            </p:cNvSpPr>
            <p:nvPr/>
          </p:nvSpPr>
          <p:spPr bwMode="auto">
            <a:xfrm>
              <a:off x="2639" y="2242"/>
              <a:ext cx="33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Alta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64" name="Rectangle 143"/>
            <p:cNvSpPr>
              <a:spLocks noChangeArrowheads="1"/>
            </p:cNvSpPr>
            <p:nvPr/>
          </p:nvSpPr>
          <p:spPr bwMode="auto">
            <a:xfrm>
              <a:off x="4491" y="2242"/>
              <a:ext cx="35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Baja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65" name="Rectangle 144"/>
            <p:cNvSpPr>
              <a:spLocks noChangeArrowheads="1"/>
            </p:cNvSpPr>
            <p:nvPr/>
          </p:nvSpPr>
          <p:spPr bwMode="auto">
            <a:xfrm>
              <a:off x="-9" y="2230"/>
              <a:ext cx="185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66" name="Rectangle 145"/>
            <p:cNvSpPr>
              <a:spLocks noChangeArrowheads="1"/>
            </p:cNvSpPr>
            <p:nvPr/>
          </p:nvSpPr>
          <p:spPr bwMode="auto">
            <a:xfrm>
              <a:off x="1843" y="2230"/>
              <a:ext cx="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67" name="Rectangle 146"/>
            <p:cNvSpPr>
              <a:spLocks noChangeArrowheads="1"/>
            </p:cNvSpPr>
            <p:nvPr/>
          </p:nvSpPr>
          <p:spPr bwMode="auto">
            <a:xfrm>
              <a:off x="1852" y="2230"/>
              <a:ext cx="18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68" name="Rectangle 147"/>
            <p:cNvSpPr>
              <a:spLocks noChangeArrowheads="1"/>
            </p:cNvSpPr>
            <p:nvPr/>
          </p:nvSpPr>
          <p:spPr bwMode="auto">
            <a:xfrm>
              <a:off x="3685" y="2230"/>
              <a:ext cx="10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69" name="Rectangle 148"/>
            <p:cNvSpPr>
              <a:spLocks noChangeArrowheads="1"/>
            </p:cNvSpPr>
            <p:nvPr/>
          </p:nvSpPr>
          <p:spPr bwMode="auto">
            <a:xfrm>
              <a:off x="3695" y="2230"/>
              <a:ext cx="184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70" name="Rectangle 149"/>
            <p:cNvSpPr>
              <a:spLocks noChangeArrowheads="1"/>
            </p:cNvSpPr>
            <p:nvPr/>
          </p:nvSpPr>
          <p:spPr bwMode="auto">
            <a:xfrm>
              <a:off x="1843" y="2242"/>
              <a:ext cx="9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71" name="Rectangle 150"/>
            <p:cNvSpPr>
              <a:spLocks noChangeArrowheads="1"/>
            </p:cNvSpPr>
            <p:nvPr/>
          </p:nvSpPr>
          <p:spPr bwMode="auto">
            <a:xfrm>
              <a:off x="3685" y="2242"/>
              <a:ext cx="10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72" name="Rectangle 151"/>
            <p:cNvSpPr>
              <a:spLocks noChangeArrowheads="1"/>
            </p:cNvSpPr>
            <p:nvPr/>
          </p:nvSpPr>
          <p:spPr bwMode="auto">
            <a:xfrm>
              <a:off x="46" y="2466"/>
              <a:ext cx="158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Fuerza de selección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73" name="Rectangle 152"/>
            <p:cNvSpPr>
              <a:spLocks noChangeArrowheads="1"/>
            </p:cNvSpPr>
            <p:nvPr/>
          </p:nvSpPr>
          <p:spPr bwMode="auto">
            <a:xfrm>
              <a:off x="2185" y="2466"/>
              <a:ext cx="15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Natural (evolución)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74" name="Rectangle 153"/>
            <p:cNvSpPr>
              <a:spLocks noChangeArrowheads="1"/>
            </p:cNvSpPr>
            <p:nvPr/>
          </p:nvSpPr>
          <p:spPr bwMode="auto">
            <a:xfrm>
              <a:off x="3926" y="2478"/>
              <a:ext cx="179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</a:rPr>
                <a:t>Hombre (económica)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75" name="Rectangle 154"/>
            <p:cNvSpPr>
              <a:spLocks noChangeArrowheads="1"/>
            </p:cNvSpPr>
            <p:nvPr/>
          </p:nvSpPr>
          <p:spPr bwMode="auto">
            <a:xfrm>
              <a:off x="-9" y="2454"/>
              <a:ext cx="185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76" name="Rectangle 155"/>
            <p:cNvSpPr>
              <a:spLocks noChangeArrowheads="1"/>
            </p:cNvSpPr>
            <p:nvPr/>
          </p:nvSpPr>
          <p:spPr bwMode="auto">
            <a:xfrm>
              <a:off x="1843" y="2454"/>
              <a:ext cx="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77" name="Rectangle 156"/>
            <p:cNvSpPr>
              <a:spLocks noChangeArrowheads="1"/>
            </p:cNvSpPr>
            <p:nvPr/>
          </p:nvSpPr>
          <p:spPr bwMode="auto">
            <a:xfrm>
              <a:off x="1852" y="2454"/>
              <a:ext cx="18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78" name="Rectangle 157"/>
            <p:cNvSpPr>
              <a:spLocks noChangeArrowheads="1"/>
            </p:cNvSpPr>
            <p:nvPr/>
          </p:nvSpPr>
          <p:spPr bwMode="auto">
            <a:xfrm>
              <a:off x="3685" y="2454"/>
              <a:ext cx="10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79" name="Rectangle 158"/>
            <p:cNvSpPr>
              <a:spLocks noChangeArrowheads="1"/>
            </p:cNvSpPr>
            <p:nvPr/>
          </p:nvSpPr>
          <p:spPr bwMode="auto">
            <a:xfrm>
              <a:off x="3695" y="2454"/>
              <a:ext cx="184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80" name="Rectangle 159"/>
            <p:cNvSpPr>
              <a:spLocks noChangeArrowheads="1"/>
            </p:cNvSpPr>
            <p:nvPr/>
          </p:nvSpPr>
          <p:spPr bwMode="auto">
            <a:xfrm>
              <a:off x="1843" y="2466"/>
              <a:ext cx="9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81" name="Rectangle 160"/>
            <p:cNvSpPr>
              <a:spLocks noChangeArrowheads="1"/>
            </p:cNvSpPr>
            <p:nvPr/>
          </p:nvSpPr>
          <p:spPr bwMode="auto">
            <a:xfrm>
              <a:off x="3685" y="2466"/>
              <a:ext cx="10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82" name="Rectangle 161"/>
            <p:cNvSpPr>
              <a:spLocks noChangeArrowheads="1"/>
            </p:cNvSpPr>
            <p:nvPr/>
          </p:nvSpPr>
          <p:spPr bwMode="auto">
            <a:xfrm>
              <a:off x="46" y="2690"/>
              <a:ext cx="1888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Asignación de recursos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83" name="Rectangle 162"/>
            <p:cNvSpPr>
              <a:spLocks noChangeArrowheads="1"/>
            </p:cNvSpPr>
            <p:nvPr/>
          </p:nvSpPr>
          <p:spPr bwMode="auto">
            <a:xfrm>
              <a:off x="2250" y="2702"/>
              <a:ext cx="133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</a:rPr>
                <a:t>Equitativa (estr.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84" name="Rectangle 163"/>
            <p:cNvSpPr>
              <a:spLocks noChangeArrowheads="1"/>
            </p:cNvSpPr>
            <p:nvPr/>
          </p:nvSpPr>
          <p:spPr bwMode="auto">
            <a:xfrm>
              <a:off x="2334" y="2914"/>
              <a:ext cx="113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</a:rPr>
                <a:t>competitivas)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85" name="Rectangle 164"/>
            <p:cNvSpPr>
              <a:spLocks noChangeArrowheads="1"/>
            </p:cNvSpPr>
            <p:nvPr/>
          </p:nvSpPr>
          <p:spPr bwMode="auto">
            <a:xfrm>
              <a:off x="3963" y="2702"/>
              <a:ext cx="170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</a:rPr>
                <a:t>Económica (granos,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86" name="Rectangle 165"/>
            <p:cNvSpPr>
              <a:spLocks noChangeArrowheads="1"/>
            </p:cNvSpPr>
            <p:nvPr/>
          </p:nvSpPr>
          <p:spPr bwMode="auto">
            <a:xfrm>
              <a:off x="4260" y="2914"/>
              <a:ext cx="95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</a:rPr>
                <a:t>tubérculos)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87" name="Rectangle 166"/>
            <p:cNvSpPr>
              <a:spLocks noChangeArrowheads="1"/>
            </p:cNvSpPr>
            <p:nvPr/>
          </p:nvSpPr>
          <p:spPr bwMode="auto">
            <a:xfrm>
              <a:off x="-9" y="2678"/>
              <a:ext cx="185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88" name="Rectangle 167"/>
            <p:cNvSpPr>
              <a:spLocks noChangeArrowheads="1"/>
            </p:cNvSpPr>
            <p:nvPr/>
          </p:nvSpPr>
          <p:spPr bwMode="auto">
            <a:xfrm>
              <a:off x="1843" y="2678"/>
              <a:ext cx="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89" name="Rectangle 168"/>
            <p:cNvSpPr>
              <a:spLocks noChangeArrowheads="1"/>
            </p:cNvSpPr>
            <p:nvPr/>
          </p:nvSpPr>
          <p:spPr bwMode="auto">
            <a:xfrm>
              <a:off x="1852" y="2678"/>
              <a:ext cx="18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90" name="Rectangle 169"/>
            <p:cNvSpPr>
              <a:spLocks noChangeArrowheads="1"/>
            </p:cNvSpPr>
            <p:nvPr/>
          </p:nvSpPr>
          <p:spPr bwMode="auto">
            <a:xfrm>
              <a:off x="3685" y="2678"/>
              <a:ext cx="10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91" name="Rectangle 170"/>
            <p:cNvSpPr>
              <a:spLocks noChangeArrowheads="1"/>
            </p:cNvSpPr>
            <p:nvPr/>
          </p:nvSpPr>
          <p:spPr bwMode="auto">
            <a:xfrm>
              <a:off x="3695" y="2678"/>
              <a:ext cx="184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92" name="Rectangle 171"/>
            <p:cNvSpPr>
              <a:spLocks noChangeArrowheads="1"/>
            </p:cNvSpPr>
            <p:nvPr/>
          </p:nvSpPr>
          <p:spPr bwMode="auto">
            <a:xfrm>
              <a:off x="1843" y="2690"/>
              <a:ext cx="9" cy="4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93" name="Rectangle 172"/>
            <p:cNvSpPr>
              <a:spLocks noChangeArrowheads="1"/>
            </p:cNvSpPr>
            <p:nvPr/>
          </p:nvSpPr>
          <p:spPr bwMode="auto">
            <a:xfrm>
              <a:off x="3685" y="2690"/>
              <a:ext cx="10" cy="4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94" name="Rectangle 173"/>
            <p:cNvSpPr>
              <a:spLocks noChangeArrowheads="1"/>
            </p:cNvSpPr>
            <p:nvPr/>
          </p:nvSpPr>
          <p:spPr bwMode="auto">
            <a:xfrm>
              <a:off x="46" y="3127"/>
              <a:ext cx="117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Productividad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95" name="Rectangle 174"/>
            <p:cNvSpPr>
              <a:spLocks noChangeArrowheads="1"/>
            </p:cNvSpPr>
            <p:nvPr/>
          </p:nvSpPr>
          <p:spPr bwMode="auto">
            <a:xfrm>
              <a:off x="2417" y="3127"/>
              <a:ext cx="91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Baja o Nula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96" name="Rectangle 175"/>
            <p:cNvSpPr>
              <a:spLocks noChangeArrowheads="1"/>
            </p:cNvSpPr>
            <p:nvPr/>
          </p:nvSpPr>
          <p:spPr bwMode="auto">
            <a:xfrm>
              <a:off x="4491" y="3127"/>
              <a:ext cx="33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Alta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797" name="Rectangle 176"/>
            <p:cNvSpPr>
              <a:spLocks noChangeArrowheads="1"/>
            </p:cNvSpPr>
            <p:nvPr/>
          </p:nvSpPr>
          <p:spPr bwMode="auto">
            <a:xfrm>
              <a:off x="-9" y="3127"/>
              <a:ext cx="1852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98" name="Rectangle 177"/>
            <p:cNvSpPr>
              <a:spLocks noChangeArrowheads="1"/>
            </p:cNvSpPr>
            <p:nvPr/>
          </p:nvSpPr>
          <p:spPr bwMode="auto">
            <a:xfrm>
              <a:off x="1843" y="3127"/>
              <a:ext cx="9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799" name="Rectangle 178"/>
            <p:cNvSpPr>
              <a:spLocks noChangeArrowheads="1"/>
            </p:cNvSpPr>
            <p:nvPr/>
          </p:nvSpPr>
          <p:spPr bwMode="auto">
            <a:xfrm>
              <a:off x="1852" y="3127"/>
              <a:ext cx="1833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00" name="Rectangle 179"/>
            <p:cNvSpPr>
              <a:spLocks noChangeArrowheads="1"/>
            </p:cNvSpPr>
            <p:nvPr/>
          </p:nvSpPr>
          <p:spPr bwMode="auto">
            <a:xfrm>
              <a:off x="3685" y="3127"/>
              <a:ext cx="10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01" name="Rectangle 180"/>
            <p:cNvSpPr>
              <a:spLocks noChangeArrowheads="1"/>
            </p:cNvSpPr>
            <p:nvPr/>
          </p:nvSpPr>
          <p:spPr bwMode="auto">
            <a:xfrm>
              <a:off x="3695" y="3127"/>
              <a:ext cx="1842" cy="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02" name="Rectangle 181"/>
            <p:cNvSpPr>
              <a:spLocks noChangeArrowheads="1"/>
            </p:cNvSpPr>
            <p:nvPr/>
          </p:nvSpPr>
          <p:spPr bwMode="auto">
            <a:xfrm>
              <a:off x="1843" y="3138"/>
              <a:ext cx="9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03" name="Rectangle 182"/>
            <p:cNvSpPr>
              <a:spLocks noChangeArrowheads="1"/>
            </p:cNvSpPr>
            <p:nvPr/>
          </p:nvSpPr>
          <p:spPr bwMode="auto">
            <a:xfrm>
              <a:off x="3685" y="3138"/>
              <a:ext cx="10" cy="2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04" name="Rectangle 183"/>
            <p:cNvSpPr>
              <a:spLocks noChangeArrowheads="1"/>
            </p:cNvSpPr>
            <p:nvPr/>
          </p:nvSpPr>
          <p:spPr bwMode="auto">
            <a:xfrm>
              <a:off x="46" y="3351"/>
              <a:ext cx="154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Ciclo de nutrientes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805" name="Rectangle 184"/>
            <p:cNvSpPr>
              <a:spLocks noChangeArrowheads="1"/>
            </p:cNvSpPr>
            <p:nvPr/>
          </p:nvSpPr>
          <p:spPr bwMode="auto">
            <a:xfrm>
              <a:off x="2528" y="3351"/>
              <a:ext cx="110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Cerrado( casi)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806" name="Rectangle 185"/>
            <p:cNvSpPr>
              <a:spLocks noChangeArrowheads="1"/>
            </p:cNvSpPr>
            <p:nvPr/>
          </p:nvSpPr>
          <p:spPr bwMode="auto">
            <a:xfrm>
              <a:off x="4399" y="3351"/>
              <a:ext cx="58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Abierto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807" name="Rectangle 186"/>
            <p:cNvSpPr>
              <a:spLocks noChangeArrowheads="1"/>
            </p:cNvSpPr>
            <p:nvPr/>
          </p:nvSpPr>
          <p:spPr bwMode="auto">
            <a:xfrm>
              <a:off x="-9" y="3351"/>
              <a:ext cx="185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08" name="Rectangle 187"/>
            <p:cNvSpPr>
              <a:spLocks noChangeArrowheads="1"/>
            </p:cNvSpPr>
            <p:nvPr/>
          </p:nvSpPr>
          <p:spPr bwMode="auto">
            <a:xfrm>
              <a:off x="1843" y="3351"/>
              <a:ext cx="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09" name="Rectangle 188"/>
            <p:cNvSpPr>
              <a:spLocks noChangeArrowheads="1"/>
            </p:cNvSpPr>
            <p:nvPr/>
          </p:nvSpPr>
          <p:spPr bwMode="auto">
            <a:xfrm>
              <a:off x="1852" y="3351"/>
              <a:ext cx="18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10" name="Rectangle 189"/>
            <p:cNvSpPr>
              <a:spLocks noChangeArrowheads="1"/>
            </p:cNvSpPr>
            <p:nvPr/>
          </p:nvSpPr>
          <p:spPr bwMode="auto">
            <a:xfrm>
              <a:off x="3685" y="3351"/>
              <a:ext cx="10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11" name="Rectangle 190"/>
            <p:cNvSpPr>
              <a:spLocks noChangeArrowheads="1"/>
            </p:cNvSpPr>
            <p:nvPr/>
          </p:nvSpPr>
          <p:spPr bwMode="auto">
            <a:xfrm>
              <a:off x="3695" y="3351"/>
              <a:ext cx="184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12" name="Rectangle 191"/>
            <p:cNvSpPr>
              <a:spLocks noChangeArrowheads="1"/>
            </p:cNvSpPr>
            <p:nvPr/>
          </p:nvSpPr>
          <p:spPr bwMode="auto">
            <a:xfrm>
              <a:off x="1843" y="3363"/>
              <a:ext cx="9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13" name="Rectangle 192"/>
            <p:cNvSpPr>
              <a:spLocks noChangeArrowheads="1"/>
            </p:cNvSpPr>
            <p:nvPr/>
          </p:nvSpPr>
          <p:spPr bwMode="auto">
            <a:xfrm>
              <a:off x="3685" y="3363"/>
              <a:ext cx="10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14" name="Rectangle 193"/>
            <p:cNvSpPr>
              <a:spLocks noChangeArrowheads="1"/>
            </p:cNvSpPr>
            <p:nvPr/>
          </p:nvSpPr>
          <p:spPr bwMode="auto">
            <a:xfrm>
              <a:off x="46" y="3575"/>
              <a:ext cx="93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 b="1">
                  <a:solidFill>
                    <a:srgbClr val="000000"/>
                  </a:solidFill>
                  <a:latin typeface="Times New Roman" pitchFamily="18" charset="0"/>
                </a:rPr>
                <a:t>Estabilidad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815" name="Rectangle 194"/>
            <p:cNvSpPr>
              <a:spLocks noChangeArrowheads="1"/>
            </p:cNvSpPr>
            <p:nvPr/>
          </p:nvSpPr>
          <p:spPr bwMode="auto">
            <a:xfrm>
              <a:off x="2639" y="3575"/>
              <a:ext cx="33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Alta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816" name="Rectangle 195"/>
            <p:cNvSpPr>
              <a:spLocks noChangeArrowheads="1"/>
            </p:cNvSpPr>
            <p:nvPr/>
          </p:nvSpPr>
          <p:spPr bwMode="auto">
            <a:xfrm>
              <a:off x="4491" y="3575"/>
              <a:ext cx="351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ES" altLang="es-AR" sz="2400">
                  <a:solidFill>
                    <a:srgbClr val="000000"/>
                  </a:solidFill>
                  <a:latin typeface="Times New Roman" pitchFamily="18" charset="0"/>
                </a:rPr>
                <a:t>Baja</a:t>
              </a:r>
              <a:endParaRPr lang="es-ES" altLang="es-AR" sz="2400">
                <a:latin typeface="Times New Roman" pitchFamily="18" charset="0"/>
              </a:endParaRPr>
            </a:p>
          </p:txBody>
        </p:sp>
        <p:sp>
          <p:nvSpPr>
            <p:cNvPr id="30817" name="Rectangle 196"/>
            <p:cNvSpPr>
              <a:spLocks noChangeArrowheads="1"/>
            </p:cNvSpPr>
            <p:nvPr/>
          </p:nvSpPr>
          <p:spPr bwMode="auto">
            <a:xfrm>
              <a:off x="-9" y="3575"/>
              <a:ext cx="185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18" name="Rectangle 197"/>
            <p:cNvSpPr>
              <a:spLocks noChangeArrowheads="1"/>
            </p:cNvSpPr>
            <p:nvPr/>
          </p:nvSpPr>
          <p:spPr bwMode="auto">
            <a:xfrm>
              <a:off x="1843" y="3575"/>
              <a:ext cx="9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19" name="Rectangle 198"/>
            <p:cNvSpPr>
              <a:spLocks noChangeArrowheads="1"/>
            </p:cNvSpPr>
            <p:nvPr/>
          </p:nvSpPr>
          <p:spPr bwMode="auto">
            <a:xfrm>
              <a:off x="1852" y="3575"/>
              <a:ext cx="1833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20" name="Rectangle 199"/>
            <p:cNvSpPr>
              <a:spLocks noChangeArrowheads="1"/>
            </p:cNvSpPr>
            <p:nvPr/>
          </p:nvSpPr>
          <p:spPr bwMode="auto">
            <a:xfrm>
              <a:off x="3685" y="3575"/>
              <a:ext cx="10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21" name="Rectangle 200"/>
            <p:cNvSpPr>
              <a:spLocks noChangeArrowheads="1"/>
            </p:cNvSpPr>
            <p:nvPr/>
          </p:nvSpPr>
          <p:spPr bwMode="auto">
            <a:xfrm>
              <a:off x="3695" y="3575"/>
              <a:ext cx="1842" cy="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22" name="Rectangle 201"/>
            <p:cNvSpPr>
              <a:spLocks noChangeArrowheads="1"/>
            </p:cNvSpPr>
            <p:nvPr/>
          </p:nvSpPr>
          <p:spPr bwMode="auto">
            <a:xfrm>
              <a:off x="1843" y="3587"/>
              <a:ext cx="9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  <p:sp>
          <p:nvSpPr>
            <p:cNvPr id="30823" name="Rectangle 202"/>
            <p:cNvSpPr>
              <a:spLocks noChangeArrowheads="1"/>
            </p:cNvSpPr>
            <p:nvPr/>
          </p:nvSpPr>
          <p:spPr bwMode="auto">
            <a:xfrm>
              <a:off x="3685" y="3587"/>
              <a:ext cx="10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s-AR" altLang="es-A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ES_tradnl" altLang="es-AR" sz="4000" dirty="0" smtClean="0">
                <a:solidFill>
                  <a:srgbClr val="008000"/>
                </a:solidFill>
              </a:rPr>
              <a:t>Impacto de la agricultura sobre los Recursos Naturales</a:t>
            </a:r>
            <a:endParaRPr lang="es-ES_tradnl" altLang="es-AR" dirty="0" smtClean="0">
              <a:solidFill>
                <a:srgbClr val="008000"/>
              </a:solidFill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0" y="1700213"/>
            <a:ext cx="9144000" cy="43704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None/>
            </a:pPr>
            <a:endParaRPr lang="es-ES_tradnl" altLang="es-AR" sz="2400" dirty="0">
              <a:latin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s-ES_tradnl" altLang="es-AR" sz="4000" dirty="0">
                <a:latin typeface="Times New Roman" pitchFamily="18" charset="0"/>
              </a:rPr>
              <a:t> </a:t>
            </a:r>
            <a:r>
              <a:rPr lang="es-ES_tradnl" altLang="es-AR" sz="4000" dirty="0"/>
              <a:t> </a:t>
            </a:r>
            <a:r>
              <a:rPr lang="es-ES_tradnl" altLang="es-AR" sz="4000" dirty="0">
                <a:solidFill>
                  <a:srgbClr val="008000"/>
                </a:solidFill>
              </a:rPr>
              <a:t>Erosión Hídrica y Eólica.</a:t>
            </a:r>
          </a:p>
          <a:p>
            <a:pPr eaLnBrk="1" hangingPunct="1">
              <a:buFontTx/>
              <a:buChar char="•"/>
            </a:pPr>
            <a:r>
              <a:rPr lang="es-ES_tradnl" altLang="es-AR" sz="4000" dirty="0">
                <a:solidFill>
                  <a:srgbClr val="FF5050"/>
                </a:solidFill>
              </a:rPr>
              <a:t> Contaminación.</a:t>
            </a:r>
          </a:p>
          <a:p>
            <a:pPr eaLnBrk="1" hangingPunct="1">
              <a:buFontTx/>
              <a:buChar char="•"/>
            </a:pPr>
            <a:r>
              <a:rPr lang="es-ES_tradnl" altLang="es-AR" sz="4000" dirty="0"/>
              <a:t> </a:t>
            </a:r>
            <a:r>
              <a:rPr lang="es-ES_tradnl" altLang="es-AR" sz="4000" dirty="0" smtClean="0">
                <a:solidFill>
                  <a:srgbClr val="D60093"/>
                </a:solidFill>
              </a:rPr>
              <a:t> </a:t>
            </a:r>
            <a:r>
              <a:rPr lang="es-ES_tradnl" altLang="es-AR" sz="4000" dirty="0">
                <a:solidFill>
                  <a:srgbClr val="D60093"/>
                </a:solidFill>
              </a:rPr>
              <a:t>Degradación </a:t>
            </a:r>
          </a:p>
          <a:p>
            <a:pPr eaLnBrk="1" hangingPunct="1"/>
            <a:r>
              <a:rPr lang="es-ES_tradnl" altLang="es-AR" sz="4000" dirty="0">
                <a:solidFill>
                  <a:srgbClr val="D60093"/>
                </a:solidFill>
              </a:rPr>
              <a:t>( </a:t>
            </a:r>
            <a:r>
              <a:rPr lang="es-ES_tradnl" altLang="es-AR" sz="4000" dirty="0" smtClean="0">
                <a:solidFill>
                  <a:srgbClr val="D60093"/>
                </a:solidFill>
              </a:rPr>
              <a:t>deforestación, </a:t>
            </a:r>
            <a:r>
              <a:rPr lang="es-ES_tradnl" altLang="es-AR" sz="4000" dirty="0" err="1" smtClean="0">
                <a:solidFill>
                  <a:srgbClr val="D60093"/>
                </a:solidFill>
              </a:rPr>
              <a:t>sobrepastoreo,perdida</a:t>
            </a:r>
            <a:r>
              <a:rPr lang="es-ES_tradnl" altLang="es-AR" sz="4000" dirty="0" smtClean="0">
                <a:solidFill>
                  <a:srgbClr val="D60093"/>
                </a:solidFill>
              </a:rPr>
              <a:t> de biodiversidad, </a:t>
            </a:r>
            <a:r>
              <a:rPr lang="es-ES_tradnl" altLang="es-AR" sz="4000" dirty="0" err="1" smtClean="0">
                <a:solidFill>
                  <a:srgbClr val="D60093"/>
                </a:solidFill>
              </a:rPr>
              <a:t>sequia,etc</a:t>
            </a:r>
            <a:r>
              <a:rPr lang="es-ES_tradnl" altLang="es-AR" sz="4000" dirty="0" smtClean="0">
                <a:solidFill>
                  <a:srgbClr val="D60093"/>
                </a:solidFill>
              </a:rPr>
              <a:t>)</a:t>
            </a:r>
            <a:endParaRPr lang="es-ES_tradnl" altLang="es-AR" sz="4000" dirty="0">
              <a:solidFill>
                <a:srgbClr val="D60093"/>
              </a:solidFill>
            </a:endParaRPr>
          </a:p>
          <a:p>
            <a:pPr eaLnBrk="1" hangingPunct="1"/>
            <a:endParaRPr lang="es-ES_tradnl" altLang="es-AR" dirty="0">
              <a:solidFill>
                <a:srgbClr val="D60093"/>
              </a:solidFill>
            </a:endParaRPr>
          </a:p>
          <a:p>
            <a:pPr>
              <a:spcBef>
                <a:spcPct val="50000"/>
              </a:spcBef>
              <a:buFont typeface="Symbol" pitchFamily="18" charset="2"/>
              <a:buChar char="§"/>
            </a:pPr>
            <a:endParaRPr lang="es-ES_tradnl" altLang="es-AR" sz="2400" dirty="0">
              <a:solidFill>
                <a:srgbClr val="D6009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33375"/>
            <a:ext cx="8229600" cy="5534025"/>
          </a:xfrm>
        </p:spPr>
        <p:txBody>
          <a:bodyPr/>
          <a:lstStyle/>
          <a:p>
            <a:pPr eaLnBrk="1" hangingPunct="1"/>
            <a:r>
              <a:rPr lang="es-ES" altLang="es-AR" dirty="0" smtClean="0"/>
              <a:t>Erosión </a:t>
            </a:r>
            <a:r>
              <a:rPr lang="es-ES" altLang="es-AR" dirty="0" err="1" smtClean="0"/>
              <a:t>Hidrica</a:t>
            </a:r>
            <a:endParaRPr lang="es-ES" altLang="es-AR" dirty="0" smtClean="0"/>
          </a:p>
        </p:txBody>
      </p:sp>
      <p:pic>
        <p:nvPicPr>
          <p:cNvPr id="40965" name="Picture 7" descr="lluvia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785794"/>
            <a:ext cx="5666262" cy="719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smtClean="0"/>
              <a:t>Erosión Hídrica </a:t>
            </a:r>
          </a:p>
        </p:txBody>
      </p:sp>
      <p:pic>
        <p:nvPicPr>
          <p:cNvPr id="41987" name="Picture 3" descr="225px-Ero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412875"/>
            <a:ext cx="31257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ERO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12875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erosion d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292600"/>
            <a:ext cx="4319588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Erosión Eólica</a:t>
            </a:r>
            <a:endParaRPr lang="es-AR" dirty="0"/>
          </a:p>
        </p:txBody>
      </p:sp>
      <p:pic>
        <p:nvPicPr>
          <p:cNvPr id="4" name="image7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47875" y="1991519"/>
            <a:ext cx="5048250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AutoShape 5" descr="chrome://fileicon/G%3A%5CCursada%202018%5CRecursos%20Naturales%5CEsquema%20de%20Presentaci%C3%B3n%20grupal%20del%20sistema%20de%20producci%C3%B3n%20visitado.pptx?scale=1.5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126588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erosion cato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08050"/>
            <a:ext cx="453548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7" descr="erosion do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786190"/>
            <a:ext cx="3889375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erosion trece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9338" y="685800"/>
            <a:ext cx="3816350" cy="27463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AR" smtClean="0">
                <a:solidFill>
                  <a:srgbClr val="000000"/>
                </a:solidFill>
              </a:rPr>
              <a:t>Soja</a:t>
            </a:r>
            <a:r>
              <a:rPr lang="es-ES" altLang="es-AR" smtClean="0"/>
              <a:t> </a:t>
            </a:r>
            <a:r>
              <a:rPr lang="es-ES" altLang="es-AR" smtClean="0">
                <a:solidFill>
                  <a:srgbClr val="000000"/>
                </a:solidFill>
              </a:rPr>
              <a:t>1975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AR" smtClean="0"/>
          </a:p>
        </p:txBody>
      </p:sp>
      <p:pic>
        <p:nvPicPr>
          <p:cNvPr id="32772" name="Picture 4" descr="soja_s71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484313"/>
            <a:ext cx="424815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AR" smtClean="0">
                <a:solidFill>
                  <a:srgbClr val="000000"/>
                </a:solidFill>
              </a:rPr>
              <a:t>Soja</a:t>
            </a:r>
            <a:r>
              <a:rPr lang="es-ES" altLang="es-AR" smtClean="0"/>
              <a:t> </a:t>
            </a:r>
            <a:r>
              <a:rPr lang="es-ES" altLang="es-AR" smtClean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" altLang="es-AR" smtClean="0"/>
          </a:p>
        </p:txBody>
      </p:sp>
      <p:pic>
        <p:nvPicPr>
          <p:cNvPr id="33796" name="Picture 4" descr="soja_s06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557338"/>
            <a:ext cx="453548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Fuente : Ministerio de Desarrollo Sustentable Nación</a:t>
            </a:r>
            <a:endParaRPr lang="es-A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458211"/>
            <a:ext cx="7215238" cy="446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Contaminación de aguas </a:t>
            </a:r>
            <a:endParaRPr lang="es-A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3"/>
            <a:ext cx="7272808" cy="488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159" y="1916832"/>
            <a:ext cx="59514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smtClean="0"/>
              <a:t>Sobrepastoreo </a:t>
            </a:r>
          </a:p>
        </p:txBody>
      </p:sp>
      <p:pic>
        <p:nvPicPr>
          <p:cNvPr id="35843" name="Picture 3" descr="sobrepastore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895600"/>
            <a:ext cx="54102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sobrepastore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752600"/>
            <a:ext cx="26670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desertificacion.gob.ar/wp-content/uploads/2016/07/04_cushamen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-9501278"/>
            <a:ext cx="8208001" cy="615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726400" cy="155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853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Leyes relacionadas con temáticas ambientales</a:t>
            </a:r>
            <a:endParaRPr lang="es-AR" dirty="0"/>
          </a:p>
        </p:txBody>
      </p:sp>
      <p:sp>
        <p:nvSpPr>
          <p:cNvPr id="3" name="2 CuadroTexto"/>
          <p:cNvSpPr txBox="1"/>
          <p:nvPr/>
        </p:nvSpPr>
        <p:spPr>
          <a:xfrm>
            <a:off x="1142976" y="1857364"/>
            <a:ext cx="75009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2400" dirty="0" smtClean="0">
                <a:latin typeface="Arial" pitchFamily="34" charset="0"/>
                <a:cs typeface="Arial" pitchFamily="34" charset="0"/>
              </a:rPr>
              <a:t>Ley 26331 PRESUPUESTOS MINIMOS DE PROTECCION AMBIENTAL DE LOS BOSQUES NATIVOS</a:t>
            </a:r>
          </a:p>
          <a:p>
            <a:pPr>
              <a:buFont typeface="Arial" pitchFamily="34" charset="0"/>
              <a:buChar char="•"/>
            </a:pPr>
            <a:r>
              <a:rPr lang="es-AR" sz="2400" b="1" dirty="0" smtClean="0">
                <a:latin typeface="Arial" pitchFamily="34" charset="0"/>
                <a:cs typeface="Arial" pitchFamily="34" charset="0"/>
              </a:rPr>
              <a:t>Ley general de ambiente 25675,ley provincial de impacto ambiental</a:t>
            </a:r>
          </a:p>
          <a:p>
            <a:endParaRPr lang="es-AR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s-AR" sz="2400" dirty="0" smtClean="0">
                <a:latin typeface="Arial" pitchFamily="34" charset="0"/>
                <a:cs typeface="Arial" pitchFamily="34" charset="0"/>
              </a:rPr>
              <a:t>Ley 13723 : Bosques y tierras forestales </a:t>
            </a:r>
          </a:p>
          <a:p>
            <a:pPr>
              <a:buFont typeface="Arial" pitchFamily="34" charset="0"/>
              <a:buChar char="•"/>
            </a:pPr>
            <a:r>
              <a:rPr lang="es-AR" sz="2400" dirty="0" smtClean="0">
                <a:latin typeface="Arial" pitchFamily="34" charset="0"/>
                <a:cs typeface="Arial" pitchFamily="34" charset="0"/>
              </a:rPr>
              <a:t>Ley 22421 : ley de conservación de la fauna</a:t>
            </a:r>
          </a:p>
          <a:p>
            <a:pPr>
              <a:buFont typeface="Arial" pitchFamily="34" charset="0"/>
              <a:buChar char="•"/>
            </a:pPr>
            <a:r>
              <a:rPr lang="es-AR" sz="2400" dirty="0" smtClean="0">
                <a:latin typeface="Arial" pitchFamily="34" charset="0"/>
                <a:cs typeface="Arial" pitchFamily="34" charset="0"/>
              </a:rPr>
              <a:t>ley 22428  ley de conservación suelo y normas </a:t>
            </a:r>
          </a:p>
          <a:p>
            <a:pPr>
              <a:buFont typeface="Arial" pitchFamily="34" charset="0"/>
              <a:buChar char="•"/>
            </a:pPr>
            <a:r>
              <a:rPr lang="es-AR" sz="2400" dirty="0" smtClean="0">
                <a:latin typeface="Arial" pitchFamily="34" charset="0"/>
                <a:cs typeface="Arial" pitchFamily="34" charset="0"/>
              </a:rPr>
              <a:t>Leyes sobre el manejo de aguas</a:t>
            </a:r>
          </a:p>
          <a:p>
            <a:pPr>
              <a:buFont typeface="Arial" pitchFamily="34" charset="0"/>
              <a:buChar char="•"/>
            </a:pPr>
            <a:r>
              <a:rPr lang="es-AR" sz="2400" dirty="0" smtClean="0">
                <a:latin typeface="Arial" pitchFamily="34" charset="0"/>
                <a:cs typeface="Arial" pitchFamily="34" charset="0"/>
              </a:rPr>
              <a:t>Ley N° 27.279 de Presupuestos Mínimos de Protección Ambiental para la Gestión de los Envases Vacíos de Fitosanitarios,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s-ES_tradnl" altLang="es-AR" dirty="0" smtClean="0"/>
              <a:t/>
            </a:r>
            <a:br>
              <a:rPr lang="es-ES_tradnl" altLang="es-AR" dirty="0" smtClean="0"/>
            </a:br>
            <a:r>
              <a:rPr lang="es-ES_tradnl" altLang="es-AR" dirty="0" smtClean="0"/>
              <a:t/>
            </a:r>
            <a:br>
              <a:rPr lang="es-ES_tradnl" altLang="es-AR" dirty="0" smtClean="0"/>
            </a:br>
            <a:r>
              <a:rPr lang="es-ES_tradnl" altLang="es-AR" sz="5300" dirty="0" smtClean="0">
                <a:solidFill>
                  <a:srgbClr val="FF0000"/>
                </a:solidFill>
              </a:rPr>
              <a:t>Subsistema </a:t>
            </a:r>
            <a:br>
              <a:rPr lang="es-ES_tradnl" altLang="es-AR" sz="5300" dirty="0" smtClean="0">
                <a:solidFill>
                  <a:srgbClr val="FF0000"/>
                </a:solidFill>
              </a:rPr>
            </a:br>
            <a:r>
              <a:rPr lang="es-ES_tradnl" altLang="es-AR" sz="5300" dirty="0" smtClean="0">
                <a:solidFill>
                  <a:srgbClr val="FF0000"/>
                </a:solidFill>
              </a:rPr>
              <a:t>Recursos Naturales</a:t>
            </a:r>
            <a:br>
              <a:rPr lang="es-ES_tradnl" altLang="es-AR" sz="5300" dirty="0" smtClean="0">
                <a:solidFill>
                  <a:srgbClr val="FF0000"/>
                </a:solidFill>
              </a:rPr>
            </a:br>
            <a:r>
              <a:rPr lang="es-ES_tradnl" altLang="es-AR" dirty="0" smtClean="0"/>
              <a:t/>
            </a:r>
            <a:br>
              <a:rPr lang="es-ES_tradnl" altLang="es-AR" dirty="0" smtClean="0"/>
            </a:br>
            <a:r>
              <a:rPr lang="es-ES_tradnl" altLang="es-AR" b="1" dirty="0" smtClean="0">
                <a:solidFill>
                  <a:srgbClr val="3333FF"/>
                </a:solidFill>
              </a:rPr>
              <a:t>Componentes:</a:t>
            </a:r>
          </a:p>
        </p:txBody>
      </p:sp>
      <p:sp>
        <p:nvSpPr>
          <p:cNvPr id="5123" name="5 CuadroTexto"/>
          <p:cNvSpPr txBox="1">
            <a:spLocks noChangeArrowheads="1"/>
          </p:cNvSpPr>
          <p:nvPr/>
        </p:nvSpPr>
        <p:spPr bwMode="auto">
          <a:xfrm>
            <a:off x="683568" y="1844825"/>
            <a:ext cx="7633345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/>
            <a:endParaRPr lang="es-ES_tradnl" altLang="es-AR" dirty="0"/>
          </a:p>
          <a:p>
            <a:pPr algn="ctr" eaLnBrk="1" hangingPunct="1"/>
            <a:endParaRPr lang="es-ES_tradnl" altLang="es-AR" dirty="0"/>
          </a:p>
          <a:p>
            <a:pPr algn="ctr" eaLnBrk="1" hangingPunct="1"/>
            <a:endParaRPr lang="es-ES_tradnl" altLang="es-AR" sz="4000" dirty="0" smtClean="0"/>
          </a:p>
          <a:p>
            <a:pPr algn="ctr" eaLnBrk="1" hangingPunct="1"/>
            <a:r>
              <a:rPr lang="es-ES_tradnl" altLang="es-AR" sz="4000" b="1" dirty="0" smtClean="0"/>
              <a:t>Elementos </a:t>
            </a:r>
            <a:r>
              <a:rPr lang="es-ES_tradnl" altLang="es-AR" sz="4000" b="1" dirty="0"/>
              <a:t>Naturales</a:t>
            </a:r>
          </a:p>
          <a:p>
            <a:pPr algn="ctr" eaLnBrk="1" hangingPunct="1"/>
            <a:r>
              <a:rPr lang="es-ES_tradnl" altLang="es-AR" sz="4000" b="1" dirty="0" smtClean="0"/>
              <a:t>Recursos </a:t>
            </a:r>
            <a:r>
              <a:rPr lang="es-ES_tradnl" altLang="es-AR" sz="4000" b="1" dirty="0"/>
              <a:t>Naturales</a:t>
            </a:r>
          </a:p>
          <a:p>
            <a:pPr eaLnBrk="1" hangingPunct="1"/>
            <a:endParaRPr lang="es-ES_tradnl" altLang="es-AR" dirty="0"/>
          </a:p>
          <a:p>
            <a:pPr eaLnBrk="1" hangingPunct="1"/>
            <a:endParaRPr lang="es-AR" altLang="es-A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altLang="es-AR" smtClean="0"/>
              <a:t>Agricultura Alternativa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84313"/>
            <a:ext cx="8686800" cy="45735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s-ES" altLang="es-AR" sz="1000" u="sng" dirty="0" smtClean="0"/>
          </a:p>
          <a:p>
            <a:pPr algn="ctr" eaLnBrk="1" hangingPunct="1">
              <a:buFont typeface="Wingdings" pitchFamily="2" charset="2"/>
              <a:buNone/>
            </a:pPr>
            <a:r>
              <a:rPr lang="es-ES" altLang="es-AR" sz="2800" i="1" dirty="0" smtClean="0">
                <a:solidFill>
                  <a:srgbClr val="3333FF"/>
                </a:solidFill>
                <a:latin typeface="Times New Roman" pitchFamily="18" charset="0"/>
              </a:rPr>
              <a:t>“</a:t>
            </a:r>
            <a:r>
              <a:rPr lang="es-ES" altLang="es-AR" sz="2800" b="1" i="1" dirty="0" smtClean="0">
                <a:solidFill>
                  <a:srgbClr val="3333FF"/>
                </a:solidFill>
                <a:latin typeface="Times New Roman" pitchFamily="18" charset="0"/>
              </a:rPr>
              <a:t>una nueva (vieja) manera de entender la producción”</a:t>
            </a:r>
          </a:p>
          <a:p>
            <a:pPr eaLnBrk="1" hangingPunct="1">
              <a:buFont typeface="Wingdings" pitchFamily="2" charset="2"/>
              <a:buNone/>
            </a:pPr>
            <a:endParaRPr lang="es-ES" altLang="es-AR" sz="1600" i="1" dirty="0" smtClean="0">
              <a:solidFill>
                <a:srgbClr val="3333FF"/>
              </a:solidFill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ES" altLang="es-AR" sz="2800" u="sng" dirty="0" smtClean="0"/>
              <a:t>Características</a:t>
            </a:r>
            <a:r>
              <a:rPr lang="es-ES" altLang="es-AR" sz="2800" dirty="0" smtClean="0"/>
              <a:t>:</a:t>
            </a:r>
          </a:p>
          <a:p>
            <a:pPr eaLnBrk="1" hangingPunct="1">
              <a:buFont typeface="Wingdings" pitchFamily="2" charset="2"/>
              <a:buNone/>
            </a:pPr>
            <a:endParaRPr lang="es-ES" altLang="es-AR" sz="1600" i="1" dirty="0" smtClean="0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</a:pPr>
            <a:r>
              <a:rPr lang="es-ES" altLang="es-AR" sz="2800" dirty="0" smtClean="0">
                <a:solidFill>
                  <a:srgbClr val="FF5050"/>
                </a:solidFill>
              </a:rPr>
              <a:t>Una mayor incorporación de procesos naturales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</a:pPr>
            <a:r>
              <a:rPr lang="es-ES" altLang="es-AR" sz="2800" b="1" dirty="0" smtClean="0"/>
              <a:t>Una reducción del uso de insumos externos.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ü"/>
            </a:pPr>
            <a:r>
              <a:rPr lang="es-ES" altLang="es-AR" sz="2800" dirty="0" smtClean="0">
                <a:solidFill>
                  <a:srgbClr val="008000"/>
                </a:solidFill>
              </a:rPr>
              <a:t>Producción rentable con técnicas conservacionistas</a:t>
            </a:r>
          </a:p>
          <a:p>
            <a:pPr eaLnBrk="1" hangingPunct="1">
              <a:buFont typeface="Wingdings" pitchFamily="2" charset="2"/>
              <a:buNone/>
            </a:pPr>
            <a:endParaRPr lang="es-ES" altLang="es-AR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altLang="es-AR" sz="3600" u="sng" smtClean="0"/>
              <a:t>Agroecología:</a:t>
            </a:r>
            <a:r>
              <a:rPr lang="es-ES_tradnl" altLang="es-AR" sz="3200" smtClean="0"/>
              <a:t> </a:t>
            </a:r>
            <a:r>
              <a:rPr lang="es-ES_tradnl" altLang="es-AR" sz="3200" i="1" smtClean="0"/>
              <a:t>Un nuevo enfoque para el manejo de los recursos naturales</a:t>
            </a:r>
            <a:endParaRPr lang="es-MX" altLang="es-AR" sz="3200" i="1" smtClean="0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1989138"/>
            <a:ext cx="91440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es-AR" sz="2800" i="1">
                <a:solidFill>
                  <a:srgbClr val="008000"/>
                </a:solidFill>
                <a:latin typeface="Times New Roman" pitchFamily="18" charset="0"/>
              </a:rPr>
              <a:t>La agroecología surge en los años ´70 producto de: 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s-AR" altLang="es-AR" sz="2800" i="1">
                <a:latin typeface="Times New Roman" pitchFamily="18" charset="0"/>
              </a:rPr>
              <a:t> Las consecuencias de la aplicación de la agricultura intensiva sobre los Recursos Naturales, el Medio Ambiente, la Salud Humana y la Sociedad.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s-AR" altLang="es-AR" sz="2800" i="1">
                <a:latin typeface="Times New Roman" pitchFamily="18" charset="0"/>
              </a:rPr>
              <a:t>El conocimiento acumulado sobre el funcionamiento de los agroecosistemas.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s-AR" altLang="es-AR" sz="2800" i="1">
                <a:solidFill>
                  <a:srgbClr val="FF0066"/>
                </a:solidFill>
                <a:latin typeface="Times New Roman" pitchFamily="18" charset="0"/>
              </a:rPr>
              <a:t>Las experiencias acumuladas por agricultores que desarrollaron sistemas agrícolas en armonía con el medio ambiente.</a:t>
            </a:r>
            <a:endParaRPr lang="es-MX" altLang="es-AR" sz="2800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altLang="es-AR" b="1" dirty="0" smtClean="0"/>
              <a:t>Clasificación de los Recursos Naturales</a:t>
            </a:r>
            <a:endParaRPr lang="es-AR" altLang="es-AR" b="1" dirty="0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97038"/>
            <a:ext cx="7770813" cy="49879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b="1" dirty="0" smtClean="0"/>
              <a:t>Suelo</a:t>
            </a:r>
          </a:p>
        </p:txBody>
      </p:sp>
      <p:pic>
        <p:nvPicPr>
          <p:cNvPr id="7171" name="Picture 6" descr="escanear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628800"/>
            <a:ext cx="5423097" cy="449979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smtClean="0"/>
              <a:t>Suelos fracción mineral</a:t>
            </a: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341438"/>
            <a:ext cx="6696075" cy="46974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0713"/>
            <a:ext cx="8229600" cy="56880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FF0066"/>
                </a:solidFill>
              </a:rPr>
              <a:t>Textura del suelo: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 sz="2400" dirty="0" smtClean="0"/>
              <a:t>La </a:t>
            </a:r>
            <a:r>
              <a:rPr lang="es-ES" altLang="es-AR" sz="2400" b="1" dirty="0" smtClean="0">
                <a:solidFill>
                  <a:srgbClr val="FF0066"/>
                </a:solidFill>
                <a:hlinkClick r:id="rId2"/>
              </a:rPr>
              <a:t>distribución</a:t>
            </a:r>
            <a:r>
              <a:rPr lang="es-ES" altLang="es-AR" sz="2400" dirty="0" smtClean="0">
                <a:solidFill>
                  <a:srgbClr val="FF0066"/>
                </a:solidFill>
              </a:rPr>
              <a:t> </a:t>
            </a:r>
            <a:r>
              <a:rPr lang="es-ES" altLang="es-AR" sz="2400" dirty="0" smtClean="0"/>
              <a:t>proporcional de los diferentes tamaños de partículas minerales determina la </a:t>
            </a:r>
            <a:r>
              <a:rPr lang="es-ES" altLang="es-AR" sz="2400" b="1" dirty="0" smtClean="0"/>
              <a:t>textura</a:t>
            </a:r>
            <a:r>
              <a:rPr lang="es-ES" altLang="es-AR" sz="2400" dirty="0" smtClean="0"/>
              <a:t> de un suelo.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9900"/>
                </a:solidFill>
              </a:rPr>
              <a:t>Estructura del suelo:</a:t>
            </a:r>
          </a:p>
          <a:p>
            <a:pPr eaLnBrk="1" hangingPunct="1"/>
            <a:r>
              <a:rPr lang="es-ES" altLang="es-AR" sz="2400" dirty="0" smtClean="0"/>
              <a:t>La estructura del suelo se define por </a:t>
            </a:r>
            <a:r>
              <a:rPr lang="es-ES" altLang="es-AR" sz="2400" u="sng" dirty="0" smtClean="0">
                <a:solidFill>
                  <a:schemeClr val="accent1"/>
                </a:solidFill>
              </a:rPr>
              <a:t>la forma en que se agrupan las partículas</a:t>
            </a:r>
            <a:r>
              <a:rPr lang="es-ES" altLang="es-AR" sz="2400" dirty="0" smtClean="0"/>
              <a:t> individuales de arena, limo y arcilla. Cuando las partículas individuales se agrupan, toman el aspecto de partículas mayores y se denominan </a:t>
            </a:r>
            <a:r>
              <a:rPr lang="es-ES" altLang="es-AR" sz="2400" b="1" i="1" dirty="0" smtClean="0"/>
              <a:t>agregados</a:t>
            </a:r>
            <a:r>
              <a:rPr lang="es-ES" altLang="es-AR" dirty="0" smtClean="0"/>
              <a:t> </a:t>
            </a:r>
          </a:p>
        </p:txBody>
      </p:sp>
      <p:sp>
        <p:nvSpPr>
          <p:cNvPr id="12291" name="AutoShape 5" descr="GR000134"/>
          <p:cNvSpPr>
            <a:spLocks noChangeAspect="1" noChangeArrowheads="1"/>
          </p:cNvSpPr>
          <p:nvPr/>
        </p:nvSpPr>
        <p:spPr bwMode="auto">
          <a:xfrm>
            <a:off x="3343275" y="2481263"/>
            <a:ext cx="24574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AR" altLang="es-AR"/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4365625"/>
            <a:ext cx="2447925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365625"/>
            <a:ext cx="31623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_tradnl" altLang="es-AR" smtClean="0"/>
              <a:t>Perfil del Suelo</a:t>
            </a:r>
          </a:p>
        </p:txBody>
      </p:sp>
      <p:pic>
        <p:nvPicPr>
          <p:cNvPr id="9220" name="Picture 5" descr="escanear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42938" y="600075"/>
            <a:ext cx="6389688" cy="6257925"/>
          </a:xfrm>
          <a:noFill/>
        </p:spPr>
      </p:pic>
      <p:pic>
        <p:nvPicPr>
          <p:cNvPr id="9219" name="Picture 3" descr="perfi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2286000"/>
            <a:ext cx="2368550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</TotalTime>
  <Words>565</Words>
  <Application>Microsoft Office PowerPoint</Application>
  <PresentationFormat>Presentación en pantalla (4:3)</PresentationFormat>
  <Paragraphs>119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 de Office</vt:lpstr>
      <vt:lpstr>Subsistema Recursos Naturales</vt:lpstr>
      <vt:lpstr>Diapositiva 2</vt:lpstr>
      <vt:lpstr>Diapositiva 3</vt:lpstr>
      <vt:lpstr>  Subsistema  Recursos Naturales  Componentes:</vt:lpstr>
      <vt:lpstr>Clasificación de los Recursos Naturales</vt:lpstr>
      <vt:lpstr>Suelo</vt:lpstr>
      <vt:lpstr>Suelos fracción mineral</vt:lpstr>
      <vt:lpstr>Diapositiva 8</vt:lpstr>
      <vt:lpstr>Perfil del Suelo</vt:lpstr>
      <vt:lpstr>Materia orgánica</vt:lpstr>
      <vt:lpstr>Nutrientes</vt:lpstr>
      <vt:lpstr>Diapositiva 12</vt:lpstr>
      <vt:lpstr>Ejemplos de Interacciones</vt:lpstr>
      <vt:lpstr>Clima</vt:lpstr>
      <vt:lpstr>Cambio climático </vt:lpstr>
      <vt:lpstr>Diapositiva 16</vt:lpstr>
      <vt:lpstr>Diapositiva 17</vt:lpstr>
      <vt:lpstr>Diapositiva 18</vt:lpstr>
      <vt:lpstr>Diapositiva 19</vt:lpstr>
      <vt:lpstr>Vegetación</vt:lpstr>
      <vt:lpstr>Maleza</vt:lpstr>
      <vt:lpstr>Animales</vt:lpstr>
      <vt:lpstr>Ecosistemas</vt:lpstr>
      <vt:lpstr>Agroecosistemas</vt:lpstr>
      <vt:lpstr>Diferencias entre  Ecosistemas y Agroecosistemas</vt:lpstr>
      <vt:lpstr>Impacto de la agricultura sobre los Recursos Naturales</vt:lpstr>
      <vt:lpstr>Diapositiva 27</vt:lpstr>
      <vt:lpstr>Erosión Hídrica </vt:lpstr>
      <vt:lpstr>Erosión Eólica</vt:lpstr>
      <vt:lpstr>Diapositiva 30</vt:lpstr>
      <vt:lpstr>Soja 1975</vt:lpstr>
      <vt:lpstr>Soja 2010</vt:lpstr>
      <vt:lpstr>Fuente : Ministerio de Desarrollo Sustentable Nación</vt:lpstr>
      <vt:lpstr>Contaminación de aguas </vt:lpstr>
      <vt:lpstr>Diapositiva 35</vt:lpstr>
      <vt:lpstr>Sobrepastoreo </vt:lpstr>
      <vt:lpstr>Diapositiva 37</vt:lpstr>
      <vt:lpstr>Diapositiva 38</vt:lpstr>
      <vt:lpstr>Leyes relacionadas con temáticas ambientales</vt:lpstr>
      <vt:lpstr>Agricultura Alternativa </vt:lpstr>
      <vt:lpstr>Agroecología: Un nuevo enfoque para el manejo de los recursos naturales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Subsistema Recursos Naturales</dc:title>
  <dc:creator>Administrador</dc:creator>
  <cp:lastModifiedBy>pepe</cp:lastModifiedBy>
  <cp:revision>82</cp:revision>
  <dcterms:created xsi:type="dcterms:W3CDTF">2018-04-10T16:09:48Z</dcterms:created>
  <dcterms:modified xsi:type="dcterms:W3CDTF">2019-04-04T16:20:31Z</dcterms:modified>
</cp:coreProperties>
</file>