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258" r:id="rId3"/>
    <p:sldId id="259" r:id="rId4"/>
    <p:sldId id="301" r:id="rId5"/>
    <p:sldId id="30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7" r:id="rId36"/>
    <p:sldId id="299" r:id="rId37"/>
    <p:sldId id="304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D25B-0BFE-4681-BBEB-B7B8DF658D05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A401-6008-4FF6-8128-37ADB9D007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E4490-0373-4702-80E9-E353020CCD19}" type="datetimeFigureOut">
              <a:rPr lang="es-AR" smtClean="0"/>
              <a:pPr/>
              <a:t>22/2/2019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7B93D-EC7E-468D-A145-C6EBB0A91D6E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mation.siemens.com/dairy/index_78.htm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images.google.com.ar/imgres?imgurl=http://www.viarural.com.es/ganaderia/avicultura/equipamiento-instalaciones/avicultura-02.jpg&amp;imgrefurl=http://www.viarural.com.es/ganaderia/avicultura/equipamiento-instalaciones/default.htm&amp;h=149&amp;w=200&amp;sz=30&amp;hl=es&amp;start=59&amp;um=1&amp;tbnid=dE2yqtrfmeqG0M:&amp;tbnh=77&amp;tbnw=104&amp;prev=/images?q=fotos+de+avicultura&amp;start=40&amp;ndsp=20&amp;svnum=10&amp;um=1&amp;hl=es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http://tbn0.google.com/images?q=tbn:dE2yqtrfmeqG0M:http://www.viarural.com.es/ganaderia/avicultura/equipamiento-instalaciones/avicultura-02.jpg" TargetMode="External"/><Relationship Id="rId9" Type="http://schemas.openxmlformats.org/officeDocument/2006/relationships/hyperlink" Target="http://images.google.com/imgres?imgurl=http://www.valledelcauca.gov.co/info/home/media/img1471&amp;imgrefurl=http://www.valledelcauca.gov.co/publicaciones.php?id=7846&amp;usg=__zupJ8cqgCscqeqbMeQzqKk1iw2c=&amp;h=224&amp;w=307&amp;sz=60&amp;hl=es&amp;start=23&amp;tbnid=S-Ml5yKeiLbFLM:&amp;tbnh=85&amp;tbnw=117&amp;prev=/images?q=insumos+agropecuarios&amp;ndsp=20&amp;hl=es&amp;sa=N&amp;start=2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tbn0.google.com/images?q=tbn:KE3ENH_HxdhXZM:http://www.cuencarural.com/img/notas/img_t-2198.jpg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hyperlink" Target="http://images.google.com.ar/imgres?imgurl=http://www.cuencarural.com/img/notas/img_t-2198.jpg&amp;imgrefurl=http://www.cuencarural.com/ganaderia/porcinos/&amp;h=165&amp;w=220&amp;sz=8&amp;hl=es&amp;start=27&amp;um=1&amp;tbnid=KE3ENH_HxdhXZM:&amp;tbnh=80&amp;tbnw=107&amp;prev=/images?q=fotos+de+porcinos+en+Argentina&amp;start=20&amp;ndsp=20&amp;svnum=10&amp;um=1&amp;hl=es&amp;sa=N" TargetMode="Externa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images.google.com/imgres?imgurl=http://www.bishoparias.com/villaviciosa/84.centeno.Espiga.jpg&amp;imgrefurl=http://www.bishoparias.com/villaviciosa/lugares.htm&amp;usg=__kd7dI0coHa8YGM3nNLn-fZnGbFI=&amp;h=500&amp;w=335&amp;sz=12&amp;hl=es&amp;start=4&amp;tbnid=r9_0ln4S10PzGM:&amp;tbnh=130&amp;tbnw=87&amp;prev=/images?q=centeno&amp;hl=es" TargetMode="External"/><Relationship Id="rId18" Type="http://schemas.openxmlformats.org/officeDocument/2006/relationships/image" Target="../media/image46.jpeg"/><Relationship Id="rId3" Type="http://schemas.openxmlformats.org/officeDocument/2006/relationships/image" Target="../media/image36.jpeg"/><Relationship Id="rId21" Type="http://schemas.openxmlformats.org/officeDocument/2006/relationships/image" Target="../media/image4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17" Type="http://schemas.openxmlformats.org/officeDocument/2006/relationships/hyperlink" Target="http://images.google.com/imgres?imgurl=http://2.bp.blogspot.com/_du1JwojNVtU/ST1-XJg-OxI/AAAAAAAAACI/I6P6C_Mo9Zo/s320/cebada%5b1%5d.jpg&amp;imgrefurl=http://curamedoctor.blogspot.com/2008/12/la-cebada.html&amp;usg=__Vzw0urSMJ3K9qRvz7KayTHoVVUc=&amp;h=268&amp;w=298&amp;sz=28&amp;hl=es&amp;start=4&amp;tbnid=n-P42MYf70hPbM:&amp;tbnh=104&amp;tbnw=116&amp;prev=/images?q=cebada&amp;hl=es" TargetMode="External"/><Relationship Id="rId2" Type="http://schemas.openxmlformats.org/officeDocument/2006/relationships/image" Target="../media/image35.jpeg"/><Relationship Id="rId16" Type="http://schemas.openxmlformats.org/officeDocument/2006/relationships/image" Target="../media/image45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hyperlink" Target="http://images.google.com/imgres?imgurl=http://www.spaincenter.org/agricultura/fotos/centeno-vargas-1.jpg&amp;imgrefurl=http://www.spaincenter.org/agricultura/centeno.htm&amp;usg=__wA51HzkpJEKC2_EbUlgFxfHZ5_U=&amp;h=900&amp;w=1200&amp;sz=330&amp;hl=es&amp;start=1&amp;tbnid=ETZTvetobnrGmM:&amp;tbnh=113&amp;tbnw=150&amp;prev=/images?q=centeno&amp;hl=es" TargetMode="External"/><Relationship Id="rId5" Type="http://schemas.openxmlformats.org/officeDocument/2006/relationships/image" Target="../media/image38.jpeg"/><Relationship Id="rId15" Type="http://schemas.openxmlformats.org/officeDocument/2006/relationships/hyperlink" Target="http://images.google.com/imgres?imgurl=http://agronomia.uchile.cl/webcursos/cmd/22006/Betzabe/images/cebada4.jpg&amp;imgrefurl=http://agronomia.uchile.cl/webcursos/cmd/22006/Betzabe/Elaboracion-Materias_Primas.html&amp;usg=__LBA2MhNHiFb0YKLWhEfL9fSVA6Q=&amp;h=265&amp;w=280&amp;sz=49&amp;hl=es&amp;start=13&amp;tbnid=syeCZ8G1BPf1AM:&amp;tbnh=108&amp;tbnw=114&amp;prev=/images?q=cebada&amp;hl=es" TargetMode="External"/><Relationship Id="rId10" Type="http://schemas.openxmlformats.org/officeDocument/2006/relationships/image" Target="../media/image10.jpeg"/><Relationship Id="rId19" Type="http://schemas.openxmlformats.org/officeDocument/2006/relationships/hyperlink" Target="http://images.google.com/imgres?imgurl=http://miclubgourmet.com.es/wp-content/uploads/2009/03/cebada.jpg&amp;imgrefurl=http://miclubgourmet.com.es/pollo-y-cebada-perlada/&amp;usg=__hVOxl-YNydkiXTNV6yyrXquPqJ8=&amp;h=480&amp;w=640&amp;sz=70&amp;hl=es&amp;start=1&amp;tbnid=gAYZYHiMTKGsSM:&amp;tbnh=103&amp;tbnw=137&amp;prev=/images?q=cebada&amp;hl=es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0.jpeg"/><Relationship Id="rId7" Type="http://schemas.openxmlformats.org/officeDocument/2006/relationships/image" Target="../media/image72.jpeg"/><Relationship Id="rId2" Type="http://schemas.openxmlformats.org/officeDocument/2006/relationships/hyperlink" Target="http://images.google.com.ar/imgres?imgurl=http://www.inta.gov.ar/region/mesa/galeria/fotos/feed_lot.jpg&amp;imgrefurl=http://www.inta.gov.ar/region/mesa/galeria/bovino_06.htm&amp;usg=__V2rPQJzICATVNLFMUHOluScHcDk=&amp;h=369&amp;w=503&amp;sz=18&amp;hl=es&amp;start=1&amp;um=1&amp;tbnid=D18KlJkLjNURFM:&amp;tbnh=95&amp;tbnw=130&amp;prev=/images?q=feed+lot&amp;hl=es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ar/imgres?imgurl=http://www.camprusk.com/grass/Feedlot3.JPG&amp;imgrefurl=http://www.camprusk.com/grass/grass.htm&amp;usg=__0bSJgFvJ7i-hXheVL2AGN_zaSos=&amp;h=480&amp;w=640&amp;sz=58&amp;hl=es&amp;start=5&amp;um=1&amp;tbnid=yztgGs3diyXs2M:&amp;tbnh=103&amp;tbnw=137&amp;prev=/images?q=feed+lot&amp;hl=es&amp;um=1" TargetMode="External"/><Relationship Id="rId5" Type="http://schemas.openxmlformats.org/officeDocument/2006/relationships/image" Target="../media/image71.jpeg"/><Relationship Id="rId4" Type="http://schemas.openxmlformats.org/officeDocument/2006/relationships/hyperlink" Target="http://images.google.com.ar/imgres?imgurl=http://www.viarural.com.ar/viarural.com.ar/insumosagropecuarios/ganaderos/alimentosbalanceados/grupo-pilar/feed/ganado-carne/feed-lot-01.jpg&amp;imgrefurl=http://www.viarural.com.ar/viarural.com.ar/insumosagropecuarios/ganaderos/alimentosbalanceados/grupo-pilar/feed/ganado-carne/suplem-minerales-feedlot-2.htm&amp;usg=__dPLpgeaArdv7UQWxq3vomsMeaHQ=&amp;h=127&amp;w=150&amp;sz=6&amp;hl=es&amp;start=20&amp;um=1&amp;tbnid=RCyOYcYmCgUHbM:&amp;tbnh=81&amp;tbnw=96&amp;prev=/images?q=feed+lot&amp;hl=es&amp;um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echerialatina.com/media/noticias/tambo%20a.JPG&amp;imgrefurl=http://www.mirajunin.com.ar/index.php?option=com_content&amp;task=view&amp;id=4447&amp;Itemid=43&amp;usg=__MCkUDMVfrd4BmiunrPnQsNfV8eU=&amp;h=600&amp;w=800&amp;sz=177&amp;hl=es&amp;start=1&amp;tbnid=fEdZ6xnKvjuDXM:&amp;tbnh=107&amp;tbnw=143&amp;prev=/images?q=tambo&amp;hl=es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hyperlink" Target="http://images.google.com/imgres?imgurl=http://www.inta.gov.ar/rafaela/info/documentos/tambo_experimental/tambo_experimental_vacas.JPG&amp;imgrefurl=http://www.inta.gov.ar/rafaela/actividad/comunicacion/prensa/tambo_experimental.htm&amp;usg=__PeadlzWFxJ2WEMpiwkU5d6-YnZI=&amp;h=277&amp;w=362&amp;sz=31&amp;hl=es&amp;start=6&amp;tbnid=d7ssUNa2binidM:&amp;tbnh=93&amp;tbnw=121&amp;prev=/images?q=tambo&amp;hl=es" TargetMode="Externa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http://www.papelnet.cl/ayuda/galeria/arbol17.jpg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3" y="1428750"/>
            <a:ext cx="8929687" cy="1428750"/>
          </a:xfrm>
          <a:prstGeom prst="roundRect">
            <a:avLst>
              <a:gd name="adj" fmla="val 50000"/>
            </a:avLst>
          </a:prstGeo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/>
              <a:t>CARACTERÍSTICAS DE LAS ACTIVIDADES DE PRODUCCION AGRICOLAS,GANADERAS Y FORESTALES</a:t>
            </a:r>
            <a:endParaRPr lang="es-ES" altLang="es-AR" sz="3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30800" y="3632200"/>
            <a:ext cx="4013200" cy="1117600"/>
          </a:xfrm>
        </p:spPr>
        <p:txBody>
          <a:bodyPr anchor="b"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AR" altLang="es-AR" sz="2400" dirty="0">
                <a:solidFill>
                  <a:schemeClr val="tx2"/>
                </a:solidFill>
              </a:rPr>
              <a:t>Curso  Introducción a las Ciencias Agrarias y Forestales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AR" altLang="es-AR" sz="2400" dirty="0">
                <a:solidFill>
                  <a:schemeClr val="tx2"/>
                </a:solidFill>
              </a:rPr>
              <a:t>Año </a:t>
            </a:r>
            <a:r>
              <a:rPr lang="es-AR" altLang="es-AR" sz="2400" dirty="0" smtClean="0">
                <a:solidFill>
                  <a:schemeClr val="tx2"/>
                </a:solidFill>
              </a:rPr>
              <a:t>2019</a:t>
            </a:r>
            <a:endParaRPr lang="es-AR" altLang="es-A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tAttachment[10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54300"/>
            <a:ext cx="46815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aere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276475"/>
            <a:ext cx="2016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2800" dirty="0">
                <a:solidFill>
                  <a:schemeClr val="tx1"/>
                </a:solidFill>
              </a:rPr>
              <a:t>Unidad de producción</a:t>
            </a:r>
            <a:br>
              <a:rPr lang="es-AR" altLang="es-AR" sz="2800" dirty="0">
                <a:solidFill>
                  <a:schemeClr val="tx1"/>
                </a:solidFill>
              </a:rPr>
            </a:br>
            <a:r>
              <a:rPr lang="es-AR" altLang="es-AR" sz="2800" dirty="0" err="1">
                <a:solidFill>
                  <a:schemeClr val="tx1"/>
                </a:solidFill>
              </a:rPr>
              <a:t>Ej</a:t>
            </a:r>
            <a:r>
              <a:rPr lang="es-AR" altLang="es-AR" sz="2800" dirty="0">
                <a:solidFill>
                  <a:schemeClr val="tx1"/>
                </a:solidFill>
              </a:rPr>
              <a:t>: un establecimiento forestal</a:t>
            </a:r>
            <a:endParaRPr lang="es-ES" altLang="es-AR" sz="2800" dirty="0">
              <a:solidFill>
                <a:schemeClr val="tx1"/>
              </a:solidFill>
            </a:endParaRPr>
          </a:p>
        </p:txBody>
      </p:sp>
      <p:pic>
        <p:nvPicPr>
          <p:cNvPr id="15365" name="Picture 5" descr="nota2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04138" y="188913"/>
            <a:ext cx="1439862" cy="106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570037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AR" altLang="es-AR" sz="2400" dirty="0"/>
              <a:t/>
            </a:r>
            <a:br>
              <a:rPr lang="es-AR" altLang="es-AR" sz="2400" dirty="0"/>
            </a:b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dirty="0"/>
              <a:t> </a:t>
            </a:r>
            <a:br>
              <a:rPr lang="es-AR" altLang="es-AR" dirty="0"/>
            </a:b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dirty="0"/>
              <a:t/>
            </a:r>
            <a:br>
              <a:rPr lang="es-AR" altLang="es-AR" dirty="0"/>
            </a:br>
            <a:endParaRPr lang="es-ES" altLang="es-AR" sz="2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692150"/>
            <a:ext cx="8780462" cy="6519863"/>
          </a:xfrm>
        </p:spPr>
        <p:txBody>
          <a:bodyPr/>
          <a:lstStyle/>
          <a:p>
            <a:pPr>
              <a:buNone/>
            </a:pPr>
            <a:r>
              <a:rPr lang="es-AR" altLang="es-AR" sz="2800" dirty="0">
                <a:solidFill>
                  <a:schemeClr val="hlink"/>
                </a:solidFill>
              </a:rPr>
              <a:t>-</a:t>
            </a:r>
            <a:r>
              <a:rPr lang="es-AR" altLang="es-AR" sz="2800" b="1" dirty="0"/>
              <a:t>Productos que se obtienen de las Actividades agropecuarias y forestales: </a:t>
            </a:r>
            <a:br>
              <a:rPr lang="es-AR" altLang="es-AR" sz="2800" b="1" dirty="0"/>
            </a:br>
            <a:r>
              <a:rPr lang="es-AR" altLang="es-AR" sz="2800" b="1" dirty="0">
                <a:solidFill>
                  <a:schemeClr val="tx2"/>
                </a:solidFill>
              </a:rPr>
              <a:t>Materias primas</a:t>
            </a:r>
            <a:r>
              <a:rPr lang="es-AR" altLang="es-AR" sz="2800" b="1" dirty="0">
                <a:solidFill>
                  <a:schemeClr val="hlink"/>
                </a:solidFill>
              </a:rPr>
              <a:t/>
            </a:r>
            <a:br>
              <a:rPr lang="es-AR" altLang="es-AR" sz="2800" b="1" dirty="0">
                <a:solidFill>
                  <a:schemeClr val="hlink"/>
                </a:solidFill>
              </a:rPr>
            </a:br>
            <a:r>
              <a:rPr lang="es-AR" altLang="es-AR" sz="2800" b="1" dirty="0" err="1"/>
              <a:t>Ej</a:t>
            </a:r>
            <a:r>
              <a:rPr lang="es-AR" altLang="es-AR" sz="2800" b="1" dirty="0"/>
              <a:t>: granos, rollizos, leche, lana, carne</a:t>
            </a:r>
            <a:endParaRPr lang="es-AR" altLang="es-AR" sz="2800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s-AR" altLang="es-AR" sz="2800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s-AR" altLang="es-AR" sz="2800" dirty="0">
                <a:solidFill>
                  <a:schemeClr val="hlink"/>
                </a:solidFill>
              </a:rPr>
              <a:t> </a:t>
            </a:r>
            <a:endParaRPr lang="es-AR" altLang="es-AR" sz="2600" dirty="0"/>
          </a:p>
          <a:p>
            <a:pPr lvl="1" eaLnBrk="1" hangingPunct="1">
              <a:buFontTx/>
              <a:buNone/>
            </a:pPr>
            <a:endParaRPr lang="es-AR" altLang="es-AR" sz="2400" dirty="0"/>
          </a:p>
          <a:p>
            <a:pPr eaLnBrk="1" hangingPunct="1">
              <a:buFontTx/>
              <a:buNone/>
            </a:pPr>
            <a:endParaRPr lang="es-ES" altLang="es-AR" sz="2400" dirty="0"/>
          </a:p>
        </p:txBody>
      </p:sp>
      <p:pic>
        <p:nvPicPr>
          <p:cNvPr id="9220" name="Picture 4" descr="soj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141663"/>
            <a:ext cx="1873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keyvisu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941888"/>
            <a:ext cx="223361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02vac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141663"/>
            <a:ext cx="19446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941888"/>
            <a:ext cx="1873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GetAttach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213100"/>
            <a:ext cx="2374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/>
              <a:t>Productos </a:t>
            </a:r>
            <a:r>
              <a:rPr lang="es-AR" altLang="es-AR" sz="2800"/>
              <a:t>Actividades agropecuarias y forestales:</a:t>
            </a:r>
            <a:endParaRPr lang="es-ES" altLang="es-AR" sz="2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600200"/>
            <a:ext cx="8147050" cy="452913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AR" altLang="es-AR" sz="2600" dirty="0">
                <a:solidFill>
                  <a:schemeClr val="hlink"/>
                </a:solidFill>
              </a:rPr>
              <a:t>- </a:t>
            </a:r>
            <a:r>
              <a:rPr lang="es-AR" altLang="es-AR" sz="2600" b="1" dirty="0">
                <a:solidFill>
                  <a:schemeClr val="tx2"/>
                </a:solidFill>
              </a:rPr>
              <a:t>Bienes de consumo</a:t>
            </a:r>
          </a:p>
          <a:p>
            <a:pPr lvl="1" eaLnBrk="1" hangingPunct="1">
              <a:buFontTx/>
              <a:buNone/>
            </a:pPr>
            <a:r>
              <a:rPr lang="es-AR" altLang="es-AR" sz="2600" dirty="0" err="1"/>
              <a:t>Ej</a:t>
            </a:r>
            <a:r>
              <a:rPr lang="es-AR" altLang="es-AR" sz="2600" dirty="0"/>
              <a:t>: frutas, verduras, huevos, leña</a:t>
            </a:r>
            <a:endParaRPr lang="es-ES" altLang="es-AR" sz="2600" dirty="0"/>
          </a:p>
        </p:txBody>
      </p:sp>
      <p:pic>
        <p:nvPicPr>
          <p:cNvPr id="10244" name="Picture 4" descr="http://tbn0.google.com/images?q=tbn:dE2yqtrfmeqG0M:http://www.viarural.com.es/ganaderia/avicultura/equipamiento-instalaciones/avicultura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067175" y="3284538"/>
            <a:ext cx="19446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ortifru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417888"/>
            <a:ext cx="11525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tom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508500"/>
            <a:ext cx="15541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anzan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868863"/>
            <a:ext cx="1454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Troncos de Mezqu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581525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img147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2781300"/>
            <a:ext cx="20161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/>
              <a:t>Productos </a:t>
            </a:r>
            <a:r>
              <a:rPr lang="es-AR" altLang="es-AR" sz="2800"/>
              <a:t>Actividades agropecuarias y forestales:</a:t>
            </a:r>
            <a:endParaRPr lang="es-ES" altLang="es-AR" sz="2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600200"/>
            <a:ext cx="8147050" cy="452913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AR" altLang="es-AR" sz="2500" dirty="0">
                <a:solidFill>
                  <a:schemeClr val="hlink"/>
                </a:solidFill>
              </a:rPr>
              <a:t>- </a:t>
            </a:r>
            <a:r>
              <a:rPr lang="es-AR" altLang="es-AR" sz="2500" b="1" dirty="0">
                <a:solidFill>
                  <a:schemeClr val="tx2"/>
                </a:solidFill>
              </a:rPr>
              <a:t>Servicios inmateriales</a:t>
            </a:r>
          </a:p>
          <a:p>
            <a:pPr lvl="1" eaLnBrk="1" hangingPunct="1">
              <a:buFontTx/>
              <a:buNone/>
            </a:pPr>
            <a:r>
              <a:rPr lang="es-AR" altLang="es-AR" sz="2500" dirty="0" err="1"/>
              <a:t>Ej</a:t>
            </a:r>
            <a:r>
              <a:rPr lang="es-AR" altLang="es-AR" sz="2500" dirty="0"/>
              <a:t>: montes de reparo, espacios de recreación, turismo</a:t>
            </a:r>
          </a:p>
          <a:p>
            <a:pPr eaLnBrk="1" hangingPunct="1"/>
            <a:endParaRPr lang="es-ES" altLang="es-AR" dirty="0"/>
          </a:p>
        </p:txBody>
      </p:sp>
      <p:pic>
        <p:nvPicPr>
          <p:cNvPr id="11268" name="Picture 4" descr="monte de reparoDSCN3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98775"/>
            <a:ext cx="5286375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0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s-ES" sz="3600" b="1">
                <a:solidFill>
                  <a:schemeClr val="tx2"/>
                </a:solidFill>
              </a:rPr>
              <a:t>Características de las actividades agropecuarias y forestales</a:t>
            </a:r>
            <a:r>
              <a:rPr lang="es-ES" sz="360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2910" y="1285861"/>
            <a:ext cx="4649815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NATURALEZA BIOLOGICA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CLIMA Y SUELO</a:t>
            </a:r>
            <a:endParaRPr lang="es-ES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AMPLIA EXTENSION Y DISPERSION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 smtClean="0"/>
              <a:t>PERIODICIDAD</a:t>
            </a:r>
            <a:endParaRPr lang="es-ES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ESTACIONALIDAD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ALEATORIEDAD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PERECEDIBILIDAD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AR" sz="2000" b="1" dirty="0"/>
              <a:t>OFERTA </a:t>
            </a:r>
            <a:r>
              <a:rPr lang="es-AR" sz="2000" b="1" dirty="0" smtClean="0"/>
              <a:t>ATOMIZADA</a:t>
            </a:r>
            <a:endParaRPr lang="es-AR" sz="20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CONDICIONES ECOLOGICAS HETEROGENEAS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s-ES" sz="2000" b="1" dirty="0"/>
              <a:t>TRANSPORTE</a:t>
            </a:r>
          </a:p>
          <a:p>
            <a:pPr>
              <a:spcBef>
                <a:spcPct val="50000"/>
              </a:spcBef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AR" altLang="es-AR" sz="3900"/>
              <a:t>Clasificación de actividades productivas agropecuarias</a:t>
            </a:r>
            <a:endParaRPr lang="es-ES" altLang="es-AR" sz="39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s-AR" altLang="es-AR" sz="2400"/>
              <a:t>Extensivas</a:t>
            </a:r>
          </a:p>
          <a:p>
            <a:pPr eaLnBrk="1" hangingPunct="1">
              <a:buFontTx/>
              <a:buChar char="-"/>
            </a:pPr>
            <a:r>
              <a:rPr lang="es-AR" altLang="es-AR" sz="2400"/>
              <a:t>Intensivas</a:t>
            </a:r>
          </a:p>
          <a:p>
            <a:pPr eaLnBrk="1" hangingPunct="1">
              <a:buFontTx/>
              <a:buChar char="-"/>
            </a:pPr>
            <a:r>
              <a:rPr lang="es-AR" altLang="es-AR" sz="2400"/>
              <a:t>Semi-intensivas</a:t>
            </a:r>
          </a:p>
          <a:p>
            <a:pPr eaLnBrk="1" hangingPunct="1">
              <a:buFontTx/>
              <a:buNone/>
            </a:pPr>
            <a:endParaRPr lang="es-AR" altLang="es-AR" sz="2400"/>
          </a:p>
          <a:p>
            <a:pPr eaLnBrk="1" hangingPunct="1">
              <a:buFontTx/>
              <a:buNone/>
            </a:pPr>
            <a:endParaRPr lang="es-ES" altLang="es-AR"/>
          </a:p>
        </p:txBody>
      </p:sp>
      <p:pic>
        <p:nvPicPr>
          <p:cNvPr id="18436" name="Picture 4" descr="vaca con ter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28519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guach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359400"/>
            <a:ext cx="16335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ttp://tbn0.google.com/images?q=tbn:KE3ENH_HxdhXZM:http://www.cuencarural.com/img/notas/img_t-2198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857620" y="3500438"/>
            <a:ext cx="17573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unicultu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084763"/>
            <a:ext cx="13541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erea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484313"/>
            <a:ext cx="15128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apicultu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6151563"/>
            <a:ext cx="9366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invernade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857628"/>
            <a:ext cx="13303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foto_avicultur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58769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Agricultura </a:t>
            </a:r>
            <a:endParaRPr lang="es-ES" altLang="es-AR" sz="39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AR" sz="2800"/>
              <a:t>Clasificación: CEREALES</a:t>
            </a:r>
          </a:p>
          <a:p>
            <a:pPr eaLnBrk="1" hangingPunct="1"/>
            <a:r>
              <a:rPr lang="es-ES" altLang="es-AR" sz="2800"/>
              <a:t>Cereales de invierno: trigo, cebada, centeno, avena</a:t>
            </a:r>
          </a:p>
          <a:p>
            <a:pPr eaLnBrk="1" hangingPunct="1"/>
            <a:r>
              <a:rPr lang="es-ES" altLang="es-AR" sz="2800"/>
              <a:t>Cereales de verano: maíz, sorgo</a:t>
            </a:r>
          </a:p>
          <a:p>
            <a:pPr eaLnBrk="1" hangingPunct="1"/>
            <a:r>
              <a:rPr lang="es-ES" altLang="es-AR" sz="2800"/>
              <a:t>Ciclos: siembra, macollaje (plántula), encañazón, espigazón. Manejo y cosecha. </a:t>
            </a:r>
          </a:p>
          <a:p>
            <a:pPr eaLnBrk="1" hangingPunct="1">
              <a:buFontTx/>
              <a:buNone/>
            </a:pPr>
            <a:endParaRPr lang="es-ES" altLang="es-AR" sz="2800"/>
          </a:p>
          <a:p>
            <a:pPr eaLnBrk="1" hangingPunct="1">
              <a:buFontTx/>
              <a:buNone/>
            </a:pPr>
            <a:endParaRPr lang="es-ES" altLang="es-AR"/>
          </a:p>
        </p:txBody>
      </p:sp>
      <p:pic>
        <p:nvPicPr>
          <p:cNvPr id="19460" name="Picture 4" descr="Plantula t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83027"/>
            <a:ext cx="4558998" cy="29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rig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1247775" cy="1655762"/>
          </a:xfrm>
          <a:noFill/>
        </p:spPr>
      </p:pic>
      <p:pic>
        <p:nvPicPr>
          <p:cNvPr id="20483" name="Picture 3" descr="es-colorear-dibujos-imagenes-foto-trigo-p8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1047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trigo-gr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196975"/>
            <a:ext cx="17287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Avena%2520sativa%25203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2636838"/>
            <a:ext cx="914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ave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708275"/>
            <a:ext cx="866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2439497725_f6447631d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2565400"/>
            <a:ext cx="15986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m83214509-Sorgo%252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2420938"/>
            <a:ext cx="117633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m83214509-Ma%C3%ADz%25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4005263"/>
            <a:ext cx="1244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2338934069_4c23d97bb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221163"/>
            <a:ext cx="15843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enteno-vargas-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2988" y="4221163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8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4149725"/>
            <a:ext cx="828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cebada4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5516563"/>
            <a:ext cx="1085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cebada%255B1%255D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150" y="5516563"/>
            <a:ext cx="110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cebada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9113" y="5516563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588125" y="17002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AR" b="1"/>
              <a:t>Verano</a:t>
            </a:r>
            <a:r>
              <a:rPr lang="es-ES" altLang="es-AR"/>
              <a:t> 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979613" y="2603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AR" b="1"/>
              <a:t>Invierno</a:t>
            </a:r>
            <a:r>
              <a:rPr lang="es-ES" altLang="es-AR"/>
              <a:t> </a:t>
            </a:r>
          </a:p>
        </p:txBody>
      </p:sp>
      <p:pic>
        <p:nvPicPr>
          <p:cNvPr id="20498" name="Picture 19" descr="https://encrypted-tbn3.gstatic.com/images?q=tbn:ANd9GcS7gqj0O7ikLPLvEri1dYDBhuSmYFfilvnVTTE-W-QQpmhqByMZ3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2225" y="5589588"/>
            <a:ext cx="20431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Agricultura</a:t>
            </a:r>
            <a:endParaRPr lang="es-ES" altLang="es-AR" sz="39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AR" sz="2800" dirty="0"/>
              <a:t>Clasificación:</a:t>
            </a:r>
            <a:r>
              <a:rPr lang="es-ES" altLang="es-AR" dirty="0"/>
              <a:t> </a:t>
            </a:r>
            <a:r>
              <a:rPr lang="es-ES" altLang="es-AR" sz="2400" dirty="0"/>
              <a:t>OLEAGINOSAS</a:t>
            </a:r>
          </a:p>
          <a:p>
            <a:pPr eaLnBrk="1" hangingPunct="1"/>
            <a:r>
              <a:rPr lang="es-ES" altLang="es-AR" sz="2800" dirty="0"/>
              <a:t>Girasol, soja, colza, lino</a:t>
            </a:r>
            <a:endParaRPr lang="es-ES" altLang="es-AR" dirty="0"/>
          </a:p>
          <a:p>
            <a:pPr eaLnBrk="1" hangingPunct="1"/>
            <a:r>
              <a:rPr lang="es-ES" altLang="es-AR" sz="2800" dirty="0"/>
              <a:t>Ciclos: siembra,  plántula, floración, fructificación. Manejo y Cosecha.</a:t>
            </a:r>
            <a:r>
              <a:rPr lang="es-ES" altLang="es-AR" dirty="0"/>
              <a:t> </a:t>
            </a:r>
          </a:p>
          <a:p>
            <a:pPr eaLnBrk="1" hangingPunct="1"/>
            <a:endParaRPr lang="es-ES" altLang="es-AR" dirty="0"/>
          </a:p>
          <a:p>
            <a:pPr eaLnBrk="1" hangingPunct="1">
              <a:buFontTx/>
              <a:buNone/>
            </a:pPr>
            <a:endParaRPr lang="es-ES" altLang="es-AR" sz="2800" dirty="0"/>
          </a:p>
          <a:p>
            <a:pPr eaLnBrk="1" hangingPunct="1">
              <a:buFontTx/>
              <a:buNone/>
            </a:pPr>
            <a:endParaRPr lang="es-ES" altLang="es-AR" sz="2800" dirty="0"/>
          </a:p>
          <a:p>
            <a:pPr eaLnBrk="1" hangingPunct="1"/>
            <a:endParaRPr lang="es-ES" altLang="es-A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121" y="3857628"/>
            <a:ext cx="683710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irasol_0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1871663" cy="1158875"/>
          </a:xfrm>
          <a:noFill/>
        </p:spPr>
      </p:pic>
      <p:pic>
        <p:nvPicPr>
          <p:cNvPr id="22531" name="Picture 3" descr="gira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13636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girasol%2520para%2520cosech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88913"/>
            <a:ext cx="14239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oja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700213"/>
            <a:ext cx="14843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Mildiu_lacruz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133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So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276475"/>
            <a:ext cx="15113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400px_So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268413"/>
            <a:ext cx="12414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11551foto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37449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olza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3500438"/>
            <a:ext cx="15748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s-AR" altLang="es-AR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s-AR" altLang="es-AR"/>
          </a:p>
        </p:txBody>
      </p:sp>
      <p:pic>
        <p:nvPicPr>
          <p:cNvPr id="22541" name="Picture 13" descr="SIS_COLZA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32845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colz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3500438"/>
            <a:ext cx="8905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lino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213" y="5157788"/>
            <a:ext cx="16668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lino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550" y="5167313"/>
            <a:ext cx="16684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linusi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9338" y="530066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4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50133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3500" dirty="0"/>
              <a:t>Objetivos</a:t>
            </a:r>
            <a:endParaRPr lang="es-ES" altLang="es-AR" sz="35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2100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Resaltar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la importancia de estas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actividades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en la economía del país .</a:t>
            </a:r>
            <a:endParaRPr lang="es-AR" altLang="es-AR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AR" altLang="es-AR" sz="4000" dirty="0">
                <a:latin typeface="Arial" pitchFamily="34" charset="0"/>
                <a:cs typeface="Arial" pitchFamily="34" charset="0"/>
              </a:rPr>
              <a:t>Comprender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cuáles </a:t>
            </a:r>
            <a:r>
              <a:rPr lang="es-AR" altLang="es-AR" sz="4000" dirty="0">
                <a:latin typeface="Arial" pitchFamily="34" charset="0"/>
                <a:cs typeface="Arial" pitchFamily="34" charset="0"/>
              </a:rPr>
              <a:t>son las principales características que presentan </a:t>
            </a:r>
            <a:r>
              <a:rPr lang="es-AR" altLang="es-AR" sz="4000" dirty="0" smtClean="0">
                <a:latin typeface="Arial" pitchFamily="34" charset="0"/>
                <a:cs typeface="Arial" pitchFamily="34" charset="0"/>
              </a:rPr>
              <a:t>estas actividades, </a:t>
            </a:r>
            <a:r>
              <a:rPr lang="es-AR" altLang="es-AR" sz="4000" dirty="0">
                <a:latin typeface="Arial" pitchFamily="34" charset="0"/>
                <a:cs typeface="Arial" pitchFamily="34" charset="0"/>
              </a:rPr>
              <a:t>que las diferencian de otras  actividades económicas.</a:t>
            </a:r>
          </a:p>
          <a:p>
            <a:pPr algn="just">
              <a:lnSpc>
                <a:spcPct val="90000"/>
              </a:lnSpc>
            </a:pPr>
            <a:r>
              <a:rPr lang="es-ES" altLang="es-AR" sz="4000" dirty="0">
                <a:latin typeface="Arial" pitchFamily="34" charset="0"/>
                <a:cs typeface="Arial" pitchFamily="34" charset="0"/>
              </a:rPr>
              <a:t>Desarrollar ejemplos de estas características en actividades de producción </a:t>
            </a:r>
            <a:r>
              <a:rPr lang="es-ES" altLang="es-AR" sz="4000" dirty="0" err="1" smtClean="0">
                <a:latin typeface="Arial" pitchFamily="34" charset="0"/>
                <a:cs typeface="Arial" pitchFamily="34" charset="0"/>
              </a:rPr>
              <a:t>agrìcolas,pecuarias</a:t>
            </a:r>
            <a:r>
              <a:rPr lang="es-ES" altLang="es-A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altLang="es-AR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AR" sz="4000" dirty="0" smtClean="0">
                <a:latin typeface="Arial" pitchFamily="34" charset="0"/>
                <a:cs typeface="Arial" pitchFamily="34" charset="0"/>
              </a:rPr>
              <a:t>Relacionar  los conocimientos abordados en aula con la visita a un establecimiento .</a:t>
            </a:r>
            <a:endParaRPr lang="es-ES_tradnl" altLang="es-AR" sz="4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A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8" name="4 CuadroTexto"/>
          <p:cNvSpPr txBox="1">
            <a:spLocks noChangeArrowheads="1"/>
          </p:cNvSpPr>
          <p:nvPr/>
        </p:nvSpPr>
        <p:spPr bwMode="auto">
          <a:xfrm>
            <a:off x="1500188" y="4143375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AR" altLang="es-AR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0166" y="5214950"/>
          <a:ext cx="6424612" cy="12793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41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6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6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Cultivo de invierno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Época de siembra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Época de cosecha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Trigo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Junio -Julio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54" y="1000108"/>
            <a:ext cx="7708723" cy="38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altLang="es-AR" b="1" dirty="0"/>
              <a:t>Fruticultura</a:t>
            </a:r>
            <a:endParaRPr lang="es-ES" altLang="es-AR" b="1" dirty="0"/>
          </a:p>
          <a:p>
            <a:pPr eaLnBrk="1" hangingPunct="1"/>
            <a:r>
              <a:rPr lang="es-ES" altLang="es-AR" dirty="0"/>
              <a:t>Actividad que dura más de un año (perenne). Cultivos por semillas / estacas / injertos.</a:t>
            </a:r>
          </a:p>
          <a:p>
            <a:pPr eaLnBrk="1" hangingPunct="1"/>
            <a:r>
              <a:rPr lang="es-ES" altLang="es-AR" dirty="0"/>
              <a:t>Vid, ciruelos, cítricos (naranja, limón, mandarina), durazno, manzano, etc.</a:t>
            </a:r>
          </a:p>
          <a:p>
            <a:pPr eaLnBrk="1" hangingPunct="1"/>
            <a:r>
              <a:rPr lang="es-ES" altLang="es-AR" dirty="0"/>
              <a:t>Distintas etapas: almácigo / </a:t>
            </a:r>
            <a:r>
              <a:rPr lang="es-ES" altLang="es-AR" dirty="0" err="1"/>
              <a:t>transplante</a:t>
            </a:r>
            <a:r>
              <a:rPr lang="es-ES" altLang="es-AR" dirty="0"/>
              <a:t> en vivero / </a:t>
            </a:r>
            <a:r>
              <a:rPr lang="es-ES" altLang="es-AR" dirty="0" err="1"/>
              <a:t>injertación</a:t>
            </a:r>
            <a:r>
              <a:rPr lang="es-ES" altLang="es-AR" dirty="0"/>
              <a:t> / </a:t>
            </a:r>
            <a:r>
              <a:rPr lang="es-ES" altLang="es-AR" dirty="0" err="1"/>
              <a:t>Brotación</a:t>
            </a:r>
            <a:r>
              <a:rPr lang="es-ES" altLang="es-AR" dirty="0"/>
              <a:t> / Floración / manejo fitosanitario / podas / cosecha</a:t>
            </a:r>
          </a:p>
          <a:p>
            <a:pPr eaLnBrk="1" hangingPunct="1">
              <a:buFontTx/>
              <a:buNone/>
            </a:pPr>
            <a:endParaRPr lang="es-ES" altLang="es-AR" dirty="0"/>
          </a:p>
        </p:txBody>
      </p:sp>
      <p:pic>
        <p:nvPicPr>
          <p:cNvPr id="24580" name="Picture 4" descr="manzan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4500570"/>
            <a:ext cx="215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 dirty="0"/>
              <a:t>Agricultura </a:t>
            </a:r>
            <a:endParaRPr lang="es-ES" altLang="es-AR" sz="39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b="1" dirty="0"/>
              <a:t>Horticultura</a:t>
            </a:r>
            <a:endParaRPr lang="es-ES" altLang="es-AR" b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088" y="2276475"/>
            <a:ext cx="7848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s-ES" altLang="es-AR" sz="2800" dirty="0"/>
              <a:t> </a:t>
            </a:r>
            <a:r>
              <a:rPr lang="es-ES" altLang="es-AR" sz="2000" b="1" dirty="0"/>
              <a:t>Se realiza todo el año, tanto a campo como  bajo invernáculo. 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Cinturones hortícolas/ Zonas Hortícolas especializadas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Tomate y Morrón: Jujuy, Corrientes, Santa Fe, Bs. As.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Papa: Prov. Bs.  As.  </a:t>
            </a:r>
          </a:p>
          <a:p>
            <a:pPr eaLnBrk="1" hangingPunct="1"/>
            <a:r>
              <a:rPr lang="es-ES" altLang="es-AR" sz="2000" b="1" dirty="0"/>
              <a:t>             Santiago del Estero/ Córdoba/ Catamarca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Hoja: lechuga, acelga, espinaca, etc. </a:t>
            </a:r>
          </a:p>
          <a:p>
            <a:pPr eaLnBrk="1" hangingPunct="1">
              <a:buFontTx/>
              <a:buChar char="•"/>
            </a:pPr>
            <a:r>
              <a:rPr lang="es-ES" altLang="es-AR" sz="2000" b="1" dirty="0"/>
              <a:t> Ciclos: a partir de semillas se hacen Almácigos/ </a:t>
            </a:r>
            <a:r>
              <a:rPr lang="es-ES" altLang="es-AR" sz="2000" b="1" dirty="0" err="1"/>
              <a:t>transplante</a:t>
            </a:r>
            <a:r>
              <a:rPr lang="es-ES" altLang="es-AR" sz="2000" b="1" dirty="0"/>
              <a:t>. Siembra definitiva. Desarrollo de la Planta.</a:t>
            </a:r>
          </a:p>
          <a:p>
            <a:pPr eaLnBrk="1" hangingPunct="1"/>
            <a:r>
              <a:rPr lang="es-ES" altLang="es-AR" sz="2000" b="1" dirty="0"/>
              <a:t>Cosecha</a:t>
            </a:r>
            <a:endParaRPr lang="es-AR" altLang="es-AR" sz="2000" b="1" dirty="0"/>
          </a:p>
          <a:p>
            <a:pPr eaLnBrk="1" hangingPunct="1"/>
            <a:endParaRPr lang="es-ES" altLang="es-AR" b="1" dirty="0"/>
          </a:p>
        </p:txBody>
      </p:sp>
      <p:pic>
        <p:nvPicPr>
          <p:cNvPr id="25605" name="Picture 6" descr="alcau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14884"/>
            <a:ext cx="2356990" cy="18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Lechuga-flota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357166"/>
            <a:ext cx="2631547" cy="19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1557338"/>
            <a:ext cx="814705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 smtClean="0"/>
              <a:t>Cría</a:t>
            </a:r>
            <a:r>
              <a:rPr lang="es-AR" altLang="es-AR" sz="2800" dirty="0"/>
              <a:t>: obtención de ternero.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80000"/>
              </a:lnSpc>
            </a:pPr>
            <a:endParaRPr lang="es-ES" altLang="es-AR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AR" sz="2800" dirty="0"/>
          </a:p>
        </p:txBody>
      </p:sp>
      <p:pic>
        <p:nvPicPr>
          <p:cNvPr id="26629" name="Picture 5" descr="lore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4929222" cy="36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sz="2800"/>
              <a:t>Invernada: entran terneros que son engordados, se obtienen novillos. </a:t>
            </a:r>
          </a:p>
          <a:p>
            <a:pPr eaLnBrk="1" hangingPunct="1"/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ES" altLang="es-AR" sz="2800"/>
          </a:p>
        </p:txBody>
      </p:sp>
      <p:pic>
        <p:nvPicPr>
          <p:cNvPr id="27652" name="Picture 4" descr="Copia de DSCN1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105150"/>
            <a:ext cx="46815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sz="2800"/>
              <a:t>Una variante es el feed lot. Intensiva</a:t>
            </a:r>
            <a:endParaRPr lang="es-ES" altLang="es-AR" sz="2800"/>
          </a:p>
        </p:txBody>
      </p:sp>
      <p:pic>
        <p:nvPicPr>
          <p:cNvPr id="28676" name="Picture 4" descr="feed_l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55900"/>
            <a:ext cx="18002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eed-lot-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60350"/>
            <a:ext cx="15843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eedlot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365625"/>
            <a:ext cx="19446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SCN04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294322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14338"/>
            <a:ext cx="7772400" cy="1143000"/>
          </a:xfrm>
        </p:spPr>
        <p:txBody>
          <a:bodyPr anchor="b"/>
          <a:lstStyle/>
          <a:p>
            <a:pPr eaLnBrk="1" hangingPunct="1"/>
            <a:r>
              <a:rPr lang="es-AR" altLang="es-AR" sz="3900" b="1"/>
              <a:t>Ganadería bovina</a:t>
            </a:r>
            <a:endParaRPr lang="es-ES" altLang="es-AR" sz="39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AR" altLang="es-AR" sz="2800" dirty="0"/>
              <a:t>Tambo</a:t>
            </a:r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</a:pPr>
            <a:r>
              <a:rPr lang="es-AR" altLang="es-AR" sz="2400" dirty="0"/>
              <a:t>Otras: cerdos, pollo, cabras, ovejas</a:t>
            </a:r>
            <a:endParaRPr lang="es-ES" altLang="es-AR" sz="2400" dirty="0"/>
          </a:p>
        </p:txBody>
      </p:sp>
      <p:pic>
        <p:nvPicPr>
          <p:cNvPr id="29700" name="Picture 4" descr="vaca holando ag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44813"/>
            <a:ext cx="32559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tambo%2520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295525"/>
            <a:ext cx="19383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ambo_experimental_vac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76700"/>
            <a:ext cx="19431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2850" y="404813"/>
            <a:ext cx="7931150" cy="1368425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s-AR" altLang="es-AR" sz="2800" b="1" dirty="0">
                <a:solidFill>
                  <a:schemeClr val="tx1"/>
                </a:solidFill>
              </a:rPr>
              <a:t/>
            </a:r>
            <a:br>
              <a:rPr lang="es-AR" altLang="es-AR" sz="2800" b="1" dirty="0">
                <a:solidFill>
                  <a:schemeClr val="tx1"/>
                </a:solidFill>
              </a:rPr>
            </a:br>
            <a:r>
              <a:rPr lang="es-AR" altLang="es-AR" sz="2800" b="1" dirty="0">
                <a:solidFill>
                  <a:schemeClr val="tx1"/>
                </a:solidFill>
              </a:rPr>
              <a:t> PRODUCCIÓN DE </a:t>
            </a:r>
            <a:r>
              <a:rPr lang="es-AR" altLang="es-AR" sz="2800" b="1" dirty="0" smtClean="0">
                <a:solidFill>
                  <a:schemeClr val="tx1"/>
                </a:solidFill>
              </a:rPr>
              <a:t>PASTURAS NATURALES PARA </a:t>
            </a:r>
            <a:r>
              <a:rPr lang="es-AR" altLang="es-AR" sz="2800" b="1" dirty="0">
                <a:solidFill>
                  <a:schemeClr val="tx1"/>
                </a:solidFill>
              </a:rPr>
              <a:t>LAS PRODUCCIONES ANIMALES </a:t>
            </a:r>
            <a:r>
              <a:rPr lang="es-ES" altLang="es-AR" sz="2800" b="1" dirty="0">
                <a:solidFill>
                  <a:schemeClr val="tx1"/>
                </a:solidFill>
              </a:rPr>
              <a:t/>
            </a:r>
            <a:br>
              <a:rPr lang="es-ES" altLang="es-AR" sz="2800" b="1" dirty="0">
                <a:solidFill>
                  <a:schemeClr val="tx1"/>
                </a:solidFill>
              </a:rPr>
            </a:br>
            <a:endParaRPr lang="es-ES" altLang="es-AR" sz="2800" b="1" dirty="0">
              <a:solidFill>
                <a:schemeClr val="tx1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643050"/>
            <a:ext cx="6532562" cy="4953000"/>
          </a:xfrm>
          <a:noFill/>
        </p:spPr>
      </p:pic>
      <p:sp>
        <p:nvSpPr>
          <p:cNvPr id="16386" name="AutoShape 2" descr="Resultado de imagen para oferta forraj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71480"/>
            <a:ext cx="8229600" cy="1439863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s-AR" altLang="es-AR" sz="2800" b="1" dirty="0">
                <a:solidFill>
                  <a:schemeClr val="tx1"/>
                </a:solidFill>
              </a:rPr>
              <a:t/>
            </a:r>
            <a:br>
              <a:rPr lang="es-AR" altLang="es-AR" sz="2800" b="1" dirty="0">
                <a:solidFill>
                  <a:schemeClr val="tx1"/>
                </a:solidFill>
              </a:rPr>
            </a:br>
            <a:r>
              <a:rPr lang="es-AR" altLang="es-AR" sz="2800" b="1" dirty="0">
                <a:solidFill>
                  <a:schemeClr val="tx1"/>
                </a:solidFill>
              </a:rPr>
              <a:t>RELACIÓN ENTRE LA PRODUCCIÓN DE PASTOS Y LA LLUVIA (EN CICLOS NORMALES)</a:t>
            </a:r>
            <a:r>
              <a:rPr lang="es-ES" altLang="es-AR" sz="4000" b="1" dirty="0">
                <a:solidFill>
                  <a:schemeClr val="tx1"/>
                </a:solidFill>
              </a:rPr>
              <a:t/>
            </a:r>
            <a:br>
              <a:rPr lang="es-ES" altLang="es-AR" sz="4000" b="1" dirty="0">
                <a:solidFill>
                  <a:schemeClr val="tx1"/>
                </a:solidFill>
              </a:rPr>
            </a:br>
            <a:endParaRPr lang="es-ES" altLang="es-AR" sz="4000" b="1" dirty="0">
              <a:solidFill>
                <a:schemeClr val="tx1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571612"/>
            <a:ext cx="7058025" cy="5048250"/>
          </a:xfrm>
          <a:noFill/>
        </p:spPr>
      </p:pic>
      <p:sp>
        <p:nvSpPr>
          <p:cNvPr id="31748" name="Freeform 4"/>
          <p:cNvSpPr>
            <a:spLocks/>
          </p:cNvSpPr>
          <p:nvPr/>
        </p:nvSpPr>
        <p:spPr bwMode="auto">
          <a:xfrm>
            <a:off x="3492500" y="2276475"/>
            <a:ext cx="4318000" cy="1223963"/>
          </a:xfrm>
          <a:custGeom>
            <a:avLst/>
            <a:gdLst>
              <a:gd name="T0" fmla="*/ 0 w 2992"/>
              <a:gd name="T1" fmla="*/ 2147483647 h 768"/>
              <a:gd name="T2" fmla="*/ 2147483647 w 2992"/>
              <a:gd name="T3" fmla="*/ 2147483647 h 768"/>
              <a:gd name="T4" fmla="*/ 2147483647 w 2992"/>
              <a:gd name="T5" fmla="*/ 2147483647 h 768"/>
              <a:gd name="T6" fmla="*/ 2147483647 w 2992"/>
              <a:gd name="T7" fmla="*/ 2147483647 h 768"/>
              <a:gd name="T8" fmla="*/ 2147483647 w 2992"/>
              <a:gd name="T9" fmla="*/ 2147483647 h 768"/>
              <a:gd name="T10" fmla="*/ 2147483647 w 2992"/>
              <a:gd name="T11" fmla="*/ 2147483647 h 768"/>
              <a:gd name="T12" fmla="*/ 2147483647 w 2992"/>
              <a:gd name="T13" fmla="*/ 2147483647 h 768"/>
              <a:gd name="T14" fmla="*/ 2147483647 w 2992"/>
              <a:gd name="T15" fmla="*/ 2147483647 h 768"/>
              <a:gd name="T16" fmla="*/ 2147483647 w 2992"/>
              <a:gd name="T17" fmla="*/ 2147483647 h 768"/>
              <a:gd name="T18" fmla="*/ 2147483647 w 2992"/>
              <a:gd name="T19" fmla="*/ 2147483647 h 768"/>
              <a:gd name="T20" fmla="*/ 2147483647 w 2992"/>
              <a:gd name="T21" fmla="*/ 2147483647 h 768"/>
              <a:gd name="T22" fmla="*/ 2147483647 w 2992"/>
              <a:gd name="T23" fmla="*/ 2147483647 h 768"/>
              <a:gd name="T24" fmla="*/ 2147483647 w 2992"/>
              <a:gd name="T25" fmla="*/ 2147483647 h 768"/>
              <a:gd name="T26" fmla="*/ 2147483647 w 2992"/>
              <a:gd name="T27" fmla="*/ 2147483647 h 768"/>
              <a:gd name="T28" fmla="*/ 2147483647 w 2992"/>
              <a:gd name="T29" fmla="*/ 2147483647 h 768"/>
              <a:gd name="T30" fmla="*/ 2147483647 w 2992"/>
              <a:gd name="T31" fmla="*/ 2147483647 h 768"/>
              <a:gd name="T32" fmla="*/ 2147483647 w 2992"/>
              <a:gd name="T33" fmla="*/ 2147483647 h 768"/>
              <a:gd name="T34" fmla="*/ 2147483647 w 2992"/>
              <a:gd name="T35" fmla="*/ 2147483647 h 768"/>
              <a:gd name="T36" fmla="*/ 2147483647 w 2992"/>
              <a:gd name="T37" fmla="*/ 2147483647 h 768"/>
              <a:gd name="T38" fmla="*/ 2147483647 w 2992"/>
              <a:gd name="T39" fmla="*/ 2147483647 h 768"/>
              <a:gd name="T40" fmla="*/ 2147483647 w 2992"/>
              <a:gd name="T41" fmla="*/ 2147483647 h 768"/>
              <a:gd name="T42" fmla="*/ 2147483647 w 2992"/>
              <a:gd name="T43" fmla="*/ 2147483647 h 768"/>
              <a:gd name="T44" fmla="*/ 2147483647 w 2992"/>
              <a:gd name="T45" fmla="*/ 2147483647 h 768"/>
              <a:gd name="T46" fmla="*/ 2147483647 w 2992"/>
              <a:gd name="T47" fmla="*/ 0 h 768"/>
              <a:gd name="T48" fmla="*/ 2147483647 w 2992"/>
              <a:gd name="T49" fmla="*/ 2147483647 h 768"/>
              <a:gd name="T50" fmla="*/ 2147483647 w 2992"/>
              <a:gd name="T51" fmla="*/ 2147483647 h 768"/>
              <a:gd name="T52" fmla="*/ 2147483647 w 2992"/>
              <a:gd name="T53" fmla="*/ 2147483647 h 768"/>
              <a:gd name="T54" fmla="*/ 2147483647 w 2992"/>
              <a:gd name="T55" fmla="*/ 2147483647 h 768"/>
              <a:gd name="T56" fmla="*/ 2147483647 w 2992"/>
              <a:gd name="T57" fmla="*/ 2147483647 h 768"/>
              <a:gd name="T58" fmla="*/ 2147483647 w 2992"/>
              <a:gd name="T59" fmla="*/ 2147483647 h 768"/>
              <a:gd name="T60" fmla="*/ 2147483647 w 2992"/>
              <a:gd name="T61" fmla="*/ 2147483647 h 768"/>
              <a:gd name="T62" fmla="*/ 2147483647 w 2992"/>
              <a:gd name="T63" fmla="*/ 2147483647 h 768"/>
              <a:gd name="T64" fmla="*/ 2147483647 w 2992"/>
              <a:gd name="T65" fmla="*/ 2147483647 h 768"/>
              <a:gd name="T66" fmla="*/ 2147483647 w 2992"/>
              <a:gd name="T67" fmla="*/ 2147483647 h 7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92"/>
              <a:gd name="T103" fmla="*/ 0 h 768"/>
              <a:gd name="T104" fmla="*/ 2992 w 2992"/>
              <a:gd name="T105" fmla="*/ 768 h 7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92" h="768">
                <a:moveTo>
                  <a:pt x="0" y="744"/>
                </a:moveTo>
                <a:cubicBezTo>
                  <a:pt x="33" y="694"/>
                  <a:pt x="45" y="643"/>
                  <a:pt x="88" y="600"/>
                </a:cubicBezTo>
                <a:cubicBezTo>
                  <a:pt x="91" y="592"/>
                  <a:pt x="92" y="584"/>
                  <a:pt x="96" y="576"/>
                </a:cubicBezTo>
                <a:cubicBezTo>
                  <a:pt x="100" y="567"/>
                  <a:pt x="109" y="561"/>
                  <a:pt x="112" y="552"/>
                </a:cubicBezTo>
                <a:cubicBezTo>
                  <a:pt x="117" y="539"/>
                  <a:pt x="116" y="525"/>
                  <a:pt x="120" y="512"/>
                </a:cubicBezTo>
                <a:cubicBezTo>
                  <a:pt x="135" y="466"/>
                  <a:pt x="156" y="420"/>
                  <a:pt x="176" y="376"/>
                </a:cubicBezTo>
                <a:cubicBezTo>
                  <a:pt x="195" y="332"/>
                  <a:pt x="181" y="310"/>
                  <a:pt x="224" y="296"/>
                </a:cubicBezTo>
                <a:cubicBezTo>
                  <a:pt x="240" y="271"/>
                  <a:pt x="261" y="260"/>
                  <a:pt x="288" y="248"/>
                </a:cubicBezTo>
                <a:cubicBezTo>
                  <a:pt x="303" y="241"/>
                  <a:pt x="336" y="232"/>
                  <a:pt x="336" y="232"/>
                </a:cubicBezTo>
                <a:cubicBezTo>
                  <a:pt x="426" y="238"/>
                  <a:pt x="454" y="241"/>
                  <a:pt x="528" y="256"/>
                </a:cubicBezTo>
                <a:cubicBezTo>
                  <a:pt x="552" y="272"/>
                  <a:pt x="580" y="284"/>
                  <a:pt x="600" y="304"/>
                </a:cubicBezTo>
                <a:cubicBezTo>
                  <a:pt x="633" y="337"/>
                  <a:pt x="673" y="390"/>
                  <a:pt x="712" y="416"/>
                </a:cubicBezTo>
                <a:cubicBezTo>
                  <a:pt x="723" y="448"/>
                  <a:pt x="732" y="461"/>
                  <a:pt x="760" y="480"/>
                </a:cubicBezTo>
                <a:cubicBezTo>
                  <a:pt x="780" y="539"/>
                  <a:pt x="811" y="605"/>
                  <a:pt x="864" y="640"/>
                </a:cubicBezTo>
                <a:cubicBezTo>
                  <a:pt x="904" y="759"/>
                  <a:pt x="993" y="761"/>
                  <a:pt x="1104" y="768"/>
                </a:cubicBezTo>
                <a:cubicBezTo>
                  <a:pt x="1165" y="763"/>
                  <a:pt x="1227" y="761"/>
                  <a:pt x="1288" y="752"/>
                </a:cubicBezTo>
                <a:cubicBezTo>
                  <a:pt x="1300" y="750"/>
                  <a:pt x="1309" y="740"/>
                  <a:pt x="1320" y="736"/>
                </a:cubicBezTo>
                <a:cubicBezTo>
                  <a:pt x="1381" y="716"/>
                  <a:pt x="1448" y="702"/>
                  <a:pt x="1512" y="696"/>
                </a:cubicBezTo>
                <a:cubicBezTo>
                  <a:pt x="1559" y="680"/>
                  <a:pt x="1583" y="628"/>
                  <a:pt x="1624" y="600"/>
                </a:cubicBezTo>
                <a:cubicBezTo>
                  <a:pt x="1634" y="561"/>
                  <a:pt x="1656" y="532"/>
                  <a:pt x="1672" y="496"/>
                </a:cubicBezTo>
                <a:cubicBezTo>
                  <a:pt x="1709" y="413"/>
                  <a:pt x="1734" y="314"/>
                  <a:pt x="1800" y="248"/>
                </a:cubicBezTo>
                <a:cubicBezTo>
                  <a:pt x="1811" y="214"/>
                  <a:pt x="1831" y="193"/>
                  <a:pt x="1856" y="168"/>
                </a:cubicBezTo>
                <a:cubicBezTo>
                  <a:pt x="1866" y="139"/>
                  <a:pt x="1902" y="105"/>
                  <a:pt x="1928" y="88"/>
                </a:cubicBezTo>
                <a:cubicBezTo>
                  <a:pt x="1943" y="43"/>
                  <a:pt x="1996" y="15"/>
                  <a:pt x="2040" y="0"/>
                </a:cubicBezTo>
                <a:cubicBezTo>
                  <a:pt x="2141" y="3"/>
                  <a:pt x="2243" y="1"/>
                  <a:pt x="2344" y="8"/>
                </a:cubicBezTo>
                <a:cubicBezTo>
                  <a:pt x="2363" y="9"/>
                  <a:pt x="2383" y="33"/>
                  <a:pt x="2400" y="40"/>
                </a:cubicBezTo>
                <a:cubicBezTo>
                  <a:pt x="2448" y="61"/>
                  <a:pt x="2485" y="81"/>
                  <a:pt x="2528" y="112"/>
                </a:cubicBezTo>
                <a:cubicBezTo>
                  <a:pt x="2588" y="155"/>
                  <a:pt x="2638" y="211"/>
                  <a:pt x="2696" y="256"/>
                </a:cubicBezTo>
                <a:cubicBezTo>
                  <a:pt x="2711" y="268"/>
                  <a:pt x="2728" y="277"/>
                  <a:pt x="2744" y="288"/>
                </a:cubicBezTo>
                <a:cubicBezTo>
                  <a:pt x="2752" y="293"/>
                  <a:pt x="2768" y="304"/>
                  <a:pt x="2768" y="304"/>
                </a:cubicBezTo>
                <a:cubicBezTo>
                  <a:pt x="2803" y="356"/>
                  <a:pt x="2804" y="354"/>
                  <a:pt x="2856" y="384"/>
                </a:cubicBezTo>
                <a:cubicBezTo>
                  <a:pt x="2884" y="400"/>
                  <a:pt x="2905" y="422"/>
                  <a:pt x="2936" y="432"/>
                </a:cubicBezTo>
                <a:cubicBezTo>
                  <a:pt x="2952" y="448"/>
                  <a:pt x="2968" y="464"/>
                  <a:pt x="2984" y="480"/>
                </a:cubicBezTo>
                <a:cubicBezTo>
                  <a:pt x="2987" y="483"/>
                  <a:pt x="2989" y="485"/>
                  <a:pt x="2992" y="4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2195513" y="3429000"/>
            <a:ext cx="1308100" cy="520700"/>
          </a:xfrm>
          <a:custGeom>
            <a:avLst/>
            <a:gdLst>
              <a:gd name="T0" fmla="*/ 2147483647 w 824"/>
              <a:gd name="T1" fmla="*/ 0 h 280"/>
              <a:gd name="T2" fmla="*/ 2147483647 w 824"/>
              <a:gd name="T3" fmla="*/ 2147483647 h 280"/>
              <a:gd name="T4" fmla="*/ 2147483647 w 824"/>
              <a:gd name="T5" fmla="*/ 2147483647 h 280"/>
              <a:gd name="T6" fmla="*/ 2147483647 w 824"/>
              <a:gd name="T7" fmla="*/ 2147483647 h 280"/>
              <a:gd name="T8" fmla="*/ 0 w 824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280"/>
              <a:gd name="T17" fmla="*/ 824 w 824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" h="280">
                <a:moveTo>
                  <a:pt x="824" y="0"/>
                </a:moveTo>
                <a:cubicBezTo>
                  <a:pt x="786" y="113"/>
                  <a:pt x="652" y="105"/>
                  <a:pt x="560" y="136"/>
                </a:cubicBezTo>
                <a:cubicBezTo>
                  <a:pt x="494" y="158"/>
                  <a:pt x="446" y="175"/>
                  <a:pt x="376" y="184"/>
                </a:cubicBezTo>
                <a:cubicBezTo>
                  <a:pt x="312" y="227"/>
                  <a:pt x="270" y="238"/>
                  <a:pt x="192" y="248"/>
                </a:cubicBezTo>
                <a:cubicBezTo>
                  <a:pt x="130" y="269"/>
                  <a:pt x="65" y="280"/>
                  <a:pt x="0" y="28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43438" y="23495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AR" altLang="es-AR" b="1">
                <a:solidFill>
                  <a:schemeClr val="accent2"/>
                </a:solidFill>
              </a:rPr>
              <a:t>lluvias</a:t>
            </a:r>
            <a:endParaRPr lang="es-ES" altLang="es-AR" b="1">
              <a:solidFill>
                <a:schemeClr val="accent2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300788" y="37163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AR" altLang="es-AR" b="1">
                <a:solidFill>
                  <a:srgbClr val="003300"/>
                </a:solidFill>
              </a:rPr>
              <a:t>  forraje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219700" y="27813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300788" y="3357563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dirty="0"/>
              <a:t>Rodeo de </a:t>
            </a:r>
            <a:r>
              <a:rPr lang="es-AR" altLang="es-AR" dirty="0" smtClean="0"/>
              <a:t>cría</a:t>
            </a:r>
            <a:endParaRPr lang="es-ES" altLang="es-A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AR" altLang="es-AR" dirty="0"/>
              <a:t> </a:t>
            </a:r>
            <a:r>
              <a:rPr lang="es-AR" altLang="es-AR" dirty="0" smtClean="0"/>
              <a:t>Vacas</a:t>
            </a:r>
            <a:endParaRPr lang="es-AR" altLang="es-AR" dirty="0"/>
          </a:p>
          <a:p>
            <a:pPr eaLnBrk="1" hangingPunct="1"/>
            <a:r>
              <a:rPr lang="es-AR" altLang="es-AR" dirty="0"/>
              <a:t>Vaquillonas</a:t>
            </a:r>
          </a:p>
          <a:p>
            <a:pPr eaLnBrk="1" hangingPunct="1"/>
            <a:r>
              <a:rPr lang="es-AR" altLang="es-AR" dirty="0"/>
              <a:t>Terneros</a:t>
            </a:r>
          </a:p>
          <a:p>
            <a:pPr eaLnBrk="1" hangingPunct="1"/>
            <a:r>
              <a:rPr lang="es-AR" altLang="es-AR" dirty="0"/>
              <a:t>Toros/toritos</a:t>
            </a:r>
            <a:endParaRPr lang="es-ES" alt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altLang="es-AR" sz="2800" dirty="0" smtClean="0"/>
              <a:t>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altLang="es-AR" sz="2800" dirty="0" smtClean="0"/>
              <a:t>Actividades Agropecuarias y forestales</a:t>
            </a:r>
            <a:endParaRPr lang="es-AR" altLang="es-AR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A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AR" altLang="es-AR" sz="2800" dirty="0"/>
          </a:p>
        </p:txBody>
      </p:sp>
      <p:pic>
        <p:nvPicPr>
          <p:cNvPr id="4100" name="Picture 4" descr="granj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357694"/>
            <a:ext cx="21113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54_Zboz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71678"/>
            <a:ext cx="16573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http://www.papelnet.cl/ayuda/galeria/arbol1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34" y="2500306"/>
            <a:ext cx="1584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AR" altLang="es-AR"/>
          </a:p>
        </p:txBody>
      </p:sp>
      <p:pic>
        <p:nvPicPr>
          <p:cNvPr id="4108" name="Picture 13" descr="7309_6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357298"/>
            <a:ext cx="12493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74638"/>
            <a:ext cx="8572500" cy="1296987"/>
          </a:xfrm>
        </p:spPr>
        <p:txBody>
          <a:bodyPr anchor="b"/>
          <a:lstStyle/>
          <a:p>
            <a:pPr eaLnBrk="1" hangingPunct="1"/>
            <a:r>
              <a:rPr lang="es-ES_tradnl" altLang="es-AR" sz="2900" b="1" dirty="0"/>
              <a:t>MANEJO REPRODUCTIVO DEL RODEO DE CRIA</a:t>
            </a:r>
            <a:endParaRPr lang="es-ES" altLang="es-AR" sz="2900" b="1" dirty="0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285720" y="2714620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AR" sz="1600" b="1" u="sng" dirty="0">
                <a:solidFill>
                  <a:schemeClr val="accent2"/>
                </a:solidFill>
              </a:rPr>
              <a:t>O     N     D      </a:t>
            </a:r>
            <a:r>
              <a:rPr lang="es-ES_tradnl" altLang="es-AR" sz="1600" b="1" u="sng" dirty="0"/>
              <a:t> E        F      </a:t>
            </a:r>
            <a:r>
              <a:rPr lang="es-ES_tradnl" altLang="es-AR" sz="1600" b="1" i="1" u="sng" dirty="0"/>
              <a:t>M        A</a:t>
            </a:r>
            <a:r>
              <a:rPr lang="es-ES_tradnl" altLang="es-AR" sz="1600" b="1" u="sng" dirty="0"/>
              <a:t>        M       J </a:t>
            </a:r>
            <a:r>
              <a:rPr lang="es-ES_tradnl" altLang="es-AR" sz="1600" u="sng" dirty="0">
                <a:solidFill>
                  <a:srgbClr val="00B050"/>
                </a:solidFill>
              </a:rPr>
              <a:t>        </a:t>
            </a:r>
            <a:r>
              <a:rPr lang="es-ES_tradnl" altLang="es-AR" sz="1600" i="1" u="sng" dirty="0" err="1">
                <a:solidFill>
                  <a:srgbClr val="00B050"/>
                </a:solidFill>
              </a:rPr>
              <a:t>J</a:t>
            </a:r>
            <a:r>
              <a:rPr lang="es-ES_tradnl" altLang="es-AR" sz="1600" i="1" u="sng" dirty="0">
                <a:solidFill>
                  <a:srgbClr val="00B050"/>
                </a:solidFill>
              </a:rPr>
              <a:t>          A         </a:t>
            </a:r>
            <a:r>
              <a:rPr lang="es-ES_tradnl" altLang="es-AR" sz="1600" b="1" u="sng" dirty="0">
                <a:solidFill>
                  <a:schemeClr val="folHlink"/>
                </a:solidFill>
              </a:rPr>
              <a:t>S  </a:t>
            </a:r>
            <a:r>
              <a:rPr lang="es-ES_tradnl" altLang="es-AR" sz="1600" b="1" u="sng" dirty="0"/>
              <a:t>      </a:t>
            </a:r>
            <a:r>
              <a:rPr lang="es-ES_tradnl" altLang="es-AR" sz="1600" b="1" u="sng" dirty="0">
                <a:solidFill>
                  <a:srgbClr val="000099"/>
                </a:solidFill>
              </a:rPr>
              <a:t>O      N       D</a:t>
            </a:r>
            <a:r>
              <a:rPr lang="es-ES_tradnl" altLang="es-AR" sz="1600" b="1" u="sng" dirty="0"/>
              <a:t>     E    </a:t>
            </a:r>
          </a:p>
          <a:p>
            <a:pPr eaLnBrk="1" hangingPunct="1"/>
            <a:r>
              <a:rPr lang="es-ES_tradnl" altLang="es-AR" sz="1600" b="1" dirty="0">
                <a:solidFill>
                  <a:schemeClr val="accent2"/>
                </a:solidFill>
              </a:rPr>
              <a:t>Servicio 1                                                                 </a:t>
            </a:r>
            <a:r>
              <a:rPr lang="es-ES_tradnl" altLang="es-AR" sz="1600" b="1" dirty="0">
                <a:solidFill>
                  <a:srgbClr val="00B050"/>
                </a:solidFill>
              </a:rPr>
              <a:t>Parición 1</a:t>
            </a:r>
            <a:r>
              <a:rPr lang="es-ES_tradnl" altLang="es-AR" sz="1600" b="1" dirty="0">
                <a:solidFill>
                  <a:schemeClr val="accent2"/>
                </a:solidFill>
              </a:rPr>
              <a:t>                          </a:t>
            </a:r>
            <a:r>
              <a:rPr lang="es-ES_tradnl" altLang="es-AR" sz="1600" b="1" dirty="0">
                <a:solidFill>
                  <a:srgbClr val="000099"/>
                </a:solidFill>
              </a:rPr>
              <a:t>Servicio 2</a:t>
            </a:r>
            <a:endParaRPr lang="es-ES_tradnl" altLang="es-AR" sz="1600" b="1" u="sng" dirty="0"/>
          </a:p>
          <a:p>
            <a:pPr eaLnBrk="1" hangingPunct="1"/>
            <a:endParaRPr lang="es-ES_tradnl" altLang="es-AR" sz="1600" b="1" u="sng" dirty="0"/>
          </a:p>
          <a:p>
            <a:pPr eaLnBrk="1" hangingPunct="1"/>
            <a:r>
              <a:rPr lang="es-ES_tradnl" altLang="es-AR" sz="1600" b="1" u="sng" dirty="0"/>
              <a:t>F   </a:t>
            </a:r>
            <a:r>
              <a:rPr lang="es-ES_tradnl" altLang="es-AR" sz="1600" b="1" u="sng" dirty="0">
                <a:solidFill>
                  <a:srgbClr val="7030A0"/>
                </a:solidFill>
              </a:rPr>
              <a:t>M  A   </a:t>
            </a:r>
          </a:p>
          <a:p>
            <a:pPr eaLnBrk="1" hangingPunct="1"/>
            <a:r>
              <a:rPr lang="es-ES_tradnl" altLang="es-AR" sz="1600" b="1" dirty="0">
                <a:solidFill>
                  <a:srgbClr val="7030A0"/>
                </a:solidFill>
              </a:rPr>
              <a:t>      </a:t>
            </a:r>
            <a:r>
              <a:rPr lang="es-ES_tradnl" altLang="es-AR" sz="1600" b="1" dirty="0" err="1">
                <a:solidFill>
                  <a:srgbClr val="7030A0"/>
                </a:solidFill>
              </a:rPr>
              <a:t>Dest</a:t>
            </a:r>
            <a:r>
              <a:rPr lang="es-ES_tradnl" altLang="es-AR" sz="1600" b="1" dirty="0">
                <a:solidFill>
                  <a:srgbClr val="7030A0"/>
                </a:solidFill>
              </a:rPr>
              <a:t> 1</a:t>
            </a:r>
          </a:p>
          <a:p>
            <a:pPr eaLnBrk="1" hangingPunct="1"/>
            <a:r>
              <a:rPr lang="es-ES_tradnl" altLang="es-AR" sz="1600" b="1" dirty="0"/>
              <a:t>	</a:t>
            </a:r>
            <a:endParaRPr lang="es-ES" altLang="es-AR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es-AR" altLang="es-AR" sz="2400" b="1" dirty="0">
                <a:solidFill>
                  <a:schemeClr val="tx1"/>
                </a:solidFill>
              </a:rPr>
              <a:t>RELACIÓN ENTRE LA PRODUCCIÓN DE PASTO Y EL MANEJO REPRODUCTIVO</a:t>
            </a:r>
            <a:r>
              <a:rPr lang="es-ES" altLang="es-AR" sz="2400" b="1" dirty="0">
                <a:solidFill>
                  <a:schemeClr val="tx1"/>
                </a:solidFill>
              </a:rPr>
              <a:t/>
            </a:r>
            <a:br>
              <a:rPr lang="es-ES" altLang="es-AR" sz="2400" b="1" dirty="0">
                <a:solidFill>
                  <a:schemeClr val="tx1"/>
                </a:solidFill>
              </a:rPr>
            </a:br>
            <a:endParaRPr lang="es-ES" altLang="es-AR" sz="2400" b="1" dirty="0">
              <a:solidFill>
                <a:schemeClr val="tx1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714488"/>
            <a:ext cx="7091363" cy="2949575"/>
          </a:xfr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4652963"/>
            <a:ext cx="8424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AR" sz="1400" b="1" u="sng">
                <a:solidFill>
                  <a:schemeClr val="accent2"/>
                </a:solidFill>
              </a:rPr>
              <a:t>O     N     D      </a:t>
            </a:r>
            <a:r>
              <a:rPr lang="es-ES_tradnl" altLang="es-AR" sz="1400" b="1" u="sng"/>
              <a:t> E        F      </a:t>
            </a:r>
            <a:r>
              <a:rPr lang="es-ES_tradnl" altLang="es-AR" sz="1400" b="1" i="1" u="sng"/>
              <a:t>M        A</a:t>
            </a:r>
            <a:r>
              <a:rPr lang="es-ES_tradnl" altLang="es-AR" sz="1400" b="1" u="sng"/>
              <a:t>        M       </a:t>
            </a:r>
            <a:r>
              <a:rPr lang="es-ES_tradnl" altLang="es-AR" sz="1400" b="1" u="sng">
                <a:solidFill>
                  <a:schemeClr val="accent2"/>
                </a:solidFill>
              </a:rPr>
              <a:t>J         </a:t>
            </a:r>
            <a:r>
              <a:rPr lang="es-ES_tradnl" altLang="es-AR" sz="1400" b="1" i="1" u="sng">
                <a:solidFill>
                  <a:schemeClr val="accent2"/>
                </a:solidFill>
              </a:rPr>
              <a:t>J          A</a:t>
            </a:r>
            <a:r>
              <a:rPr lang="es-ES_tradnl" altLang="es-AR" sz="1400" b="1" i="1" u="sng"/>
              <a:t>         </a:t>
            </a:r>
            <a:r>
              <a:rPr lang="es-ES_tradnl" altLang="es-AR" sz="1400" b="1" u="sng"/>
              <a:t>S        </a:t>
            </a:r>
            <a:r>
              <a:rPr lang="es-ES_tradnl" altLang="es-AR" sz="1400" b="1" u="sng">
                <a:solidFill>
                  <a:srgbClr val="000099"/>
                </a:solidFill>
              </a:rPr>
              <a:t>O      N       D</a:t>
            </a:r>
            <a:r>
              <a:rPr lang="es-ES_tradnl" altLang="es-AR" sz="1400" b="1" u="sng"/>
              <a:t>     E     F   </a:t>
            </a:r>
            <a:r>
              <a:rPr lang="es-ES_tradnl" altLang="es-AR" sz="1400" b="1" u="sng">
                <a:solidFill>
                  <a:schemeClr val="accent2"/>
                </a:solidFill>
              </a:rPr>
              <a:t>M     </a:t>
            </a:r>
          </a:p>
          <a:p>
            <a:pPr eaLnBrk="1" hangingPunct="1"/>
            <a:endParaRPr lang="es-ES_tradnl" altLang="es-AR" sz="1400" b="1">
              <a:solidFill>
                <a:schemeClr val="accent2"/>
              </a:solidFill>
            </a:endParaRPr>
          </a:p>
          <a:p>
            <a:pPr eaLnBrk="1" hangingPunct="1"/>
            <a:r>
              <a:rPr lang="es-ES_tradnl" altLang="es-AR" sz="1600" b="1">
                <a:solidFill>
                  <a:schemeClr val="accent2"/>
                </a:solidFill>
              </a:rPr>
              <a:t>Servicio 1</a:t>
            </a:r>
            <a:r>
              <a:rPr lang="es-ES_tradnl" altLang="es-AR" sz="1600" b="1"/>
              <a:t>                         	                   </a:t>
            </a:r>
            <a:r>
              <a:rPr lang="es-ES_tradnl" altLang="es-AR" sz="1600" b="1">
                <a:solidFill>
                  <a:schemeClr val="accent2"/>
                </a:solidFill>
              </a:rPr>
              <a:t>Parición 1   </a:t>
            </a:r>
            <a:r>
              <a:rPr lang="es-ES_tradnl" altLang="es-AR" sz="1600" b="1"/>
              <a:t>                </a:t>
            </a:r>
            <a:r>
              <a:rPr lang="es-ES_tradnl" altLang="es-AR" sz="1600" b="1">
                <a:solidFill>
                  <a:srgbClr val="000099"/>
                </a:solidFill>
              </a:rPr>
              <a:t>Servicio 2</a:t>
            </a:r>
            <a:r>
              <a:rPr lang="es-ES_tradnl" altLang="es-AR" sz="1600" b="1">
                <a:solidFill>
                  <a:schemeClr val="accent2"/>
                </a:solidFill>
              </a:rPr>
              <a:t>             Dest 1</a:t>
            </a:r>
            <a:endParaRPr lang="es-ES" altLang="es-AR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4100"/>
            <a:ext cx="76962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476375" y="3429000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32138" y="35734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b="1"/>
              <a:t>RITMO DE ENGORDE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altLang="es-AR" b="1"/>
              <a:t>Relación entre la producción de forraje y el ritmo de engorde en invernada</a:t>
            </a:r>
            <a:endParaRPr lang="es-ES" altLang="es-A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1357313"/>
            <a:ext cx="72945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547813" y="3500438"/>
            <a:ext cx="5976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92275" y="3716338"/>
            <a:ext cx="417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1200" b="1"/>
              <a:t>PRODUCCION DE LECHE PARA INDUSTRIA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067175" y="35004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042988" y="18891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AR" altLang="es-AR" b="1"/>
              <a:t>RELACION ENTRE PRODUCCION DE LECHE,OFERTA DE PASTOS, Y DEMANDA DE LA INDUSTRIA</a:t>
            </a:r>
            <a:endParaRPr lang="es-ES" altLang="es-A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274638"/>
            <a:ext cx="6443662" cy="939800"/>
          </a:xfrm>
        </p:spPr>
        <p:txBody>
          <a:bodyPr anchor="b"/>
          <a:lstStyle/>
          <a:p>
            <a:pPr eaLnBrk="1" hangingPunct="1"/>
            <a:r>
              <a:rPr lang="es-ES_tradnl" altLang="es-AR" sz="2800" b="1" dirty="0"/>
              <a:t>MANEJO DE LA BASE FORRAJERA</a:t>
            </a:r>
            <a:endParaRPr lang="es-ES" altLang="es-AR" sz="28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pPr eaLnBrk="1" hangingPunct="1"/>
            <a:endParaRPr lang="es-ES_tradnl" altLang="es-AR" u="sng" dirty="0">
              <a:cs typeface="Times New Roman" pitchFamily="18" charset="0"/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endParaRPr lang="es-ES_tradnl" altLang="es-AR" sz="2000" b="1" dirty="0">
              <a:solidFill>
                <a:srgbClr val="000099"/>
              </a:solidFill>
            </a:endParaRPr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es-ES_tradnl" altLang="es-AR" sz="2000" b="1" dirty="0">
                <a:solidFill>
                  <a:srgbClr val="000099"/>
                </a:solidFill>
              </a:rPr>
              <a:t>       Verdeo invierno</a:t>
            </a:r>
            <a:endParaRPr lang="es-ES_tradnl" altLang="es-AR" u="sng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_tradnl" altLang="es-AR" sz="2400" dirty="0">
                <a:cs typeface="Times New Roman" pitchFamily="18" charset="0"/>
              </a:rPr>
              <a:t> </a:t>
            </a:r>
            <a:r>
              <a:rPr lang="es-ES_tradnl" altLang="es-AR" sz="2000" b="1" dirty="0">
                <a:solidFill>
                  <a:srgbClr val="FF0000"/>
                </a:solidFill>
              </a:rPr>
              <a:t>Verdeo verano</a:t>
            </a:r>
            <a:endParaRPr lang="es-ES_tradnl" altLang="es-AR" sz="2000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_tradnl" altLang="es-AR" sz="2400" dirty="0">
                <a:cs typeface="Times New Roman" pitchFamily="18" charset="0"/>
              </a:rPr>
              <a:t>   </a:t>
            </a:r>
            <a:r>
              <a:rPr lang="es-ES_tradnl" altLang="es-AR" sz="2400" u="sng" dirty="0">
                <a:cs typeface="Times New Roman" pitchFamily="18" charset="0"/>
              </a:rPr>
              <a:t>D    E     F      </a:t>
            </a:r>
            <a:r>
              <a:rPr lang="es-ES_tradnl" altLang="es-AR" sz="2400" b="1" u="sng" dirty="0">
                <a:cs typeface="Times New Roman" pitchFamily="18" charset="0"/>
              </a:rPr>
              <a:t>M     A</a:t>
            </a:r>
            <a:r>
              <a:rPr lang="es-ES_tradnl" altLang="es-AR" sz="2400" u="sng" dirty="0">
                <a:cs typeface="Times New Roman" pitchFamily="18" charset="0"/>
              </a:rPr>
              <a:t>     M     J    </a:t>
            </a:r>
            <a:r>
              <a:rPr lang="es-ES_tradnl" altLang="es-AR" sz="2400" u="sng" dirty="0" err="1">
                <a:cs typeface="Times New Roman" pitchFamily="18" charset="0"/>
              </a:rPr>
              <a:t>J</a:t>
            </a:r>
            <a:r>
              <a:rPr lang="es-ES_tradnl" altLang="es-AR" sz="2400" u="sng" dirty="0">
                <a:cs typeface="Times New Roman" pitchFamily="18" charset="0"/>
              </a:rPr>
              <a:t>     A     </a:t>
            </a:r>
            <a:r>
              <a:rPr lang="es-ES_tradnl" altLang="es-AR" sz="2400" b="1" u="sng" dirty="0">
                <a:cs typeface="Times New Roman" pitchFamily="18" charset="0"/>
              </a:rPr>
              <a:t>S      O     N</a:t>
            </a:r>
            <a:r>
              <a:rPr lang="es-ES_tradnl" altLang="es-AR" sz="2400" u="sng" dirty="0">
                <a:cs typeface="Times New Roman" pitchFamily="18" charset="0"/>
              </a:rPr>
              <a:t>    D</a:t>
            </a:r>
            <a:endParaRPr lang="es-ES" altLang="es-AR" sz="2400" u="sng" dirty="0">
              <a:cs typeface="Times New Roman" pitchFamily="18" charset="0"/>
            </a:endParaRP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476375" y="2133600"/>
            <a:ext cx="6270625" cy="1182688"/>
          </a:xfrm>
          <a:custGeom>
            <a:avLst/>
            <a:gdLst>
              <a:gd name="T0" fmla="*/ 0 w 4087"/>
              <a:gd name="T1" fmla="*/ 2147483647 h 745"/>
              <a:gd name="T2" fmla="*/ 2147483647 w 4087"/>
              <a:gd name="T3" fmla="*/ 2147483647 h 745"/>
              <a:gd name="T4" fmla="*/ 2147483647 w 4087"/>
              <a:gd name="T5" fmla="*/ 2147483647 h 745"/>
              <a:gd name="T6" fmla="*/ 2147483647 w 4087"/>
              <a:gd name="T7" fmla="*/ 2147483647 h 745"/>
              <a:gd name="T8" fmla="*/ 2147483647 w 4087"/>
              <a:gd name="T9" fmla="*/ 2147483647 h 745"/>
              <a:gd name="T10" fmla="*/ 2147483647 w 4087"/>
              <a:gd name="T11" fmla="*/ 2147483647 h 745"/>
              <a:gd name="T12" fmla="*/ 2147483647 w 4087"/>
              <a:gd name="T13" fmla="*/ 2147483647 h 745"/>
              <a:gd name="T14" fmla="*/ 2147483647 w 4087"/>
              <a:gd name="T15" fmla="*/ 2147483647 h 745"/>
              <a:gd name="T16" fmla="*/ 2147483647 w 4087"/>
              <a:gd name="T17" fmla="*/ 2147483647 h 745"/>
              <a:gd name="T18" fmla="*/ 2147483647 w 4087"/>
              <a:gd name="T19" fmla="*/ 2147483647 h 745"/>
              <a:gd name="T20" fmla="*/ 2147483647 w 4087"/>
              <a:gd name="T21" fmla="*/ 2147483647 h 745"/>
              <a:gd name="T22" fmla="*/ 2147483647 w 4087"/>
              <a:gd name="T23" fmla="*/ 2147483647 h 745"/>
              <a:gd name="T24" fmla="*/ 2147483647 w 4087"/>
              <a:gd name="T25" fmla="*/ 2147483647 h 745"/>
              <a:gd name="T26" fmla="*/ 2147483647 w 4087"/>
              <a:gd name="T27" fmla="*/ 2147483647 h 745"/>
              <a:gd name="T28" fmla="*/ 2147483647 w 4087"/>
              <a:gd name="T29" fmla="*/ 2147483647 h 745"/>
              <a:gd name="T30" fmla="*/ 2147483647 w 4087"/>
              <a:gd name="T31" fmla="*/ 2147483647 h 745"/>
              <a:gd name="T32" fmla="*/ 2147483647 w 4087"/>
              <a:gd name="T33" fmla="*/ 2147483647 h 745"/>
              <a:gd name="T34" fmla="*/ 2147483647 w 4087"/>
              <a:gd name="T35" fmla="*/ 2147483647 h 745"/>
              <a:gd name="T36" fmla="*/ 2147483647 w 4087"/>
              <a:gd name="T37" fmla="*/ 2147483647 h 745"/>
              <a:gd name="T38" fmla="*/ 2147483647 w 4087"/>
              <a:gd name="T39" fmla="*/ 2147483647 h 745"/>
              <a:gd name="T40" fmla="*/ 2147483647 w 4087"/>
              <a:gd name="T41" fmla="*/ 2147483647 h 745"/>
              <a:gd name="T42" fmla="*/ 2147483647 w 4087"/>
              <a:gd name="T43" fmla="*/ 2147483647 h 745"/>
              <a:gd name="T44" fmla="*/ 2147483647 w 4087"/>
              <a:gd name="T45" fmla="*/ 0 h 745"/>
              <a:gd name="T46" fmla="*/ 2147483647 w 4087"/>
              <a:gd name="T47" fmla="*/ 2147483647 h 745"/>
              <a:gd name="T48" fmla="*/ 2147483647 w 4087"/>
              <a:gd name="T49" fmla="*/ 2147483647 h 745"/>
              <a:gd name="T50" fmla="*/ 2147483647 w 4087"/>
              <a:gd name="T51" fmla="*/ 2147483647 h 745"/>
              <a:gd name="T52" fmla="*/ 2147483647 w 4087"/>
              <a:gd name="T53" fmla="*/ 2147483647 h 745"/>
              <a:gd name="T54" fmla="*/ 2147483647 w 4087"/>
              <a:gd name="T55" fmla="*/ 2147483647 h 745"/>
              <a:gd name="T56" fmla="*/ 2147483647 w 4087"/>
              <a:gd name="T57" fmla="*/ 2147483647 h 745"/>
              <a:gd name="T58" fmla="*/ 2147483647 w 4087"/>
              <a:gd name="T59" fmla="*/ 2147483647 h 745"/>
              <a:gd name="T60" fmla="*/ 2147483647 w 4087"/>
              <a:gd name="T61" fmla="*/ 2147483647 h 745"/>
              <a:gd name="T62" fmla="*/ 2147483647 w 4087"/>
              <a:gd name="T63" fmla="*/ 2147483647 h 745"/>
              <a:gd name="T64" fmla="*/ 2147483647 w 4087"/>
              <a:gd name="T65" fmla="*/ 2147483647 h 745"/>
              <a:gd name="T66" fmla="*/ 2147483647 w 4087"/>
              <a:gd name="T67" fmla="*/ 2147483647 h 745"/>
              <a:gd name="T68" fmla="*/ 2147483647 w 4087"/>
              <a:gd name="T69" fmla="*/ 2147483647 h 745"/>
              <a:gd name="T70" fmla="*/ 2147483647 w 4087"/>
              <a:gd name="T71" fmla="*/ 2147483647 h 7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87"/>
              <a:gd name="T109" fmla="*/ 0 h 745"/>
              <a:gd name="T110" fmla="*/ 4087 w 4087"/>
              <a:gd name="T111" fmla="*/ 745 h 7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87" h="745">
                <a:moveTo>
                  <a:pt x="0" y="585"/>
                </a:moveTo>
                <a:cubicBezTo>
                  <a:pt x="188" y="652"/>
                  <a:pt x="39" y="603"/>
                  <a:pt x="540" y="585"/>
                </a:cubicBezTo>
                <a:cubicBezTo>
                  <a:pt x="578" y="584"/>
                  <a:pt x="620" y="547"/>
                  <a:pt x="658" y="540"/>
                </a:cubicBezTo>
                <a:cubicBezTo>
                  <a:pt x="717" y="529"/>
                  <a:pt x="799" y="518"/>
                  <a:pt x="850" y="485"/>
                </a:cubicBezTo>
                <a:cubicBezTo>
                  <a:pt x="905" y="449"/>
                  <a:pt x="970" y="437"/>
                  <a:pt x="1033" y="421"/>
                </a:cubicBezTo>
                <a:cubicBezTo>
                  <a:pt x="1112" y="402"/>
                  <a:pt x="1171" y="376"/>
                  <a:pt x="1253" y="366"/>
                </a:cubicBezTo>
                <a:cubicBezTo>
                  <a:pt x="1341" y="344"/>
                  <a:pt x="1311" y="348"/>
                  <a:pt x="1472" y="366"/>
                </a:cubicBezTo>
                <a:cubicBezTo>
                  <a:pt x="1491" y="368"/>
                  <a:pt x="1527" y="384"/>
                  <a:pt x="1527" y="384"/>
                </a:cubicBezTo>
                <a:cubicBezTo>
                  <a:pt x="1557" y="416"/>
                  <a:pt x="1594" y="418"/>
                  <a:pt x="1637" y="430"/>
                </a:cubicBezTo>
                <a:cubicBezTo>
                  <a:pt x="1668" y="451"/>
                  <a:pt x="1709" y="506"/>
                  <a:pt x="1746" y="512"/>
                </a:cubicBezTo>
                <a:cubicBezTo>
                  <a:pt x="1793" y="520"/>
                  <a:pt x="1839" y="526"/>
                  <a:pt x="1884" y="540"/>
                </a:cubicBezTo>
                <a:cubicBezTo>
                  <a:pt x="1954" y="592"/>
                  <a:pt x="2009" y="641"/>
                  <a:pt x="2094" y="668"/>
                </a:cubicBezTo>
                <a:cubicBezTo>
                  <a:pt x="2141" y="699"/>
                  <a:pt x="2194" y="709"/>
                  <a:pt x="2249" y="723"/>
                </a:cubicBezTo>
                <a:cubicBezTo>
                  <a:pt x="2427" y="718"/>
                  <a:pt x="2539" y="745"/>
                  <a:pt x="2679" y="677"/>
                </a:cubicBezTo>
                <a:cubicBezTo>
                  <a:pt x="2691" y="659"/>
                  <a:pt x="2704" y="640"/>
                  <a:pt x="2716" y="622"/>
                </a:cubicBezTo>
                <a:cubicBezTo>
                  <a:pt x="2722" y="613"/>
                  <a:pt x="2734" y="595"/>
                  <a:pt x="2734" y="595"/>
                </a:cubicBezTo>
                <a:cubicBezTo>
                  <a:pt x="2752" y="539"/>
                  <a:pt x="2753" y="532"/>
                  <a:pt x="2798" y="503"/>
                </a:cubicBezTo>
                <a:cubicBezTo>
                  <a:pt x="2808" y="472"/>
                  <a:pt x="2821" y="461"/>
                  <a:pt x="2844" y="439"/>
                </a:cubicBezTo>
                <a:cubicBezTo>
                  <a:pt x="2869" y="364"/>
                  <a:pt x="2834" y="456"/>
                  <a:pt x="2871" y="393"/>
                </a:cubicBezTo>
                <a:cubicBezTo>
                  <a:pt x="2894" y="354"/>
                  <a:pt x="2882" y="308"/>
                  <a:pt x="2917" y="275"/>
                </a:cubicBezTo>
                <a:cubicBezTo>
                  <a:pt x="2933" y="224"/>
                  <a:pt x="2967" y="179"/>
                  <a:pt x="2999" y="137"/>
                </a:cubicBezTo>
                <a:cubicBezTo>
                  <a:pt x="3028" y="98"/>
                  <a:pt x="3055" y="42"/>
                  <a:pt x="3100" y="19"/>
                </a:cubicBezTo>
                <a:cubicBezTo>
                  <a:pt x="3134" y="1"/>
                  <a:pt x="3170" y="4"/>
                  <a:pt x="3209" y="0"/>
                </a:cubicBezTo>
                <a:cubicBezTo>
                  <a:pt x="3276" y="3"/>
                  <a:pt x="3343" y="4"/>
                  <a:pt x="3410" y="9"/>
                </a:cubicBezTo>
                <a:cubicBezTo>
                  <a:pt x="3435" y="11"/>
                  <a:pt x="3465" y="3"/>
                  <a:pt x="3484" y="19"/>
                </a:cubicBezTo>
                <a:cubicBezTo>
                  <a:pt x="3504" y="35"/>
                  <a:pt x="3500" y="68"/>
                  <a:pt x="3511" y="92"/>
                </a:cubicBezTo>
                <a:cubicBezTo>
                  <a:pt x="3527" y="128"/>
                  <a:pt x="3527" y="110"/>
                  <a:pt x="3548" y="137"/>
                </a:cubicBezTo>
                <a:cubicBezTo>
                  <a:pt x="3597" y="197"/>
                  <a:pt x="3541" y="134"/>
                  <a:pt x="3575" y="192"/>
                </a:cubicBezTo>
                <a:cubicBezTo>
                  <a:pt x="3585" y="209"/>
                  <a:pt x="3601" y="222"/>
                  <a:pt x="3612" y="238"/>
                </a:cubicBezTo>
                <a:cubicBezTo>
                  <a:pt x="3628" y="285"/>
                  <a:pt x="3616" y="259"/>
                  <a:pt x="3657" y="320"/>
                </a:cubicBezTo>
                <a:cubicBezTo>
                  <a:pt x="3663" y="329"/>
                  <a:pt x="3676" y="348"/>
                  <a:pt x="3676" y="348"/>
                </a:cubicBezTo>
                <a:cubicBezTo>
                  <a:pt x="3686" y="378"/>
                  <a:pt x="3711" y="400"/>
                  <a:pt x="3721" y="430"/>
                </a:cubicBezTo>
                <a:cubicBezTo>
                  <a:pt x="3724" y="439"/>
                  <a:pt x="3725" y="449"/>
                  <a:pt x="3730" y="457"/>
                </a:cubicBezTo>
                <a:cubicBezTo>
                  <a:pt x="3741" y="476"/>
                  <a:pt x="3767" y="512"/>
                  <a:pt x="3767" y="512"/>
                </a:cubicBezTo>
                <a:cubicBezTo>
                  <a:pt x="3808" y="638"/>
                  <a:pt x="3876" y="610"/>
                  <a:pt x="3996" y="622"/>
                </a:cubicBezTo>
                <a:cubicBezTo>
                  <a:pt x="4075" y="641"/>
                  <a:pt x="4044" y="640"/>
                  <a:pt x="4087" y="64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55875" y="3860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003300"/>
                </a:solidFill>
              </a:rPr>
              <a:t>Pasturas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940425" y="3860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003300"/>
                </a:solidFill>
              </a:rPr>
              <a:t>Pasturas</a:t>
            </a:r>
            <a:endParaRPr lang="es-ES" altLang="es-AR" b="1">
              <a:solidFill>
                <a:srgbClr val="003300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356100" y="38608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AR" b="1">
                <a:solidFill>
                  <a:srgbClr val="660066"/>
                </a:solidFill>
              </a:rPr>
              <a:t>Reservas</a:t>
            </a:r>
            <a:endParaRPr lang="es-ES" altLang="es-AR" b="1">
              <a:solidFill>
                <a:srgbClr val="660066"/>
              </a:solidFill>
            </a:endParaRPr>
          </a:p>
        </p:txBody>
      </p:sp>
      <p:pic>
        <p:nvPicPr>
          <p:cNvPr id="37896" name="Picture 8" descr="DSCN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581525"/>
            <a:ext cx="21002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DSCN1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81525"/>
            <a:ext cx="21002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DSCN0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815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DSCN05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458152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Síntesis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Las </a:t>
            </a:r>
            <a:r>
              <a:rPr lang="es-ES" sz="2400" dirty="0"/>
              <a:t>actividades </a:t>
            </a:r>
            <a:r>
              <a:rPr lang="es-ES" sz="2400" dirty="0" smtClean="0"/>
              <a:t>agropecuarias son parte </a:t>
            </a:r>
            <a:r>
              <a:rPr lang="es-ES" sz="2400" dirty="0"/>
              <a:t>de las actividades </a:t>
            </a:r>
            <a:r>
              <a:rPr lang="es-ES" sz="2400" dirty="0" smtClean="0"/>
              <a:t>económicas </a:t>
            </a:r>
            <a:r>
              <a:rPr lang="es-ES" sz="2400" dirty="0"/>
              <a:t>que se desarrollan en el </a:t>
            </a:r>
            <a:r>
              <a:rPr lang="es-ES" sz="2400" dirty="0" smtClean="0"/>
              <a:t>país</a:t>
            </a:r>
            <a:endParaRPr lang="es-ES" sz="2400" dirty="0"/>
          </a:p>
          <a:p>
            <a:r>
              <a:rPr lang="es-ES" sz="2400" dirty="0" smtClean="0"/>
              <a:t>Tienen características propias, y que las diferencian de otras actividades económicas. </a:t>
            </a:r>
          </a:p>
          <a:p>
            <a:r>
              <a:rPr lang="es-ES" sz="2400" dirty="0" smtClean="0"/>
              <a:t>Analizamos </a:t>
            </a:r>
            <a:r>
              <a:rPr lang="es-ES" sz="2400" dirty="0"/>
              <a:t>esas </a:t>
            </a:r>
            <a:r>
              <a:rPr lang="es-ES" sz="2400" dirty="0" smtClean="0"/>
              <a:t>características </a:t>
            </a:r>
            <a:r>
              <a:rPr lang="es-ES" sz="2400" dirty="0"/>
              <a:t>en  actividades </a:t>
            </a:r>
            <a:r>
              <a:rPr lang="es-ES" sz="2400" dirty="0" err="1" smtClean="0"/>
              <a:t>agrìcolas,pecuarias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smtClean="0"/>
              <a:t>Muchas Gracias!</a:t>
            </a:r>
            <a:endParaRPr lang="es-A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Identificar las actividades productivas que se realizan en el campo  a visitar</a:t>
            </a:r>
          </a:p>
          <a:p>
            <a:r>
              <a:rPr lang="es-AR" dirty="0" smtClean="0"/>
              <a:t>¿Que se necesita para realizar un proceso productivo?</a:t>
            </a:r>
          </a:p>
          <a:p>
            <a:r>
              <a:rPr lang="es-AR" dirty="0" smtClean="0"/>
              <a:t>Identificar y registrar las distintas características básicas de las actividades agropecuarias y forestales que se realizan en el lugar</a:t>
            </a:r>
          </a:p>
          <a:p>
            <a:r>
              <a:rPr lang="es-AR" dirty="0" smtClean="0"/>
              <a:t>Describir la estacionalidad de las actividades visitadas</a:t>
            </a:r>
            <a:endParaRPr lang="es-AR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757464" cy="720080"/>
          </a:xfrm>
        </p:spPr>
        <p:txBody>
          <a:bodyPr>
            <a:normAutofit fontScale="90000"/>
          </a:bodyPr>
          <a:lstStyle/>
          <a:p>
            <a:pPr>
              <a:tabLst>
                <a:tab pos="188913" algn="l"/>
              </a:tabLst>
            </a:pPr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: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PREGUNTAS ORIENTADORAS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AR" smtClean="0"/>
              <a:t>Indicadores de importancia en la economía del paìs</a:t>
            </a:r>
            <a:endParaRPr lang="es-AR" altLang="es-AR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Sector agropecuario : 12,6% del total del PBI (7,5% el aporte del  sector primario  y 6,1%  de la industria ).</a:t>
            </a:r>
          </a:p>
          <a:p>
            <a:r>
              <a:rPr lang="es-AR" dirty="0" smtClean="0"/>
              <a:t>10 % del empleo nacional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Fuentes : </a:t>
            </a:r>
          </a:p>
          <a:p>
            <a:pPr>
              <a:buNone/>
            </a:pPr>
            <a:r>
              <a:rPr lang="es-AR" dirty="0" smtClean="0"/>
              <a:t>Trabajo : Cadenas de Valor agroalimentarias ROBERTO BISANG y otros ( 2018). UNLP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z="2400" dirty="0" smtClean="0"/>
              <a:t>Complejos Exportadores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210283" cy="49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857232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FACTORES DE LA PRODUCCION</a:t>
            </a:r>
          </a:p>
          <a:p>
            <a:endParaRPr lang="es-ES" sz="4800" dirty="0"/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RECURSOS NATURALES</a:t>
            </a:r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CAPITAL</a:t>
            </a:r>
          </a:p>
          <a:p>
            <a:pPr algn="ctr">
              <a:buFont typeface="Arial" pitchFamily="34" charset="0"/>
              <a:buChar char="•"/>
            </a:pPr>
            <a:r>
              <a:rPr lang="es-ES" sz="3600" dirty="0"/>
              <a:t>MANO DE OBRA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Sectores de la economía del país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740" y="2000091"/>
            <a:ext cx="5684520" cy="42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 sz="2800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  <a:p>
            <a:pPr eaLnBrk="1" hangingPunct="1">
              <a:buFontTx/>
              <a:buNone/>
            </a:pPr>
            <a:endParaRPr lang="es-AR" altLang="es-AR"/>
          </a:p>
        </p:txBody>
      </p:sp>
      <p:pic>
        <p:nvPicPr>
          <p:cNvPr id="13315" name="Picture 3" descr="vaca holando agos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6196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0" y="26035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altLang="es-AR" sz="2400"/>
              <a:t>Unidad de producción</a:t>
            </a:r>
          </a:p>
          <a:p>
            <a:pPr algn="ctr" eaLnBrk="1" hangingPunct="1"/>
            <a:r>
              <a:rPr lang="es-AR" altLang="es-AR" sz="2400"/>
              <a:t>Ej: un tambo</a:t>
            </a:r>
            <a:endParaRPr lang="es-ES" altLang="es-A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izDSCN1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95525"/>
            <a:ext cx="48244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AR" altLang="es-AR" sz="2800" dirty="0">
                <a:solidFill>
                  <a:schemeClr val="tx1"/>
                </a:solidFill>
              </a:rPr>
              <a:t>Unidad de producción</a:t>
            </a:r>
            <a:br>
              <a:rPr lang="es-AR" altLang="es-AR" sz="2800" dirty="0">
                <a:solidFill>
                  <a:schemeClr val="tx1"/>
                </a:solidFill>
              </a:rPr>
            </a:br>
            <a:r>
              <a:rPr lang="es-AR" altLang="es-AR" sz="2800" dirty="0" err="1">
                <a:solidFill>
                  <a:schemeClr val="tx1"/>
                </a:solidFill>
              </a:rPr>
              <a:t>Ej</a:t>
            </a:r>
            <a:r>
              <a:rPr lang="es-AR" altLang="es-AR" sz="2800" dirty="0">
                <a:solidFill>
                  <a:schemeClr val="tx1"/>
                </a:solidFill>
              </a:rPr>
              <a:t>: una chacra agrícola</a:t>
            </a:r>
            <a:endParaRPr lang="es-ES" altLang="es-AR" sz="2800" dirty="0">
              <a:solidFill>
                <a:schemeClr val="tx1"/>
              </a:solidFill>
            </a:endParaRPr>
          </a:p>
        </p:txBody>
      </p:sp>
      <p:pic>
        <p:nvPicPr>
          <p:cNvPr id="14340" name="Picture 4" descr="2338934069_4c23d97bb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2425" y="1773238"/>
            <a:ext cx="2441575" cy="194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</TotalTime>
  <Words>718</Words>
  <Application>Microsoft Office PowerPoint</Application>
  <PresentationFormat>Presentación en pantalla (4:3)</PresentationFormat>
  <Paragraphs>166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Flujo</vt:lpstr>
      <vt:lpstr>CARACTERÍSTICAS DE LAS ACTIVIDADES DE PRODUCCION AGRICOLAS,GANADERAS Y FORESTALES</vt:lpstr>
      <vt:lpstr>Objetivos</vt:lpstr>
      <vt:lpstr>Diapositiva 3</vt:lpstr>
      <vt:lpstr>Indicadores de importancia en la economía del paìs</vt:lpstr>
      <vt:lpstr>Complejos Exportadores </vt:lpstr>
      <vt:lpstr>Diapositiva 6</vt:lpstr>
      <vt:lpstr>Sectores de la economía del país</vt:lpstr>
      <vt:lpstr>Diapositiva 8</vt:lpstr>
      <vt:lpstr>Unidad de producción Ej: una chacra agrícola</vt:lpstr>
      <vt:lpstr>Unidad de producción Ej: un establecimiento forestal</vt:lpstr>
      <vt:lpstr>      </vt:lpstr>
      <vt:lpstr>Productos Actividades agropecuarias y forestales:</vt:lpstr>
      <vt:lpstr>Productos Actividades agropecuarias y forestales:</vt:lpstr>
      <vt:lpstr>Diapositiva 14</vt:lpstr>
      <vt:lpstr>Clasificación de actividades productivas agropecuarias</vt:lpstr>
      <vt:lpstr>Agricultura </vt:lpstr>
      <vt:lpstr>Diapositiva 17</vt:lpstr>
      <vt:lpstr>Agricultura</vt:lpstr>
      <vt:lpstr>Diapositiva 19</vt:lpstr>
      <vt:lpstr>Diapositiva 20</vt:lpstr>
      <vt:lpstr>Diapositiva 21</vt:lpstr>
      <vt:lpstr>Agricultura </vt:lpstr>
      <vt:lpstr>Ganadería bovina</vt:lpstr>
      <vt:lpstr>Ganadería bovina</vt:lpstr>
      <vt:lpstr>Ganadería bovina</vt:lpstr>
      <vt:lpstr>Ganadería bovina</vt:lpstr>
      <vt:lpstr>  PRODUCCIÓN DE PASTURAS NATURALES PARA LAS PRODUCCIONES ANIMALES  </vt:lpstr>
      <vt:lpstr> RELACIÓN ENTRE LA PRODUCCIÓN DE PASTOS Y LA LLUVIA (EN CICLOS NORMALES) </vt:lpstr>
      <vt:lpstr>Rodeo de cría</vt:lpstr>
      <vt:lpstr>MANEJO REPRODUCTIVO DEL RODEO DE CRIA</vt:lpstr>
      <vt:lpstr>RELACIÓN ENTRE LA PRODUCCIÓN DE PASTO Y EL MANEJO REPRODUCTIVO </vt:lpstr>
      <vt:lpstr>Diapositiva 32</vt:lpstr>
      <vt:lpstr>Diapositiva 33</vt:lpstr>
      <vt:lpstr>MANEJO DE LA BASE FORRAJERA</vt:lpstr>
      <vt:lpstr>Síntesis</vt:lpstr>
      <vt:lpstr>Diapositiva 36</vt:lpstr>
      <vt:lpstr>     :    PREGUNTAS ORIENTADORAS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LAS ACTIVIDADES DE PRODUCCION AGRICOLAS,GANADERAS Y FORESTALES</dc:title>
  <dc:creator>pepe</dc:creator>
  <cp:lastModifiedBy>Desarrollo</cp:lastModifiedBy>
  <cp:revision>60</cp:revision>
  <dcterms:created xsi:type="dcterms:W3CDTF">2018-02-20T13:57:05Z</dcterms:created>
  <dcterms:modified xsi:type="dcterms:W3CDTF">2019-02-22T14:53:05Z</dcterms:modified>
</cp:coreProperties>
</file>