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99" r:id="rId2"/>
    <p:sldId id="329" r:id="rId3"/>
    <p:sldId id="368" r:id="rId4"/>
    <p:sldId id="369" r:id="rId5"/>
    <p:sldId id="370" r:id="rId6"/>
    <p:sldId id="374" r:id="rId7"/>
    <p:sldId id="364" r:id="rId8"/>
    <p:sldId id="366" r:id="rId9"/>
    <p:sldId id="367" r:id="rId10"/>
    <p:sldId id="379" r:id="rId11"/>
    <p:sldId id="383" r:id="rId12"/>
    <p:sldId id="388" r:id="rId13"/>
    <p:sldId id="385" r:id="rId14"/>
    <p:sldId id="386" r:id="rId15"/>
    <p:sldId id="387" r:id="rId16"/>
    <p:sldId id="377" r:id="rId17"/>
    <p:sldId id="327" r:id="rId18"/>
    <p:sldId id="380" r:id="rId19"/>
    <p:sldId id="352" r:id="rId20"/>
    <p:sldId id="384" r:id="rId21"/>
    <p:sldId id="378" r:id="rId22"/>
  </p:sldIdLst>
  <p:sldSz cx="9144000" cy="6858000" type="screen4x3"/>
  <p:notesSz cx="6858000" cy="9144000"/>
  <p:defaultTextStyle>
    <a:defPPr>
      <a:defRPr lang="es-A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718" autoAdjust="0"/>
  </p:normalViewPr>
  <p:slideViewPr>
    <p:cSldViewPr>
      <p:cViewPr varScale="1">
        <p:scale>
          <a:sx n="109" d="100"/>
          <a:sy n="109" d="100"/>
        </p:scale>
        <p:origin x="168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48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cer\Desktop\GOYA%20JF\JFGoya\Ordenacion\Actividades%202019\Rodales%20Trabajo%20Integrador%20201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numRef>
              <c:f>Hoja1!$D$2:$D$35</c:f>
              <c:numCache>
                <c:formatCode>General</c:formatCode>
                <c:ptCount val="34"/>
                <c:pt idx="0">
                  <c:v>12</c:v>
                </c:pt>
                <c:pt idx="1">
                  <c:v>13</c:v>
                </c:pt>
                <c:pt idx="2">
                  <c:v>13</c:v>
                </c:pt>
                <c:pt idx="3">
                  <c:v>13</c:v>
                </c:pt>
                <c:pt idx="4">
                  <c:v>13</c:v>
                </c:pt>
                <c:pt idx="5">
                  <c:v>15</c:v>
                </c:pt>
                <c:pt idx="6">
                  <c:v>15</c:v>
                </c:pt>
                <c:pt idx="7">
                  <c:v>16</c:v>
                </c:pt>
                <c:pt idx="8">
                  <c:v>16</c:v>
                </c:pt>
                <c:pt idx="9">
                  <c:v>16</c:v>
                </c:pt>
                <c:pt idx="10">
                  <c:v>16</c:v>
                </c:pt>
                <c:pt idx="11">
                  <c:v>16</c:v>
                </c:pt>
                <c:pt idx="12">
                  <c:v>16</c:v>
                </c:pt>
                <c:pt idx="13">
                  <c:v>16</c:v>
                </c:pt>
                <c:pt idx="14">
                  <c:v>16</c:v>
                </c:pt>
                <c:pt idx="15">
                  <c:v>16</c:v>
                </c:pt>
                <c:pt idx="16">
                  <c:v>16</c:v>
                </c:pt>
                <c:pt idx="17">
                  <c:v>21</c:v>
                </c:pt>
                <c:pt idx="18">
                  <c:v>23</c:v>
                </c:pt>
                <c:pt idx="19">
                  <c:v>25</c:v>
                </c:pt>
                <c:pt idx="20">
                  <c:v>29</c:v>
                </c:pt>
                <c:pt idx="21">
                  <c:v>29</c:v>
                </c:pt>
                <c:pt idx="22">
                  <c:v>33</c:v>
                </c:pt>
                <c:pt idx="23">
                  <c:v>33</c:v>
                </c:pt>
                <c:pt idx="24">
                  <c:v>33</c:v>
                </c:pt>
                <c:pt idx="25">
                  <c:v>33</c:v>
                </c:pt>
                <c:pt idx="26">
                  <c:v>34</c:v>
                </c:pt>
                <c:pt idx="27">
                  <c:v>35</c:v>
                </c:pt>
                <c:pt idx="28">
                  <c:v>36</c:v>
                </c:pt>
                <c:pt idx="29">
                  <c:v>49</c:v>
                </c:pt>
                <c:pt idx="30">
                  <c:v>51</c:v>
                </c:pt>
                <c:pt idx="31">
                  <c:v>57</c:v>
                </c:pt>
                <c:pt idx="32">
                  <c:v>60</c:v>
                </c:pt>
                <c:pt idx="33">
                  <c:v>61</c:v>
                </c:pt>
              </c:numCache>
            </c:numRef>
          </c:cat>
          <c:val>
            <c:numRef>
              <c:f>Hoja1!$C$2:$C$35</c:f>
              <c:numCache>
                <c:formatCode>0.0</c:formatCode>
                <c:ptCount val="34"/>
                <c:pt idx="0">
                  <c:v>12.5</c:v>
                </c:pt>
                <c:pt idx="1">
                  <c:v>18.600000000000001</c:v>
                </c:pt>
                <c:pt idx="2">
                  <c:v>9.5</c:v>
                </c:pt>
                <c:pt idx="3">
                  <c:v>11.5</c:v>
                </c:pt>
                <c:pt idx="4">
                  <c:v>20.2</c:v>
                </c:pt>
                <c:pt idx="5">
                  <c:v>7.94</c:v>
                </c:pt>
                <c:pt idx="6">
                  <c:v>12.5</c:v>
                </c:pt>
                <c:pt idx="7">
                  <c:v>6.5</c:v>
                </c:pt>
                <c:pt idx="8">
                  <c:v>7.8</c:v>
                </c:pt>
                <c:pt idx="9">
                  <c:v>8.9</c:v>
                </c:pt>
                <c:pt idx="10">
                  <c:v>7.63</c:v>
                </c:pt>
                <c:pt idx="11">
                  <c:v>22.5</c:v>
                </c:pt>
                <c:pt idx="12">
                  <c:v>15.2</c:v>
                </c:pt>
                <c:pt idx="13">
                  <c:v>10.5</c:v>
                </c:pt>
                <c:pt idx="14">
                  <c:v>13.28</c:v>
                </c:pt>
                <c:pt idx="15">
                  <c:v>18.8</c:v>
                </c:pt>
                <c:pt idx="16">
                  <c:v>17.239999999999991</c:v>
                </c:pt>
                <c:pt idx="17">
                  <c:v>7.44</c:v>
                </c:pt>
                <c:pt idx="18">
                  <c:v>25.52</c:v>
                </c:pt>
                <c:pt idx="19">
                  <c:v>5.14</c:v>
                </c:pt>
                <c:pt idx="20">
                  <c:v>9.91</c:v>
                </c:pt>
                <c:pt idx="21">
                  <c:v>8.6</c:v>
                </c:pt>
                <c:pt idx="22">
                  <c:v>10.6</c:v>
                </c:pt>
                <c:pt idx="23">
                  <c:v>6.9</c:v>
                </c:pt>
                <c:pt idx="24">
                  <c:v>7.3199999999999985</c:v>
                </c:pt>
                <c:pt idx="25">
                  <c:v>20.5</c:v>
                </c:pt>
                <c:pt idx="26">
                  <c:v>25.5</c:v>
                </c:pt>
                <c:pt idx="27">
                  <c:v>15.6</c:v>
                </c:pt>
                <c:pt idx="28">
                  <c:v>8.3000000000000007</c:v>
                </c:pt>
                <c:pt idx="29">
                  <c:v>15.9</c:v>
                </c:pt>
                <c:pt idx="30">
                  <c:v>12.8</c:v>
                </c:pt>
                <c:pt idx="31">
                  <c:v>14.28</c:v>
                </c:pt>
                <c:pt idx="32">
                  <c:v>28.8</c:v>
                </c:pt>
                <c:pt idx="33">
                  <c:v>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0F-485D-B003-D8A889F584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7131648"/>
        <c:axId val="87135360"/>
      </c:barChart>
      <c:catAx>
        <c:axId val="87131648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Edades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one"/>
        <c:crossAx val="87135360"/>
        <c:crosses val="autoZero"/>
        <c:auto val="1"/>
        <c:lblAlgn val="ctr"/>
        <c:lblOffset val="100"/>
        <c:noMultiLvlLbl val="0"/>
      </c:catAx>
      <c:valAx>
        <c:axId val="87135360"/>
        <c:scaling>
          <c:orientation val="minMax"/>
          <c:max val="3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Superficies (ha)</a:t>
                </a:r>
              </a:p>
            </c:rich>
          </c:tx>
          <c:layout/>
          <c:overlay val="0"/>
        </c:title>
        <c:numFmt formatCode="0.0" sourceLinked="1"/>
        <c:majorTickMark val="out"/>
        <c:minorTickMark val="none"/>
        <c:tickLblPos val="nextTo"/>
        <c:crossAx val="871316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5A51615-9DEC-4619-B2D3-440797543987}" type="datetimeFigureOut">
              <a:rPr lang="es-AR"/>
              <a:pPr>
                <a:defRPr/>
              </a:pPr>
              <a:t>31/8/2022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AR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AR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450FD39-6D49-4D31-9E8A-921BFEBB03DC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51128-C446-4E36-AAE7-919ED07177C1}" type="datetimeFigureOut">
              <a:rPr lang="es-AR"/>
              <a:pPr>
                <a:defRPr/>
              </a:pPr>
              <a:t>31/8/2022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FF741-323F-491A-84C2-7F220EB2037C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399A1-2F13-472F-8B46-E41B0D7014A1}" type="datetimeFigureOut">
              <a:rPr lang="es-AR"/>
              <a:pPr>
                <a:defRPr/>
              </a:pPr>
              <a:t>31/8/2022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C375B-6B42-4354-895C-8440C40260C8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1B9DD-061F-4C44-9774-5BAF30F7F404}" type="datetimeFigureOut">
              <a:rPr lang="es-AR"/>
              <a:pPr>
                <a:defRPr/>
              </a:pPr>
              <a:t>31/8/2022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67081-2ACB-4FD8-A77F-560CB2BCB3CF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51A57-AF5F-4513-AA1A-EB7E24E77179}" type="datetimeFigureOut">
              <a:rPr lang="es-AR"/>
              <a:pPr>
                <a:defRPr/>
              </a:pPr>
              <a:t>31/8/2022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9E69B-ADD0-421B-89CE-881146502F08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C7FFD-DEEB-432C-8681-45B5B0ADA6E4}" type="datetimeFigureOut">
              <a:rPr lang="es-AR"/>
              <a:pPr>
                <a:defRPr/>
              </a:pPr>
              <a:t>31/8/2022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BE387-D70B-49C2-AB99-F717626AE14D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10163-C236-4828-BD96-42ABFC7FB38A}" type="datetimeFigureOut">
              <a:rPr lang="es-AR"/>
              <a:pPr>
                <a:defRPr/>
              </a:pPr>
              <a:t>31/8/2022</a:t>
            </a:fld>
            <a:endParaRPr 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99B86-BFA4-4D13-BEBC-BBE88528E0BF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75DC2-4167-444D-BFC1-B268DCD0146C}" type="datetimeFigureOut">
              <a:rPr lang="es-AR"/>
              <a:pPr>
                <a:defRPr/>
              </a:pPr>
              <a:t>31/8/2022</a:t>
            </a:fld>
            <a:endParaRPr lang="es-AR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06D5D-886E-4868-8A4A-5E15B4B9073F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6FBDA-3163-4E4F-9B79-74773EB89C29}" type="datetimeFigureOut">
              <a:rPr lang="es-AR"/>
              <a:pPr>
                <a:defRPr/>
              </a:pPr>
              <a:t>31/8/2022</a:t>
            </a:fld>
            <a:endParaRPr lang="es-AR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9A2D1-738B-4E75-A6A9-164AD59E72D6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4BF09-1252-469C-980E-4B0369A89AD0}" type="datetimeFigureOut">
              <a:rPr lang="es-AR"/>
              <a:pPr>
                <a:defRPr/>
              </a:pPr>
              <a:t>31/8/2022</a:t>
            </a:fld>
            <a:endParaRPr lang="es-AR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45574-34A1-4897-83BD-03C05DDA3FEB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6BF11-B68F-47F6-82AB-70AE9C4D93C8}" type="datetimeFigureOut">
              <a:rPr lang="es-AR"/>
              <a:pPr>
                <a:defRPr/>
              </a:pPr>
              <a:t>31/8/2022</a:t>
            </a:fld>
            <a:endParaRPr 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034F6-C3E1-4534-9B74-798DE052E445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91B1C-79BC-4BD2-8369-5963AD6D12A9}" type="datetimeFigureOut">
              <a:rPr lang="es-AR"/>
              <a:pPr>
                <a:defRPr/>
              </a:pPr>
              <a:t>31/8/2022</a:t>
            </a:fld>
            <a:endParaRPr 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B4AA0-B5B5-4FFF-9590-FE9C51F13C7A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9EA22DB-0669-479E-B2AC-9C563B39415E}" type="datetimeFigureOut">
              <a:rPr lang="es-AR"/>
              <a:pPr>
                <a:defRPr/>
              </a:pPr>
              <a:t>31/8/2022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790D449-4E6F-4347-AE00-CD63CE20D4D8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Imagen 1" descr="C:\Users\acer\Desktop\DSC03789.JPG"/>
          <p:cNvPicPr>
            <a:picLocks noChangeAspect="1" noChangeArrowheads="1"/>
          </p:cNvPicPr>
          <p:nvPr/>
        </p:nvPicPr>
        <p:blipFill>
          <a:blip r:embed="rId2" cstate="print">
            <a:lum bright="-2000"/>
          </a:blip>
          <a:srcRect/>
          <a:stretch>
            <a:fillRect/>
          </a:stretch>
        </p:blipFill>
        <p:spPr bwMode="auto">
          <a:xfrm>
            <a:off x="-199562" y="15086"/>
            <a:ext cx="9343562" cy="6842914"/>
          </a:xfrm>
          <a:prstGeom prst="rect">
            <a:avLst/>
          </a:prstGeom>
          <a:noFill/>
          <a:ln w="9525">
            <a:solidFill>
              <a:srgbClr val="77933C"/>
            </a:solidFill>
            <a:miter lim="800000"/>
            <a:headEnd/>
            <a:tailEnd/>
          </a:ln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31640" y="1340768"/>
            <a:ext cx="7056784" cy="5040560"/>
          </a:xfrm>
          <a:noFill/>
        </p:spPr>
        <p:txBody>
          <a:bodyPr/>
          <a:lstStyle/>
          <a:p>
            <a:endParaRPr lang="es-AR" b="1" dirty="0">
              <a:solidFill>
                <a:srgbClr val="00B050"/>
              </a:solidFill>
            </a:endParaRPr>
          </a:p>
          <a:p>
            <a:r>
              <a:rPr lang="es-AR" b="1" dirty="0">
                <a:solidFill>
                  <a:srgbClr val="FFFF00"/>
                </a:solidFill>
              </a:rPr>
              <a:t>Plan de Manejo Forestal para compatibilizar a largo plazo </a:t>
            </a:r>
            <a:endParaRPr lang="es-ES" dirty="0">
              <a:solidFill>
                <a:srgbClr val="FFFF00"/>
              </a:solidFill>
            </a:endParaRPr>
          </a:p>
          <a:p>
            <a:r>
              <a:rPr lang="es-AR" b="1" dirty="0">
                <a:solidFill>
                  <a:srgbClr val="FFFF00"/>
                </a:solidFill>
              </a:rPr>
              <a:t>la conservación de la biodiversidad y el rendimiento sostenido</a:t>
            </a:r>
            <a:endParaRPr lang="es-ES" dirty="0">
              <a:solidFill>
                <a:srgbClr val="FFFF00"/>
              </a:solidFill>
            </a:endParaRPr>
          </a:p>
          <a:p>
            <a:r>
              <a:rPr lang="es-AR" b="1" dirty="0">
                <a:solidFill>
                  <a:srgbClr val="FFFF00"/>
                </a:solidFill>
              </a:rPr>
              <a:t>en una unidad de manejo forestal de Misiones</a:t>
            </a:r>
            <a:endParaRPr lang="es-ES" dirty="0">
              <a:solidFill>
                <a:srgbClr val="FFFF00"/>
              </a:solidFill>
            </a:endParaRPr>
          </a:p>
          <a:p>
            <a:r>
              <a:rPr lang="es-AR" b="1" dirty="0">
                <a:solidFill>
                  <a:srgbClr val="FFFF00"/>
                </a:solidFill>
              </a:rPr>
              <a:t> Trabajo integrador - Actividad grupal</a:t>
            </a:r>
            <a:endParaRPr lang="es-ES" dirty="0">
              <a:solidFill>
                <a:srgbClr val="FFFF00"/>
              </a:solidFill>
            </a:endParaRPr>
          </a:p>
          <a:p>
            <a:endParaRPr lang="es-ES" dirty="0">
              <a:solidFill>
                <a:srgbClr val="FFFF00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5903640" y="6309320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>
                <a:solidFill>
                  <a:srgbClr val="FFFF00"/>
                </a:solidFill>
              </a:rPr>
              <a:t>Curso de Manejo Forestal </a:t>
            </a:r>
            <a:r>
              <a:rPr lang="es-AR" b="1" dirty="0" smtClean="0">
                <a:solidFill>
                  <a:srgbClr val="FFFF00"/>
                </a:solidFill>
              </a:rPr>
              <a:t>2022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827" y="2132856"/>
            <a:ext cx="4408465" cy="2923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120899"/>
            <a:ext cx="3600400" cy="2892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8 CuadroTexto"/>
          <p:cNvSpPr txBox="1">
            <a:spLocks noChangeArrowheads="1"/>
          </p:cNvSpPr>
          <p:nvPr/>
        </p:nvSpPr>
        <p:spPr bwMode="auto">
          <a:xfrm>
            <a:off x="1547664" y="5517232"/>
            <a:ext cx="20653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 dirty="0"/>
              <a:t>Retención agrupada</a:t>
            </a:r>
          </a:p>
        </p:txBody>
      </p:sp>
      <p:sp>
        <p:nvSpPr>
          <p:cNvPr id="14344" name="9 CuadroTexto"/>
          <p:cNvSpPr txBox="1">
            <a:spLocks noChangeArrowheads="1"/>
          </p:cNvSpPr>
          <p:nvPr/>
        </p:nvSpPr>
        <p:spPr bwMode="auto">
          <a:xfrm>
            <a:off x="5940152" y="5517232"/>
            <a:ext cx="19573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 dirty="0"/>
              <a:t>Retención dispersa</a:t>
            </a:r>
          </a:p>
        </p:txBody>
      </p:sp>
    </p:spTree>
    <p:extLst>
      <p:ext uri="{BB962C8B-B14F-4D97-AF65-F5344CB8AC3E}">
        <p14:creationId xmlns:p14="http://schemas.microsoft.com/office/powerpoint/2010/main" val="317973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4" y="31915"/>
            <a:ext cx="8643966" cy="6826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3157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3200" dirty="0"/>
              <a:t>Régimen silvícola 3</a:t>
            </a:r>
            <a:endParaRPr lang="es-ES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836912"/>
          </a:xfrm>
        </p:spPr>
        <p:txBody>
          <a:bodyPr/>
          <a:lstStyle/>
          <a:p>
            <a:pPr lvl="0"/>
            <a:r>
              <a:rPr lang="es-AR" sz="2800" b="1" dirty="0"/>
              <a:t>Régimen silvícola sin intervenciones para rodales de conservación.</a:t>
            </a:r>
            <a:r>
              <a:rPr lang="es-AR" sz="2800" dirty="0"/>
              <a:t> Para estos casos la decisión silvícola es no intervenir los rodales dejando el desarrollo librado a la dinámica natural de crecimiento y mortalidad de las araucarias, como así también a la instalación de la regeneración de especies nativas.</a:t>
            </a:r>
            <a:endParaRPr lang="es-ES" sz="2800" dirty="0"/>
          </a:p>
          <a:p>
            <a:endParaRPr lang="es-E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2800" dirty="0"/>
              <a:t/>
            </a:r>
            <a:br>
              <a:rPr lang="es-AR" sz="2800" dirty="0"/>
            </a:br>
            <a:r>
              <a:rPr lang="es-AR" sz="2800" dirty="0"/>
              <a:t/>
            </a:r>
            <a:br>
              <a:rPr lang="es-AR" sz="2800" dirty="0"/>
            </a:br>
            <a:r>
              <a:rPr lang="es-AR" sz="2800" dirty="0"/>
              <a:t>(1). Se propone manejar todos los rodales con el objetivo de producción. Régimen Silvícola 1.</a:t>
            </a:r>
            <a:br>
              <a:rPr lang="es-AR" sz="2800" dirty="0"/>
            </a:br>
            <a:r>
              <a:rPr lang="es-AR" sz="2800" dirty="0"/>
              <a:t> Pautas para la aplicación del escenario </a:t>
            </a:r>
            <a:br>
              <a:rPr lang="es-AR" sz="2800" dirty="0"/>
            </a:br>
            <a:r>
              <a:rPr lang="es-AR" sz="2800" dirty="0"/>
              <a:t/>
            </a:r>
            <a:br>
              <a:rPr lang="es-AR" sz="2800" dirty="0"/>
            </a:br>
            <a:endParaRPr lang="es-E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s-AR" sz="2000" dirty="0"/>
              <a:t>Se cosechará un volumen de madera constante por período</a:t>
            </a:r>
          </a:p>
          <a:p>
            <a:pPr marL="457200" indent="-457200">
              <a:buFont typeface="+mj-lt"/>
              <a:buAutoNum type="arabicPeriod"/>
            </a:pPr>
            <a:endParaRPr lang="es-AR" sz="2000" dirty="0"/>
          </a:p>
          <a:p>
            <a:pPr marL="457200" indent="-457200">
              <a:buFont typeface="+mj-lt"/>
              <a:buAutoNum type="arabicPeriod"/>
            </a:pPr>
            <a:r>
              <a:rPr lang="es-AR" sz="2000" dirty="0"/>
              <a:t>Todos los rodales existentes al inicio del plan se dejan crecer sin intervenciones intermedias hasta que son cosechados.</a:t>
            </a:r>
          </a:p>
          <a:p>
            <a:pPr marL="457200" indent="-457200">
              <a:buFont typeface="+mj-lt"/>
              <a:buAutoNum type="arabicPeriod"/>
            </a:pPr>
            <a:endParaRPr lang="es-AR" sz="2000" dirty="0"/>
          </a:p>
          <a:p>
            <a:pPr marL="457200" indent="-457200">
              <a:buFont typeface="+mj-lt"/>
              <a:buAutoNum type="arabicPeriod"/>
            </a:pPr>
            <a:r>
              <a:rPr lang="es-AR" sz="2000" dirty="0"/>
              <a:t>Se cosechan los rodales más viejos primero.</a:t>
            </a:r>
          </a:p>
          <a:p>
            <a:pPr marL="457200" indent="-457200">
              <a:buFont typeface="+mj-lt"/>
              <a:buAutoNum type="arabicPeriod"/>
            </a:pPr>
            <a:endParaRPr lang="es-AR" sz="2000" dirty="0"/>
          </a:p>
          <a:p>
            <a:pPr marL="457200" indent="-457200">
              <a:buFont typeface="+mj-lt"/>
              <a:buAutoNum type="arabicPeriod"/>
            </a:pPr>
            <a:r>
              <a:rPr lang="es-AR" sz="2000" dirty="0"/>
              <a:t>Los rodales deben tener al menos 10 años para ser cosechados.</a:t>
            </a:r>
          </a:p>
          <a:p>
            <a:pPr marL="457200" indent="-457200">
              <a:buFont typeface="+mj-lt"/>
              <a:buAutoNum type="arabicPeriod"/>
            </a:pPr>
            <a:endParaRPr lang="es-AR" sz="2000" dirty="0"/>
          </a:p>
          <a:p>
            <a:pPr marL="457200" indent="-457200">
              <a:buFont typeface="+mj-lt"/>
              <a:buAutoNum type="arabicPeriod"/>
            </a:pPr>
            <a:r>
              <a:rPr lang="es-AR" sz="2000" dirty="0"/>
              <a:t>Se replanta inmediatamente toda la superficie cosechada.</a:t>
            </a:r>
          </a:p>
          <a:p>
            <a:pPr marL="457200" indent="-457200">
              <a:buFont typeface="+mj-lt"/>
              <a:buAutoNum type="arabicPeriod"/>
            </a:pPr>
            <a:endParaRPr lang="es-AR" sz="2000" dirty="0"/>
          </a:p>
          <a:p>
            <a:pPr marL="457200" indent="-457200">
              <a:buFont typeface="+mj-lt"/>
              <a:buAutoNum type="arabicPeriod"/>
            </a:pPr>
            <a:r>
              <a:rPr lang="es-AR" sz="2000" dirty="0"/>
              <a:t>Todos los rodales creados durante el plan, se manejan con el Régimen Silvícola 1.</a:t>
            </a:r>
          </a:p>
          <a:p>
            <a:pPr marL="457200" indent="-457200">
              <a:buFont typeface="+mj-lt"/>
              <a:buAutoNum type="arabicPeriod"/>
            </a:pPr>
            <a:r>
              <a:rPr lang="es-AR" sz="2000" dirty="0"/>
              <a:t>Los rodales serán clasificados según su valor de biodiversidad.</a:t>
            </a:r>
          </a:p>
          <a:p>
            <a:pPr marL="457200" indent="-457200">
              <a:buFont typeface="+mj-lt"/>
              <a:buAutoNum type="arabicPeriod"/>
            </a:pPr>
            <a:endParaRPr lang="es-AR" sz="2000" dirty="0"/>
          </a:p>
          <a:p>
            <a:pPr marL="457200" indent="-457200">
              <a:buFont typeface="+mj-lt"/>
              <a:buAutoNum type="arabicPeriod"/>
            </a:pPr>
            <a:endParaRPr 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2800" dirty="0"/>
              <a:t>(2). Se propone manejar todos los rodales con el objetivo de conservación. Régimen Silvícola 2.</a:t>
            </a:r>
            <a:br>
              <a:rPr lang="es-AR" sz="2800" dirty="0"/>
            </a:br>
            <a:r>
              <a:rPr lang="es-AR" sz="2800" dirty="0"/>
              <a:t> Pautas para la aplicación del escenario</a:t>
            </a:r>
            <a:endParaRPr lang="es-E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38437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es-AR" sz="2000" dirty="0"/>
          </a:p>
          <a:p>
            <a:pPr marL="457200" indent="-457200">
              <a:buFont typeface="+mj-lt"/>
              <a:buAutoNum type="arabicPeriod"/>
            </a:pPr>
            <a:endParaRPr lang="es-AR" sz="2000" dirty="0"/>
          </a:p>
          <a:p>
            <a:pPr marL="457200" indent="-457200">
              <a:buFont typeface="+mj-lt"/>
              <a:buAutoNum type="arabicPeriod"/>
            </a:pPr>
            <a:r>
              <a:rPr lang="es-AR" sz="2000" dirty="0"/>
              <a:t>Todos los rodales creados durante el plan, se manejan con el Régimen Silvícola 2.</a:t>
            </a:r>
          </a:p>
          <a:p>
            <a:pPr marL="457200" indent="-457200">
              <a:buFont typeface="+mj-lt"/>
              <a:buAutoNum type="arabicPeriod"/>
            </a:pPr>
            <a:endParaRPr lang="es-AR" sz="2000" dirty="0"/>
          </a:p>
          <a:p>
            <a:pPr marL="457200" indent="-457200">
              <a:buFont typeface="+mj-lt"/>
              <a:buAutoNum type="arabicPeriod"/>
            </a:pPr>
            <a:endParaRPr lang="es-AR" sz="2000" dirty="0"/>
          </a:p>
          <a:p>
            <a:pPr marL="457200" indent="-457200">
              <a:buFont typeface="+mj-lt"/>
              <a:buAutoNum type="arabicPeriod"/>
            </a:pPr>
            <a:r>
              <a:rPr lang="es-AR" sz="2000" dirty="0"/>
              <a:t>Los rodales serán clasificados según su valor de biodiversidad.</a:t>
            </a:r>
          </a:p>
          <a:p>
            <a:pPr marL="457200" indent="-457200">
              <a:buFont typeface="+mj-lt"/>
              <a:buAutoNum type="arabicPeriod"/>
            </a:pPr>
            <a:endParaRPr lang="es-AR" sz="2000" dirty="0"/>
          </a:p>
          <a:p>
            <a:pPr>
              <a:buNone/>
            </a:pPr>
            <a:endParaRPr 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/>
          <a:lstStyle/>
          <a:p>
            <a:r>
              <a:rPr lang="es-AR" sz="2800" dirty="0"/>
              <a:t/>
            </a:r>
            <a:br>
              <a:rPr lang="es-AR" sz="2800" dirty="0"/>
            </a:br>
            <a:r>
              <a:rPr lang="es-AR" sz="2800" dirty="0"/>
              <a:t/>
            </a:r>
            <a:br>
              <a:rPr lang="es-AR" sz="2800" dirty="0"/>
            </a:br>
            <a:r>
              <a:rPr lang="es-AR" sz="2800" dirty="0"/>
              <a:t>(3). Se propone manejar todos los rodales con objetivos tanto de producción como de conservación. Régimen Silvícola 1 y 3</a:t>
            </a:r>
            <a:r>
              <a:rPr lang="es-AR" dirty="0"/>
              <a:t/>
            </a:r>
            <a:br>
              <a:rPr lang="es-AR" dirty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3816424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s-AR" sz="1800" dirty="0"/>
              <a:t>El 20% del área plantada y constituida con rodales existentes al inicio del plan se destinarán a la conservación y se manejarán con el Régimen Silvícola 3. </a:t>
            </a:r>
          </a:p>
          <a:p>
            <a:pPr marL="457200" indent="-457200">
              <a:buFont typeface="+mj-lt"/>
              <a:buAutoNum type="arabicPeriod"/>
            </a:pPr>
            <a:endParaRPr lang="es-AR" sz="1800" dirty="0"/>
          </a:p>
          <a:p>
            <a:pPr marL="457200" indent="-457200">
              <a:buFont typeface="+mj-lt"/>
              <a:buAutoNum type="arabicPeriod"/>
            </a:pPr>
            <a:r>
              <a:rPr lang="es-AR" sz="1800" dirty="0"/>
              <a:t>Para la selección de los rodales destinados a la conservación deberá tenerse en cuenta el valor de biodiversidad.</a:t>
            </a:r>
          </a:p>
          <a:p>
            <a:pPr marL="457200" indent="-457200">
              <a:buFont typeface="+mj-lt"/>
              <a:buAutoNum type="arabicPeriod"/>
            </a:pPr>
            <a:endParaRPr lang="es-AR" sz="1800" dirty="0"/>
          </a:p>
          <a:p>
            <a:pPr marL="457200" indent="-457200">
              <a:buFont typeface="+mj-lt"/>
              <a:buAutoNum type="arabicPeriod"/>
            </a:pPr>
            <a:r>
              <a:rPr lang="es-AR" sz="1800" dirty="0"/>
              <a:t>El 80% del área plantada restante se destinarán a la producción y se crearán rodales durante el plan, los cuales se manejarán con el Régimen Silvícola 1.</a:t>
            </a:r>
          </a:p>
          <a:p>
            <a:pPr marL="457200" indent="-457200">
              <a:buFont typeface="+mj-lt"/>
              <a:buAutoNum type="arabicPeriod"/>
            </a:pPr>
            <a:endParaRPr lang="es-AR" sz="1800" dirty="0"/>
          </a:p>
          <a:p>
            <a:pPr marL="457200" indent="-457200">
              <a:buFont typeface="+mj-lt"/>
              <a:buAutoNum type="arabicPeriod"/>
            </a:pPr>
            <a:r>
              <a:rPr lang="es-AR" sz="1800" dirty="0"/>
              <a:t>Los rodales serán clasificados según su valor de biodiversidad.</a:t>
            </a:r>
          </a:p>
          <a:p>
            <a:pPr marL="0" indent="0">
              <a:buNone/>
            </a:pPr>
            <a:endParaRPr lang="es-E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es-AR" sz="2400" dirty="0"/>
              <a:t/>
            </a:r>
            <a:br>
              <a:rPr lang="es-AR" sz="2400" dirty="0"/>
            </a:br>
            <a:r>
              <a:rPr lang="es-AR" sz="2400" dirty="0"/>
              <a:t/>
            </a:r>
            <a:br>
              <a:rPr lang="es-AR" sz="2400" dirty="0"/>
            </a:br>
            <a:r>
              <a:rPr lang="es-AR" sz="2400" dirty="0"/>
              <a:t/>
            </a:r>
            <a:br>
              <a:rPr lang="es-AR" sz="2400" dirty="0"/>
            </a:br>
            <a:r>
              <a:rPr lang="es-AR" sz="2400" dirty="0"/>
              <a:t/>
            </a:r>
            <a:br>
              <a:rPr lang="es-AR" sz="2400" dirty="0"/>
            </a:br>
            <a:r>
              <a:rPr lang="es-AR" sz="2400" dirty="0"/>
              <a:t/>
            </a:r>
            <a:br>
              <a:rPr lang="es-AR" sz="2400" dirty="0"/>
            </a:br>
            <a:r>
              <a:rPr lang="es-AR" sz="2400" dirty="0"/>
              <a:t/>
            </a:r>
            <a:br>
              <a:rPr lang="es-AR" sz="2400" dirty="0"/>
            </a:br>
            <a:r>
              <a:rPr lang="es-AR" sz="2400" dirty="0"/>
              <a:t/>
            </a:r>
            <a:br>
              <a:rPr lang="es-AR" sz="2400" dirty="0"/>
            </a:br>
            <a:r>
              <a:rPr lang="es-AR" sz="2400" dirty="0"/>
              <a:t/>
            </a:r>
            <a:br>
              <a:rPr lang="es-AR" sz="2400" dirty="0"/>
            </a:br>
            <a:r>
              <a:rPr lang="es-AR" sz="2400" dirty="0"/>
              <a:t>Indicadores de diversidad para la clasificación de los rodales </a:t>
            </a:r>
            <a:br>
              <a:rPr lang="es-AR" sz="2400" dirty="0"/>
            </a:br>
            <a:r>
              <a:rPr lang="es-AR" sz="2400" dirty="0"/>
              <a:t/>
            </a:r>
            <a:br>
              <a:rPr lang="es-AR" sz="2400" dirty="0"/>
            </a:br>
            <a:r>
              <a:rPr lang="es-AR" sz="2400" dirty="0"/>
              <a:t>Los rodales de pino </a:t>
            </a:r>
            <a:r>
              <a:rPr lang="es-AR" sz="2400" dirty="0" err="1"/>
              <a:t>paraná</a:t>
            </a:r>
            <a:r>
              <a:rPr lang="es-AR" sz="2400" dirty="0"/>
              <a:t> plantados serán clasificados según sus condiciones para favorecer la presencia e instalación de la regeneración de especies forestales nativas.</a:t>
            </a:r>
            <a:br>
              <a:rPr lang="es-AR" sz="2400" dirty="0"/>
            </a:br>
            <a:r>
              <a:rPr lang="es-AR" sz="2400" dirty="0"/>
              <a:t> </a:t>
            </a:r>
            <a:br>
              <a:rPr lang="es-AR" sz="2400" dirty="0"/>
            </a:br>
            <a:r>
              <a:rPr lang="es-AR" sz="24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s-AR" sz="2400" dirty="0"/>
              <a:t> corresponderá a la máxima contribución a la diversidad y </a:t>
            </a:r>
            <a:r>
              <a:rPr lang="es-AR" sz="2400" dirty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es-AR" sz="2400" dirty="0"/>
              <a:t> la mínima contribución</a:t>
            </a:r>
            <a:br>
              <a:rPr lang="es-AR" sz="2400" dirty="0"/>
            </a:br>
            <a:r>
              <a:rPr lang="es-AR" sz="2400" dirty="0"/>
              <a:t/>
            </a:r>
            <a:br>
              <a:rPr lang="es-AR" sz="2400" dirty="0"/>
            </a:br>
            <a:r>
              <a:rPr lang="es-AR" sz="2400" dirty="0"/>
              <a:t> </a:t>
            </a:r>
            <a:endParaRPr lang="es-ES" sz="2400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755576" y="3429000"/>
          <a:ext cx="7776865" cy="2720320"/>
        </p:xfrm>
        <a:graphic>
          <a:graphicData uri="http://schemas.openxmlformats.org/drawingml/2006/table">
            <a:tbl>
              <a:tblPr/>
              <a:tblGrid>
                <a:gridCol w="1318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5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5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66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5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5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783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27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AR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2000">
                          <a:latin typeface="Times New Roman"/>
                          <a:ea typeface="Times New Roman"/>
                        </a:rPr>
                        <a:t>E &lt; 20</a:t>
                      </a:r>
                      <a:endParaRPr lang="es-E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2000">
                          <a:latin typeface="Times New Roman"/>
                          <a:ea typeface="Times New Roman"/>
                        </a:rPr>
                        <a:t>20 ≤ E ≤ 45</a:t>
                      </a:r>
                      <a:endParaRPr lang="es-E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2000" dirty="0">
                          <a:latin typeface="Times New Roman"/>
                          <a:ea typeface="Times New Roman"/>
                        </a:rPr>
                        <a:t>E &gt; 45</a:t>
                      </a:r>
                      <a:endParaRPr lang="es-ES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AR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2000">
                          <a:latin typeface="Times New Roman"/>
                          <a:ea typeface="Times New Roman"/>
                        </a:rPr>
                        <a:t>D &lt; 200</a:t>
                      </a:r>
                      <a:endParaRPr lang="es-E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2000" dirty="0">
                          <a:latin typeface="Times New Roman"/>
                          <a:ea typeface="Times New Roman"/>
                        </a:rPr>
                        <a:t>D ≥ 200</a:t>
                      </a:r>
                      <a:endParaRPr lang="es-ES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2000">
                          <a:latin typeface="Times New Roman"/>
                          <a:ea typeface="Times New Roman"/>
                        </a:rPr>
                        <a:t>D &lt; 200</a:t>
                      </a:r>
                      <a:endParaRPr lang="es-E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2000">
                          <a:latin typeface="Times New Roman"/>
                          <a:ea typeface="Times New Roman"/>
                        </a:rPr>
                        <a:t>D ≥ 200</a:t>
                      </a:r>
                      <a:endParaRPr lang="es-E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2000">
                          <a:latin typeface="Times New Roman"/>
                          <a:ea typeface="Times New Roman"/>
                        </a:rPr>
                        <a:t>D &lt; 200</a:t>
                      </a:r>
                      <a:endParaRPr lang="es-E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2000">
                          <a:latin typeface="Times New Roman"/>
                          <a:ea typeface="Times New Roman"/>
                        </a:rPr>
                        <a:t>D ≥ 200</a:t>
                      </a:r>
                      <a:endParaRPr lang="es-E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2000" dirty="0">
                          <a:latin typeface="Times New Roman"/>
                          <a:ea typeface="Times New Roman"/>
                        </a:rPr>
                        <a:t>AB &lt; 15</a:t>
                      </a:r>
                      <a:endParaRPr lang="es-ES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2000">
                          <a:latin typeface="Times New Roman"/>
                          <a:ea typeface="Times New Roman"/>
                        </a:rPr>
                        <a:t>II</a:t>
                      </a:r>
                      <a:endParaRPr lang="es-E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2000">
                          <a:latin typeface="Times New Roman"/>
                          <a:ea typeface="Times New Roman"/>
                        </a:rPr>
                        <a:t>III</a:t>
                      </a:r>
                      <a:endParaRPr lang="es-E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2000">
                          <a:latin typeface="Times New Roman"/>
                          <a:ea typeface="Times New Roman"/>
                        </a:rPr>
                        <a:t>I</a:t>
                      </a:r>
                      <a:endParaRPr lang="es-E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2000">
                          <a:latin typeface="Times New Roman"/>
                          <a:ea typeface="Times New Roman"/>
                        </a:rPr>
                        <a:t>II</a:t>
                      </a:r>
                      <a:endParaRPr lang="es-E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2000">
                          <a:latin typeface="Times New Roman"/>
                          <a:ea typeface="Times New Roman"/>
                        </a:rPr>
                        <a:t>I</a:t>
                      </a:r>
                      <a:endParaRPr lang="es-E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2000">
                          <a:latin typeface="Times New Roman"/>
                          <a:ea typeface="Times New Roman"/>
                        </a:rPr>
                        <a:t>I</a:t>
                      </a:r>
                      <a:endParaRPr lang="es-E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7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2000" dirty="0">
                          <a:latin typeface="Times New Roman"/>
                          <a:ea typeface="Times New Roman"/>
                        </a:rPr>
                        <a:t>15 ≤ AB ≤ 25</a:t>
                      </a:r>
                      <a:endParaRPr lang="es-ES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2000">
                          <a:latin typeface="Times New Roman"/>
                          <a:ea typeface="Times New Roman"/>
                        </a:rPr>
                        <a:t>III</a:t>
                      </a:r>
                      <a:endParaRPr lang="es-E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2000">
                          <a:latin typeface="Times New Roman"/>
                          <a:ea typeface="Times New Roman"/>
                        </a:rPr>
                        <a:t>IV</a:t>
                      </a:r>
                      <a:endParaRPr lang="es-E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2000">
                          <a:latin typeface="Times New Roman"/>
                          <a:ea typeface="Times New Roman"/>
                        </a:rPr>
                        <a:t>II</a:t>
                      </a:r>
                      <a:endParaRPr lang="es-E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2000">
                          <a:latin typeface="Times New Roman"/>
                          <a:ea typeface="Times New Roman"/>
                        </a:rPr>
                        <a:t>III</a:t>
                      </a:r>
                      <a:endParaRPr lang="es-E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2000">
                          <a:latin typeface="Times New Roman"/>
                          <a:ea typeface="Times New Roman"/>
                        </a:rPr>
                        <a:t>I</a:t>
                      </a:r>
                      <a:endParaRPr lang="es-E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2000">
                          <a:latin typeface="Times New Roman"/>
                          <a:ea typeface="Times New Roman"/>
                        </a:rPr>
                        <a:t>II</a:t>
                      </a:r>
                      <a:endParaRPr lang="es-E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7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2000" dirty="0">
                          <a:latin typeface="Times New Roman"/>
                          <a:ea typeface="Times New Roman"/>
                        </a:rPr>
                        <a:t>AB &gt; 25</a:t>
                      </a:r>
                      <a:endParaRPr lang="es-ES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2000" dirty="0">
                          <a:latin typeface="Times New Roman"/>
                          <a:ea typeface="Times New Roman"/>
                        </a:rPr>
                        <a:t>IV</a:t>
                      </a:r>
                      <a:endParaRPr lang="es-ES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2000" dirty="0">
                          <a:latin typeface="Times New Roman"/>
                          <a:ea typeface="Times New Roman"/>
                        </a:rPr>
                        <a:t>IV</a:t>
                      </a:r>
                      <a:endParaRPr lang="es-ES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2000" dirty="0">
                          <a:latin typeface="Times New Roman"/>
                          <a:ea typeface="Times New Roman"/>
                        </a:rPr>
                        <a:t>III</a:t>
                      </a:r>
                      <a:endParaRPr lang="es-ES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2000" dirty="0">
                          <a:latin typeface="Times New Roman"/>
                          <a:ea typeface="Times New Roman"/>
                        </a:rPr>
                        <a:t>IV</a:t>
                      </a:r>
                      <a:endParaRPr lang="es-ES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2000" dirty="0">
                          <a:latin typeface="Times New Roman"/>
                          <a:ea typeface="Times New Roman"/>
                        </a:rPr>
                        <a:t>II</a:t>
                      </a:r>
                      <a:endParaRPr lang="es-ES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2000" dirty="0">
                          <a:latin typeface="Times New Roman"/>
                          <a:ea typeface="Times New Roman"/>
                        </a:rPr>
                        <a:t>III</a:t>
                      </a:r>
                      <a:endParaRPr lang="es-ES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4 Elipse"/>
          <p:cNvSpPr/>
          <p:nvPr/>
        </p:nvSpPr>
        <p:spPr>
          <a:xfrm>
            <a:off x="3419872" y="5661248"/>
            <a:ext cx="504056" cy="432048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Elipse"/>
          <p:cNvSpPr/>
          <p:nvPr/>
        </p:nvSpPr>
        <p:spPr>
          <a:xfrm>
            <a:off x="6660232" y="4509120"/>
            <a:ext cx="504056" cy="432048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CAMB\100_97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8" y="0"/>
            <a:ext cx="9128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F:\JFGoya\Misiones INTA\Imágenes\Fotos\DSC0375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18"/>
            <a:ext cx="9144000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170" name="Picture 2" descr="F:\JFGoya\Curso de Silvicultura\Curso de Silvicultura\CAMB\DSC_07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0307"/>
            <a:ext cx="9144000" cy="6121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Objetivos del Plan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65103"/>
          </a:xfrm>
        </p:spPr>
        <p:txBody>
          <a:bodyPr/>
          <a:lstStyle/>
          <a:p>
            <a:r>
              <a:rPr lang="es-AR" dirty="0"/>
              <a:t>El objetivo estipulado para la Unidad de Manejo Forestal es la producción sostenida de madera comercial, principalmente con destino para aserrado. </a:t>
            </a:r>
          </a:p>
          <a:p>
            <a:pPr>
              <a:buNone/>
            </a:pPr>
            <a:endParaRPr lang="es-AR" dirty="0"/>
          </a:p>
          <a:p>
            <a:r>
              <a:rPr lang="es-AR" dirty="0"/>
              <a:t>Además se deben considerar objetivos de conservación, evaluando distintas alternativas de articulación entre ambos objetivos. </a:t>
            </a:r>
            <a:endParaRPr lang="es-ES" dirty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2800" dirty="0"/>
              <a:t>Estructura de edades del bosque plantado</a:t>
            </a:r>
            <a:endParaRPr lang="es-ES" sz="2800" dirty="0"/>
          </a:p>
        </p:txBody>
      </p:sp>
      <p:graphicFrame>
        <p:nvGraphicFramePr>
          <p:cNvPr id="4" name="2 Gráfic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2693700"/>
              </p:ext>
            </p:extLst>
          </p:nvPr>
        </p:nvGraphicFramePr>
        <p:xfrm>
          <a:off x="457200" y="1600201"/>
          <a:ext cx="6059016" cy="3845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79AFCA32-9A88-47A1-958C-CD833363F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1427164"/>
            <a:ext cx="2384214" cy="1844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96950"/>
          </a:xfrm>
        </p:spPr>
        <p:txBody>
          <a:bodyPr/>
          <a:lstStyle/>
          <a:p>
            <a:r>
              <a:rPr lang="es-AR" sz="2400" dirty="0"/>
              <a:t>Contenidos mínimos del Plan de Manejo</a:t>
            </a:r>
            <a:endParaRPr lang="es-ES" sz="24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5472608"/>
          </a:xfrm>
        </p:spPr>
        <p:txBody>
          <a:bodyPr/>
          <a:lstStyle/>
          <a:p>
            <a:pPr lvl="0"/>
            <a:r>
              <a:rPr lang="es-AR" sz="2400" dirty="0"/>
              <a:t>Ubicación geográfica, medio físico, natural y socio-económico</a:t>
            </a:r>
            <a:endParaRPr lang="es-ES" sz="2400" dirty="0"/>
          </a:p>
          <a:p>
            <a:pPr lvl="0"/>
            <a:r>
              <a:rPr lang="es-AR" sz="2400" dirty="0"/>
              <a:t>Horizonte de planificación (80 años)</a:t>
            </a:r>
            <a:endParaRPr lang="es-ES" sz="2400" dirty="0"/>
          </a:p>
          <a:p>
            <a:pPr lvl="0"/>
            <a:r>
              <a:rPr lang="es-AR" sz="2400" dirty="0"/>
              <a:t>Períodos de tiempo y clases de edad (5 años)</a:t>
            </a:r>
            <a:endParaRPr lang="es-ES" sz="2400" dirty="0"/>
          </a:p>
          <a:p>
            <a:pPr lvl="0"/>
            <a:r>
              <a:rPr lang="es-AR" sz="2400" dirty="0"/>
              <a:t>Estrategias de conversión</a:t>
            </a:r>
            <a:endParaRPr lang="es-ES" sz="2400" dirty="0"/>
          </a:p>
          <a:p>
            <a:pPr lvl="0"/>
            <a:r>
              <a:rPr lang="es-AR" sz="2400" dirty="0"/>
              <a:t>Divisiones dasocráticas</a:t>
            </a:r>
            <a:endParaRPr lang="es-ES" sz="2400" dirty="0"/>
          </a:p>
          <a:p>
            <a:pPr lvl="0"/>
            <a:r>
              <a:rPr lang="es-AR" sz="2400" dirty="0"/>
              <a:t>Determinación y caracterización de las cortas</a:t>
            </a:r>
            <a:endParaRPr lang="es-ES" sz="2400" dirty="0"/>
          </a:p>
          <a:p>
            <a:pPr lvl="0"/>
            <a:r>
              <a:rPr lang="es-AR" sz="2400" dirty="0"/>
              <a:t>Evaluación económica del plan de manejo</a:t>
            </a:r>
            <a:endParaRPr lang="es-ES" sz="2400" dirty="0"/>
          </a:p>
          <a:p>
            <a:pPr lvl="0"/>
            <a:r>
              <a:rPr lang="es-AR" sz="2400" dirty="0"/>
              <a:t>Plan especial de cortas para los primeros 5-10 años</a:t>
            </a:r>
            <a:endParaRPr lang="es-ES" sz="2400" dirty="0"/>
          </a:p>
          <a:p>
            <a:pPr lvl="0"/>
            <a:r>
              <a:rPr lang="es-AR" sz="2400" dirty="0"/>
              <a:t>Evaluación de impacto ambiental del plan de manejo</a:t>
            </a:r>
            <a:endParaRPr lang="es-ES" sz="2400" dirty="0"/>
          </a:p>
          <a:p>
            <a:r>
              <a:rPr lang="es-AR" sz="2400" dirty="0"/>
              <a:t>Bibliografía</a:t>
            </a:r>
          </a:p>
          <a:p>
            <a:pPr marL="457200" indent="-457200">
              <a:buFont typeface="+mj-lt"/>
              <a:buAutoNum type="arabicPeriod"/>
            </a:pPr>
            <a:endParaRPr lang="es-AR" sz="2400" dirty="0"/>
          </a:p>
          <a:p>
            <a:endParaRPr lang="es-E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Mapa_CAMB_Ubicació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201" y="-214338"/>
            <a:ext cx="9871613" cy="701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apa_CAMB_Usos_Sendero(1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2934" cy="65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Elipse"/>
          <p:cNvSpPr/>
          <p:nvPr/>
        </p:nvSpPr>
        <p:spPr>
          <a:xfrm>
            <a:off x="3071802" y="4286256"/>
            <a:ext cx="1071570" cy="9286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tes 33 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4206" y="302607"/>
            <a:ext cx="9238206" cy="6366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cer\Desktop\GOYA JF\JFGoya\Misiones INTA\Informe\últimas versiones\Map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6288" y="-347663"/>
            <a:ext cx="10698163" cy="75533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b="1" dirty="0"/>
              <a:t>Escenarios de manejo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709120"/>
          </a:xfrm>
        </p:spPr>
        <p:txBody>
          <a:bodyPr/>
          <a:lstStyle/>
          <a:p>
            <a:pPr>
              <a:buNone/>
            </a:pPr>
            <a:r>
              <a:rPr lang="es-AR" sz="2800" dirty="0"/>
              <a:t>	(1). Se propone manejar todos los rodales con el objetivo de producción. Régimen Silvícola 1</a:t>
            </a:r>
          </a:p>
          <a:p>
            <a:pPr>
              <a:buNone/>
            </a:pPr>
            <a:endParaRPr lang="es-AR" sz="2800" dirty="0"/>
          </a:p>
          <a:p>
            <a:pPr>
              <a:buNone/>
            </a:pPr>
            <a:r>
              <a:rPr lang="es-AR" sz="2800" dirty="0"/>
              <a:t>	(2). Se propone manejar todos los rodales con un objetivo de conservación. Régimen Silvícola 2</a:t>
            </a:r>
          </a:p>
          <a:p>
            <a:pPr>
              <a:buNone/>
            </a:pPr>
            <a:endParaRPr lang="es-AR" sz="2800" dirty="0"/>
          </a:p>
          <a:p>
            <a:pPr>
              <a:buNone/>
            </a:pPr>
            <a:r>
              <a:rPr lang="es-AR" sz="2800" dirty="0"/>
              <a:t>	(3). Se propone manejar todos los rodales con objetivos tanto de producción como de conservación. Régimen Silvícola 1 y 3</a:t>
            </a:r>
          </a:p>
          <a:p>
            <a:pPr>
              <a:buNone/>
            </a:pPr>
            <a:endParaRPr lang="es-ES" sz="28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03648" y="548680"/>
            <a:ext cx="6275040" cy="936104"/>
          </a:xfrm>
        </p:spPr>
        <p:txBody>
          <a:bodyPr/>
          <a:lstStyle/>
          <a:p>
            <a:r>
              <a:rPr lang="es-AR" sz="2800" dirty="0"/>
              <a:t>Régimen silvícola 1. </a:t>
            </a:r>
            <a:br>
              <a:rPr lang="es-AR" sz="2800" dirty="0"/>
            </a:br>
            <a:r>
              <a:rPr lang="es-AR" sz="2800" dirty="0"/>
              <a:t>Obtenido del Simulador </a:t>
            </a:r>
            <a:r>
              <a:rPr lang="es-AR" sz="2800" dirty="0" err="1"/>
              <a:t>PlaForNea</a:t>
            </a:r>
            <a:endParaRPr lang="es-ES" sz="2800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1026971"/>
              </p:ext>
            </p:extLst>
          </p:nvPr>
        </p:nvGraphicFramePr>
        <p:xfrm>
          <a:off x="611559" y="1916831"/>
          <a:ext cx="7992890" cy="3714224"/>
        </p:xfrm>
        <a:graphic>
          <a:graphicData uri="http://schemas.openxmlformats.org/drawingml/2006/table">
            <a:tbl>
              <a:tblPr/>
              <a:tblGrid>
                <a:gridCol w="1522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1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561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724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Tratamiento</a:t>
                      </a:r>
                      <a:endParaRPr lang="es-E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Edad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Densidad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Árboles cortados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Volumen total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Volumen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(árboles &gt; 20 cm)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3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AR" sz="18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(años)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(árboles.ha</a:t>
                      </a:r>
                      <a:r>
                        <a:rPr lang="es-AR" sz="1800" b="1" baseline="30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-1</a:t>
                      </a:r>
                      <a:r>
                        <a:rPr lang="es-AR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)</a:t>
                      </a:r>
                      <a:endParaRPr lang="es-E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(árboles.ha</a:t>
                      </a:r>
                      <a:r>
                        <a:rPr lang="es-AR" sz="1800" b="1" baseline="30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-1</a:t>
                      </a:r>
                      <a:r>
                        <a:rPr lang="es-AR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)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(m³.ha</a:t>
                      </a:r>
                      <a:r>
                        <a:rPr lang="es-AR" sz="1800" b="1" baseline="30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-1</a:t>
                      </a:r>
                      <a:r>
                        <a:rPr lang="es-AR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)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(m</a:t>
                      </a:r>
                      <a:r>
                        <a:rPr lang="es-AR" sz="1800" b="1" baseline="30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</a:t>
                      </a:r>
                      <a:r>
                        <a:rPr lang="es-AR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.ha</a:t>
                      </a:r>
                      <a:r>
                        <a:rPr lang="es-AR" sz="1800" b="1" baseline="30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-1</a:t>
                      </a:r>
                      <a:r>
                        <a:rPr lang="es-AR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)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8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AR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Plantación</a:t>
                      </a:r>
                      <a:endParaRPr lang="es-E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AR" sz="180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1.000</a:t>
                      </a:r>
                      <a:endParaRPr lang="es-E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AR" sz="180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AR" sz="180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AR" sz="180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08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AR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Primer raleo</a:t>
                      </a:r>
                      <a:endParaRPr lang="es-E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700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300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20,4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08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AR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Segundo raleo</a:t>
                      </a:r>
                      <a:endParaRPr lang="es-E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15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387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313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116,7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25,2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08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AR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Tercer raleo</a:t>
                      </a:r>
                      <a:endParaRPr lang="es-E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25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179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208</a:t>
                      </a:r>
                      <a:endParaRPr lang="es-E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216,1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202,9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08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AR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Corta Final</a:t>
                      </a:r>
                      <a:endParaRPr lang="es-E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35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178</a:t>
                      </a:r>
                      <a:endParaRPr lang="es-E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178</a:t>
                      </a:r>
                      <a:endParaRPr lang="es-E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464,8</a:t>
                      </a:r>
                      <a:endParaRPr lang="es-E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458,1</a:t>
                      </a:r>
                      <a:endParaRPr lang="es-E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160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AR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Producción total</a:t>
                      </a:r>
                      <a:endParaRPr lang="es-E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s-E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s-E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s-E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818,0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686,2</a:t>
                      </a:r>
                      <a:endParaRPr lang="es-E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1403648" y="548680"/>
            <a:ext cx="6275040" cy="792088"/>
          </a:xfrm>
        </p:spPr>
        <p:txBody>
          <a:bodyPr/>
          <a:lstStyle/>
          <a:p>
            <a:r>
              <a:rPr lang="es-AR" sz="2800" dirty="0"/>
              <a:t>Régimen silvícola 2.</a:t>
            </a:r>
            <a:br>
              <a:rPr lang="es-AR" sz="2800" dirty="0"/>
            </a:br>
            <a:r>
              <a:rPr lang="es-AR" sz="2800" dirty="0"/>
              <a:t> Obtenido del Simulador </a:t>
            </a:r>
            <a:r>
              <a:rPr lang="es-AR" sz="2800" dirty="0" err="1"/>
              <a:t>PlaForNea</a:t>
            </a:r>
            <a:endParaRPr lang="es-ES" sz="2800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353672"/>
              </p:ext>
            </p:extLst>
          </p:nvPr>
        </p:nvGraphicFramePr>
        <p:xfrm>
          <a:off x="611560" y="1628801"/>
          <a:ext cx="8136903" cy="4129503"/>
        </p:xfrm>
        <a:graphic>
          <a:graphicData uri="http://schemas.openxmlformats.org/drawingml/2006/table">
            <a:tbl>
              <a:tblPr/>
              <a:tblGrid>
                <a:gridCol w="1551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3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74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40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18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693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423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Tratamiento</a:t>
                      </a:r>
                      <a:endParaRPr lang="es-E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Edad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Densidad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Árboles cortados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Volumen total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Volumen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(árboles &gt; 20 cm)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51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AR" sz="18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(años)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(árboles.ha</a:t>
                      </a:r>
                      <a:r>
                        <a:rPr lang="es-AR" sz="1800" b="1" baseline="30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-1</a:t>
                      </a:r>
                      <a:r>
                        <a:rPr lang="es-AR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)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(árboles.ha</a:t>
                      </a:r>
                      <a:r>
                        <a:rPr lang="es-AR" sz="1800" b="1" baseline="30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-1</a:t>
                      </a:r>
                      <a:r>
                        <a:rPr lang="es-AR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)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(m³.ha</a:t>
                      </a:r>
                      <a:r>
                        <a:rPr lang="es-AR" sz="1800" b="1" baseline="30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-1</a:t>
                      </a:r>
                      <a:r>
                        <a:rPr lang="es-AR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)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(m</a:t>
                      </a:r>
                      <a:r>
                        <a:rPr lang="es-AR" sz="1800" b="1" baseline="30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</a:t>
                      </a:r>
                      <a:r>
                        <a:rPr lang="es-AR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.ha</a:t>
                      </a:r>
                      <a:r>
                        <a:rPr lang="es-AR" sz="1800" b="1" baseline="30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-1</a:t>
                      </a:r>
                      <a:r>
                        <a:rPr lang="es-AR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)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4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AR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Plantación</a:t>
                      </a:r>
                      <a:endParaRPr lang="es-E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AR" sz="180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1.000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AR" sz="180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AR" sz="180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AR" sz="180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4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AR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Primer raleo</a:t>
                      </a:r>
                      <a:endParaRPr lang="es-E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700</a:t>
                      </a:r>
                      <a:endParaRPr lang="es-E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300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20,4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74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AR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Segundo raleo</a:t>
                      </a:r>
                      <a:endParaRPr lang="es-E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20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179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521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290,4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285,0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4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AR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Corta Final</a:t>
                      </a:r>
                      <a:endParaRPr lang="es-E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50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177</a:t>
                      </a:r>
                      <a:endParaRPr lang="es-E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dirty="0">
                          <a:latin typeface="Times New Roman"/>
                          <a:ea typeface="Times New Roman"/>
                        </a:rPr>
                        <a:t>152</a:t>
                      </a:r>
                      <a:endParaRPr lang="es-E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dirty="0">
                          <a:latin typeface="Times New Roman"/>
                          <a:ea typeface="Times New Roman"/>
                        </a:rPr>
                        <a:t>485,9</a:t>
                      </a:r>
                      <a:endParaRPr lang="es-E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dirty="0">
                          <a:latin typeface="Times New Roman"/>
                          <a:ea typeface="Times New Roman"/>
                        </a:rPr>
                        <a:t>485</a:t>
                      </a:r>
                      <a:r>
                        <a:rPr lang="es-AR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,</a:t>
                      </a:r>
                      <a:r>
                        <a:rPr lang="es-AR" sz="1800" dirty="0">
                          <a:latin typeface="Times New Roman"/>
                          <a:ea typeface="Times New Roman"/>
                        </a:rPr>
                        <a:t>9</a:t>
                      </a:r>
                      <a:endParaRPr lang="es-E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74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AR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Retención</a:t>
                      </a:r>
                      <a:endParaRPr lang="es-E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&gt; 50</a:t>
                      </a:r>
                      <a:endParaRPr lang="es-E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>
                          <a:latin typeface="Times New Roman"/>
                          <a:ea typeface="Times New Roman"/>
                        </a:rPr>
                        <a:t>25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AR" sz="180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(84,</a:t>
                      </a:r>
                      <a:r>
                        <a:rPr lang="es-AR" sz="1800" dirty="0">
                          <a:latin typeface="Times New Roman"/>
                          <a:ea typeface="Times New Roman"/>
                        </a:rPr>
                        <a:t>4</a:t>
                      </a:r>
                      <a:r>
                        <a:rPr lang="es-AR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)</a:t>
                      </a:r>
                      <a:endParaRPr lang="es-E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AR" sz="18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486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AR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Producción total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s-E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s-E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s-E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b="1" dirty="0">
                          <a:latin typeface="Times New Roman"/>
                          <a:ea typeface="Times New Roman"/>
                        </a:rPr>
                        <a:t>876,2</a:t>
                      </a:r>
                      <a:endParaRPr lang="es-E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b="1" dirty="0">
                          <a:latin typeface="Times New Roman"/>
                          <a:ea typeface="Times New Roman"/>
                        </a:rPr>
                        <a:t>738,9</a:t>
                      </a:r>
                      <a:endParaRPr lang="es-E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3515</TotalTime>
  <Words>619</Words>
  <Application>Microsoft Office PowerPoint</Application>
  <PresentationFormat>Presentación en pantalla (4:3)</PresentationFormat>
  <Paragraphs>175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Tema de Office</vt:lpstr>
      <vt:lpstr>Presentación de PowerPoint</vt:lpstr>
      <vt:lpstr>Objetivos del Plan</vt:lpstr>
      <vt:lpstr>Presentación de PowerPoint</vt:lpstr>
      <vt:lpstr>Presentación de PowerPoint</vt:lpstr>
      <vt:lpstr>Presentación de PowerPoint</vt:lpstr>
      <vt:lpstr>Presentación de PowerPoint</vt:lpstr>
      <vt:lpstr>Escenarios de manejo</vt:lpstr>
      <vt:lpstr>Régimen silvícola 1.  Obtenido del Simulador PlaForNea</vt:lpstr>
      <vt:lpstr>Régimen silvícola 2.  Obtenido del Simulador PlaForNea</vt:lpstr>
      <vt:lpstr>Presentación de PowerPoint</vt:lpstr>
      <vt:lpstr>Presentación de PowerPoint</vt:lpstr>
      <vt:lpstr>Régimen silvícola 3</vt:lpstr>
      <vt:lpstr>  (1). Se propone manejar todos los rodales con el objetivo de producción. Régimen Silvícola 1.  Pautas para la aplicación del escenario   </vt:lpstr>
      <vt:lpstr>(2). Se propone manejar todos los rodales con el objetivo de conservación. Régimen Silvícola 2.  Pautas para la aplicación del escenario</vt:lpstr>
      <vt:lpstr>  (3). Se propone manejar todos los rodales con objetivos tanto de producción como de conservación. Régimen Silvícola 1 y 3 </vt:lpstr>
      <vt:lpstr>        Indicadores de diversidad para la clasificación de los rodales   Los rodales de pino paraná plantados serán clasificados según sus condiciones para favorecer la presencia e instalación de la regeneración de especies forestales nativas.   I corresponderá a la máxima contribución a la diversidad y IV la mínima contribución   </vt:lpstr>
      <vt:lpstr>Presentación de PowerPoint</vt:lpstr>
      <vt:lpstr>Presentación de PowerPoint</vt:lpstr>
      <vt:lpstr>Presentación de PowerPoint</vt:lpstr>
      <vt:lpstr>Estructura de edades del bosque plantado</vt:lpstr>
      <vt:lpstr>Contenidos mínimos del Plan de Manejo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NN</dc:creator>
  <cp:lastModifiedBy>Win10 1909</cp:lastModifiedBy>
  <cp:revision>224</cp:revision>
  <dcterms:created xsi:type="dcterms:W3CDTF">2012-08-27T12:52:50Z</dcterms:created>
  <dcterms:modified xsi:type="dcterms:W3CDTF">2022-08-31T22:52:39Z</dcterms:modified>
</cp:coreProperties>
</file>