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300" r:id="rId4"/>
    <p:sldId id="271" r:id="rId5"/>
    <p:sldId id="294" r:id="rId6"/>
    <p:sldId id="272" r:id="rId7"/>
    <p:sldId id="293" r:id="rId8"/>
    <p:sldId id="275" r:id="rId9"/>
    <p:sldId id="276" r:id="rId10"/>
    <p:sldId id="288" r:id="rId11"/>
    <p:sldId id="287" r:id="rId12"/>
    <p:sldId id="286" r:id="rId13"/>
    <p:sldId id="277" r:id="rId14"/>
    <p:sldId id="279" r:id="rId15"/>
    <p:sldId id="280" r:id="rId16"/>
    <p:sldId id="295" r:id="rId17"/>
    <p:sldId id="282" r:id="rId18"/>
    <p:sldId id="257" r:id="rId19"/>
    <p:sldId id="283" r:id="rId20"/>
    <p:sldId id="284" r:id="rId21"/>
    <p:sldId id="292" r:id="rId22"/>
    <p:sldId id="299" r:id="rId23"/>
    <p:sldId id="260" r:id="rId24"/>
    <p:sldId id="261" r:id="rId25"/>
    <p:sldId id="291" r:id="rId26"/>
    <p:sldId id="298" r:id="rId2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ción predeterminada" id="{D0FBCE13-CE67-4CDF-BE69-36AEFA8467FD}">
          <p14:sldIdLst>
            <p14:sldId id="269"/>
            <p14:sldId id="270"/>
            <p14:sldId id="271"/>
            <p14:sldId id="294"/>
            <p14:sldId id="272"/>
            <p14:sldId id="293"/>
            <p14:sldId id="275"/>
            <p14:sldId id="276"/>
            <p14:sldId id="288"/>
            <p14:sldId id="287"/>
            <p14:sldId id="286"/>
            <p14:sldId id="277"/>
            <p14:sldId id="279"/>
            <p14:sldId id="280"/>
            <p14:sldId id="295"/>
            <p14:sldId id="282"/>
            <p14:sldId id="257"/>
            <p14:sldId id="283"/>
            <p14:sldId id="284"/>
            <p14:sldId id="292"/>
            <p14:sldId id="268"/>
            <p14:sldId id="260"/>
            <p14:sldId id="261"/>
            <p14:sldId id="262"/>
            <p14:sldId id="296"/>
            <p14:sldId id="291"/>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8" d="100"/>
          <a:sy n="118" d="100"/>
        </p:scale>
        <p:origin x="-24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er\Desktop\GOYA%20JF\JFGoya\Curso%20de%20Silvicultura\Clases\Clase%208-1%20Rodales%20diset&#225;neos\Graficos%20de%20la%20gu&#237;a%20rodales%20disetane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cer\Desktop\GOYA%20JF\JFGoya\Curso%20de%20Silvicultura\Clases\Clase%208-1%20Rodales%20diset&#225;neos\Ejercicio%20manejo%20disetaneo%20resuelt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cer\Desktop\GOYA%20JF\JFGoya\Curso%20de%20Silvicultura\Clases\Clase%208-1%20Rodales%20diset&#225;neos\Graficos%20de%20la%20gu&#237;a%20rodales%20disetane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cer\Desktop\GOYA%20JF\JFGoya\Curso%20de%20Silvicultura\Clases\Clase%208-1%20Rodales%20diset&#225;neos\Graficos%20de%20la%20gu&#237;a%20rodales%20disetane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cer\Desktop\GOYA%20JF\JFGoya\Curso%20de%20Silvicultura\Clases\Clase%208-1%20Rodales%20diset&#225;neos\Graficos%20de%20la%20gu&#237;a%20rodales%20disetane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cer\Desktop\GOYA%20JF\JFGoya\Curso%20de%20Silvicultura\Clases\Clase%208-1%20Rodales%20diset&#225;neos\Graficos%20de%20la%20gu&#237;a%20rodales%20disetane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cer\Desktop\GOYA%20JF\JFGoya\Curso%20de%20Silvicultura\Clases\Clase%208-1%20Rodales%20diset&#225;neos\Ejercicio%20manejo%20disetaneo%20resuel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2427184466019429"/>
          <c:y val="0.19444510377707314"/>
          <c:w val="0.60776699029126158"/>
          <c:h val="0.607640949303352"/>
        </c:manualLayout>
      </c:layout>
      <c:lineChart>
        <c:grouping val="standard"/>
        <c:ser>
          <c:idx val="0"/>
          <c:order val="0"/>
          <c:tx>
            <c:v>RO</c:v>
          </c:tx>
          <c:spPr>
            <a:ln w="38100">
              <a:solidFill>
                <a:srgbClr val="424242"/>
              </a:solidFill>
              <a:prstDash val="sysDash"/>
            </a:ln>
          </c:spPr>
          <c:marker>
            <c:symbol val="circle"/>
            <c:size val="8"/>
            <c:spPr>
              <a:solidFill>
                <a:srgbClr val="000000"/>
              </a:solidFill>
              <a:ln>
                <a:solidFill>
                  <a:srgbClr val="000000"/>
                </a:solidFill>
                <a:prstDash val="solid"/>
              </a:ln>
            </c:spPr>
          </c:marker>
          <c:cat>
            <c:numRef>
              <c:f>'Est Meta'!$A$14:$A$25</c:f>
              <c:numCache>
                <c:formatCode>General</c:formatCode>
                <c:ptCount val="12"/>
                <c:pt idx="0">
                  <c:v>7.5</c:v>
                </c:pt>
                <c:pt idx="1">
                  <c:v>12.5</c:v>
                </c:pt>
                <c:pt idx="2">
                  <c:v>17.5</c:v>
                </c:pt>
                <c:pt idx="3">
                  <c:v>22.5</c:v>
                </c:pt>
                <c:pt idx="4">
                  <c:v>27.5</c:v>
                </c:pt>
                <c:pt idx="5">
                  <c:v>32.5</c:v>
                </c:pt>
                <c:pt idx="6">
                  <c:v>37.5</c:v>
                </c:pt>
                <c:pt idx="7">
                  <c:v>42.5</c:v>
                </c:pt>
                <c:pt idx="8">
                  <c:v>47.5</c:v>
                </c:pt>
                <c:pt idx="9">
                  <c:v>52.5</c:v>
                </c:pt>
                <c:pt idx="10">
                  <c:v>57.5</c:v>
                </c:pt>
                <c:pt idx="11">
                  <c:v>62.5</c:v>
                </c:pt>
              </c:numCache>
            </c:numRef>
          </c:cat>
          <c:val>
            <c:numRef>
              <c:f>'Est Meta'!$H$14:$H$23</c:f>
              <c:numCache>
                <c:formatCode>0</c:formatCode>
                <c:ptCount val="10"/>
                <c:pt idx="0">
                  <c:v>283.21604693574943</c:v>
                </c:pt>
                <c:pt idx="1">
                  <c:v>188.81069795716641</c:v>
                </c:pt>
                <c:pt idx="2">
                  <c:v>125.87379863811078</c:v>
                </c:pt>
                <c:pt idx="3">
                  <c:v>83.915865758740594</c:v>
                </c:pt>
                <c:pt idx="4">
                  <c:v>55.943910505827056</c:v>
                </c:pt>
                <c:pt idx="5">
                  <c:v>37.295940337218063</c:v>
                </c:pt>
                <c:pt idx="6">
                  <c:v>24.863960224812057</c:v>
                </c:pt>
                <c:pt idx="7">
                  <c:v>16.575973483208031</c:v>
                </c:pt>
                <c:pt idx="8">
                  <c:v>11.050648988805362</c:v>
                </c:pt>
                <c:pt idx="9">
                  <c:v>7.3670993258702291</c:v>
                </c:pt>
              </c:numCache>
            </c:numRef>
          </c:val>
          <c:extLst xmlns:c16r2="http://schemas.microsoft.com/office/drawing/2015/06/chart">
            <c:ext xmlns:c16="http://schemas.microsoft.com/office/drawing/2014/chart" uri="{C3380CC4-5D6E-409C-BE32-E72D297353CC}">
              <c16:uniqueId val="{00000000-6FD9-4FCA-AA8E-EC2AE0DCC4E9}"/>
            </c:ext>
          </c:extLst>
        </c:ser>
        <c:marker val="1"/>
        <c:axId val="83310464"/>
        <c:axId val="83349504"/>
      </c:lineChart>
      <c:catAx>
        <c:axId val="83310464"/>
        <c:scaling>
          <c:orientation val="minMax"/>
        </c:scaling>
        <c:axPos val="b"/>
        <c:title>
          <c:tx>
            <c:rich>
              <a:bodyPr/>
              <a:lstStyle/>
              <a:p>
                <a:pPr>
                  <a:defRPr lang="es-ES" sz="1200" b="0" i="0" u="none" strike="noStrike" baseline="0">
                    <a:solidFill>
                      <a:srgbClr val="000000"/>
                    </a:solidFill>
                    <a:latin typeface="Arial"/>
                    <a:ea typeface="Arial"/>
                    <a:cs typeface="Arial"/>
                  </a:defRPr>
                </a:pPr>
                <a:r>
                  <a:rPr lang="es-ES" sz="1200"/>
                  <a:t>Clase diamétrica (cm)</a:t>
                </a:r>
              </a:p>
            </c:rich>
          </c:tx>
          <c:layout>
            <c:manualLayout>
              <c:xMode val="edge"/>
              <c:yMode val="edge"/>
              <c:x val="0.28543689320388604"/>
              <c:y val="0.86805849900478815"/>
            </c:manualLayout>
          </c:layout>
          <c:spPr>
            <a:noFill/>
            <a:ln w="25400">
              <a:noFill/>
            </a:ln>
          </c:spPr>
        </c:title>
        <c:numFmt formatCode="General" sourceLinked="1"/>
        <c:majorTickMark val="in"/>
        <c:tickLblPos val="nextTo"/>
        <c:spPr>
          <a:ln w="12700">
            <a:solidFill>
              <a:srgbClr val="000000"/>
            </a:solidFill>
            <a:prstDash val="solid"/>
          </a:ln>
        </c:spPr>
        <c:txPr>
          <a:bodyPr rot="0" vert="horz"/>
          <a:lstStyle/>
          <a:p>
            <a:pPr>
              <a:defRPr lang="es-ES" sz="1000" b="0" i="0" u="none" strike="noStrike" baseline="0">
                <a:solidFill>
                  <a:srgbClr val="000000"/>
                </a:solidFill>
                <a:latin typeface="Arial"/>
                <a:ea typeface="Arial"/>
                <a:cs typeface="Arial"/>
              </a:defRPr>
            </a:pPr>
            <a:endParaRPr lang="es-ES"/>
          </a:p>
        </c:txPr>
        <c:crossAx val="83349504"/>
        <c:crosses val="autoZero"/>
        <c:lblAlgn val="ctr"/>
        <c:lblOffset val="100"/>
        <c:tickLblSkip val="1"/>
        <c:tickMarkSkip val="1"/>
      </c:catAx>
      <c:valAx>
        <c:axId val="83349504"/>
        <c:scaling>
          <c:orientation val="minMax"/>
        </c:scaling>
        <c:axPos val="l"/>
        <c:title>
          <c:tx>
            <c:rich>
              <a:bodyPr/>
              <a:lstStyle/>
              <a:p>
                <a:pPr>
                  <a:defRPr lang="es-ES" sz="1000" b="0" i="0" u="none" strike="noStrike" baseline="0">
                    <a:solidFill>
                      <a:srgbClr val="000000"/>
                    </a:solidFill>
                    <a:latin typeface="Arial"/>
                    <a:ea typeface="Arial"/>
                    <a:cs typeface="Arial"/>
                  </a:defRPr>
                </a:pPr>
                <a:r>
                  <a:rPr lang="es-ES" sz="1400"/>
                  <a:t>N  </a:t>
                </a:r>
                <a:r>
                  <a:rPr lang="es-ES"/>
                  <a:t>(ind/ha)</a:t>
                </a:r>
              </a:p>
            </c:rich>
          </c:tx>
          <c:layout>
            <c:manualLayout>
              <c:xMode val="edge"/>
              <c:yMode val="edge"/>
              <c:x val="3.1067961165048553E-2"/>
              <c:y val="0.29861212365764878"/>
            </c:manualLayout>
          </c:layout>
          <c:spPr>
            <a:noFill/>
            <a:ln w="25400">
              <a:noFill/>
            </a:ln>
          </c:spPr>
        </c:title>
        <c:numFmt formatCode="0" sourceLinked="1"/>
        <c:majorTickMark val="in"/>
        <c:tickLblPos val="nextTo"/>
        <c:spPr>
          <a:ln w="3175">
            <a:solidFill>
              <a:srgbClr val="000000"/>
            </a:solidFill>
            <a:prstDash val="solid"/>
          </a:ln>
        </c:spPr>
        <c:txPr>
          <a:bodyPr rot="0" vert="horz"/>
          <a:lstStyle/>
          <a:p>
            <a:pPr>
              <a:defRPr lang="es-ES" sz="1050" b="0" i="0" u="none" strike="noStrike" baseline="0">
                <a:solidFill>
                  <a:srgbClr val="000000"/>
                </a:solidFill>
                <a:latin typeface="Arial"/>
                <a:ea typeface="Arial"/>
                <a:cs typeface="Arial"/>
              </a:defRPr>
            </a:pPr>
            <a:endParaRPr lang="es-ES"/>
          </a:p>
        </c:txPr>
        <c:crossAx val="83310464"/>
        <c:crosses val="autoZero"/>
        <c:crossBetween val="between"/>
      </c:valAx>
      <c:spPr>
        <a:noFill/>
        <a:ln w="25400">
          <a:noFill/>
        </a:ln>
      </c:spPr>
    </c:plotArea>
    <c:legend>
      <c:legendPos val="r"/>
      <c:layout>
        <c:manualLayout>
          <c:xMode val="edge"/>
          <c:yMode val="edge"/>
          <c:x val="0.32065181276213744"/>
          <c:y val="9.9990422478773044E-2"/>
          <c:w val="0.26213592233009703"/>
          <c:h val="0.14930606182882294"/>
        </c:manualLayout>
      </c:layout>
      <c:spPr>
        <a:noFill/>
        <a:ln w="25400">
          <a:noFill/>
        </a:ln>
      </c:spPr>
      <c:txPr>
        <a:bodyPr/>
        <a:lstStyle/>
        <a:p>
          <a:pPr>
            <a:defRPr lang="es-ES" sz="920" b="0" i="0" u="none" strike="noStrike" baseline="0">
              <a:solidFill>
                <a:srgbClr val="000000"/>
              </a:solidFill>
              <a:latin typeface="Arial"/>
              <a:ea typeface="Arial"/>
              <a:cs typeface="Arial"/>
            </a:defRPr>
          </a:pPr>
          <a:endParaRPr lang="es-ES"/>
        </a:p>
      </c:txPr>
    </c:legend>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4479654004849743"/>
          <c:y val="0.19281107284988019"/>
          <c:w val="0.64705953834172225"/>
          <c:h val="0.62091701426232593"/>
        </c:manualLayout>
      </c:layout>
      <c:barChart>
        <c:barDir val="col"/>
        <c:grouping val="stacked"/>
        <c:ser>
          <c:idx val="0"/>
          <c:order val="0"/>
          <c:tx>
            <c:v>RO despues de la corta</c:v>
          </c:tx>
          <c:spPr>
            <a:ln w="12700">
              <a:solidFill>
                <a:srgbClr val="424242"/>
              </a:solidFill>
              <a:prstDash val="solid"/>
            </a:ln>
          </c:spPr>
          <c:cat>
            <c:numRef>
              <c:f>Dinámica!$A$12:$A$21</c:f>
              <c:numCache>
                <c:formatCode>General</c:formatCode>
                <c:ptCount val="10"/>
                <c:pt idx="0">
                  <c:v>7.5</c:v>
                </c:pt>
                <c:pt idx="1">
                  <c:v>12.5</c:v>
                </c:pt>
                <c:pt idx="2">
                  <c:v>17.5</c:v>
                </c:pt>
                <c:pt idx="3">
                  <c:v>22.5</c:v>
                </c:pt>
                <c:pt idx="4">
                  <c:v>27.5</c:v>
                </c:pt>
                <c:pt idx="5">
                  <c:v>32.5</c:v>
                </c:pt>
                <c:pt idx="6">
                  <c:v>37.5</c:v>
                </c:pt>
                <c:pt idx="7">
                  <c:v>42.5</c:v>
                </c:pt>
                <c:pt idx="8">
                  <c:v>47.5</c:v>
                </c:pt>
                <c:pt idx="9">
                  <c:v>52.5</c:v>
                </c:pt>
              </c:numCache>
            </c:numRef>
          </c:cat>
          <c:val>
            <c:numRef>
              <c:f>Dinámica!$B$36:$B$45</c:f>
              <c:numCache>
                <c:formatCode>0</c:formatCode>
                <c:ptCount val="10"/>
                <c:pt idx="0">
                  <c:v>283.21604693574943</c:v>
                </c:pt>
                <c:pt idx="1">
                  <c:v>188.81069795716641</c:v>
                </c:pt>
                <c:pt idx="2">
                  <c:v>125.87379863811087</c:v>
                </c:pt>
                <c:pt idx="3">
                  <c:v>83.915865758740594</c:v>
                </c:pt>
                <c:pt idx="4">
                  <c:v>55.943910505827056</c:v>
                </c:pt>
                <c:pt idx="5">
                  <c:v>37.295940337218063</c:v>
                </c:pt>
                <c:pt idx="6">
                  <c:v>24.863960224812036</c:v>
                </c:pt>
                <c:pt idx="7">
                  <c:v>16.575973483208028</c:v>
                </c:pt>
                <c:pt idx="8">
                  <c:v>11.050648988805351</c:v>
                </c:pt>
                <c:pt idx="9">
                  <c:v>7</c:v>
                </c:pt>
              </c:numCache>
            </c:numRef>
          </c:val>
          <c:extLst xmlns:c16r2="http://schemas.microsoft.com/office/drawing/2015/06/chart">
            <c:ext xmlns:c16="http://schemas.microsoft.com/office/drawing/2014/chart" uri="{C3380CC4-5D6E-409C-BE32-E72D297353CC}">
              <c16:uniqueId val="{00000000-AFCA-4BC7-9A3D-972586DC4685}"/>
            </c:ext>
          </c:extLst>
        </c:ser>
        <c:ser>
          <c:idx val="2"/>
          <c:order val="1"/>
          <c:tx>
            <c:v>RO antes de la corta</c:v>
          </c:tx>
          <c:val>
            <c:numRef>
              <c:f>Dinámica!$C$36:$C$45</c:f>
              <c:numCache>
                <c:formatCode>0</c:formatCode>
                <c:ptCount val="10"/>
                <c:pt idx="1">
                  <c:v>94.405348978583035</c:v>
                </c:pt>
                <c:pt idx="2">
                  <c:v>62.936899319055456</c:v>
                </c:pt>
                <c:pt idx="3">
                  <c:v>41.957932879370304</c:v>
                </c:pt>
                <c:pt idx="4">
                  <c:v>27.971955252913531</c:v>
                </c:pt>
                <c:pt idx="5">
                  <c:v>18.647970168609028</c:v>
                </c:pt>
                <c:pt idx="6">
                  <c:v>12.431980112406023</c:v>
                </c:pt>
                <c:pt idx="7">
                  <c:v>8.2879867416040049</c:v>
                </c:pt>
                <c:pt idx="8">
                  <c:v>5.5253244944026783</c:v>
                </c:pt>
                <c:pt idx="9">
                  <c:v>4.0506489888053476</c:v>
                </c:pt>
              </c:numCache>
            </c:numRef>
          </c:val>
          <c:extLst xmlns:c16r2="http://schemas.microsoft.com/office/drawing/2015/06/chart">
            <c:ext xmlns:c16="http://schemas.microsoft.com/office/drawing/2014/chart" uri="{C3380CC4-5D6E-409C-BE32-E72D297353CC}">
              <c16:uniqueId val="{00000001-AFCA-4BC7-9A3D-972586DC4685}"/>
            </c:ext>
          </c:extLst>
        </c:ser>
        <c:overlap val="100"/>
        <c:axId val="83275136"/>
        <c:axId val="83289600"/>
      </c:barChart>
      <c:catAx>
        <c:axId val="83275136"/>
        <c:scaling>
          <c:orientation val="minMax"/>
        </c:scaling>
        <c:axPos val="b"/>
        <c:title>
          <c:tx>
            <c:rich>
              <a:bodyPr/>
              <a:lstStyle/>
              <a:p>
                <a:pPr>
                  <a:defRPr lang="es-ES" sz="1000" b="0" i="0" u="none" strike="noStrike" baseline="0">
                    <a:solidFill>
                      <a:srgbClr val="000000"/>
                    </a:solidFill>
                    <a:latin typeface="Arial"/>
                    <a:ea typeface="Arial"/>
                    <a:cs typeface="Arial"/>
                  </a:defRPr>
                </a:pPr>
                <a:r>
                  <a:rPr lang="es-ES"/>
                  <a:t>Clases Diamétricas (cm)</a:t>
                </a:r>
              </a:p>
            </c:rich>
          </c:tx>
          <c:layout>
            <c:manualLayout>
              <c:xMode val="edge"/>
              <c:yMode val="edge"/>
              <c:x val="0.30316775572654031"/>
              <c:y val="0.87581978853844078"/>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lang="es-ES" sz="600" b="0" i="0" u="none" strike="noStrike" baseline="0">
                <a:solidFill>
                  <a:srgbClr val="000000"/>
                </a:solidFill>
                <a:latin typeface="Arial"/>
                <a:ea typeface="Arial"/>
                <a:cs typeface="Arial"/>
              </a:defRPr>
            </a:pPr>
            <a:endParaRPr lang="es-ES"/>
          </a:p>
        </c:txPr>
        <c:crossAx val="83289600"/>
        <c:crosses val="autoZero"/>
        <c:lblAlgn val="ctr"/>
        <c:lblOffset val="100"/>
        <c:tickLblSkip val="1"/>
        <c:tickMarkSkip val="1"/>
      </c:catAx>
      <c:valAx>
        <c:axId val="83289600"/>
        <c:scaling>
          <c:orientation val="minMax"/>
        </c:scaling>
        <c:axPos val="l"/>
        <c:title>
          <c:tx>
            <c:rich>
              <a:bodyPr/>
              <a:lstStyle/>
              <a:p>
                <a:pPr>
                  <a:defRPr lang="es-ES" sz="1000" b="0" i="0" u="none" strike="noStrike" baseline="0">
                    <a:solidFill>
                      <a:srgbClr val="000000"/>
                    </a:solidFill>
                    <a:latin typeface="Arial"/>
                    <a:ea typeface="Arial"/>
                    <a:cs typeface="Arial"/>
                  </a:defRPr>
                </a:pPr>
                <a:r>
                  <a:rPr lang="es-ES"/>
                  <a:t>Densidad (ind/ha)</a:t>
                </a:r>
              </a:p>
            </c:rich>
          </c:tx>
          <c:layout>
            <c:manualLayout>
              <c:xMode val="edge"/>
              <c:yMode val="edge"/>
              <c:x val="3.6199135012124323E-2"/>
              <c:y val="0.31699447570234746"/>
            </c:manualLayout>
          </c:layout>
          <c:spPr>
            <a:noFill/>
            <a:ln w="25400">
              <a:noFill/>
            </a:ln>
          </c:spPr>
        </c:title>
        <c:numFmt formatCode="0" sourceLinked="1"/>
        <c:majorTickMark val="cross"/>
        <c:tickLblPos val="nextTo"/>
        <c:spPr>
          <a:ln w="3175">
            <a:solidFill>
              <a:srgbClr val="000000"/>
            </a:solidFill>
            <a:prstDash val="solid"/>
          </a:ln>
        </c:spPr>
        <c:txPr>
          <a:bodyPr rot="0" vert="horz"/>
          <a:lstStyle/>
          <a:p>
            <a:pPr>
              <a:defRPr lang="es-ES" sz="700" b="0" i="0" u="none" strike="noStrike" baseline="0">
                <a:solidFill>
                  <a:srgbClr val="000000"/>
                </a:solidFill>
                <a:latin typeface="Arial"/>
                <a:ea typeface="Arial"/>
                <a:cs typeface="Arial"/>
              </a:defRPr>
            </a:pPr>
            <a:endParaRPr lang="es-ES"/>
          </a:p>
        </c:txPr>
        <c:crossAx val="83275136"/>
        <c:crosses val="autoZero"/>
        <c:crossBetween val="between"/>
      </c:valAx>
      <c:spPr>
        <a:noFill/>
        <a:ln w="25400">
          <a:noFill/>
        </a:ln>
      </c:spPr>
    </c:plotArea>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4479654004849746"/>
          <c:y val="5.0218397069620994E-2"/>
          <c:w val="0.68220620399387988"/>
          <c:h val="0.76350955482926652"/>
        </c:manualLayout>
      </c:layout>
      <c:lineChart>
        <c:grouping val="standard"/>
        <c:ser>
          <c:idx val="0"/>
          <c:order val="0"/>
          <c:tx>
            <c:v>q=1,3</c:v>
          </c:tx>
          <c:spPr>
            <a:ln w="12700">
              <a:solidFill>
                <a:srgbClr val="424242"/>
              </a:solidFill>
              <a:prstDash val="solid"/>
            </a:ln>
          </c:spPr>
          <c:marker>
            <c:symbol val="none"/>
          </c:marker>
          <c:cat>
            <c:numRef>
              <c:f>Dinámica!$A$12:$A$21</c:f>
              <c:numCache>
                <c:formatCode>General</c:formatCode>
                <c:ptCount val="10"/>
                <c:pt idx="0">
                  <c:v>7.5</c:v>
                </c:pt>
                <c:pt idx="1">
                  <c:v>12.5</c:v>
                </c:pt>
                <c:pt idx="2">
                  <c:v>17.5</c:v>
                </c:pt>
                <c:pt idx="3">
                  <c:v>22.5</c:v>
                </c:pt>
                <c:pt idx="4">
                  <c:v>27.5</c:v>
                </c:pt>
                <c:pt idx="5">
                  <c:v>32.5</c:v>
                </c:pt>
                <c:pt idx="6">
                  <c:v>37.5</c:v>
                </c:pt>
                <c:pt idx="7">
                  <c:v>42.5</c:v>
                </c:pt>
                <c:pt idx="8">
                  <c:v>47.5</c:v>
                </c:pt>
                <c:pt idx="9">
                  <c:v>52.5</c:v>
                </c:pt>
              </c:numCache>
            </c:numRef>
          </c:cat>
          <c:val>
            <c:numRef>
              <c:f>Dinámica!$C$38:$C$47</c:f>
              <c:numCache>
                <c:formatCode>0</c:formatCode>
                <c:ptCount val="10"/>
                <c:pt idx="0">
                  <c:v>141.27928820912402</c:v>
                </c:pt>
                <c:pt idx="1">
                  <c:v>108.67637554548</c:v>
                </c:pt>
                <c:pt idx="2">
                  <c:v>83.597211958061564</c:v>
                </c:pt>
                <c:pt idx="3">
                  <c:v>64.305547660047367</c:v>
                </c:pt>
                <c:pt idx="4">
                  <c:v>49.465805892344115</c:v>
                </c:pt>
                <c:pt idx="5">
                  <c:v>38.050619917187781</c:v>
                </c:pt>
                <c:pt idx="6">
                  <c:v>29.269707628605982</c:v>
                </c:pt>
                <c:pt idx="7">
                  <c:v>22.515159714312297</c:v>
                </c:pt>
                <c:pt idx="8">
                  <c:v>17.319353626394083</c:v>
                </c:pt>
                <c:pt idx="9">
                  <c:v>13.322579712610825</c:v>
                </c:pt>
              </c:numCache>
            </c:numRef>
          </c:val>
        </c:ser>
        <c:ser>
          <c:idx val="2"/>
          <c:order val="1"/>
          <c:tx>
            <c:v>q=1,5</c:v>
          </c:tx>
          <c:spPr>
            <a:ln w="19050"/>
          </c:spPr>
          <c:marker>
            <c:symbol val="none"/>
          </c:marker>
          <c:val>
            <c:numRef>
              <c:f>Dinámica!$B$38:$B$47</c:f>
              <c:numCache>
                <c:formatCode>0</c:formatCode>
                <c:ptCount val="10"/>
                <c:pt idx="0">
                  <c:v>371.41996554438856</c:v>
                </c:pt>
                <c:pt idx="1">
                  <c:v>232.13747846524288</c:v>
                </c:pt>
                <c:pt idx="2">
                  <c:v>145.08592404077677</c:v>
                </c:pt>
                <c:pt idx="3">
                  <c:v>90.678702525485448</c:v>
                </c:pt>
                <c:pt idx="4">
                  <c:v>56.674189078428427</c:v>
                </c:pt>
                <c:pt idx="5">
                  <c:v>35.421368174017765</c:v>
                </c:pt>
                <c:pt idx="6">
                  <c:v>22.138355108761097</c:v>
                </c:pt>
                <c:pt idx="7">
                  <c:v>13.83647194297569</c:v>
                </c:pt>
                <c:pt idx="8">
                  <c:v>8.6477949643598002</c:v>
                </c:pt>
                <c:pt idx="9">
                  <c:v>5.4048718527248756</c:v>
                </c:pt>
              </c:numCache>
            </c:numRef>
          </c:val>
        </c:ser>
        <c:ser>
          <c:idx val="1"/>
          <c:order val="2"/>
          <c:tx>
            <c:v>q=1,7</c:v>
          </c:tx>
          <c:spPr>
            <a:ln w="15875"/>
          </c:spPr>
          <c:marker>
            <c:symbol val="none"/>
          </c:marker>
          <c:val>
            <c:numRef>
              <c:f>Dinámica!$D$38:$D$47</c:f>
              <c:numCache>
                <c:formatCode>0</c:formatCode>
                <c:ptCount val="10"/>
                <c:pt idx="0">
                  <c:v>468.11841433676824</c:v>
                </c:pt>
                <c:pt idx="1">
                  <c:v>275.36377313927539</c:v>
                </c:pt>
                <c:pt idx="2">
                  <c:v>161.97869008192669</c:v>
                </c:pt>
                <c:pt idx="3">
                  <c:v>95.281582401133363</c:v>
                </c:pt>
                <c:pt idx="4">
                  <c:v>56.047989647725501</c:v>
                </c:pt>
                <c:pt idx="5">
                  <c:v>32.969405675132649</c:v>
                </c:pt>
                <c:pt idx="6">
                  <c:v>19.393768044195678</c:v>
                </c:pt>
                <c:pt idx="7">
                  <c:v>11.408098849526869</c:v>
                </c:pt>
                <c:pt idx="8">
                  <c:v>6.7106463820746312</c:v>
                </c:pt>
                <c:pt idx="9">
                  <c:v>3.947439048279195</c:v>
                </c:pt>
              </c:numCache>
            </c:numRef>
          </c:val>
        </c:ser>
        <c:marker val="1"/>
        <c:axId val="90868352"/>
        <c:axId val="90878720"/>
      </c:lineChart>
      <c:catAx>
        <c:axId val="90868352"/>
        <c:scaling>
          <c:orientation val="minMax"/>
        </c:scaling>
        <c:axPos val="b"/>
        <c:title>
          <c:tx>
            <c:rich>
              <a:bodyPr/>
              <a:lstStyle/>
              <a:p>
                <a:pPr>
                  <a:defRPr lang="es-ES" sz="1000" b="0" i="0" u="none" strike="noStrike" baseline="0">
                    <a:solidFill>
                      <a:srgbClr val="000000"/>
                    </a:solidFill>
                    <a:latin typeface="Arial"/>
                    <a:ea typeface="Arial"/>
                    <a:cs typeface="Arial"/>
                  </a:defRPr>
                </a:pPr>
                <a:r>
                  <a:rPr lang="es-ES"/>
                  <a:t>Clases Diamétricas (cm)</a:t>
                </a:r>
              </a:p>
            </c:rich>
          </c:tx>
          <c:layout>
            <c:manualLayout>
              <c:xMode val="edge"/>
              <c:yMode val="edge"/>
              <c:x val="0.30316775572654031"/>
              <c:y val="0.87581978853844089"/>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lang="es-ES" sz="600" b="0" i="0" u="none" strike="noStrike" baseline="0">
                <a:solidFill>
                  <a:srgbClr val="000000"/>
                </a:solidFill>
                <a:latin typeface="Arial"/>
                <a:ea typeface="Arial"/>
                <a:cs typeface="Arial"/>
              </a:defRPr>
            </a:pPr>
            <a:endParaRPr lang="es-ES"/>
          </a:p>
        </c:txPr>
        <c:crossAx val="90878720"/>
        <c:crosses val="autoZero"/>
        <c:lblAlgn val="ctr"/>
        <c:lblOffset val="100"/>
        <c:tickLblSkip val="1"/>
        <c:tickMarkSkip val="1"/>
      </c:catAx>
      <c:valAx>
        <c:axId val="90878720"/>
        <c:scaling>
          <c:orientation val="minMax"/>
        </c:scaling>
        <c:axPos val="l"/>
        <c:title>
          <c:tx>
            <c:rich>
              <a:bodyPr/>
              <a:lstStyle/>
              <a:p>
                <a:pPr>
                  <a:defRPr lang="es-ES" sz="1000" b="0" i="0" u="none" strike="noStrike" baseline="0">
                    <a:solidFill>
                      <a:srgbClr val="000000"/>
                    </a:solidFill>
                    <a:latin typeface="Arial"/>
                    <a:ea typeface="Arial"/>
                    <a:cs typeface="Arial"/>
                  </a:defRPr>
                </a:pPr>
                <a:r>
                  <a:rPr lang="es-ES" dirty="0" smtClean="0"/>
                  <a:t>Densidad </a:t>
                </a:r>
                <a:r>
                  <a:rPr lang="es-ES" dirty="0"/>
                  <a:t>(</a:t>
                </a:r>
                <a:r>
                  <a:rPr lang="es-ES" dirty="0" err="1"/>
                  <a:t>ind</a:t>
                </a:r>
                <a:r>
                  <a:rPr lang="es-ES" dirty="0"/>
                  <a:t>/ha)</a:t>
                </a:r>
              </a:p>
            </c:rich>
          </c:tx>
          <c:layout>
            <c:manualLayout>
              <c:xMode val="edge"/>
              <c:yMode val="edge"/>
              <c:x val="3.6199135012124337E-2"/>
              <c:y val="0.31699447570234757"/>
            </c:manualLayout>
          </c:layout>
          <c:spPr>
            <a:noFill/>
            <a:ln w="25400">
              <a:noFill/>
            </a:ln>
          </c:spPr>
        </c:title>
        <c:numFmt formatCode="0" sourceLinked="1"/>
        <c:majorTickMark val="cross"/>
        <c:tickLblPos val="nextTo"/>
        <c:spPr>
          <a:ln w="3175">
            <a:solidFill>
              <a:srgbClr val="000000"/>
            </a:solidFill>
            <a:prstDash val="solid"/>
          </a:ln>
        </c:spPr>
        <c:txPr>
          <a:bodyPr rot="0" vert="horz"/>
          <a:lstStyle/>
          <a:p>
            <a:pPr>
              <a:defRPr lang="es-ES" sz="700" b="0" i="0" u="none" strike="noStrike" baseline="0">
                <a:solidFill>
                  <a:srgbClr val="000000"/>
                </a:solidFill>
                <a:latin typeface="Arial"/>
                <a:ea typeface="Arial"/>
                <a:cs typeface="Arial"/>
              </a:defRPr>
            </a:pPr>
            <a:endParaRPr lang="es-ES"/>
          </a:p>
        </c:txPr>
        <c:crossAx val="90868352"/>
        <c:crosses val="autoZero"/>
        <c:crossBetween val="between"/>
      </c:valAx>
      <c:spPr>
        <a:noFill/>
        <a:ln w="25400">
          <a:noFill/>
        </a:ln>
      </c:spPr>
    </c:plotArea>
    <c:legend>
      <c:legendPos val="r"/>
      <c:layout>
        <c:manualLayout>
          <c:xMode val="edge"/>
          <c:yMode val="edge"/>
          <c:x val="0.33137244674694338"/>
          <c:y val="0.33638184204778154"/>
          <c:w val="0.16031584871012655"/>
          <c:h val="0.24368912961051245"/>
        </c:manualLayout>
      </c:layout>
      <c:spPr>
        <a:noFill/>
        <a:ln w="25400">
          <a:noFill/>
        </a:ln>
      </c:spPr>
      <c:txPr>
        <a:bodyPr/>
        <a:lstStyle/>
        <a:p>
          <a:pPr>
            <a:defRPr lang="es-ES" sz="920" b="0" i="0" u="none" strike="noStrike" baseline="0">
              <a:solidFill>
                <a:srgbClr val="000000"/>
              </a:solidFill>
              <a:latin typeface="Arial"/>
              <a:ea typeface="Arial"/>
              <a:cs typeface="Arial"/>
            </a:defRPr>
          </a:pPr>
          <a:endParaRPr lang="es-ES"/>
        </a:p>
      </c:txPr>
    </c:legend>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2427184466019429"/>
          <c:y val="0.19444510377707297"/>
          <c:w val="0.60776699029126158"/>
          <c:h val="0.60764094930335188"/>
        </c:manualLayout>
      </c:layout>
      <c:lineChart>
        <c:grouping val="standard"/>
        <c:ser>
          <c:idx val="0"/>
          <c:order val="0"/>
          <c:tx>
            <c:v>SM</c:v>
          </c:tx>
          <c:spPr>
            <a:ln w="38100">
              <a:solidFill>
                <a:srgbClr val="424242"/>
              </a:solidFill>
              <a:prstDash val="sysDash"/>
            </a:ln>
          </c:spPr>
          <c:marker>
            <c:symbol val="circle"/>
            <c:size val="8"/>
            <c:spPr>
              <a:solidFill>
                <a:srgbClr val="000000"/>
              </a:solidFill>
              <a:ln>
                <a:solidFill>
                  <a:srgbClr val="000000"/>
                </a:solidFill>
                <a:prstDash val="solid"/>
              </a:ln>
            </c:spPr>
          </c:marker>
          <c:cat>
            <c:numRef>
              <c:f>'Est Meta'!$A$14:$A$25</c:f>
              <c:numCache>
                <c:formatCode>General</c:formatCode>
                <c:ptCount val="12"/>
                <c:pt idx="0">
                  <c:v>7.5</c:v>
                </c:pt>
                <c:pt idx="1">
                  <c:v>12.5</c:v>
                </c:pt>
                <c:pt idx="2">
                  <c:v>17.5</c:v>
                </c:pt>
                <c:pt idx="3">
                  <c:v>22.5</c:v>
                </c:pt>
                <c:pt idx="4">
                  <c:v>27.5</c:v>
                </c:pt>
                <c:pt idx="5">
                  <c:v>32.5</c:v>
                </c:pt>
                <c:pt idx="6">
                  <c:v>37.5</c:v>
                </c:pt>
                <c:pt idx="7">
                  <c:v>42.5</c:v>
                </c:pt>
                <c:pt idx="8">
                  <c:v>47.5</c:v>
                </c:pt>
                <c:pt idx="9">
                  <c:v>52.5</c:v>
                </c:pt>
                <c:pt idx="10">
                  <c:v>57.5</c:v>
                </c:pt>
                <c:pt idx="11">
                  <c:v>62.5</c:v>
                </c:pt>
              </c:numCache>
            </c:numRef>
          </c:cat>
          <c:val>
            <c:numRef>
              <c:f>'Est Meta'!$F$14:$F$23</c:f>
              <c:numCache>
                <c:formatCode>0</c:formatCode>
                <c:ptCount val="10"/>
                <c:pt idx="0">
                  <c:v>38.443359375</c:v>
                </c:pt>
                <c:pt idx="1">
                  <c:v>25.628906250000007</c:v>
                </c:pt>
                <c:pt idx="2">
                  <c:v>17.085937499999989</c:v>
                </c:pt>
                <c:pt idx="3">
                  <c:v>11.390625000000002</c:v>
                </c:pt>
                <c:pt idx="4">
                  <c:v>7.5937500000000018</c:v>
                </c:pt>
                <c:pt idx="5">
                  <c:v>5.0624999999999956</c:v>
                </c:pt>
                <c:pt idx="6">
                  <c:v>3.3749999999999987</c:v>
                </c:pt>
                <c:pt idx="7">
                  <c:v>2.2500000000000009</c:v>
                </c:pt>
                <c:pt idx="8">
                  <c:v>1.5000000000000002</c:v>
                </c:pt>
                <c:pt idx="9">
                  <c:v>1</c:v>
                </c:pt>
              </c:numCache>
            </c:numRef>
          </c:val>
          <c:extLst xmlns:c16r2="http://schemas.microsoft.com/office/drawing/2015/06/chart">
            <c:ext xmlns:c16="http://schemas.microsoft.com/office/drawing/2014/chart" uri="{C3380CC4-5D6E-409C-BE32-E72D297353CC}">
              <c16:uniqueId val="{00000000-8ABA-4971-ADB5-5CE87B8C285B}"/>
            </c:ext>
          </c:extLst>
        </c:ser>
        <c:marker val="1"/>
        <c:axId val="82504320"/>
        <c:axId val="90850048"/>
      </c:lineChart>
      <c:catAx>
        <c:axId val="82504320"/>
        <c:scaling>
          <c:orientation val="minMax"/>
        </c:scaling>
        <c:axPos val="b"/>
        <c:title>
          <c:tx>
            <c:rich>
              <a:bodyPr/>
              <a:lstStyle/>
              <a:p>
                <a:pPr>
                  <a:defRPr lang="es-ES" sz="1200" b="0" i="0" u="none" strike="noStrike" baseline="0">
                    <a:solidFill>
                      <a:srgbClr val="000000"/>
                    </a:solidFill>
                    <a:latin typeface="Arial"/>
                    <a:ea typeface="Arial"/>
                    <a:cs typeface="Arial"/>
                  </a:defRPr>
                </a:pPr>
                <a:r>
                  <a:rPr lang="es-ES" sz="1200"/>
                  <a:t>Clase diamétrica (cm)</a:t>
                </a:r>
              </a:p>
            </c:rich>
          </c:tx>
          <c:layout>
            <c:manualLayout>
              <c:xMode val="edge"/>
              <c:yMode val="edge"/>
              <c:x val="0.28543689320388593"/>
              <c:y val="0.86805849900478804"/>
            </c:manualLayout>
          </c:layout>
          <c:spPr>
            <a:noFill/>
            <a:ln w="25400">
              <a:noFill/>
            </a:ln>
          </c:spPr>
        </c:title>
        <c:numFmt formatCode="General" sourceLinked="1"/>
        <c:majorTickMark val="in"/>
        <c:tickLblPos val="nextTo"/>
        <c:spPr>
          <a:ln w="12700">
            <a:solidFill>
              <a:srgbClr val="000000"/>
            </a:solidFill>
            <a:prstDash val="solid"/>
          </a:ln>
        </c:spPr>
        <c:txPr>
          <a:bodyPr rot="0" vert="horz"/>
          <a:lstStyle/>
          <a:p>
            <a:pPr>
              <a:defRPr lang="es-ES" sz="1000" b="0" i="0" u="none" strike="noStrike" baseline="0">
                <a:solidFill>
                  <a:srgbClr val="000000"/>
                </a:solidFill>
                <a:latin typeface="Arial"/>
                <a:ea typeface="Arial"/>
                <a:cs typeface="Arial"/>
              </a:defRPr>
            </a:pPr>
            <a:endParaRPr lang="es-ES"/>
          </a:p>
        </c:txPr>
        <c:crossAx val="90850048"/>
        <c:crosses val="autoZero"/>
        <c:lblAlgn val="ctr"/>
        <c:lblOffset val="100"/>
        <c:tickLblSkip val="1"/>
        <c:tickMarkSkip val="1"/>
      </c:catAx>
      <c:valAx>
        <c:axId val="90850048"/>
        <c:scaling>
          <c:orientation val="minMax"/>
        </c:scaling>
        <c:axPos val="l"/>
        <c:title>
          <c:tx>
            <c:rich>
              <a:bodyPr/>
              <a:lstStyle/>
              <a:p>
                <a:pPr>
                  <a:defRPr lang="es-ES" sz="1000" b="0" i="0" u="none" strike="noStrike" baseline="0">
                    <a:solidFill>
                      <a:srgbClr val="000000"/>
                    </a:solidFill>
                    <a:latin typeface="Arial"/>
                    <a:ea typeface="Arial"/>
                    <a:cs typeface="Arial"/>
                  </a:defRPr>
                </a:pPr>
                <a:r>
                  <a:rPr lang="es-ES" sz="1400"/>
                  <a:t>N  </a:t>
                </a:r>
                <a:r>
                  <a:rPr lang="es-ES"/>
                  <a:t>(ind/ha)</a:t>
                </a:r>
              </a:p>
            </c:rich>
          </c:tx>
          <c:layout>
            <c:manualLayout>
              <c:xMode val="edge"/>
              <c:yMode val="edge"/>
              <c:x val="5.23017092262774E-3"/>
              <c:y val="0.29861199564229546"/>
            </c:manualLayout>
          </c:layout>
          <c:spPr>
            <a:noFill/>
            <a:ln w="25400">
              <a:noFill/>
            </a:ln>
          </c:spPr>
        </c:title>
        <c:numFmt formatCode="0" sourceLinked="1"/>
        <c:majorTickMark val="in"/>
        <c:tickLblPos val="nextTo"/>
        <c:spPr>
          <a:ln w="3175">
            <a:solidFill>
              <a:srgbClr val="000000"/>
            </a:solidFill>
            <a:prstDash val="solid"/>
          </a:ln>
        </c:spPr>
        <c:txPr>
          <a:bodyPr rot="0" vert="horz"/>
          <a:lstStyle/>
          <a:p>
            <a:pPr>
              <a:defRPr lang="es-ES" sz="1050" b="0" i="0" u="none" strike="noStrike" baseline="0">
                <a:solidFill>
                  <a:srgbClr val="000000"/>
                </a:solidFill>
                <a:latin typeface="Arial"/>
                <a:ea typeface="Arial"/>
                <a:cs typeface="Arial"/>
              </a:defRPr>
            </a:pPr>
            <a:endParaRPr lang="es-ES"/>
          </a:p>
        </c:txPr>
        <c:crossAx val="82504320"/>
        <c:crosses val="autoZero"/>
        <c:crossBetween val="between"/>
      </c:valAx>
      <c:spPr>
        <a:noFill/>
        <a:ln w="25400">
          <a:noFill/>
        </a:ln>
      </c:spPr>
    </c:plotArea>
    <c:legend>
      <c:legendPos val="r"/>
      <c:layout>
        <c:manualLayout>
          <c:xMode val="edge"/>
          <c:yMode val="edge"/>
          <c:x val="0.32065181276213744"/>
          <c:y val="9.9990422478772989E-2"/>
          <c:w val="0.26213592233009703"/>
          <c:h val="0.14930606182882294"/>
        </c:manualLayout>
      </c:layout>
      <c:spPr>
        <a:noFill/>
        <a:ln w="25400">
          <a:noFill/>
        </a:ln>
      </c:spPr>
      <c:txPr>
        <a:bodyPr/>
        <a:lstStyle/>
        <a:p>
          <a:pPr>
            <a:defRPr lang="es-ES" sz="1600" b="0" i="0" u="none" strike="noStrike" baseline="0">
              <a:solidFill>
                <a:srgbClr val="000000"/>
              </a:solidFill>
              <a:latin typeface="Arial"/>
              <a:ea typeface="Arial"/>
              <a:cs typeface="Arial"/>
            </a:defRPr>
          </a:pPr>
          <a:endParaRPr lang="es-ES"/>
        </a:p>
      </c:txPr>
    </c:legend>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2427184466019429"/>
          <c:y val="0.19444510377707297"/>
          <c:w val="0.60776699029126158"/>
          <c:h val="0.60764094930335188"/>
        </c:manualLayout>
      </c:layout>
      <c:lineChart>
        <c:grouping val="standard"/>
        <c:ser>
          <c:idx val="0"/>
          <c:order val="0"/>
          <c:tx>
            <c:v>SM</c:v>
          </c:tx>
          <c:spPr>
            <a:ln w="38100">
              <a:solidFill>
                <a:srgbClr val="424242"/>
              </a:solidFill>
              <a:prstDash val="sysDash"/>
            </a:ln>
          </c:spPr>
          <c:marker>
            <c:symbol val="circle"/>
            <c:size val="8"/>
            <c:spPr>
              <a:solidFill>
                <a:srgbClr val="000000"/>
              </a:solidFill>
              <a:ln>
                <a:solidFill>
                  <a:srgbClr val="000000"/>
                </a:solidFill>
                <a:prstDash val="solid"/>
              </a:ln>
            </c:spPr>
          </c:marker>
          <c:cat>
            <c:numRef>
              <c:f>'Est Meta'!$A$14:$A$25</c:f>
              <c:numCache>
                <c:formatCode>General</c:formatCode>
                <c:ptCount val="12"/>
                <c:pt idx="0">
                  <c:v>7.5</c:v>
                </c:pt>
                <c:pt idx="1">
                  <c:v>12.5</c:v>
                </c:pt>
                <c:pt idx="2">
                  <c:v>17.5</c:v>
                </c:pt>
                <c:pt idx="3">
                  <c:v>22.5</c:v>
                </c:pt>
                <c:pt idx="4">
                  <c:v>27.5</c:v>
                </c:pt>
                <c:pt idx="5">
                  <c:v>32.5</c:v>
                </c:pt>
                <c:pt idx="6">
                  <c:v>37.5</c:v>
                </c:pt>
                <c:pt idx="7">
                  <c:v>42.5</c:v>
                </c:pt>
                <c:pt idx="8">
                  <c:v>47.5</c:v>
                </c:pt>
                <c:pt idx="9">
                  <c:v>52.5</c:v>
                </c:pt>
                <c:pt idx="10">
                  <c:v>57.5</c:v>
                </c:pt>
                <c:pt idx="11">
                  <c:v>62.5</c:v>
                </c:pt>
              </c:numCache>
            </c:numRef>
          </c:cat>
          <c:val>
            <c:numRef>
              <c:f>'Est Meta'!$F$14:$F$23</c:f>
              <c:numCache>
                <c:formatCode>0</c:formatCode>
                <c:ptCount val="10"/>
                <c:pt idx="0">
                  <c:v>38.443359375</c:v>
                </c:pt>
                <c:pt idx="1">
                  <c:v>25.628906250000007</c:v>
                </c:pt>
                <c:pt idx="2">
                  <c:v>17.085937499999989</c:v>
                </c:pt>
                <c:pt idx="3">
                  <c:v>11.390625000000002</c:v>
                </c:pt>
                <c:pt idx="4">
                  <c:v>7.5937500000000018</c:v>
                </c:pt>
                <c:pt idx="5">
                  <c:v>5.0624999999999956</c:v>
                </c:pt>
                <c:pt idx="6">
                  <c:v>3.3749999999999987</c:v>
                </c:pt>
                <c:pt idx="7">
                  <c:v>2.2500000000000009</c:v>
                </c:pt>
                <c:pt idx="8">
                  <c:v>1.5000000000000002</c:v>
                </c:pt>
                <c:pt idx="9">
                  <c:v>1</c:v>
                </c:pt>
              </c:numCache>
            </c:numRef>
          </c:val>
          <c:extLst xmlns:c16r2="http://schemas.microsoft.com/office/drawing/2015/06/chart">
            <c:ext xmlns:c16="http://schemas.microsoft.com/office/drawing/2014/chart" uri="{C3380CC4-5D6E-409C-BE32-E72D297353CC}">
              <c16:uniqueId val="{00000000-C721-48E8-B15A-7A1F54E5FC02}"/>
            </c:ext>
          </c:extLst>
        </c:ser>
        <c:marker val="1"/>
        <c:axId val="91072768"/>
        <c:axId val="90898816"/>
      </c:lineChart>
      <c:catAx>
        <c:axId val="91072768"/>
        <c:scaling>
          <c:orientation val="minMax"/>
        </c:scaling>
        <c:axPos val="b"/>
        <c:title>
          <c:tx>
            <c:rich>
              <a:bodyPr/>
              <a:lstStyle/>
              <a:p>
                <a:pPr>
                  <a:defRPr lang="es-ES" sz="1200" b="0" i="0" u="none" strike="noStrike" baseline="0">
                    <a:solidFill>
                      <a:srgbClr val="000000"/>
                    </a:solidFill>
                    <a:latin typeface="Arial"/>
                    <a:ea typeface="Arial"/>
                    <a:cs typeface="Arial"/>
                  </a:defRPr>
                </a:pPr>
                <a:r>
                  <a:rPr lang="es-ES" sz="1200"/>
                  <a:t>Clase diamétrica (cm)</a:t>
                </a:r>
              </a:p>
            </c:rich>
          </c:tx>
          <c:layout>
            <c:manualLayout>
              <c:xMode val="edge"/>
              <c:yMode val="edge"/>
              <c:x val="0.28543689320388593"/>
              <c:y val="0.86805849900478804"/>
            </c:manualLayout>
          </c:layout>
          <c:spPr>
            <a:noFill/>
            <a:ln w="25400">
              <a:noFill/>
            </a:ln>
          </c:spPr>
        </c:title>
        <c:numFmt formatCode="General" sourceLinked="1"/>
        <c:majorTickMark val="in"/>
        <c:tickLblPos val="nextTo"/>
        <c:spPr>
          <a:ln w="12700">
            <a:solidFill>
              <a:srgbClr val="000000"/>
            </a:solidFill>
            <a:prstDash val="solid"/>
          </a:ln>
        </c:spPr>
        <c:txPr>
          <a:bodyPr rot="0" vert="horz"/>
          <a:lstStyle/>
          <a:p>
            <a:pPr>
              <a:defRPr lang="es-ES" sz="1000" b="0" i="0" u="none" strike="noStrike" baseline="0">
                <a:solidFill>
                  <a:srgbClr val="000000"/>
                </a:solidFill>
                <a:latin typeface="Arial"/>
                <a:ea typeface="Arial"/>
                <a:cs typeface="Arial"/>
              </a:defRPr>
            </a:pPr>
            <a:endParaRPr lang="es-ES"/>
          </a:p>
        </c:txPr>
        <c:crossAx val="90898816"/>
        <c:crosses val="autoZero"/>
        <c:lblAlgn val="ctr"/>
        <c:lblOffset val="100"/>
        <c:tickLblSkip val="1"/>
        <c:tickMarkSkip val="1"/>
      </c:catAx>
      <c:valAx>
        <c:axId val="90898816"/>
        <c:scaling>
          <c:orientation val="minMax"/>
        </c:scaling>
        <c:axPos val="l"/>
        <c:title>
          <c:tx>
            <c:rich>
              <a:bodyPr/>
              <a:lstStyle/>
              <a:p>
                <a:pPr>
                  <a:defRPr lang="es-ES" sz="1000" b="0" i="0" u="none" strike="noStrike" baseline="0">
                    <a:solidFill>
                      <a:srgbClr val="000000"/>
                    </a:solidFill>
                    <a:latin typeface="Arial"/>
                    <a:ea typeface="Arial"/>
                    <a:cs typeface="Arial"/>
                  </a:defRPr>
                </a:pPr>
                <a:r>
                  <a:rPr lang="es-ES" sz="1400"/>
                  <a:t>N  </a:t>
                </a:r>
                <a:r>
                  <a:rPr lang="es-ES"/>
                  <a:t>(ind/ha)</a:t>
                </a:r>
              </a:p>
            </c:rich>
          </c:tx>
          <c:layout>
            <c:manualLayout>
              <c:xMode val="edge"/>
              <c:yMode val="edge"/>
              <c:x val="5.23017092262774E-3"/>
              <c:y val="0.29861199564229546"/>
            </c:manualLayout>
          </c:layout>
          <c:spPr>
            <a:noFill/>
            <a:ln w="25400">
              <a:noFill/>
            </a:ln>
          </c:spPr>
        </c:title>
        <c:numFmt formatCode="0" sourceLinked="1"/>
        <c:majorTickMark val="in"/>
        <c:tickLblPos val="nextTo"/>
        <c:spPr>
          <a:ln w="3175">
            <a:solidFill>
              <a:srgbClr val="000000"/>
            </a:solidFill>
            <a:prstDash val="solid"/>
          </a:ln>
        </c:spPr>
        <c:txPr>
          <a:bodyPr rot="0" vert="horz"/>
          <a:lstStyle/>
          <a:p>
            <a:pPr>
              <a:defRPr lang="es-ES" sz="1050" b="0" i="0" u="none" strike="noStrike" baseline="0">
                <a:solidFill>
                  <a:srgbClr val="000000"/>
                </a:solidFill>
                <a:latin typeface="Arial"/>
                <a:ea typeface="Arial"/>
                <a:cs typeface="Arial"/>
              </a:defRPr>
            </a:pPr>
            <a:endParaRPr lang="es-ES"/>
          </a:p>
        </c:txPr>
        <c:crossAx val="91072768"/>
        <c:crosses val="autoZero"/>
        <c:crossBetween val="between"/>
      </c:valAx>
      <c:spPr>
        <a:noFill/>
        <a:ln w="25400">
          <a:noFill/>
        </a:ln>
      </c:spPr>
    </c:plotArea>
    <c:legend>
      <c:legendPos val="r"/>
      <c:layout>
        <c:manualLayout>
          <c:xMode val="edge"/>
          <c:yMode val="edge"/>
          <c:x val="0.32065181276213744"/>
          <c:y val="9.9990422478772989E-2"/>
          <c:w val="0.26213592233009703"/>
          <c:h val="0.14930606182882294"/>
        </c:manualLayout>
      </c:layout>
      <c:spPr>
        <a:noFill/>
        <a:ln w="25400">
          <a:noFill/>
        </a:ln>
      </c:spPr>
      <c:txPr>
        <a:bodyPr/>
        <a:lstStyle/>
        <a:p>
          <a:pPr>
            <a:defRPr lang="es-ES" sz="1600" b="0" i="0" u="none" strike="noStrike" baseline="0">
              <a:solidFill>
                <a:srgbClr val="000000"/>
              </a:solidFill>
              <a:latin typeface="Arial"/>
              <a:ea typeface="Arial"/>
              <a:cs typeface="Arial"/>
            </a:defRPr>
          </a:pPr>
          <a:endParaRPr lang="es-ES"/>
        </a:p>
      </c:txPr>
    </c:legend>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chart>
    <c:autoTitleDeleted val="1"/>
    <c:plotArea>
      <c:layout>
        <c:manualLayout>
          <c:layoutTarget val="inner"/>
          <c:xMode val="edge"/>
          <c:yMode val="edge"/>
          <c:x val="0.12427184466019429"/>
          <c:y val="0.19444510377707258"/>
          <c:w val="0.60776699029126158"/>
          <c:h val="0.607640949303351"/>
        </c:manualLayout>
      </c:layout>
      <c:lineChart>
        <c:grouping val="standard"/>
        <c:ser>
          <c:idx val="0"/>
          <c:order val="0"/>
          <c:tx>
            <c:v>RO</c:v>
          </c:tx>
          <c:spPr>
            <a:ln w="38100">
              <a:solidFill>
                <a:srgbClr val="424242"/>
              </a:solidFill>
              <a:prstDash val="sysDash"/>
            </a:ln>
          </c:spPr>
          <c:marker>
            <c:symbol val="circle"/>
            <c:size val="8"/>
            <c:spPr>
              <a:solidFill>
                <a:srgbClr val="000000"/>
              </a:solidFill>
              <a:ln>
                <a:solidFill>
                  <a:srgbClr val="000000"/>
                </a:solidFill>
                <a:prstDash val="solid"/>
              </a:ln>
            </c:spPr>
          </c:marker>
          <c:cat>
            <c:numRef>
              <c:f>'[Graficos de la guía rodales disetaneos.xlsx]Est Meta'!$A$14:$A$25</c:f>
              <c:numCache>
                <c:formatCode>General</c:formatCode>
                <c:ptCount val="12"/>
                <c:pt idx="0">
                  <c:v>7.5</c:v>
                </c:pt>
                <c:pt idx="1">
                  <c:v>12.5</c:v>
                </c:pt>
                <c:pt idx="2">
                  <c:v>17.5</c:v>
                </c:pt>
                <c:pt idx="3">
                  <c:v>22.5</c:v>
                </c:pt>
                <c:pt idx="4">
                  <c:v>27.5</c:v>
                </c:pt>
                <c:pt idx="5">
                  <c:v>32.5</c:v>
                </c:pt>
                <c:pt idx="6">
                  <c:v>37.5</c:v>
                </c:pt>
                <c:pt idx="7">
                  <c:v>42.5</c:v>
                </c:pt>
                <c:pt idx="8">
                  <c:v>47.5</c:v>
                </c:pt>
                <c:pt idx="9">
                  <c:v>52.5</c:v>
                </c:pt>
                <c:pt idx="10">
                  <c:v>57.5</c:v>
                </c:pt>
                <c:pt idx="11">
                  <c:v>62.5</c:v>
                </c:pt>
              </c:numCache>
            </c:numRef>
          </c:cat>
          <c:val>
            <c:numRef>
              <c:f>'[Graficos de la guía rodales disetaneos.xlsx]Est Meta'!$H$14:$H$23</c:f>
              <c:numCache>
                <c:formatCode>0</c:formatCode>
                <c:ptCount val="10"/>
                <c:pt idx="0">
                  <c:v>283.21604693574943</c:v>
                </c:pt>
                <c:pt idx="1">
                  <c:v>188.81069795716641</c:v>
                </c:pt>
                <c:pt idx="2">
                  <c:v>125.87379863811087</c:v>
                </c:pt>
                <c:pt idx="3">
                  <c:v>83.915865758740594</c:v>
                </c:pt>
                <c:pt idx="4">
                  <c:v>55.943910505827056</c:v>
                </c:pt>
                <c:pt idx="5">
                  <c:v>37.295940337218063</c:v>
                </c:pt>
                <c:pt idx="6">
                  <c:v>24.863960224812036</c:v>
                </c:pt>
                <c:pt idx="7">
                  <c:v>16.575973483208028</c:v>
                </c:pt>
                <c:pt idx="8">
                  <c:v>11.050648988805351</c:v>
                </c:pt>
                <c:pt idx="9">
                  <c:v>7.3670993258702291</c:v>
                </c:pt>
              </c:numCache>
            </c:numRef>
          </c:val>
          <c:extLst xmlns:c16r2="http://schemas.microsoft.com/office/drawing/2015/06/chart">
            <c:ext xmlns:c16="http://schemas.microsoft.com/office/drawing/2014/chart" uri="{C3380CC4-5D6E-409C-BE32-E72D297353CC}">
              <c16:uniqueId val="{00000000-2FAD-4C05-A3DA-868EB54E1BC7}"/>
            </c:ext>
          </c:extLst>
        </c:ser>
        <c:ser>
          <c:idx val="1"/>
          <c:order val="1"/>
          <c:tx>
            <c:v>SM</c:v>
          </c:tx>
          <c:spPr>
            <a:ln w="38100">
              <a:solidFill>
                <a:srgbClr val="424242"/>
              </a:solidFill>
              <a:prstDash val="solid"/>
            </a:ln>
          </c:spPr>
          <c:marker>
            <c:symbol val="circle"/>
            <c:size val="8"/>
            <c:spPr>
              <a:solidFill>
                <a:srgbClr val="424242"/>
              </a:solidFill>
              <a:ln>
                <a:solidFill>
                  <a:srgbClr val="424242"/>
                </a:solidFill>
                <a:prstDash val="solid"/>
              </a:ln>
            </c:spPr>
          </c:marker>
          <c:cat>
            <c:numRef>
              <c:f>'[Graficos de la guía rodales disetaneos.xlsx]Est Meta'!$A$14:$A$23</c:f>
              <c:numCache>
                <c:formatCode>General</c:formatCode>
                <c:ptCount val="10"/>
                <c:pt idx="0">
                  <c:v>7.5</c:v>
                </c:pt>
                <c:pt idx="1">
                  <c:v>12.5</c:v>
                </c:pt>
                <c:pt idx="2">
                  <c:v>17.5</c:v>
                </c:pt>
                <c:pt idx="3">
                  <c:v>22.5</c:v>
                </c:pt>
                <c:pt idx="4">
                  <c:v>27.5</c:v>
                </c:pt>
                <c:pt idx="5">
                  <c:v>32.5</c:v>
                </c:pt>
                <c:pt idx="6">
                  <c:v>37.5</c:v>
                </c:pt>
                <c:pt idx="7">
                  <c:v>42.5</c:v>
                </c:pt>
                <c:pt idx="8">
                  <c:v>47.5</c:v>
                </c:pt>
                <c:pt idx="9">
                  <c:v>52.5</c:v>
                </c:pt>
              </c:numCache>
            </c:numRef>
          </c:cat>
          <c:val>
            <c:numRef>
              <c:f>'[Graficos de la guía rodales disetaneos.xlsx]Est Meta'!$F$14:$F$23</c:f>
              <c:numCache>
                <c:formatCode>0</c:formatCode>
                <c:ptCount val="10"/>
                <c:pt idx="0">
                  <c:v>38.443359375</c:v>
                </c:pt>
                <c:pt idx="1">
                  <c:v>25.628906250000007</c:v>
                </c:pt>
                <c:pt idx="2">
                  <c:v>17.085937499999996</c:v>
                </c:pt>
                <c:pt idx="3">
                  <c:v>11.390625000000002</c:v>
                </c:pt>
                <c:pt idx="4">
                  <c:v>7.5937500000000018</c:v>
                </c:pt>
                <c:pt idx="5">
                  <c:v>5.0625</c:v>
                </c:pt>
                <c:pt idx="6">
                  <c:v>3.3749999999999996</c:v>
                </c:pt>
                <c:pt idx="7">
                  <c:v>2.2500000000000009</c:v>
                </c:pt>
                <c:pt idx="8">
                  <c:v>1.5000000000000002</c:v>
                </c:pt>
                <c:pt idx="9">
                  <c:v>1</c:v>
                </c:pt>
              </c:numCache>
            </c:numRef>
          </c:val>
          <c:extLst xmlns:c16r2="http://schemas.microsoft.com/office/drawing/2015/06/chart">
            <c:ext xmlns:c16="http://schemas.microsoft.com/office/drawing/2014/chart" uri="{C3380CC4-5D6E-409C-BE32-E72D297353CC}">
              <c16:uniqueId val="{00000001-2FAD-4C05-A3DA-868EB54E1BC7}"/>
            </c:ext>
          </c:extLst>
        </c:ser>
        <c:marker val="1"/>
        <c:axId val="91297280"/>
        <c:axId val="91299200"/>
      </c:lineChart>
      <c:catAx>
        <c:axId val="91297280"/>
        <c:scaling>
          <c:orientation val="minMax"/>
        </c:scaling>
        <c:axPos val="b"/>
        <c:title>
          <c:tx>
            <c:rich>
              <a:bodyPr/>
              <a:lstStyle/>
              <a:p>
                <a:pPr>
                  <a:defRPr lang="es-ES" sz="1200" b="0" i="0" u="none" strike="noStrike" baseline="0">
                    <a:solidFill>
                      <a:srgbClr val="000000"/>
                    </a:solidFill>
                    <a:latin typeface="Arial"/>
                    <a:ea typeface="Arial"/>
                    <a:cs typeface="Arial"/>
                  </a:defRPr>
                </a:pPr>
                <a:r>
                  <a:rPr lang="es-ES" sz="1200"/>
                  <a:t>Clase diamétrica (cm)</a:t>
                </a:r>
              </a:p>
            </c:rich>
          </c:tx>
          <c:layout>
            <c:manualLayout>
              <c:xMode val="edge"/>
              <c:yMode val="edge"/>
              <c:x val="0.28543689320388516"/>
              <c:y val="0.86805849900478693"/>
            </c:manualLayout>
          </c:layout>
          <c:spPr>
            <a:noFill/>
            <a:ln w="25400">
              <a:noFill/>
            </a:ln>
          </c:spPr>
        </c:title>
        <c:numFmt formatCode="General" sourceLinked="1"/>
        <c:majorTickMark val="in"/>
        <c:tickLblPos val="nextTo"/>
        <c:spPr>
          <a:ln w="12700">
            <a:solidFill>
              <a:srgbClr val="000000"/>
            </a:solidFill>
            <a:prstDash val="solid"/>
          </a:ln>
        </c:spPr>
        <c:txPr>
          <a:bodyPr rot="0" vert="horz"/>
          <a:lstStyle/>
          <a:p>
            <a:pPr>
              <a:defRPr lang="es-ES" sz="1000" b="0" i="0" u="none" strike="noStrike" baseline="0">
                <a:solidFill>
                  <a:srgbClr val="000000"/>
                </a:solidFill>
                <a:latin typeface="Arial"/>
                <a:ea typeface="Arial"/>
                <a:cs typeface="Arial"/>
              </a:defRPr>
            </a:pPr>
            <a:endParaRPr lang="es-ES"/>
          </a:p>
        </c:txPr>
        <c:crossAx val="91299200"/>
        <c:crosses val="autoZero"/>
        <c:lblAlgn val="ctr"/>
        <c:lblOffset val="100"/>
        <c:tickLblSkip val="1"/>
        <c:tickMarkSkip val="1"/>
      </c:catAx>
      <c:valAx>
        <c:axId val="91299200"/>
        <c:scaling>
          <c:orientation val="minMax"/>
        </c:scaling>
        <c:axPos val="l"/>
        <c:title>
          <c:tx>
            <c:rich>
              <a:bodyPr/>
              <a:lstStyle/>
              <a:p>
                <a:pPr>
                  <a:defRPr lang="es-ES" sz="1000" b="0" i="0" u="none" strike="noStrike" baseline="0">
                    <a:solidFill>
                      <a:srgbClr val="000000"/>
                    </a:solidFill>
                    <a:latin typeface="Arial"/>
                    <a:ea typeface="Arial"/>
                    <a:cs typeface="Arial"/>
                  </a:defRPr>
                </a:pPr>
                <a:r>
                  <a:rPr lang="es-ES" sz="1400"/>
                  <a:t>N  </a:t>
                </a:r>
                <a:r>
                  <a:rPr lang="es-ES"/>
                  <a:t>(ind/ha)</a:t>
                </a:r>
              </a:p>
            </c:rich>
          </c:tx>
          <c:layout>
            <c:manualLayout>
              <c:xMode val="edge"/>
              <c:yMode val="edge"/>
              <c:x val="0"/>
              <c:y val="0.30710750137215953"/>
            </c:manualLayout>
          </c:layout>
          <c:spPr>
            <a:noFill/>
            <a:ln w="25400">
              <a:noFill/>
            </a:ln>
          </c:spPr>
        </c:title>
        <c:numFmt formatCode="0" sourceLinked="1"/>
        <c:majorTickMark val="in"/>
        <c:tickLblPos val="nextTo"/>
        <c:spPr>
          <a:ln w="3175">
            <a:solidFill>
              <a:srgbClr val="000000"/>
            </a:solidFill>
            <a:prstDash val="solid"/>
          </a:ln>
        </c:spPr>
        <c:txPr>
          <a:bodyPr rot="0" vert="horz"/>
          <a:lstStyle/>
          <a:p>
            <a:pPr>
              <a:defRPr lang="es-ES" sz="1050" b="0" i="0" u="none" strike="noStrike" baseline="0">
                <a:solidFill>
                  <a:srgbClr val="000000"/>
                </a:solidFill>
                <a:latin typeface="Arial"/>
                <a:ea typeface="Arial"/>
                <a:cs typeface="Arial"/>
              </a:defRPr>
            </a:pPr>
            <a:endParaRPr lang="es-ES"/>
          </a:p>
        </c:txPr>
        <c:crossAx val="91297280"/>
        <c:crosses val="autoZero"/>
        <c:crossBetween val="between"/>
      </c:valAx>
      <c:spPr>
        <a:noFill/>
        <a:ln w="25400">
          <a:noFill/>
        </a:ln>
      </c:spPr>
    </c:plotArea>
    <c:legend>
      <c:legendPos val="r"/>
      <c:layout>
        <c:manualLayout>
          <c:xMode val="edge"/>
          <c:yMode val="edge"/>
          <c:x val="0.32065181276213744"/>
          <c:y val="9.9990422478772725E-2"/>
          <c:w val="0.26213592233009703"/>
          <c:h val="0.14930606182882294"/>
        </c:manualLayout>
      </c:layout>
      <c:spPr>
        <a:noFill/>
        <a:ln w="25400">
          <a:noFill/>
        </a:ln>
      </c:spPr>
      <c:txPr>
        <a:bodyPr/>
        <a:lstStyle/>
        <a:p>
          <a:pPr>
            <a:defRPr lang="es-ES" sz="920" b="0" i="0" u="none" strike="noStrike" baseline="0">
              <a:solidFill>
                <a:srgbClr val="000000"/>
              </a:solidFill>
              <a:latin typeface="Arial"/>
              <a:ea typeface="Arial"/>
              <a:cs typeface="Arial"/>
            </a:defRPr>
          </a:pPr>
          <a:endParaRPr lang="es-ES"/>
        </a:p>
      </c:txPr>
    </c:legend>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s-E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4479654004849749"/>
          <c:y val="0.19281107284988019"/>
          <c:w val="0.64705953834172258"/>
          <c:h val="0.62091701426232593"/>
        </c:manualLayout>
      </c:layout>
      <c:barChart>
        <c:barDir val="col"/>
        <c:grouping val="stacked"/>
        <c:ser>
          <c:idx val="0"/>
          <c:order val="0"/>
          <c:tx>
            <c:v>RO despues de la corta</c:v>
          </c:tx>
          <c:spPr>
            <a:ln w="12700">
              <a:solidFill>
                <a:srgbClr val="424242"/>
              </a:solidFill>
              <a:prstDash val="solid"/>
            </a:ln>
          </c:spPr>
          <c:cat>
            <c:numRef>
              <c:f>Dinámica!$A$12:$A$21</c:f>
              <c:numCache>
                <c:formatCode>General</c:formatCode>
                <c:ptCount val="10"/>
                <c:pt idx="0">
                  <c:v>7.5</c:v>
                </c:pt>
                <c:pt idx="1">
                  <c:v>12.5</c:v>
                </c:pt>
                <c:pt idx="2">
                  <c:v>17.5</c:v>
                </c:pt>
                <c:pt idx="3">
                  <c:v>22.5</c:v>
                </c:pt>
                <c:pt idx="4">
                  <c:v>27.5</c:v>
                </c:pt>
                <c:pt idx="5">
                  <c:v>32.5</c:v>
                </c:pt>
                <c:pt idx="6">
                  <c:v>37.5</c:v>
                </c:pt>
                <c:pt idx="7">
                  <c:v>42.5</c:v>
                </c:pt>
                <c:pt idx="8">
                  <c:v>47.5</c:v>
                </c:pt>
                <c:pt idx="9">
                  <c:v>52.5</c:v>
                </c:pt>
              </c:numCache>
            </c:numRef>
          </c:cat>
          <c:val>
            <c:numRef>
              <c:f>Dinámica!$B$36:$B$45</c:f>
              <c:numCache>
                <c:formatCode>0</c:formatCode>
                <c:ptCount val="10"/>
                <c:pt idx="0">
                  <c:v>283.21604693574943</c:v>
                </c:pt>
                <c:pt idx="1">
                  <c:v>188.81069795716641</c:v>
                </c:pt>
                <c:pt idx="2">
                  <c:v>125.87379863811084</c:v>
                </c:pt>
                <c:pt idx="3">
                  <c:v>83.915865758740594</c:v>
                </c:pt>
                <c:pt idx="4">
                  <c:v>55.943910505827056</c:v>
                </c:pt>
                <c:pt idx="5">
                  <c:v>37.295940337218063</c:v>
                </c:pt>
                <c:pt idx="6">
                  <c:v>24.863960224812043</c:v>
                </c:pt>
                <c:pt idx="7">
                  <c:v>16.575973483208031</c:v>
                </c:pt>
                <c:pt idx="8">
                  <c:v>11.050648988805355</c:v>
                </c:pt>
                <c:pt idx="9">
                  <c:v>7</c:v>
                </c:pt>
              </c:numCache>
            </c:numRef>
          </c:val>
          <c:extLst xmlns:c16r2="http://schemas.microsoft.com/office/drawing/2015/06/chart">
            <c:ext xmlns:c16="http://schemas.microsoft.com/office/drawing/2014/chart" uri="{C3380CC4-5D6E-409C-BE32-E72D297353CC}">
              <c16:uniqueId val="{00000000-D56E-4D18-8B94-AE0A7EC2E352}"/>
            </c:ext>
          </c:extLst>
        </c:ser>
        <c:ser>
          <c:idx val="2"/>
          <c:order val="1"/>
          <c:tx>
            <c:v>RO antes de la corta</c:v>
          </c:tx>
          <c:val>
            <c:numRef>
              <c:f>Dinámica!$C$36:$C$45</c:f>
              <c:numCache>
                <c:formatCode>0</c:formatCode>
                <c:ptCount val="10"/>
                <c:pt idx="1">
                  <c:v>94.405348978582978</c:v>
                </c:pt>
                <c:pt idx="2">
                  <c:v>62.936899319055456</c:v>
                </c:pt>
                <c:pt idx="3">
                  <c:v>41.957932879370304</c:v>
                </c:pt>
                <c:pt idx="4">
                  <c:v>27.971955252913531</c:v>
                </c:pt>
                <c:pt idx="5">
                  <c:v>18.647970168609039</c:v>
                </c:pt>
                <c:pt idx="6">
                  <c:v>12.431980112406023</c:v>
                </c:pt>
                <c:pt idx="7">
                  <c:v>8.2879867416040049</c:v>
                </c:pt>
                <c:pt idx="8">
                  <c:v>5.52532449440268</c:v>
                </c:pt>
                <c:pt idx="9">
                  <c:v>4.0506489888053494</c:v>
                </c:pt>
              </c:numCache>
            </c:numRef>
          </c:val>
          <c:extLst xmlns:c16r2="http://schemas.microsoft.com/office/drawing/2015/06/chart">
            <c:ext xmlns:c16="http://schemas.microsoft.com/office/drawing/2014/chart" uri="{C3380CC4-5D6E-409C-BE32-E72D297353CC}">
              <c16:uniqueId val="{00000001-D56E-4D18-8B94-AE0A7EC2E352}"/>
            </c:ext>
          </c:extLst>
        </c:ser>
        <c:overlap val="100"/>
        <c:axId val="93943296"/>
        <c:axId val="93945216"/>
      </c:barChart>
      <c:catAx>
        <c:axId val="93943296"/>
        <c:scaling>
          <c:orientation val="minMax"/>
        </c:scaling>
        <c:axPos val="b"/>
        <c:title>
          <c:tx>
            <c:rich>
              <a:bodyPr/>
              <a:lstStyle/>
              <a:p>
                <a:pPr>
                  <a:defRPr lang="es-ES" sz="1000" b="0" i="0" u="none" strike="noStrike" baseline="0">
                    <a:solidFill>
                      <a:srgbClr val="000000"/>
                    </a:solidFill>
                    <a:latin typeface="Arial"/>
                    <a:ea typeface="Arial"/>
                    <a:cs typeface="Arial"/>
                  </a:defRPr>
                </a:pPr>
                <a:r>
                  <a:rPr lang="es-ES"/>
                  <a:t>Clases Diamétricas (cm)</a:t>
                </a:r>
              </a:p>
            </c:rich>
          </c:tx>
          <c:layout>
            <c:manualLayout>
              <c:xMode val="edge"/>
              <c:yMode val="edge"/>
              <c:x val="0.30316775572654031"/>
              <c:y val="0.875819788538441"/>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lang="es-ES" sz="600" b="0" i="0" u="none" strike="noStrike" baseline="0">
                <a:solidFill>
                  <a:srgbClr val="000000"/>
                </a:solidFill>
                <a:latin typeface="Arial"/>
                <a:ea typeface="Arial"/>
                <a:cs typeface="Arial"/>
              </a:defRPr>
            </a:pPr>
            <a:endParaRPr lang="es-ES"/>
          </a:p>
        </c:txPr>
        <c:crossAx val="93945216"/>
        <c:crosses val="autoZero"/>
        <c:lblAlgn val="ctr"/>
        <c:lblOffset val="100"/>
        <c:tickLblSkip val="1"/>
        <c:tickMarkSkip val="1"/>
      </c:catAx>
      <c:valAx>
        <c:axId val="93945216"/>
        <c:scaling>
          <c:orientation val="minMax"/>
        </c:scaling>
        <c:axPos val="l"/>
        <c:title>
          <c:tx>
            <c:rich>
              <a:bodyPr/>
              <a:lstStyle/>
              <a:p>
                <a:pPr>
                  <a:defRPr lang="es-ES" sz="1000" b="0" i="0" u="none" strike="noStrike" baseline="0">
                    <a:solidFill>
                      <a:srgbClr val="000000"/>
                    </a:solidFill>
                    <a:latin typeface="Arial"/>
                    <a:ea typeface="Arial"/>
                    <a:cs typeface="Arial"/>
                  </a:defRPr>
                </a:pPr>
                <a:r>
                  <a:rPr lang="es-ES"/>
                  <a:t>Densidad (ind/ha)</a:t>
                </a:r>
              </a:p>
            </c:rich>
          </c:tx>
          <c:layout>
            <c:manualLayout>
              <c:xMode val="edge"/>
              <c:yMode val="edge"/>
              <c:x val="3.619913501212435E-2"/>
              <c:y val="0.31699447570234768"/>
            </c:manualLayout>
          </c:layout>
          <c:spPr>
            <a:noFill/>
            <a:ln w="25400">
              <a:noFill/>
            </a:ln>
          </c:spPr>
        </c:title>
        <c:numFmt formatCode="0" sourceLinked="1"/>
        <c:majorTickMark val="cross"/>
        <c:tickLblPos val="nextTo"/>
        <c:spPr>
          <a:ln w="3175">
            <a:solidFill>
              <a:srgbClr val="000000"/>
            </a:solidFill>
            <a:prstDash val="solid"/>
          </a:ln>
        </c:spPr>
        <c:txPr>
          <a:bodyPr rot="0" vert="horz"/>
          <a:lstStyle/>
          <a:p>
            <a:pPr>
              <a:defRPr lang="es-ES" sz="700" b="0" i="0" u="none" strike="noStrike" baseline="0">
                <a:solidFill>
                  <a:srgbClr val="000000"/>
                </a:solidFill>
                <a:latin typeface="Arial"/>
                <a:ea typeface="Arial"/>
                <a:cs typeface="Arial"/>
              </a:defRPr>
            </a:pPr>
            <a:endParaRPr lang="es-ES"/>
          </a:p>
        </c:txPr>
        <c:crossAx val="93943296"/>
        <c:crosses val="autoZero"/>
        <c:crossBetween val="between"/>
      </c:valAx>
      <c:spPr>
        <a:noFill/>
        <a:ln w="25400">
          <a:noFill/>
        </a:ln>
      </c:spPr>
    </c:plotArea>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s-E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24B8D7E-9407-4DE7-A46F-1629EC2870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 xmlns:a16="http://schemas.microsoft.com/office/drawing/2014/main" id="{EF9EF9EA-A2D9-4F7C-860D-11B4C22E85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 xmlns:a16="http://schemas.microsoft.com/office/drawing/2014/main" id="{1EE266EA-DC98-4E90-9CC3-9783D22852A4}"/>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5" name="Marcador de pie de página 4">
            <a:extLst>
              <a:ext uri="{FF2B5EF4-FFF2-40B4-BE49-F238E27FC236}">
                <a16:creationId xmlns="" xmlns:a16="http://schemas.microsoft.com/office/drawing/2014/main" id="{AF808DA9-7436-4A02-A05D-A1798D06B10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37A21835-53ED-4827-B43B-EB4511186351}"/>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426872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8E7BBC-2F05-466E-AEAA-5FBF9800246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4494B10F-94D8-418A-AEC3-7C2B9E23E1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C204647B-1172-48A0-9EF6-6E505198B11A}"/>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5" name="Marcador de pie de página 4">
            <a:extLst>
              <a:ext uri="{FF2B5EF4-FFF2-40B4-BE49-F238E27FC236}">
                <a16:creationId xmlns="" xmlns:a16="http://schemas.microsoft.com/office/drawing/2014/main" id="{44BA6213-FD25-4811-B600-0A22171FFAA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BD3A647D-E541-4C97-9014-66A9A91C6110}"/>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3985754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95B56119-B74E-422D-8F59-BEBC2B9F30F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96DBCE88-C727-4986-A81B-B6EE4AC8AF7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D7915618-9A80-4522-B091-586F7262A014}"/>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5" name="Marcador de pie de página 4">
            <a:extLst>
              <a:ext uri="{FF2B5EF4-FFF2-40B4-BE49-F238E27FC236}">
                <a16:creationId xmlns="" xmlns:a16="http://schemas.microsoft.com/office/drawing/2014/main" id="{34BEF483-673C-4C0C-8916-733EDC6034E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D0B03862-E3CD-4823-9699-AA5D31473ABC}"/>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111936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0B153B3-B446-4881-9CFB-6B90B4E906B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BC1301FE-5C90-4638-9CC1-4AD26BC151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27AC84E0-CEFA-4523-84E0-73811A5A2353}"/>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5" name="Marcador de pie de página 4">
            <a:extLst>
              <a:ext uri="{FF2B5EF4-FFF2-40B4-BE49-F238E27FC236}">
                <a16:creationId xmlns="" xmlns:a16="http://schemas.microsoft.com/office/drawing/2014/main" id="{872D1FD8-D099-4F24-A8BF-744D0C7F839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59ECA8DE-27C8-4DB3-B340-34D5C97ED760}"/>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415691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CCB631A-DAF7-4C42-8F37-D02EC02C384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FECCBA50-80E9-453E-BAF7-B63821799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71C3DAD4-C892-4E44-AF6F-758F459A928F}"/>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5" name="Marcador de pie de página 4">
            <a:extLst>
              <a:ext uri="{FF2B5EF4-FFF2-40B4-BE49-F238E27FC236}">
                <a16:creationId xmlns="" xmlns:a16="http://schemas.microsoft.com/office/drawing/2014/main" id="{67890829-D4C3-4E7C-86F0-95E520B82E5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03A6D912-0690-416B-9859-7BCCFE7A35B5}"/>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106077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FA9769E-3FD1-4F56-9A7A-E803C863B09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02F5672D-1F71-45C1-928B-366CE5D3B88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 xmlns:a16="http://schemas.microsoft.com/office/drawing/2014/main" id="{57090089-B15A-414E-B242-3CDF8F4BDC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 xmlns:a16="http://schemas.microsoft.com/office/drawing/2014/main" id="{51DA2E58-E18C-466D-A442-7A677394AFA5}"/>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6" name="Marcador de pie de página 5">
            <a:extLst>
              <a:ext uri="{FF2B5EF4-FFF2-40B4-BE49-F238E27FC236}">
                <a16:creationId xmlns="" xmlns:a16="http://schemas.microsoft.com/office/drawing/2014/main" id="{B96048D7-0ECA-4962-9131-8D98A3E60DC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B6172F76-7B8E-4983-9FC2-8F5218ABFBFF}"/>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21474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C47F192-833D-4010-A1EA-890177D810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C5ACBB1F-F788-4AD4-B925-4F45FCC55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742902B6-7DEF-43E5-89C0-0B8019AD6BD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 xmlns:a16="http://schemas.microsoft.com/office/drawing/2014/main" id="{95520DDC-B3EE-4095-9472-5EDAD83E4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CD3DCC02-9963-4E24-8455-C57A1D93FB5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 xmlns:a16="http://schemas.microsoft.com/office/drawing/2014/main" id="{13AA41B2-7922-4FBC-A4DD-7FE63600573E}"/>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8" name="Marcador de pie de página 7">
            <a:extLst>
              <a:ext uri="{FF2B5EF4-FFF2-40B4-BE49-F238E27FC236}">
                <a16:creationId xmlns="" xmlns:a16="http://schemas.microsoft.com/office/drawing/2014/main" id="{F9CF151A-D1AF-4669-8BF1-3B14A808F0A9}"/>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 xmlns:a16="http://schemas.microsoft.com/office/drawing/2014/main" id="{A73D25AB-4446-4ACF-9980-8834BCC13C6B}"/>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200343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9E6505B-20CF-44DD-B5FA-0B0B96A7BD2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 xmlns:a16="http://schemas.microsoft.com/office/drawing/2014/main" id="{12EFE429-6524-4945-96E1-217F483CA60D}"/>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4" name="Marcador de pie de página 3">
            <a:extLst>
              <a:ext uri="{FF2B5EF4-FFF2-40B4-BE49-F238E27FC236}">
                <a16:creationId xmlns="" xmlns:a16="http://schemas.microsoft.com/office/drawing/2014/main" id="{95B37AE5-AB26-407E-8B5C-827993384B6D}"/>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 xmlns:a16="http://schemas.microsoft.com/office/drawing/2014/main" id="{BC895924-21A9-4371-9C5D-8A9B048CC3AC}"/>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183953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180CD780-AEF7-4AF4-BB87-2DCD35F7E8A7}"/>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3" name="Marcador de pie de página 2">
            <a:extLst>
              <a:ext uri="{FF2B5EF4-FFF2-40B4-BE49-F238E27FC236}">
                <a16:creationId xmlns="" xmlns:a16="http://schemas.microsoft.com/office/drawing/2014/main" id="{501561FA-DFC9-44F8-A78C-8CE3CA29C13D}"/>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 xmlns:a16="http://schemas.microsoft.com/office/drawing/2014/main" id="{B46CCFF5-497A-424D-BEEA-83A665A2DA64}"/>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116846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CF4990F-E2BD-4585-907B-CE39AD68CE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F1387ADA-4A3B-4DBD-BBBA-22B2A2C04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 xmlns:a16="http://schemas.microsoft.com/office/drawing/2014/main" id="{BBDC1965-ADAF-4CE9-896C-1948E83A5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EAE263C-740F-431D-B1BB-06A5F1F05997}"/>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6" name="Marcador de pie de página 5">
            <a:extLst>
              <a:ext uri="{FF2B5EF4-FFF2-40B4-BE49-F238E27FC236}">
                <a16:creationId xmlns="" xmlns:a16="http://schemas.microsoft.com/office/drawing/2014/main" id="{3002CE0E-36C2-45E3-B527-CB3D8069A377}"/>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8BE8671C-8299-4FEB-94C4-DDE3E2443CFD}"/>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52885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712999F-F30E-4BD7-A79A-D8802DC78B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 xmlns:a16="http://schemas.microsoft.com/office/drawing/2014/main" id="{2A3F5049-B729-410F-AB5F-05C6D714D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 xmlns:a16="http://schemas.microsoft.com/office/drawing/2014/main" id="{94B9BEAF-7FEF-4E2F-B733-4C318CF29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ADD19B74-2C6D-4A0B-87C8-559788861ED0}"/>
              </a:ext>
            </a:extLst>
          </p:cNvPr>
          <p:cNvSpPr>
            <a:spLocks noGrp="1"/>
          </p:cNvSpPr>
          <p:nvPr>
            <p:ph type="dt" sz="half" idx="10"/>
          </p:nvPr>
        </p:nvSpPr>
        <p:spPr/>
        <p:txBody>
          <a:bodyPr/>
          <a:lstStyle/>
          <a:p>
            <a:fld id="{BAC29CD0-7876-4EFD-B017-745D0C2AF389}" type="datetimeFigureOut">
              <a:rPr lang="es-AR" smtClean="0"/>
              <a:pPr/>
              <a:t>26/09/2020</a:t>
            </a:fld>
            <a:endParaRPr lang="es-AR"/>
          </a:p>
        </p:txBody>
      </p:sp>
      <p:sp>
        <p:nvSpPr>
          <p:cNvPr id="6" name="Marcador de pie de página 5">
            <a:extLst>
              <a:ext uri="{FF2B5EF4-FFF2-40B4-BE49-F238E27FC236}">
                <a16:creationId xmlns="" xmlns:a16="http://schemas.microsoft.com/office/drawing/2014/main" id="{76F2E134-4862-4381-A58B-20C58555BA37}"/>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4089F273-1B13-430E-BFB2-6DE1AB376136}"/>
              </a:ext>
            </a:extLst>
          </p:cNvPr>
          <p:cNvSpPr>
            <a:spLocks noGrp="1"/>
          </p:cNvSpPr>
          <p:nvPr>
            <p:ph type="sldNum" sz="quarter" idx="12"/>
          </p:nvPr>
        </p:nvSpPr>
        <p:spPr/>
        <p:txBody>
          <a:body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101582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3972534-264E-4895-ADB5-10B109F15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BA250E06-3813-4497-B9AD-5D0AA56F8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A57BC4F3-820C-4F8F-913C-146A5B64D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29CD0-7876-4EFD-B017-745D0C2AF389}" type="datetimeFigureOut">
              <a:rPr lang="es-AR" smtClean="0"/>
              <a:pPr/>
              <a:t>26/09/2020</a:t>
            </a:fld>
            <a:endParaRPr lang="es-AR"/>
          </a:p>
        </p:txBody>
      </p:sp>
      <p:sp>
        <p:nvSpPr>
          <p:cNvPr id="5" name="Marcador de pie de página 4">
            <a:extLst>
              <a:ext uri="{FF2B5EF4-FFF2-40B4-BE49-F238E27FC236}">
                <a16:creationId xmlns="" xmlns:a16="http://schemas.microsoft.com/office/drawing/2014/main" id="{A26DA4E3-2824-4994-A465-9748D0C7A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 xmlns:a16="http://schemas.microsoft.com/office/drawing/2014/main" id="{215A6BCC-3AC6-494A-9C43-D45E9E690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BEDC5-4405-42DB-AB99-2E867786322D}" type="slidenum">
              <a:rPr lang="es-AR" smtClean="0"/>
              <a:pPr/>
              <a:t>‹Nº›</a:t>
            </a:fld>
            <a:endParaRPr lang="es-AR"/>
          </a:p>
        </p:txBody>
      </p:sp>
    </p:spTree>
    <p:extLst>
      <p:ext uri="{BB962C8B-B14F-4D97-AF65-F5344CB8AC3E}">
        <p14:creationId xmlns="" xmlns:p14="http://schemas.microsoft.com/office/powerpoint/2010/main" val="4104678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chart" Target="../charts/chart2.xml"/><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chart" Target="../charts/chart4.xml"/><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chart" Target="../charts/chart6.xml"/><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eaLnBrk="0" hangingPunct="0">
              <a:buNone/>
              <a:defRPr/>
            </a:pPr>
            <a:r>
              <a:rPr lang="es-ES_tradnl" sz="4800" dirty="0">
                <a:latin typeface="Times New Roman" pitchFamily="18" charset="0"/>
              </a:rPr>
              <a:t>Planificación Silvicultural</a:t>
            </a:r>
          </a:p>
          <a:p>
            <a:pPr algn="ctr" eaLnBrk="0" hangingPunct="0">
              <a:buNone/>
              <a:defRPr/>
            </a:pPr>
            <a:r>
              <a:rPr lang="es-ES_tradnl" sz="4800" i="1" dirty="0">
                <a:latin typeface="Times New Roman" pitchFamily="18" charset="0"/>
              </a:rPr>
              <a:t>Sistemas Silvícolas</a:t>
            </a:r>
          </a:p>
          <a:p>
            <a:pPr algn="ctr" eaLnBrk="0" hangingPunct="0">
              <a:defRPr/>
            </a:pPr>
            <a:endParaRPr lang="es-ES_tradnl" sz="4800" i="1" dirty="0">
              <a:latin typeface="Times New Roman" pitchFamily="18" charset="0"/>
            </a:endParaRPr>
          </a:p>
          <a:p>
            <a:pPr algn="ctr" eaLnBrk="0" hangingPunct="0">
              <a:buNone/>
              <a:defRPr/>
            </a:pPr>
            <a:r>
              <a:rPr lang="es-ES_tradnl" sz="4800" i="1" dirty="0">
                <a:latin typeface="Times New Roman" pitchFamily="18" charset="0"/>
              </a:rPr>
              <a:t>Rodales </a:t>
            </a:r>
            <a:r>
              <a:rPr lang="es-ES_tradnl" sz="4800" i="1" dirty="0" err="1">
                <a:latin typeface="Times New Roman" pitchFamily="18" charset="0"/>
              </a:rPr>
              <a:t>disetáneos</a:t>
            </a:r>
            <a:endParaRPr lang="es-ES_tradnl" sz="4800" i="1" dirty="0">
              <a:latin typeface="Times New Roman" pitchFamily="18" charset="0"/>
            </a:endParaRPr>
          </a:p>
          <a:p>
            <a:endParaRPr lang="es-ES" sz="4800" dirty="0"/>
          </a:p>
        </p:txBody>
      </p:sp>
      <p:sp>
        <p:nvSpPr>
          <p:cNvPr id="4" name="3 Rectángulo"/>
          <p:cNvSpPr/>
          <p:nvPr/>
        </p:nvSpPr>
        <p:spPr>
          <a:xfrm>
            <a:off x="2958988" y="5298776"/>
            <a:ext cx="6096000" cy="646331"/>
          </a:xfrm>
          <a:prstGeom prst="rect">
            <a:avLst/>
          </a:prstGeom>
        </p:spPr>
        <p:txBody>
          <a:bodyPr>
            <a:spAutoFit/>
          </a:bodyPr>
          <a:lstStyle/>
          <a:p>
            <a:pPr algn="ctr" eaLnBrk="0" hangingPunct="0">
              <a:defRPr/>
            </a:pPr>
            <a:r>
              <a:rPr lang="es-ES_tradnl" dirty="0">
                <a:latin typeface="Times New Roman" pitchFamily="18" charset="0"/>
              </a:rPr>
              <a:t>Facultad de Ciencias Agrarias y Forestales (UNLP)</a:t>
            </a:r>
          </a:p>
          <a:p>
            <a:pPr algn="ctr" eaLnBrk="0" hangingPunct="0">
              <a:defRPr/>
            </a:pPr>
            <a:r>
              <a:rPr lang="es-ES_tradnl" dirty="0">
                <a:latin typeface="Times New Roman" pitchFamily="18" charset="0"/>
              </a:rPr>
              <a:t>Curso de Silvicultura 2020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1506" name="Picture 2"/>
          <p:cNvPicPr>
            <a:picLocks noGrp="1" noChangeAspect="1" noChangeArrowheads="1"/>
          </p:cNvPicPr>
          <p:nvPr>
            <p:ph idx="1"/>
          </p:nvPr>
        </p:nvPicPr>
        <p:blipFill>
          <a:blip r:embed="rId2" cstate="print"/>
          <a:srcRect/>
          <a:stretch>
            <a:fillRect/>
          </a:stretch>
        </p:blipFill>
        <p:spPr bwMode="auto">
          <a:xfrm>
            <a:off x="2469885" y="1825625"/>
            <a:ext cx="7252230" cy="4351338"/>
          </a:xfrm>
          <a:prstGeom prst="rect">
            <a:avLst/>
          </a:prstGeom>
          <a:noFill/>
          <a:ln w="9525">
            <a:noFill/>
            <a:miter lim="800000"/>
            <a:headEnd/>
            <a:tailEnd/>
          </a:ln>
        </p:spPr>
      </p:pic>
      <p:sp>
        <p:nvSpPr>
          <p:cNvPr id="5" name="Rectangle 4"/>
          <p:cNvSpPr>
            <a:spLocks noChangeArrowheads="1"/>
          </p:cNvSpPr>
          <p:nvPr/>
        </p:nvSpPr>
        <p:spPr bwMode="auto">
          <a:xfrm>
            <a:off x="7914011" y="6294669"/>
            <a:ext cx="130676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Smith et al,. 1997</a:t>
            </a:r>
            <a:r>
              <a:rPr kumimoji="0" lang="es-ES" sz="800" b="0" i="0" u="none" strike="noStrike" cap="none" normalizeH="0" baseline="0" dirty="0">
                <a:ln>
                  <a:noFill/>
                </a:ln>
                <a:solidFill>
                  <a:schemeClr val="tx1"/>
                </a:solidFill>
                <a:effectLst/>
                <a:latin typeface="Arial" pitchFamily="34" charset="0"/>
                <a:cs typeface="Arial" pitchFamily="34" charset="0"/>
              </a:rPr>
              <a:t> </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1600" dirty="0"/>
              <a:t>Dinámica Inicial de contracción y subsecuente expansión de las áreas ocupadas por los árboles de un grupo de selección en un rodal disetáneo. La figura </a:t>
            </a:r>
            <a:r>
              <a:rPr lang="es-AR" sz="1600" i="1" dirty="0"/>
              <a:t>A</a:t>
            </a:r>
            <a:r>
              <a:rPr lang="es-AR" sz="1600" dirty="0"/>
              <a:t> muestra el límite circular del área que previamente estaba ocupada por un árbol maduro (1) que fue cosechado. El área rayada es el área disponible que posee la regeneración que formará un nuevo grupo de selección. El área se encuentra limitada por los árboles maduros circundantes y la expansión de sus copas. Las figuras </a:t>
            </a:r>
            <a:r>
              <a:rPr lang="es-AR" sz="1600" i="1" dirty="0"/>
              <a:t>B</a:t>
            </a:r>
            <a:r>
              <a:rPr lang="es-AR" sz="1600" dirty="0"/>
              <a:t> a </a:t>
            </a:r>
            <a:r>
              <a:rPr lang="es-AR" sz="1600" i="1" dirty="0"/>
              <a:t>F </a:t>
            </a:r>
            <a:r>
              <a:rPr lang="es-AR" sz="1600" dirty="0"/>
              <a:t>muestra como este grupo se va expandiendo a medida que los árboles maduros (2 a 6) son cosechados durante el ciclo de corta. </a:t>
            </a:r>
            <a:endParaRPr lang="es-ES" sz="1600" i="1"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6494496" y="1774825"/>
            <a:ext cx="5697504" cy="4351338"/>
          </a:xfrm>
          <a:prstGeom prst="rect">
            <a:avLst/>
          </a:prstGeom>
          <a:noFill/>
          <a:ln w="9525">
            <a:noFill/>
            <a:miter lim="800000"/>
            <a:headEnd/>
            <a:tailEnd/>
          </a:ln>
        </p:spPr>
      </p:pic>
      <p:sp>
        <p:nvSpPr>
          <p:cNvPr id="5" name="Rectangle 4"/>
          <p:cNvSpPr>
            <a:spLocks noChangeArrowheads="1"/>
          </p:cNvSpPr>
          <p:nvPr/>
        </p:nvSpPr>
        <p:spPr bwMode="auto">
          <a:xfrm>
            <a:off x="7914011" y="6294669"/>
            <a:ext cx="130676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Smith et al,. 1997</a:t>
            </a:r>
            <a:r>
              <a:rPr kumimoji="0" lang="es-ES" sz="800" b="0" i="0" u="none" strike="noStrike" cap="none" normalizeH="0" baseline="0" dirty="0">
                <a:ln>
                  <a:noFill/>
                </a:ln>
                <a:solidFill>
                  <a:schemeClr val="tx1"/>
                </a:solidFill>
                <a:effectLst/>
                <a:latin typeface="Arial" pitchFamily="34" charset="0"/>
                <a:cs typeface="Arial" pitchFamily="34" charset="0"/>
              </a:rPr>
              <a:t> </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3"/>
          <p:cNvPicPr>
            <a:picLocks noChangeAspect="1" noChangeArrowheads="1"/>
          </p:cNvPicPr>
          <p:nvPr/>
        </p:nvPicPr>
        <p:blipFill>
          <a:blip r:embed="rId3" cstate="print"/>
          <a:srcRect/>
          <a:stretch>
            <a:fillRect/>
          </a:stretch>
        </p:blipFill>
        <p:spPr>
          <a:xfrm>
            <a:off x="0" y="2730163"/>
            <a:ext cx="6656825" cy="33217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sz="2000" dirty="0">
                <a:latin typeface="Times New Roman" pitchFamily="18" charset="0"/>
                <a:cs typeface="Times New Roman" pitchFamily="18" charset="0"/>
              </a:rPr>
              <a:t>Rodal </a:t>
            </a:r>
            <a:r>
              <a:rPr lang="es-AR" sz="2000" dirty="0" smtClean="0">
                <a:latin typeface="Times New Roman" pitchFamily="18" charset="0"/>
                <a:cs typeface="Times New Roman" pitchFamily="18" charset="0"/>
              </a:rPr>
              <a:t>disetáneo </a:t>
            </a:r>
            <a:r>
              <a:rPr lang="es-AR" sz="2000" dirty="0">
                <a:latin typeface="Times New Roman" pitchFamily="18" charset="0"/>
                <a:cs typeface="Times New Roman" pitchFamily="18" charset="0"/>
              </a:rPr>
              <a:t>bajo manejo totalmente balanceado, cada clase de edad de 10 años ocupa aproximadamente 1/10 de las superficie. Edad de rotación de la clase mayor de 100 años. Ciclo de cortas de 10 años. El número de cada unidad representa la edad del grupo de selección. Como una referencia para el tamaño de los grupos se considera un diámetro o distancia entre los bordes de dos veces la altura del los árboles maduros.  </a:t>
            </a:r>
            <a:endParaRPr lang="es-ES" sz="2000"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2868371" y="1825625"/>
            <a:ext cx="4351338" cy="4351338"/>
          </a:xfrm>
          <a:prstGeom prst="rect">
            <a:avLst/>
          </a:prstGeom>
          <a:noFill/>
          <a:ln w="9525">
            <a:noFill/>
            <a:miter lim="800000"/>
            <a:headEnd/>
            <a:tailEnd/>
          </a:ln>
        </p:spPr>
      </p:pic>
      <p:sp>
        <p:nvSpPr>
          <p:cNvPr id="5" name="Rectangle 4">
            <a:extLst>
              <a:ext uri="{FF2B5EF4-FFF2-40B4-BE49-F238E27FC236}">
                <a16:creationId xmlns="" xmlns:a16="http://schemas.microsoft.com/office/drawing/2014/main" id="{389C7E31-A484-4EE3-859A-F745DB5C9508}"/>
              </a:ext>
            </a:extLst>
          </p:cNvPr>
          <p:cNvSpPr>
            <a:spLocks noChangeArrowheads="1"/>
          </p:cNvSpPr>
          <p:nvPr/>
        </p:nvSpPr>
        <p:spPr bwMode="auto">
          <a:xfrm>
            <a:off x="7567746" y="5862334"/>
            <a:ext cx="130676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Smith et al,. 1997</a:t>
            </a:r>
            <a:r>
              <a:rPr kumimoji="0" lang="es-ES" sz="800" b="0" i="0" u="none" strike="noStrike" cap="none" normalizeH="0" baseline="0" dirty="0">
                <a:ln>
                  <a:noFill/>
                </a:ln>
                <a:solidFill>
                  <a:schemeClr val="tx1"/>
                </a:solidFill>
                <a:effectLst/>
                <a:latin typeface="Arial" pitchFamily="34" charset="0"/>
                <a:cs typeface="Arial" pitchFamily="34" charset="0"/>
              </a:rPr>
              <a:t> </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8278155" y="1992494"/>
            <a:ext cx="3188894" cy="35587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atin typeface="Times New Roman" pitchFamily="18" charset="0"/>
                <a:cs typeface="Times New Roman" pitchFamily="18" charset="0"/>
              </a:rPr>
              <a:t>Metodologías para la determinación del rodal objetivo </a:t>
            </a:r>
          </a:p>
        </p:txBody>
      </p:sp>
      <p:sp>
        <p:nvSpPr>
          <p:cNvPr id="3" name="2 Marcador de contenido"/>
          <p:cNvSpPr>
            <a:spLocks noGrp="1"/>
          </p:cNvSpPr>
          <p:nvPr>
            <p:ph idx="1"/>
          </p:nvPr>
        </p:nvSpPr>
        <p:spPr/>
        <p:txBody>
          <a:bodyPr/>
          <a:lstStyle/>
          <a:p>
            <a:pPr>
              <a:defRPr/>
            </a:pPr>
            <a:endParaRPr lang="es-ES" dirty="0">
              <a:latin typeface="Times New Roman" pitchFamily="18" charset="0"/>
              <a:cs typeface="Times New Roman" pitchFamily="18" charset="0"/>
            </a:endParaRPr>
          </a:p>
          <a:p>
            <a:pPr>
              <a:defRPr/>
            </a:pPr>
            <a:r>
              <a:rPr lang="es-ES" dirty="0">
                <a:latin typeface="Times New Roman" pitchFamily="18" charset="0"/>
                <a:cs typeface="Times New Roman" pitchFamily="18" charset="0"/>
              </a:rPr>
              <a:t>Diagramas de manejo de la densidad</a:t>
            </a:r>
          </a:p>
          <a:p>
            <a:pPr>
              <a:buNone/>
              <a:defRPr/>
            </a:pPr>
            <a:endParaRPr lang="es-ES" dirty="0">
              <a:latin typeface="Times New Roman" pitchFamily="18" charset="0"/>
              <a:cs typeface="Times New Roman" pitchFamily="18" charset="0"/>
            </a:endParaRPr>
          </a:p>
          <a:p>
            <a:pPr>
              <a:defRPr/>
            </a:pPr>
            <a:r>
              <a:rPr lang="es-ES" i="1" u="sng" dirty="0">
                <a:latin typeface="Times New Roman" pitchFamily="18" charset="0"/>
                <a:cs typeface="Times New Roman" pitchFamily="18" charset="0"/>
              </a:rPr>
              <a:t>Serie mínima para el manejo de rodales </a:t>
            </a:r>
            <a:r>
              <a:rPr lang="es-ES" i="1" u="sng" dirty="0" err="1">
                <a:latin typeface="Times New Roman" pitchFamily="18" charset="0"/>
                <a:cs typeface="Times New Roman" pitchFamily="18" charset="0"/>
              </a:rPr>
              <a:t>disetáneos</a:t>
            </a:r>
            <a:endParaRPr lang="es-ES" i="1" u="sng" dirty="0">
              <a:latin typeface="Times New Roman" pitchFamily="18" charset="0"/>
              <a:cs typeface="Times New Roman" pitchFamily="18" charset="0"/>
            </a:endParaRPr>
          </a:p>
          <a:p>
            <a:pPr>
              <a:defRPr/>
            </a:pPr>
            <a:endParaRPr lang="es-ES" dirty="0">
              <a:latin typeface="Times New Roman" pitchFamily="18" charset="0"/>
              <a:cs typeface="Times New Roman" pitchFamily="18" charset="0"/>
            </a:endParaRPr>
          </a:p>
          <a:p>
            <a:pPr>
              <a:defRPr/>
            </a:pPr>
            <a:r>
              <a:rPr lang="es-ES" dirty="0">
                <a:latin typeface="Times New Roman" pitchFamily="18" charset="0"/>
                <a:cs typeface="Times New Roman" pitchFamily="18" charset="0"/>
              </a:rPr>
              <a:t>Modelos de rendimiento</a:t>
            </a: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latin typeface="Times New Roman" pitchFamily="18" charset="0"/>
                <a:cs typeface="Times New Roman" pitchFamily="18" charset="0"/>
              </a:rPr>
              <a:t>Silvicultura</a:t>
            </a:r>
            <a:r>
              <a:rPr lang="es-ES" sz="3200" dirty="0">
                <a:latin typeface="Times New Roman" pitchFamily="18" charset="0"/>
                <a:cs typeface="Times New Roman" pitchFamily="18" charset="0"/>
              </a:rPr>
              <a:t> de rodales </a:t>
            </a:r>
            <a:r>
              <a:rPr lang="es-ES" sz="3200" dirty="0" err="1">
                <a:latin typeface="Times New Roman" pitchFamily="18" charset="0"/>
                <a:cs typeface="Times New Roman" pitchFamily="18" charset="0"/>
              </a:rPr>
              <a:t>disetáneos</a:t>
            </a:r>
            <a:r>
              <a:rPr lang="es-ES" sz="3200" dirty="0">
                <a:latin typeface="Times New Roman" pitchFamily="18" charset="0"/>
                <a:cs typeface="Times New Roman" pitchFamily="18" charset="0"/>
              </a:rPr>
              <a:t>. Pasos para la planificación silvícola. </a:t>
            </a:r>
          </a:p>
        </p:txBody>
      </p:sp>
      <p:sp>
        <p:nvSpPr>
          <p:cNvPr id="4" name="Text Box 3"/>
          <p:cNvSpPr txBox="1">
            <a:spLocks noGrp="1" noChangeArrowheads="1"/>
          </p:cNvSpPr>
          <p:nvPr>
            <p:ph idx="1"/>
          </p:nvPr>
        </p:nvSpPr>
        <p:spPr bwMode="auto">
          <a:xfrm>
            <a:off x="846292" y="1505117"/>
            <a:ext cx="10515600" cy="5031121"/>
          </a:xfrm>
          <a:prstGeom prst="rect">
            <a:avLst/>
          </a:prstGeom>
          <a:noFill/>
          <a:ln w="9525">
            <a:noFill/>
            <a:miter lim="800000"/>
            <a:headEnd/>
            <a:tailEnd/>
          </a:ln>
          <a:effectLst/>
        </p:spPr>
        <p:txBody>
          <a:bodyPr wrap="square">
            <a:spAutoFit/>
          </a:bodyPr>
          <a:lstStyle/>
          <a:p>
            <a:pPr marL="0" indent="0" eaLnBrk="0" hangingPunct="0">
              <a:buNone/>
              <a:defRPr/>
            </a:pPr>
            <a:r>
              <a:rPr lang="es-ES" sz="2400" b="1" dirty="0" smtClean="0">
                <a:latin typeface="Times New Roman" pitchFamily="18" charset="0"/>
                <a:cs typeface="Times New Roman" pitchFamily="18" charset="0"/>
              </a:rPr>
              <a:t>a-</a:t>
            </a:r>
            <a:r>
              <a:rPr lang="es-ES" sz="2400" b="1" dirty="0">
                <a:latin typeface="Times New Roman" pitchFamily="18" charset="0"/>
                <a:cs typeface="Times New Roman" pitchFamily="18" charset="0"/>
              </a:rPr>
              <a:t>	</a:t>
            </a:r>
            <a:r>
              <a:rPr lang="es-ES" sz="2400" dirty="0">
                <a:latin typeface="Times New Roman" pitchFamily="18" charset="0"/>
                <a:cs typeface="Times New Roman" pitchFamily="18" charset="0"/>
              </a:rPr>
              <a:t>La elección de la especie </a:t>
            </a:r>
          </a:p>
          <a:p>
            <a:pPr marL="0" indent="0" eaLnBrk="0" hangingPunct="0">
              <a:buNone/>
              <a:defRPr/>
            </a:pPr>
            <a:r>
              <a:rPr lang="es-ES" sz="2400" dirty="0">
                <a:latin typeface="Times New Roman" pitchFamily="18" charset="0"/>
                <a:cs typeface="Times New Roman" pitchFamily="18" charset="0"/>
              </a:rPr>
              <a:t>	estabilidad del rodal</a:t>
            </a:r>
          </a:p>
          <a:p>
            <a:pPr marL="0" indent="0" eaLnBrk="0" hangingPunct="0">
              <a:buNone/>
              <a:defRPr/>
            </a:pPr>
            <a:r>
              <a:rPr lang="es-ES" sz="2400" dirty="0">
                <a:latin typeface="Times New Roman" pitchFamily="18" charset="0"/>
                <a:cs typeface="Times New Roman" pitchFamily="18" charset="0"/>
              </a:rPr>
              <a:t>	objetivos de manejo</a:t>
            </a:r>
          </a:p>
          <a:p>
            <a:pPr marL="0" indent="0" eaLnBrk="0" hangingPunct="0">
              <a:buNone/>
              <a:defRPr/>
            </a:pPr>
            <a:endParaRPr lang="es-ES" sz="2400" b="1" dirty="0">
              <a:latin typeface="Times New Roman" pitchFamily="18" charset="0"/>
              <a:cs typeface="Times New Roman" pitchFamily="18" charset="0"/>
            </a:endParaRPr>
          </a:p>
          <a:p>
            <a:pPr marL="0" indent="0" eaLnBrk="0" hangingPunct="0">
              <a:buNone/>
              <a:defRPr/>
            </a:pPr>
            <a:r>
              <a:rPr lang="es-ES" sz="2400" b="1" dirty="0">
                <a:latin typeface="Times New Roman" pitchFamily="18" charset="0"/>
                <a:cs typeface="Times New Roman" pitchFamily="18" charset="0"/>
              </a:rPr>
              <a:t>b-	</a:t>
            </a:r>
            <a:r>
              <a:rPr lang="es-ES" sz="2400" dirty="0">
                <a:latin typeface="Times New Roman" pitchFamily="18" charset="0"/>
                <a:cs typeface="Times New Roman" pitchFamily="18" charset="0"/>
              </a:rPr>
              <a:t>Determinar la variante del sistema </a:t>
            </a:r>
          </a:p>
          <a:p>
            <a:pPr marL="0" indent="0" eaLnBrk="0" hangingPunct="0">
              <a:buNone/>
              <a:defRPr/>
            </a:pPr>
            <a:r>
              <a:rPr lang="es-ES" sz="2400" dirty="0">
                <a:latin typeface="Times New Roman" pitchFamily="18" charset="0"/>
                <a:cs typeface="Times New Roman" pitchFamily="18" charset="0"/>
              </a:rPr>
              <a:t>	selección de árboles individuales </a:t>
            </a:r>
          </a:p>
          <a:p>
            <a:pPr marL="0" indent="0" eaLnBrk="0" hangingPunct="0">
              <a:buNone/>
              <a:defRPr/>
            </a:pPr>
            <a:r>
              <a:rPr lang="es-ES" sz="2400" dirty="0">
                <a:latin typeface="Times New Roman" pitchFamily="18" charset="0"/>
                <a:cs typeface="Times New Roman" pitchFamily="18" charset="0"/>
              </a:rPr>
              <a:t>	selección en grupos 				</a:t>
            </a:r>
          </a:p>
          <a:p>
            <a:pPr marL="0" indent="0" eaLnBrk="0" hangingPunct="0">
              <a:buNone/>
              <a:defRPr/>
            </a:pPr>
            <a:endParaRPr lang="es-ES" sz="2400" dirty="0">
              <a:latin typeface="Times New Roman" pitchFamily="18" charset="0"/>
              <a:cs typeface="Times New Roman" pitchFamily="18" charset="0"/>
            </a:endParaRPr>
          </a:p>
          <a:p>
            <a:pPr marL="0" indent="0" eaLnBrk="0" hangingPunct="0">
              <a:buNone/>
              <a:defRPr/>
            </a:pPr>
            <a:r>
              <a:rPr lang="es-ES" sz="2400" b="1" dirty="0">
                <a:latin typeface="Times New Roman" pitchFamily="18" charset="0"/>
                <a:cs typeface="Times New Roman" pitchFamily="18" charset="0"/>
              </a:rPr>
              <a:t>c-	</a:t>
            </a:r>
            <a:r>
              <a:rPr lang="es-ES" sz="2400" dirty="0">
                <a:latin typeface="Times New Roman" pitchFamily="18" charset="0"/>
                <a:cs typeface="Times New Roman" pitchFamily="18" charset="0"/>
              </a:rPr>
              <a:t>Fijar el nivel de </a:t>
            </a:r>
            <a:r>
              <a:rPr lang="es-ES" sz="2400" dirty="0" smtClean="0">
                <a:latin typeface="Times New Roman" pitchFamily="18" charset="0"/>
                <a:cs typeface="Times New Roman" pitchFamily="18" charset="0"/>
              </a:rPr>
              <a:t>densidad </a:t>
            </a:r>
            <a:endParaRPr lang="es-ES" sz="2400" dirty="0">
              <a:latin typeface="Times New Roman" pitchFamily="18" charset="0"/>
              <a:cs typeface="Times New Roman" pitchFamily="18" charset="0"/>
            </a:endParaRPr>
          </a:p>
          <a:p>
            <a:pPr marL="0" indent="0" eaLnBrk="0" hangingPunct="0">
              <a:buNone/>
              <a:defRPr/>
            </a:pPr>
            <a:r>
              <a:rPr lang="es-ES" sz="2400" b="1" dirty="0">
                <a:latin typeface="Times New Roman" pitchFamily="18" charset="0"/>
                <a:cs typeface="Times New Roman" pitchFamily="18" charset="0"/>
              </a:rPr>
              <a:t>	</a:t>
            </a:r>
            <a:r>
              <a:rPr lang="es-ES" sz="2400" dirty="0">
                <a:latin typeface="Times New Roman" pitchFamily="18" charset="0"/>
                <a:cs typeface="Times New Roman" pitchFamily="18" charset="0"/>
              </a:rPr>
              <a:t>Número de árboles por hectárea y área basal</a:t>
            </a:r>
            <a:r>
              <a:rPr lang="es-ES" sz="2400" b="1" dirty="0">
                <a:latin typeface="Times New Roman" pitchFamily="18" charset="0"/>
                <a:cs typeface="Times New Roman" pitchFamily="18" charset="0"/>
              </a:rPr>
              <a:t>  </a:t>
            </a:r>
          </a:p>
          <a:p>
            <a:pPr marL="0" indent="0" eaLnBrk="0" hangingPunct="0">
              <a:buNone/>
              <a:defRPr/>
            </a:pPr>
            <a:r>
              <a:rPr lang="es-ES" sz="2400" b="1" dirty="0">
                <a:latin typeface="Times New Roman" pitchFamily="18" charset="0"/>
                <a:cs typeface="Times New Roman" pitchFamily="18" charset="0"/>
              </a:rPr>
              <a:t>	</a:t>
            </a:r>
            <a:r>
              <a:rPr lang="es-ES" sz="2400" dirty="0">
                <a:solidFill>
                  <a:srgbClr val="FFFF99"/>
                </a:solidFill>
                <a:latin typeface="Times New Roman" pitchFamily="18" charset="0"/>
                <a:cs typeface="Times New Roman" pitchFamily="18" charset="0"/>
              </a:rPr>
              <a:t>	</a:t>
            </a:r>
            <a:endParaRPr lang="es-E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a:latin typeface="Times New Roman" pitchFamily="18" charset="0"/>
                <a:cs typeface="Times New Roman" pitchFamily="18" charset="0"/>
              </a:rPr>
              <a:t>Silvicultura de rodales </a:t>
            </a:r>
            <a:r>
              <a:rPr lang="es-ES" sz="2800" dirty="0" err="1">
                <a:latin typeface="Times New Roman" pitchFamily="18" charset="0"/>
                <a:cs typeface="Times New Roman" pitchFamily="18" charset="0"/>
              </a:rPr>
              <a:t>disetáneos</a:t>
            </a:r>
            <a:r>
              <a:rPr lang="es-ES" sz="2800" dirty="0">
                <a:latin typeface="Times New Roman" pitchFamily="18" charset="0"/>
                <a:cs typeface="Times New Roman" pitchFamily="18" charset="0"/>
              </a:rPr>
              <a:t>. Pasos para la planificación silvícola. </a:t>
            </a:r>
            <a:endParaRPr lang="es-ES" sz="2800" dirty="0"/>
          </a:p>
        </p:txBody>
      </p:sp>
      <p:sp>
        <p:nvSpPr>
          <p:cNvPr id="4" name="Text Box 3"/>
          <p:cNvSpPr txBox="1">
            <a:spLocks noGrp="1" noChangeArrowheads="1"/>
          </p:cNvSpPr>
          <p:nvPr>
            <p:ph idx="1"/>
          </p:nvPr>
        </p:nvSpPr>
        <p:spPr bwMode="auto">
          <a:xfrm>
            <a:off x="838200" y="1825625"/>
            <a:ext cx="10515600" cy="4442242"/>
          </a:xfrm>
          <a:prstGeom prst="rect">
            <a:avLst/>
          </a:prstGeom>
          <a:noFill/>
          <a:ln w="9525">
            <a:noFill/>
            <a:miter lim="800000"/>
            <a:headEnd/>
            <a:tailEnd/>
          </a:ln>
          <a:effectLst/>
        </p:spPr>
        <p:txBody>
          <a:bodyPr>
            <a:spAutoFit/>
          </a:bodyPr>
          <a:lstStyle/>
          <a:p>
            <a:pPr lvl="2" eaLnBrk="0" hangingPunct="0">
              <a:defRPr/>
            </a:pPr>
            <a:endParaRPr lang="es-ES" sz="2400" dirty="0">
              <a:solidFill>
                <a:srgbClr val="FFFF99"/>
              </a:solidFill>
              <a:latin typeface="Times New Roman" pitchFamily="18" charset="0"/>
              <a:cs typeface="Times New Roman" pitchFamily="18" charset="0"/>
            </a:endParaRPr>
          </a:p>
          <a:p>
            <a:pPr marL="0" indent="0" eaLnBrk="0" hangingPunct="0">
              <a:buNone/>
              <a:defRPr/>
            </a:pPr>
            <a:r>
              <a:rPr lang="es-ES" sz="2400" dirty="0">
                <a:latin typeface="Times New Roman" pitchFamily="18" charset="0"/>
                <a:cs typeface="Times New Roman" pitchFamily="18" charset="0"/>
              </a:rPr>
              <a:t>d-	Fijar el diámetro máximo de la distribución diamétrica. De acuerdo con el 	objetivo de la silvicultura</a:t>
            </a:r>
          </a:p>
          <a:p>
            <a:pPr marL="0" indent="0" eaLnBrk="0" hangingPunct="0">
              <a:buNone/>
              <a:defRPr/>
            </a:pPr>
            <a:endParaRPr lang="es-ES" sz="2400" dirty="0">
              <a:latin typeface="Times New Roman" pitchFamily="18" charset="0"/>
              <a:cs typeface="Times New Roman" pitchFamily="18" charset="0"/>
            </a:endParaRPr>
          </a:p>
          <a:p>
            <a:pPr marL="0" indent="0" eaLnBrk="0" hangingPunct="0">
              <a:buNone/>
              <a:defRPr/>
            </a:pPr>
            <a:r>
              <a:rPr lang="es-ES" sz="2400" dirty="0">
                <a:latin typeface="Times New Roman" pitchFamily="18" charset="0"/>
                <a:cs typeface="Times New Roman" pitchFamily="18" charset="0"/>
              </a:rPr>
              <a:t>e-	Determinar la distribución diamétrica 	</a:t>
            </a:r>
          </a:p>
          <a:p>
            <a:pPr marL="0" indent="0" eaLnBrk="0" hangingPunct="0">
              <a:buNone/>
              <a:defRPr/>
            </a:pPr>
            <a:endParaRPr lang="es-ES" sz="2400" dirty="0">
              <a:latin typeface="Times New Roman" pitchFamily="18" charset="0"/>
              <a:cs typeface="Times New Roman" pitchFamily="18" charset="0"/>
            </a:endParaRPr>
          </a:p>
          <a:p>
            <a:pPr marL="0" indent="0" eaLnBrk="0" hangingPunct="0">
              <a:buNone/>
              <a:defRPr/>
            </a:pPr>
            <a:r>
              <a:rPr lang="es-ES" sz="2400" dirty="0">
                <a:latin typeface="Times New Roman" pitchFamily="18" charset="0"/>
                <a:cs typeface="Times New Roman" pitchFamily="18" charset="0"/>
              </a:rPr>
              <a:t>f-	Fijar la duración del ciclo de cortas (CC)</a:t>
            </a:r>
          </a:p>
          <a:p>
            <a:pPr eaLnBrk="0" hangingPunct="0">
              <a:buNone/>
              <a:defRPr/>
            </a:pPr>
            <a:endParaRPr lang="es-ES_tradnl" sz="2400" dirty="0">
              <a:latin typeface="Times New Roman" pitchFamily="18" charset="0"/>
              <a:cs typeface="Times New Roman" pitchFamily="18" charset="0"/>
            </a:endParaRPr>
          </a:p>
          <a:p>
            <a:pPr marL="0" indent="0" algn="just" eaLnBrk="0" hangingPunct="0">
              <a:buNone/>
              <a:defRPr/>
            </a:pPr>
            <a:r>
              <a:rPr lang="es-ES_tradnl" sz="2400" dirty="0">
                <a:latin typeface="Times New Roman" pitchFamily="18" charset="0"/>
                <a:cs typeface="Times New Roman" pitchFamily="18" charset="0"/>
              </a:rPr>
              <a:t>g-	Tratamientos intermedios: raleos</a:t>
            </a:r>
            <a:endParaRPr lang="es-ES_tradnl" sz="2400" dirty="0">
              <a:solidFill>
                <a:srgbClr val="FFFF00"/>
              </a:solidFill>
              <a:latin typeface="Times New Roman" pitchFamily="18" charset="0"/>
              <a:cs typeface="Times New Roman" pitchFamily="18" charset="0"/>
            </a:endParaRPr>
          </a:p>
          <a:p>
            <a:pPr eaLnBrk="0" hangingPunct="0">
              <a:defRPr/>
            </a:pPr>
            <a:endParaRPr lang="es-ES" sz="2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D5FD9C-2460-4464-9FD5-A46585ACD088}"/>
              </a:ext>
            </a:extLst>
          </p:cNvPr>
          <p:cNvSpPr>
            <a:spLocks noGrp="1"/>
          </p:cNvSpPr>
          <p:nvPr>
            <p:ph type="title"/>
          </p:nvPr>
        </p:nvSpPr>
        <p:spPr/>
        <p:txBody>
          <a:bodyPr>
            <a:normAutofit/>
          </a:bodyPr>
          <a:lstStyle/>
          <a:p>
            <a:r>
              <a:rPr lang="es-ES" sz="3200" dirty="0">
                <a:latin typeface="Times New Roman" panose="02020603050405020304" pitchFamily="18" charset="0"/>
                <a:cs typeface="Times New Roman" panose="02020603050405020304" pitchFamily="18" charset="0"/>
              </a:rPr>
              <a:t>Método cuantitativo para el manejo de un rodal disetáneo</a:t>
            </a:r>
            <a:endParaRPr lang="es-AR" sz="3200" dirty="0"/>
          </a:p>
        </p:txBody>
      </p:sp>
      <p:sp>
        <p:nvSpPr>
          <p:cNvPr id="3" name="Marcador de contenido 2">
            <a:extLst>
              <a:ext uri="{FF2B5EF4-FFF2-40B4-BE49-F238E27FC236}">
                <a16:creationId xmlns="" xmlns:a16="http://schemas.microsoft.com/office/drawing/2014/main" id="{AEB581CE-6E69-4280-A77E-D75E80D28B82}"/>
              </a:ext>
            </a:extLst>
          </p:cNvPr>
          <p:cNvSpPr>
            <a:spLocks noGrp="1"/>
          </p:cNvSpPr>
          <p:nvPr>
            <p:ph idx="1"/>
          </p:nvPr>
        </p:nvSpPr>
        <p:spPr/>
        <p:txBody>
          <a:bodyPr>
            <a:normAutofit/>
          </a:bodyPr>
          <a:lstStyle/>
          <a:p>
            <a:r>
              <a:rPr lang="es-MX" sz="2000" dirty="0">
                <a:latin typeface="Times New Roman" pitchFamily="18" charset="0"/>
                <a:cs typeface="Times New Roman" pitchFamily="18" charset="0"/>
              </a:rPr>
              <a:t>La forma más clásica de describir la estructura de un rodal disetáneo y en este caso el Rodal Objetivo, es a través de su distribución diamétrica, caracterizada por una curva de tipo exponencial negativa, comúnmente conocida como </a:t>
            </a:r>
            <a:r>
              <a:rPr lang="es-MX" sz="2000" i="1" dirty="0">
                <a:latin typeface="Times New Roman" pitchFamily="18" charset="0"/>
                <a:cs typeface="Times New Roman" pitchFamily="18" charset="0"/>
              </a:rPr>
              <a:t>J</a:t>
            </a:r>
            <a:r>
              <a:rPr lang="es-MX" sz="2000" dirty="0">
                <a:latin typeface="Times New Roman" pitchFamily="18" charset="0"/>
                <a:cs typeface="Times New Roman" pitchFamily="18" charset="0"/>
              </a:rPr>
              <a:t> invertida.</a:t>
            </a:r>
            <a:endParaRPr lang="es-AR" sz="2000" dirty="0"/>
          </a:p>
        </p:txBody>
      </p:sp>
      <p:graphicFrame>
        <p:nvGraphicFramePr>
          <p:cNvPr id="4" name="3 Marcador de contenido">
            <a:extLst>
              <a:ext uri="{FF2B5EF4-FFF2-40B4-BE49-F238E27FC236}">
                <a16:creationId xmlns="" xmlns:a16="http://schemas.microsoft.com/office/drawing/2014/main" id="{B30B707C-B6CB-49AA-B17A-CA3871C4D9B3}"/>
              </a:ext>
            </a:extLst>
          </p:cNvPr>
          <p:cNvGraphicFramePr>
            <a:graphicFrameLocks/>
          </p:cNvGraphicFramePr>
          <p:nvPr>
            <p:extLst>
              <p:ext uri="{D42A27DB-BD31-4B8C-83A1-F6EECF244321}">
                <p14:modId xmlns="" xmlns:p14="http://schemas.microsoft.com/office/powerpoint/2010/main" val="1676154078"/>
              </p:ext>
            </p:extLst>
          </p:nvPr>
        </p:nvGraphicFramePr>
        <p:xfrm>
          <a:off x="920819" y="2639290"/>
          <a:ext cx="5805361"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chart">
            <a:extLst>
              <a:ext uri="{FF2B5EF4-FFF2-40B4-BE49-F238E27FC236}">
                <a16:creationId xmlns="" xmlns:a16="http://schemas.microsoft.com/office/drawing/2014/main" id="{B68E8633-F027-4E46-9C05-B71617C94B71}"/>
              </a:ext>
            </a:extLst>
          </p:cNvPr>
          <p:cNvPicPr>
            <a:picLocks noChangeAspect="1"/>
          </p:cNvPicPr>
          <p:nvPr/>
        </p:nvPicPr>
        <p:blipFill>
          <a:blip r:embed="rId3" cstate="print"/>
          <a:stretch>
            <a:fillRect/>
          </a:stretch>
        </p:blipFill>
        <p:spPr>
          <a:xfrm>
            <a:off x="6264378" y="4477438"/>
            <a:ext cx="923603" cy="337521"/>
          </a:xfrm>
          <a:prstGeom prst="rect">
            <a:avLst/>
          </a:prstGeom>
        </p:spPr>
      </p:pic>
    </p:spTree>
    <p:extLst>
      <p:ext uri="{BB962C8B-B14F-4D97-AF65-F5344CB8AC3E}">
        <p14:creationId xmlns="" xmlns:p14="http://schemas.microsoft.com/office/powerpoint/2010/main" val="95044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4"/>
            <a:ext cx="10515600" cy="2560955"/>
          </a:xfrm>
        </p:spPr>
        <p:txBody>
          <a:bodyPr>
            <a:noAutofit/>
          </a:bodyPr>
          <a:lstStyle/>
          <a:p>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Método cuantitativo para el manejo de un rodal disetáneo</a:t>
            </a: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Para la definición de esta distribución en términos de parámetros estructurales se ha desarrollado una metodología denominada Serie Mínima, (o método del </a:t>
            </a:r>
            <a:r>
              <a:rPr lang="es-ES" sz="1800" dirty="0" err="1">
                <a:latin typeface="Times New Roman" panose="02020603050405020304" pitchFamily="18" charset="0"/>
                <a:cs typeface="Times New Roman" panose="02020603050405020304" pitchFamily="18" charset="0"/>
              </a:rPr>
              <a:t>Area</a:t>
            </a:r>
            <a:r>
              <a:rPr lang="es-ES" sz="1800" dirty="0">
                <a:latin typeface="Times New Roman" panose="02020603050405020304" pitchFamily="18" charset="0"/>
                <a:cs typeface="Times New Roman" panose="02020603050405020304" pitchFamily="18" charset="0"/>
              </a:rPr>
              <a:t> Basal, Diámetro máximo y coeficiente </a:t>
            </a:r>
            <a:r>
              <a:rPr lang="es-ES" sz="1800" i="1" dirty="0">
                <a:latin typeface="Times New Roman" panose="02020603050405020304" pitchFamily="18" charset="0"/>
                <a:cs typeface="Times New Roman" panose="02020603050405020304" pitchFamily="18" charset="0"/>
              </a:rPr>
              <a:t>q</a:t>
            </a:r>
            <a:r>
              <a:rPr lang="es-ES" sz="1800" dirty="0">
                <a:latin typeface="Times New Roman" panose="02020603050405020304" pitchFamily="18" charset="0"/>
                <a:cs typeface="Times New Roman" panose="02020603050405020304" pitchFamily="18" charset="0"/>
              </a:rPr>
              <a:t>) (Baker et al 1996) que consta de los siguientes pasos:</a:t>
            </a:r>
            <a:br>
              <a:rPr lang="es-ES"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 </a:t>
            </a:r>
            <a:br>
              <a:rPr lang="es-ES"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Partiendo de la ecuación 1, se requiere determinar los parámetros que van a caracterizar la distribución del Rodal Objetivo (RO).</a:t>
            </a:r>
            <a:br>
              <a:rPr lang="es-ES" sz="1800" dirty="0">
                <a:latin typeface="Times New Roman" panose="02020603050405020304" pitchFamily="18" charset="0"/>
                <a:cs typeface="Times New Roman" panose="02020603050405020304" pitchFamily="18" charset="0"/>
              </a:rPr>
            </a:br>
            <a:endParaRPr lang="es-ES" sz="18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838200" y="2926079"/>
            <a:ext cx="10515600" cy="3250884"/>
          </a:xfrm>
        </p:spPr>
        <p:txBody>
          <a:bodyPr>
            <a:normAutofit fontScale="85000" lnSpcReduction="20000"/>
          </a:bodyPr>
          <a:lstStyle/>
          <a:p>
            <a:pPr marL="0" indent="0">
              <a:buNone/>
            </a:pPr>
            <a:endParaRPr lang="es-ES" sz="1400" i="1" dirty="0">
              <a:latin typeface="Times New Roman" panose="02020603050405020304" pitchFamily="18" charset="0"/>
              <a:cs typeface="Times New Roman" panose="02020603050405020304" pitchFamily="18" charset="0"/>
            </a:endParaRPr>
          </a:p>
          <a:p>
            <a:pPr marL="0" indent="0">
              <a:buNone/>
            </a:pPr>
            <a:endParaRPr lang="es-ES" sz="1400" i="1" dirty="0">
              <a:latin typeface="Times New Roman" panose="02020603050405020304" pitchFamily="18" charset="0"/>
              <a:cs typeface="Times New Roman" panose="02020603050405020304" pitchFamily="18" charset="0"/>
            </a:endParaRPr>
          </a:p>
          <a:p>
            <a:pPr marL="0" indent="0">
              <a:buNone/>
            </a:pPr>
            <a:r>
              <a:rPr lang="es-ES" sz="1400" i="1" dirty="0">
                <a:latin typeface="Times New Roman" panose="02020603050405020304" pitchFamily="18" charset="0"/>
                <a:cs typeface="Times New Roman" panose="02020603050405020304" pitchFamily="18" charset="0"/>
              </a:rPr>
              <a:t>N= número de árboles por ha</a:t>
            </a:r>
          </a:p>
          <a:p>
            <a:pPr marL="0" indent="0">
              <a:buNone/>
            </a:pPr>
            <a:r>
              <a:rPr lang="es-ES" sz="1400" i="1" dirty="0">
                <a:latin typeface="Times New Roman" panose="02020603050405020304" pitchFamily="18" charset="0"/>
                <a:cs typeface="Times New Roman" panose="02020603050405020304" pitchFamily="18" charset="0"/>
              </a:rPr>
              <a:t>i</a:t>
            </a:r>
            <a:r>
              <a:rPr lang="es-ES" sz="1400" dirty="0">
                <a:latin typeface="Times New Roman" panose="02020603050405020304" pitchFamily="18" charset="0"/>
                <a:cs typeface="Times New Roman" panose="02020603050405020304" pitchFamily="18" charset="0"/>
              </a:rPr>
              <a:t>= clase diamétrica  </a:t>
            </a:r>
          </a:p>
          <a:p>
            <a:pPr marL="0" indent="0">
              <a:buNone/>
            </a:pPr>
            <a:r>
              <a:rPr lang="es-ES" sz="1400" dirty="0">
                <a:latin typeface="Times New Roman" panose="02020603050405020304" pitchFamily="18" charset="0"/>
                <a:cs typeface="Times New Roman" panose="02020603050405020304" pitchFamily="18" charset="0"/>
              </a:rPr>
              <a:t>a. e y b: parámetros de la ecuación</a:t>
            </a:r>
          </a:p>
          <a:p>
            <a:pPr marL="0" indent="0">
              <a:buNone/>
            </a:pPr>
            <a:r>
              <a:rPr lang="es-ES" sz="1400" dirty="0">
                <a:latin typeface="Times New Roman" panose="02020603050405020304" pitchFamily="18" charset="0"/>
                <a:cs typeface="Times New Roman" panose="02020603050405020304" pitchFamily="18" charset="0"/>
              </a:rPr>
              <a:t>D: punto medio de la clase diamétrica</a:t>
            </a:r>
          </a:p>
          <a:p>
            <a:pPr marL="0" indent="0">
              <a:buNone/>
            </a:pPr>
            <a:r>
              <a:rPr lang="es-ES" sz="1400" dirty="0">
                <a:latin typeface="Times New Roman" panose="02020603050405020304" pitchFamily="18" charset="0"/>
                <a:cs typeface="Times New Roman" panose="02020603050405020304" pitchFamily="18" charset="0"/>
              </a:rPr>
              <a:t>  				</a:t>
            </a:r>
          </a:p>
          <a:p>
            <a:pPr marL="0" indent="0">
              <a:buNone/>
            </a:pPr>
            <a:r>
              <a:rPr lang="es-ES" sz="1600" dirty="0">
                <a:latin typeface="Times New Roman" panose="02020603050405020304" pitchFamily="18" charset="0"/>
                <a:cs typeface="Times New Roman" panose="02020603050405020304" pitchFamily="18" charset="0"/>
              </a:rPr>
              <a:t>Despejando el parámetro </a:t>
            </a:r>
            <a:r>
              <a:rPr lang="es-ES" sz="1600" i="1" dirty="0">
                <a:latin typeface="Times New Roman" panose="02020603050405020304" pitchFamily="18" charset="0"/>
                <a:cs typeface="Times New Roman" panose="02020603050405020304" pitchFamily="18" charset="0"/>
              </a:rPr>
              <a:t>a</a:t>
            </a:r>
            <a:r>
              <a:rPr lang="es-ES" sz="1600" dirty="0">
                <a:latin typeface="Times New Roman" panose="02020603050405020304" pitchFamily="18" charset="0"/>
                <a:cs typeface="Times New Roman" panose="02020603050405020304" pitchFamily="18" charset="0"/>
              </a:rPr>
              <a:t> de la ecuación 1 se obtiene:</a:t>
            </a:r>
            <a:endParaRPr lang="es-ES" sz="1400" dirty="0">
              <a:latin typeface="Times New Roman" panose="02020603050405020304" pitchFamily="18" charset="0"/>
              <a:cs typeface="Times New Roman" panose="02020603050405020304" pitchFamily="18" charset="0"/>
            </a:endParaRPr>
          </a:p>
          <a:p>
            <a:pPr marL="0" indent="0">
              <a:buNone/>
            </a:pPr>
            <a:endParaRPr lang="es-ES" sz="1400" dirty="0">
              <a:latin typeface="Times New Roman" panose="02020603050405020304" pitchFamily="18" charset="0"/>
              <a:cs typeface="Times New Roman" panose="02020603050405020304" pitchFamily="18" charset="0"/>
            </a:endParaRPr>
          </a:p>
          <a:p>
            <a:pPr marL="0" indent="0">
              <a:buNone/>
            </a:pPr>
            <a:endParaRPr lang="es-ES" sz="1400" dirty="0">
              <a:latin typeface="Times New Roman" panose="02020603050405020304" pitchFamily="18" charset="0"/>
              <a:cs typeface="Times New Roman" panose="02020603050405020304" pitchFamily="18" charset="0"/>
            </a:endParaRPr>
          </a:p>
          <a:p>
            <a:pPr marL="0" indent="0">
              <a:buNone/>
            </a:pPr>
            <a:endParaRPr lang="es-ES" sz="1600" dirty="0">
              <a:latin typeface="Times New Roman" panose="02020603050405020304" pitchFamily="18" charset="0"/>
              <a:cs typeface="Times New Roman" panose="02020603050405020304" pitchFamily="18" charset="0"/>
            </a:endParaRPr>
          </a:p>
          <a:p>
            <a:pPr marL="0" indent="0">
              <a:buNone/>
            </a:pPr>
            <a:r>
              <a:rPr lang="es-ES" sz="1600" dirty="0">
                <a:latin typeface="Times New Roman" panose="02020603050405020304" pitchFamily="18" charset="0"/>
                <a:cs typeface="Times New Roman" panose="02020603050405020304" pitchFamily="18" charset="0"/>
              </a:rPr>
              <a:t>La misma ecuación con otra forma de expresión</a:t>
            </a:r>
            <a:endParaRPr lang="es-ES" sz="1000" dirty="0">
              <a:latin typeface="Times New Roman" panose="02020603050405020304" pitchFamily="18" charset="0"/>
              <a:cs typeface="Times New Roman" panose="02020603050405020304" pitchFamily="18" charset="0"/>
            </a:endParaRPr>
          </a:p>
          <a:p>
            <a:endParaRPr lang="es-ES" sz="1400" i="1" dirty="0">
              <a:latin typeface="Times New Roman" panose="02020603050405020304" pitchFamily="18" charset="0"/>
              <a:cs typeface="Times New Roman" panose="02020603050405020304" pitchFamily="18" charset="0"/>
            </a:endParaRPr>
          </a:p>
        </p:txBody>
      </p:sp>
      <p:graphicFrame>
        <p:nvGraphicFramePr>
          <p:cNvPr id="4" name="Objeto 3">
            <a:extLst>
              <a:ext uri="{FF2B5EF4-FFF2-40B4-BE49-F238E27FC236}">
                <a16:creationId xmlns="" xmlns:a16="http://schemas.microsoft.com/office/drawing/2014/main" id="{A3C2B6DF-35FA-4C21-9816-5F65459AE0FD}"/>
              </a:ext>
            </a:extLst>
          </p:cNvPr>
          <p:cNvGraphicFramePr>
            <a:graphicFrameLocks noChangeAspect="1"/>
          </p:cNvGraphicFramePr>
          <p:nvPr>
            <p:extLst>
              <p:ext uri="{D42A27DB-BD31-4B8C-83A1-F6EECF244321}">
                <p14:modId xmlns="" xmlns:p14="http://schemas.microsoft.com/office/powerpoint/2010/main" val="3979537151"/>
              </p:ext>
            </p:extLst>
          </p:nvPr>
        </p:nvGraphicFramePr>
        <p:xfrm>
          <a:off x="4250977" y="3254831"/>
          <a:ext cx="1231900" cy="295275"/>
        </p:xfrm>
        <a:graphic>
          <a:graphicData uri="http://schemas.openxmlformats.org/presentationml/2006/ole">
            <p:oleObj spid="_x0000_s6348" name="Ecuación" r:id="rId3" imgW="837836" imgH="203112" progId="Equation.3">
              <p:embed/>
            </p:oleObj>
          </a:graphicData>
        </a:graphic>
      </p:graphicFrame>
      <p:graphicFrame>
        <p:nvGraphicFramePr>
          <p:cNvPr id="5" name="Objeto 4">
            <a:extLst>
              <a:ext uri="{FF2B5EF4-FFF2-40B4-BE49-F238E27FC236}">
                <a16:creationId xmlns="" xmlns:a16="http://schemas.microsoft.com/office/drawing/2014/main" id="{3CB1FB20-B7FA-461F-9C60-455F4AACB27F}"/>
              </a:ext>
            </a:extLst>
          </p:cNvPr>
          <p:cNvGraphicFramePr>
            <a:graphicFrameLocks noChangeAspect="1"/>
          </p:cNvGraphicFramePr>
          <p:nvPr>
            <p:extLst>
              <p:ext uri="{D42A27DB-BD31-4B8C-83A1-F6EECF244321}">
                <p14:modId xmlns="" xmlns:p14="http://schemas.microsoft.com/office/powerpoint/2010/main" val="3305647687"/>
              </p:ext>
            </p:extLst>
          </p:nvPr>
        </p:nvGraphicFramePr>
        <p:xfrm>
          <a:off x="4408314" y="4977334"/>
          <a:ext cx="881063" cy="568325"/>
        </p:xfrm>
        <a:graphic>
          <a:graphicData uri="http://schemas.openxmlformats.org/presentationml/2006/ole">
            <p:oleObj spid="_x0000_s6349" name="Ecuación" r:id="rId4" imgW="609336" imgH="393529" progId="Equation.3">
              <p:embed/>
            </p:oleObj>
          </a:graphicData>
        </a:graphic>
      </p:graphicFrame>
      <p:sp>
        <p:nvSpPr>
          <p:cNvPr id="6" name="CuadroTexto 5">
            <a:extLst>
              <a:ext uri="{FF2B5EF4-FFF2-40B4-BE49-F238E27FC236}">
                <a16:creationId xmlns="" xmlns:a16="http://schemas.microsoft.com/office/drawing/2014/main" id="{4C3F5FE5-1959-441E-9C29-671C4F4A6598}"/>
              </a:ext>
            </a:extLst>
          </p:cNvPr>
          <p:cNvSpPr txBox="1"/>
          <p:nvPr/>
        </p:nvSpPr>
        <p:spPr>
          <a:xfrm>
            <a:off x="6096000" y="3235193"/>
            <a:ext cx="1359131" cy="307777"/>
          </a:xfrm>
          <a:prstGeom prst="rect">
            <a:avLst/>
          </a:prstGeom>
          <a:noFill/>
        </p:spPr>
        <p:txBody>
          <a:bodyPr wrap="square" rtlCol="0">
            <a:spAutoFit/>
          </a:bodyPr>
          <a:lstStyle/>
          <a:p>
            <a:r>
              <a:rPr lang="es-AR" sz="1400" dirty="0">
                <a:latin typeface="Times New Roman" panose="02020603050405020304" pitchFamily="18" charset="0"/>
                <a:cs typeface="Times New Roman" panose="02020603050405020304" pitchFamily="18" charset="0"/>
              </a:rPr>
              <a:t>Ecuación 1</a:t>
            </a:r>
          </a:p>
        </p:txBody>
      </p:sp>
      <p:sp>
        <p:nvSpPr>
          <p:cNvPr id="7" name="CuadroTexto 6">
            <a:extLst>
              <a:ext uri="{FF2B5EF4-FFF2-40B4-BE49-F238E27FC236}">
                <a16:creationId xmlns="" xmlns:a16="http://schemas.microsoft.com/office/drawing/2014/main" id="{49FAC810-C0CD-4158-BE48-4D19143EC938}"/>
              </a:ext>
            </a:extLst>
          </p:cNvPr>
          <p:cNvSpPr txBox="1"/>
          <p:nvPr/>
        </p:nvSpPr>
        <p:spPr>
          <a:xfrm>
            <a:off x="6096000" y="5107609"/>
            <a:ext cx="1359131" cy="307777"/>
          </a:xfrm>
          <a:prstGeom prst="rect">
            <a:avLst/>
          </a:prstGeom>
          <a:noFill/>
        </p:spPr>
        <p:txBody>
          <a:bodyPr wrap="square" rtlCol="0">
            <a:spAutoFit/>
          </a:bodyPr>
          <a:lstStyle/>
          <a:p>
            <a:r>
              <a:rPr lang="es-AR" sz="1400" dirty="0">
                <a:latin typeface="Times New Roman" panose="02020603050405020304" pitchFamily="18" charset="0"/>
                <a:cs typeface="Times New Roman" panose="02020603050405020304" pitchFamily="18" charset="0"/>
              </a:rPr>
              <a:t>Ecuación 2</a:t>
            </a:r>
          </a:p>
        </p:txBody>
      </p:sp>
      <p:graphicFrame>
        <p:nvGraphicFramePr>
          <p:cNvPr id="8" name="Objeto 7">
            <a:extLst>
              <a:ext uri="{FF2B5EF4-FFF2-40B4-BE49-F238E27FC236}">
                <a16:creationId xmlns="" xmlns:a16="http://schemas.microsoft.com/office/drawing/2014/main" id="{16468FD1-42DD-45F4-9653-B04055EB9E75}"/>
              </a:ext>
            </a:extLst>
          </p:cNvPr>
          <p:cNvGraphicFramePr>
            <a:graphicFrameLocks noChangeAspect="1"/>
          </p:cNvGraphicFramePr>
          <p:nvPr>
            <p:extLst>
              <p:ext uri="{D42A27DB-BD31-4B8C-83A1-F6EECF244321}">
                <p14:modId xmlns="" xmlns:p14="http://schemas.microsoft.com/office/powerpoint/2010/main" val="2838986199"/>
              </p:ext>
            </p:extLst>
          </p:nvPr>
        </p:nvGraphicFramePr>
        <p:xfrm>
          <a:off x="4408314" y="6052084"/>
          <a:ext cx="1138238" cy="293687"/>
        </p:xfrm>
        <a:graphic>
          <a:graphicData uri="http://schemas.openxmlformats.org/presentationml/2006/ole">
            <p:oleObj spid="_x0000_s6350" name="Ecuación" r:id="rId5" imgW="774364" imgH="203112" progId="Equation.3">
              <p:embed/>
            </p:oleObj>
          </a:graphicData>
        </a:graphic>
      </p:graphicFrame>
      <p:sp>
        <p:nvSpPr>
          <p:cNvPr id="9" name="CuadroTexto 8">
            <a:extLst>
              <a:ext uri="{FF2B5EF4-FFF2-40B4-BE49-F238E27FC236}">
                <a16:creationId xmlns="" xmlns:a16="http://schemas.microsoft.com/office/drawing/2014/main" id="{61064C60-43B2-47D2-A535-E93503F69FC2}"/>
              </a:ext>
            </a:extLst>
          </p:cNvPr>
          <p:cNvSpPr txBox="1"/>
          <p:nvPr/>
        </p:nvSpPr>
        <p:spPr>
          <a:xfrm>
            <a:off x="6095999" y="5937627"/>
            <a:ext cx="1359131" cy="307777"/>
          </a:xfrm>
          <a:prstGeom prst="rect">
            <a:avLst/>
          </a:prstGeom>
          <a:noFill/>
        </p:spPr>
        <p:txBody>
          <a:bodyPr wrap="square" rtlCol="0">
            <a:spAutoFit/>
          </a:bodyPr>
          <a:lstStyle/>
          <a:p>
            <a:r>
              <a:rPr lang="es-AR" sz="1400" dirty="0">
                <a:latin typeface="Times New Roman" panose="02020603050405020304" pitchFamily="18" charset="0"/>
                <a:cs typeface="Times New Roman" panose="02020603050405020304" pitchFamily="18" charset="0"/>
              </a:rPr>
              <a:t>Ecuación 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0986A246-83B8-4123-896D-E922AB47BC3D}"/>
              </a:ext>
            </a:extLst>
          </p:cNvPr>
          <p:cNvSpPr>
            <a:spLocks noGrp="1"/>
          </p:cNvSpPr>
          <p:nvPr>
            <p:ph idx="1"/>
          </p:nvPr>
        </p:nvSpPr>
        <p:spPr>
          <a:xfrm>
            <a:off x="332510" y="280929"/>
            <a:ext cx="10515600" cy="6469005"/>
          </a:xfrm>
        </p:spPr>
        <p:txBody>
          <a:bodyPr>
            <a:normAutofit lnSpcReduction="10000"/>
          </a:bodyPr>
          <a:lstStyle/>
          <a:p>
            <a:r>
              <a:rPr lang="es-ES" sz="2000" dirty="0">
                <a:latin typeface="Times New Roman" panose="02020603050405020304" pitchFamily="18" charset="0"/>
                <a:cs typeface="Times New Roman" panose="02020603050405020304" pitchFamily="18" charset="0"/>
              </a:rPr>
              <a:t>En este punto es oportuno desarrollar el concepto de coeficiente de disminución </a:t>
            </a:r>
            <a:r>
              <a:rPr lang="es-ES" sz="2000" i="1" dirty="0">
                <a:latin typeface="Times New Roman" panose="02020603050405020304" pitchFamily="18" charset="0"/>
                <a:cs typeface="Times New Roman" panose="02020603050405020304" pitchFamily="18" charset="0"/>
              </a:rPr>
              <a:t>q</a:t>
            </a:r>
            <a:r>
              <a:rPr lang="es-ES" sz="2000" dirty="0">
                <a:latin typeface="Times New Roman" panose="02020603050405020304" pitchFamily="18" charset="0"/>
                <a:cs typeface="Times New Roman" panose="02020603050405020304" pitchFamily="18" charset="0"/>
              </a:rPr>
              <a:t> o de </a:t>
            </a:r>
            <a:r>
              <a:rPr lang="es-ES" sz="2000" dirty="0" err="1">
                <a:latin typeface="Times New Roman" panose="02020603050405020304" pitchFamily="18" charset="0"/>
                <a:cs typeface="Times New Roman" panose="02020603050405020304" pitchFamily="18" charset="0"/>
              </a:rPr>
              <a:t>D´eliocourt</a:t>
            </a:r>
            <a:r>
              <a:rPr lang="es-ES" sz="2000" dirty="0">
                <a:latin typeface="Times New Roman" panose="02020603050405020304" pitchFamily="18" charset="0"/>
                <a:cs typeface="Times New Roman" panose="02020603050405020304" pitchFamily="18" charset="0"/>
              </a:rPr>
              <a:t> (Daniels et al, 1986, Smith et al, 1997 ), valor experimental que puede variar entre 1,2 y 2,0. Definido como la relación constante entre el N de dos clases diamétricas sucesivas.</a:t>
            </a:r>
          </a:p>
          <a:p>
            <a:endParaRPr lang="es-E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s-E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s-E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s-E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s-E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s-E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s-E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s-ES"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ea typeface="Times New Roman" panose="02020603050405020304" pitchFamily="18" charset="0"/>
                <a:cs typeface="Times New Roman" panose="02020603050405020304" pitchFamily="18" charset="0"/>
              </a:rPr>
              <a:t>Existe una relación logarítmica entre el valor del coeficiente </a:t>
            </a:r>
            <a:r>
              <a:rPr lang="es-ES" sz="2000" i="1" dirty="0">
                <a:latin typeface="Times New Roman" panose="02020603050405020304" pitchFamily="18" charset="0"/>
                <a:ea typeface="Times New Roman" panose="02020603050405020304" pitchFamily="18" charset="0"/>
                <a:cs typeface="Times New Roman" panose="02020603050405020304" pitchFamily="18" charset="0"/>
              </a:rPr>
              <a:t>q</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 y el parámetro </a:t>
            </a:r>
            <a:r>
              <a:rPr lang="es-ES" sz="2000" i="1" dirty="0">
                <a:latin typeface="Times New Roman" panose="02020603050405020304" pitchFamily="18" charset="0"/>
                <a:ea typeface="Times New Roman" panose="02020603050405020304" pitchFamily="18" charset="0"/>
                <a:cs typeface="Times New Roman" panose="02020603050405020304" pitchFamily="18" charset="0"/>
              </a:rPr>
              <a:t>b </a:t>
            </a:r>
            <a:r>
              <a:rPr lang="es-ES" sz="2000" dirty="0">
                <a:latin typeface="Times New Roman" panose="02020603050405020304" pitchFamily="18" charset="0"/>
                <a:ea typeface="Times New Roman" panose="02020603050405020304" pitchFamily="18" charset="0"/>
                <a:cs typeface="Times New Roman" panose="02020603050405020304" pitchFamily="18" charset="0"/>
              </a:rPr>
              <a:t>de la ecuación 1 expresada en la siguiente manera: </a:t>
            </a:r>
            <a:endParaRPr lang="es-ES"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s-ES" sz="1600" dirty="0">
              <a:latin typeface="Times New Roman" panose="02020603050405020304" pitchFamily="18" charset="0"/>
              <a:cs typeface="Times New Roman" panose="02020603050405020304" pitchFamily="18" charset="0"/>
            </a:endParaRPr>
          </a:p>
          <a:p>
            <a:endParaRPr lang="es-ES" sz="1600" dirty="0">
              <a:latin typeface="Times New Roman" panose="02020603050405020304" pitchFamily="18" charset="0"/>
              <a:cs typeface="Times New Roman" panose="02020603050405020304" pitchFamily="18" charset="0"/>
            </a:endParaRPr>
          </a:p>
          <a:p>
            <a:endParaRPr lang="es-ES" sz="1600" dirty="0">
              <a:latin typeface="Times New Roman" panose="02020603050405020304" pitchFamily="18" charset="0"/>
              <a:cs typeface="Times New Roman" panose="02020603050405020304" pitchFamily="18" charset="0"/>
            </a:endParaRPr>
          </a:p>
          <a:p>
            <a:pPr marL="0" indent="0">
              <a:buNone/>
            </a:pPr>
            <a:r>
              <a:rPr lang="es-ES" sz="1600" dirty="0">
                <a:latin typeface="Times New Roman" panose="02020603050405020304" pitchFamily="18" charset="0"/>
                <a:cs typeface="Times New Roman" panose="02020603050405020304" pitchFamily="18" charset="0"/>
              </a:rPr>
              <a:t>Donde: </a:t>
            </a:r>
          </a:p>
          <a:p>
            <a:pPr marL="0" indent="0">
              <a:buNone/>
            </a:pPr>
            <a:r>
              <a:rPr lang="es-ES" sz="1800" i="1" dirty="0">
                <a:latin typeface="Times New Roman" panose="02020603050405020304" pitchFamily="18" charset="0"/>
                <a:cs typeface="Times New Roman" panose="02020603050405020304" pitchFamily="18" charset="0"/>
              </a:rPr>
              <a:t>q</a:t>
            </a:r>
            <a:r>
              <a:rPr lang="es-ES" sz="1800" dirty="0">
                <a:latin typeface="Times New Roman" panose="02020603050405020304" pitchFamily="18" charset="0"/>
                <a:cs typeface="Times New Roman" panose="02020603050405020304" pitchFamily="18" charset="0"/>
              </a:rPr>
              <a:t>= coeficiente de disminución </a:t>
            </a:r>
          </a:p>
          <a:p>
            <a:pPr marL="0" indent="0">
              <a:buNone/>
            </a:pPr>
            <a:r>
              <a:rPr lang="es-ES" sz="1800" i="1" dirty="0">
                <a:latin typeface="Times New Roman" panose="02020603050405020304" pitchFamily="18" charset="0"/>
                <a:cs typeface="Times New Roman" panose="02020603050405020304" pitchFamily="18" charset="0"/>
              </a:rPr>
              <a:t>h</a:t>
            </a:r>
            <a:r>
              <a:rPr lang="es-ES" sz="1800" dirty="0">
                <a:latin typeface="Times New Roman" panose="02020603050405020304" pitchFamily="18" charset="0"/>
                <a:cs typeface="Times New Roman" panose="02020603050405020304" pitchFamily="18" charset="0"/>
              </a:rPr>
              <a:t>: amplitud de la clase diamétrica, normalmente de 5 cm.</a:t>
            </a:r>
            <a:endParaRPr lang="es-AR" sz="1800" dirty="0">
              <a:latin typeface="Times New Roman" panose="02020603050405020304" pitchFamily="18" charset="0"/>
              <a:cs typeface="Times New Roman" panose="02020603050405020304" pitchFamily="18" charset="0"/>
            </a:endParaRPr>
          </a:p>
        </p:txBody>
      </p:sp>
      <p:graphicFrame>
        <p:nvGraphicFramePr>
          <p:cNvPr id="6" name="Objeto 5">
            <a:extLst>
              <a:ext uri="{FF2B5EF4-FFF2-40B4-BE49-F238E27FC236}">
                <a16:creationId xmlns="" xmlns:a16="http://schemas.microsoft.com/office/drawing/2014/main" id="{31E458D6-2E7A-4C18-83A8-1D4B4C6D7350}"/>
              </a:ext>
            </a:extLst>
          </p:cNvPr>
          <p:cNvGraphicFramePr>
            <a:graphicFrameLocks noChangeAspect="1"/>
          </p:cNvGraphicFramePr>
          <p:nvPr>
            <p:extLst>
              <p:ext uri="{D42A27DB-BD31-4B8C-83A1-F6EECF244321}">
                <p14:modId xmlns="" xmlns:p14="http://schemas.microsoft.com/office/powerpoint/2010/main" val="2239919391"/>
              </p:ext>
            </p:extLst>
          </p:nvPr>
        </p:nvGraphicFramePr>
        <p:xfrm>
          <a:off x="442281" y="2235876"/>
          <a:ext cx="1598612" cy="606425"/>
        </p:xfrm>
        <a:graphic>
          <a:graphicData uri="http://schemas.openxmlformats.org/presentationml/2006/ole">
            <p:oleObj spid="_x0000_s7358" name="Ecuación" r:id="rId3" imgW="26212800" imgH="10058400" progId="Equation.3">
              <p:embed/>
            </p:oleObj>
          </a:graphicData>
        </a:graphic>
      </p:graphicFrame>
      <p:graphicFrame>
        <p:nvGraphicFramePr>
          <p:cNvPr id="7" name="Objeto 6">
            <a:extLst>
              <a:ext uri="{FF2B5EF4-FFF2-40B4-BE49-F238E27FC236}">
                <a16:creationId xmlns="" xmlns:a16="http://schemas.microsoft.com/office/drawing/2014/main" id="{4F58D65F-2165-40F7-8D3A-5F81CDEF2F37}"/>
              </a:ext>
            </a:extLst>
          </p:cNvPr>
          <p:cNvGraphicFramePr>
            <a:graphicFrameLocks noChangeAspect="1"/>
          </p:cNvGraphicFramePr>
          <p:nvPr>
            <p:extLst>
              <p:ext uri="{D42A27DB-BD31-4B8C-83A1-F6EECF244321}">
                <p14:modId xmlns="" xmlns:p14="http://schemas.microsoft.com/office/powerpoint/2010/main" val="2638563780"/>
              </p:ext>
            </p:extLst>
          </p:nvPr>
        </p:nvGraphicFramePr>
        <p:xfrm>
          <a:off x="1885473" y="4741254"/>
          <a:ext cx="787400" cy="569912"/>
        </p:xfrm>
        <a:graphic>
          <a:graphicData uri="http://schemas.openxmlformats.org/presentationml/2006/ole">
            <p:oleObj spid="_x0000_s7359" name="Ecuación" r:id="rId4" imgW="13106400" imgH="9448800" progId="Equation.3">
              <p:embed/>
            </p:oleObj>
          </a:graphicData>
        </a:graphic>
      </p:graphicFrame>
      <p:sp>
        <p:nvSpPr>
          <p:cNvPr id="8" name="CuadroTexto 7">
            <a:extLst>
              <a:ext uri="{FF2B5EF4-FFF2-40B4-BE49-F238E27FC236}">
                <a16:creationId xmlns="" xmlns:a16="http://schemas.microsoft.com/office/drawing/2014/main" id="{B6BC1A87-0B62-4B37-AF85-DD34C30A82A8}"/>
              </a:ext>
            </a:extLst>
          </p:cNvPr>
          <p:cNvSpPr txBox="1"/>
          <p:nvPr/>
        </p:nvSpPr>
        <p:spPr>
          <a:xfrm>
            <a:off x="2069908" y="2385198"/>
            <a:ext cx="1359131" cy="307777"/>
          </a:xfrm>
          <a:prstGeom prst="rect">
            <a:avLst/>
          </a:prstGeom>
          <a:noFill/>
        </p:spPr>
        <p:txBody>
          <a:bodyPr wrap="square" rtlCol="0">
            <a:spAutoFit/>
          </a:bodyPr>
          <a:lstStyle/>
          <a:p>
            <a:r>
              <a:rPr lang="es-AR" sz="1400" dirty="0">
                <a:latin typeface="Times New Roman" panose="02020603050405020304" pitchFamily="18" charset="0"/>
                <a:cs typeface="Times New Roman" panose="02020603050405020304" pitchFamily="18" charset="0"/>
              </a:rPr>
              <a:t>Ecuación 4</a:t>
            </a:r>
          </a:p>
        </p:txBody>
      </p:sp>
      <p:graphicFrame>
        <p:nvGraphicFramePr>
          <p:cNvPr id="9" name="Chart 18">
            <a:extLst>
              <a:ext uri="{FF2B5EF4-FFF2-40B4-BE49-F238E27FC236}">
                <a16:creationId xmlns="" xmlns:a16="http://schemas.microsoft.com/office/drawing/2014/main" id="{0C90A4D6-9945-4608-9F6E-B6A5B4508949}"/>
              </a:ext>
            </a:extLst>
          </p:cNvPr>
          <p:cNvGraphicFramePr>
            <a:graphicFrameLocks/>
          </p:cNvGraphicFramePr>
          <p:nvPr>
            <p:extLst>
              <p:ext uri="{D42A27DB-BD31-4B8C-83A1-F6EECF244321}">
                <p14:modId xmlns="" xmlns:p14="http://schemas.microsoft.com/office/powerpoint/2010/main" val="32128273"/>
              </p:ext>
            </p:extLst>
          </p:nvPr>
        </p:nvGraphicFramePr>
        <p:xfrm>
          <a:off x="3218799" y="1125225"/>
          <a:ext cx="3923007" cy="2849148"/>
        </p:xfrm>
        <a:graphic>
          <a:graphicData uri="http://schemas.openxmlformats.org/drawingml/2006/chart">
            <c:chart xmlns:c="http://schemas.openxmlformats.org/drawingml/2006/chart" xmlns:r="http://schemas.openxmlformats.org/officeDocument/2006/relationships" r:id="rId5"/>
          </a:graphicData>
        </a:graphic>
      </p:graphicFrame>
      <p:sp>
        <p:nvSpPr>
          <p:cNvPr id="11" name="CuadroTexto 10">
            <a:extLst>
              <a:ext uri="{FF2B5EF4-FFF2-40B4-BE49-F238E27FC236}">
                <a16:creationId xmlns="" xmlns:a16="http://schemas.microsoft.com/office/drawing/2014/main" id="{A7FFF6EC-6B59-42FB-AC01-D67E2D2ECE30}"/>
              </a:ext>
            </a:extLst>
          </p:cNvPr>
          <p:cNvSpPr txBox="1"/>
          <p:nvPr/>
        </p:nvSpPr>
        <p:spPr>
          <a:xfrm>
            <a:off x="3618649" y="4872321"/>
            <a:ext cx="1359131" cy="307777"/>
          </a:xfrm>
          <a:prstGeom prst="rect">
            <a:avLst/>
          </a:prstGeom>
          <a:noFill/>
        </p:spPr>
        <p:txBody>
          <a:bodyPr wrap="square" rtlCol="0">
            <a:spAutoFit/>
          </a:bodyPr>
          <a:lstStyle/>
          <a:p>
            <a:r>
              <a:rPr lang="es-AR" sz="1400" dirty="0">
                <a:latin typeface="Times New Roman" panose="02020603050405020304" pitchFamily="18" charset="0"/>
                <a:cs typeface="Times New Roman" panose="02020603050405020304" pitchFamily="18" charset="0"/>
              </a:rPr>
              <a:t>Ecuación 5</a:t>
            </a:r>
          </a:p>
        </p:txBody>
      </p:sp>
      <p:sp>
        <p:nvSpPr>
          <p:cNvPr id="12" name="CuadroTexto 11">
            <a:extLst>
              <a:ext uri="{FF2B5EF4-FFF2-40B4-BE49-F238E27FC236}">
                <a16:creationId xmlns="" xmlns:a16="http://schemas.microsoft.com/office/drawing/2014/main" id="{601D7E6B-D700-416A-AF29-6BF6E7E30838}"/>
              </a:ext>
            </a:extLst>
          </p:cNvPr>
          <p:cNvSpPr txBox="1"/>
          <p:nvPr/>
        </p:nvSpPr>
        <p:spPr>
          <a:xfrm>
            <a:off x="4384093" y="1859550"/>
            <a:ext cx="255619" cy="307777"/>
          </a:xfrm>
          <a:prstGeom prst="rect">
            <a:avLst/>
          </a:prstGeom>
          <a:noFill/>
        </p:spPr>
        <p:txBody>
          <a:bodyPr wrap="square" rtlCol="0">
            <a:spAutoFit/>
          </a:bodyPr>
          <a:lstStyle/>
          <a:p>
            <a:r>
              <a:rPr lang="es-AR" sz="1400" i="1" dirty="0">
                <a:latin typeface="Times New Roman" panose="02020603050405020304" pitchFamily="18" charset="0"/>
                <a:cs typeface="Times New Roman" panose="02020603050405020304" pitchFamily="18" charset="0"/>
              </a:rPr>
              <a:t>q</a:t>
            </a:r>
          </a:p>
        </p:txBody>
      </p:sp>
      <p:sp>
        <p:nvSpPr>
          <p:cNvPr id="13" name="Cerrar llave 12">
            <a:extLst>
              <a:ext uri="{FF2B5EF4-FFF2-40B4-BE49-F238E27FC236}">
                <a16:creationId xmlns="" xmlns:a16="http://schemas.microsoft.com/office/drawing/2014/main" id="{1B28AB84-2232-4D82-A77C-2A17958E6D71}"/>
              </a:ext>
            </a:extLst>
          </p:cNvPr>
          <p:cNvSpPr/>
          <p:nvPr/>
        </p:nvSpPr>
        <p:spPr>
          <a:xfrm>
            <a:off x="4239455" y="1802905"/>
            <a:ext cx="45719" cy="507076"/>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AR"/>
          </a:p>
        </p:txBody>
      </p:sp>
      <p:sp>
        <p:nvSpPr>
          <p:cNvPr id="14" name="Cerrar llave 13">
            <a:extLst>
              <a:ext uri="{FF2B5EF4-FFF2-40B4-BE49-F238E27FC236}">
                <a16:creationId xmlns="" xmlns:a16="http://schemas.microsoft.com/office/drawing/2014/main" id="{0CEA8BDD-6505-48B8-B94C-7DFEEE8A8282}"/>
              </a:ext>
            </a:extLst>
          </p:cNvPr>
          <p:cNvSpPr/>
          <p:nvPr/>
        </p:nvSpPr>
        <p:spPr>
          <a:xfrm>
            <a:off x="4491608" y="2319396"/>
            <a:ext cx="45719" cy="401781"/>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AR"/>
          </a:p>
        </p:txBody>
      </p:sp>
      <p:sp>
        <p:nvSpPr>
          <p:cNvPr id="15" name="CuadroTexto 14">
            <a:extLst>
              <a:ext uri="{FF2B5EF4-FFF2-40B4-BE49-F238E27FC236}">
                <a16:creationId xmlns="" xmlns:a16="http://schemas.microsoft.com/office/drawing/2014/main" id="{308DDFCB-DEDA-4AB7-8582-40228153FE31}"/>
              </a:ext>
            </a:extLst>
          </p:cNvPr>
          <p:cNvSpPr txBox="1"/>
          <p:nvPr/>
        </p:nvSpPr>
        <p:spPr>
          <a:xfrm>
            <a:off x="4619178" y="2330036"/>
            <a:ext cx="255619" cy="307777"/>
          </a:xfrm>
          <a:prstGeom prst="rect">
            <a:avLst/>
          </a:prstGeom>
          <a:noFill/>
        </p:spPr>
        <p:txBody>
          <a:bodyPr wrap="square" rtlCol="0">
            <a:spAutoFit/>
          </a:bodyPr>
          <a:lstStyle/>
          <a:p>
            <a:r>
              <a:rPr lang="es-AR" sz="1400" i="1" dirty="0">
                <a:latin typeface="Times New Roman" panose="02020603050405020304" pitchFamily="18" charset="0"/>
                <a:cs typeface="Times New Roman" panose="02020603050405020304" pitchFamily="18" charset="0"/>
              </a:rPr>
              <a:t>q</a:t>
            </a:r>
          </a:p>
        </p:txBody>
      </p:sp>
      <p:graphicFrame>
        <p:nvGraphicFramePr>
          <p:cNvPr id="16" name="Objeto 15">
            <a:extLst>
              <a:ext uri="{FF2B5EF4-FFF2-40B4-BE49-F238E27FC236}">
                <a16:creationId xmlns="" xmlns:a16="http://schemas.microsoft.com/office/drawing/2014/main" id="{54220CD1-81F5-4139-AA08-8BC330BA6A79}"/>
              </a:ext>
            </a:extLst>
          </p:cNvPr>
          <p:cNvGraphicFramePr>
            <a:graphicFrameLocks noChangeAspect="1"/>
          </p:cNvGraphicFramePr>
          <p:nvPr>
            <p:extLst>
              <p:ext uri="{D42A27DB-BD31-4B8C-83A1-F6EECF244321}">
                <p14:modId xmlns="" xmlns:p14="http://schemas.microsoft.com/office/powerpoint/2010/main" val="3568648914"/>
              </p:ext>
            </p:extLst>
          </p:nvPr>
        </p:nvGraphicFramePr>
        <p:xfrm>
          <a:off x="10460584" y="4102729"/>
          <a:ext cx="1231900" cy="295275"/>
        </p:xfrm>
        <a:graphic>
          <a:graphicData uri="http://schemas.openxmlformats.org/presentationml/2006/ole">
            <p:oleObj spid="_x0000_s7360" name="Ecuación" r:id="rId6" imgW="837836" imgH="203112" progId="Equation.3">
              <p:embed/>
            </p:oleObj>
          </a:graphicData>
        </a:graphic>
      </p:graphicFrame>
      <p:graphicFrame>
        <p:nvGraphicFramePr>
          <p:cNvPr id="18" name="Chart 18"/>
          <p:cNvGraphicFramePr>
            <a:graphicFrameLocks/>
          </p:cNvGraphicFramePr>
          <p:nvPr/>
        </p:nvGraphicFramePr>
        <p:xfrm>
          <a:off x="6729013" y="1472265"/>
          <a:ext cx="4220375" cy="252924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 xmlns:p14="http://schemas.microsoft.com/office/powerpoint/2010/main" val="1720301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1800" dirty="0">
                <a:latin typeface="Times New Roman" panose="02020603050405020304" pitchFamily="18" charset="0"/>
                <a:cs typeface="Times New Roman" panose="02020603050405020304" pitchFamily="18" charset="0"/>
              </a:rPr>
              <a:t>Volviendo a la Ecuación 3 y considerando como valor de N</a:t>
            </a:r>
            <a:r>
              <a:rPr lang="es-ES" sz="1800" i="1" dirty="0">
                <a:latin typeface="Times New Roman" panose="02020603050405020304" pitchFamily="18" charset="0"/>
                <a:cs typeface="Times New Roman" panose="02020603050405020304" pitchFamily="18" charset="0"/>
              </a:rPr>
              <a:t>i</a:t>
            </a:r>
            <a:r>
              <a:rPr lang="es-ES" sz="1800" dirty="0">
                <a:latin typeface="Times New Roman" panose="02020603050405020304" pitchFamily="18" charset="0"/>
                <a:cs typeface="Times New Roman" panose="02020603050405020304" pitchFamily="18" charset="0"/>
              </a:rPr>
              <a:t> (número de árboles/ha) igual a 1 en la clase diamétrica máxima </a:t>
            </a:r>
            <a:r>
              <a:rPr lang="es-ES" sz="1800" i="1" dirty="0" err="1">
                <a:latin typeface="Times New Roman" panose="02020603050405020304" pitchFamily="18" charset="0"/>
                <a:cs typeface="Times New Roman" panose="02020603050405020304" pitchFamily="18" charset="0"/>
              </a:rPr>
              <a:t>Dmax</a:t>
            </a:r>
            <a:r>
              <a:rPr lang="es-ES" sz="1800" dirty="0">
                <a:latin typeface="Times New Roman" panose="02020603050405020304" pitchFamily="18" charset="0"/>
                <a:cs typeface="Times New Roman" panose="02020603050405020304" pitchFamily="18" charset="0"/>
              </a:rPr>
              <a:t> y reemplazando la expresión de </a:t>
            </a:r>
            <a:r>
              <a:rPr lang="es-ES" sz="1800" i="1" dirty="0">
                <a:latin typeface="Times New Roman" panose="02020603050405020304" pitchFamily="18" charset="0"/>
                <a:cs typeface="Times New Roman" panose="02020603050405020304" pitchFamily="18" charset="0"/>
              </a:rPr>
              <a:t>b</a:t>
            </a:r>
            <a:r>
              <a:rPr lang="es-ES" sz="1800" dirty="0">
                <a:latin typeface="Times New Roman" panose="02020603050405020304" pitchFamily="18" charset="0"/>
                <a:cs typeface="Times New Roman" panose="02020603050405020304" pitchFamily="18" charset="0"/>
              </a:rPr>
              <a:t> (ecuación 5) en la ecuación 3, obtenemos la Ecuación 6 que representa la expresión del parámetro </a:t>
            </a:r>
            <a:r>
              <a:rPr lang="es-ES" sz="1800" i="1" dirty="0">
                <a:latin typeface="Times New Roman" panose="02020603050405020304" pitchFamily="18" charset="0"/>
                <a:cs typeface="Times New Roman" panose="02020603050405020304" pitchFamily="18" charset="0"/>
              </a:rPr>
              <a:t>a</a:t>
            </a:r>
            <a:r>
              <a:rPr lang="es-ES" sz="1800" dirty="0">
                <a:latin typeface="Times New Roman" panose="02020603050405020304" pitchFamily="18" charset="0"/>
                <a:cs typeface="Times New Roman" panose="02020603050405020304" pitchFamily="18" charset="0"/>
              </a:rPr>
              <a:t> que podríamos denominar </a:t>
            </a:r>
            <a:r>
              <a:rPr lang="es-ES" sz="1800" i="1" dirty="0">
                <a:latin typeface="Times New Roman" panose="02020603050405020304" pitchFamily="18" charset="0"/>
                <a:cs typeface="Times New Roman" panose="02020603050405020304" pitchFamily="18" charset="0"/>
              </a:rPr>
              <a:t>a</a:t>
            </a:r>
            <a:r>
              <a:rPr lang="es-ES" sz="1800" i="1" baseline="-25000" dirty="0">
                <a:latin typeface="Times New Roman" panose="02020603050405020304" pitchFamily="18" charset="0"/>
                <a:cs typeface="Times New Roman" panose="02020603050405020304" pitchFamily="18" charset="0"/>
              </a:rPr>
              <a:t>1</a:t>
            </a:r>
            <a:r>
              <a:rPr lang="es-ES" sz="1800" i="1" dirty="0">
                <a:latin typeface="Times New Roman" panose="02020603050405020304" pitchFamily="18" charset="0"/>
                <a:cs typeface="Times New Roman" panose="02020603050405020304" pitchFamily="18" charset="0"/>
              </a:rPr>
              <a:t> </a:t>
            </a:r>
            <a:r>
              <a:rPr lang="es-ES" sz="1800" dirty="0">
                <a:latin typeface="Times New Roman" panose="02020603050405020304" pitchFamily="18" charset="0"/>
                <a:cs typeface="Times New Roman" panose="02020603050405020304" pitchFamily="18" charset="0"/>
              </a:rPr>
              <a:t>y formará parte de la ecuación</a:t>
            </a:r>
            <a:r>
              <a:rPr lang="es-ES" sz="1800" i="1" dirty="0">
                <a:latin typeface="Times New Roman" panose="02020603050405020304" pitchFamily="18" charset="0"/>
                <a:cs typeface="Times New Roman" panose="02020603050405020304" pitchFamily="18" charset="0"/>
              </a:rPr>
              <a:t> </a:t>
            </a:r>
            <a:r>
              <a:rPr lang="es-ES" sz="1800" dirty="0">
                <a:latin typeface="Times New Roman" panose="02020603050405020304" pitchFamily="18" charset="0"/>
                <a:cs typeface="Times New Roman" panose="02020603050405020304" pitchFamily="18" charset="0"/>
              </a:rPr>
              <a:t>7 correspondiente a la Serie Mínima del Rodal Objetivo disetáneo :</a:t>
            </a:r>
            <a:br>
              <a:rPr lang="es-ES" sz="1800" dirty="0">
                <a:latin typeface="Times New Roman" panose="02020603050405020304" pitchFamily="18" charset="0"/>
                <a:cs typeface="Times New Roman" panose="02020603050405020304" pitchFamily="18" charset="0"/>
              </a:rPr>
            </a:br>
            <a:endParaRPr lang="es-ES" sz="1800" dirty="0">
              <a:latin typeface="Times New Roman" panose="02020603050405020304" pitchFamily="18" charset="0"/>
              <a:cs typeface="Times New Roman" panose="02020603050405020304" pitchFamily="18" charset="0"/>
            </a:endParaRPr>
          </a:p>
        </p:txBody>
      </p:sp>
      <p:graphicFrame>
        <p:nvGraphicFramePr>
          <p:cNvPr id="4" name="Marcador de contenido 3">
            <a:extLst>
              <a:ext uri="{FF2B5EF4-FFF2-40B4-BE49-F238E27FC236}">
                <a16:creationId xmlns="" xmlns:a16="http://schemas.microsoft.com/office/drawing/2014/main" id="{28C66B26-045E-4A7B-9BCE-DFD4CFCC3023}"/>
              </a:ext>
            </a:extLst>
          </p:cNvPr>
          <p:cNvGraphicFramePr>
            <a:graphicFrameLocks noGrp="1" noChangeAspect="1"/>
          </p:cNvGraphicFramePr>
          <p:nvPr>
            <p:ph idx="1"/>
            <p:extLst>
              <p:ext uri="{D42A27DB-BD31-4B8C-83A1-F6EECF244321}">
                <p14:modId xmlns="" xmlns:p14="http://schemas.microsoft.com/office/powerpoint/2010/main" val="914362261"/>
              </p:ext>
            </p:extLst>
          </p:nvPr>
        </p:nvGraphicFramePr>
        <p:xfrm>
          <a:off x="1992976" y="2497870"/>
          <a:ext cx="1900455" cy="633485"/>
        </p:xfrm>
        <a:graphic>
          <a:graphicData uri="http://schemas.openxmlformats.org/presentationml/2006/ole">
            <p:oleObj spid="_x0000_s9352" name="Ecuación" r:id="rId3" imgW="23774400" imgH="7924800" progId="Equation.3">
              <p:embed/>
            </p:oleObj>
          </a:graphicData>
        </a:graphic>
      </p:graphicFrame>
      <p:sp>
        <p:nvSpPr>
          <p:cNvPr id="5" name="CuadroTexto 4">
            <a:extLst>
              <a:ext uri="{FF2B5EF4-FFF2-40B4-BE49-F238E27FC236}">
                <a16:creationId xmlns="" xmlns:a16="http://schemas.microsoft.com/office/drawing/2014/main" id="{B9B8C899-BF80-4CAC-A6C3-0596F98F4C06}"/>
              </a:ext>
            </a:extLst>
          </p:cNvPr>
          <p:cNvSpPr txBox="1"/>
          <p:nvPr/>
        </p:nvSpPr>
        <p:spPr>
          <a:xfrm>
            <a:off x="5535580" y="2660725"/>
            <a:ext cx="1359131" cy="307777"/>
          </a:xfrm>
          <a:prstGeom prst="rect">
            <a:avLst/>
          </a:prstGeom>
          <a:noFill/>
        </p:spPr>
        <p:txBody>
          <a:bodyPr wrap="square" rtlCol="0">
            <a:spAutoFit/>
          </a:bodyPr>
          <a:lstStyle/>
          <a:p>
            <a:r>
              <a:rPr lang="es-AR" sz="1400" dirty="0">
                <a:latin typeface="Times New Roman" panose="02020603050405020304" pitchFamily="18" charset="0"/>
                <a:cs typeface="Times New Roman" panose="02020603050405020304" pitchFamily="18" charset="0"/>
              </a:rPr>
              <a:t>Ecuación 6</a:t>
            </a:r>
          </a:p>
        </p:txBody>
      </p:sp>
      <p:sp>
        <p:nvSpPr>
          <p:cNvPr id="6" name="Rectángulo 5">
            <a:extLst>
              <a:ext uri="{FF2B5EF4-FFF2-40B4-BE49-F238E27FC236}">
                <a16:creationId xmlns="" xmlns:a16="http://schemas.microsoft.com/office/drawing/2014/main" id="{EBEBF5BD-CCBC-4BD0-B174-710F9872703D}"/>
              </a:ext>
            </a:extLst>
          </p:cNvPr>
          <p:cNvSpPr/>
          <p:nvPr/>
        </p:nvSpPr>
        <p:spPr>
          <a:xfrm>
            <a:off x="638694" y="3826225"/>
            <a:ext cx="3254737" cy="369332"/>
          </a:xfrm>
          <a:prstGeom prst="rect">
            <a:avLst/>
          </a:prstGeom>
        </p:spPr>
        <p:txBody>
          <a:bodyPr wrap="none">
            <a:spAutoFit/>
          </a:bodyPr>
          <a:lstStyle/>
          <a:p>
            <a:pPr indent="449580">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Ecuación de la serie mínima</a:t>
            </a:r>
            <a:endParaRPr lang="es-ES"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graphicFrame>
        <p:nvGraphicFramePr>
          <p:cNvPr id="7" name="Objeto 6">
            <a:extLst>
              <a:ext uri="{FF2B5EF4-FFF2-40B4-BE49-F238E27FC236}">
                <a16:creationId xmlns="" xmlns:a16="http://schemas.microsoft.com/office/drawing/2014/main" id="{FF20ABD8-4D9D-426F-AD46-8C462D8A19CA}"/>
              </a:ext>
            </a:extLst>
          </p:cNvPr>
          <p:cNvGraphicFramePr>
            <a:graphicFrameLocks noChangeAspect="1"/>
          </p:cNvGraphicFramePr>
          <p:nvPr>
            <p:extLst>
              <p:ext uri="{D42A27DB-BD31-4B8C-83A1-F6EECF244321}">
                <p14:modId xmlns="" xmlns:p14="http://schemas.microsoft.com/office/powerpoint/2010/main" val="822935947"/>
              </p:ext>
            </p:extLst>
          </p:nvPr>
        </p:nvGraphicFramePr>
        <p:xfrm>
          <a:off x="1856912" y="4733192"/>
          <a:ext cx="2322778" cy="633485"/>
        </p:xfrm>
        <a:graphic>
          <a:graphicData uri="http://schemas.openxmlformats.org/presentationml/2006/ole">
            <p:oleObj spid="_x0000_s9353" name="Ecuación" r:id="rId4" imgW="28651200" imgH="7924800" progId="Equation.3">
              <p:embed/>
            </p:oleObj>
          </a:graphicData>
        </a:graphic>
      </p:graphicFrame>
      <p:sp>
        <p:nvSpPr>
          <p:cNvPr id="8" name="CuadroTexto 7">
            <a:extLst>
              <a:ext uri="{FF2B5EF4-FFF2-40B4-BE49-F238E27FC236}">
                <a16:creationId xmlns="" xmlns:a16="http://schemas.microsoft.com/office/drawing/2014/main" id="{EF8F8D60-56CB-4855-B03D-635B3C4C9595}"/>
              </a:ext>
            </a:extLst>
          </p:cNvPr>
          <p:cNvSpPr txBox="1"/>
          <p:nvPr/>
        </p:nvSpPr>
        <p:spPr>
          <a:xfrm>
            <a:off x="5416434" y="4974663"/>
            <a:ext cx="1359131" cy="307777"/>
          </a:xfrm>
          <a:prstGeom prst="rect">
            <a:avLst/>
          </a:prstGeom>
          <a:noFill/>
        </p:spPr>
        <p:txBody>
          <a:bodyPr wrap="square" rtlCol="0">
            <a:spAutoFit/>
          </a:bodyPr>
          <a:lstStyle/>
          <a:p>
            <a:r>
              <a:rPr lang="es-AR" sz="1400" dirty="0">
                <a:latin typeface="Times New Roman" panose="02020603050405020304" pitchFamily="18" charset="0"/>
                <a:cs typeface="Times New Roman" panose="02020603050405020304" pitchFamily="18" charset="0"/>
              </a:rPr>
              <a:t>Ecuación 7</a:t>
            </a:r>
          </a:p>
        </p:txBody>
      </p:sp>
      <p:graphicFrame>
        <p:nvGraphicFramePr>
          <p:cNvPr id="9" name="Gráfico 8">
            <a:extLst>
              <a:ext uri="{FF2B5EF4-FFF2-40B4-BE49-F238E27FC236}">
                <a16:creationId xmlns="" xmlns:a16="http://schemas.microsoft.com/office/drawing/2014/main" id="{17B59B5B-0046-423B-9E1C-4CF5F1A736E8}"/>
              </a:ext>
            </a:extLst>
          </p:cNvPr>
          <p:cNvGraphicFramePr/>
          <p:nvPr>
            <p:extLst>
              <p:ext uri="{D42A27DB-BD31-4B8C-83A1-F6EECF244321}">
                <p14:modId xmlns="" xmlns:p14="http://schemas.microsoft.com/office/powerpoint/2010/main" val="2566527620"/>
              </p:ext>
            </p:extLst>
          </p:nvPr>
        </p:nvGraphicFramePr>
        <p:xfrm>
          <a:off x="6930044" y="3327865"/>
          <a:ext cx="4423756" cy="28106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Objeto 9">
            <a:extLst>
              <a:ext uri="{FF2B5EF4-FFF2-40B4-BE49-F238E27FC236}">
                <a16:creationId xmlns="" xmlns:a16="http://schemas.microsoft.com/office/drawing/2014/main" id="{DE6815D8-EF35-4255-920E-0AF9F0060742}"/>
              </a:ext>
            </a:extLst>
          </p:cNvPr>
          <p:cNvGraphicFramePr>
            <a:graphicFrameLocks noChangeAspect="1"/>
          </p:cNvGraphicFramePr>
          <p:nvPr>
            <p:extLst>
              <p:ext uri="{D42A27DB-BD31-4B8C-83A1-F6EECF244321}">
                <p14:modId xmlns="" xmlns:p14="http://schemas.microsoft.com/office/powerpoint/2010/main" val="4187577084"/>
              </p:ext>
            </p:extLst>
          </p:nvPr>
        </p:nvGraphicFramePr>
        <p:xfrm>
          <a:off x="1696943" y="1788522"/>
          <a:ext cx="1138238" cy="293687"/>
        </p:xfrm>
        <a:graphic>
          <a:graphicData uri="http://schemas.openxmlformats.org/presentationml/2006/ole">
            <p:oleObj spid="_x0000_s9354" name="Ecuación" r:id="rId6" imgW="774364" imgH="203112" progId="Equation.3">
              <p:embed/>
            </p:oleObj>
          </a:graphicData>
        </a:graphic>
      </p:graphicFrame>
      <p:sp>
        <p:nvSpPr>
          <p:cNvPr id="11" name="CuadroTexto 10">
            <a:extLst>
              <a:ext uri="{FF2B5EF4-FFF2-40B4-BE49-F238E27FC236}">
                <a16:creationId xmlns="" xmlns:a16="http://schemas.microsoft.com/office/drawing/2014/main" id="{87E18233-81DB-4209-8F60-E2910C0B3C61}"/>
              </a:ext>
            </a:extLst>
          </p:cNvPr>
          <p:cNvSpPr txBox="1"/>
          <p:nvPr/>
        </p:nvSpPr>
        <p:spPr>
          <a:xfrm>
            <a:off x="2835181" y="1741227"/>
            <a:ext cx="1359131" cy="307777"/>
          </a:xfrm>
          <a:prstGeom prst="rect">
            <a:avLst/>
          </a:prstGeom>
          <a:noFill/>
        </p:spPr>
        <p:txBody>
          <a:bodyPr wrap="square" rtlCol="0">
            <a:spAutoFit/>
          </a:bodyPr>
          <a:lstStyle/>
          <a:p>
            <a:r>
              <a:rPr lang="es-AR" sz="1400" dirty="0">
                <a:latin typeface="Times New Roman" panose="02020603050405020304" pitchFamily="18" charset="0"/>
                <a:cs typeface="Times New Roman" panose="02020603050405020304" pitchFamily="18" charset="0"/>
              </a:rPr>
              <a:t>Ecuación 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sp>
        <p:nvSpPr>
          <p:cNvPr id="4" name="Rectangle 2"/>
          <p:cNvSpPr>
            <a:spLocks noGrp="1" noChangeArrowheads="1"/>
          </p:cNvSpPr>
          <p:nvPr>
            <p:ph type="title"/>
          </p:nvPr>
        </p:nvSpPr>
        <p:spPr/>
        <p:txBody>
          <a:bodyPr/>
          <a:lstStyle/>
          <a:p>
            <a:pPr algn="ctr" eaLnBrk="1" hangingPunct="1">
              <a:defRPr/>
            </a:pPr>
            <a:r>
              <a:rPr lang="es-ES" sz="4000" dirty="0">
                <a:solidFill>
                  <a:schemeClr val="tx1"/>
                </a:solidFill>
                <a:latin typeface="Times New Roman" pitchFamily="18" charset="0"/>
                <a:cs typeface="Times New Roman" pitchFamily="18" charset="0"/>
              </a:rPr>
              <a:t>Planificación Silvícola</a:t>
            </a:r>
            <a:r>
              <a:rPr lang="es-ES" sz="4000" dirty="0">
                <a:solidFill>
                  <a:srgbClr val="FFFFFF"/>
                </a:solidFill>
                <a:latin typeface="Times New Roman" pitchFamily="18" charset="0"/>
                <a:cs typeface="Times New Roman" pitchFamily="18" charset="0"/>
              </a:rPr>
              <a:t> </a:t>
            </a:r>
            <a:endParaRPr lang="es-ES_tradnl" sz="4000" dirty="0">
              <a:solidFill>
                <a:schemeClr val="tx1"/>
              </a:solidFill>
              <a:latin typeface="Times New Roman" pitchFamily="18" charset="0"/>
              <a:cs typeface="Times New Roman" pitchFamily="18" charset="0"/>
            </a:endParaRPr>
          </a:p>
        </p:txBody>
      </p:sp>
      <p:sp>
        <p:nvSpPr>
          <p:cNvPr id="5" name="Text Box 3"/>
          <p:cNvSpPr txBox="1">
            <a:spLocks noChangeArrowheads="1"/>
          </p:cNvSpPr>
          <p:nvPr/>
        </p:nvSpPr>
        <p:spPr bwMode="auto">
          <a:xfrm>
            <a:off x="2209800" y="3657600"/>
            <a:ext cx="5486400" cy="304800"/>
          </a:xfrm>
          <a:prstGeom prst="rect">
            <a:avLst/>
          </a:prstGeom>
          <a:noFill/>
          <a:ln w="9525">
            <a:noFill/>
            <a:miter lim="800000"/>
            <a:headEnd/>
            <a:tailEnd/>
          </a:ln>
          <a:effectLst/>
        </p:spPr>
        <p:txBody>
          <a:bodyPr>
            <a:spAutoFit/>
          </a:bodyPr>
          <a:lstStyle/>
          <a:p>
            <a:pPr eaLnBrk="0" hangingPunct="0">
              <a:spcBef>
                <a:spcPct val="50000"/>
              </a:spcBef>
              <a:defRPr/>
            </a:pPr>
            <a:endParaRPr lang="es-ES" sz="1400" b="1">
              <a:solidFill>
                <a:schemeClr val="bg1"/>
              </a:solidFill>
              <a:effectLst>
                <a:outerShdw blurRad="38100" dist="38100" dir="2700000" algn="tl">
                  <a:srgbClr val="000000"/>
                </a:outerShdw>
              </a:effectLst>
              <a:latin typeface="Times New Roman" pitchFamily="18" charset="0"/>
            </a:endParaRPr>
          </a:p>
        </p:txBody>
      </p:sp>
      <p:sp>
        <p:nvSpPr>
          <p:cNvPr id="6" name="Text Box 4"/>
          <p:cNvSpPr txBox="1">
            <a:spLocks noChangeArrowheads="1"/>
          </p:cNvSpPr>
          <p:nvPr/>
        </p:nvSpPr>
        <p:spPr bwMode="auto">
          <a:xfrm>
            <a:off x="1030780" y="3893520"/>
            <a:ext cx="1943100" cy="366712"/>
          </a:xfrm>
          <a:prstGeom prst="rect">
            <a:avLst/>
          </a:prstGeom>
          <a:noFill/>
          <a:ln w="9525">
            <a:noFill/>
            <a:miter lim="800000"/>
            <a:headEnd/>
            <a:tailEnd/>
          </a:ln>
        </p:spPr>
        <p:txBody>
          <a:bodyPr>
            <a:spAutoFit/>
          </a:bodyPr>
          <a:lstStyle/>
          <a:p>
            <a:pPr>
              <a:spcBef>
                <a:spcPct val="50000"/>
              </a:spcBef>
            </a:pPr>
            <a:r>
              <a:rPr lang="es-ES" dirty="0">
                <a:latin typeface="Times New Roman" pitchFamily="18" charset="0"/>
                <a:cs typeface="Times New Roman" pitchFamily="18" charset="0"/>
              </a:rPr>
              <a:t>Estructura actual</a:t>
            </a:r>
          </a:p>
        </p:txBody>
      </p:sp>
      <p:sp>
        <p:nvSpPr>
          <p:cNvPr id="7" name="Text Box 5"/>
          <p:cNvSpPr txBox="1">
            <a:spLocks noChangeArrowheads="1"/>
          </p:cNvSpPr>
          <p:nvPr/>
        </p:nvSpPr>
        <p:spPr bwMode="auto">
          <a:xfrm>
            <a:off x="4085803" y="3570682"/>
            <a:ext cx="2232025" cy="1200150"/>
          </a:xfrm>
          <a:prstGeom prst="rect">
            <a:avLst/>
          </a:prstGeom>
          <a:noFill/>
          <a:ln w="9525">
            <a:noFill/>
            <a:miter lim="800000"/>
            <a:headEnd/>
            <a:tailEnd/>
          </a:ln>
        </p:spPr>
        <p:txBody>
          <a:bodyPr>
            <a:spAutoFit/>
          </a:bodyPr>
          <a:lstStyle/>
          <a:p>
            <a:pPr algn="ctr">
              <a:spcBef>
                <a:spcPct val="50000"/>
              </a:spcBef>
            </a:pPr>
            <a:r>
              <a:rPr lang="es-ES" dirty="0">
                <a:latin typeface="Times New Roman" pitchFamily="18" charset="0"/>
                <a:cs typeface="Times New Roman" pitchFamily="18" charset="0"/>
              </a:rPr>
              <a:t>Estrategias</a:t>
            </a:r>
          </a:p>
          <a:p>
            <a:pPr algn="ctr">
              <a:spcBef>
                <a:spcPct val="50000"/>
              </a:spcBef>
            </a:pPr>
            <a:r>
              <a:rPr lang="es-ES" dirty="0">
                <a:latin typeface="Times New Roman" pitchFamily="18" charset="0"/>
                <a:cs typeface="Times New Roman" pitchFamily="18" charset="0"/>
              </a:rPr>
              <a:t>Sistemas Silvícolas</a:t>
            </a:r>
          </a:p>
          <a:p>
            <a:pPr algn="ctr">
              <a:spcBef>
                <a:spcPct val="50000"/>
              </a:spcBef>
            </a:pPr>
            <a:r>
              <a:rPr lang="es-AR" dirty="0">
                <a:latin typeface="Times New Roman" pitchFamily="18" charset="0"/>
                <a:cs typeface="Times New Roman" pitchFamily="18" charset="0"/>
              </a:rPr>
              <a:t>Sistema de selección</a:t>
            </a:r>
            <a:endParaRPr lang="es-ES" dirty="0">
              <a:latin typeface="Times New Roman" pitchFamily="18" charset="0"/>
              <a:cs typeface="Times New Roman" pitchFamily="18" charset="0"/>
            </a:endParaRPr>
          </a:p>
        </p:txBody>
      </p:sp>
      <p:sp>
        <p:nvSpPr>
          <p:cNvPr id="8" name="Text Box 6"/>
          <p:cNvSpPr txBox="1">
            <a:spLocks noChangeArrowheads="1"/>
          </p:cNvSpPr>
          <p:nvPr/>
        </p:nvSpPr>
        <p:spPr bwMode="auto">
          <a:xfrm>
            <a:off x="8129392" y="3771984"/>
            <a:ext cx="2305050" cy="784225"/>
          </a:xfrm>
          <a:prstGeom prst="rect">
            <a:avLst/>
          </a:prstGeom>
          <a:noFill/>
          <a:ln w="9525">
            <a:noFill/>
            <a:miter lim="800000"/>
            <a:headEnd/>
            <a:tailEnd/>
          </a:ln>
        </p:spPr>
        <p:txBody>
          <a:bodyPr>
            <a:spAutoFit/>
          </a:bodyPr>
          <a:lstStyle/>
          <a:p>
            <a:pPr>
              <a:spcBef>
                <a:spcPct val="50000"/>
              </a:spcBef>
            </a:pPr>
            <a:r>
              <a:rPr lang="es-ES" dirty="0">
                <a:latin typeface="Times New Roman" pitchFamily="18" charset="0"/>
                <a:cs typeface="Times New Roman" pitchFamily="18" charset="0"/>
              </a:rPr>
              <a:t>Estructura Objetivo</a:t>
            </a:r>
          </a:p>
          <a:p>
            <a:pPr>
              <a:spcBef>
                <a:spcPct val="50000"/>
              </a:spcBef>
            </a:pPr>
            <a:r>
              <a:rPr lang="es-AR" dirty="0">
                <a:latin typeface="Times New Roman" pitchFamily="18" charset="0"/>
                <a:cs typeface="Times New Roman" pitchFamily="18" charset="0"/>
              </a:rPr>
              <a:t>   Rodal disetáneo</a:t>
            </a:r>
            <a:endParaRPr lang="es-ES" dirty="0">
              <a:latin typeface="Times New Roman" pitchFamily="18" charset="0"/>
              <a:cs typeface="Times New Roman" pitchFamily="18" charset="0"/>
            </a:endParaRPr>
          </a:p>
        </p:txBody>
      </p:sp>
      <p:sp>
        <p:nvSpPr>
          <p:cNvPr id="9" name="AutoShape 7"/>
          <p:cNvSpPr>
            <a:spLocks noChangeArrowheads="1"/>
          </p:cNvSpPr>
          <p:nvPr/>
        </p:nvSpPr>
        <p:spPr bwMode="auto">
          <a:xfrm>
            <a:off x="3126433" y="3860800"/>
            <a:ext cx="911491" cy="431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sp>
        <p:nvSpPr>
          <p:cNvPr id="10" name="AutoShape 8"/>
          <p:cNvSpPr>
            <a:spLocks noChangeArrowheads="1"/>
          </p:cNvSpPr>
          <p:nvPr/>
        </p:nvSpPr>
        <p:spPr bwMode="auto">
          <a:xfrm>
            <a:off x="6996366" y="3877181"/>
            <a:ext cx="812448" cy="431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a:latin typeface="Times New Roman" panose="02020603050405020304" pitchFamily="18" charset="0"/>
                <a:cs typeface="Times New Roman" panose="02020603050405020304" pitchFamily="18" charset="0"/>
              </a:rPr>
              <a:t>Determinación de los parámetros del Rodal Objetivo (RO)</a:t>
            </a:r>
            <a:br>
              <a:rPr lang="es-ES" sz="2400" dirty="0">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838200" y="1147664"/>
            <a:ext cx="10515600" cy="5551715"/>
          </a:xfrm>
        </p:spPr>
        <p:txBody>
          <a:bodyPr>
            <a:normAutofit/>
          </a:bodyPr>
          <a:lstStyle/>
          <a:p>
            <a:pPr marL="0" indent="0">
              <a:buNone/>
            </a:pPr>
            <a:r>
              <a:rPr lang="es-ES" sz="2000" dirty="0">
                <a:latin typeface="Times New Roman" panose="02020603050405020304" pitchFamily="18" charset="0"/>
                <a:cs typeface="Times New Roman" panose="02020603050405020304" pitchFamily="18" charset="0"/>
              </a:rPr>
              <a:t>La distribución de la Serie Mínima (SM) representa un paso intermedio en la definición de la distribución diamétrica correspondiente al RO, dado que presenta una estructura con 1 árbol/ha para la clase diamétrica máxima (recordar ecuación 6) definida cómo límite máximo de la distribución. Esto determina un área basal (AB) (m</a:t>
            </a:r>
            <a:r>
              <a:rPr lang="es-ES" sz="2000" baseline="30000" dirty="0">
                <a:latin typeface="Times New Roman" panose="02020603050405020304" pitchFamily="18" charset="0"/>
                <a:cs typeface="Times New Roman" panose="02020603050405020304" pitchFamily="18" charset="0"/>
              </a:rPr>
              <a:t>2</a:t>
            </a:r>
            <a:r>
              <a:rPr lang="es-ES" sz="2000" dirty="0">
                <a:latin typeface="Times New Roman" panose="02020603050405020304" pitchFamily="18" charset="0"/>
                <a:cs typeface="Times New Roman" panose="02020603050405020304" pitchFamily="18" charset="0"/>
              </a:rPr>
              <a:t>/ha) correspondiente a un nivel se subocupación del rodal, es un paso analítico, no existe en la realidad esta estructura de rodal. </a:t>
            </a:r>
          </a:p>
          <a:p>
            <a:pPr marL="0" indent="0">
              <a:buNone/>
            </a:pPr>
            <a:endParaRPr lang="es-ES" sz="2000" dirty="0">
              <a:latin typeface="Times New Roman" panose="02020603050405020304" pitchFamily="18" charset="0"/>
              <a:cs typeface="Times New Roman" panose="02020603050405020304" pitchFamily="18" charset="0"/>
            </a:endParaRPr>
          </a:p>
          <a:p>
            <a:pPr marL="0" indent="0">
              <a:buNone/>
            </a:pPr>
            <a:endParaRPr lang="es-ES" sz="2000" dirty="0">
              <a:latin typeface="Times New Roman" panose="02020603050405020304" pitchFamily="18" charset="0"/>
              <a:cs typeface="Times New Roman" panose="02020603050405020304" pitchFamily="18" charset="0"/>
            </a:endParaRPr>
          </a:p>
          <a:p>
            <a:pPr marL="0" indent="0">
              <a:buNone/>
            </a:pPr>
            <a:endParaRPr lang="es-ES" sz="2000" dirty="0">
              <a:latin typeface="Times New Roman" panose="02020603050405020304" pitchFamily="18" charset="0"/>
              <a:cs typeface="Times New Roman" panose="02020603050405020304" pitchFamily="18" charset="0"/>
            </a:endParaRPr>
          </a:p>
          <a:p>
            <a:pPr marL="0" indent="0">
              <a:buNone/>
            </a:pPr>
            <a:endParaRPr lang="es-ES" sz="2000" dirty="0">
              <a:latin typeface="Times New Roman" panose="02020603050405020304" pitchFamily="18" charset="0"/>
              <a:cs typeface="Times New Roman" panose="02020603050405020304" pitchFamily="18" charset="0"/>
            </a:endParaRPr>
          </a:p>
          <a:p>
            <a:pPr marL="0" indent="0">
              <a:buNone/>
            </a:pPr>
            <a:endParaRPr lang="es-ES" sz="2000" dirty="0">
              <a:latin typeface="Times New Roman" panose="02020603050405020304" pitchFamily="18" charset="0"/>
              <a:cs typeface="Times New Roman" panose="02020603050405020304" pitchFamily="18" charset="0"/>
            </a:endParaRPr>
          </a:p>
          <a:p>
            <a:pPr marL="0" indent="0">
              <a:buNone/>
            </a:pPr>
            <a:endParaRPr lang="es-ES" sz="2000" dirty="0">
              <a:latin typeface="Times New Roman" panose="02020603050405020304" pitchFamily="18" charset="0"/>
              <a:cs typeface="Times New Roman" panose="02020603050405020304" pitchFamily="18" charset="0"/>
            </a:endParaRPr>
          </a:p>
          <a:p>
            <a:pPr marL="0" indent="0">
              <a:buNone/>
            </a:pPr>
            <a:r>
              <a:rPr lang="es-ES" sz="2000" dirty="0">
                <a:latin typeface="Times New Roman" panose="02020603050405020304" pitchFamily="18" charset="0"/>
                <a:cs typeface="Times New Roman" panose="02020603050405020304" pitchFamily="18" charset="0"/>
              </a:rPr>
              <a:t>Para obtener la estructura del RO en base a la SM se debe contar con un valor de AB de referencia que corresponda a un valor real o aproximado del RO, la llamamos AB</a:t>
            </a:r>
            <a:r>
              <a:rPr lang="es-ES" sz="2000" baseline="-25000" dirty="0">
                <a:latin typeface="Times New Roman" panose="02020603050405020304" pitchFamily="18" charset="0"/>
                <a:cs typeface="Times New Roman" panose="02020603050405020304" pitchFamily="18" charset="0"/>
              </a:rPr>
              <a:t>M</a:t>
            </a:r>
            <a:r>
              <a:rPr lang="es-ES" sz="2000" dirty="0">
                <a:latin typeface="Times New Roman" panose="02020603050405020304" pitchFamily="18" charset="0"/>
                <a:cs typeface="Times New Roman" panose="02020603050405020304" pitchFamily="18" charset="0"/>
              </a:rPr>
              <a:t>. Este valor permitirá obtener una relación entre el AB</a:t>
            </a:r>
            <a:r>
              <a:rPr lang="es-ES" sz="2000" baseline="-25000" dirty="0">
                <a:latin typeface="Times New Roman" panose="02020603050405020304" pitchFamily="18" charset="0"/>
                <a:cs typeface="Times New Roman" panose="02020603050405020304" pitchFamily="18" charset="0"/>
              </a:rPr>
              <a:t>M</a:t>
            </a:r>
            <a:r>
              <a:rPr lang="es-ES" sz="2000" dirty="0">
                <a:latin typeface="Times New Roman" panose="02020603050405020304" pitchFamily="18" charset="0"/>
                <a:cs typeface="Times New Roman" panose="02020603050405020304" pitchFamily="18" charset="0"/>
              </a:rPr>
              <a:t> del </a:t>
            </a:r>
            <a:r>
              <a:rPr lang="es-ES" sz="2000" dirty="0" smtClean="0">
                <a:latin typeface="Times New Roman" panose="02020603050405020304" pitchFamily="18" charset="0"/>
                <a:cs typeface="Times New Roman" panose="02020603050405020304" pitchFamily="18" charset="0"/>
              </a:rPr>
              <a:t>RO </a:t>
            </a:r>
            <a:r>
              <a:rPr lang="es-ES" sz="2000" dirty="0">
                <a:latin typeface="Times New Roman" panose="02020603050405020304" pitchFamily="18" charset="0"/>
                <a:cs typeface="Times New Roman" panose="02020603050405020304" pitchFamily="18" charset="0"/>
              </a:rPr>
              <a:t>y el AB</a:t>
            </a:r>
            <a:r>
              <a:rPr lang="es-ES" sz="2000" baseline="-25000" dirty="0">
                <a:latin typeface="Times New Roman" panose="02020603050405020304" pitchFamily="18" charset="0"/>
                <a:cs typeface="Times New Roman" panose="02020603050405020304" pitchFamily="18" charset="0"/>
              </a:rPr>
              <a:t>SM</a:t>
            </a:r>
            <a:r>
              <a:rPr lang="es-ES" sz="2000" dirty="0">
                <a:latin typeface="Times New Roman" panose="02020603050405020304" pitchFamily="18" charset="0"/>
                <a:cs typeface="Times New Roman" panose="02020603050405020304" pitchFamily="18" charset="0"/>
              </a:rPr>
              <a:t> de la SM, esta relación se la considerará constante para toda la distribución diamétrica del RO, se lo denomina Factor de conversión (</a:t>
            </a:r>
            <a:r>
              <a:rPr lang="es-ES" sz="2000" i="1" dirty="0">
                <a:latin typeface="Times New Roman" panose="02020603050405020304" pitchFamily="18" charset="0"/>
                <a:cs typeface="Times New Roman" panose="02020603050405020304" pitchFamily="18" charset="0"/>
              </a:rPr>
              <a:t>FC</a:t>
            </a:r>
            <a:r>
              <a:rPr lang="es-ES" sz="2000" dirty="0">
                <a:latin typeface="Times New Roman" panose="02020603050405020304" pitchFamily="18" charset="0"/>
                <a:cs typeface="Times New Roman" panose="02020603050405020304" pitchFamily="18" charset="0"/>
              </a:rPr>
              <a:t>) para adecuar la distribución de la </a:t>
            </a:r>
            <a:r>
              <a:rPr lang="es-ES" sz="2000" i="1" dirty="0">
                <a:latin typeface="Times New Roman" panose="02020603050405020304" pitchFamily="18" charset="0"/>
                <a:cs typeface="Times New Roman" panose="02020603050405020304" pitchFamily="18" charset="0"/>
              </a:rPr>
              <a:t>Serie Mínima</a:t>
            </a:r>
            <a:r>
              <a:rPr lang="es-ES" sz="2000" dirty="0">
                <a:latin typeface="Times New Roman" panose="02020603050405020304" pitchFamily="18" charset="0"/>
                <a:cs typeface="Times New Roman" panose="02020603050405020304" pitchFamily="18" charset="0"/>
              </a:rPr>
              <a:t> a la distribución del </a:t>
            </a:r>
            <a:r>
              <a:rPr lang="es-ES" sz="2000" i="1" dirty="0">
                <a:latin typeface="Times New Roman" panose="02020603050405020304" pitchFamily="18" charset="0"/>
                <a:cs typeface="Times New Roman" panose="02020603050405020304" pitchFamily="18" charset="0"/>
              </a:rPr>
              <a:t>Rodal Objetivo</a:t>
            </a:r>
            <a:r>
              <a:rPr lang="es-ES" sz="2000" dirty="0">
                <a:latin typeface="Times New Roman" panose="02020603050405020304" pitchFamily="18" charset="0"/>
                <a:cs typeface="Times New Roman" panose="02020603050405020304" pitchFamily="18" charset="0"/>
              </a:rPr>
              <a:t>.</a:t>
            </a:r>
          </a:p>
          <a:p>
            <a:endParaRPr lang="es-ES" dirty="0"/>
          </a:p>
        </p:txBody>
      </p:sp>
      <p:graphicFrame>
        <p:nvGraphicFramePr>
          <p:cNvPr id="4" name="Gráfico 3">
            <a:extLst>
              <a:ext uri="{FF2B5EF4-FFF2-40B4-BE49-F238E27FC236}">
                <a16:creationId xmlns="" xmlns:a16="http://schemas.microsoft.com/office/drawing/2014/main" id="{59042231-5983-4C08-967D-2CE13ACC272F}"/>
              </a:ext>
            </a:extLst>
          </p:cNvPr>
          <p:cNvGraphicFramePr/>
          <p:nvPr>
            <p:extLst>
              <p:ext uri="{D42A27DB-BD31-4B8C-83A1-F6EECF244321}">
                <p14:modId xmlns="" xmlns:p14="http://schemas.microsoft.com/office/powerpoint/2010/main" val="2396513678"/>
              </p:ext>
            </p:extLst>
          </p:nvPr>
        </p:nvGraphicFramePr>
        <p:xfrm>
          <a:off x="3589685" y="2256987"/>
          <a:ext cx="4423756" cy="28106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8C4AF89-C592-4FAB-82F7-74F7D65AB916}"/>
              </a:ext>
            </a:extLst>
          </p:cNvPr>
          <p:cNvSpPr>
            <a:spLocks noGrp="1"/>
          </p:cNvSpPr>
          <p:nvPr>
            <p:ph type="title"/>
          </p:nvPr>
        </p:nvSpPr>
        <p:spPr/>
        <p:txBody>
          <a:bodyPr>
            <a:normAutofit/>
          </a:bodyPr>
          <a:lstStyle/>
          <a:p>
            <a:r>
              <a:rPr lang="es-ES" sz="2800" dirty="0">
                <a:latin typeface="Times New Roman" panose="02020603050405020304" pitchFamily="18" charset="0"/>
                <a:cs typeface="Times New Roman" panose="02020603050405020304" pitchFamily="18" charset="0"/>
              </a:rPr>
              <a:t>Determinación de los parámetros del Rodal Objetivo (RO)</a:t>
            </a:r>
            <a:endParaRPr lang="es-AR" sz="2800" dirty="0"/>
          </a:p>
        </p:txBody>
      </p:sp>
      <p:graphicFrame>
        <p:nvGraphicFramePr>
          <p:cNvPr id="4" name="Objeto 3">
            <a:extLst>
              <a:ext uri="{FF2B5EF4-FFF2-40B4-BE49-F238E27FC236}">
                <a16:creationId xmlns="" xmlns:a16="http://schemas.microsoft.com/office/drawing/2014/main" id="{4DEB5408-D886-469C-AE17-101E15E99484}"/>
              </a:ext>
            </a:extLst>
          </p:cNvPr>
          <p:cNvGraphicFramePr>
            <a:graphicFrameLocks noChangeAspect="1"/>
          </p:cNvGraphicFramePr>
          <p:nvPr>
            <p:extLst>
              <p:ext uri="{D42A27DB-BD31-4B8C-83A1-F6EECF244321}">
                <p14:modId xmlns="" xmlns:p14="http://schemas.microsoft.com/office/powerpoint/2010/main" val="1057088047"/>
              </p:ext>
            </p:extLst>
          </p:nvPr>
        </p:nvGraphicFramePr>
        <p:xfrm>
          <a:off x="3317385" y="1640419"/>
          <a:ext cx="1139825" cy="623888"/>
        </p:xfrm>
        <a:graphic>
          <a:graphicData uri="http://schemas.openxmlformats.org/presentationml/2006/ole">
            <p:oleObj spid="_x0000_s10354" name="Ecuación" r:id="rId3" imgW="787400" imgH="431800" progId="Equation.3">
              <p:embed/>
            </p:oleObj>
          </a:graphicData>
        </a:graphic>
      </p:graphicFrame>
      <p:sp>
        <p:nvSpPr>
          <p:cNvPr id="5" name="Marcador de contenido 4">
            <a:extLst>
              <a:ext uri="{FF2B5EF4-FFF2-40B4-BE49-F238E27FC236}">
                <a16:creationId xmlns="" xmlns:a16="http://schemas.microsoft.com/office/drawing/2014/main" id="{56740016-FB85-44BC-93A5-F916BB62CB2F}"/>
              </a:ext>
            </a:extLst>
          </p:cNvPr>
          <p:cNvSpPr txBox="1">
            <a:spLocks noGrp="1"/>
          </p:cNvSpPr>
          <p:nvPr>
            <p:ph idx="1"/>
          </p:nvPr>
        </p:nvSpPr>
        <p:spPr>
          <a:xfrm>
            <a:off x="962203" y="2537489"/>
            <a:ext cx="10515600" cy="774571"/>
          </a:xfrm>
          <a:prstGeom prst="rect">
            <a:avLst/>
          </a:prstGeom>
          <a:noFill/>
        </p:spPr>
        <p:txBody>
          <a:bodyPr wrap="square" rtlCol="0">
            <a:spAutoFit/>
          </a:bodyPr>
          <a:lstStyle/>
          <a:p>
            <a:endParaRPr lang="es-ES" sz="2000" dirty="0">
              <a:latin typeface="Times New Roman" panose="02020603050405020304" pitchFamily="18" charset="0"/>
              <a:cs typeface="Times New Roman" panose="02020603050405020304" pitchFamily="18" charset="0"/>
            </a:endParaRPr>
          </a:p>
          <a:p>
            <a:r>
              <a:rPr lang="es-ES" sz="2000" dirty="0">
                <a:latin typeface="Times New Roman" panose="02020603050405020304" pitchFamily="18" charset="0"/>
                <a:cs typeface="Times New Roman" panose="02020603050405020304" pitchFamily="18" charset="0"/>
              </a:rPr>
              <a:t>Como ejemplo se presentan los siguientes valores:  AB</a:t>
            </a:r>
            <a:r>
              <a:rPr lang="es-ES" sz="2000" baseline="-25000" dirty="0">
                <a:latin typeface="Times New Roman" panose="02020603050405020304" pitchFamily="18" charset="0"/>
                <a:cs typeface="Times New Roman" panose="02020603050405020304" pitchFamily="18" charset="0"/>
              </a:rPr>
              <a:t>M</a:t>
            </a:r>
            <a:r>
              <a:rPr lang="es-ES" sz="2000" dirty="0">
                <a:latin typeface="Times New Roman" panose="02020603050405020304" pitchFamily="18" charset="0"/>
                <a:cs typeface="Times New Roman" panose="02020603050405020304" pitchFamily="18" charset="0"/>
              </a:rPr>
              <a:t>=25 m</a:t>
            </a:r>
            <a:r>
              <a:rPr lang="es-ES" sz="2000" baseline="30000" dirty="0">
                <a:latin typeface="Times New Roman" panose="02020603050405020304" pitchFamily="18" charset="0"/>
                <a:cs typeface="Times New Roman" panose="02020603050405020304" pitchFamily="18" charset="0"/>
              </a:rPr>
              <a:t>2</a:t>
            </a:r>
            <a:r>
              <a:rPr lang="es-ES" sz="2000" dirty="0">
                <a:latin typeface="Times New Roman" panose="02020603050405020304" pitchFamily="18" charset="0"/>
                <a:cs typeface="Times New Roman" panose="02020603050405020304" pitchFamily="18" charset="0"/>
              </a:rPr>
              <a:t>/ha y  AB</a:t>
            </a:r>
            <a:r>
              <a:rPr lang="es-ES" sz="2000" baseline="-25000" dirty="0">
                <a:latin typeface="Times New Roman" panose="02020603050405020304" pitchFamily="18" charset="0"/>
                <a:cs typeface="Times New Roman" panose="02020603050405020304" pitchFamily="18" charset="0"/>
              </a:rPr>
              <a:t>SM</a:t>
            </a:r>
            <a:r>
              <a:rPr lang="es-ES" sz="2000" dirty="0">
                <a:latin typeface="Times New Roman" panose="02020603050405020304" pitchFamily="18" charset="0"/>
                <a:cs typeface="Times New Roman" panose="02020603050405020304" pitchFamily="18" charset="0"/>
              </a:rPr>
              <a:t>= 5 m</a:t>
            </a:r>
            <a:r>
              <a:rPr lang="es-ES" sz="2000" baseline="30000" dirty="0">
                <a:latin typeface="Times New Roman" panose="02020603050405020304" pitchFamily="18" charset="0"/>
                <a:cs typeface="Times New Roman" panose="02020603050405020304" pitchFamily="18" charset="0"/>
              </a:rPr>
              <a:t>2</a:t>
            </a:r>
            <a:r>
              <a:rPr lang="es-ES" sz="2000" dirty="0">
                <a:latin typeface="Times New Roman" panose="02020603050405020304" pitchFamily="18" charset="0"/>
                <a:cs typeface="Times New Roman" panose="02020603050405020304" pitchFamily="18" charset="0"/>
              </a:rPr>
              <a:t>/ha</a:t>
            </a:r>
          </a:p>
        </p:txBody>
      </p:sp>
      <p:sp>
        <p:nvSpPr>
          <p:cNvPr id="6" name="CuadroTexto 5">
            <a:extLst>
              <a:ext uri="{FF2B5EF4-FFF2-40B4-BE49-F238E27FC236}">
                <a16:creationId xmlns="" xmlns:a16="http://schemas.microsoft.com/office/drawing/2014/main" id="{66D5DCFF-84A7-453D-9D12-C613F721777A}"/>
              </a:ext>
            </a:extLst>
          </p:cNvPr>
          <p:cNvSpPr txBox="1"/>
          <p:nvPr/>
        </p:nvSpPr>
        <p:spPr>
          <a:xfrm>
            <a:off x="5660271" y="1644586"/>
            <a:ext cx="1359131" cy="307777"/>
          </a:xfrm>
          <a:prstGeom prst="rect">
            <a:avLst/>
          </a:prstGeom>
          <a:noFill/>
        </p:spPr>
        <p:txBody>
          <a:bodyPr wrap="square" rtlCol="0">
            <a:spAutoFit/>
          </a:bodyPr>
          <a:lstStyle/>
          <a:p>
            <a:r>
              <a:rPr lang="es-AR" sz="1400" dirty="0">
                <a:latin typeface="Times New Roman" panose="02020603050405020304" pitchFamily="18" charset="0"/>
                <a:cs typeface="Times New Roman" panose="02020603050405020304" pitchFamily="18" charset="0"/>
              </a:rPr>
              <a:t>Ecuación 8</a:t>
            </a:r>
          </a:p>
        </p:txBody>
      </p:sp>
      <p:graphicFrame>
        <p:nvGraphicFramePr>
          <p:cNvPr id="7" name="Objeto 6">
            <a:extLst>
              <a:ext uri="{FF2B5EF4-FFF2-40B4-BE49-F238E27FC236}">
                <a16:creationId xmlns="" xmlns:a16="http://schemas.microsoft.com/office/drawing/2014/main" id="{5D92CA36-70F4-4C8B-97AA-157DA126EE70}"/>
              </a:ext>
            </a:extLst>
          </p:cNvPr>
          <p:cNvGraphicFramePr>
            <a:graphicFrameLocks noChangeAspect="1"/>
          </p:cNvGraphicFramePr>
          <p:nvPr>
            <p:extLst>
              <p:ext uri="{D42A27DB-BD31-4B8C-83A1-F6EECF244321}">
                <p14:modId xmlns="" xmlns:p14="http://schemas.microsoft.com/office/powerpoint/2010/main" val="955672559"/>
              </p:ext>
            </p:extLst>
          </p:nvPr>
        </p:nvGraphicFramePr>
        <p:xfrm>
          <a:off x="1581006" y="4602059"/>
          <a:ext cx="1966912" cy="661987"/>
        </p:xfrm>
        <a:graphic>
          <a:graphicData uri="http://schemas.openxmlformats.org/presentationml/2006/ole">
            <p:oleObj spid="_x0000_s10355" name="Ecuación" r:id="rId4" imgW="1346040" imgH="457200" progId="Equation.3">
              <p:embed/>
            </p:oleObj>
          </a:graphicData>
        </a:graphic>
      </p:graphicFrame>
      <p:graphicFrame>
        <p:nvGraphicFramePr>
          <p:cNvPr id="10" name="Chart 1">
            <a:extLst>
              <a:ext uri="{FF2B5EF4-FFF2-40B4-BE49-F238E27FC236}">
                <a16:creationId xmlns="" xmlns:a16="http://schemas.microsoft.com/office/drawing/2014/main" id="{DABA2C14-6808-43FE-AA8C-2D3E7BEF0D2D}"/>
              </a:ext>
            </a:extLst>
          </p:cNvPr>
          <p:cNvGraphicFramePr>
            <a:graphicFrameLocks/>
          </p:cNvGraphicFramePr>
          <p:nvPr>
            <p:extLst>
              <p:ext uri="{D42A27DB-BD31-4B8C-83A1-F6EECF244321}">
                <p14:modId xmlns="" xmlns:p14="http://schemas.microsoft.com/office/powerpoint/2010/main" val="661233091"/>
              </p:ext>
            </p:extLst>
          </p:nvPr>
        </p:nvGraphicFramePr>
        <p:xfrm>
          <a:off x="5184868" y="3438145"/>
          <a:ext cx="4424646" cy="29898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2872695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2400" dirty="0" smtClean="0">
                <a:latin typeface="Times New Roman" pitchFamily="18" charset="0"/>
                <a:cs typeface="Times New Roman" pitchFamily="18" charset="0"/>
              </a:rPr>
              <a:t>Ejemplo de silvicultura de rodales </a:t>
            </a:r>
            <a:r>
              <a:rPr lang="es-AR" sz="2400" dirty="0" err="1" smtClean="0">
                <a:latin typeface="Times New Roman" pitchFamily="18" charset="0"/>
                <a:cs typeface="Times New Roman" pitchFamily="18" charset="0"/>
              </a:rPr>
              <a:t>disetáneos</a:t>
            </a:r>
            <a:r>
              <a:rPr lang="es-AR" sz="2400" dirty="0" smtClean="0">
                <a:latin typeface="Times New Roman" pitchFamily="18" charset="0"/>
                <a:cs typeface="Times New Roman" pitchFamily="18" charset="0"/>
              </a:rPr>
              <a:t> de tipo mixtos de </a:t>
            </a:r>
            <a:r>
              <a:rPr lang="es-AR" sz="2400" i="1" dirty="0" err="1" smtClean="0">
                <a:latin typeface="Times New Roman" pitchFamily="18" charset="0"/>
                <a:cs typeface="Times New Roman" pitchFamily="18" charset="0"/>
              </a:rPr>
              <a:t>Abies</a:t>
            </a:r>
            <a:r>
              <a:rPr lang="es-AR" sz="2400" i="1" dirty="0" smtClean="0">
                <a:latin typeface="Times New Roman" pitchFamily="18" charset="0"/>
                <a:cs typeface="Times New Roman" pitchFamily="18" charset="0"/>
              </a:rPr>
              <a:t> alba</a:t>
            </a:r>
            <a:r>
              <a:rPr lang="es-AR" sz="2400" dirty="0" smtClean="0">
                <a:latin typeface="Times New Roman" pitchFamily="18" charset="0"/>
                <a:cs typeface="Times New Roman" pitchFamily="18" charset="0"/>
              </a:rPr>
              <a:t> y </a:t>
            </a:r>
            <a:r>
              <a:rPr lang="es-AR" sz="2400" i="1" dirty="0" err="1" smtClean="0">
                <a:latin typeface="Times New Roman" pitchFamily="18" charset="0"/>
                <a:cs typeface="Times New Roman" pitchFamily="18" charset="0"/>
              </a:rPr>
              <a:t>Pinus</a:t>
            </a:r>
            <a:r>
              <a:rPr lang="es-AR" sz="2400" i="1" dirty="0" smtClean="0">
                <a:latin typeface="Times New Roman" pitchFamily="18" charset="0"/>
                <a:cs typeface="Times New Roman" pitchFamily="18" charset="0"/>
              </a:rPr>
              <a:t> </a:t>
            </a:r>
            <a:r>
              <a:rPr lang="es-AR" sz="2400" i="1" dirty="0" err="1" smtClean="0">
                <a:latin typeface="Times New Roman" pitchFamily="18" charset="0"/>
                <a:cs typeface="Times New Roman" pitchFamily="18" charset="0"/>
              </a:rPr>
              <a:t>uncinata</a:t>
            </a:r>
            <a:r>
              <a:rPr lang="es-AR" sz="2400" dirty="0" smtClean="0">
                <a:latin typeface="Times New Roman" pitchFamily="18" charset="0"/>
                <a:cs typeface="Times New Roman" pitchFamily="18" charset="0"/>
              </a:rPr>
              <a:t>, en el norte de España. Gonzales Molina et al, 2006. </a:t>
            </a:r>
            <a:endParaRPr lang="es-ES" sz="2400" dirty="0"/>
          </a:p>
        </p:txBody>
      </p:sp>
      <p:pic>
        <p:nvPicPr>
          <p:cNvPr id="41989" name="Picture 5"/>
          <p:cNvPicPr>
            <a:picLocks noGrp="1" noChangeAspect="1" noChangeArrowheads="1"/>
          </p:cNvPicPr>
          <p:nvPr>
            <p:ph idx="1"/>
          </p:nvPr>
        </p:nvPicPr>
        <p:blipFill>
          <a:blip r:embed="rId2" cstate="print"/>
          <a:srcRect/>
          <a:stretch>
            <a:fillRect/>
          </a:stretch>
        </p:blipFill>
        <p:spPr bwMode="auto">
          <a:xfrm>
            <a:off x="2677179" y="1473693"/>
            <a:ext cx="6827014" cy="4641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A2A5C8-6126-40D0-AFAB-A879D24C9C6A}"/>
              </a:ext>
            </a:extLst>
          </p:cNvPr>
          <p:cNvSpPr>
            <a:spLocks noGrp="1"/>
          </p:cNvSpPr>
          <p:nvPr>
            <p:ph type="title"/>
          </p:nvPr>
        </p:nvSpPr>
        <p:spPr>
          <a:xfrm>
            <a:off x="838200" y="365125"/>
            <a:ext cx="10515600" cy="366395"/>
          </a:xfrm>
        </p:spPr>
        <p:txBody>
          <a:bodyPr>
            <a:normAutofit fontScale="90000"/>
          </a:bodyPr>
          <a:lstStyle/>
          <a:p>
            <a:r>
              <a:rPr lang="es-ES" sz="4000" dirty="0">
                <a:latin typeface="Times New Roman" panose="02020603050405020304" pitchFamily="18" charset="0"/>
                <a:cs typeface="Times New Roman" panose="02020603050405020304" pitchFamily="18" charset="0"/>
              </a:rPr>
              <a:t/>
            </a:r>
            <a:br>
              <a:rPr lang="es-ES" sz="4000" dirty="0">
                <a:latin typeface="Times New Roman" panose="02020603050405020304" pitchFamily="18" charset="0"/>
                <a:cs typeface="Times New Roman" panose="02020603050405020304" pitchFamily="18" charset="0"/>
              </a:rPr>
            </a:br>
            <a:r>
              <a:rPr lang="es-ES" sz="4000" dirty="0">
                <a:latin typeface="Times New Roman" panose="02020603050405020304" pitchFamily="18" charset="0"/>
                <a:cs typeface="Times New Roman" panose="02020603050405020304" pitchFamily="18" charset="0"/>
              </a:rPr>
              <a:t>Ciclo de corta</a:t>
            </a:r>
            <a:r>
              <a:rPr lang="es-AR" dirty="0">
                <a:latin typeface="Times New Roman" panose="02020603050405020304" pitchFamily="18" charset="0"/>
                <a:cs typeface="Times New Roman" panose="02020603050405020304" pitchFamily="18" charset="0"/>
              </a:rPr>
              <a:t/>
            </a:r>
            <a:br>
              <a:rPr lang="es-AR" dirty="0">
                <a:latin typeface="Times New Roman" panose="02020603050405020304" pitchFamily="18" charset="0"/>
                <a:cs typeface="Times New Roman" panose="02020603050405020304" pitchFamily="18" charset="0"/>
              </a:rPr>
            </a:br>
            <a:endParaRPr lang="es-AR" dirty="0"/>
          </a:p>
        </p:txBody>
      </p:sp>
      <p:sp>
        <p:nvSpPr>
          <p:cNvPr id="3" name="Marcador de contenido 2">
            <a:extLst>
              <a:ext uri="{FF2B5EF4-FFF2-40B4-BE49-F238E27FC236}">
                <a16:creationId xmlns="" xmlns:a16="http://schemas.microsoft.com/office/drawing/2014/main" id="{DBD68B79-2A52-40E3-9ABB-163DA8BED606}"/>
              </a:ext>
            </a:extLst>
          </p:cNvPr>
          <p:cNvSpPr>
            <a:spLocks noGrp="1"/>
          </p:cNvSpPr>
          <p:nvPr>
            <p:ph idx="1"/>
          </p:nvPr>
        </p:nvSpPr>
        <p:spPr>
          <a:xfrm>
            <a:off x="838200" y="911225"/>
            <a:ext cx="10515600" cy="4667250"/>
          </a:xfrm>
        </p:spPr>
        <p:txBody>
          <a:bodyPr>
            <a:normAutofit/>
          </a:bodyPr>
          <a:lstStyle/>
          <a:p>
            <a:pPr algn="just"/>
            <a:r>
              <a:rPr lang="es-ES" dirty="0" smtClean="0">
                <a:latin typeface="Times New Roman" panose="02020603050405020304" pitchFamily="18" charset="0"/>
                <a:cs typeface="Times New Roman" panose="02020603050405020304" pitchFamily="18" charset="0"/>
              </a:rPr>
              <a:t>Ya hemos definido el </a:t>
            </a:r>
            <a:r>
              <a:rPr lang="es-ES" dirty="0">
                <a:latin typeface="Times New Roman" panose="02020603050405020304" pitchFamily="18" charset="0"/>
                <a:cs typeface="Times New Roman" panose="02020603050405020304" pitchFamily="18" charset="0"/>
              </a:rPr>
              <a:t>turno como el tiempo transcurrido en un rodal coetáneo para realizar la corta final, para el caso de rodales </a:t>
            </a:r>
            <a:r>
              <a:rPr lang="es-ES" dirty="0" err="1">
                <a:latin typeface="Times New Roman" panose="02020603050405020304" pitchFamily="18" charset="0"/>
                <a:cs typeface="Times New Roman" panose="02020603050405020304" pitchFamily="18" charset="0"/>
              </a:rPr>
              <a:t>disetáneos</a:t>
            </a:r>
            <a:r>
              <a:rPr lang="es-ES" dirty="0">
                <a:latin typeface="Times New Roman" panose="02020603050405020304" pitchFamily="18" charset="0"/>
                <a:cs typeface="Times New Roman" panose="02020603050405020304" pitchFamily="18" charset="0"/>
              </a:rPr>
              <a:t>, el tiempo transcurrido entre cortas sucesivas </a:t>
            </a:r>
            <a:r>
              <a:rPr lang="es-ES" dirty="0" smtClean="0">
                <a:latin typeface="Times New Roman" panose="02020603050405020304" pitchFamily="18" charset="0"/>
                <a:cs typeface="Times New Roman" panose="02020603050405020304" pitchFamily="18" charset="0"/>
              </a:rPr>
              <a:t>se </a:t>
            </a:r>
            <a:r>
              <a:rPr lang="es-ES" dirty="0">
                <a:latin typeface="Times New Roman" panose="02020603050405020304" pitchFamily="18" charset="0"/>
                <a:cs typeface="Times New Roman" panose="02020603050405020304" pitchFamily="18" charset="0"/>
              </a:rPr>
              <a:t>lo denomina Ciclo de Corta (CC). Pueden considerarse diferentes criterios para decidir sobre este parámetro, vamos a considerar la alternativa que toma como variable el crecimiento diamétrico (CD) (cm/año</a:t>
            </a:r>
            <a:r>
              <a:rPr lang="es-ES" dirty="0" smtClean="0">
                <a:latin typeface="Times New Roman" panose="02020603050405020304" pitchFamily="18" charset="0"/>
                <a:cs typeface="Times New Roman" panose="02020603050405020304" pitchFamily="18" charset="0"/>
              </a:rPr>
              <a:t>) de los árboles, </a:t>
            </a:r>
            <a:r>
              <a:rPr lang="es-ES" dirty="0">
                <a:latin typeface="Times New Roman" panose="02020603050405020304" pitchFamily="18" charset="0"/>
                <a:cs typeface="Times New Roman" panose="02020603050405020304" pitchFamily="18" charset="0"/>
              </a:rPr>
              <a:t>la amplitud de la clase diamétrica y su relación con la movilidad de </a:t>
            </a:r>
            <a:r>
              <a:rPr lang="es-ES" dirty="0" smtClean="0">
                <a:latin typeface="Times New Roman" panose="02020603050405020304" pitchFamily="18" charset="0"/>
                <a:cs typeface="Times New Roman" panose="02020603050405020304" pitchFamily="18" charset="0"/>
              </a:rPr>
              <a:t>esos árboles </a:t>
            </a:r>
            <a:r>
              <a:rPr lang="es-ES" dirty="0">
                <a:latin typeface="Times New Roman" panose="02020603050405020304" pitchFamily="18" charset="0"/>
                <a:cs typeface="Times New Roman" panose="02020603050405020304" pitchFamily="18" charset="0"/>
              </a:rPr>
              <a:t>en cada clase diamétrica. Esta relación se la conoce como </a:t>
            </a:r>
            <a:r>
              <a:rPr lang="es-ES" b="1" i="1" dirty="0">
                <a:latin typeface="Times New Roman" panose="02020603050405020304" pitchFamily="18" charset="0"/>
                <a:cs typeface="Times New Roman" panose="02020603050405020304" pitchFamily="18" charset="0"/>
              </a:rPr>
              <a:t>tiempo de paso</a:t>
            </a:r>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a:t>
            </a:r>
            <a:r>
              <a:rPr lang="es-ES" i="1" dirty="0" smtClean="0">
                <a:latin typeface="Times New Roman" panose="02020603050405020304" pitchFamily="18" charset="0"/>
                <a:cs typeface="Times New Roman" panose="02020603050405020304" pitchFamily="18" charset="0"/>
              </a:rPr>
              <a:t>TP</a:t>
            </a:r>
            <a:r>
              <a:rPr lang="es-ES" dirty="0" smtClean="0">
                <a:latin typeface="Times New Roman" panose="02020603050405020304" pitchFamily="18" charset="0"/>
                <a:cs typeface="Times New Roman" panose="02020603050405020304" pitchFamily="18" charset="0"/>
              </a:rPr>
              <a:t>) en </a:t>
            </a:r>
            <a:r>
              <a:rPr lang="es-ES" dirty="0">
                <a:latin typeface="Times New Roman" panose="02020603050405020304" pitchFamily="18" charset="0"/>
                <a:cs typeface="Times New Roman" panose="02020603050405020304" pitchFamily="18" charset="0"/>
              </a:rPr>
              <a:t>unidades de </a:t>
            </a:r>
            <a:r>
              <a:rPr lang="es-ES" dirty="0" smtClean="0">
                <a:latin typeface="Times New Roman" panose="02020603050405020304" pitchFamily="18" charset="0"/>
                <a:cs typeface="Times New Roman" panose="02020603050405020304" pitchFamily="18" charset="0"/>
              </a:rPr>
              <a:t>años </a:t>
            </a:r>
            <a:r>
              <a:rPr lang="es-ES" dirty="0">
                <a:latin typeface="Times New Roman" panose="02020603050405020304" pitchFamily="18" charset="0"/>
                <a:cs typeface="Times New Roman" panose="02020603050405020304" pitchFamily="18" charset="0"/>
              </a:rPr>
              <a:t>y presenta la siguiente expresión:</a:t>
            </a:r>
            <a:endParaRPr lang="es-AR" dirty="0">
              <a:latin typeface="Times New Roman" panose="02020603050405020304" pitchFamily="18" charset="0"/>
              <a:cs typeface="Times New Roman" panose="02020603050405020304" pitchFamily="18" charset="0"/>
            </a:endParaRPr>
          </a:p>
          <a:p>
            <a:endParaRPr lang="es-AR" dirty="0"/>
          </a:p>
        </p:txBody>
      </p:sp>
      <mc:AlternateContent xmlns:mc="http://schemas.openxmlformats.org/markup-compatibility/2006">
        <mc:Choice xmlns="" xmlns:a14="http://schemas.microsoft.com/office/drawing/2010/main" Requires="a14">
          <p:sp>
            <p:nvSpPr>
              <p:cNvPr id="5" name="CuadroTexto 4">
                <a:extLst>
                  <a:ext uri="{FF2B5EF4-FFF2-40B4-BE49-F238E27FC236}">
                    <a16:creationId xmlns:a16="http://schemas.microsoft.com/office/drawing/2014/main" id="{A23A1C30-6C41-4786-87E2-B10049A74421}"/>
                  </a:ext>
                </a:extLst>
              </p:cNvPr>
              <p:cNvSpPr txBox="1"/>
              <p:nvPr/>
            </p:nvSpPr>
            <p:spPr>
              <a:xfrm>
                <a:off x="3516285" y="4904509"/>
                <a:ext cx="6168042" cy="611193"/>
              </a:xfrm>
              <a:prstGeom prst="rect">
                <a:avLst/>
              </a:prstGeom>
              <a:noFill/>
            </p:spPr>
            <p:txBody>
              <a:bodyPr wrap="square" lIns="0" tIns="0" rIns="0" bIns="0" rtlCol="0">
                <a:spAutoFit/>
              </a:bodyPr>
              <a:lstStyle/>
              <a:p>
                <a14:m>
                  <m:oMath xmlns:m="http://schemas.openxmlformats.org/officeDocument/2006/math">
                    <m:r>
                      <a:rPr lang="es-AR" sz="2800" b="0" i="1" smtClean="0">
                        <a:latin typeface="Cambria Math" panose="02040503050406030204" pitchFamily="18" charset="0"/>
                      </a:rPr>
                      <m:t>𝑇𝑃</m:t>
                    </m:r>
                    <m:r>
                      <a:rPr lang="es-AR" sz="2800" b="0" i="1" smtClean="0">
                        <a:latin typeface="Cambria Math" panose="02040503050406030204" pitchFamily="18" charset="0"/>
                      </a:rPr>
                      <m:t>=</m:t>
                    </m:r>
                    <m:f>
                      <m:fPr>
                        <m:ctrlPr>
                          <a:rPr lang="es-AR" sz="2800" b="0" i="1" smtClean="0">
                            <a:latin typeface="Cambria Math" panose="02040503050406030204" pitchFamily="18" charset="0"/>
                          </a:rPr>
                        </m:ctrlPr>
                      </m:fPr>
                      <m:num>
                        <m:r>
                          <a:rPr lang="es-AR" sz="2800" b="0" i="1" smtClean="0">
                            <a:latin typeface="Cambria Math" panose="02040503050406030204" pitchFamily="18" charset="0"/>
                          </a:rPr>
                          <m:t>1</m:t>
                        </m:r>
                      </m:num>
                      <m:den>
                        <m:r>
                          <a:rPr lang="es-AR" sz="2800" b="0" i="1" smtClean="0">
                            <a:latin typeface="Cambria Math" panose="02040503050406030204" pitchFamily="18" charset="0"/>
                          </a:rPr>
                          <m:t>𝐶𝐷</m:t>
                        </m:r>
                      </m:den>
                    </m:f>
                  </m:oMath>
                </a14:m>
                <a:r>
                  <a:rPr lang="es-AR" sz="2800" dirty="0"/>
                  <a:t>* </a:t>
                </a:r>
                <a:r>
                  <a:rPr lang="es-AR" sz="2400" dirty="0">
                    <a:latin typeface="Times New Roman" panose="02020603050405020304" pitchFamily="18" charset="0"/>
                    <a:cs typeface="Times New Roman" panose="02020603050405020304" pitchFamily="18" charset="0"/>
                  </a:rPr>
                  <a:t>amplitud de la clase diamétrica (cm)</a:t>
                </a:r>
                <a:endParaRPr lang="es-AR" sz="2800" dirty="0">
                  <a:latin typeface="Times New Roman" panose="02020603050405020304" pitchFamily="18" charset="0"/>
                  <a:cs typeface="Times New Roman" panose="02020603050405020304" pitchFamily="18" charset="0"/>
                </a:endParaRPr>
              </a:p>
            </p:txBody>
          </p:sp>
        </mc:Choice>
        <mc:Fallback>
          <p:sp>
            <p:nvSpPr>
              <p:cNvPr id="5" name="CuadroTexto 4">
                <a:extLst>
                  <a:ext uri="{FF2B5EF4-FFF2-40B4-BE49-F238E27FC236}">
                    <a16:creationId xmlns="" xmlns:a16="http://schemas.microsoft.com/office/drawing/2014/main" id="{A23A1C30-6C41-4786-87E2-B10049A74421}"/>
                  </a:ext>
                </a:extLst>
              </p:cNvPr>
              <p:cNvSpPr txBox="1">
                <a:spLocks noRot="1" noChangeAspect="1" noMove="1" noResize="1" noEditPoints="1" noAdjustHandles="1" noChangeArrowheads="1" noChangeShapeType="1" noTextEdit="1"/>
              </p:cNvSpPr>
              <p:nvPr/>
            </p:nvSpPr>
            <p:spPr>
              <a:xfrm>
                <a:off x="3516285" y="4904509"/>
                <a:ext cx="6168042" cy="611193"/>
              </a:xfrm>
              <a:prstGeom prst="rect">
                <a:avLst/>
              </a:prstGeom>
              <a:blipFill>
                <a:blip r:embed="rId2" cstate="print"/>
                <a:stretch>
                  <a:fillRect t="-2000" b="-21000"/>
                </a:stretch>
              </a:blipFill>
            </p:spPr>
            <p:txBody>
              <a:bodyPr/>
              <a:lstStyle/>
              <a:p>
                <a:r>
                  <a:rPr lang="es-AR">
                    <a:noFill/>
                  </a:rPr>
                  <a:t> </a:t>
                </a:r>
              </a:p>
            </p:txBody>
          </p:sp>
        </mc:Fallback>
      </mc:AlternateContent>
    </p:spTree>
    <p:extLst>
      <p:ext uri="{BB962C8B-B14F-4D97-AF65-F5344CB8AC3E}">
        <p14:creationId xmlns="" xmlns:p14="http://schemas.microsoft.com/office/powerpoint/2010/main" val="94670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09377F5-2085-4C19-8F8B-DEB06CAADEF2}"/>
              </a:ext>
            </a:extLst>
          </p:cNvPr>
          <p:cNvSpPr>
            <a:spLocks noGrp="1"/>
          </p:cNvSpPr>
          <p:nvPr>
            <p:ph idx="1"/>
          </p:nvPr>
        </p:nvSpPr>
        <p:spPr>
          <a:xfrm>
            <a:off x="838200" y="914400"/>
            <a:ext cx="10515600" cy="5578475"/>
          </a:xfrm>
        </p:spPr>
        <p:txBody>
          <a:bodyPr>
            <a:normAutofit fontScale="62500" lnSpcReduction="20000"/>
          </a:bodyPr>
          <a:lstStyle/>
          <a:p>
            <a:r>
              <a:rPr lang="es-ES" dirty="0">
                <a:latin typeface="Times New Roman" panose="02020603050405020304" pitchFamily="18" charset="0"/>
                <a:cs typeface="Times New Roman" panose="02020603050405020304" pitchFamily="18" charset="0"/>
              </a:rPr>
              <a:t>Mediante este parámetro es posible determinar el tiempo necesarios para que los individuos de una clase diamétrica pasen a la siguiente clase diamétrica, se puede observar este concepto mediante el siguiente ejemplo.</a:t>
            </a:r>
            <a:endParaRPr lang="es-AR" dirty="0">
              <a:latin typeface="Times New Roman" panose="02020603050405020304" pitchFamily="18" charset="0"/>
              <a:cs typeface="Times New Roman" panose="02020603050405020304" pitchFamily="18" charset="0"/>
            </a:endParaRPr>
          </a:p>
          <a:p>
            <a:pPr>
              <a:buNone/>
            </a:pPr>
            <a:endParaRPr lang="es-AR"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CD:  0,5 cm/año</a:t>
            </a:r>
            <a:endParaRPr lang="es-AR" dirty="0">
              <a:latin typeface="Times New Roman" panose="02020603050405020304" pitchFamily="18" charset="0"/>
              <a:cs typeface="Times New Roman" panose="02020603050405020304" pitchFamily="18" charset="0"/>
            </a:endParaRPr>
          </a:p>
          <a:p>
            <a:pPr>
              <a:buNone/>
            </a:pPr>
            <a:endParaRPr lang="es-ES" dirty="0">
              <a:latin typeface="Times New Roman" panose="02020603050405020304" pitchFamily="18" charset="0"/>
              <a:cs typeface="Times New Roman" panose="02020603050405020304" pitchFamily="18" charset="0"/>
            </a:endParaRPr>
          </a:p>
          <a:p>
            <a:r>
              <a:rPr lang="es-ES" sz="2700" dirty="0">
                <a:latin typeface="Times New Roman" panose="02020603050405020304" pitchFamily="18" charset="0"/>
                <a:cs typeface="Times New Roman" panose="02020603050405020304" pitchFamily="18" charset="0"/>
              </a:rPr>
              <a:t>Amplitud de la clase diamétrica: 5 cm </a:t>
            </a:r>
            <a:endParaRPr lang="es-AR" sz="2700" dirty="0">
              <a:latin typeface="Times New Roman" panose="02020603050405020304" pitchFamily="18" charset="0"/>
              <a:cs typeface="Times New Roman" panose="02020603050405020304" pitchFamily="18" charset="0"/>
            </a:endParaRPr>
          </a:p>
          <a:p>
            <a:pPr>
              <a:buNone/>
            </a:pPr>
            <a:endParaRPr lang="es-AR"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TP: 1/CD * amplitud de la clase</a:t>
            </a:r>
            <a:endParaRPr lang="es-AR" dirty="0">
              <a:latin typeface="Times New Roman" panose="02020603050405020304" pitchFamily="18" charset="0"/>
              <a:cs typeface="Times New Roman" panose="02020603050405020304" pitchFamily="18" charset="0"/>
            </a:endParaRPr>
          </a:p>
          <a:p>
            <a:pPr>
              <a:buNone/>
            </a:pPr>
            <a:r>
              <a:rPr lang="es-ES" dirty="0">
                <a:latin typeface="Times New Roman" panose="02020603050405020304" pitchFamily="18" charset="0"/>
                <a:cs typeface="Times New Roman" panose="02020603050405020304" pitchFamily="18" charset="0"/>
              </a:rPr>
              <a:t> </a:t>
            </a:r>
            <a:endParaRPr lang="es-AR" dirty="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Entonces el tiempo necesario para que los individuos de cada clase diamétrica pasen a la siguiente será, en promedio de 10 años.</a:t>
            </a:r>
          </a:p>
          <a:p>
            <a:pPr>
              <a:buNone/>
            </a:pPr>
            <a:endParaRPr lang="es-AR"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En base a este cálculo podríamos considerar un CC como de 10 años, y con el supuesto de que este mismo CC corresponde a todas las clases diamétricas por igual obtendríamos que en este CC de 10 años todos los individuos de cada clase diamétrica </a:t>
            </a:r>
            <a:r>
              <a:rPr lang="es-ES" dirty="0" smtClean="0">
                <a:latin typeface="Times New Roman" panose="02020603050405020304" pitchFamily="18" charset="0"/>
                <a:cs typeface="Times New Roman" panose="02020603050405020304" pitchFamily="18" charset="0"/>
              </a:rPr>
              <a:t>pasarían </a:t>
            </a:r>
            <a:r>
              <a:rPr lang="es-ES" dirty="0">
                <a:latin typeface="Times New Roman" panose="02020603050405020304" pitchFamily="18" charset="0"/>
                <a:cs typeface="Times New Roman" panose="02020603050405020304" pitchFamily="18" charset="0"/>
              </a:rPr>
              <a:t>a la clase diamétrica inmediata superior. </a:t>
            </a:r>
            <a:endParaRPr lang="es-AR" dirty="0">
              <a:latin typeface="Times New Roman" panose="02020603050405020304" pitchFamily="18" charset="0"/>
              <a:cs typeface="Times New Roman" panose="02020603050405020304" pitchFamily="18" charset="0"/>
            </a:endParaRPr>
          </a:p>
          <a:p>
            <a:endParaRPr lang="es-AR" dirty="0"/>
          </a:p>
        </p:txBody>
      </p:sp>
      <mc:AlternateContent xmlns:mc="http://schemas.openxmlformats.org/markup-compatibility/2006">
        <mc:Choice xmlns="" xmlns:a14="http://schemas.microsoft.com/office/drawing/2010/main" Requires="a14">
          <p:sp>
            <p:nvSpPr>
              <p:cNvPr id="4" name="CuadroTexto 3">
                <a:extLst>
                  <a:ext uri="{FF2B5EF4-FFF2-40B4-BE49-F238E27FC236}">
                    <a16:creationId xmlns:a16="http://schemas.microsoft.com/office/drawing/2014/main" id="{35D6D042-46CC-413F-9836-153B4A8FC772}"/>
                  </a:ext>
                </a:extLst>
              </p:cNvPr>
              <p:cNvSpPr txBox="1"/>
              <p:nvPr/>
            </p:nvSpPr>
            <p:spPr>
              <a:xfrm>
                <a:off x="3341718" y="3857105"/>
                <a:ext cx="6168042" cy="663451"/>
              </a:xfrm>
              <a:prstGeom prst="rect">
                <a:avLst/>
              </a:prstGeom>
              <a:noFill/>
            </p:spPr>
            <p:txBody>
              <a:bodyPr wrap="square" lIns="0" tIns="0" rIns="0" bIns="0" rtlCol="0">
                <a:spAutoFit/>
              </a:bodyPr>
              <a:lstStyle/>
              <a:p>
                <a14:m>
                  <m:oMath xmlns:m="http://schemas.openxmlformats.org/officeDocument/2006/math">
                    <m:r>
                      <a:rPr lang="es-AR" sz="2800" b="0" i="1" smtClean="0">
                        <a:latin typeface="Cambria Math" panose="02040503050406030204" pitchFamily="18" charset="0"/>
                      </a:rPr>
                      <m:t>𝑇𝑃</m:t>
                    </m:r>
                    <m:r>
                      <a:rPr lang="es-AR" sz="2800" b="0" i="1" smtClean="0">
                        <a:latin typeface="Cambria Math" panose="02040503050406030204" pitchFamily="18" charset="0"/>
                      </a:rPr>
                      <m:t>=</m:t>
                    </m:r>
                    <m:f>
                      <m:fPr>
                        <m:ctrlPr>
                          <a:rPr lang="es-AR" sz="2800" b="0" i="1" smtClean="0">
                            <a:latin typeface="Cambria Math" panose="02040503050406030204" pitchFamily="18" charset="0"/>
                          </a:rPr>
                        </m:ctrlPr>
                      </m:fPr>
                      <m:num>
                        <m:r>
                          <a:rPr lang="es-AR" sz="2800" b="0" i="1" smtClean="0">
                            <a:latin typeface="Cambria Math" panose="02040503050406030204" pitchFamily="18" charset="0"/>
                          </a:rPr>
                          <m:t>1</m:t>
                        </m:r>
                      </m:num>
                      <m:den>
                        <m:r>
                          <a:rPr lang="es-AR" sz="2800" b="0" i="1" smtClean="0">
                            <a:latin typeface="Cambria Math" panose="02040503050406030204" pitchFamily="18" charset="0"/>
                          </a:rPr>
                          <m:t>0,5 </m:t>
                        </m:r>
                        <m:r>
                          <a:rPr lang="es-AR" sz="2800" b="0" i="1" smtClean="0">
                            <a:latin typeface="Cambria Math" panose="02040503050406030204" pitchFamily="18" charset="0"/>
                          </a:rPr>
                          <m:t>𝑐𝑚</m:t>
                        </m:r>
                        <m:r>
                          <a:rPr lang="es-AR" sz="2800" b="0" i="1" smtClean="0">
                            <a:latin typeface="Cambria Math" panose="02040503050406030204" pitchFamily="18" charset="0"/>
                          </a:rPr>
                          <m:t>/</m:t>
                        </m:r>
                        <m:r>
                          <a:rPr lang="es-AR" sz="2800" b="0" i="1" smtClean="0">
                            <a:latin typeface="Cambria Math" panose="02040503050406030204" pitchFamily="18" charset="0"/>
                          </a:rPr>
                          <m:t>𝑎</m:t>
                        </m:r>
                        <m:r>
                          <a:rPr lang="es-AR" sz="2800" b="0" i="1" smtClean="0">
                            <a:latin typeface="Cambria Math" panose="02040503050406030204" pitchFamily="18" charset="0"/>
                          </a:rPr>
                          <m:t>ñ</m:t>
                        </m:r>
                        <m:r>
                          <a:rPr lang="es-AR" sz="2800" b="0" i="1" smtClean="0">
                            <a:latin typeface="Cambria Math" panose="02040503050406030204" pitchFamily="18" charset="0"/>
                          </a:rPr>
                          <m:t>𝑜</m:t>
                        </m:r>
                      </m:den>
                    </m:f>
                  </m:oMath>
                </a14:m>
                <a:r>
                  <a:rPr lang="es-AR" sz="2800" dirty="0"/>
                  <a:t>* </a:t>
                </a:r>
                <a:r>
                  <a:rPr lang="es-AR" sz="2400" dirty="0">
                    <a:latin typeface="Times New Roman" panose="02020603050405020304" pitchFamily="18" charset="0"/>
                    <a:cs typeface="Times New Roman" panose="02020603050405020304" pitchFamily="18" charset="0"/>
                  </a:rPr>
                  <a:t>5 (cm)= 10 años</a:t>
                </a:r>
                <a:endParaRPr lang="es-AR" sz="2800" dirty="0">
                  <a:latin typeface="Times New Roman" panose="02020603050405020304" pitchFamily="18" charset="0"/>
                  <a:cs typeface="Times New Roman" panose="02020603050405020304" pitchFamily="18" charset="0"/>
                </a:endParaRPr>
              </a:p>
            </p:txBody>
          </p:sp>
        </mc:Choice>
        <mc:Fallback>
          <p:sp>
            <p:nvSpPr>
              <p:cNvPr id="4" name="CuadroTexto 3">
                <a:extLst>
                  <a:ext uri="{FF2B5EF4-FFF2-40B4-BE49-F238E27FC236}">
                    <a16:creationId xmlns="" xmlns:a16="http://schemas.microsoft.com/office/drawing/2014/main" id="{35D6D042-46CC-413F-9836-153B4A8FC772}"/>
                  </a:ext>
                </a:extLst>
              </p:cNvPr>
              <p:cNvSpPr txBox="1">
                <a:spLocks noRot="1" noChangeAspect="1" noMove="1" noResize="1" noEditPoints="1" noAdjustHandles="1" noChangeArrowheads="1" noChangeShapeType="1" noTextEdit="1"/>
              </p:cNvSpPr>
              <p:nvPr/>
            </p:nvSpPr>
            <p:spPr>
              <a:xfrm>
                <a:off x="3341718" y="3857105"/>
                <a:ext cx="6168042" cy="663451"/>
              </a:xfrm>
              <a:prstGeom prst="rect">
                <a:avLst/>
              </a:prstGeom>
              <a:blipFill>
                <a:blip r:embed="rId2" cstate="print"/>
                <a:stretch>
                  <a:fillRect t="-1835" b="-11009"/>
                </a:stretch>
              </a:blipFill>
            </p:spPr>
            <p:txBody>
              <a:bodyPr/>
              <a:lstStyle/>
              <a:p>
                <a:r>
                  <a:rPr lang="es-AR">
                    <a:noFill/>
                  </a:rPr>
                  <a:t> </a:t>
                </a:r>
              </a:p>
            </p:txBody>
          </p:sp>
        </mc:Fallback>
      </mc:AlternateContent>
      <p:graphicFrame>
        <p:nvGraphicFramePr>
          <p:cNvPr id="5" name="Chart 18"/>
          <p:cNvGraphicFramePr>
            <a:graphicFrameLocks/>
          </p:cNvGraphicFramePr>
          <p:nvPr/>
        </p:nvGraphicFramePr>
        <p:xfrm>
          <a:off x="7578864" y="1545579"/>
          <a:ext cx="3248279" cy="2495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487983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latin typeface="Times New Roman" pitchFamily="18" charset="0"/>
                <a:cs typeface="Times New Roman" pitchFamily="18" charset="0"/>
              </a:rPr>
              <a:t>Bibliografía</a:t>
            </a:r>
            <a:endParaRPr lang="es-ES"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defRPr/>
            </a:pPr>
            <a:r>
              <a:rPr lang="es-ES_tradnl" dirty="0">
                <a:latin typeface="Times New Roman" pitchFamily="18" charset="0"/>
                <a:cs typeface="Times New Roman" pitchFamily="18" charset="0"/>
              </a:rPr>
              <a:t>Daniel, W.; Helms, E. &amp; Baker 1982. Principios de Silvicultura. Capítulos 1,2,4,12,14,17 y 18.</a:t>
            </a:r>
          </a:p>
          <a:p>
            <a:pPr>
              <a:defRPr/>
            </a:pPr>
            <a:endParaRPr lang="es-ES_tradnl" dirty="0">
              <a:latin typeface="Times New Roman" pitchFamily="18" charset="0"/>
              <a:cs typeface="Times New Roman" pitchFamily="18" charset="0"/>
            </a:endParaRPr>
          </a:p>
          <a:p>
            <a:pPr>
              <a:defRPr/>
            </a:pPr>
            <a:r>
              <a:rPr lang="es-ES_tradnl" dirty="0">
                <a:latin typeface="Times New Roman" pitchFamily="18" charset="0"/>
                <a:cs typeface="Times New Roman" pitchFamily="18" charset="0"/>
              </a:rPr>
              <a:t>Smith DM, </a:t>
            </a:r>
            <a:r>
              <a:rPr lang="es-ES_tradnl" dirty="0" err="1">
                <a:latin typeface="Times New Roman" pitchFamily="18" charset="0"/>
                <a:cs typeface="Times New Roman" pitchFamily="18" charset="0"/>
              </a:rPr>
              <a:t>Larson</a:t>
            </a:r>
            <a:r>
              <a:rPr lang="es-ES_tradnl" dirty="0">
                <a:latin typeface="Times New Roman" pitchFamily="18" charset="0"/>
                <a:cs typeface="Times New Roman" pitchFamily="18" charset="0"/>
              </a:rPr>
              <a:t> BC, </a:t>
            </a:r>
            <a:r>
              <a:rPr lang="es-ES_tradnl" dirty="0" err="1">
                <a:latin typeface="Times New Roman" pitchFamily="18" charset="0"/>
                <a:cs typeface="Times New Roman" pitchFamily="18" charset="0"/>
              </a:rPr>
              <a:t>Kelty</a:t>
            </a:r>
            <a:r>
              <a:rPr lang="es-ES_tradnl" dirty="0">
                <a:latin typeface="Times New Roman" pitchFamily="18" charset="0"/>
                <a:cs typeface="Times New Roman" pitchFamily="18" charset="0"/>
              </a:rPr>
              <a:t> MJ, &amp; </a:t>
            </a:r>
            <a:r>
              <a:rPr lang="es-ES_tradnl" dirty="0" err="1">
                <a:latin typeface="Times New Roman" pitchFamily="18" charset="0"/>
                <a:cs typeface="Times New Roman" pitchFamily="18" charset="0"/>
              </a:rPr>
              <a:t>Ashton</a:t>
            </a:r>
            <a:r>
              <a:rPr lang="es-ES_tradnl" dirty="0">
                <a:latin typeface="Times New Roman" pitchFamily="18" charset="0"/>
                <a:cs typeface="Times New Roman" pitchFamily="18" charset="0"/>
              </a:rPr>
              <a:t> PMS. 1997. </a:t>
            </a:r>
            <a:r>
              <a:rPr lang="en-US" dirty="0">
                <a:latin typeface="Times New Roman" pitchFamily="18" charset="0"/>
                <a:cs typeface="Times New Roman" pitchFamily="18" charset="0"/>
              </a:rPr>
              <a:t>The Practice of </a:t>
            </a:r>
            <a:r>
              <a:rPr lang="en-US" dirty="0" err="1">
                <a:latin typeface="Times New Roman" pitchFamily="18" charset="0"/>
                <a:cs typeface="Times New Roman" pitchFamily="18" charset="0"/>
              </a:rPr>
              <a:t>Silviculture</a:t>
            </a:r>
            <a:r>
              <a:rPr lang="en-US" dirty="0">
                <a:latin typeface="Times New Roman" pitchFamily="18" charset="0"/>
                <a:cs typeface="Times New Roman" pitchFamily="18" charset="0"/>
              </a:rPr>
              <a:t>: Applied Ecology, Ninth Edition. John Wiley &amp; Sons, Inc. 537 pp. Cap 15</a:t>
            </a:r>
          </a:p>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Matthews JD 1989. Silvicultural Systems. Clarendon Press, Oxford, 284 pp.</a:t>
            </a:r>
            <a:endParaRPr lang="es-ES" dirty="0">
              <a:latin typeface="Times New Roman" pitchFamily="18" charset="0"/>
              <a:cs typeface="Times New Roman" pitchFamily="18" charset="0"/>
            </a:endParaRPr>
          </a:p>
          <a:p>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533091"/>
          </a:xfrm>
        </p:spPr>
        <p:txBody>
          <a:bodyPr>
            <a:normAutofit fontScale="90000"/>
          </a:bodyPr>
          <a:lstStyle/>
          <a:p>
            <a:r>
              <a:rPr lang="es-ES" sz="3100" dirty="0" smtClean="0">
                <a:latin typeface="Times New Roman" pitchFamily="18" charset="0"/>
                <a:cs typeface="Times New Roman" pitchFamily="18" charset="0"/>
              </a:rPr>
              <a:t/>
            </a:r>
            <a:br>
              <a:rPr lang="es-ES" sz="3100" dirty="0" smtClean="0">
                <a:latin typeface="Times New Roman" pitchFamily="18" charset="0"/>
                <a:cs typeface="Times New Roman" pitchFamily="18" charset="0"/>
              </a:rPr>
            </a:br>
            <a:r>
              <a:rPr lang="es-ES" sz="3100" dirty="0" smtClean="0">
                <a:latin typeface="Times New Roman" pitchFamily="18" charset="0"/>
                <a:cs typeface="Times New Roman" pitchFamily="18" charset="0"/>
              </a:rPr>
              <a:t/>
            </a:r>
            <a:br>
              <a:rPr lang="es-ES" sz="3100" dirty="0" smtClean="0">
                <a:latin typeface="Times New Roman" pitchFamily="18" charset="0"/>
                <a:cs typeface="Times New Roman" pitchFamily="18" charset="0"/>
              </a:rPr>
            </a:br>
            <a:r>
              <a:rPr lang="es-ES" sz="3100" dirty="0" smtClean="0">
                <a:latin typeface="Times New Roman" pitchFamily="18" charset="0"/>
                <a:cs typeface="Times New Roman" pitchFamily="18" charset="0"/>
              </a:rPr>
              <a:t>Planificación Silvícola- Rodales </a:t>
            </a:r>
            <a:r>
              <a:rPr lang="es-ES" sz="3100" dirty="0" err="1" smtClean="0">
                <a:latin typeface="Times New Roman" pitchFamily="18" charset="0"/>
                <a:cs typeface="Times New Roman" pitchFamily="18" charset="0"/>
              </a:rPr>
              <a:t>disetáneos</a:t>
            </a:r>
            <a:r>
              <a:rPr lang="es-ES" sz="3100" dirty="0" smtClean="0">
                <a:latin typeface="Times New Roman" pitchFamily="18" charset="0"/>
                <a:cs typeface="Times New Roman" pitchFamily="18" charset="0"/>
              </a:rPr>
              <a:t>. </a:t>
            </a:r>
            <a:r>
              <a:rPr lang="es-ES" sz="3600" dirty="0" smtClean="0">
                <a:latin typeface="Times New Roman" pitchFamily="18" charset="0"/>
                <a:cs typeface="Times New Roman" pitchFamily="18" charset="0"/>
              </a:rPr>
              <a:t>Actividad práctica</a:t>
            </a:r>
            <a:br>
              <a:rPr lang="es-ES" sz="3600" dirty="0" smtClean="0">
                <a:latin typeface="Times New Roman" pitchFamily="18" charset="0"/>
                <a:cs typeface="Times New Roman" pitchFamily="18" charset="0"/>
              </a:rPr>
            </a:br>
            <a:r>
              <a:rPr lang="es-ES" sz="3100" dirty="0" smtClean="0">
                <a:latin typeface="Times New Roman" pitchFamily="18" charset="0"/>
                <a:cs typeface="Times New Roman" pitchFamily="18" charset="0"/>
              </a:rPr>
              <a:t/>
            </a:r>
            <a:br>
              <a:rPr lang="es-ES" sz="3100" dirty="0" smtClean="0">
                <a:latin typeface="Times New Roman" pitchFamily="18" charset="0"/>
                <a:cs typeface="Times New Roman" pitchFamily="18" charset="0"/>
              </a:rPr>
            </a:br>
            <a:endParaRPr lang="es-ES" dirty="0">
              <a:latin typeface="Times New Roman" pitchFamily="18" charset="0"/>
              <a:cs typeface="Times New Roman" pitchFamily="18" charset="0"/>
            </a:endParaRPr>
          </a:p>
        </p:txBody>
      </p:sp>
      <p:sp>
        <p:nvSpPr>
          <p:cNvPr id="3" name="2 Marcador de contenido"/>
          <p:cNvSpPr>
            <a:spLocks noGrp="1"/>
          </p:cNvSpPr>
          <p:nvPr>
            <p:ph idx="1"/>
          </p:nvPr>
        </p:nvSpPr>
        <p:spPr>
          <a:xfrm>
            <a:off x="846292" y="1210630"/>
            <a:ext cx="10515600" cy="4351338"/>
          </a:xfrm>
        </p:spPr>
        <p:txBody>
          <a:bodyPr>
            <a:normAutofit/>
          </a:bodyPr>
          <a:lstStyle/>
          <a:p>
            <a:r>
              <a:rPr lang="es-ES" sz="2400" dirty="0" smtClean="0">
                <a:latin typeface="Times New Roman" pitchFamily="18" charset="0"/>
                <a:cs typeface="Times New Roman" pitchFamily="18" charset="0"/>
              </a:rPr>
              <a:t>Aplicando el método de la serie mínima (SM) determinar los parámetros estructurales del rodal objetivo (RO) disetáneo de </a:t>
            </a:r>
            <a:r>
              <a:rPr lang="es-ES" sz="2400" dirty="0" err="1" smtClean="0">
                <a:latin typeface="Times New Roman" pitchFamily="18" charset="0"/>
                <a:cs typeface="Times New Roman" pitchFamily="18" charset="0"/>
              </a:rPr>
              <a:t>Lenga</a:t>
            </a:r>
            <a:r>
              <a:rPr lang="es-ES" sz="2400" dirty="0" smtClean="0">
                <a:latin typeface="Times New Roman" pitchFamily="18" charset="0"/>
                <a:cs typeface="Times New Roman" pitchFamily="18" charset="0"/>
              </a:rPr>
              <a:t> (</a:t>
            </a:r>
            <a:r>
              <a:rPr lang="es-ES" sz="2400" i="1" dirty="0" err="1" smtClean="0">
                <a:latin typeface="Times New Roman" pitchFamily="18" charset="0"/>
                <a:cs typeface="Times New Roman" pitchFamily="18" charset="0"/>
              </a:rPr>
              <a:t>Nothofagus</a:t>
            </a:r>
            <a:r>
              <a:rPr lang="es-ES" sz="2400" i="1" dirty="0" smtClean="0">
                <a:latin typeface="Times New Roman" pitchFamily="18" charset="0"/>
                <a:cs typeface="Times New Roman" pitchFamily="18" charset="0"/>
              </a:rPr>
              <a:t> </a:t>
            </a:r>
            <a:r>
              <a:rPr lang="es-ES" sz="2400" i="1" dirty="0" err="1" smtClean="0">
                <a:latin typeface="Times New Roman" pitchFamily="18" charset="0"/>
                <a:cs typeface="Times New Roman" pitchFamily="18" charset="0"/>
              </a:rPr>
              <a:t>pumilio</a:t>
            </a:r>
            <a:r>
              <a:rPr lang="es-ES" sz="2400" dirty="0" smtClean="0">
                <a:latin typeface="Times New Roman" pitchFamily="18" charset="0"/>
                <a:cs typeface="Times New Roman" pitchFamily="18" charset="0"/>
              </a:rPr>
              <a:t>) contemplando un área basal de manejo AB</a:t>
            </a:r>
            <a:r>
              <a:rPr lang="es-ES" sz="2400" baseline="-25000" dirty="0" smtClean="0">
                <a:latin typeface="Times New Roman" panose="02020603050405020304" pitchFamily="18" charset="0"/>
                <a:cs typeface="Times New Roman" panose="02020603050405020304" pitchFamily="18" charset="0"/>
              </a:rPr>
              <a:t>M</a:t>
            </a:r>
            <a:r>
              <a:rPr lang="es-ES" sz="2400" dirty="0" smtClean="0">
                <a:latin typeface="Times New Roman" pitchFamily="18" charset="0"/>
                <a:cs typeface="Times New Roman" pitchFamily="18" charset="0"/>
              </a:rPr>
              <a:t> de 25 m2/ha, un Diámetro máximo de la distribución diamétrica de 52,5 cm. Amplitud de la clase de 5 cm. Analizar los resultados comparando dos valores de coeficiente de disminución </a:t>
            </a:r>
            <a:r>
              <a:rPr lang="es-ES" sz="2400" i="1" dirty="0" smtClean="0">
                <a:latin typeface="Times New Roman" pitchFamily="18" charset="0"/>
                <a:cs typeface="Times New Roman" pitchFamily="18" charset="0"/>
              </a:rPr>
              <a:t>q</a:t>
            </a:r>
            <a:r>
              <a:rPr lang="es-ES" sz="2400" dirty="0" smtClean="0">
                <a:latin typeface="Times New Roman" pitchFamily="18" charset="0"/>
                <a:cs typeface="Times New Roman" pitchFamily="18" charset="0"/>
              </a:rPr>
              <a:t>.  1) </a:t>
            </a:r>
            <a:r>
              <a:rPr lang="es-ES" sz="2400" i="1" dirty="0" smtClean="0">
                <a:latin typeface="Times New Roman" pitchFamily="18" charset="0"/>
                <a:cs typeface="Times New Roman" pitchFamily="18" charset="0"/>
              </a:rPr>
              <a:t>q</a:t>
            </a:r>
            <a:r>
              <a:rPr lang="es-ES" sz="2400" dirty="0" smtClean="0">
                <a:latin typeface="Times New Roman" pitchFamily="18" charset="0"/>
                <a:cs typeface="Times New Roman" pitchFamily="18" charset="0"/>
              </a:rPr>
              <a:t> = 1,5 y  2) </a:t>
            </a:r>
            <a:r>
              <a:rPr lang="es-ES" sz="2400" i="1" dirty="0" smtClean="0">
                <a:latin typeface="Times New Roman" pitchFamily="18" charset="0"/>
                <a:cs typeface="Times New Roman" pitchFamily="18" charset="0"/>
              </a:rPr>
              <a:t>q</a:t>
            </a:r>
            <a:r>
              <a:rPr lang="es-ES" sz="2400" dirty="0" smtClean="0">
                <a:latin typeface="Times New Roman" pitchFamily="18" charset="0"/>
                <a:cs typeface="Times New Roman" pitchFamily="18" charset="0"/>
              </a:rPr>
              <a:t> = 1,7 .</a:t>
            </a:r>
          </a:p>
          <a:p>
            <a:pPr>
              <a:buNone/>
            </a:pPr>
            <a:r>
              <a:rPr lang="es-ES" sz="2400" dirty="0" smtClean="0">
                <a:latin typeface="Times New Roman" pitchFamily="18" charset="0"/>
                <a:cs typeface="Times New Roman" pitchFamily="18" charset="0"/>
              </a:rPr>
              <a:t>Ecuación para calcular el Volumen:  </a:t>
            </a:r>
          </a:p>
          <a:p>
            <a:pPr>
              <a:buNone/>
            </a:pPr>
            <a:endParaRPr lang="es-ES" sz="2400" dirty="0" smtClean="0"/>
          </a:p>
          <a:p>
            <a:pPr>
              <a:buNone/>
            </a:pPr>
            <a:endParaRPr lang="es-ES" sz="2400" dirty="0" smtClean="0">
              <a:latin typeface="Times New Roman" pitchFamily="18" charset="0"/>
              <a:cs typeface="Times New Roman" pitchFamily="18" charset="0"/>
            </a:endParaRPr>
          </a:p>
          <a:p>
            <a:pPr>
              <a:buNone/>
            </a:pPr>
            <a:r>
              <a:rPr lang="es-ES" sz="2400" dirty="0" smtClean="0">
                <a:latin typeface="Times New Roman" pitchFamily="18" charset="0"/>
                <a:cs typeface="Times New Roman" pitchFamily="18" charset="0"/>
              </a:rPr>
              <a:t> A) Calcular los excedentes o déficit del </a:t>
            </a:r>
            <a:r>
              <a:rPr lang="es-ES" sz="2400" i="1" dirty="0" smtClean="0">
                <a:latin typeface="Times New Roman" pitchFamily="18" charset="0"/>
                <a:cs typeface="Times New Roman" pitchFamily="18" charset="0"/>
              </a:rPr>
              <a:t>N</a:t>
            </a:r>
            <a:r>
              <a:rPr lang="es-ES" sz="2400" dirty="0" smtClean="0">
                <a:latin typeface="Times New Roman" pitchFamily="18" charset="0"/>
                <a:cs typeface="Times New Roman" pitchFamily="18" charset="0"/>
              </a:rPr>
              <a:t> de árboles y en el volumen por clase diamétrica de respecto a la estructura actual. </a:t>
            </a:r>
          </a:p>
          <a:p>
            <a:endParaRPr lang="es-ES" dirty="0"/>
          </a:p>
        </p:txBody>
      </p:sp>
      <p:graphicFrame>
        <p:nvGraphicFramePr>
          <p:cNvPr id="39939" name="Object 3"/>
          <p:cNvGraphicFramePr>
            <a:graphicFrameLocks noChangeAspect="1"/>
          </p:cNvGraphicFramePr>
          <p:nvPr/>
        </p:nvGraphicFramePr>
        <p:xfrm>
          <a:off x="1183728" y="4132501"/>
          <a:ext cx="5781675" cy="292100"/>
        </p:xfrm>
        <a:graphic>
          <a:graphicData uri="http://schemas.openxmlformats.org/presentationml/2006/ole">
            <p:oleObj spid="_x0000_s39939" name="Ecuación" r:id="rId3" imgW="3962160" imgH="20304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	Rodal disetáneo o Bosque disetáneo?</a:t>
            </a:r>
            <a:endParaRPr lang="es-ES" dirty="0"/>
          </a:p>
        </p:txBody>
      </p:sp>
      <p:pic>
        <p:nvPicPr>
          <p:cNvPr id="43010" name="Picture 2"/>
          <p:cNvPicPr>
            <a:picLocks noChangeAspect="1" noChangeArrowheads="1"/>
          </p:cNvPicPr>
          <p:nvPr/>
        </p:nvPicPr>
        <p:blipFill>
          <a:blip r:embed="rId2" cstate="print"/>
          <a:srcRect/>
          <a:stretch>
            <a:fillRect/>
          </a:stretch>
        </p:blipFill>
        <p:spPr bwMode="auto">
          <a:xfrm>
            <a:off x="417249" y="1660880"/>
            <a:ext cx="6276553" cy="4140491"/>
          </a:xfrm>
          <a:prstGeom prst="rect">
            <a:avLst/>
          </a:prstGeom>
          <a:noFill/>
          <a:ln w="9525">
            <a:noFill/>
            <a:miter lim="800000"/>
            <a:headEnd/>
            <a:tailEnd/>
          </a:ln>
        </p:spPr>
      </p:pic>
      <p:pic>
        <p:nvPicPr>
          <p:cNvPr id="7" name="Picture 2">
            <a:extLst>
              <a:ext uri="{FF2B5EF4-FFF2-40B4-BE49-F238E27FC236}">
                <a16:creationId xmlns="" xmlns:a16="http://schemas.microsoft.com/office/drawing/2014/main" id="{6ABC77BE-CB48-4C11-A12C-82DB28085287}"/>
              </a:ext>
            </a:extLst>
          </p:cNvPr>
          <p:cNvPicPr>
            <a:picLocks noChangeAspect="1" noChangeArrowheads="1"/>
          </p:cNvPicPr>
          <p:nvPr/>
        </p:nvPicPr>
        <p:blipFill rotWithShape="1">
          <a:blip r:embed="rId3" cstate="print"/>
          <a:srcRect l="1372" r="5638" b="1"/>
          <a:stretch/>
        </p:blipFill>
        <p:spPr>
          <a:xfrm>
            <a:off x="6716734" y="1668570"/>
            <a:ext cx="5123843" cy="414630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1948" y="794004"/>
            <a:ext cx="10515600" cy="775852"/>
          </a:xfrm>
        </p:spPr>
        <p:txBody>
          <a:bodyPr>
            <a:normAutofit fontScale="90000"/>
          </a:bodyPr>
          <a:lstStyle/>
          <a:p>
            <a:pPr algn="ctr"/>
            <a:r>
              <a:rPr lang="es-ES_tradnl" dirty="0">
                <a:latin typeface="Arial" pitchFamily="34" charset="0"/>
              </a:rPr>
              <a:t/>
            </a:r>
            <a:br>
              <a:rPr lang="es-ES_tradnl" dirty="0">
                <a:latin typeface="Arial" pitchFamily="34" charset="0"/>
              </a:rPr>
            </a:br>
            <a:r>
              <a:rPr lang="es-ES_tradnl" dirty="0">
                <a:latin typeface="Times New Roman" pitchFamily="18" charset="0"/>
                <a:cs typeface="Times New Roman" pitchFamily="18" charset="0"/>
              </a:rPr>
              <a:t>Rodales </a:t>
            </a:r>
            <a:r>
              <a:rPr lang="es-ES_tradnl" dirty="0" err="1">
                <a:latin typeface="Times New Roman" pitchFamily="18" charset="0"/>
                <a:cs typeface="Times New Roman" pitchFamily="18" charset="0"/>
              </a:rPr>
              <a:t>disetáneos</a:t>
            </a:r>
            <a:r>
              <a:rPr lang="es-ES_tradnl" dirty="0">
                <a:latin typeface="Times New Roman" pitchFamily="18" charset="0"/>
                <a:cs typeface="Times New Roman" pitchFamily="18" charset="0"/>
              </a:rPr>
              <a:t/>
            </a:r>
            <a:br>
              <a:rPr lang="es-ES_tradnl" dirty="0">
                <a:latin typeface="Times New Roman" pitchFamily="18" charset="0"/>
                <a:cs typeface="Times New Roman" pitchFamily="18" charset="0"/>
              </a:rPr>
            </a:br>
            <a:endParaRPr lang="es-ES" dirty="0">
              <a:latin typeface="Times New Roman" pitchFamily="18" charset="0"/>
              <a:cs typeface="Times New Roman" pitchFamily="18" charset="0"/>
            </a:endParaRPr>
          </a:p>
        </p:txBody>
      </p:sp>
      <p:grpSp>
        <p:nvGrpSpPr>
          <p:cNvPr id="4" name="Group 2"/>
          <p:cNvGrpSpPr>
            <a:grpSpLocks noGrp="1"/>
          </p:cNvGrpSpPr>
          <p:nvPr/>
        </p:nvGrpSpPr>
        <p:grpSpPr bwMode="auto">
          <a:xfrm>
            <a:off x="879079" y="1825625"/>
            <a:ext cx="10474721" cy="4351338"/>
            <a:chOff x="261" y="1200"/>
            <a:chExt cx="5381" cy="1709"/>
          </a:xfrm>
        </p:grpSpPr>
        <p:sp>
          <p:nvSpPr>
            <p:cNvPr id="5" name="Rectangle 3"/>
            <p:cNvSpPr>
              <a:spLocks noChangeArrowheads="1"/>
            </p:cNvSpPr>
            <p:nvPr/>
          </p:nvSpPr>
          <p:spPr bwMode="auto">
            <a:xfrm>
              <a:off x="3168" y="1392"/>
              <a:ext cx="2016" cy="1248"/>
            </a:xfrm>
            <a:prstGeom prst="rect">
              <a:avLst/>
            </a:prstGeom>
            <a:solidFill>
              <a:schemeClr val="bg1"/>
            </a:solidFill>
            <a:ln w="9525">
              <a:solidFill>
                <a:schemeClr val="tx1"/>
              </a:solidFill>
              <a:miter lim="800000"/>
              <a:headEnd/>
              <a:tailEnd/>
            </a:ln>
          </p:spPr>
          <p:txBody>
            <a:bodyPr wrap="none" anchor="ctr"/>
            <a:lstStyle/>
            <a:p>
              <a:pPr algn="ctr" eaLnBrk="0" hangingPunct="0"/>
              <a:endParaRPr lang="es-ES" sz="800">
                <a:latin typeface="Arial" pitchFamily="34" charset="0"/>
              </a:endParaRPr>
            </a:p>
          </p:txBody>
        </p:sp>
        <p:sp>
          <p:nvSpPr>
            <p:cNvPr id="6" name="Rectangle 4"/>
            <p:cNvSpPr>
              <a:spLocks noChangeArrowheads="1"/>
            </p:cNvSpPr>
            <p:nvPr/>
          </p:nvSpPr>
          <p:spPr bwMode="auto">
            <a:xfrm>
              <a:off x="480" y="1392"/>
              <a:ext cx="2016" cy="1248"/>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7" name="Freeform 5"/>
            <p:cNvSpPr>
              <a:spLocks/>
            </p:cNvSpPr>
            <p:nvPr/>
          </p:nvSpPr>
          <p:spPr bwMode="auto">
            <a:xfrm>
              <a:off x="545" y="1478"/>
              <a:ext cx="1807" cy="1162"/>
            </a:xfrm>
            <a:custGeom>
              <a:avLst/>
              <a:gdLst>
                <a:gd name="T0" fmla="*/ 0 w 1807"/>
                <a:gd name="T1" fmla="*/ 0 h 1162"/>
                <a:gd name="T2" fmla="*/ 433 w 1807"/>
                <a:gd name="T3" fmla="*/ 700 h 1162"/>
                <a:gd name="T4" fmla="*/ 755 w 1807"/>
                <a:gd name="T5" fmla="*/ 944 h 1162"/>
                <a:gd name="T6" fmla="*/ 1355 w 1807"/>
                <a:gd name="T7" fmla="*/ 1077 h 1162"/>
                <a:gd name="T8" fmla="*/ 1807 w 1807"/>
                <a:gd name="T9" fmla="*/ 1162 h 1162"/>
                <a:gd name="T10" fmla="*/ 0 60000 65536"/>
                <a:gd name="T11" fmla="*/ 0 60000 65536"/>
                <a:gd name="T12" fmla="*/ 0 60000 65536"/>
                <a:gd name="T13" fmla="*/ 0 60000 65536"/>
                <a:gd name="T14" fmla="*/ 0 60000 65536"/>
                <a:gd name="T15" fmla="*/ 0 w 1807"/>
                <a:gd name="T16" fmla="*/ 0 h 1162"/>
                <a:gd name="T17" fmla="*/ 1807 w 1807"/>
                <a:gd name="T18" fmla="*/ 1162 h 1162"/>
              </a:gdLst>
              <a:ahLst/>
              <a:cxnLst>
                <a:cxn ang="T10">
                  <a:pos x="T0" y="T1"/>
                </a:cxn>
                <a:cxn ang="T11">
                  <a:pos x="T2" y="T3"/>
                </a:cxn>
                <a:cxn ang="T12">
                  <a:pos x="T4" y="T5"/>
                </a:cxn>
                <a:cxn ang="T13">
                  <a:pos x="T6" y="T7"/>
                </a:cxn>
                <a:cxn ang="T14">
                  <a:pos x="T8" y="T9"/>
                </a:cxn>
              </a:cxnLst>
              <a:rect l="T15" t="T16" r="T17" b="T18"/>
              <a:pathLst>
                <a:path w="1807" h="1162">
                  <a:moveTo>
                    <a:pt x="0" y="0"/>
                  </a:moveTo>
                  <a:cubicBezTo>
                    <a:pt x="72" y="117"/>
                    <a:pt x="307" y="543"/>
                    <a:pt x="433" y="700"/>
                  </a:cubicBezTo>
                  <a:cubicBezTo>
                    <a:pt x="559" y="857"/>
                    <a:pt x="601" y="881"/>
                    <a:pt x="755" y="944"/>
                  </a:cubicBezTo>
                  <a:cubicBezTo>
                    <a:pt x="909" y="1007"/>
                    <a:pt x="1180" y="1041"/>
                    <a:pt x="1355" y="1077"/>
                  </a:cubicBezTo>
                  <a:cubicBezTo>
                    <a:pt x="1530" y="1113"/>
                    <a:pt x="1713" y="1144"/>
                    <a:pt x="1807" y="1162"/>
                  </a:cubicBezTo>
                </a:path>
              </a:pathLst>
            </a:custGeom>
            <a:noFill/>
            <a:ln w="9525">
              <a:solidFill>
                <a:schemeClr val="tx1"/>
              </a:solidFill>
              <a:round/>
              <a:headEnd/>
              <a:tailEnd/>
            </a:ln>
          </p:spPr>
          <p:txBody>
            <a:bodyPr wrap="none" anchor="ctr"/>
            <a:lstStyle/>
            <a:p>
              <a:endParaRPr lang="es-ES"/>
            </a:p>
          </p:txBody>
        </p:sp>
        <p:sp>
          <p:nvSpPr>
            <p:cNvPr id="8" name="Freeform 6"/>
            <p:cNvSpPr>
              <a:spLocks/>
            </p:cNvSpPr>
            <p:nvPr/>
          </p:nvSpPr>
          <p:spPr bwMode="auto">
            <a:xfrm>
              <a:off x="3168" y="1584"/>
              <a:ext cx="576" cy="336"/>
            </a:xfrm>
            <a:custGeom>
              <a:avLst/>
              <a:gdLst>
                <a:gd name="T0" fmla="*/ 0 w 576"/>
                <a:gd name="T1" fmla="*/ 336 h 336"/>
                <a:gd name="T2" fmla="*/ 276 w 576"/>
                <a:gd name="T3" fmla="*/ 144 h 336"/>
                <a:gd name="T4" fmla="*/ 576 w 576"/>
                <a:gd name="T5" fmla="*/ 0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336"/>
                  </a:moveTo>
                  <a:cubicBezTo>
                    <a:pt x="46" y="304"/>
                    <a:pt x="180" y="200"/>
                    <a:pt x="276" y="144"/>
                  </a:cubicBezTo>
                  <a:cubicBezTo>
                    <a:pt x="372" y="88"/>
                    <a:pt x="514" y="30"/>
                    <a:pt x="576" y="0"/>
                  </a:cubicBezTo>
                </a:path>
              </a:pathLst>
            </a:custGeom>
            <a:noFill/>
            <a:ln w="9525">
              <a:solidFill>
                <a:schemeClr val="tx1"/>
              </a:solidFill>
              <a:round/>
              <a:headEnd/>
              <a:tailEnd/>
            </a:ln>
          </p:spPr>
          <p:txBody>
            <a:bodyPr wrap="none" anchor="ctr"/>
            <a:lstStyle/>
            <a:p>
              <a:endParaRPr lang="es-ES"/>
            </a:p>
          </p:txBody>
        </p:sp>
        <p:sp>
          <p:nvSpPr>
            <p:cNvPr id="9" name="Text Box 7"/>
            <p:cNvSpPr txBox="1">
              <a:spLocks noChangeArrowheads="1"/>
            </p:cNvSpPr>
            <p:nvPr/>
          </p:nvSpPr>
          <p:spPr bwMode="auto">
            <a:xfrm>
              <a:off x="963" y="2688"/>
              <a:ext cx="940" cy="173"/>
            </a:xfrm>
            <a:prstGeom prst="rect">
              <a:avLst/>
            </a:prstGeom>
            <a:noFill/>
            <a:ln w="9525">
              <a:noFill/>
              <a:miter lim="800000"/>
              <a:headEnd/>
              <a:tailEnd/>
            </a:ln>
          </p:spPr>
          <p:txBody>
            <a:bodyPr wrap="none" anchor="ctr">
              <a:spAutoFit/>
            </a:bodyPr>
            <a:lstStyle/>
            <a:p>
              <a:pPr algn="ctr" eaLnBrk="0" hangingPunct="0"/>
              <a:r>
                <a:rPr lang="es-ES_tradnl" sz="1200">
                  <a:latin typeface="Arial" pitchFamily="34" charset="0"/>
                </a:rPr>
                <a:t>Clases de diámetro</a:t>
              </a:r>
              <a:endParaRPr lang="es-ES_tradnl" sz="2400">
                <a:latin typeface="Times New Roman" pitchFamily="18" charset="0"/>
              </a:endParaRPr>
            </a:p>
          </p:txBody>
        </p:sp>
        <p:sp>
          <p:nvSpPr>
            <p:cNvPr id="10" name="Text Box 8"/>
            <p:cNvSpPr txBox="1">
              <a:spLocks noChangeArrowheads="1"/>
            </p:cNvSpPr>
            <p:nvPr/>
          </p:nvSpPr>
          <p:spPr bwMode="auto">
            <a:xfrm rot="10800000">
              <a:off x="261" y="1670"/>
              <a:ext cx="190" cy="518"/>
            </a:xfrm>
            <a:prstGeom prst="rect">
              <a:avLst/>
            </a:prstGeom>
            <a:noFill/>
            <a:ln w="9525">
              <a:noFill/>
              <a:miter lim="800000"/>
              <a:headEnd/>
              <a:tailEnd/>
            </a:ln>
          </p:spPr>
          <p:txBody>
            <a:bodyPr vert="eaVert" wrap="none" anchor="ctr">
              <a:spAutoFit/>
            </a:bodyPr>
            <a:lstStyle/>
            <a:p>
              <a:pPr algn="ctr" eaLnBrk="0" hangingPunct="0"/>
              <a:r>
                <a:rPr lang="es-ES_tradnl" sz="1200" dirty="0">
                  <a:latin typeface="Arial" pitchFamily="34" charset="0"/>
                </a:rPr>
                <a:t>Densidad (</a:t>
              </a:r>
              <a:r>
                <a:rPr lang="es-ES_tradnl" sz="1200" dirty="0" err="1">
                  <a:latin typeface="Arial" pitchFamily="34" charset="0"/>
                </a:rPr>
                <a:t>arb</a:t>
              </a:r>
              <a:r>
                <a:rPr lang="es-ES_tradnl" sz="1200" dirty="0">
                  <a:latin typeface="Arial" pitchFamily="34" charset="0"/>
                </a:rPr>
                <a:t>/ha)</a:t>
              </a:r>
              <a:endParaRPr lang="es-ES_tradnl" sz="2400" dirty="0">
                <a:latin typeface="Arial" pitchFamily="34" charset="0"/>
              </a:endParaRPr>
            </a:p>
          </p:txBody>
        </p:sp>
        <p:sp>
          <p:nvSpPr>
            <p:cNvPr id="11" name="Text Box 9"/>
            <p:cNvSpPr txBox="1">
              <a:spLocks noChangeArrowheads="1"/>
            </p:cNvSpPr>
            <p:nvPr/>
          </p:nvSpPr>
          <p:spPr bwMode="auto">
            <a:xfrm>
              <a:off x="3693" y="2736"/>
              <a:ext cx="733" cy="173"/>
            </a:xfrm>
            <a:prstGeom prst="rect">
              <a:avLst/>
            </a:prstGeom>
            <a:noFill/>
            <a:ln w="9525">
              <a:noFill/>
              <a:miter lim="800000"/>
              <a:headEnd/>
              <a:tailEnd/>
            </a:ln>
          </p:spPr>
          <p:txBody>
            <a:bodyPr wrap="none" anchor="ctr">
              <a:spAutoFit/>
            </a:bodyPr>
            <a:lstStyle/>
            <a:p>
              <a:pPr algn="ctr" eaLnBrk="0" hangingPunct="0"/>
              <a:r>
                <a:rPr lang="es-ES_tradnl" sz="1200">
                  <a:latin typeface="Arial" pitchFamily="34" charset="0"/>
                </a:rPr>
                <a:t>Tiempo (años)</a:t>
              </a:r>
            </a:p>
          </p:txBody>
        </p:sp>
        <p:sp>
          <p:nvSpPr>
            <p:cNvPr id="12" name="Text Box 10"/>
            <p:cNvSpPr txBox="1">
              <a:spLocks noChangeArrowheads="1"/>
            </p:cNvSpPr>
            <p:nvPr/>
          </p:nvSpPr>
          <p:spPr bwMode="auto">
            <a:xfrm rot="-5400000">
              <a:off x="2535" y="1929"/>
              <a:ext cx="961" cy="173"/>
            </a:xfrm>
            <a:prstGeom prst="rect">
              <a:avLst/>
            </a:prstGeom>
            <a:noFill/>
            <a:ln w="9525">
              <a:noFill/>
              <a:miter lim="800000"/>
              <a:headEnd/>
              <a:tailEnd/>
            </a:ln>
          </p:spPr>
          <p:txBody>
            <a:bodyPr wrap="none" anchor="ctr">
              <a:spAutoFit/>
            </a:bodyPr>
            <a:lstStyle/>
            <a:p>
              <a:pPr algn="ctr" eaLnBrk="0" hangingPunct="0"/>
              <a:r>
                <a:rPr lang="es-ES_tradnl" sz="1200">
                  <a:latin typeface="Arial" pitchFamily="34" charset="0"/>
                </a:rPr>
                <a:t>Volumen o biomasa</a:t>
              </a:r>
            </a:p>
          </p:txBody>
        </p:sp>
        <p:sp>
          <p:nvSpPr>
            <p:cNvPr id="13" name="Text Box 11"/>
            <p:cNvSpPr txBox="1">
              <a:spLocks noChangeArrowheads="1"/>
            </p:cNvSpPr>
            <p:nvPr/>
          </p:nvSpPr>
          <p:spPr bwMode="auto">
            <a:xfrm>
              <a:off x="3312" y="2016"/>
              <a:ext cx="333" cy="135"/>
            </a:xfrm>
            <a:prstGeom prst="rect">
              <a:avLst/>
            </a:prstGeom>
            <a:noFill/>
            <a:ln w="9525">
              <a:noFill/>
              <a:miter lim="800000"/>
              <a:headEnd/>
              <a:tailEnd/>
            </a:ln>
          </p:spPr>
          <p:txBody>
            <a:bodyPr wrap="none" anchor="ctr">
              <a:spAutoFit/>
            </a:bodyPr>
            <a:lstStyle/>
            <a:p>
              <a:pPr algn="ctr" eaLnBrk="0" hangingPunct="0"/>
              <a:r>
                <a:rPr lang="es-ES_tradnl" sz="800">
                  <a:latin typeface="Arial" pitchFamily="34" charset="0"/>
                </a:rPr>
                <a:t>1</a:t>
              </a:r>
              <a:r>
                <a:rPr lang="es-ES_tradnl" sz="800" baseline="30000">
                  <a:latin typeface="Arial" pitchFamily="34" charset="0"/>
                </a:rPr>
                <a:t>er</a:t>
              </a:r>
              <a:r>
                <a:rPr lang="es-ES_tradnl" sz="800">
                  <a:latin typeface="Arial" pitchFamily="34" charset="0"/>
                </a:rPr>
                <a:t> ciclo</a:t>
              </a:r>
            </a:p>
          </p:txBody>
        </p:sp>
        <p:sp>
          <p:nvSpPr>
            <p:cNvPr id="14" name="Text Box 12"/>
            <p:cNvSpPr txBox="1">
              <a:spLocks noChangeArrowheads="1"/>
            </p:cNvSpPr>
            <p:nvPr/>
          </p:nvSpPr>
          <p:spPr bwMode="auto">
            <a:xfrm>
              <a:off x="3931" y="2016"/>
              <a:ext cx="342" cy="135"/>
            </a:xfrm>
            <a:prstGeom prst="rect">
              <a:avLst/>
            </a:prstGeom>
            <a:noFill/>
            <a:ln w="9525">
              <a:noFill/>
              <a:miter lim="800000"/>
              <a:headEnd/>
              <a:tailEnd/>
            </a:ln>
          </p:spPr>
          <p:txBody>
            <a:bodyPr wrap="none" anchor="ctr">
              <a:spAutoFit/>
            </a:bodyPr>
            <a:lstStyle/>
            <a:p>
              <a:pPr algn="ctr" eaLnBrk="0" hangingPunct="0"/>
              <a:r>
                <a:rPr lang="es-ES_tradnl" sz="800">
                  <a:latin typeface="Arial" pitchFamily="34" charset="0"/>
                </a:rPr>
                <a:t>2</a:t>
              </a:r>
              <a:r>
                <a:rPr lang="es-ES_tradnl" sz="800" baseline="30000">
                  <a:latin typeface="Arial" pitchFamily="34" charset="0"/>
                </a:rPr>
                <a:t>do</a:t>
              </a:r>
              <a:r>
                <a:rPr lang="es-ES_tradnl" sz="800">
                  <a:latin typeface="Arial" pitchFamily="34" charset="0"/>
                </a:rPr>
                <a:t> ciclo</a:t>
              </a:r>
            </a:p>
          </p:txBody>
        </p:sp>
        <p:sp>
          <p:nvSpPr>
            <p:cNvPr id="15" name="AutoShape 13"/>
            <p:cNvSpPr>
              <a:spLocks noChangeArrowheads="1"/>
            </p:cNvSpPr>
            <p:nvPr/>
          </p:nvSpPr>
          <p:spPr bwMode="auto">
            <a:xfrm rot="-13391">
              <a:off x="2640" y="2112"/>
              <a:ext cx="288" cy="96"/>
            </a:xfrm>
            <a:prstGeom prst="rightArrow">
              <a:avLst>
                <a:gd name="adj1" fmla="val 50000"/>
                <a:gd name="adj2" fmla="val 75000"/>
              </a:avLst>
            </a:prstGeom>
            <a:noFill/>
            <a:ln w="9525">
              <a:solidFill>
                <a:schemeClr val="tx1"/>
              </a:solidFill>
              <a:miter lim="800000"/>
              <a:headEnd/>
              <a:tailEnd/>
            </a:ln>
          </p:spPr>
          <p:txBody>
            <a:bodyPr wrap="none" anchor="ctr"/>
            <a:lstStyle/>
            <a:p>
              <a:endParaRPr lang="es-ES"/>
            </a:p>
          </p:txBody>
        </p:sp>
        <p:sp>
          <p:nvSpPr>
            <p:cNvPr id="16" name="Freeform 14"/>
            <p:cNvSpPr>
              <a:spLocks/>
            </p:cNvSpPr>
            <p:nvPr/>
          </p:nvSpPr>
          <p:spPr bwMode="auto">
            <a:xfrm>
              <a:off x="3744" y="1584"/>
              <a:ext cx="576" cy="336"/>
            </a:xfrm>
            <a:custGeom>
              <a:avLst/>
              <a:gdLst>
                <a:gd name="T0" fmla="*/ 0 w 576"/>
                <a:gd name="T1" fmla="*/ 336 h 336"/>
                <a:gd name="T2" fmla="*/ 264 w 576"/>
                <a:gd name="T3" fmla="*/ 120 h 336"/>
                <a:gd name="T4" fmla="*/ 576 w 576"/>
                <a:gd name="T5" fmla="*/ 0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336"/>
                  </a:moveTo>
                  <a:cubicBezTo>
                    <a:pt x="44" y="300"/>
                    <a:pt x="168" y="176"/>
                    <a:pt x="264" y="120"/>
                  </a:cubicBezTo>
                  <a:cubicBezTo>
                    <a:pt x="360" y="64"/>
                    <a:pt x="511" y="25"/>
                    <a:pt x="576" y="0"/>
                  </a:cubicBezTo>
                </a:path>
              </a:pathLst>
            </a:custGeom>
            <a:noFill/>
            <a:ln w="9525">
              <a:solidFill>
                <a:schemeClr val="tx1"/>
              </a:solidFill>
              <a:round/>
              <a:headEnd/>
              <a:tailEnd/>
            </a:ln>
          </p:spPr>
          <p:txBody>
            <a:bodyPr wrap="none" anchor="ctr"/>
            <a:lstStyle/>
            <a:p>
              <a:endParaRPr lang="es-ES"/>
            </a:p>
          </p:txBody>
        </p:sp>
        <p:sp>
          <p:nvSpPr>
            <p:cNvPr id="17" name="Freeform 15"/>
            <p:cNvSpPr>
              <a:spLocks/>
            </p:cNvSpPr>
            <p:nvPr/>
          </p:nvSpPr>
          <p:spPr bwMode="auto">
            <a:xfrm>
              <a:off x="4848" y="1650"/>
              <a:ext cx="345" cy="254"/>
            </a:xfrm>
            <a:custGeom>
              <a:avLst/>
              <a:gdLst>
                <a:gd name="T0" fmla="*/ 0 w 345"/>
                <a:gd name="T1" fmla="*/ 254 h 254"/>
                <a:gd name="T2" fmla="*/ 288 w 345"/>
                <a:gd name="T3" fmla="*/ 48 h 254"/>
                <a:gd name="T4" fmla="*/ 342 w 345"/>
                <a:gd name="T5" fmla="*/ 0 h 254"/>
                <a:gd name="T6" fmla="*/ 0 60000 65536"/>
                <a:gd name="T7" fmla="*/ 0 60000 65536"/>
                <a:gd name="T8" fmla="*/ 0 60000 65536"/>
                <a:gd name="T9" fmla="*/ 0 w 345"/>
                <a:gd name="T10" fmla="*/ 0 h 254"/>
                <a:gd name="T11" fmla="*/ 345 w 345"/>
                <a:gd name="T12" fmla="*/ 254 h 254"/>
              </a:gdLst>
              <a:ahLst/>
              <a:cxnLst>
                <a:cxn ang="T6">
                  <a:pos x="T0" y="T1"/>
                </a:cxn>
                <a:cxn ang="T7">
                  <a:pos x="T2" y="T3"/>
                </a:cxn>
                <a:cxn ang="T8">
                  <a:pos x="T4" y="T5"/>
                </a:cxn>
              </a:cxnLst>
              <a:rect l="T9" t="T10" r="T11" b="T12"/>
              <a:pathLst>
                <a:path w="345" h="254">
                  <a:moveTo>
                    <a:pt x="0" y="254"/>
                  </a:moveTo>
                  <a:cubicBezTo>
                    <a:pt x="49" y="220"/>
                    <a:pt x="231" y="90"/>
                    <a:pt x="288" y="48"/>
                  </a:cubicBezTo>
                  <a:cubicBezTo>
                    <a:pt x="345" y="6"/>
                    <a:pt x="331" y="10"/>
                    <a:pt x="342" y="0"/>
                  </a:cubicBezTo>
                </a:path>
              </a:pathLst>
            </a:custGeom>
            <a:noFill/>
            <a:ln w="9525">
              <a:solidFill>
                <a:schemeClr val="tx1"/>
              </a:solidFill>
              <a:round/>
              <a:headEnd/>
              <a:tailEnd/>
            </a:ln>
          </p:spPr>
          <p:txBody>
            <a:bodyPr wrap="none" anchor="ctr"/>
            <a:lstStyle/>
            <a:p>
              <a:endParaRPr lang="es-ES"/>
            </a:p>
          </p:txBody>
        </p:sp>
        <p:sp>
          <p:nvSpPr>
            <p:cNvPr id="18" name="Freeform 16"/>
            <p:cNvSpPr>
              <a:spLocks/>
            </p:cNvSpPr>
            <p:nvPr/>
          </p:nvSpPr>
          <p:spPr bwMode="auto">
            <a:xfrm>
              <a:off x="4312" y="1584"/>
              <a:ext cx="536" cy="336"/>
            </a:xfrm>
            <a:custGeom>
              <a:avLst/>
              <a:gdLst>
                <a:gd name="T0" fmla="*/ 0 w 536"/>
                <a:gd name="T1" fmla="*/ 336 h 336"/>
                <a:gd name="T2" fmla="*/ 266 w 536"/>
                <a:gd name="T3" fmla="*/ 66 h 336"/>
                <a:gd name="T4" fmla="*/ 536 w 536"/>
                <a:gd name="T5" fmla="*/ 0 h 336"/>
                <a:gd name="T6" fmla="*/ 0 60000 65536"/>
                <a:gd name="T7" fmla="*/ 0 60000 65536"/>
                <a:gd name="T8" fmla="*/ 0 60000 65536"/>
                <a:gd name="T9" fmla="*/ 0 w 536"/>
                <a:gd name="T10" fmla="*/ 0 h 336"/>
                <a:gd name="T11" fmla="*/ 536 w 536"/>
                <a:gd name="T12" fmla="*/ 336 h 336"/>
              </a:gdLst>
              <a:ahLst/>
              <a:cxnLst>
                <a:cxn ang="T6">
                  <a:pos x="T0" y="T1"/>
                </a:cxn>
                <a:cxn ang="T7">
                  <a:pos x="T2" y="T3"/>
                </a:cxn>
                <a:cxn ang="T8">
                  <a:pos x="T4" y="T5"/>
                </a:cxn>
              </a:cxnLst>
              <a:rect l="T9" t="T10" r="T11" b="T12"/>
              <a:pathLst>
                <a:path w="536" h="336">
                  <a:moveTo>
                    <a:pt x="0" y="336"/>
                  </a:moveTo>
                  <a:cubicBezTo>
                    <a:pt x="44" y="292"/>
                    <a:pt x="177" y="122"/>
                    <a:pt x="266" y="66"/>
                  </a:cubicBezTo>
                  <a:cubicBezTo>
                    <a:pt x="355" y="10"/>
                    <a:pt x="480" y="14"/>
                    <a:pt x="536" y="0"/>
                  </a:cubicBezTo>
                </a:path>
              </a:pathLst>
            </a:custGeom>
            <a:noFill/>
            <a:ln w="9525">
              <a:solidFill>
                <a:schemeClr val="tx1"/>
              </a:solidFill>
              <a:round/>
              <a:headEnd/>
              <a:tailEnd/>
            </a:ln>
          </p:spPr>
          <p:txBody>
            <a:bodyPr wrap="none" anchor="ctr"/>
            <a:lstStyle/>
            <a:p>
              <a:endParaRPr lang="es-ES"/>
            </a:p>
          </p:txBody>
        </p:sp>
        <p:sp>
          <p:nvSpPr>
            <p:cNvPr id="19" name="Line 17"/>
            <p:cNvSpPr>
              <a:spLocks noChangeShapeType="1"/>
            </p:cNvSpPr>
            <p:nvPr/>
          </p:nvSpPr>
          <p:spPr bwMode="auto">
            <a:xfrm>
              <a:off x="3168" y="1920"/>
              <a:ext cx="2016" cy="0"/>
            </a:xfrm>
            <a:prstGeom prst="line">
              <a:avLst/>
            </a:prstGeom>
            <a:noFill/>
            <a:ln w="9525">
              <a:solidFill>
                <a:schemeClr val="tx1"/>
              </a:solidFill>
              <a:prstDash val="sysDot"/>
              <a:round/>
              <a:headEnd/>
              <a:tailEnd/>
            </a:ln>
          </p:spPr>
          <p:txBody>
            <a:bodyPr wrap="none" anchor="ctr"/>
            <a:lstStyle/>
            <a:p>
              <a:endParaRPr lang="es-ES"/>
            </a:p>
          </p:txBody>
        </p:sp>
        <p:sp>
          <p:nvSpPr>
            <p:cNvPr id="20" name="Line 18"/>
            <p:cNvSpPr>
              <a:spLocks noChangeShapeType="1"/>
            </p:cNvSpPr>
            <p:nvPr/>
          </p:nvSpPr>
          <p:spPr bwMode="auto">
            <a:xfrm>
              <a:off x="3744" y="1584"/>
              <a:ext cx="0" cy="336"/>
            </a:xfrm>
            <a:prstGeom prst="line">
              <a:avLst/>
            </a:prstGeom>
            <a:noFill/>
            <a:ln w="9525">
              <a:solidFill>
                <a:schemeClr val="tx1"/>
              </a:solidFill>
              <a:round/>
              <a:headEnd/>
              <a:tailEnd/>
            </a:ln>
          </p:spPr>
          <p:txBody>
            <a:bodyPr wrap="none" anchor="ctr"/>
            <a:lstStyle/>
            <a:p>
              <a:endParaRPr lang="es-ES"/>
            </a:p>
          </p:txBody>
        </p:sp>
        <p:sp>
          <p:nvSpPr>
            <p:cNvPr id="21" name="Freeform 19"/>
            <p:cNvSpPr>
              <a:spLocks/>
            </p:cNvSpPr>
            <p:nvPr/>
          </p:nvSpPr>
          <p:spPr bwMode="auto">
            <a:xfrm>
              <a:off x="4320" y="1584"/>
              <a:ext cx="1" cy="336"/>
            </a:xfrm>
            <a:custGeom>
              <a:avLst/>
              <a:gdLst>
                <a:gd name="T0" fmla="*/ 0 w 1"/>
                <a:gd name="T1" fmla="*/ 0 h 336"/>
                <a:gd name="T2" fmla="*/ 0 w 1"/>
                <a:gd name="T3" fmla="*/ 336 h 336"/>
                <a:gd name="T4" fmla="*/ 0 60000 65536"/>
                <a:gd name="T5" fmla="*/ 0 60000 65536"/>
                <a:gd name="T6" fmla="*/ 0 w 1"/>
                <a:gd name="T7" fmla="*/ 0 h 336"/>
                <a:gd name="T8" fmla="*/ 1 w 1"/>
                <a:gd name="T9" fmla="*/ 336 h 336"/>
              </a:gdLst>
              <a:ahLst/>
              <a:cxnLst>
                <a:cxn ang="T4">
                  <a:pos x="T0" y="T1"/>
                </a:cxn>
                <a:cxn ang="T5">
                  <a:pos x="T2" y="T3"/>
                </a:cxn>
              </a:cxnLst>
              <a:rect l="T6" t="T7" r="T8" b="T9"/>
              <a:pathLst>
                <a:path w="1" h="336">
                  <a:moveTo>
                    <a:pt x="0" y="0"/>
                  </a:moveTo>
                  <a:lnTo>
                    <a:pt x="0" y="336"/>
                  </a:lnTo>
                </a:path>
              </a:pathLst>
            </a:custGeom>
            <a:noFill/>
            <a:ln w="9525">
              <a:solidFill>
                <a:schemeClr val="tx1"/>
              </a:solidFill>
              <a:round/>
              <a:headEnd/>
              <a:tailEnd/>
            </a:ln>
          </p:spPr>
          <p:txBody>
            <a:bodyPr wrap="none" anchor="ctr"/>
            <a:lstStyle/>
            <a:p>
              <a:endParaRPr lang="es-ES"/>
            </a:p>
          </p:txBody>
        </p:sp>
        <p:sp>
          <p:nvSpPr>
            <p:cNvPr id="22" name="Freeform 20"/>
            <p:cNvSpPr>
              <a:spLocks/>
            </p:cNvSpPr>
            <p:nvPr/>
          </p:nvSpPr>
          <p:spPr bwMode="auto">
            <a:xfrm>
              <a:off x="4848" y="1584"/>
              <a:ext cx="1" cy="336"/>
            </a:xfrm>
            <a:custGeom>
              <a:avLst/>
              <a:gdLst>
                <a:gd name="T0" fmla="*/ 0 w 1"/>
                <a:gd name="T1" fmla="*/ 0 h 336"/>
                <a:gd name="T2" fmla="*/ 0 w 1"/>
                <a:gd name="T3" fmla="*/ 336 h 336"/>
                <a:gd name="T4" fmla="*/ 0 60000 65536"/>
                <a:gd name="T5" fmla="*/ 0 60000 65536"/>
                <a:gd name="T6" fmla="*/ 0 w 1"/>
                <a:gd name="T7" fmla="*/ 0 h 336"/>
                <a:gd name="T8" fmla="*/ 1 w 1"/>
                <a:gd name="T9" fmla="*/ 336 h 336"/>
              </a:gdLst>
              <a:ahLst/>
              <a:cxnLst>
                <a:cxn ang="T4">
                  <a:pos x="T0" y="T1"/>
                </a:cxn>
                <a:cxn ang="T5">
                  <a:pos x="T2" y="T3"/>
                </a:cxn>
              </a:cxnLst>
              <a:rect l="T6" t="T7" r="T8" b="T9"/>
              <a:pathLst>
                <a:path w="1" h="336">
                  <a:moveTo>
                    <a:pt x="0" y="0"/>
                  </a:moveTo>
                  <a:lnTo>
                    <a:pt x="0" y="336"/>
                  </a:lnTo>
                </a:path>
              </a:pathLst>
            </a:custGeom>
            <a:noFill/>
            <a:ln w="9525">
              <a:solidFill>
                <a:schemeClr val="tx1"/>
              </a:solidFill>
              <a:round/>
              <a:headEnd/>
              <a:tailEnd/>
            </a:ln>
          </p:spPr>
          <p:txBody>
            <a:bodyPr wrap="none" anchor="ctr"/>
            <a:lstStyle/>
            <a:p>
              <a:endParaRPr lang="es-ES"/>
            </a:p>
          </p:txBody>
        </p:sp>
        <p:sp>
          <p:nvSpPr>
            <p:cNvPr id="23" name="Text Box 21"/>
            <p:cNvSpPr txBox="1">
              <a:spLocks noChangeArrowheads="1"/>
            </p:cNvSpPr>
            <p:nvPr/>
          </p:nvSpPr>
          <p:spPr bwMode="auto">
            <a:xfrm>
              <a:off x="4464" y="2016"/>
              <a:ext cx="333" cy="135"/>
            </a:xfrm>
            <a:prstGeom prst="rect">
              <a:avLst/>
            </a:prstGeom>
            <a:noFill/>
            <a:ln w="9525">
              <a:noFill/>
              <a:miter lim="800000"/>
              <a:headEnd/>
              <a:tailEnd/>
            </a:ln>
          </p:spPr>
          <p:txBody>
            <a:bodyPr wrap="none" anchor="ctr">
              <a:spAutoFit/>
            </a:bodyPr>
            <a:lstStyle/>
            <a:p>
              <a:pPr algn="ctr" eaLnBrk="0" hangingPunct="0"/>
              <a:r>
                <a:rPr lang="es-ES_tradnl" sz="800">
                  <a:latin typeface="Arial" pitchFamily="34" charset="0"/>
                </a:rPr>
                <a:t>3</a:t>
              </a:r>
              <a:r>
                <a:rPr lang="es-ES_tradnl" sz="800" baseline="30000">
                  <a:latin typeface="Arial" pitchFamily="34" charset="0"/>
                </a:rPr>
                <a:t>er</a:t>
              </a:r>
              <a:r>
                <a:rPr lang="es-ES_tradnl" sz="800">
                  <a:latin typeface="Arial" pitchFamily="34" charset="0"/>
                </a:rPr>
                <a:t> ciclo</a:t>
              </a:r>
            </a:p>
          </p:txBody>
        </p:sp>
        <p:sp>
          <p:nvSpPr>
            <p:cNvPr id="24" name="Text Box 22"/>
            <p:cNvSpPr txBox="1">
              <a:spLocks noChangeArrowheads="1"/>
            </p:cNvSpPr>
            <p:nvPr/>
          </p:nvSpPr>
          <p:spPr bwMode="auto">
            <a:xfrm>
              <a:off x="4032" y="1200"/>
              <a:ext cx="606" cy="135"/>
            </a:xfrm>
            <a:prstGeom prst="rect">
              <a:avLst/>
            </a:prstGeom>
            <a:noFill/>
            <a:ln w="9525">
              <a:noFill/>
              <a:miter lim="800000"/>
              <a:headEnd/>
              <a:tailEnd/>
            </a:ln>
          </p:spPr>
          <p:txBody>
            <a:bodyPr wrap="none" anchor="ctr">
              <a:spAutoFit/>
            </a:bodyPr>
            <a:lstStyle/>
            <a:p>
              <a:pPr algn="ctr" eaLnBrk="0" hangingPunct="0"/>
              <a:r>
                <a:rPr lang="es-ES_tradnl" sz="800">
                  <a:latin typeface="Arial" pitchFamily="34" charset="0"/>
                </a:rPr>
                <a:t>Nivel de cosecha</a:t>
              </a:r>
              <a:endParaRPr lang="es-ES_tradnl" sz="2400">
                <a:latin typeface="Times New Roman" pitchFamily="18" charset="0"/>
              </a:endParaRPr>
            </a:p>
          </p:txBody>
        </p:sp>
        <p:sp>
          <p:nvSpPr>
            <p:cNvPr id="25" name="Line 23"/>
            <p:cNvSpPr>
              <a:spLocks noChangeShapeType="1"/>
            </p:cNvSpPr>
            <p:nvPr/>
          </p:nvSpPr>
          <p:spPr bwMode="auto">
            <a:xfrm flipH="1">
              <a:off x="3792" y="1344"/>
              <a:ext cx="336" cy="336"/>
            </a:xfrm>
            <a:prstGeom prst="line">
              <a:avLst/>
            </a:prstGeom>
            <a:noFill/>
            <a:ln w="9525">
              <a:solidFill>
                <a:schemeClr val="tx1"/>
              </a:solidFill>
              <a:round/>
              <a:headEnd/>
              <a:tailEnd type="triangle" w="med" len="med"/>
            </a:ln>
          </p:spPr>
          <p:txBody>
            <a:bodyPr wrap="none" anchor="ctr"/>
            <a:lstStyle/>
            <a:p>
              <a:endParaRPr lang="es-ES"/>
            </a:p>
          </p:txBody>
        </p:sp>
        <p:sp>
          <p:nvSpPr>
            <p:cNvPr id="26" name="Line 24"/>
            <p:cNvSpPr>
              <a:spLocks noChangeShapeType="1"/>
            </p:cNvSpPr>
            <p:nvPr/>
          </p:nvSpPr>
          <p:spPr bwMode="auto">
            <a:xfrm>
              <a:off x="4128" y="1344"/>
              <a:ext cx="144" cy="336"/>
            </a:xfrm>
            <a:prstGeom prst="line">
              <a:avLst/>
            </a:prstGeom>
            <a:noFill/>
            <a:ln w="9525">
              <a:solidFill>
                <a:schemeClr val="tx1"/>
              </a:solidFill>
              <a:round/>
              <a:headEnd/>
              <a:tailEnd type="triangle" w="med" len="med"/>
            </a:ln>
          </p:spPr>
          <p:txBody>
            <a:bodyPr wrap="none" anchor="ctr"/>
            <a:lstStyle/>
            <a:p>
              <a:endParaRPr lang="es-ES"/>
            </a:p>
          </p:txBody>
        </p:sp>
        <p:sp>
          <p:nvSpPr>
            <p:cNvPr id="27" name="Line 25"/>
            <p:cNvSpPr>
              <a:spLocks noChangeShapeType="1"/>
            </p:cNvSpPr>
            <p:nvPr/>
          </p:nvSpPr>
          <p:spPr bwMode="auto">
            <a:xfrm>
              <a:off x="4128" y="1344"/>
              <a:ext cx="672" cy="384"/>
            </a:xfrm>
            <a:prstGeom prst="line">
              <a:avLst/>
            </a:prstGeom>
            <a:noFill/>
            <a:ln w="9525">
              <a:solidFill>
                <a:schemeClr val="tx1"/>
              </a:solidFill>
              <a:round/>
              <a:headEnd/>
              <a:tailEnd type="triangle" w="med" len="med"/>
            </a:ln>
          </p:spPr>
          <p:txBody>
            <a:bodyPr wrap="none" anchor="ctr"/>
            <a:lstStyle/>
            <a:p>
              <a:endParaRPr lang="es-ES"/>
            </a:p>
          </p:txBody>
        </p:sp>
        <p:sp>
          <p:nvSpPr>
            <p:cNvPr id="28" name="AutoShape 26"/>
            <p:cNvSpPr>
              <a:spLocks/>
            </p:cNvSpPr>
            <p:nvPr/>
          </p:nvSpPr>
          <p:spPr bwMode="auto">
            <a:xfrm>
              <a:off x="5184" y="1920"/>
              <a:ext cx="96" cy="720"/>
            </a:xfrm>
            <a:prstGeom prst="rightBrace">
              <a:avLst>
                <a:gd name="adj1" fmla="val 62500"/>
                <a:gd name="adj2" fmla="val 50000"/>
              </a:avLst>
            </a:prstGeom>
            <a:noFill/>
            <a:ln w="9525">
              <a:solidFill>
                <a:schemeClr val="tx1"/>
              </a:solidFill>
              <a:round/>
              <a:headEnd/>
              <a:tailEnd/>
            </a:ln>
          </p:spPr>
          <p:txBody>
            <a:bodyPr wrap="none" anchor="ctr"/>
            <a:lstStyle/>
            <a:p>
              <a:endParaRPr lang="es-ES"/>
            </a:p>
          </p:txBody>
        </p:sp>
        <p:sp>
          <p:nvSpPr>
            <p:cNvPr id="29" name="Text Box 27"/>
            <p:cNvSpPr txBox="1">
              <a:spLocks noChangeArrowheads="1"/>
            </p:cNvSpPr>
            <p:nvPr/>
          </p:nvSpPr>
          <p:spPr bwMode="auto">
            <a:xfrm>
              <a:off x="5312" y="2208"/>
              <a:ext cx="330" cy="135"/>
            </a:xfrm>
            <a:prstGeom prst="rect">
              <a:avLst/>
            </a:prstGeom>
            <a:noFill/>
            <a:ln w="9525">
              <a:noFill/>
              <a:miter lim="800000"/>
              <a:headEnd/>
              <a:tailEnd/>
            </a:ln>
          </p:spPr>
          <p:txBody>
            <a:bodyPr wrap="none" anchor="ctr">
              <a:spAutoFit/>
            </a:bodyPr>
            <a:lstStyle/>
            <a:p>
              <a:pPr algn="ctr" eaLnBrk="0" hangingPunct="0"/>
              <a:r>
                <a:rPr lang="es-ES_tradnl" sz="800">
                  <a:latin typeface="Arial" pitchFamily="34" charset="0"/>
                </a:rPr>
                <a:t>reserva</a:t>
              </a:r>
              <a:endParaRPr lang="es-ES_tradnl" sz="2400">
                <a:latin typeface="Times New Roman" pitchFamily="18"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4B42F42-B095-4CA1-8C64-57BC40E02516}"/>
              </a:ext>
            </a:extLst>
          </p:cNvPr>
          <p:cNvSpPr>
            <a:spLocks noGrp="1"/>
          </p:cNvSpPr>
          <p:nvPr>
            <p:ph type="title"/>
          </p:nvPr>
        </p:nvSpPr>
        <p:spPr/>
        <p:txBody>
          <a:bodyPr/>
          <a:lstStyle/>
          <a:p>
            <a:r>
              <a:rPr lang="es-AR" dirty="0"/>
              <a:t>Características de los rodales </a:t>
            </a:r>
            <a:r>
              <a:rPr lang="es-AR" dirty="0" err="1" smtClean="0"/>
              <a:t>disetáneos</a:t>
            </a:r>
            <a:r>
              <a:rPr lang="es-AR" dirty="0" smtClean="0"/>
              <a:t>. </a:t>
            </a:r>
            <a:r>
              <a:rPr lang="es-AR" dirty="0"/>
              <a:t>Ventajas, desventajas…</a:t>
            </a:r>
          </a:p>
        </p:txBody>
      </p:sp>
      <p:sp>
        <p:nvSpPr>
          <p:cNvPr id="3" name="Marcador de contenido 2">
            <a:extLst>
              <a:ext uri="{FF2B5EF4-FFF2-40B4-BE49-F238E27FC236}">
                <a16:creationId xmlns="" xmlns:a16="http://schemas.microsoft.com/office/drawing/2014/main" id="{CCB2653B-D5D5-4F50-AFB5-BC310A1C1564}"/>
              </a:ext>
            </a:extLst>
          </p:cNvPr>
          <p:cNvSpPr>
            <a:spLocks noGrp="1"/>
          </p:cNvSpPr>
          <p:nvPr>
            <p:ph idx="1"/>
          </p:nvPr>
        </p:nvSpPr>
        <p:spPr>
          <a:xfrm>
            <a:off x="838200" y="1793289"/>
            <a:ext cx="10515600" cy="4906916"/>
          </a:xfrm>
        </p:spPr>
        <p:txBody>
          <a:bodyPr>
            <a:normAutofit fontScale="92500" lnSpcReduction="20000"/>
          </a:bodyPr>
          <a:lstStyle/>
          <a:p>
            <a:r>
              <a:rPr lang="es-AR" dirty="0"/>
              <a:t>Aspectos favorables desde el punto de vista de la conservación, la biodiversidad, es decir favorables al mantenimiento de la estabilidad del ecosistema forestal</a:t>
            </a:r>
            <a:r>
              <a:rPr lang="es-AR" dirty="0" smtClean="0"/>
              <a:t>.</a:t>
            </a:r>
          </a:p>
          <a:p>
            <a:r>
              <a:rPr lang="es-AR" dirty="0" smtClean="0"/>
              <a:t>Tendencia actual hacia este tipo de silvicultura en bosques naturales. En rodales mixtos.</a:t>
            </a:r>
          </a:p>
          <a:p>
            <a:r>
              <a:rPr lang="es-AR" dirty="0" smtClean="0"/>
              <a:t>Se </a:t>
            </a:r>
            <a:r>
              <a:rPr lang="es-AR" dirty="0"/>
              <a:t>sostiene que este tipo de rodales se asemejan a la dinámica natural de muchos rodales. </a:t>
            </a:r>
            <a:endParaRPr lang="es-AR" dirty="0" smtClean="0"/>
          </a:p>
          <a:p>
            <a:r>
              <a:rPr lang="es-AR" dirty="0" smtClean="0"/>
              <a:t>Mantenimiento permanente de una estructura forestal con árboles maduros.</a:t>
            </a:r>
            <a:endParaRPr lang="es-AR" dirty="0"/>
          </a:p>
          <a:p>
            <a:r>
              <a:rPr lang="es-AR" dirty="0"/>
              <a:t>Posibilidad de obtención de productos con mayor frecuencia que con la silvicultura de rodales coetáneos. </a:t>
            </a:r>
          </a:p>
          <a:p>
            <a:r>
              <a:rPr lang="es-AR" dirty="0"/>
              <a:t>Dificultad en mantener una producción estable en el tiempo por tratarse del manejo de estructuras complejas (diferentes edades, condiciones de crecimiento, competencia entre arboles de diferente tamaño y en algunos casos diferentes especies</a:t>
            </a:r>
            <a:r>
              <a:rPr lang="es-AR" dirty="0" smtClean="0"/>
              <a:t>).</a:t>
            </a:r>
          </a:p>
          <a:p>
            <a:pPr>
              <a:buNone/>
            </a:pPr>
            <a:endParaRPr lang="es-AR" dirty="0" smtClean="0"/>
          </a:p>
          <a:p>
            <a:endParaRPr lang="es-AR" dirty="0"/>
          </a:p>
        </p:txBody>
      </p:sp>
    </p:spTree>
    <p:extLst>
      <p:ext uri="{BB962C8B-B14F-4D97-AF65-F5344CB8AC3E}">
        <p14:creationId xmlns="" xmlns:p14="http://schemas.microsoft.com/office/powerpoint/2010/main" val="4118991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latin typeface="Times New Roman" pitchFamily="18" charset="0"/>
                <a:cs typeface="Times New Roman" pitchFamily="18" charset="0"/>
              </a:rPr>
              <a:t>Estrategia silvícola: Sistema de selección</a:t>
            </a:r>
            <a:endParaRPr lang="es-ES"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r>
              <a:rPr lang="es-ES_tradnl" dirty="0"/>
              <a:t>La regeneración nunca pierde la protección de otros árboles de clases de edad mayores.</a:t>
            </a:r>
            <a:r>
              <a:rPr lang="es-ES_tradnl" dirty="0">
                <a:solidFill>
                  <a:schemeClr val="bg1"/>
                </a:solidFill>
              </a:rPr>
              <a:t> </a:t>
            </a:r>
          </a:p>
          <a:p>
            <a:pPr>
              <a:buNone/>
            </a:pPr>
            <a:endParaRPr lang="es-ES_tradnl" dirty="0">
              <a:latin typeface="Times New Roman" pitchFamily="18" charset="0"/>
              <a:cs typeface="Times New Roman" pitchFamily="18" charset="0"/>
            </a:endParaRPr>
          </a:p>
          <a:p>
            <a:r>
              <a:rPr lang="es-ES_tradnl" dirty="0">
                <a:latin typeface="Times New Roman" pitchFamily="18" charset="0"/>
                <a:cs typeface="Times New Roman" pitchFamily="18" charset="0"/>
              </a:rPr>
              <a:t>Selección de árboles individuales</a:t>
            </a:r>
          </a:p>
          <a:p>
            <a:pPr>
              <a:buNone/>
            </a:pPr>
            <a:endParaRPr lang="es-ES_tradnl" dirty="0">
              <a:latin typeface="Times New Roman" pitchFamily="18" charset="0"/>
              <a:cs typeface="Times New Roman" pitchFamily="18" charset="0"/>
            </a:endParaRPr>
          </a:p>
          <a:p>
            <a:r>
              <a:rPr lang="es-ES_tradnl" dirty="0">
                <a:latin typeface="Times New Roman" pitchFamily="18" charset="0"/>
                <a:cs typeface="Times New Roman" pitchFamily="18" charset="0"/>
              </a:rPr>
              <a:t>Selección en grupos o bosquetes</a:t>
            </a:r>
          </a:p>
          <a:p>
            <a:endParaRPr lang="es-E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16C5FA50-8D52-4617-AF91-5C7B1C835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3A5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16EC22B5-91FC-49FF-AD51-A18BAE3A2213}"/>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s-ES_tradnl" sz="3600" dirty="0">
                <a:solidFill>
                  <a:schemeClr val="bg1"/>
                </a:solidFill>
                <a:latin typeface="Times New Roman" pitchFamily="18" charset="0"/>
                <a:cs typeface="Times New Roman" pitchFamily="18" charset="0"/>
              </a:rPr>
              <a:t>Selección de árboles individuales</a:t>
            </a:r>
            <a:r>
              <a:rPr lang="es-ES_tradnl" sz="3600" dirty="0">
                <a:latin typeface="Times New Roman" pitchFamily="18" charset="0"/>
                <a:cs typeface="Times New Roman" pitchFamily="18" charset="0"/>
              </a:rPr>
              <a:t/>
            </a:r>
            <a:br>
              <a:rPr lang="es-ES_tradnl" sz="3600" dirty="0">
                <a:latin typeface="Times New Roman" pitchFamily="18" charset="0"/>
                <a:cs typeface="Times New Roman" pitchFamily="18" charset="0"/>
              </a:rPr>
            </a:br>
            <a:endParaRPr lang="en-US" sz="3600" dirty="0">
              <a:solidFill>
                <a:srgbClr val="FFFFFF"/>
              </a:solidFill>
            </a:endParaRPr>
          </a:p>
        </p:txBody>
      </p:sp>
      <p:sp>
        <p:nvSpPr>
          <p:cNvPr id="11" name="Rounded Rectangle 9">
            <a:extLst>
              <a:ext uri="{FF2B5EF4-FFF2-40B4-BE49-F238E27FC236}">
                <a16:creationId xmlns="" xmlns:a16="http://schemas.microsoft.com/office/drawing/2014/main" id="{E223798C-12AD-4B0C-A50C-D676347D67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 xmlns:a16="http://schemas.microsoft.com/office/drawing/2014/main" id="{139980FC-A53B-4F08-9F64-43804AC42031}"/>
              </a:ext>
            </a:extLst>
          </p:cNvPr>
          <p:cNvPicPr>
            <a:picLocks noGrp="1" noChangeAspect="1"/>
          </p:cNvPicPr>
          <p:nvPr>
            <p:ph idx="1"/>
          </p:nvPr>
        </p:nvPicPr>
        <p:blipFill rotWithShape="1">
          <a:blip r:embed="rId2" cstate="print"/>
          <a:srcRect t="7093"/>
          <a:stretch/>
        </p:blipFill>
        <p:spPr>
          <a:xfrm>
            <a:off x="976251" y="942538"/>
            <a:ext cx="7163222" cy="4808332"/>
          </a:xfrm>
          <a:prstGeom prst="rect">
            <a:avLst/>
          </a:prstGeom>
          <a:effectLst/>
        </p:spPr>
      </p:pic>
    </p:spTree>
    <p:extLst>
      <p:ext uri="{BB962C8B-B14F-4D97-AF65-F5344CB8AC3E}">
        <p14:creationId xmlns="" xmlns:p14="http://schemas.microsoft.com/office/powerpoint/2010/main" val="2253566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F101B3CC-B49F-4CE0-B198-228D1D428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F:\JFGoya\Curso de Silvicultura\Imágenes\clonal.jpg"/>
          <p:cNvPicPr>
            <a:picLocks noChangeAspect="1" noChangeArrowheads="1"/>
          </p:cNvPicPr>
          <p:nvPr/>
        </p:nvPicPr>
        <p:blipFill rotWithShape="1">
          <a:blip r:embed="rId2" cstate="print"/>
          <a:srcRect l="714"/>
          <a:stretch/>
        </p:blipFill>
        <p:spPr bwMode="auto">
          <a:xfrm>
            <a:off x="321734" y="557189"/>
            <a:ext cx="4276956" cy="5743616"/>
          </a:xfrm>
          <a:prstGeom prst="rect">
            <a:avLst/>
          </a:prstGeom>
          <a:noFill/>
        </p:spPr>
      </p:pic>
      <p:pic>
        <p:nvPicPr>
          <p:cNvPr id="5" name="Picture 2">
            <a:extLst>
              <a:ext uri="{FF2B5EF4-FFF2-40B4-BE49-F238E27FC236}">
                <a16:creationId xmlns="" xmlns:a16="http://schemas.microsoft.com/office/drawing/2014/main" id="{6ABC77BE-CB48-4C11-A12C-82DB28085287}"/>
              </a:ext>
            </a:extLst>
          </p:cNvPr>
          <p:cNvPicPr>
            <a:picLocks noChangeAspect="1" noChangeArrowheads="1"/>
          </p:cNvPicPr>
          <p:nvPr/>
        </p:nvPicPr>
        <p:blipFill rotWithShape="1">
          <a:blip r:embed="rId3" cstate="print"/>
          <a:srcRect l="1372" r="5638" b="1"/>
          <a:stretch/>
        </p:blipFill>
        <p:spPr>
          <a:xfrm>
            <a:off x="4772525" y="557189"/>
            <a:ext cx="7097742" cy="57436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s-ES" sz="3200" dirty="0"/>
              <a:t>Sistema de selección en grupos </a:t>
            </a:r>
          </a:p>
        </p:txBody>
      </p:sp>
      <p:pic>
        <p:nvPicPr>
          <p:cNvPr id="7171" name="Picture 3"/>
          <p:cNvPicPr>
            <a:picLocks noGrp="1" noChangeAspect="1" noChangeArrowheads="1"/>
          </p:cNvPicPr>
          <p:nvPr>
            <p:ph type="body" idx="1"/>
          </p:nvPr>
        </p:nvPicPr>
        <p:blipFill>
          <a:blip r:embed="rId2" cstate="print"/>
          <a:srcRect/>
          <a:stretch>
            <a:fillRect/>
          </a:stretch>
        </p:blipFill>
        <p:spPr>
          <a:xfrm>
            <a:off x="180554" y="1561763"/>
            <a:ext cx="6656825" cy="3321782"/>
          </a:xfrm>
        </p:spPr>
      </p:pic>
      <p:pic>
        <p:nvPicPr>
          <p:cNvPr id="25602" name="Picture 2"/>
          <p:cNvPicPr>
            <a:picLocks noChangeAspect="1" noChangeArrowheads="1"/>
          </p:cNvPicPr>
          <p:nvPr/>
        </p:nvPicPr>
        <p:blipFill>
          <a:blip r:embed="rId3" cstate="print"/>
          <a:srcRect/>
          <a:stretch>
            <a:fillRect/>
          </a:stretch>
        </p:blipFill>
        <p:spPr bwMode="auto">
          <a:xfrm>
            <a:off x="7408975" y="1466512"/>
            <a:ext cx="3038475"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1423</Words>
  <Application>Microsoft Office PowerPoint</Application>
  <PresentationFormat>Personalizado</PresentationFormat>
  <Paragraphs>172</Paragraphs>
  <Slides>26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28" baseType="lpstr">
      <vt:lpstr>Tema de Office</vt:lpstr>
      <vt:lpstr>Ecuación</vt:lpstr>
      <vt:lpstr>Diapositiva 1</vt:lpstr>
      <vt:lpstr>Planificación Silvícola </vt:lpstr>
      <vt:lpstr> Rodal disetáneo o Bosque disetáneo?</vt:lpstr>
      <vt:lpstr> Rodales disetáneos </vt:lpstr>
      <vt:lpstr>Características de los rodales disetáneos. Ventajas, desventajas…</vt:lpstr>
      <vt:lpstr>Estrategia silvícola: Sistema de selección</vt:lpstr>
      <vt:lpstr>Selección de árboles individuales </vt:lpstr>
      <vt:lpstr>Diapositiva 8</vt:lpstr>
      <vt:lpstr>Sistema de selección en grupos </vt:lpstr>
      <vt:lpstr>Diapositiva 10</vt:lpstr>
      <vt:lpstr>Dinámica Inicial de contracción y subsecuente expansión de las áreas ocupadas por los árboles de un grupo de selección en un rodal disetáneo. La figura A muestra el límite circular del área que previamente estaba ocupada por un árbol maduro (1) que fue cosechado. El área rayada es el área disponible que posee la regeneración que formará un nuevo grupo de selección. El área se encuentra limitada por los árboles maduros circundantes y la expansión de sus copas. Las figuras B a F muestra como este grupo se va expandiendo a medida que los árboles maduros (2 a 6) son cosechados durante el ciclo de corta. </vt:lpstr>
      <vt:lpstr>Rodal disetáneo bajo manejo totalmente balanceado, cada clase de edad de 10 años ocupa aproximadamente 1/10 de las superficie. Edad de rotación de la clase mayor de 100 años. Ciclo de cortas de 10 años. El número de cada unidad representa la edad del grupo de selección. Como una referencia para el tamaño de los grupos se considera un diámetro o distancia entre los bordes de dos veces la altura del los árboles maduros.  </vt:lpstr>
      <vt:lpstr>Metodologías para la determinación del rodal objetivo </vt:lpstr>
      <vt:lpstr>Silvicultura de rodales disetáneos. Pasos para la planificación silvícola. </vt:lpstr>
      <vt:lpstr>Silvicultura de rodales disetáneos. Pasos para la planificación silvícola. </vt:lpstr>
      <vt:lpstr>Método cuantitativo para el manejo de un rodal disetáneo</vt:lpstr>
      <vt:lpstr> Método cuantitativo para el manejo de un rodal disetáneo   Para la definición de esta distribución en términos de parámetros estructurales se ha desarrollado una metodología denominada Serie Mínima, (o método del Area Basal, Diámetro máximo y coeficiente q) (Baker et al 1996) que consta de los siguientes pasos:   Partiendo de la ecuación 1, se requiere determinar los parámetros que van a caracterizar la distribución del Rodal Objetivo (RO). </vt:lpstr>
      <vt:lpstr>Diapositiva 18</vt:lpstr>
      <vt:lpstr>Volviendo a la Ecuación 3 y considerando como valor de Ni (número de árboles/ha) igual a 1 en la clase diamétrica máxima Dmax y reemplazando la expresión de b (ecuación 5) en la ecuación 3, obtenemos la Ecuación 6 que representa la expresión del parámetro a que podríamos denominar a1 y formará parte de la ecuación 7 correspondiente a la Serie Mínima del Rodal Objetivo disetáneo : </vt:lpstr>
      <vt:lpstr>Determinación de los parámetros del Rodal Objetivo (RO) </vt:lpstr>
      <vt:lpstr>Determinación de los parámetros del Rodal Objetivo (RO)</vt:lpstr>
      <vt:lpstr>Ejemplo de silvicultura de rodales disetáneos de tipo mixtos de Abies alba y Pinus uncinata, en el norte de España. Gonzales Molina et al, 2006. </vt:lpstr>
      <vt:lpstr> Ciclo de corta </vt:lpstr>
      <vt:lpstr>Diapositiva 24</vt:lpstr>
      <vt:lpstr>Bibliografía</vt:lpstr>
      <vt:lpstr>  Planificación Silvícola- Rodales disetáneos. Actividad práctica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Goya</dc:creator>
  <cp:lastModifiedBy>acer</cp:lastModifiedBy>
  <cp:revision>68</cp:revision>
  <dcterms:created xsi:type="dcterms:W3CDTF">2020-09-23T15:46:05Z</dcterms:created>
  <dcterms:modified xsi:type="dcterms:W3CDTF">2020-09-26T15:41:02Z</dcterms:modified>
</cp:coreProperties>
</file>